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90" r:id="rId2"/>
    <p:sldId id="303" r:id="rId3"/>
    <p:sldId id="331" r:id="rId4"/>
    <p:sldId id="332" r:id="rId5"/>
    <p:sldId id="333" r:id="rId6"/>
    <p:sldId id="334" r:id="rId7"/>
    <p:sldId id="335" r:id="rId8"/>
    <p:sldId id="285" r:id="rId9"/>
    <p:sldId id="317" r:id="rId10"/>
    <p:sldId id="283" r:id="rId11"/>
    <p:sldId id="284" r:id="rId12"/>
    <p:sldId id="336" r:id="rId13"/>
    <p:sldId id="337" r:id="rId14"/>
    <p:sldId id="338" r:id="rId15"/>
    <p:sldId id="295" r:id="rId16"/>
    <p:sldId id="301" r:id="rId17"/>
    <p:sldId id="302" r:id="rId18"/>
  </p:sldIdLst>
  <p:sldSz cx="6858000" cy="9144000" type="overhead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9900"/>
    <a:srgbClr val="006666"/>
    <a:srgbClr val="0000FF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 smtClean="0"/>
            </a:lvl1pPr>
          </a:lstStyle>
          <a:p>
            <a:pPr>
              <a:defRPr/>
            </a:pPr>
            <a:r>
              <a:rPr lang="en-GB"/>
              <a:t>Paises Baixos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 smtClean="0"/>
            </a:lvl1pPr>
          </a:lstStyle>
          <a:p>
            <a:pPr>
              <a:defRPr/>
            </a:pPr>
            <a:r>
              <a:rPr lang="en-GB"/>
              <a:t>Econ afd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 smtClean="0"/>
            </a:lvl1pPr>
          </a:lstStyle>
          <a:p>
            <a:pPr>
              <a:defRPr/>
            </a:pPr>
            <a:fld id="{49F300BD-8FD0-4772-B363-4ED46B11166F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2011363" y="741363"/>
            <a:ext cx="2776537" cy="37020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pt-BR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009775" y="741363"/>
            <a:ext cx="2778125" cy="3702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009775" y="741363"/>
            <a:ext cx="2778125" cy="3702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2011363" y="741363"/>
            <a:ext cx="2776537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pt-BR" sz="1600" smtClean="0">
                <a:latin typeface="Times New Roman" pitchFamily="18" charset="0"/>
              </a:rPr>
              <a:t>A Holanda é um país pequeno localizado no centro da Europa Ocidental.</a:t>
            </a:r>
          </a:p>
          <a:p>
            <a:pPr>
              <a:spcBef>
                <a:spcPct val="0"/>
              </a:spcBef>
            </a:pPr>
            <a:endParaRPr lang="pt-BR" sz="16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2011363" y="741363"/>
            <a:ext cx="2776537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1400" smtClean="0">
                <a:latin typeface="Times New Roman" pitchFamily="18" charset="0"/>
              </a:rPr>
              <a:t>A Holanda é um país de dimensões limitadas (CLICK to add MAP) </a:t>
            </a:r>
          </a:p>
          <a:p>
            <a:pPr>
              <a:spcBef>
                <a:spcPct val="0"/>
              </a:spcBef>
            </a:pPr>
            <a:r>
              <a:rPr lang="en-US" sz="1400" smtClean="0">
                <a:latin typeface="Times New Roman" pitchFamily="18" charset="0"/>
              </a:rPr>
              <a:t>Principalmente quando comparada ao Brasil.</a:t>
            </a:r>
          </a:p>
          <a:p>
            <a:pPr>
              <a:spcBef>
                <a:spcPct val="0"/>
              </a:spcBef>
            </a:pPr>
            <a:r>
              <a:rPr lang="en-US" sz="1400" smtClean="0">
                <a:latin typeface="Times New Roman" pitchFamily="18" charset="0"/>
              </a:rPr>
              <a:t>A Holanda entretanto dispõe de uma economia bem desenvolvida e a população tem uma qualidade de vida bastante elevada</a:t>
            </a:r>
          </a:p>
          <a:p>
            <a:pPr>
              <a:spcBef>
                <a:spcPct val="0"/>
              </a:spcBef>
            </a:pPr>
            <a:r>
              <a:rPr lang="en-US" sz="1400" smtClean="0">
                <a:latin typeface="Times New Roman" pitchFamily="18" charset="0"/>
              </a:rPr>
              <a:t>(Amsterdam ocupa o 10. lugar num ranking da qualidade de vida que classificou 215 cidades segundo critérios que vão desde estabi-lidade política, criminalidade, serviços de transport, poluição, etc)</a:t>
            </a:r>
          </a:p>
          <a:p>
            <a:pPr>
              <a:spcBef>
                <a:spcPct val="0"/>
              </a:spcBef>
            </a:pPr>
            <a:r>
              <a:rPr lang="en-US" sz="1400" smtClean="0">
                <a:latin typeface="Times New Roman" pitchFamily="18" charset="0"/>
              </a:rPr>
              <a:t>(Fonte: Mercer  Human Resources)</a:t>
            </a:r>
          </a:p>
          <a:p>
            <a:pPr>
              <a:spcBef>
                <a:spcPct val="0"/>
              </a:spcBef>
            </a:pPr>
            <a:r>
              <a:rPr lang="en-US" sz="1400" smtClean="0">
                <a:latin typeface="Times New Roman" pitchFamily="18" charset="0"/>
              </a:rPr>
              <a:t>Na Holanda a democracia é bastante enraizada e há uma forte tradição de Liberdade de Imprensa.</a:t>
            </a:r>
          </a:p>
          <a:p>
            <a:pPr>
              <a:spcBef>
                <a:spcPct val="0"/>
              </a:spcBef>
            </a:pPr>
            <a:r>
              <a:rPr lang="en-US" sz="1400" smtClean="0">
                <a:latin typeface="Times New Roman" pitchFamily="18" charset="0"/>
              </a:rPr>
              <a:t>(Num recente estudo da ONG Reporters Sem Fronteira-Paris-, a Holanda se classificou em 1. lugar (ao lado da Finlandia, Islandia e Noruega) no ranking de Liberdade de Imprensa.</a:t>
            </a:r>
          </a:p>
          <a:p>
            <a:pPr>
              <a:spcBef>
                <a:spcPct val="0"/>
              </a:spcBef>
            </a:pPr>
            <a:endParaRPr lang="en-US" sz="140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1400" smtClean="0">
                <a:latin typeface="Times New Roman" pitchFamily="18" charset="0"/>
              </a:rPr>
              <a:t>A Holanda tem uma longa tradição em comércio e transporte internacional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009775" y="741363"/>
            <a:ext cx="2778125" cy="3702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2011363" y="741363"/>
            <a:ext cx="2776537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smtClean="0">
                <a:latin typeface="Times New Roman" pitchFamily="18" charset="0"/>
              </a:rPr>
              <a:t>PARA COMEÇAR:</a:t>
            </a:r>
          </a:p>
          <a:p>
            <a:pPr>
              <a:spcBef>
                <a:spcPct val="0"/>
              </a:spcBef>
            </a:pPr>
            <a:endParaRPr lang="en-US" sz="240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smtClean="0">
                <a:latin typeface="Times New Roman" pitchFamily="18" charset="0"/>
              </a:rPr>
              <a:t>A HOLANDA É MUITO PEQUENA.  </a:t>
            </a:r>
          </a:p>
          <a:p>
            <a:pPr>
              <a:spcBef>
                <a:spcPct val="0"/>
              </a:spcBef>
            </a:pPr>
            <a:endParaRPr lang="en-US" sz="240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smtClean="0">
                <a:latin typeface="Times New Roman" pitchFamily="18" charset="0"/>
              </a:rPr>
              <a:t>CABE NO BRASIL 205 VEZES…</a:t>
            </a:r>
          </a:p>
          <a:p>
            <a:pPr>
              <a:spcBef>
                <a:spcPct val="0"/>
              </a:spcBef>
            </a:pPr>
            <a:endParaRPr lang="en-US" sz="240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2011363" y="741363"/>
            <a:ext cx="2776537" cy="37020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2011363" y="741363"/>
            <a:ext cx="2776537" cy="37020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009775" y="741363"/>
            <a:ext cx="2778125" cy="3702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009775" y="741363"/>
            <a:ext cx="2778125" cy="3702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009775" y="741363"/>
            <a:ext cx="2778125" cy="3702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009775" y="741363"/>
            <a:ext cx="2778125" cy="3702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2011363" y="741363"/>
            <a:ext cx="2776537" cy="37020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nl-NL" sz="3200" smtClean="0"/>
              <a:t>TAMBÉM PODEMOS FALAR DE ALGUMAS ÁREAS ESPECÍFICAS QUE NA NOSSA OPINIÃO OFERECEM O MELHOR CAMPO DE CRESCIMENTO E COOPERAÇÃO NO ÂMBITO BILATERAL.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82575" y="2235200"/>
            <a:ext cx="6294438" cy="5894388"/>
            <a:chOff x="178" y="1408"/>
            <a:chExt cx="3965" cy="3713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78" y="1408"/>
              <a:ext cx="3965" cy="1857"/>
              <a:chOff x="178" y="1408"/>
              <a:chExt cx="3965" cy="1857"/>
            </a:xfrm>
          </p:grpSpPr>
          <p:sp>
            <p:nvSpPr>
              <p:cNvPr id="14" name="Rectangle 2"/>
              <p:cNvSpPr>
                <a:spLocks noChangeArrowheads="1"/>
              </p:cNvSpPr>
              <p:nvPr/>
            </p:nvSpPr>
            <p:spPr bwMode="ltGray">
              <a:xfrm>
                <a:off x="182" y="1409"/>
                <a:ext cx="3954" cy="1855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3"/>
              <p:cNvSpPr>
                <a:spLocks/>
              </p:cNvSpPr>
              <p:nvPr/>
            </p:nvSpPr>
            <p:spPr bwMode="ltGray">
              <a:xfrm>
                <a:off x="178" y="1408"/>
                <a:ext cx="3956" cy="1857"/>
              </a:xfrm>
              <a:custGeom>
                <a:avLst/>
                <a:gdLst/>
                <a:ahLst/>
                <a:cxnLst>
                  <a:cxn ang="0">
                    <a:pos x="3955" y="0"/>
                  </a:cxn>
                  <a:cxn ang="0">
                    <a:pos x="0" y="0"/>
                  </a:cxn>
                  <a:cxn ang="0">
                    <a:pos x="0" y="1856"/>
                  </a:cxn>
                </a:cxnLst>
                <a:rect l="0" t="0" r="r" b="b"/>
                <a:pathLst>
                  <a:path w="3956" h="1857">
                    <a:moveTo>
                      <a:pt x="3955" y="0"/>
                    </a:moveTo>
                    <a:lnTo>
                      <a:pt x="0" y="0"/>
                    </a:lnTo>
                    <a:lnTo>
                      <a:pt x="0" y="185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4"/>
              <p:cNvSpPr>
                <a:spLocks/>
              </p:cNvSpPr>
              <p:nvPr/>
            </p:nvSpPr>
            <p:spPr bwMode="ltGray">
              <a:xfrm>
                <a:off x="187" y="1408"/>
                <a:ext cx="3956" cy="1857"/>
              </a:xfrm>
              <a:custGeom>
                <a:avLst/>
                <a:gdLst/>
                <a:ahLst/>
                <a:cxnLst>
                  <a:cxn ang="0">
                    <a:pos x="3955" y="0"/>
                  </a:cxn>
                  <a:cxn ang="0">
                    <a:pos x="3955" y="1856"/>
                  </a:cxn>
                  <a:cxn ang="0">
                    <a:pos x="0" y="1856"/>
                  </a:cxn>
                </a:cxnLst>
                <a:rect l="0" t="0" r="r" b="b"/>
                <a:pathLst>
                  <a:path w="3956" h="1857">
                    <a:moveTo>
                      <a:pt x="3955" y="0"/>
                    </a:moveTo>
                    <a:lnTo>
                      <a:pt x="3955" y="1856"/>
                    </a:lnTo>
                    <a:lnTo>
                      <a:pt x="0" y="185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180" y="4992"/>
              <a:ext cx="3961" cy="129"/>
              <a:chOff x="180" y="4992"/>
              <a:chExt cx="3961" cy="129"/>
            </a:xfrm>
          </p:grpSpPr>
          <p:sp>
            <p:nvSpPr>
              <p:cNvPr id="11" name="Rectangle 6"/>
              <p:cNvSpPr>
                <a:spLocks noChangeArrowheads="1"/>
              </p:cNvSpPr>
              <p:nvPr/>
            </p:nvSpPr>
            <p:spPr bwMode="ltGray">
              <a:xfrm>
                <a:off x="180" y="4992"/>
                <a:ext cx="3960" cy="128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ltGray">
              <a:xfrm>
                <a:off x="180" y="4992"/>
                <a:ext cx="3961" cy="129"/>
              </a:xfrm>
              <a:custGeom>
                <a:avLst/>
                <a:gdLst/>
                <a:ahLst/>
                <a:cxnLst>
                  <a:cxn ang="0">
                    <a:pos x="3960" y="0"/>
                  </a:cxn>
                  <a:cxn ang="0">
                    <a:pos x="0" y="0"/>
                  </a:cxn>
                  <a:cxn ang="0">
                    <a:pos x="0" y="128"/>
                  </a:cxn>
                </a:cxnLst>
                <a:rect l="0" t="0" r="r" b="b"/>
                <a:pathLst>
                  <a:path w="3961" h="129">
                    <a:moveTo>
                      <a:pt x="3960" y="0"/>
                    </a:moveTo>
                    <a:lnTo>
                      <a:pt x="0" y="0"/>
                    </a:lnTo>
                    <a:lnTo>
                      <a:pt x="0" y="128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ltGray">
              <a:xfrm>
                <a:off x="180" y="4992"/>
                <a:ext cx="3961" cy="129"/>
              </a:xfrm>
              <a:custGeom>
                <a:avLst/>
                <a:gdLst/>
                <a:ahLst/>
                <a:cxnLst>
                  <a:cxn ang="0">
                    <a:pos x="3960" y="0"/>
                  </a:cxn>
                  <a:cxn ang="0">
                    <a:pos x="3960" y="128"/>
                  </a:cxn>
                  <a:cxn ang="0">
                    <a:pos x="0" y="128"/>
                  </a:cxn>
                </a:cxnLst>
                <a:rect l="0" t="0" r="r" b="b"/>
                <a:pathLst>
                  <a:path w="3961" h="129">
                    <a:moveTo>
                      <a:pt x="3960" y="0"/>
                    </a:moveTo>
                    <a:lnTo>
                      <a:pt x="3960" y="128"/>
                    </a:lnTo>
                    <a:lnTo>
                      <a:pt x="0" y="128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253" y="1600"/>
              <a:ext cx="73" cy="1472"/>
              <a:chOff x="253" y="1600"/>
              <a:chExt cx="73" cy="1472"/>
            </a:xfrm>
          </p:grpSpPr>
          <p:sp useBgFill="1">
            <p:nvSpPr>
              <p:cNvPr id="8" name="Rectangle 10"/>
              <p:cNvSpPr>
                <a:spLocks noChangeArrowheads="1"/>
              </p:cNvSpPr>
              <p:nvPr/>
            </p:nvSpPr>
            <p:spPr bwMode="ltGray">
              <a:xfrm>
                <a:off x="253" y="1601"/>
                <a:ext cx="72" cy="1471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11"/>
              <p:cNvSpPr>
                <a:spLocks/>
              </p:cNvSpPr>
              <p:nvPr/>
            </p:nvSpPr>
            <p:spPr bwMode="ltGray">
              <a:xfrm>
                <a:off x="253" y="1600"/>
                <a:ext cx="73" cy="1472"/>
              </a:xfrm>
              <a:custGeom>
                <a:avLst/>
                <a:gdLst/>
                <a:ahLst/>
                <a:cxnLst>
                  <a:cxn ang="0">
                    <a:pos x="0" y="1471"/>
                  </a:cxn>
                  <a:cxn ang="0">
                    <a:pos x="72" y="1471"/>
                  </a:cxn>
                  <a:cxn ang="0">
                    <a:pos x="72" y="0"/>
                  </a:cxn>
                </a:cxnLst>
                <a:rect l="0" t="0" r="r" b="b"/>
                <a:pathLst>
                  <a:path w="73" h="1472">
                    <a:moveTo>
                      <a:pt x="0" y="1471"/>
                    </a:moveTo>
                    <a:lnTo>
                      <a:pt x="72" y="1471"/>
                    </a:lnTo>
                    <a:lnTo>
                      <a:pt x="72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12"/>
              <p:cNvSpPr>
                <a:spLocks/>
              </p:cNvSpPr>
              <p:nvPr/>
            </p:nvSpPr>
            <p:spPr bwMode="ltGray">
              <a:xfrm>
                <a:off x="253" y="1600"/>
                <a:ext cx="73" cy="1472"/>
              </a:xfrm>
              <a:custGeom>
                <a:avLst/>
                <a:gdLst/>
                <a:ahLst/>
                <a:cxnLst>
                  <a:cxn ang="0">
                    <a:pos x="0" y="1471"/>
                  </a:cxn>
                  <a:cxn ang="0">
                    <a:pos x="0" y="0"/>
                  </a:cxn>
                  <a:cxn ang="0">
                    <a:pos x="72" y="0"/>
                  </a:cxn>
                </a:cxnLst>
                <a:rect l="0" t="0" r="r" b="b"/>
                <a:pathLst>
                  <a:path w="73" h="1472">
                    <a:moveTo>
                      <a:pt x="0" y="1471"/>
                    </a:moveTo>
                    <a:lnTo>
                      <a:pt x="0" y="0"/>
                    </a:lnTo>
                    <a:lnTo>
                      <a:pt x="72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627063" y="2844800"/>
            <a:ext cx="58293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28700" y="5384800"/>
            <a:ext cx="4800600" cy="23368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576EDA-876D-44FA-9ABF-62062908E31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rotWithShape="0">
          <a:gsLst>
            <a:gs pos="0">
              <a:srgbClr val="0099CC"/>
            </a:gs>
            <a:gs pos="100000">
              <a:srgbClr val="66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457200"/>
            <a:ext cx="58293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23368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3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85750" y="8432800"/>
            <a:ext cx="142875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432800"/>
            <a:ext cx="21717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43500" y="8432800"/>
            <a:ext cx="142875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B319DAE-2E54-4BDA-AA89-D11820A9A43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 spd="slow">
    <p:cove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GB" b="1" smtClean="0">
                <a:latin typeface="Arial" charset="0"/>
              </a:rPr>
              <a:t>A VISÃO HOLANDESA </a:t>
            </a:r>
            <a:br>
              <a:rPr lang="en-GB" b="1" smtClean="0">
                <a:latin typeface="Arial" charset="0"/>
              </a:rPr>
            </a:br>
            <a:r>
              <a:rPr lang="en-GB" b="1" smtClean="0">
                <a:latin typeface="Arial" charset="0"/>
              </a:rPr>
              <a:t>SOBRE O BRASIL</a:t>
            </a:r>
            <a:br>
              <a:rPr lang="en-GB" b="1" smtClean="0">
                <a:latin typeface="Arial" charset="0"/>
              </a:rPr>
            </a:br>
            <a:r>
              <a:rPr lang="en-GB" b="1" smtClean="0">
                <a:latin typeface="Arial" charset="0"/>
              </a:rPr>
              <a:t>E</a:t>
            </a:r>
            <a:br>
              <a:rPr lang="en-GB" b="1" smtClean="0">
                <a:latin typeface="Arial" charset="0"/>
              </a:rPr>
            </a:br>
            <a:r>
              <a:rPr lang="en-GB" b="1" smtClean="0">
                <a:latin typeface="Arial" charset="0"/>
              </a:rPr>
              <a:t>E SOBRE A COOPERAÇÃO BILATERAL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9275" y="6197600"/>
            <a:ext cx="5832475" cy="2336800"/>
          </a:xfrm>
          <a:noFill/>
        </p:spPr>
        <p:txBody>
          <a:bodyPr/>
          <a:lstStyle/>
          <a:p>
            <a:r>
              <a:rPr lang="en-GB" smtClean="0">
                <a:latin typeface="Times New Roman" pitchFamily="18" charset="0"/>
              </a:rPr>
              <a:t>Brasília, 25 de agosto de 2010</a:t>
            </a:r>
          </a:p>
          <a:p>
            <a:r>
              <a:rPr lang="en-GB" smtClean="0">
                <a:latin typeface="Times New Roman" pitchFamily="18" charset="0"/>
              </a:rPr>
              <a:t>Embaixada do Reino dos Países Baixos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 i="1" smtClean="0">
                <a:latin typeface="Arial" charset="0"/>
              </a:rPr>
              <a:t>Acordos bilaterais</a:t>
            </a:r>
            <a:endParaRPr lang="en-GB" b="1" i="1" smtClean="0"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Acordo de Cooperação Técnica (1969)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Acordo de Transportes Aéreos (1976)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Acordo de Cooperação Econômica e Industrial (1980)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Acordo para Evitar a Bi-Tributação (1990)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Acordo de Proteção de Investimentos (1998), </a:t>
            </a:r>
            <a:r>
              <a:rPr lang="en-GB" sz="1800" smtClean="0">
                <a:latin typeface="Times New Roman" pitchFamily="18" charset="0"/>
              </a:rPr>
              <a:t>a ser ratificado ainda pelo Brasil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5829300" cy="1473200"/>
          </a:xfrm>
        </p:spPr>
        <p:txBody>
          <a:bodyPr/>
          <a:lstStyle/>
          <a:p>
            <a:r>
              <a:rPr lang="en-GB" b="1" i="1" smtClean="0">
                <a:latin typeface="Arial" charset="0"/>
              </a:rPr>
              <a:t>Acordos bilaterais</a:t>
            </a:r>
            <a:endParaRPr lang="en-GB" b="1" i="1" smtClean="0">
              <a:latin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sz="2800" smtClean="0">
                <a:latin typeface="Times New Roman" pitchFamily="18" charset="0"/>
              </a:rPr>
              <a:t>Memorando de Entendimento sobre cooperação na área fitosanitária (1998)</a:t>
            </a:r>
          </a:p>
          <a:p>
            <a:r>
              <a:rPr lang="en-GB" sz="2800" smtClean="0">
                <a:latin typeface="Times New Roman" pitchFamily="18" charset="0"/>
              </a:rPr>
              <a:t>Acordo de Cooperação na Área Aduaneira (2002)</a:t>
            </a:r>
          </a:p>
          <a:p>
            <a:r>
              <a:rPr lang="en-GB" sz="2800" smtClean="0">
                <a:latin typeface="Times New Roman" pitchFamily="18" charset="0"/>
              </a:rPr>
              <a:t>Acordo de Cooperação na Área da Seguridade Social (2002), a ser ratificado ainda</a:t>
            </a:r>
          </a:p>
          <a:p>
            <a:r>
              <a:rPr lang="en-GB" sz="2800" smtClean="0">
                <a:latin typeface="Times New Roman" pitchFamily="18" charset="0"/>
              </a:rPr>
              <a:t>Memorandos de Entendimento nas áreas de Desenvolvimento Portuário, Biocombustíveis, Gestão de Águas, Educação Superior e Técnico-Profissional e Patrimônio Cultural Comum (2008</a:t>
            </a:r>
            <a:r>
              <a:rPr lang="en-GB" sz="2800" smtClean="0"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b="1" i="1" smtClean="0">
                <a:latin typeface="Times New Roman" pitchFamily="18" charset="0"/>
              </a:rPr>
              <a:t>Acordos bilaterais específicos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nl-NL" sz="2800" smtClean="0">
                <a:latin typeface="Times New Roman" pitchFamily="18" charset="0"/>
              </a:rPr>
              <a:t>MoU sobre cooperação na área de portos, transporte marítimo e logística, assinado em Haia en abril de 2008.</a:t>
            </a:r>
          </a:p>
          <a:p>
            <a:r>
              <a:rPr lang="nl-NL" sz="2800" smtClean="0">
                <a:latin typeface="Times New Roman" pitchFamily="18" charset="0"/>
              </a:rPr>
              <a:t>Inclui também a área de hidrovias.</a:t>
            </a:r>
          </a:p>
          <a:p>
            <a:r>
              <a:rPr lang="nl-NL" sz="2800" smtClean="0">
                <a:latin typeface="Times New Roman" pitchFamily="18" charset="0"/>
              </a:rPr>
              <a:t>É apoiado pelo lado holandês com o programa 2g@there.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b="1" i="1" smtClean="0">
                <a:latin typeface="Times New Roman" pitchFamily="18" charset="0"/>
              </a:rPr>
              <a:t>Programa 2g@there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nl-NL" sz="2800" smtClean="0">
                <a:latin typeface="Times New Roman" pitchFamily="18" charset="0"/>
              </a:rPr>
              <a:t>Assinatura em fev. de 2009.</a:t>
            </a:r>
          </a:p>
          <a:p>
            <a:r>
              <a:rPr lang="nl-NL" sz="2800" smtClean="0">
                <a:latin typeface="Times New Roman" pitchFamily="18" charset="0"/>
              </a:rPr>
              <a:t>Valor de Euros 1.650.000.</a:t>
            </a:r>
          </a:p>
          <a:p>
            <a:r>
              <a:rPr lang="nl-NL" sz="2800" smtClean="0">
                <a:latin typeface="Times New Roman" pitchFamily="18" charset="0"/>
              </a:rPr>
              <a:t>Principais atividades:</a:t>
            </a:r>
          </a:p>
          <a:p>
            <a:pPr lvl="1"/>
            <a:r>
              <a:rPr lang="nl-NL" sz="2400" smtClean="0">
                <a:latin typeface="Times New Roman" pitchFamily="18" charset="0"/>
              </a:rPr>
              <a:t>Missões comerciais</a:t>
            </a:r>
          </a:p>
          <a:p>
            <a:pPr lvl="1"/>
            <a:r>
              <a:rPr lang="nl-NL" sz="2400" smtClean="0">
                <a:latin typeface="Times New Roman" pitchFamily="18" charset="0"/>
              </a:rPr>
              <a:t>Consultoria ‘masterplans’ portos e hidrovias</a:t>
            </a:r>
          </a:p>
          <a:p>
            <a:pPr lvl="1"/>
            <a:r>
              <a:rPr lang="nl-NL" sz="2400" smtClean="0">
                <a:latin typeface="Times New Roman" pitchFamily="18" charset="0"/>
              </a:rPr>
              <a:t>Projetos-piloto na área de hidrovias</a:t>
            </a:r>
          </a:p>
          <a:p>
            <a:pPr lvl="1"/>
            <a:r>
              <a:rPr lang="nl-NL" sz="2400" smtClean="0">
                <a:latin typeface="Times New Roman" pitchFamily="18" charset="0"/>
              </a:rPr>
              <a:t>Estudo de viabilidade sobre ‘port and shipping training center’</a:t>
            </a:r>
          </a:p>
          <a:p>
            <a:pPr lvl="1"/>
            <a:r>
              <a:rPr lang="nl-NL" sz="2400" smtClean="0">
                <a:latin typeface="Times New Roman" pitchFamily="18" charset="0"/>
              </a:rPr>
              <a:t>Masterclasses</a:t>
            </a:r>
          </a:p>
          <a:p>
            <a:pPr lvl="1"/>
            <a:r>
              <a:rPr lang="nl-NL" sz="2400" smtClean="0">
                <a:latin typeface="Times New Roman" pitchFamily="18" charset="0"/>
              </a:rPr>
              <a:t>...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b="1" i="1" smtClean="0">
                <a:latin typeface="Times New Roman" pitchFamily="18" charset="0"/>
              </a:rPr>
              <a:t>Programa 2g@there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l-NL" sz="2800" b="1" smtClean="0">
                <a:latin typeface="Times New Roman" pitchFamily="18" charset="0"/>
              </a:rPr>
              <a:t>Avaliação intermediária</a:t>
            </a:r>
            <a:r>
              <a:rPr lang="nl-NL" sz="2800" smtClean="0">
                <a:latin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nl-NL" sz="2800" smtClean="0">
                <a:latin typeface="Times New Roman" pitchFamily="18" charset="0"/>
              </a:rPr>
              <a:t>importância de priorização e comprometimento das entidades públicas</a:t>
            </a:r>
          </a:p>
          <a:p>
            <a:pPr>
              <a:lnSpc>
                <a:spcPct val="80000"/>
              </a:lnSpc>
            </a:pPr>
            <a:r>
              <a:rPr lang="nl-NL" sz="2800" smtClean="0">
                <a:latin typeface="Times New Roman" pitchFamily="18" charset="0"/>
              </a:rPr>
              <a:t>ênfase no uso das hidrovias como mais uma opção para a intermodalidade e não como modal concorrente</a:t>
            </a:r>
          </a:p>
          <a:p>
            <a:pPr>
              <a:lnSpc>
                <a:spcPct val="80000"/>
              </a:lnSpc>
            </a:pPr>
            <a:r>
              <a:rPr lang="nl-NL" sz="2800" smtClean="0">
                <a:latin typeface="Times New Roman" pitchFamily="18" charset="0"/>
              </a:rPr>
              <a:t>importância do ordenamento espacial que incentive o uso das hidrovias</a:t>
            </a:r>
          </a:p>
          <a:p>
            <a:pPr>
              <a:lnSpc>
                <a:spcPct val="80000"/>
              </a:lnSpc>
            </a:pPr>
            <a:r>
              <a:rPr lang="nl-NL" sz="2800" smtClean="0">
                <a:latin typeface="Times New Roman" pitchFamily="18" charset="0"/>
              </a:rPr>
              <a:t>análise da possibilidade de emprego de embarcações já disponíveis no mercado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europe n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143000"/>
            <a:ext cx="6057900" cy="748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01600"/>
            <a:ext cx="6858000" cy="1200150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Holanda - Localização</a:t>
            </a:r>
            <a:endParaRPr lang="en-GB" smtClean="0">
              <a:latin typeface="Times New Roman" pitchFamily="18" charset="0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828800"/>
            <a:ext cx="2571750" cy="2133600"/>
          </a:xfrm>
          <a:solidFill>
            <a:schemeClr val="bg1"/>
          </a:solidFill>
        </p:spPr>
        <p:txBody>
          <a:bodyPr/>
          <a:lstStyle/>
          <a:p>
            <a:endParaRPr lang="en-GB" sz="2800" smtClean="0">
              <a:latin typeface="Arial" charset="0"/>
            </a:endParaRPr>
          </a:p>
          <a:p>
            <a:endParaRPr lang="en-GB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  <p:bldP spid="5939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brazi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43000"/>
            <a:ext cx="5486400" cy="726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97275" y="2613025"/>
            <a:ext cx="2698750" cy="5168900"/>
          </a:xfrm>
        </p:spPr>
        <p:txBody>
          <a:bodyPr/>
          <a:lstStyle/>
          <a:p>
            <a:endParaRPr lang="en-GB" smtClean="0">
              <a:latin typeface="Times New Roman" pitchFamily="18" charset="0"/>
            </a:endParaRPr>
          </a:p>
          <a:p>
            <a:endParaRPr lang="en-GB" smtClean="0">
              <a:latin typeface="Times New Roman" pitchFamily="18" charset="0"/>
            </a:endParaRPr>
          </a:p>
        </p:txBody>
      </p:sp>
      <p:pic>
        <p:nvPicPr>
          <p:cNvPr id="24580" name="Picture 4" descr="netherlands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962400"/>
            <a:ext cx="3619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0"/>
            <a:ext cx="5829300" cy="1524000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Holanda</a:t>
            </a:r>
            <a:endParaRPr lang="en-GB" smtClean="0">
              <a:latin typeface="Times New Roman" pitchFamily="18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000500" y="1625600"/>
            <a:ext cx="2628900" cy="650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</a:pPr>
            <a:endParaRPr lang="pt-BR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  <p:bldP spid="716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pt-BR" smtClean="0">
              <a:latin typeface="Times New Roman" pitchFamily="18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/>
            <a:r>
              <a:rPr lang="en-GB" sz="2800" b="1" smtClean="0">
                <a:latin typeface="Arial" charset="0"/>
              </a:rPr>
              <a:t>www.mfa.nl/brasil</a:t>
            </a:r>
          </a:p>
          <a:p>
            <a:pPr algn="ctr"/>
            <a:endParaRPr lang="en-GB" sz="2800" b="1" smtClean="0">
              <a:latin typeface="Arial" charset="0"/>
            </a:endParaRPr>
          </a:p>
          <a:p>
            <a:pPr algn="ctr"/>
            <a:endParaRPr lang="en-GB" sz="2800" b="1" smtClean="0">
              <a:latin typeface="Arial" charset="0"/>
            </a:endParaRPr>
          </a:p>
          <a:p>
            <a:pPr algn="ctr"/>
            <a:r>
              <a:rPr lang="en-GB" sz="2800" b="1" smtClean="0">
                <a:latin typeface="Arial" charset="0"/>
              </a:rPr>
              <a:t>bra-ez@minbuza.nl</a:t>
            </a:r>
          </a:p>
          <a:p>
            <a:pPr algn="ctr"/>
            <a:endParaRPr lang="en-GB" sz="2800" b="1" smtClean="0">
              <a:latin typeface="Arial" charset="0"/>
            </a:endParaRPr>
          </a:p>
          <a:p>
            <a:pPr algn="ctr"/>
            <a:endParaRPr lang="en-GB" sz="2800" b="1" smtClean="0">
              <a:latin typeface="Arial" charset="0"/>
            </a:endParaRPr>
          </a:p>
          <a:p>
            <a:pPr algn="ctr"/>
            <a:r>
              <a:rPr lang="en-GB" sz="2800" b="1" smtClean="0">
                <a:latin typeface="Arial" charset="0"/>
              </a:rPr>
              <a:t>TOT ZIENS! =  ATÉ LOGO!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brazi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43000"/>
            <a:ext cx="5486400" cy="726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97275" y="2613025"/>
            <a:ext cx="2698750" cy="5168900"/>
          </a:xfrm>
        </p:spPr>
        <p:txBody>
          <a:bodyPr/>
          <a:lstStyle/>
          <a:p>
            <a:endParaRPr lang="en-GB" smtClean="0">
              <a:latin typeface="Times New Roman" pitchFamily="18" charset="0"/>
            </a:endParaRPr>
          </a:p>
          <a:p>
            <a:endParaRPr lang="en-GB" smtClean="0">
              <a:latin typeface="Times New Roman" pitchFamily="18" charset="0"/>
            </a:endParaRPr>
          </a:p>
        </p:txBody>
      </p:sp>
      <p:pic>
        <p:nvPicPr>
          <p:cNvPr id="5124" name="Picture 4" descr="netherlands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962400"/>
            <a:ext cx="3619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0"/>
            <a:ext cx="5829300" cy="1524000"/>
          </a:xfrm>
        </p:spPr>
        <p:txBody>
          <a:bodyPr/>
          <a:lstStyle/>
          <a:p>
            <a:r>
              <a:rPr lang="en-GB" b="1" i="1" smtClean="0">
                <a:latin typeface="Arial" charset="0"/>
              </a:rPr>
              <a:t>Holanda</a:t>
            </a:r>
            <a:endParaRPr lang="en-GB" b="1" i="1" smtClean="0">
              <a:latin typeface="Times New Roman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000500" y="1625600"/>
            <a:ext cx="2628900" cy="650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</a:pPr>
            <a:endParaRPr lang="en-US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i="1" smtClean="0">
                <a:latin typeface="Arial" charset="0"/>
              </a:rPr>
              <a:t>A presença holandesa no Brasil e a importância do Brasil a partir da ótica holandesa</a:t>
            </a:r>
            <a:r>
              <a:rPr lang="en-GB" smtClean="0">
                <a:latin typeface="Times New Roman" pitchFamily="18" charset="0"/>
              </a:rPr>
              <a:t> 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sz="1400" smtClean="0">
              <a:latin typeface="Times New Roman" pitchFamily="18" charset="0"/>
            </a:endParaRPr>
          </a:p>
          <a:p>
            <a:endParaRPr lang="en-GB" sz="1400" smtClean="0">
              <a:latin typeface="Times New Roman" pitchFamily="18" charset="0"/>
            </a:endParaRPr>
          </a:p>
          <a:p>
            <a:endParaRPr lang="en-GB" sz="1400" smtClean="0">
              <a:latin typeface="Times New Roman" pitchFamily="18" charset="0"/>
            </a:endParaRPr>
          </a:p>
          <a:p>
            <a:endParaRPr lang="en-GB" sz="1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/>
      <p:bldP spid="1976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b="1" i="1" smtClean="0">
                <a:latin typeface="Arial" charset="0"/>
              </a:rPr>
              <a:t>História holandesa no Brasil</a:t>
            </a:r>
            <a:endParaRPr lang="en-GB" smtClean="0">
              <a:latin typeface="Arial" charset="0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en-GB" sz="2800" smtClean="0">
                <a:latin typeface="Times New Roman" pitchFamily="18" charset="0"/>
              </a:rPr>
              <a:t>Século 17: invasão holandesa</a:t>
            </a:r>
          </a:p>
          <a:p>
            <a:endParaRPr lang="en-GB" sz="2800" smtClean="0">
              <a:latin typeface="Times New Roman" pitchFamily="18" charset="0"/>
            </a:endParaRPr>
          </a:p>
          <a:p>
            <a:r>
              <a:rPr lang="en-GB" sz="2800" smtClean="0">
                <a:latin typeface="Times New Roman" pitchFamily="18" charset="0"/>
              </a:rPr>
              <a:t>Século 19: abertura dos portos</a:t>
            </a:r>
          </a:p>
          <a:p>
            <a:endParaRPr lang="en-GB" sz="2800" smtClean="0">
              <a:latin typeface="Times New Roman" pitchFamily="18" charset="0"/>
            </a:endParaRPr>
          </a:p>
          <a:p>
            <a:r>
              <a:rPr lang="en-GB" sz="2800" smtClean="0">
                <a:latin typeface="Times New Roman" pitchFamily="18" charset="0"/>
              </a:rPr>
              <a:t>Século 20:  chegada de primeiras empresas e bancos, estabelecimento de colônias agrícolas, atuação de educadores/missionários…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/>
      <p:bldP spid="1996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 i="1" smtClean="0">
                <a:latin typeface="Arial" charset="0"/>
              </a:rPr>
              <a:t>Como a Holanda vê o Brasil?</a:t>
            </a:r>
            <a:endParaRPr lang="en-GB" smtClean="0">
              <a:latin typeface="Times New Roman" pitchFamily="18" charset="0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sz="2800" smtClean="0">
                <a:latin typeface="Times New Roman" pitchFamily="18" charset="0"/>
              </a:rPr>
              <a:t>5a maior superfície mundial (205x Holanda)</a:t>
            </a:r>
          </a:p>
          <a:p>
            <a:r>
              <a:rPr lang="en-GB" sz="2800" smtClean="0">
                <a:latin typeface="Times New Roman" pitchFamily="18" charset="0"/>
              </a:rPr>
              <a:t>4a maior população mundial e portanto importante mercado interno (Brasil 190 milhões, Mercosul 240 milhões)</a:t>
            </a:r>
          </a:p>
          <a:p>
            <a:r>
              <a:rPr lang="en-GB" sz="2800" smtClean="0">
                <a:latin typeface="Times New Roman" pitchFamily="18" charset="0"/>
              </a:rPr>
              <a:t>principal mercado emergente na América do Sul</a:t>
            </a:r>
          </a:p>
          <a:p>
            <a:r>
              <a:rPr lang="en-GB" sz="2800" smtClean="0">
                <a:latin typeface="Times New Roman" pitchFamily="18" charset="0"/>
              </a:rPr>
              <a:t>diversas oportunidades regionais</a:t>
            </a:r>
          </a:p>
          <a:p>
            <a:r>
              <a:rPr lang="en-GB" sz="2800" smtClean="0">
                <a:latin typeface="Times New Roman" pitchFamily="18" charset="0"/>
              </a:rPr>
              <a:t>diversas oportunidades setoriais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  <p:bldP spid="2017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 i="1" smtClean="0">
                <a:latin typeface="Arial" charset="0"/>
              </a:rPr>
              <a:t>O que significa o Brasil para a Holanda?</a:t>
            </a:r>
            <a:endParaRPr lang="en-GB" smtClean="0">
              <a:latin typeface="Times New Roman" pitchFamily="18" charset="0"/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Destino de um quarto das exportações holandesas para a América Latina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Origem de quase metade das importações holandesas daquela região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maior cliente individual do Porto de Rotterdam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</a:rPr>
              <a:t>destino de investimentos e local estratégico para a Holanda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/>
      <p:bldP spid="2027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 i="1" smtClean="0">
                <a:latin typeface="Arial" charset="0"/>
              </a:rPr>
              <a:t>A atual presença holandesa no Brasil</a:t>
            </a:r>
            <a:endParaRPr lang="en-GB" smtClean="0">
              <a:latin typeface="Times New Roman" pitchFamily="18" charset="0"/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sz="2800" smtClean="0">
                <a:latin typeface="Times New Roman" pitchFamily="18" charset="0"/>
              </a:rPr>
              <a:t>Quase todas as grandes empresas holandesas têm filial no Brasil</a:t>
            </a:r>
          </a:p>
          <a:p>
            <a:r>
              <a:rPr lang="en-GB" sz="2800" smtClean="0">
                <a:latin typeface="Times New Roman" pitchFamily="18" charset="0"/>
              </a:rPr>
              <a:t>A atuação de pequenas e médias empresas, porém, ainda é restrita</a:t>
            </a:r>
          </a:p>
          <a:p>
            <a:r>
              <a:rPr lang="en-GB" sz="2800" smtClean="0">
                <a:latin typeface="Times New Roman" pitchFamily="18" charset="0"/>
              </a:rPr>
              <a:t>Em fim de 2009 o estoque de FDI (capital de risco) era de  mais que 53 bilhões de dólares</a:t>
            </a:r>
          </a:p>
          <a:p>
            <a:r>
              <a:rPr lang="en-GB" sz="2800" smtClean="0">
                <a:latin typeface="Times New Roman" pitchFamily="18" charset="0"/>
              </a:rPr>
              <a:t>A Holanda desempenha um importante papel nas exportações brasileiras e sua distribuição no mercado europeu</a:t>
            </a:r>
            <a:r>
              <a:rPr lang="en-GB" sz="2800" b="1" smtClean="0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  <p:bldP spid="2037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 i="1" smtClean="0">
                <a:latin typeface="Arial" charset="0"/>
              </a:rPr>
              <a:t>A rede econômica holandesa no Brasil</a:t>
            </a:r>
            <a:endParaRPr lang="en-GB" smtClean="0">
              <a:latin typeface="Times New Roman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sz="2800" smtClean="0">
                <a:latin typeface="Times New Roman" pitchFamily="18" charset="0"/>
              </a:rPr>
              <a:t>Embaixada Brasilia</a:t>
            </a:r>
          </a:p>
          <a:p>
            <a:r>
              <a:rPr lang="en-GB" sz="2800" smtClean="0">
                <a:latin typeface="Times New Roman" pitchFamily="18" charset="0"/>
              </a:rPr>
              <a:t>Consulado Geral São Paulo</a:t>
            </a:r>
          </a:p>
          <a:p>
            <a:r>
              <a:rPr lang="en-GB" sz="2800" smtClean="0">
                <a:latin typeface="Times New Roman" pitchFamily="18" charset="0"/>
              </a:rPr>
              <a:t>Consulado Geral Rio de Janeiro</a:t>
            </a:r>
          </a:p>
          <a:p>
            <a:r>
              <a:rPr lang="en-GB" sz="2800" smtClean="0">
                <a:latin typeface="Times New Roman" pitchFamily="18" charset="0"/>
              </a:rPr>
              <a:t>11 Consulados Honorários</a:t>
            </a:r>
          </a:p>
          <a:p>
            <a:r>
              <a:rPr lang="en-GB" sz="2800" smtClean="0">
                <a:latin typeface="Times New Roman" pitchFamily="18" charset="0"/>
              </a:rPr>
              <a:t>Agência Comercial em  Porto Alegre</a:t>
            </a:r>
          </a:p>
          <a:p>
            <a:r>
              <a:rPr lang="en-GB" sz="2800" smtClean="0">
                <a:latin typeface="Times New Roman" pitchFamily="18" charset="0"/>
              </a:rPr>
              <a:t>Agência Comercial em Recife</a:t>
            </a:r>
          </a:p>
          <a:p>
            <a:endParaRPr lang="en-GB" sz="2800" smtClean="0">
              <a:latin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endParaRPr lang="en-GB" sz="2800" b="1" smtClean="0">
              <a:latin typeface="Arial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 i="1" smtClean="0">
                <a:latin typeface="Arial" charset="0"/>
              </a:rPr>
              <a:t>Áreas de interesse especial para a Holanda</a:t>
            </a:r>
            <a:endParaRPr lang="en-GB" b="1" i="1" smtClean="0">
              <a:latin typeface="Times New Roman" pitchFamily="18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sz="2800" smtClean="0">
                <a:latin typeface="Times New Roman" pitchFamily="18" charset="0"/>
              </a:rPr>
              <a:t>agro-business e agro-indústria</a:t>
            </a:r>
          </a:p>
          <a:p>
            <a:r>
              <a:rPr lang="en-GB" sz="2800" smtClean="0">
                <a:latin typeface="Times New Roman" pitchFamily="18" charset="0"/>
              </a:rPr>
              <a:t>transportes e logística</a:t>
            </a:r>
          </a:p>
          <a:p>
            <a:r>
              <a:rPr lang="en-GB" sz="2800" smtClean="0">
                <a:latin typeface="Times New Roman" pitchFamily="18" charset="0"/>
              </a:rPr>
              <a:t>energia (alternativa)</a:t>
            </a:r>
          </a:p>
          <a:p>
            <a:r>
              <a:rPr lang="en-GB" sz="2800" smtClean="0">
                <a:latin typeface="Times New Roman" pitchFamily="18" charset="0"/>
              </a:rPr>
              <a:t>meio-ambiente</a:t>
            </a:r>
          </a:p>
          <a:p>
            <a:r>
              <a:rPr lang="en-GB" sz="2800" smtClean="0">
                <a:latin typeface="Times New Roman" pitchFamily="18" charset="0"/>
              </a:rPr>
              <a:t>indústria naval</a:t>
            </a:r>
          </a:p>
          <a:p>
            <a:r>
              <a:rPr lang="en-GB" sz="2800" smtClean="0">
                <a:latin typeface="Times New Roman" pitchFamily="18" charset="0"/>
              </a:rPr>
              <a:t>demais áreas específicas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 autoUpdateAnimBg="0"/>
    </p:bldLst>
  </p:timing>
</p:sld>
</file>

<file path=ppt/theme/theme1.xml><?xml version="1.0" encoding="utf-8"?>
<a:theme xmlns:a="http://schemas.openxmlformats.org/drawingml/2006/main" name="2_Professional">
  <a:themeElements>
    <a:clrScheme name="Professional.pot 2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FF99CC"/>
      </a:hlink>
      <a:folHlink>
        <a:srgbClr val="CBCBCB"/>
      </a:folHlink>
    </a:clrScheme>
    <a:fontScheme name="2_Professiona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essional.pot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fessional.pot 2">
    <a:dk1>
      <a:srgbClr val="000000"/>
    </a:dk1>
    <a:lt1>
      <a:srgbClr val="FFFFFF"/>
    </a:lt1>
    <a:dk2>
      <a:srgbClr val="000000"/>
    </a:dk2>
    <a:lt2>
      <a:srgbClr val="B2B2B2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FF99CC"/>
    </a:hlink>
    <a:folHlink>
      <a:srgbClr val="CBCB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</TotalTime>
  <Words>729</Words>
  <Application>Microsoft Office PowerPoint</Application>
  <PresentationFormat>Transparência</PresentationFormat>
  <Paragraphs>99</Paragraphs>
  <Slides>17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Monotype Sorts</vt:lpstr>
      <vt:lpstr>2_Professional</vt:lpstr>
      <vt:lpstr>A VISÃO HOLANDESA  SOBRE O BRASIL E E SOBRE A COOPERAÇÃO BILATERAL</vt:lpstr>
      <vt:lpstr>Holanda</vt:lpstr>
      <vt:lpstr>A presença holandesa no Brasil e a importância do Brasil a partir da ótica holandesa </vt:lpstr>
      <vt:lpstr>História holandesa no Brasil</vt:lpstr>
      <vt:lpstr>Como a Holanda vê o Brasil?</vt:lpstr>
      <vt:lpstr>O que significa o Brasil para a Holanda?</vt:lpstr>
      <vt:lpstr>A atual presença holandesa no Brasil</vt:lpstr>
      <vt:lpstr>A rede econômica holandesa no Brasil</vt:lpstr>
      <vt:lpstr>Áreas de interesse especial para a Holanda</vt:lpstr>
      <vt:lpstr>Acordos bilaterais</vt:lpstr>
      <vt:lpstr>Acordos bilaterais</vt:lpstr>
      <vt:lpstr>Acordos bilaterais específicos</vt:lpstr>
      <vt:lpstr>Programa 2g@there</vt:lpstr>
      <vt:lpstr>Programa 2g@there</vt:lpstr>
      <vt:lpstr>Holanda - Localização</vt:lpstr>
      <vt:lpstr>Holanda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Econ afd</dc:creator>
  <cp:lastModifiedBy>ada.pereira</cp:lastModifiedBy>
  <cp:revision>61</cp:revision>
  <cp:lastPrinted>2004-09-22T18:37:40Z</cp:lastPrinted>
  <dcterms:created xsi:type="dcterms:W3CDTF">1995-06-02T22:09:48Z</dcterms:created>
  <dcterms:modified xsi:type="dcterms:W3CDTF">2014-11-12T16:41:50Z</dcterms:modified>
</cp:coreProperties>
</file>