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notesSlides/notesSlide27.xml" ContentType="application/vnd.openxmlformats-officedocument.presentationml.notesSlide+xml"/>
  <Override PartName="/ppt/tags/tag25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notesSlides/notesSlide26.xml" ContentType="application/vnd.openxmlformats-officedocument.presentationml.notesSlide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notesSlides/notesSlide25.xml" ContentType="application/vnd.openxmlformats-officedocument.presentationml.notesSlide+xml"/>
  <Override PartName="/ppt/tags/tag25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847" r:id="rId2"/>
    <p:sldId id="2915" r:id="rId3"/>
    <p:sldId id="2847" r:id="rId4"/>
    <p:sldId id="2870" r:id="rId5"/>
    <p:sldId id="2917" r:id="rId6"/>
    <p:sldId id="2817" r:id="rId7"/>
    <p:sldId id="2900" r:id="rId8"/>
    <p:sldId id="2898" r:id="rId9"/>
    <p:sldId id="2902" r:id="rId10"/>
    <p:sldId id="2850" r:id="rId11"/>
    <p:sldId id="2906" r:id="rId12"/>
    <p:sldId id="2912" r:id="rId13"/>
    <p:sldId id="3030" r:id="rId14"/>
    <p:sldId id="3031" r:id="rId15"/>
    <p:sldId id="2879" r:id="rId16"/>
    <p:sldId id="2918" r:id="rId17"/>
    <p:sldId id="3028" r:id="rId18"/>
    <p:sldId id="3029" r:id="rId19"/>
    <p:sldId id="3021" r:id="rId20"/>
    <p:sldId id="3022" r:id="rId21"/>
    <p:sldId id="3023" r:id="rId22"/>
    <p:sldId id="2985" r:id="rId23"/>
    <p:sldId id="2925" r:id="rId24"/>
    <p:sldId id="2987" r:id="rId25"/>
    <p:sldId id="2954" r:id="rId26"/>
    <p:sldId id="2964" r:id="rId27"/>
    <p:sldId id="3013" r:id="rId28"/>
    <p:sldId id="3015" r:id="rId29"/>
    <p:sldId id="3017" r:id="rId30"/>
    <p:sldId id="2979" r:id="rId31"/>
    <p:sldId id="2971" r:id="rId32"/>
    <p:sldId id="2967" r:id="rId33"/>
    <p:sldId id="3026" r:id="rId34"/>
    <p:sldId id="3027" r:id="rId35"/>
    <p:sldId id="2990" r:id="rId36"/>
    <p:sldId id="2940" r:id="rId37"/>
    <p:sldId id="2966" r:id="rId38"/>
    <p:sldId id="2991" r:id="rId39"/>
    <p:sldId id="3000" r:id="rId40"/>
    <p:sldId id="2978" r:id="rId41"/>
    <p:sldId id="3032" r:id="rId42"/>
    <p:sldId id="3033" r:id="rId43"/>
    <p:sldId id="3034" r:id="rId44"/>
    <p:sldId id="3035" r:id="rId45"/>
    <p:sldId id="2981" r:id="rId46"/>
    <p:sldId id="3024" r:id="rId47"/>
    <p:sldId id="3036" r:id="rId48"/>
    <p:sldId id="3037" r:id="rId49"/>
  </p:sldIdLst>
  <p:sldSz cx="9906000" cy="6858000" type="A4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o Borge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B2B2B2"/>
    <a:srgbClr val="000000"/>
    <a:srgbClr val="FFFF00"/>
    <a:srgbClr val="66FF99"/>
    <a:srgbClr val="00FF00"/>
    <a:srgbClr val="00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7" autoAdjust="0"/>
    <p:restoredTop sz="98150" autoAdjust="0"/>
  </p:normalViewPr>
  <p:slideViewPr>
    <p:cSldViewPr snapToGrid="0">
      <p:cViewPr varScale="1">
        <p:scale>
          <a:sx n="62" d="100"/>
          <a:sy n="62" d="100"/>
        </p:scale>
        <p:origin x="-1554" y="-84"/>
      </p:cViewPr>
      <p:guideLst>
        <p:guide orient="horz"/>
        <p:guide pos="31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1308" y="-90"/>
      </p:cViewPr>
      <p:guideLst>
        <p:guide orient="horz" pos="2237"/>
        <p:guide pos="3224"/>
        <p:guide pos="5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436" tIns="48216" rIns="96436" bIns="48216"/>
          <a:lstStyle/>
          <a:p>
            <a:pPr defTabSz="965200"/>
            <a:r>
              <a:rPr lang="es-ES_tradnl" sz="1300" b="0">
                <a:latin typeface="Times New Roman" pitchFamily="18" charset="0"/>
              </a:rPr>
              <a:t>&lt;cabeçalho&gt;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436" tIns="48216" rIns="96436" bIns="48216"/>
          <a:lstStyle/>
          <a:p>
            <a:pPr algn="r" defTabSz="965200"/>
            <a:r>
              <a:rPr lang="pt-BR" sz="1300" b="0">
                <a:latin typeface="Times New Roman" pitchFamily="18" charset="0"/>
              </a:rPr>
              <a:t>&lt;data/hora&gt;</a:t>
            </a:r>
            <a:endParaRPr lang="es-ES_tradnl" sz="1300" b="0">
              <a:latin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436" tIns="48216" rIns="96436" bIns="48216"/>
          <a:lstStyle/>
          <a:p>
            <a:pPr defTabSz="965200"/>
            <a:r>
              <a:rPr lang="es-ES_tradnl" sz="1300" b="0">
                <a:latin typeface="Times New Roman" pitchFamily="18" charset="0"/>
              </a:rPr>
              <a:t>&lt;rodapé&gt;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436" tIns="48216" rIns="96436" bIns="48216"/>
          <a:lstStyle/>
          <a:p>
            <a:pPr algn="r" defTabSz="965200"/>
            <a:fld id="{FF650D20-DB2E-46A1-8A42-CE63B24B8F27}" type="slidenum">
              <a:rPr lang="es-ES_tradnl" sz="1300" b="0">
                <a:latin typeface="Times New Roman" pitchFamily="18" charset="0"/>
              </a:rPr>
              <a:pPr algn="r" defTabSz="965200"/>
              <a:t>‹nº›</a:t>
            </a:fld>
            <a:r>
              <a:rPr lang="pt-BR" sz="1300" b="0">
                <a:latin typeface="Times New Roman" pitchFamily="18" charset="0"/>
              </a:rPr>
              <a:t> </a:t>
            </a:r>
            <a:endParaRPr lang="es-ES_tradnl" sz="13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Mck Title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38188" y="912813"/>
            <a:ext cx="8759825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249238"/>
            <a:ext cx="87725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65200">
              <a:defRPr sz="1300" b="0"/>
            </a:lvl1pPr>
          </a:lstStyle>
          <a:p>
            <a:fld id="{F9F49F37-4338-43B4-9258-7441DB0DA4C8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5154" name="doc id"/>
          <p:cNvSpPr>
            <a:spLocks noChangeArrowheads="1"/>
          </p:cNvSpPr>
          <p:nvPr/>
        </p:nvSpPr>
        <p:spPr bwMode="auto">
          <a:xfrm>
            <a:off x="7734300" y="47625"/>
            <a:ext cx="23701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965200"/>
            <a:r>
              <a:rPr lang="pt-BR" sz="600" b="0"/>
              <a:t>SP-T-TCR002-041116-HL-Apresentacao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5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81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571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762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3276E-B219-4AC6-AAC2-3CD8DA1BF531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8115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1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2D290-46FF-4BF3-A6D2-4180539113F2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8328194" name="pg num"/>
          <p:cNvSpPr txBox="1">
            <a:spLocks noGrp="1" noChangeArrowheads="1"/>
          </p:cNvSpPr>
          <p:nvPr/>
        </p:nvSpPr>
        <p:spPr bwMode="auto">
          <a:xfrm>
            <a:off x="9744075" y="6777038"/>
            <a:ext cx="203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5B985E56-C56E-4EC8-ACC8-9EF59181F882}" type="slidenum">
              <a:rPr lang="es-ES_tradnl" sz="1300" b="0"/>
              <a:pPr algn="r" defTabSz="965200"/>
              <a:t>13</a:t>
            </a:fld>
            <a:endParaRPr lang="es-ES_tradnl" sz="1300" b="0"/>
          </a:p>
        </p:txBody>
      </p:sp>
      <p:sp>
        <p:nvSpPr>
          <p:cNvPr id="8328195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32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973B4-40A8-43CA-A300-D85AE10902E6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8121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12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D248E-F70C-4D78-95D2-95173E215E97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8324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198813" y="533400"/>
            <a:ext cx="3843337" cy="2660650"/>
          </a:xfrm>
        </p:spPr>
      </p:sp>
      <p:sp>
        <p:nvSpPr>
          <p:cNvPr id="832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5525" y="3373438"/>
            <a:ext cx="8183563" cy="3192462"/>
          </a:xfrm>
        </p:spPr>
        <p:txBody>
          <a:bodyPr lIns="99013" tIns="49505" rIns="99013" bIns="49505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77EA7-ED68-414C-9D1B-D3459477CB36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8308738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AFDEEB6D-EB18-4DD7-8753-A7116F985FC8}" type="slidenum">
              <a:rPr lang="es-ES_tradnl" sz="1300" b="0"/>
              <a:pPr algn="r" defTabSz="965200"/>
              <a:t>18</a:t>
            </a:fld>
            <a:endParaRPr lang="es-ES_tradnl" sz="1300" b="0"/>
          </a:p>
        </p:txBody>
      </p:sp>
      <p:sp>
        <p:nvSpPr>
          <p:cNvPr id="83087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308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2C2CC-8A74-4EC4-9D9B-4210B62E278E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8310786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EE6ED305-2553-4585-B51B-E97A214F13C8}" type="slidenum">
              <a:rPr lang="es-ES_tradnl" sz="1300" b="0"/>
              <a:pPr algn="r" defTabSz="965200"/>
              <a:t>19</a:t>
            </a:fld>
            <a:endParaRPr lang="es-ES_tradnl" sz="1300" b="0"/>
          </a:p>
        </p:txBody>
      </p:sp>
      <p:sp>
        <p:nvSpPr>
          <p:cNvPr id="83107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310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4CEA0-D626-4C31-A788-80AD25398DCE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8312834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2A7A5F01-BE75-4780-8629-31442D9E56FF}" type="slidenum">
              <a:rPr lang="es-ES_tradnl" sz="1300" b="0"/>
              <a:pPr algn="r" defTabSz="965200"/>
              <a:t>20</a:t>
            </a:fld>
            <a:endParaRPr lang="es-ES_tradnl" sz="1300" b="0"/>
          </a:p>
        </p:txBody>
      </p:sp>
      <p:sp>
        <p:nvSpPr>
          <p:cNvPr id="8312835" name="pg num"/>
          <p:cNvSpPr txBox="1">
            <a:spLocks noGrp="1" noChangeArrowheads="1"/>
          </p:cNvSpPr>
          <p:nvPr/>
        </p:nvSpPr>
        <p:spPr bwMode="auto">
          <a:xfrm>
            <a:off x="9855200" y="67770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FD06FDBC-2B41-4F16-9208-961E30EE1A43}" type="slidenum">
              <a:rPr lang="es-ES_tradnl" sz="1300" b="0"/>
              <a:pPr algn="r" defTabSz="965200"/>
              <a:t>20</a:t>
            </a:fld>
            <a:endParaRPr lang="es-ES_tradnl" sz="1300" b="0"/>
          </a:p>
        </p:txBody>
      </p:sp>
      <p:sp>
        <p:nvSpPr>
          <p:cNvPr id="831283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312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8EA2B-A706-4650-95D7-525C38117202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8241154" name="pg num"/>
          <p:cNvSpPr txBox="1">
            <a:spLocks noGrp="1" noChangeArrowheads="1"/>
          </p:cNvSpPr>
          <p:nvPr/>
        </p:nvSpPr>
        <p:spPr bwMode="auto">
          <a:xfrm>
            <a:off x="9855200" y="67770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27B83303-627D-4DA0-AABC-587774BDCC23}" type="slidenum">
              <a:rPr lang="es-ES_tradnl" sz="1300" b="0"/>
              <a:pPr algn="r" defTabSz="965200"/>
              <a:t>21</a:t>
            </a:fld>
            <a:endParaRPr lang="es-ES_tradnl" sz="1300" b="0"/>
          </a:p>
        </p:txBody>
      </p:sp>
      <p:sp>
        <p:nvSpPr>
          <p:cNvPr id="8241155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241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21F0B-EE77-4C11-BE88-F5F745805854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8182786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09F69985-8935-49A0-A602-F05B531A9643}" type="slidenum">
              <a:rPr lang="es-ES_tradnl" sz="1300" b="0"/>
              <a:pPr algn="r" defTabSz="965200"/>
              <a:t>24</a:t>
            </a:fld>
            <a:endParaRPr lang="es-ES_tradnl" sz="1300" b="0"/>
          </a:p>
        </p:txBody>
      </p:sp>
      <p:sp>
        <p:nvSpPr>
          <p:cNvPr id="81827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182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2FD7-DCDE-422A-AB32-324BBCB9B7F3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8198146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30969CD7-27E1-4A7A-BD76-4764330DDBA8}" type="slidenum">
              <a:rPr lang="es-ES_tradnl" sz="1300" b="0"/>
              <a:pPr algn="r" defTabSz="965200"/>
              <a:t>25</a:t>
            </a:fld>
            <a:endParaRPr lang="es-ES_tradnl" sz="1300" b="0"/>
          </a:p>
        </p:txBody>
      </p:sp>
      <p:sp>
        <p:nvSpPr>
          <p:cNvPr id="8198147" name="pg num"/>
          <p:cNvSpPr txBox="1">
            <a:spLocks noGrp="1" noChangeArrowheads="1"/>
          </p:cNvSpPr>
          <p:nvPr/>
        </p:nvSpPr>
        <p:spPr bwMode="auto">
          <a:xfrm>
            <a:off x="9855200" y="67770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9CD4AB70-D429-4B62-A778-FBE086C9E10C}" type="slidenum">
              <a:rPr lang="es-ES_tradnl" sz="1300" b="0"/>
              <a:pPr algn="r" defTabSz="965200"/>
              <a:t>25</a:t>
            </a:fld>
            <a:endParaRPr lang="es-ES_tradnl" sz="1300" b="0"/>
          </a:p>
        </p:txBody>
      </p:sp>
      <p:sp>
        <p:nvSpPr>
          <p:cNvPr id="819814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198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B78C2-96EB-4B29-8EF4-62273D5DE9F2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8295426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961A2E78-0109-4F7B-BB1B-2AA8A618DD2A}" type="slidenum">
              <a:rPr lang="es-ES_tradnl" sz="1300" b="0"/>
              <a:pPr algn="r" defTabSz="965200"/>
              <a:t>26</a:t>
            </a:fld>
            <a:endParaRPr lang="es-ES_tradnl" sz="1300" b="0"/>
          </a:p>
        </p:txBody>
      </p:sp>
      <p:sp>
        <p:nvSpPr>
          <p:cNvPr id="8295427" name="pg num"/>
          <p:cNvSpPr txBox="1">
            <a:spLocks noGrp="1" noChangeArrowheads="1"/>
          </p:cNvSpPr>
          <p:nvPr/>
        </p:nvSpPr>
        <p:spPr bwMode="auto">
          <a:xfrm>
            <a:off x="9744075" y="6777038"/>
            <a:ext cx="203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A87B4952-50E0-459F-A0E9-645CCE990A1A}" type="slidenum">
              <a:rPr lang="es-ES_tradnl" sz="1300" b="0"/>
              <a:pPr algn="r" defTabSz="965200"/>
              <a:t>26</a:t>
            </a:fld>
            <a:endParaRPr lang="es-ES_tradnl" sz="1300" b="0"/>
          </a:p>
        </p:txBody>
      </p:sp>
      <p:sp>
        <p:nvSpPr>
          <p:cNvPr id="8295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54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8020F-2ECF-4AF2-8B1A-EC0F2D446117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7975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041650" y="328613"/>
            <a:ext cx="4040188" cy="2797175"/>
          </a:xfrm>
        </p:spPr>
      </p:sp>
      <p:sp>
        <p:nvSpPr>
          <p:cNvPr id="797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275" y="3221038"/>
            <a:ext cx="8396288" cy="333375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50000"/>
              </a:spcAft>
            </a:pPr>
            <a:endParaRPr lang="en-US"/>
          </a:p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D927C-8E7C-4CA1-9BFF-47E5260BAEC8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8299522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FE0C5D73-F8A7-43AD-8F48-94E4D9C0D376}" type="slidenum">
              <a:rPr lang="es-ES_tradnl" sz="1300" b="0"/>
              <a:pPr algn="r" defTabSz="965200"/>
              <a:t>27</a:t>
            </a:fld>
            <a:endParaRPr lang="es-ES_tradnl" sz="1300" b="0"/>
          </a:p>
        </p:txBody>
      </p:sp>
      <p:sp>
        <p:nvSpPr>
          <p:cNvPr id="8299523" name="pg num"/>
          <p:cNvSpPr txBox="1">
            <a:spLocks noGrp="1" noChangeArrowheads="1"/>
          </p:cNvSpPr>
          <p:nvPr/>
        </p:nvSpPr>
        <p:spPr bwMode="auto">
          <a:xfrm>
            <a:off x="9744075" y="6777038"/>
            <a:ext cx="203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4C941AAB-8021-4BD5-AF41-EB72B418D96E}" type="slidenum">
              <a:rPr lang="es-ES_tradnl" sz="1300" b="0"/>
              <a:pPr algn="r" defTabSz="965200"/>
              <a:t>27</a:t>
            </a:fld>
            <a:endParaRPr lang="es-ES_tradnl" sz="1300" b="0"/>
          </a:p>
        </p:txBody>
      </p:sp>
      <p:sp>
        <p:nvSpPr>
          <p:cNvPr id="8299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95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50953-5670-43B3-911A-BBA2238DB642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8221698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2EC500B6-12F9-424B-B701-C585A30F9DA5}" type="slidenum">
              <a:rPr lang="es-ES_tradnl" sz="1300" b="0"/>
              <a:pPr algn="r" defTabSz="965200"/>
              <a:t>29</a:t>
            </a:fld>
            <a:endParaRPr lang="es-ES_tradnl" sz="1300" b="0"/>
          </a:p>
        </p:txBody>
      </p:sp>
      <p:sp>
        <p:nvSpPr>
          <p:cNvPr id="8221699" name="pg num"/>
          <p:cNvSpPr txBox="1">
            <a:spLocks noGrp="1" noChangeArrowheads="1"/>
          </p:cNvSpPr>
          <p:nvPr/>
        </p:nvSpPr>
        <p:spPr bwMode="auto">
          <a:xfrm>
            <a:off x="9744075" y="6777038"/>
            <a:ext cx="203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5689AB15-7096-4E9B-9077-96929DDAF8B3}" type="slidenum">
              <a:rPr lang="es-ES_tradnl" sz="1300" b="0"/>
              <a:pPr algn="r" defTabSz="965200"/>
              <a:t>29</a:t>
            </a:fld>
            <a:endParaRPr lang="es-ES_tradnl" sz="1300" b="0"/>
          </a:p>
        </p:txBody>
      </p:sp>
      <p:sp>
        <p:nvSpPr>
          <p:cNvPr id="822170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221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B293A-507D-47C1-A0E7-09CAD795F028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8209410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AC0120B8-EDF0-4058-B1A1-4B55A0BF432B}" type="slidenum">
              <a:rPr lang="es-ES_tradnl" sz="1300" b="0"/>
              <a:pPr algn="r" defTabSz="965200"/>
              <a:t>30</a:t>
            </a:fld>
            <a:endParaRPr lang="es-ES_tradnl" sz="1300" b="0"/>
          </a:p>
        </p:txBody>
      </p:sp>
      <p:sp>
        <p:nvSpPr>
          <p:cNvPr id="8209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209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CB0F-4612-4372-AF2F-1DA374342C4F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8158210" name="Rectangle 7"/>
          <p:cNvSpPr txBox="1">
            <a:spLocks noGrp="1" noChangeArrowheads="1"/>
          </p:cNvSpPr>
          <p:nvPr/>
        </p:nvSpPr>
        <p:spPr bwMode="auto">
          <a:xfrm>
            <a:off x="9853613" y="6775450"/>
            <a:ext cx="936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A0FB93D7-0791-44DA-AAFB-918EE262C6DC}" type="slidenum">
              <a:rPr lang="pt-BR" sz="1300" b="0">
                <a:cs typeface="Arial" charset="0"/>
              </a:rPr>
              <a:pPr algn="r" defTabSz="965200"/>
              <a:t>35</a:t>
            </a:fld>
            <a:endParaRPr lang="pt-BR" sz="1300" b="0">
              <a:cs typeface="Arial" charset="0"/>
            </a:endParaRPr>
          </a:p>
        </p:txBody>
      </p:sp>
      <p:sp>
        <p:nvSpPr>
          <p:cNvPr id="815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914400"/>
            <a:ext cx="8759825" cy="6064250"/>
          </a:xfrm>
        </p:spPr>
      </p:sp>
      <p:sp>
        <p:nvSpPr>
          <p:cNvPr id="8158212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39338" y="39688"/>
            <a:ext cx="228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6625"/>
            <a:r>
              <a:rPr lang="pt-BR" sz="600" i="1">
                <a:cs typeface="Arial" charset="0"/>
              </a:rPr>
              <a:t>GI</a:t>
            </a:r>
          </a:p>
        </p:txBody>
      </p:sp>
      <p:sp>
        <p:nvSpPr>
          <p:cNvPr id="8158213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147763" y="1122363"/>
            <a:ext cx="7939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582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7763" y="250825"/>
            <a:ext cx="7939087" cy="331788"/>
          </a:xfrm>
        </p:spPr>
        <p:txBody>
          <a:bodyPr lIns="96469" tIns="48235" rIns="96469" bIns="48235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4BE94-3F61-446F-8206-9FF08124386D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8253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97225" y="533400"/>
            <a:ext cx="3844925" cy="2662238"/>
          </a:xfrm>
        </p:spPr>
      </p:sp>
      <p:sp>
        <p:nvSpPr>
          <p:cNvPr id="825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3438"/>
            <a:ext cx="7507287" cy="3192462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AFE8D-CD26-4CD2-AD00-ABC4EEA6FF03}" type="slidenum">
              <a:rPr lang="es-ES_tradnl"/>
              <a:pPr/>
              <a:t>39</a:t>
            </a:fld>
            <a:endParaRPr lang="es-ES_tradnl"/>
          </a:p>
        </p:txBody>
      </p:sp>
      <p:sp>
        <p:nvSpPr>
          <p:cNvPr id="8219650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DF1A6C6D-17FC-47F6-94C2-6549EA903EB7}" type="slidenum">
              <a:rPr lang="es-ES_tradnl" sz="1300" b="0"/>
              <a:pPr algn="r" defTabSz="965200"/>
              <a:t>39</a:t>
            </a:fld>
            <a:endParaRPr lang="es-ES_tradnl" sz="1300" b="0"/>
          </a:p>
        </p:txBody>
      </p:sp>
      <p:sp>
        <p:nvSpPr>
          <p:cNvPr id="8219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219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6AC7B-BAB4-431F-8F6A-5B4AA2AE91DB}" type="slidenum">
              <a:rPr lang="es-ES_tradnl"/>
              <a:pPr/>
              <a:t>40</a:t>
            </a:fld>
            <a:endParaRPr lang="es-ES_tradnl"/>
          </a:p>
        </p:txBody>
      </p:sp>
      <p:sp>
        <p:nvSpPr>
          <p:cNvPr id="8331266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2D4D712F-7219-45F7-9100-E8C8731EBE3E}" type="slidenum">
              <a:rPr lang="es-ES_tradnl" sz="1300" b="0"/>
              <a:pPr algn="r" defTabSz="965200"/>
              <a:t>40</a:t>
            </a:fld>
            <a:endParaRPr lang="es-ES_tradnl" sz="1300" b="0"/>
          </a:p>
        </p:txBody>
      </p:sp>
      <p:sp>
        <p:nvSpPr>
          <p:cNvPr id="83312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33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A13CC-9366-448F-9FCD-BA5F018879D0}" type="slidenum">
              <a:rPr lang="es-ES_tradnl"/>
              <a:pPr/>
              <a:t>44</a:t>
            </a:fld>
            <a:endParaRPr lang="es-ES_tradnl"/>
          </a:p>
        </p:txBody>
      </p:sp>
      <p:sp>
        <p:nvSpPr>
          <p:cNvPr id="8227842" name="pg num"/>
          <p:cNvSpPr txBox="1">
            <a:spLocks noGrp="1" noChangeArrowheads="1"/>
          </p:cNvSpPr>
          <p:nvPr/>
        </p:nvSpPr>
        <p:spPr bwMode="auto">
          <a:xfrm>
            <a:off x="9683750" y="6777038"/>
            <a:ext cx="263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65200"/>
            <a:fld id="{B4F3E446-548E-48D1-9CCA-5774E54F1706}" type="slidenum">
              <a:rPr lang="es-ES_tradnl" sz="1300" b="0"/>
              <a:pPr algn="r" defTabSz="965200"/>
              <a:t>44</a:t>
            </a:fld>
            <a:endParaRPr lang="es-ES_tradnl" sz="1300" b="0"/>
          </a:p>
        </p:txBody>
      </p:sp>
      <p:sp>
        <p:nvSpPr>
          <p:cNvPr id="8227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227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13F42-EEAE-43C4-B729-FF79538033BA}" type="slidenum">
              <a:rPr lang="es-ES_tradnl"/>
              <a:pPr/>
              <a:t>45</a:t>
            </a:fld>
            <a:endParaRPr lang="es-ES_tradnl"/>
          </a:p>
        </p:txBody>
      </p:sp>
      <p:sp>
        <p:nvSpPr>
          <p:cNvPr id="83179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67913" y="36513"/>
            <a:ext cx="223837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5200"/>
            <a:r>
              <a:rPr lang="en-US" sz="600" b="0" i="1"/>
              <a:t>INIT</a:t>
            </a:r>
          </a:p>
        </p:txBody>
      </p:sp>
      <p:sp>
        <p:nvSpPr>
          <p:cNvPr id="831795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739775" y="915988"/>
            <a:ext cx="8756650" cy="6062662"/>
          </a:xfrm>
        </p:spPr>
      </p:sp>
      <p:sp>
        <p:nvSpPr>
          <p:cNvPr id="8317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1838" y="250825"/>
            <a:ext cx="8772525" cy="24288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C1A88-995F-47E2-940B-42E2187CAF01}" type="slidenum">
              <a:rPr lang="es-ES_tradnl"/>
              <a:pPr/>
              <a:t>47</a:t>
            </a:fld>
            <a:endParaRPr lang="es-ES_tradnl"/>
          </a:p>
        </p:txBody>
      </p:sp>
      <p:sp>
        <p:nvSpPr>
          <p:cNvPr id="8337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33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70A6B-A707-419B-8F6C-5FFF11D53186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8119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201988" y="555625"/>
            <a:ext cx="3832225" cy="2652713"/>
          </a:xfrm>
        </p:spPr>
      </p:sp>
      <p:sp>
        <p:nvSpPr>
          <p:cNvPr id="81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2317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DAACF-7ADB-49E1-BD9F-66B4124DFCFB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8084482" name="Rectangle 7"/>
          <p:cNvSpPr txBox="1">
            <a:spLocks noGrp="1" noChangeArrowheads="1"/>
          </p:cNvSpPr>
          <p:nvPr/>
        </p:nvSpPr>
        <p:spPr bwMode="auto">
          <a:xfrm>
            <a:off x="5799138" y="6742113"/>
            <a:ext cx="44338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13" tIns="49505" rIns="99013" bIns="49505" anchor="b"/>
          <a:lstStyle/>
          <a:p>
            <a:pPr algn="r" defTabSz="990600"/>
            <a:fld id="{ADDBA14F-10A1-423D-B9E4-E2F88C07A0E4}" type="slidenum">
              <a:rPr lang="pt-BR" sz="1200" b="0"/>
              <a:pPr algn="r" defTabSz="990600"/>
              <a:t>6</a:t>
            </a:fld>
            <a:endParaRPr lang="pt-BR" sz="1200" b="0"/>
          </a:p>
        </p:txBody>
      </p:sp>
      <p:sp>
        <p:nvSpPr>
          <p:cNvPr id="80844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38188" y="914400"/>
            <a:ext cx="8759825" cy="6064250"/>
          </a:xfrm>
        </p:spPr>
      </p:sp>
      <p:sp>
        <p:nvSpPr>
          <p:cNvPr id="808448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39338" y="39688"/>
            <a:ext cx="228600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5200"/>
            <a:r>
              <a:rPr lang="pt-BR" sz="600" b="0" i="1"/>
              <a:t>GI</a:t>
            </a:r>
          </a:p>
        </p:txBody>
      </p:sp>
      <p:sp>
        <p:nvSpPr>
          <p:cNvPr id="808448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149350" y="1122363"/>
            <a:ext cx="793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084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9350" y="250825"/>
            <a:ext cx="7935913" cy="179388"/>
          </a:xfrm>
        </p:spPr>
        <p:txBody>
          <a:bodyPr lIns="99450" tIns="49725" rIns="99450" bIns="49725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44C6-9A8E-4635-9807-0E9A09A10C29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8088578" name="Rectangle 7"/>
          <p:cNvSpPr txBox="1">
            <a:spLocks noGrp="1" noChangeArrowheads="1"/>
          </p:cNvSpPr>
          <p:nvPr/>
        </p:nvSpPr>
        <p:spPr bwMode="auto">
          <a:xfrm>
            <a:off x="5799138" y="6742113"/>
            <a:ext cx="44338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33" tIns="48015" rIns="96033" bIns="48015" anchor="b"/>
          <a:lstStyle/>
          <a:p>
            <a:pPr algn="r" defTabSz="960438"/>
            <a:fld id="{9A74588E-E439-494B-999E-C01A07DFAD1E}" type="slidenum">
              <a:rPr lang="pt-BR" sz="1200" b="0"/>
              <a:pPr algn="r" defTabSz="960438"/>
              <a:t>8</a:t>
            </a:fld>
            <a:endParaRPr lang="pt-BR" sz="1200" b="0"/>
          </a:p>
        </p:txBody>
      </p:sp>
      <p:sp>
        <p:nvSpPr>
          <p:cNvPr id="80885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41363" y="914400"/>
            <a:ext cx="8758237" cy="6064250"/>
          </a:xfrm>
        </p:spPr>
      </p:sp>
      <p:sp>
        <p:nvSpPr>
          <p:cNvPr id="8088580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39338" y="39688"/>
            <a:ext cx="2286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36625"/>
            <a:r>
              <a:rPr lang="pt-BR" sz="600" b="0" i="1"/>
              <a:t>GI</a:t>
            </a:r>
          </a:p>
        </p:txBody>
      </p:sp>
      <p:sp>
        <p:nvSpPr>
          <p:cNvPr id="8088581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147763" y="1122363"/>
            <a:ext cx="7939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08858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7763" y="250825"/>
            <a:ext cx="7939087" cy="179388"/>
          </a:xfrm>
        </p:spPr>
        <p:txBody>
          <a:bodyPr lIns="96457" tIns="48228" rIns="96457" bIns="48228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1D81F-9F32-42FB-B417-844D1D977261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7991298" name="Rectangle 7"/>
          <p:cNvSpPr txBox="1">
            <a:spLocks noGrp="1" noChangeArrowheads="1"/>
          </p:cNvSpPr>
          <p:nvPr/>
        </p:nvSpPr>
        <p:spPr bwMode="auto">
          <a:xfrm>
            <a:off x="5799138" y="6742113"/>
            <a:ext cx="44338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13" tIns="49505" rIns="99013" bIns="49505" anchor="b"/>
          <a:lstStyle/>
          <a:p>
            <a:pPr algn="r" defTabSz="990600"/>
            <a:fld id="{077AA23D-279E-482A-AFE4-F260FEDA4AF9}" type="slidenum">
              <a:rPr lang="pt-BR" sz="1200" b="0"/>
              <a:pPr algn="r" defTabSz="990600"/>
              <a:t>9</a:t>
            </a:fld>
            <a:endParaRPr lang="pt-BR" sz="1200" b="0"/>
          </a:p>
        </p:txBody>
      </p:sp>
      <p:sp>
        <p:nvSpPr>
          <p:cNvPr id="79912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35013" y="914400"/>
            <a:ext cx="8759825" cy="6064250"/>
          </a:xfrm>
        </p:spPr>
      </p:sp>
      <p:sp>
        <p:nvSpPr>
          <p:cNvPr id="7991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250825"/>
            <a:ext cx="7910513" cy="1270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2263E-F1DF-460F-B662-48033EDBDA08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8095746" name="Rectangle 7"/>
          <p:cNvSpPr txBox="1">
            <a:spLocks noGrp="1" noChangeArrowheads="1"/>
          </p:cNvSpPr>
          <p:nvPr/>
        </p:nvSpPr>
        <p:spPr bwMode="auto">
          <a:xfrm>
            <a:off x="5799138" y="6742113"/>
            <a:ext cx="44338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33" tIns="48015" rIns="96033" bIns="48015" anchor="b"/>
          <a:lstStyle/>
          <a:p>
            <a:pPr algn="r" defTabSz="960438"/>
            <a:fld id="{25DC05BA-8BDE-408C-8DCC-CAB3BA62A1AF}" type="slidenum">
              <a:rPr lang="pt-BR" sz="1200" b="0"/>
              <a:pPr algn="r" defTabSz="960438"/>
              <a:t>10</a:t>
            </a:fld>
            <a:endParaRPr lang="pt-BR" sz="1200" b="0"/>
          </a:p>
        </p:txBody>
      </p:sp>
      <p:sp>
        <p:nvSpPr>
          <p:cNvPr id="80957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38188" y="914400"/>
            <a:ext cx="8758237" cy="6064250"/>
          </a:xfrm>
        </p:spPr>
      </p:sp>
      <p:sp>
        <p:nvSpPr>
          <p:cNvPr id="8095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250825"/>
            <a:ext cx="7910513" cy="13017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2B7AB-390F-4CB0-80AF-218EA35BFAF6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8108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97225" y="533400"/>
            <a:ext cx="3844925" cy="2662238"/>
          </a:xfrm>
        </p:spPr>
      </p:sp>
      <p:sp>
        <p:nvSpPr>
          <p:cNvPr id="810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A9B09-B2AE-4544-AEAB-6AB21FC3B435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8326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97225" y="533400"/>
            <a:ext cx="3844925" cy="2662238"/>
          </a:xfrm>
        </p:spPr>
      </p:sp>
      <p:sp>
        <p:nvSpPr>
          <p:cNvPr id="832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0388" y="3927475"/>
            <a:ext cx="6243637" cy="320675"/>
          </a:xfrm>
        </p:spPr>
        <p:txBody>
          <a:bodyPr anchor="ctr" anchorCtr="1"/>
          <a:lstStyle>
            <a:lvl1pPr algn="ctr"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77125" y="228600"/>
            <a:ext cx="2389188" cy="2212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7975" y="228600"/>
            <a:ext cx="7016750" cy="2212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5075" y="228600"/>
            <a:ext cx="7361238" cy="3206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307975" y="1298575"/>
            <a:ext cx="4913313" cy="11430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5075" y="228600"/>
            <a:ext cx="7361238" cy="3206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07975" y="1298575"/>
            <a:ext cx="4913313" cy="11430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7975" y="1298575"/>
            <a:ext cx="2379663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840038" y="1298575"/>
            <a:ext cx="238125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Rectangle 276"/>
          <p:cNvSpPr>
            <a:spLocks noChangeArrowheads="1"/>
          </p:cNvSpPr>
          <p:nvPr userDrawn="1"/>
        </p:nvSpPr>
        <p:spPr bwMode="auto">
          <a:xfrm>
            <a:off x="-104775" y="0"/>
            <a:ext cx="2427288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1298575"/>
            <a:ext cx="4913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mtClean="0"/>
              <a:t>Clique para editar os estilos do texto mestre</a:t>
            </a:r>
          </a:p>
          <a:p>
            <a:pPr lvl="1"/>
            <a:r>
              <a:rPr lang="es-ES_tradnl" smtClean="0"/>
              <a:t>Segundo nível</a:t>
            </a:r>
          </a:p>
          <a:p>
            <a:pPr lvl="2"/>
            <a:r>
              <a:rPr lang="es-ES_tradnl" smtClean="0"/>
              <a:t>Terceiro nível</a:t>
            </a:r>
          </a:p>
          <a:p>
            <a:pPr lvl="3"/>
            <a:r>
              <a:rPr lang="es-ES_tradnl" smtClean="0"/>
              <a:t>Quarto nível</a:t>
            </a:r>
          </a:p>
          <a:p>
            <a:pPr lvl="4"/>
            <a:r>
              <a:rPr lang="es-ES_tradnl" smtClean="0"/>
              <a:t> Quinto nível</a:t>
            </a:r>
          </a:p>
        </p:txBody>
      </p:sp>
      <p:sp>
        <p:nvSpPr>
          <p:cNvPr id="1086" name="pg num"/>
          <p:cNvSpPr>
            <a:spLocks noChangeArrowheads="1"/>
          </p:cNvSpPr>
          <p:nvPr/>
        </p:nvSpPr>
        <p:spPr bwMode="auto">
          <a:xfrm>
            <a:off x="7721600" y="6626225"/>
            <a:ext cx="20637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977900"/>
            <a:fld id="{C3DDFC17-BFB5-4202-BA66-C1EA79CE337D}" type="slidenum">
              <a:rPr lang="es-ES_tradnl" sz="1100" b="0"/>
              <a:pPr algn="r" defTabSz="977900"/>
              <a:t>‹nº›</a:t>
            </a:fld>
            <a:endParaRPr lang="es-ES_tradnl" sz="1100" b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5075" y="228600"/>
            <a:ext cx="73612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mtClean="0"/>
              <a:t>Clique para editar o estilo do título mestre</a:t>
            </a:r>
          </a:p>
        </p:txBody>
      </p:sp>
      <p:grpSp>
        <p:nvGrpSpPr>
          <p:cNvPr id="1291" name="Group 267"/>
          <p:cNvGrpSpPr>
            <a:grpSpLocks noChangeAspect="1"/>
          </p:cNvGrpSpPr>
          <p:nvPr/>
        </p:nvGrpSpPr>
        <p:grpSpPr bwMode="auto">
          <a:xfrm>
            <a:off x="-31750" y="111125"/>
            <a:ext cx="1382713" cy="468313"/>
            <a:chOff x="5159" y="0"/>
            <a:chExt cx="1073" cy="363"/>
          </a:xfrm>
        </p:grpSpPr>
        <p:sp>
          <p:nvSpPr>
            <p:cNvPr id="1290" name="Rectangle 266"/>
            <p:cNvSpPr>
              <a:spLocks noChangeAspect="1" noChangeArrowheads="1"/>
            </p:cNvSpPr>
            <p:nvPr userDrawn="1"/>
          </p:nvSpPr>
          <p:spPr bwMode="auto">
            <a:xfrm>
              <a:off x="5159" y="0"/>
              <a:ext cx="1073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288" name="Picture 264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98" y="4"/>
              <a:ext cx="101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93" name="Line 269"/>
          <p:cNvSpPr>
            <a:spLocks noChangeShapeType="1"/>
          </p:cNvSpPr>
          <p:nvPr/>
        </p:nvSpPr>
        <p:spPr bwMode="auto">
          <a:xfrm flipV="1">
            <a:off x="65088" y="817563"/>
            <a:ext cx="0" cy="6040437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94" name="Line 270"/>
          <p:cNvSpPr>
            <a:spLocks noChangeShapeType="1"/>
          </p:cNvSpPr>
          <p:nvPr/>
        </p:nvSpPr>
        <p:spPr bwMode="auto">
          <a:xfrm flipV="1">
            <a:off x="130175" y="893763"/>
            <a:ext cx="0" cy="5957887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95" name="Line 271"/>
          <p:cNvSpPr>
            <a:spLocks noChangeShapeType="1"/>
          </p:cNvSpPr>
          <p:nvPr/>
        </p:nvSpPr>
        <p:spPr bwMode="auto">
          <a:xfrm rot="-5400000" flipH="1" flipV="1">
            <a:off x="6219825" y="-3581400"/>
            <a:ext cx="0" cy="737235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96" name="Line 272"/>
          <p:cNvSpPr>
            <a:spLocks noChangeShapeType="1"/>
          </p:cNvSpPr>
          <p:nvPr/>
        </p:nvSpPr>
        <p:spPr bwMode="auto">
          <a:xfrm rot="-5400000" flipH="1" flipV="1">
            <a:off x="6164263" y="-3700463"/>
            <a:ext cx="0" cy="7470775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97" name="Line 273"/>
          <p:cNvSpPr>
            <a:spLocks noChangeShapeType="1"/>
          </p:cNvSpPr>
          <p:nvPr/>
        </p:nvSpPr>
        <p:spPr bwMode="auto">
          <a:xfrm rot="-5400000" flipH="1" flipV="1">
            <a:off x="1329532" y="-313532"/>
            <a:ext cx="0" cy="2417763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98" name="Line 274"/>
          <p:cNvSpPr>
            <a:spLocks noChangeShapeType="1"/>
          </p:cNvSpPr>
          <p:nvPr/>
        </p:nvSpPr>
        <p:spPr bwMode="auto">
          <a:xfrm rot="-5400000" flipH="1" flipV="1">
            <a:off x="1243807" y="-351632"/>
            <a:ext cx="0" cy="2354263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1299" name="Picture 27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95413" y="111125"/>
            <a:ext cx="914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57263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l" defTabSz="957263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l" defTabSz="957263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l" defTabSz="957263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algn="l" defTabSz="957263" rtl="0" fontAlgn="base">
        <a:spcBef>
          <a:spcPct val="0"/>
        </a:spcBef>
        <a:spcAft>
          <a:spcPct val="0"/>
        </a:spcAft>
        <a:buClr>
          <a:schemeClr val="tx2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53988" indent="-152400" algn="l" defTabSz="957263" rtl="0" fontAlgn="base">
        <a:spcBef>
          <a:spcPct val="0"/>
        </a:spcBef>
        <a:spcAft>
          <a:spcPct val="0"/>
        </a:spcAft>
        <a:buClr>
          <a:schemeClr val="tx2"/>
        </a:buClr>
        <a:buSzPct val="70000"/>
        <a:buFont typeface="Times New Roman" pitchFamily="18" charset="0"/>
        <a:buChar char="►"/>
        <a:defRPr sz="1500">
          <a:solidFill>
            <a:schemeClr val="tx1"/>
          </a:solidFill>
          <a:latin typeface="+mn-lt"/>
        </a:defRPr>
      </a:lvl2pPr>
      <a:lvl3pPr marL="315913" indent="-160338" algn="l" defTabSz="957263" rtl="0" fontAlgn="base"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461963" indent="-144463" algn="l" defTabSz="957263" rtl="0" fontAlgn="base">
        <a:spcBef>
          <a:spcPct val="0"/>
        </a:spcBef>
        <a:spcAft>
          <a:spcPct val="0"/>
        </a:spcAft>
        <a:buClr>
          <a:schemeClr val="tx2"/>
        </a:buClr>
        <a:buSzPct val="70000"/>
        <a:buFont typeface="Times New Roman" pitchFamily="18" charset="0"/>
        <a:buChar char="–"/>
        <a:defRPr sz="1500">
          <a:solidFill>
            <a:schemeClr val="tx1"/>
          </a:solidFill>
          <a:latin typeface="+mn-lt"/>
        </a:defRPr>
      </a:lvl4pPr>
      <a:lvl5pPr marL="622300" indent="-158750" algn="l" defTabSz="957263" rtl="0" fontAlgn="base">
        <a:spcBef>
          <a:spcPct val="0"/>
        </a:spcBef>
        <a:spcAft>
          <a:spcPct val="0"/>
        </a:spcAft>
        <a:buClr>
          <a:schemeClr val="tx2"/>
        </a:buClr>
        <a:buSzPct val="70000"/>
        <a:buChar char="o"/>
        <a:defRPr sz="1500">
          <a:solidFill>
            <a:schemeClr val="tx1"/>
          </a:solidFill>
          <a:latin typeface="+mn-lt"/>
        </a:defRPr>
      </a:lvl5pPr>
      <a:lvl6pPr marL="1079500" indent="-158750" algn="l" defTabSz="957263" rtl="0" fontAlgn="base">
        <a:spcBef>
          <a:spcPct val="0"/>
        </a:spcBef>
        <a:spcAft>
          <a:spcPct val="0"/>
        </a:spcAft>
        <a:buClr>
          <a:schemeClr val="tx2"/>
        </a:buClr>
        <a:buSzPct val="70000"/>
        <a:buChar char="o"/>
        <a:defRPr sz="1500">
          <a:solidFill>
            <a:schemeClr val="tx1"/>
          </a:solidFill>
          <a:latin typeface="+mn-lt"/>
        </a:defRPr>
      </a:lvl6pPr>
      <a:lvl7pPr marL="1536700" indent="-158750" algn="l" defTabSz="957263" rtl="0" fontAlgn="base">
        <a:spcBef>
          <a:spcPct val="0"/>
        </a:spcBef>
        <a:spcAft>
          <a:spcPct val="0"/>
        </a:spcAft>
        <a:buClr>
          <a:schemeClr val="tx2"/>
        </a:buClr>
        <a:buSzPct val="70000"/>
        <a:buChar char="o"/>
        <a:defRPr sz="1500">
          <a:solidFill>
            <a:schemeClr val="tx1"/>
          </a:solidFill>
          <a:latin typeface="+mn-lt"/>
        </a:defRPr>
      </a:lvl7pPr>
      <a:lvl8pPr marL="1993900" indent="-158750" algn="l" defTabSz="957263" rtl="0" fontAlgn="base">
        <a:spcBef>
          <a:spcPct val="0"/>
        </a:spcBef>
        <a:spcAft>
          <a:spcPct val="0"/>
        </a:spcAft>
        <a:buClr>
          <a:schemeClr val="tx2"/>
        </a:buClr>
        <a:buSzPct val="70000"/>
        <a:buChar char="o"/>
        <a:defRPr sz="1500">
          <a:solidFill>
            <a:schemeClr val="tx1"/>
          </a:solidFill>
          <a:latin typeface="+mn-lt"/>
        </a:defRPr>
      </a:lvl8pPr>
      <a:lvl9pPr marL="2451100" indent="-158750" algn="l" defTabSz="957263" rtl="0" fontAlgn="base">
        <a:spcBef>
          <a:spcPct val="0"/>
        </a:spcBef>
        <a:spcAft>
          <a:spcPct val="0"/>
        </a:spcAft>
        <a:buClr>
          <a:schemeClr val="tx2"/>
        </a:buClr>
        <a:buSzPct val="70000"/>
        <a:buChar char="o"/>
        <a:defRPr sz="1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watertownbuildersupply.com/what_we_do_gas_image_50x40.g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86.xml"/><Relationship Id="rId117" Type="http://schemas.openxmlformats.org/officeDocument/2006/relationships/tags" Target="../tags/tag177.xml"/><Relationship Id="rId21" Type="http://schemas.openxmlformats.org/officeDocument/2006/relationships/tags" Target="../tags/tag81.xml"/><Relationship Id="rId42" Type="http://schemas.openxmlformats.org/officeDocument/2006/relationships/tags" Target="../tags/tag102.xml"/><Relationship Id="rId47" Type="http://schemas.openxmlformats.org/officeDocument/2006/relationships/tags" Target="../tags/tag107.xml"/><Relationship Id="rId63" Type="http://schemas.openxmlformats.org/officeDocument/2006/relationships/tags" Target="../tags/tag123.xml"/><Relationship Id="rId68" Type="http://schemas.openxmlformats.org/officeDocument/2006/relationships/tags" Target="../tags/tag128.xml"/><Relationship Id="rId84" Type="http://schemas.openxmlformats.org/officeDocument/2006/relationships/tags" Target="../tags/tag144.xml"/><Relationship Id="rId89" Type="http://schemas.openxmlformats.org/officeDocument/2006/relationships/tags" Target="../tags/tag149.xml"/><Relationship Id="rId112" Type="http://schemas.openxmlformats.org/officeDocument/2006/relationships/tags" Target="../tags/tag172.xml"/><Relationship Id="rId133" Type="http://schemas.openxmlformats.org/officeDocument/2006/relationships/tags" Target="../tags/tag193.xml"/><Relationship Id="rId138" Type="http://schemas.openxmlformats.org/officeDocument/2006/relationships/tags" Target="../tags/tag198.xml"/><Relationship Id="rId154" Type="http://schemas.openxmlformats.org/officeDocument/2006/relationships/tags" Target="../tags/tag214.xml"/><Relationship Id="rId159" Type="http://schemas.openxmlformats.org/officeDocument/2006/relationships/tags" Target="../tags/tag219.xml"/><Relationship Id="rId175" Type="http://schemas.openxmlformats.org/officeDocument/2006/relationships/tags" Target="../tags/tag235.xml"/><Relationship Id="rId170" Type="http://schemas.openxmlformats.org/officeDocument/2006/relationships/tags" Target="../tags/tag230.xml"/><Relationship Id="rId16" Type="http://schemas.openxmlformats.org/officeDocument/2006/relationships/tags" Target="../tags/tag76.xml"/><Relationship Id="rId107" Type="http://schemas.openxmlformats.org/officeDocument/2006/relationships/tags" Target="../tags/tag167.xml"/><Relationship Id="rId11" Type="http://schemas.openxmlformats.org/officeDocument/2006/relationships/tags" Target="../tags/tag71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53" Type="http://schemas.openxmlformats.org/officeDocument/2006/relationships/tags" Target="../tags/tag113.xml"/><Relationship Id="rId58" Type="http://schemas.openxmlformats.org/officeDocument/2006/relationships/tags" Target="../tags/tag118.xml"/><Relationship Id="rId74" Type="http://schemas.openxmlformats.org/officeDocument/2006/relationships/tags" Target="../tags/tag134.xml"/><Relationship Id="rId79" Type="http://schemas.openxmlformats.org/officeDocument/2006/relationships/tags" Target="../tags/tag139.xml"/><Relationship Id="rId102" Type="http://schemas.openxmlformats.org/officeDocument/2006/relationships/tags" Target="../tags/tag162.xml"/><Relationship Id="rId123" Type="http://schemas.openxmlformats.org/officeDocument/2006/relationships/tags" Target="../tags/tag183.xml"/><Relationship Id="rId128" Type="http://schemas.openxmlformats.org/officeDocument/2006/relationships/tags" Target="../tags/tag188.xml"/><Relationship Id="rId144" Type="http://schemas.openxmlformats.org/officeDocument/2006/relationships/tags" Target="../tags/tag204.xml"/><Relationship Id="rId149" Type="http://schemas.openxmlformats.org/officeDocument/2006/relationships/tags" Target="../tags/tag209.xml"/><Relationship Id="rId5" Type="http://schemas.openxmlformats.org/officeDocument/2006/relationships/tags" Target="../tags/tag65.xml"/><Relationship Id="rId90" Type="http://schemas.openxmlformats.org/officeDocument/2006/relationships/tags" Target="../tags/tag150.xml"/><Relationship Id="rId95" Type="http://schemas.openxmlformats.org/officeDocument/2006/relationships/tags" Target="../tags/tag155.xml"/><Relationship Id="rId160" Type="http://schemas.openxmlformats.org/officeDocument/2006/relationships/tags" Target="../tags/tag220.xml"/><Relationship Id="rId165" Type="http://schemas.openxmlformats.org/officeDocument/2006/relationships/tags" Target="../tags/tag225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43" Type="http://schemas.openxmlformats.org/officeDocument/2006/relationships/tags" Target="../tags/tag103.xml"/><Relationship Id="rId48" Type="http://schemas.openxmlformats.org/officeDocument/2006/relationships/tags" Target="../tags/tag108.xml"/><Relationship Id="rId64" Type="http://schemas.openxmlformats.org/officeDocument/2006/relationships/tags" Target="../tags/tag124.xml"/><Relationship Id="rId69" Type="http://schemas.openxmlformats.org/officeDocument/2006/relationships/tags" Target="../tags/tag129.xml"/><Relationship Id="rId113" Type="http://schemas.openxmlformats.org/officeDocument/2006/relationships/tags" Target="../tags/tag173.xml"/><Relationship Id="rId118" Type="http://schemas.openxmlformats.org/officeDocument/2006/relationships/tags" Target="../tags/tag178.xml"/><Relationship Id="rId134" Type="http://schemas.openxmlformats.org/officeDocument/2006/relationships/tags" Target="../tags/tag194.xml"/><Relationship Id="rId139" Type="http://schemas.openxmlformats.org/officeDocument/2006/relationships/tags" Target="../tags/tag199.xml"/><Relationship Id="rId80" Type="http://schemas.openxmlformats.org/officeDocument/2006/relationships/tags" Target="../tags/tag140.xml"/><Relationship Id="rId85" Type="http://schemas.openxmlformats.org/officeDocument/2006/relationships/tags" Target="../tags/tag145.xml"/><Relationship Id="rId150" Type="http://schemas.openxmlformats.org/officeDocument/2006/relationships/tags" Target="../tags/tag210.xml"/><Relationship Id="rId155" Type="http://schemas.openxmlformats.org/officeDocument/2006/relationships/tags" Target="../tags/tag215.xml"/><Relationship Id="rId171" Type="http://schemas.openxmlformats.org/officeDocument/2006/relationships/tags" Target="../tags/tag231.xml"/><Relationship Id="rId176" Type="http://schemas.openxmlformats.org/officeDocument/2006/relationships/tags" Target="../tags/tag236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59" Type="http://schemas.openxmlformats.org/officeDocument/2006/relationships/tags" Target="../tags/tag119.xml"/><Relationship Id="rId103" Type="http://schemas.openxmlformats.org/officeDocument/2006/relationships/tags" Target="../tags/tag163.xml"/><Relationship Id="rId108" Type="http://schemas.openxmlformats.org/officeDocument/2006/relationships/tags" Target="../tags/tag168.xml"/><Relationship Id="rId124" Type="http://schemas.openxmlformats.org/officeDocument/2006/relationships/tags" Target="../tags/tag184.xml"/><Relationship Id="rId129" Type="http://schemas.openxmlformats.org/officeDocument/2006/relationships/tags" Target="../tags/tag189.xml"/><Relationship Id="rId54" Type="http://schemas.openxmlformats.org/officeDocument/2006/relationships/tags" Target="../tags/tag114.xml"/><Relationship Id="rId70" Type="http://schemas.openxmlformats.org/officeDocument/2006/relationships/tags" Target="../tags/tag130.xml"/><Relationship Id="rId75" Type="http://schemas.openxmlformats.org/officeDocument/2006/relationships/tags" Target="../tags/tag135.xml"/><Relationship Id="rId91" Type="http://schemas.openxmlformats.org/officeDocument/2006/relationships/tags" Target="../tags/tag151.xml"/><Relationship Id="rId96" Type="http://schemas.openxmlformats.org/officeDocument/2006/relationships/tags" Target="../tags/tag156.xml"/><Relationship Id="rId140" Type="http://schemas.openxmlformats.org/officeDocument/2006/relationships/tags" Target="../tags/tag200.xml"/><Relationship Id="rId145" Type="http://schemas.openxmlformats.org/officeDocument/2006/relationships/tags" Target="../tags/tag205.xml"/><Relationship Id="rId161" Type="http://schemas.openxmlformats.org/officeDocument/2006/relationships/tags" Target="../tags/tag221.xml"/><Relationship Id="rId166" Type="http://schemas.openxmlformats.org/officeDocument/2006/relationships/tags" Target="../tags/tag226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49" Type="http://schemas.openxmlformats.org/officeDocument/2006/relationships/tags" Target="../tags/tag109.xml"/><Relationship Id="rId114" Type="http://schemas.openxmlformats.org/officeDocument/2006/relationships/tags" Target="../tags/tag174.xml"/><Relationship Id="rId119" Type="http://schemas.openxmlformats.org/officeDocument/2006/relationships/tags" Target="../tags/tag179.xml"/><Relationship Id="rId10" Type="http://schemas.openxmlformats.org/officeDocument/2006/relationships/tags" Target="../tags/tag70.xml"/><Relationship Id="rId31" Type="http://schemas.openxmlformats.org/officeDocument/2006/relationships/tags" Target="../tags/tag91.xml"/><Relationship Id="rId44" Type="http://schemas.openxmlformats.org/officeDocument/2006/relationships/tags" Target="../tags/tag104.xml"/><Relationship Id="rId52" Type="http://schemas.openxmlformats.org/officeDocument/2006/relationships/tags" Target="../tags/tag112.xml"/><Relationship Id="rId60" Type="http://schemas.openxmlformats.org/officeDocument/2006/relationships/tags" Target="../tags/tag120.xml"/><Relationship Id="rId65" Type="http://schemas.openxmlformats.org/officeDocument/2006/relationships/tags" Target="../tags/tag125.xml"/><Relationship Id="rId73" Type="http://schemas.openxmlformats.org/officeDocument/2006/relationships/tags" Target="../tags/tag133.xml"/><Relationship Id="rId78" Type="http://schemas.openxmlformats.org/officeDocument/2006/relationships/tags" Target="../tags/tag138.xml"/><Relationship Id="rId81" Type="http://schemas.openxmlformats.org/officeDocument/2006/relationships/tags" Target="../tags/tag141.xml"/><Relationship Id="rId86" Type="http://schemas.openxmlformats.org/officeDocument/2006/relationships/tags" Target="../tags/tag146.xml"/><Relationship Id="rId94" Type="http://schemas.openxmlformats.org/officeDocument/2006/relationships/tags" Target="../tags/tag154.xml"/><Relationship Id="rId99" Type="http://schemas.openxmlformats.org/officeDocument/2006/relationships/tags" Target="../tags/tag159.xml"/><Relationship Id="rId101" Type="http://schemas.openxmlformats.org/officeDocument/2006/relationships/tags" Target="../tags/tag161.xml"/><Relationship Id="rId122" Type="http://schemas.openxmlformats.org/officeDocument/2006/relationships/tags" Target="../tags/tag182.xml"/><Relationship Id="rId130" Type="http://schemas.openxmlformats.org/officeDocument/2006/relationships/tags" Target="../tags/tag190.xml"/><Relationship Id="rId135" Type="http://schemas.openxmlformats.org/officeDocument/2006/relationships/tags" Target="../tags/tag195.xml"/><Relationship Id="rId143" Type="http://schemas.openxmlformats.org/officeDocument/2006/relationships/tags" Target="../tags/tag203.xml"/><Relationship Id="rId148" Type="http://schemas.openxmlformats.org/officeDocument/2006/relationships/tags" Target="../tags/tag208.xml"/><Relationship Id="rId151" Type="http://schemas.openxmlformats.org/officeDocument/2006/relationships/tags" Target="../tags/tag211.xml"/><Relationship Id="rId156" Type="http://schemas.openxmlformats.org/officeDocument/2006/relationships/tags" Target="../tags/tag216.xml"/><Relationship Id="rId164" Type="http://schemas.openxmlformats.org/officeDocument/2006/relationships/tags" Target="../tags/tag224.xml"/><Relationship Id="rId169" Type="http://schemas.openxmlformats.org/officeDocument/2006/relationships/tags" Target="../tags/tag229.xml"/><Relationship Id="rId177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72" Type="http://schemas.openxmlformats.org/officeDocument/2006/relationships/tags" Target="../tags/tag232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39" Type="http://schemas.openxmlformats.org/officeDocument/2006/relationships/tags" Target="../tags/tag99.xml"/><Relationship Id="rId109" Type="http://schemas.openxmlformats.org/officeDocument/2006/relationships/tags" Target="../tags/tag169.xml"/><Relationship Id="rId34" Type="http://schemas.openxmlformats.org/officeDocument/2006/relationships/tags" Target="../tags/tag94.xml"/><Relationship Id="rId50" Type="http://schemas.openxmlformats.org/officeDocument/2006/relationships/tags" Target="../tags/tag110.xml"/><Relationship Id="rId55" Type="http://schemas.openxmlformats.org/officeDocument/2006/relationships/tags" Target="../tags/tag115.xml"/><Relationship Id="rId76" Type="http://schemas.openxmlformats.org/officeDocument/2006/relationships/tags" Target="../tags/tag136.xml"/><Relationship Id="rId97" Type="http://schemas.openxmlformats.org/officeDocument/2006/relationships/tags" Target="../tags/tag157.xml"/><Relationship Id="rId104" Type="http://schemas.openxmlformats.org/officeDocument/2006/relationships/tags" Target="../tags/tag164.xml"/><Relationship Id="rId120" Type="http://schemas.openxmlformats.org/officeDocument/2006/relationships/tags" Target="../tags/tag180.xml"/><Relationship Id="rId125" Type="http://schemas.openxmlformats.org/officeDocument/2006/relationships/tags" Target="../tags/tag185.xml"/><Relationship Id="rId141" Type="http://schemas.openxmlformats.org/officeDocument/2006/relationships/tags" Target="../tags/tag201.xml"/><Relationship Id="rId146" Type="http://schemas.openxmlformats.org/officeDocument/2006/relationships/tags" Target="../tags/tag206.xml"/><Relationship Id="rId167" Type="http://schemas.openxmlformats.org/officeDocument/2006/relationships/tags" Target="../tags/tag227.xml"/><Relationship Id="rId7" Type="http://schemas.openxmlformats.org/officeDocument/2006/relationships/tags" Target="../tags/tag67.xml"/><Relationship Id="rId71" Type="http://schemas.openxmlformats.org/officeDocument/2006/relationships/tags" Target="../tags/tag131.xml"/><Relationship Id="rId92" Type="http://schemas.openxmlformats.org/officeDocument/2006/relationships/tags" Target="../tags/tag152.xml"/><Relationship Id="rId162" Type="http://schemas.openxmlformats.org/officeDocument/2006/relationships/tags" Target="../tags/tag222.xml"/><Relationship Id="rId2" Type="http://schemas.openxmlformats.org/officeDocument/2006/relationships/tags" Target="../tags/tag62.xml"/><Relationship Id="rId29" Type="http://schemas.openxmlformats.org/officeDocument/2006/relationships/tags" Target="../tags/tag89.xml"/><Relationship Id="rId24" Type="http://schemas.openxmlformats.org/officeDocument/2006/relationships/tags" Target="../tags/tag84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66" Type="http://schemas.openxmlformats.org/officeDocument/2006/relationships/tags" Target="../tags/tag126.xml"/><Relationship Id="rId87" Type="http://schemas.openxmlformats.org/officeDocument/2006/relationships/tags" Target="../tags/tag147.xml"/><Relationship Id="rId110" Type="http://schemas.openxmlformats.org/officeDocument/2006/relationships/tags" Target="../tags/tag170.xml"/><Relationship Id="rId115" Type="http://schemas.openxmlformats.org/officeDocument/2006/relationships/tags" Target="../tags/tag175.xml"/><Relationship Id="rId131" Type="http://schemas.openxmlformats.org/officeDocument/2006/relationships/tags" Target="../tags/tag191.xml"/><Relationship Id="rId136" Type="http://schemas.openxmlformats.org/officeDocument/2006/relationships/tags" Target="../tags/tag196.xml"/><Relationship Id="rId157" Type="http://schemas.openxmlformats.org/officeDocument/2006/relationships/tags" Target="../tags/tag217.xml"/><Relationship Id="rId61" Type="http://schemas.openxmlformats.org/officeDocument/2006/relationships/tags" Target="../tags/tag121.xml"/><Relationship Id="rId82" Type="http://schemas.openxmlformats.org/officeDocument/2006/relationships/tags" Target="../tags/tag142.xml"/><Relationship Id="rId152" Type="http://schemas.openxmlformats.org/officeDocument/2006/relationships/tags" Target="../tags/tag212.xml"/><Relationship Id="rId173" Type="http://schemas.openxmlformats.org/officeDocument/2006/relationships/tags" Target="../tags/tag233.xml"/><Relationship Id="rId19" Type="http://schemas.openxmlformats.org/officeDocument/2006/relationships/tags" Target="../tags/tag79.xml"/><Relationship Id="rId14" Type="http://schemas.openxmlformats.org/officeDocument/2006/relationships/tags" Target="../tags/tag74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56" Type="http://schemas.openxmlformats.org/officeDocument/2006/relationships/tags" Target="../tags/tag116.xml"/><Relationship Id="rId77" Type="http://schemas.openxmlformats.org/officeDocument/2006/relationships/tags" Target="../tags/tag137.xml"/><Relationship Id="rId100" Type="http://schemas.openxmlformats.org/officeDocument/2006/relationships/tags" Target="../tags/tag160.xml"/><Relationship Id="rId105" Type="http://schemas.openxmlformats.org/officeDocument/2006/relationships/tags" Target="../tags/tag165.xml"/><Relationship Id="rId126" Type="http://schemas.openxmlformats.org/officeDocument/2006/relationships/tags" Target="../tags/tag186.xml"/><Relationship Id="rId147" Type="http://schemas.openxmlformats.org/officeDocument/2006/relationships/tags" Target="../tags/tag207.xml"/><Relationship Id="rId168" Type="http://schemas.openxmlformats.org/officeDocument/2006/relationships/tags" Target="../tags/tag228.xml"/><Relationship Id="rId8" Type="http://schemas.openxmlformats.org/officeDocument/2006/relationships/tags" Target="../tags/tag68.xml"/><Relationship Id="rId51" Type="http://schemas.openxmlformats.org/officeDocument/2006/relationships/tags" Target="../tags/tag111.xml"/><Relationship Id="rId72" Type="http://schemas.openxmlformats.org/officeDocument/2006/relationships/tags" Target="../tags/tag132.xml"/><Relationship Id="rId93" Type="http://schemas.openxmlformats.org/officeDocument/2006/relationships/tags" Target="../tags/tag153.xml"/><Relationship Id="rId98" Type="http://schemas.openxmlformats.org/officeDocument/2006/relationships/tags" Target="../tags/tag158.xml"/><Relationship Id="rId121" Type="http://schemas.openxmlformats.org/officeDocument/2006/relationships/tags" Target="../tags/tag181.xml"/><Relationship Id="rId142" Type="http://schemas.openxmlformats.org/officeDocument/2006/relationships/tags" Target="../tags/tag202.xml"/><Relationship Id="rId163" Type="http://schemas.openxmlformats.org/officeDocument/2006/relationships/tags" Target="../tags/tag223.xml"/><Relationship Id="rId3" Type="http://schemas.openxmlformats.org/officeDocument/2006/relationships/tags" Target="../tags/tag63.xml"/><Relationship Id="rId25" Type="http://schemas.openxmlformats.org/officeDocument/2006/relationships/tags" Target="../tags/tag85.xml"/><Relationship Id="rId46" Type="http://schemas.openxmlformats.org/officeDocument/2006/relationships/tags" Target="../tags/tag106.xml"/><Relationship Id="rId67" Type="http://schemas.openxmlformats.org/officeDocument/2006/relationships/tags" Target="../tags/tag127.xml"/><Relationship Id="rId116" Type="http://schemas.openxmlformats.org/officeDocument/2006/relationships/tags" Target="../tags/tag176.xml"/><Relationship Id="rId137" Type="http://schemas.openxmlformats.org/officeDocument/2006/relationships/tags" Target="../tags/tag197.xml"/><Relationship Id="rId158" Type="http://schemas.openxmlformats.org/officeDocument/2006/relationships/tags" Target="../tags/tag218.xml"/><Relationship Id="rId20" Type="http://schemas.openxmlformats.org/officeDocument/2006/relationships/tags" Target="../tags/tag80.xml"/><Relationship Id="rId41" Type="http://schemas.openxmlformats.org/officeDocument/2006/relationships/tags" Target="../tags/tag101.xml"/><Relationship Id="rId62" Type="http://schemas.openxmlformats.org/officeDocument/2006/relationships/tags" Target="../tags/tag122.xml"/><Relationship Id="rId83" Type="http://schemas.openxmlformats.org/officeDocument/2006/relationships/tags" Target="../tags/tag143.xml"/><Relationship Id="rId88" Type="http://schemas.openxmlformats.org/officeDocument/2006/relationships/tags" Target="../tags/tag148.xml"/><Relationship Id="rId111" Type="http://schemas.openxmlformats.org/officeDocument/2006/relationships/tags" Target="../tags/tag171.xml"/><Relationship Id="rId132" Type="http://schemas.openxmlformats.org/officeDocument/2006/relationships/tags" Target="../tags/tag192.xml"/><Relationship Id="rId153" Type="http://schemas.openxmlformats.org/officeDocument/2006/relationships/tags" Target="../tags/tag213.xml"/><Relationship Id="rId174" Type="http://schemas.openxmlformats.org/officeDocument/2006/relationships/tags" Target="../tags/tag234.xml"/><Relationship Id="rId15" Type="http://schemas.openxmlformats.org/officeDocument/2006/relationships/tags" Target="../tags/tag75.xml"/><Relationship Id="rId36" Type="http://schemas.openxmlformats.org/officeDocument/2006/relationships/tags" Target="../tags/tag96.xml"/><Relationship Id="rId57" Type="http://schemas.openxmlformats.org/officeDocument/2006/relationships/tags" Target="../tags/tag117.xml"/><Relationship Id="rId106" Type="http://schemas.openxmlformats.org/officeDocument/2006/relationships/tags" Target="../tags/tag166.xml"/><Relationship Id="rId127" Type="http://schemas.openxmlformats.org/officeDocument/2006/relationships/tags" Target="../tags/tag18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0.xml"/><Relationship Id="rId4" Type="http://schemas.openxmlformats.org/officeDocument/2006/relationships/tags" Target="../tags/tag24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jpeg"/><Relationship Id="rId20" Type="http://schemas.openxmlformats.org/officeDocument/2006/relationships/image" Target="../media/image49.png"/><Relationship Id="rId1" Type="http://schemas.openxmlformats.org/officeDocument/2006/relationships/tags" Target="../tags/tag25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jpeg"/><Relationship Id="rId5" Type="http://schemas.openxmlformats.org/officeDocument/2006/relationships/image" Target="../media/image34.wmf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png"/><Relationship Id="rId22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2290" name="Text Box 2"/>
          <p:cNvSpPr txBox="1">
            <a:spLocks noChangeArrowheads="1"/>
          </p:cNvSpPr>
          <p:nvPr/>
        </p:nvSpPr>
        <p:spPr bwMode="auto">
          <a:xfrm>
            <a:off x="-354013" y="6092825"/>
            <a:ext cx="580072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</a:rPr>
              <a:t>						</a:t>
            </a:r>
          </a:p>
        </p:txBody>
      </p:sp>
      <p:sp>
        <p:nvSpPr>
          <p:cNvPr id="5772291" name="Rectangle 3"/>
          <p:cNvSpPr>
            <a:spLocks noChangeArrowheads="1"/>
          </p:cNvSpPr>
          <p:nvPr/>
        </p:nvSpPr>
        <p:spPr bwMode="auto">
          <a:xfrm>
            <a:off x="4851400" y="6489700"/>
            <a:ext cx="4953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pt-BR" sz="1000" b="0" i="1">
                <a:latin typeface="Tahoma" pitchFamily="34" charset="0"/>
              </a:rPr>
              <a:t>Este documento é confidencial e não pode ser fornecido</a:t>
            </a:r>
          </a:p>
          <a:p>
            <a:pPr algn="r" eaLnBrk="0" hangingPunct="0"/>
            <a:r>
              <a:rPr lang="pt-BR" sz="1000" b="0" i="1">
                <a:latin typeface="Tahoma" pitchFamily="34" charset="0"/>
              </a:rPr>
              <a:t>a uma outra parte sem autorização da Ação Pró-Amazônia e da Macrologística</a:t>
            </a:r>
          </a:p>
        </p:txBody>
      </p:sp>
      <p:sp>
        <p:nvSpPr>
          <p:cNvPr id="577229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195513" y="2019300"/>
            <a:ext cx="5632450" cy="623888"/>
          </a:xfrm>
          <a:prstGeom prst="rect">
            <a:avLst/>
          </a:prstGeom>
          <a:solidFill>
            <a:srgbClr val="6699FF"/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400">
                <a:solidFill>
                  <a:srgbClr val="FFFF00"/>
                </a:solidFill>
              </a:rPr>
              <a:t>Projeto Norte Competitivo</a:t>
            </a:r>
            <a:br>
              <a:rPr lang="pt-BR" sz="3400">
                <a:solidFill>
                  <a:srgbClr val="FFFF00"/>
                </a:solidFill>
              </a:rPr>
            </a:br>
            <a:endParaRPr lang="pt-BR" sz="3400">
              <a:solidFill>
                <a:srgbClr val="FFFF00"/>
              </a:solidFill>
            </a:endParaRPr>
          </a:p>
        </p:txBody>
      </p:sp>
      <p:sp>
        <p:nvSpPr>
          <p:cNvPr id="5772297" name="Text Box 9"/>
          <p:cNvSpPr txBox="1">
            <a:spLocks noChangeArrowheads="1"/>
          </p:cNvSpPr>
          <p:nvPr/>
        </p:nvSpPr>
        <p:spPr bwMode="auto">
          <a:xfrm>
            <a:off x="4038600" y="5842000"/>
            <a:ext cx="581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pt-BR" sz="1800">
              <a:solidFill>
                <a:srgbClr val="F8F8F8"/>
              </a:solidFill>
              <a:latin typeface="Tahoma" pitchFamily="34" charset="0"/>
            </a:endParaRPr>
          </a:p>
          <a:p>
            <a:pPr algn="r"/>
            <a:r>
              <a:rPr lang="pt-BR" sz="1800">
                <a:solidFill>
                  <a:srgbClr val="F8F8F8"/>
                </a:solidFill>
                <a:latin typeface="Tahoma" pitchFamily="34" charset="0"/>
              </a:rPr>
              <a:t>Brasilia, 20 de Julho de 2011</a:t>
            </a:r>
          </a:p>
        </p:txBody>
      </p:sp>
      <p:sp>
        <p:nvSpPr>
          <p:cNvPr id="57722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166938" y="2593975"/>
            <a:ext cx="5661025" cy="2989263"/>
          </a:xfrm>
          <a:solidFill>
            <a:srgbClr val="6699FF"/>
          </a:solidFill>
          <a:ln/>
        </p:spPr>
        <p:txBody>
          <a:bodyPr/>
          <a:lstStyle/>
          <a:p>
            <a:r>
              <a:rPr lang="pt-BR" sz="2800">
                <a:solidFill>
                  <a:schemeClr val="tx1"/>
                </a:solidFill>
              </a:rPr>
              <a:t>  </a:t>
            </a:r>
          </a:p>
          <a:p>
            <a:endParaRPr lang="pt-BR" sz="2800">
              <a:solidFill>
                <a:schemeClr val="tx1"/>
              </a:solidFill>
            </a:endParaRPr>
          </a:p>
          <a:p>
            <a:endParaRPr lang="pt-BR" sz="2800">
              <a:solidFill>
                <a:schemeClr val="tx1"/>
              </a:solidFill>
            </a:endParaRPr>
          </a:p>
          <a:p>
            <a:endParaRPr lang="pt-BR" sz="2800">
              <a:solidFill>
                <a:schemeClr val="tx1"/>
              </a:solidFill>
            </a:endParaRPr>
          </a:p>
          <a:p>
            <a:endParaRPr lang="pt-BR" sz="2800">
              <a:solidFill>
                <a:schemeClr val="tx1"/>
              </a:solidFill>
            </a:endParaRPr>
          </a:p>
          <a:p>
            <a:endParaRPr lang="pt-BR" sz="2800">
              <a:solidFill>
                <a:schemeClr val="tx1"/>
              </a:solidFill>
            </a:endParaRPr>
          </a:p>
          <a:p>
            <a:r>
              <a:rPr lang="pt-BR" sz="2800">
                <a:solidFill>
                  <a:schemeClr val="tx1"/>
                </a:solidFill>
              </a:rPr>
              <a:t>Sumário Executivo</a:t>
            </a:r>
          </a:p>
        </p:txBody>
      </p:sp>
      <p:pic>
        <p:nvPicPr>
          <p:cNvPr id="577230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088" y="3878263"/>
            <a:ext cx="22780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2303" name="Picture 15" descr="C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51150"/>
            <a:ext cx="2713038" cy="957263"/>
          </a:xfrm>
          <a:prstGeom prst="rect">
            <a:avLst/>
          </a:prstGeom>
          <a:noFill/>
        </p:spPr>
      </p:pic>
      <p:pic>
        <p:nvPicPr>
          <p:cNvPr id="5772304" name="Picture 16" descr="LOGO FIE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563" y="5768975"/>
            <a:ext cx="10795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2306" name="Picture 18" descr="FIE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40400"/>
            <a:ext cx="1079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2307" name="Picture 19" descr="FIE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6625" y="5759450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2308" name="Picture 20" descr="FIE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3313" y="5807075"/>
            <a:ext cx="1079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2309" name="Picture 21" descr="FIEM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09938" y="5783263"/>
            <a:ext cx="1079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2311" name="Picture 23" descr="FI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5778500"/>
            <a:ext cx="10795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2313" name="Picture 25" descr="FIET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26500" y="5767388"/>
            <a:ext cx="1079500" cy="295275"/>
          </a:xfrm>
          <a:prstGeom prst="rect">
            <a:avLst/>
          </a:prstGeom>
          <a:noFill/>
        </p:spPr>
      </p:pic>
      <p:pic>
        <p:nvPicPr>
          <p:cNvPr id="5772314" name="Picture 26" descr="FIEM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3250" y="5770563"/>
            <a:ext cx="1079500" cy="287337"/>
          </a:xfrm>
          <a:prstGeom prst="rect">
            <a:avLst/>
          </a:prstGeom>
          <a:noFill/>
        </p:spPr>
      </p:pic>
      <p:pic>
        <p:nvPicPr>
          <p:cNvPr id="5772315" name="Picture 27" descr="FIER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9875" y="5780088"/>
            <a:ext cx="1079500" cy="26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274" name="AutoShape 2"/>
          <p:cNvSpPr>
            <a:spLocks noChangeArrowheads="1"/>
          </p:cNvSpPr>
          <p:nvPr/>
        </p:nvSpPr>
        <p:spPr bwMode="auto">
          <a:xfrm>
            <a:off x="295275" y="5949950"/>
            <a:ext cx="9445625" cy="6826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7990292" name="Rectangle 30"/>
          <p:cNvSpPr>
            <a:spLocks noChangeArrowheads="1"/>
          </p:cNvSpPr>
          <p:nvPr/>
        </p:nvSpPr>
        <p:spPr bwMode="auto">
          <a:xfrm>
            <a:off x="193675" y="5988050"/>
            <a:ext cx="9547225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marL="1793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Além do mapeamento da infra-estrutura, selecionou-se 16 cadeias produtivas compondo mais de 50 produtos que tiveram a sua matriz-origem destino detalhada—Estas cadeias representam mais de 95% de tudo o que foi produzido e/ou exportado pela Amazônia Legal em 2008</a:t>
            </a:r>
          </a:p>
        </p:txBody>
      </p:sp>
      <p:sp>
        <p:nvSpPr>
          <p:cNvPr id="1111043" name="Freeform 3"/>
          <p:cNvSpPr>
            <a:spLocks/>
          </p:cNvSpPr>
          <p:nvPr/>
        </p:nvSpPr>
        <p:spPr bwMode="gray">
          <a:xfrm>
            <a:off x="1760538" y="2232025"/>
            <a:ext cx="608012" cy="2922588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1576" y="0"/>
              </a:cxn>
              <a:cxn ang="0">
                <a:pos x="1576" y="2853"/>
              </a:cxn>
              <a:cxn ang="0">
                <a:pos x="0" y="2436"/>
              </a:cxn>
              <a:cxn ang="0">
                <a:pos x="0" y="468"/>
              </a:cxn>
            </a:cxnLst>
            <a:rect l="0" t="0" r="r" b="b"/>
            <a:pathLst>
              <a:path w="1576" h="2853">
                <a:moveTo>
                  <a:pt x="0" y="468"/>
                </a:moveTo>
                <a:lnTo>
                  <a:pt x="1576" y="0"/>
                </a:lnTo>
                <a:lnTo>
                  <a:pt x="1576" y="2853"/>
                </a:lnTo>
                <a:lnTo>
                  <a:pt x="0" y="2436"/>
                </a:lnTo>
                <a:lnTo>
                  <a:pt x="0" y="468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folHlink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pt-BR" b="0">
              <a:latin typeface="Tahoma" pitchFamily="34" charset="0"/>
            </a:endParaRPr>
          </a:p>
        </p:txBody>
      </p:sp>
      <p:sp>
        <p:nvSpPr>
          <p:cNvPr id="7990276" name="Rectangle 5"/>
          <p:cNvSpPr>
            <a:spLocks noChangeArrowheads="1"/>
          </p:cNvSpPr>
          <p:nvPr/>
        </p:nvSpPr>
        <p:spPr bwMode="auto">
          <a:xfrm>
            <a:off x="1500188" y="3344863"/>
            <a:ext cx="534987" cy="6969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7990277" name="Freeform 6"/>
          <p:cNvSpPr>
            <a:spLocks/>
          </p:cNvSpPr>
          <p:nvPr/>
        </p:nvSpPr>
        <p:spPr bwMode="auto">
          <a:xfrm>
            <a:off x="2386013" y="3103563"/>
            <a:ext cx="358775" cy="1174750"/>
          </a:xfrm>
          <a:custGeom>
            <a:avLst/>
            <a:gdLst>
              <a:gd name="T0" fmla="*/ 0 w 726"/>
              <a:gd name="T1" fmla="*/ 198 h 975"/>
              <a:gd name="T2" fmla="*/ 360 w 726"/>
              <a:gd name="T3" fmla="*/ 198 h 975"/>
              <a:gd name="T4" fmla="*/ 360 w 726"/>
              <a:gd name="T5" fmla="*/ 0 h 975"/>
              <a:gd name="T6" fmla="*/ 726 w 726"/>
              <a:gd name="T7" fmla="*/ 489 h 975"/>
              <a:gd name="T8" fmla="*/ 360 w 726"/>
              <a:gd name="T9" fmla="*/ 975 h 975"/>
              <a:gd name="T10" fmla="*/ 360 w 726"/>
              <a:gd name="T11" fmla="*/ 780 h 975"/>
              <a:gd name="T12" fmla="*/ 3 w 726"/>
              <a:gd name="T13" fmla="*/ 780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975"/>
              <a:gd name="T23" fmla="*/ 726 w 726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975">
                <a:moveTo>
                  <a:pt x="0" y="198"/>
                </a:moveTo>
                <a:lnTo>
                  <a:pt x="360" y="198"/>
                </a:lnTo>
                <a:lnTo>
                  <a:pt x="360" y="0"/>
                </a:lnTo>
                <a:lnTo>
                  <a:pt x="726" y="489"/>
                </a:lnTo>
                <a:lnTo>
                  <a:pt x="360" y="975"/>
                </a:lnTo>
                <a:lnTo>
                  <a:pt x="360" y="780"/>
                </a:lnTo>
                <a:lnTo>
                  <a:pt x="3" y="78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7990278" name="Rectangle 7"/>
          <p:cNvSpPr>
            <a:spLocks noChangeArrowheads="1"/>
          </p:cNvSpPr>
          <p:nvPr/>
        </p:nvSpPr>
        <p:spPr bwMode="auto">
          <a:xfrm>
            <a:off x="360363" y="1077913"/>
            <a:ext cx="1536700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pt-BR">
                <a:solidFill>
                  <a:schemeClr val="tx2"/>
                </a:solidFill>
              </a:rPr>
              <a:t>Balança comercial da Amazônia Legal</a:t>
            </a:r>
          </a:p>
        </p:txBody>
      </p:sp>
      <p:sp>
        <p:nvSpPr>
          <p:cNvPr id="7990279" name="Line 8"/>
          <p:cNvSpPr>
            <a:spLocks noChangeShapeType="1"/>
          </p:cNvSpPr>
          <p:nvPr/>
        </p:nvSpPr>
        <p:spPr bwMode="auto">
          <a:xfrm>
            <a:off x="354013" y="1757363"/>
            <a:ext cx="1557337" cy="79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90280" name="Rectangle 10"/>
          <p:cNvSpPr>
            <a:spLocks noChangeArrowheads="1"/>
          </p:cNvSpPr>
          <p:nvPr/>
        </p:nvSpPr>
        <p:spPr bwMode="auto">
          <a:xfrm>
            <a:off x="2420938" y="893763"/>
            <a:ext cx="2060575" cy="85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pt-BR">
                <a:solidFill>
                  <a:schemeClr val="tx2"/>
                </a:solidFill>
              </a:rPr>
              <a:t>Produtos da balança com maior volume movimentados na Amazônia Legal</a:t>
            </a:r>
          </a:p>
        </p:txBody>
      </p:sp>
      <p:sp>
        <p:nvSpPr>
          <p:cNvPr id="7990281" name="Line 11"/>
          <p:cNvSpPr>
            <a:spLocks noChangeShapeType="1"/>
          </p:cNvSpPr>
          <p:nvPr/>
        </p:nvSpPr>
        <p:spPr bwMode="auto">
          <a:xfrm flipV="1">
            <a:off x="2427288" y="1768475"/>
            <a:ext cx="1933575" cy="15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990282" name="Group 10"/>
          <p:cNvGrpSpPr>
            <a:grpSpLocks/>
          </p:cNvGrpSpPr>
          <p:nvPr/>
        </p:nvGrpSpPr>
        <p:grpSpPr bwMode="auto">
          <a:xfrm>
            <a:off x="4244975" y="2232025"/>
            <a:ext cx="1244600" cy="2922588"/>
            <a:chOff x="2674" y="1406"/>
            <a:chExt cx="784" cy="1841"/>
          </a:xfrm>
        </p:grpSpPr>
        <p:sp>
          <p:nvSpPr>
            <p:cNvPr id="1111042" name="Freeform 2"/>
            <p:cNvSpPr>
              <a:spLocks/>
            </p:cNvSpPr>
            <p:nvPr/>
          </p:nvSpPr>
          <p:spPr bwMode="gray">
            <a:xfrm>
              <a:off x="2842" y="1406"/>
              <a:ext cx="384" cy="1841"/>
            </a:xfrm>
            <a:custGeom>
              <a:avLst/>
              <a:gdLst/>
              <a:ahLst/>
              <a:cxnLst>
                <a:cxn ang="0">
                  <a:pos x="0" y="468"/>
                </a:cxn>
                <a:cxn ang="0">
                  <a:pos x="1576" y="0"/>
                </a:cxn>
                <a:cxn ang="0">
                  <a:pos x="1576" y="2853"/>
                </a:cxn>
                <a:cxn ang="0">
                  <a:pos x="0" y="2436"/>
                </a:cxn>
                <a:cxn ang="0">
                  <a:pos x="0" y="468"/>
                </a:cxn>
              </a:cxnLst>
              <a:rect l="0" t="0" r="r" b="b"/>
              <a:pathLst>
                <a:path w="1576" h="2853">
                  <a:moveTo>
                    <a:pt x="0" y="468"/>
                  </a:moveTo>
                  <a:lnTo>
                    <a:pt x="1576" y="0"/>
                  </a:lnTo>
                  <a:lnTo>
                    <a:pt x="1576" y="2853"/>
                  </a:lnTo>
                  <a:lnTo>
                    <a:pt x="0" y="2436"/>
                  </a:lnTo>
                  <a:lnTo>
                    <a:pt x="0" y="46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>
              <a:outerShdw dist="53882" dir="2700000" algn="ctr" rotWithShape="0">
                <a:schemeClr val="folHlink">
                  <a:alpha val="50000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endParaRPr lang="pt-BR" b="0">
                <a:latin typeface="Tahoma" pitchFamily="34" charset="0"/>
              </a:endParaRPr>
            </a:p>
          </p:txBody>
        </p:sp>
        <p:sp>
          <p:nvSpPr>
            <p:cNvPr id="7990284" name="Rectangle 13"/>
            <p:cNvSpPr>
              <a:spLocks noChangeArrowheads="1"/>
            </p:cNvSpPr>
            <p:nvPr/>
          </p:nvSpPr>
          <p:spPr bwMode="auto">
            <a:xfrm>
              <a:off x="2674" y="2107"/>
              <a:ext cx="337" cy="4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7990285" name="Freeform 14"/>
            <p:cNvSpPr>
              <a:spLocks/>
            </p:cNvSpPr>
            <p:nvPr/>
          </p:nvSpPr>
          <p:spPr bwMode="auto">
            <a:xfrm>
              <a:off x="3232" y="1955"/>
              <a:ext cx="226" cy="740"/>
            </a:xfrm>
            <a:custGeom>
              <a:avLst/>
              <a:gdLst>
                <a:gd name="T0" fmla="*/ 0 w 726"/>
                <a:gd name="T1" fmla="*/ 198 h 975"/>
                <a:gd name="T2" fmla="*/ 360 w 726"/>
                <a:gd name="T3" fmla="*/ 198 h 975"/>
                <a:gd name="T4" fmla="*/ 360 w 726"/>
                <a:gd name="T5" fmla="*/ 0 h 975"/>
                <a:gd name="T6" fmla="*/ 726 w 726"/>
                <a:gd name="T7" fmla="*/ 489 h 975"/>
                <a:gd name="T8" fmla="*/ 360 w 726"/>
                <a:gd name="T9" fmla="*/ 975 h 975"/>
                <a:gd name="T10" fmla="*/ 360 w 726"/>
                <a:gd name="T11" fmla="*/ 780 h 975"/>
                <a:gd name="T12" fmla="*/ 3 w 726"/>
                <a:gd name="T13" fmla="*/ 780 h 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975"/>
                <a:gd name="T23" fmla="*/ 726 w 726"/>
                <a:gd name="T24" fmla="*/ 975 h 9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975">
                  <a:moveTo>
                    <a:pt x="0" y="198"/>
                  </a:moveTo>
                  <a:lnTo>
                    <a:pt x="360" y="198"/>
                  </a:lnTo>
                  <a:lnTo>
                    <a:pt x="360" y="0"/>
                  </a:lnTo>
                  <a:lnTo>
                    <a:pt x="726" y="489"/>
                  </a:lnTo>
                  <a:lnTo>
                    <a:pt x="360" y="975"/>
                  </a:lnTo>
                  <a:lnTo>
                    <a:pt x="360" y="780"/>
                  </a:lnTo>
                  <a:lnTo>
                    <a:pt x="3" y="780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sp>
        <p:nvSpPr>
          <p:cNvPr id="7990286" name="Rectangle 15"/>
          <p:cNvSpPr>
            <a:spLocks noChangeArrowheads="1"/>
          </p:cNvSpPr>
          <p:nvPr/>
        </p:nvSpPr>
        <p:spPr bwMode="auto">
          <a:xfrm>
            <a:off x="5540375" y="876300"/>
            <a:ext cx="1800225" cy="85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pt-BR">
                <a:solidFill>
                  <a:schemeClr val="tx2"/>
                </a:solidFill>
              </a:rPr>
              <a:t>Produtos mais relevantes na balança comercial da Amazônia Legal</a:t>
            </a:r>
          </a:p>
        </p:txBody>
      </p:sp>
      <p:sp>
        <p:nvSpPr>
          <p:cNvPr id="7990287" name="Line 16"/>
          <p:cNvSpPr>
            <a:spLocks noChangeShapeType="1"/>
          </p:cNvSpPr>
          <p:nvPr/>
        </p:nvSpPr>
        <p:spPr bwMode="auto">
          <a:xfrm flipV="1">
            <a:off x="5503863" y="1758950"/>
            <a:ext cx="1666875" cy="63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11057" name="Freeform 17"/>
          <p:cNvSpPr>
            <a:spLocks/>
          </p:cNvSpPr>
          <p:nvPr/>
        </p:nvSpPr>
        <p:spPr bwMode="gray">
          <a:xfrm>
            <a:off x="7216775" y="2232025"/>
            <a:ext cx="609600" cy="2922588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1576" y="0"/>
              </a:cxn>
              <a:cxn ang="0">
                <a:pos x="1576" y="2853"/>
              </a:cxn>
              <a:cxn ang="0">
                <a:pos x="0" y="2436"/>
              </a:cxn>
              <a:cxn ang="0">
                <a:pos x="0" y="468"/>
              </a:cxn>
            </a:cxnLst>
            <a:rect l="0" t="0" r="r" b="b"/>
            <a:pathLst>
              <a:path w="1576" h="2853">
                <a:moveTo>
                  <a:pt x="0" y="468"/>
                </a:moveTo>
                <a:lnTo>
                  <a:pt x="1576" y="0"/>
                </a:lnTo>
                <a:lnTo>
                  <a:pt x="1576" y="2853"/>
                </a:lnTo>
                <a:lnTo>
                  <a:pt x="0" y="2436"/>
                </a:lnTo>
                <a:lnTo>
                  <a:pt x="0" y="468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folHlink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pt-BR" b="0">
              <a:latin typeface="Tahoma" pitchFamily="34" charset="0"/>
            </a:endParaRPr>
          </a:p>
        </p:txBody>
      </p:sp>
      <p:sp>
        <p:nvSpPr>
          <p:cNvPr id="7990289" name="Rectangle 18"/>
          <p:cNvSpPr>
            <a:spLocks noChangeArrowheads="1"/>
          </p:cNvSpPr>
          <p:nvPr/>
        </p:nvSpPr>
        <p:spPr bwMode="auto">
          <a:xfrm>
            <a:off x="7110413" y="3344863"/>
            <a:ext cx="414337" cy="6969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7990290" name="Freeform 19"/>
          <p:cNvSpPr>
            <a:spLocks/>
          </p:cNvSpPr>
          <p:nvPr/>
        </p:nvSpPr>
        <p:spPr bwMode="auto">
          <a:xfrm>
            <a:off x="7875588" y="3103563"/>
            <a:ext cx="358775" cy="1174750"/>
          </a:xfrm>
          <a:custGeom>
            <a:avLst/>
            <a:gdLst>
              <a:gd name="T0" fmla="*/ 0 w 726"/>
              <a:gd name="T1" fmla="*/ 198 h 975"/>
              <a:gd name="T2" fmla="*/ 360 w 726"/>
              <a:gd name="T3" fmla="*/ 198 h 975"/>
              <a:gd name="T4" fmla="*/ 360 w 726"/>
              <a:gd name="T5" fmla="*/ 0 h 975"/>
              <a:gd name="T6" fmla="*/ 726 w 726"/>
              <a:gd name="T7" fmla="*/ 489 h 975"/>
              <a:gd name="T8" fmla="*/ 360 w 726"/>
              <a:gd name="T9" fmla="*/ 975 h 975"/>
              <a:gd name="T10" fmla="*/ 360 w 726"/>
              <a:gd name="T11" fmla="*/ 780 h 975"/>
              <a:gd name="T12" fmla="*/ 3 w 726"/>
              <a:gd name="T13" fmla="*/ 780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975"/>
              <a:gd name="T23" fmla="*/ 726 w 726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975">
                <a:moveTo>
                  <a:pt x="0" y="198"/>
                </a:moveTo>
                <a:lnTo>
                  <a:pt x="360" y="198"/>
                </a:lnTo>
                <a:lnTo>
                  <a:pt x="360" y="0"/>
                </a:lnTo>
                <a:lnTo>
                  <a:pt x="726" y="489"/>
                </a:lnTo>
                <a:lnTo>
                  <a:pt x="360" y="975"/>
                </a:lnTo>
                <a:lnTo>
                  <a:pt x="360" y="780"/>
                </a:lnTo>
                <a:lnTo>
                  <a:pt x="3" y="78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7990293" name="Rectangle 31"/>
          <p:cNvSpPr>
            <a:spLocks noChangeArrowheads="1"/>
          </p:cNvSpPr>
          <p:nvPr/>
        </p:nvSpPr>
        <p:spPr bwMode="auto">
          <a:xfrm>
            <a:off x="1838325" y="5284788"/>
            <a:ext cx="1355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77900" eaLnBrk="0" hangingPunct="0"/>
            <a:r>
              <a:rPr lang="pt-BR" sz="1300">
                <a:solidFill>
                  <a:schemeClr val="tx2"/>
                </a:solidFill>
              </a:rPr>
              <a:t>Filtro do volume</a:t>
            </a:r>
          </a:p>
          <a:p>
            <a:pPr defTabSz="977900" eaLnBrk="0" hangingPunct="0"/>
            <a:r>
              <a:rPr lang="pt-BR" sz="1300">
                <a:solidFill>
                  <a:schemeClr val="tx2"/>
                </a:solidFill>
              </a:rPr>
              <a:t>movimentado</a:t>
            </a:r>
          </a:p>
        </p:txBody>
      </p:sp>
      <p:sp>
        <p:nvSpPr>
          <p:cNvPr id="7990294" name="Rectangle 32"/>
          <p:cNvSpPr>
            <a:spLocks noChangeArrowheads="1"/>
          </p:cNvSpPr>
          <p:nvPr/>
        </p:nvSpPr>
        <p:spPr bwMode="auto">
          <a:xfrm>
            <a:off x="7204075" y="5319713"/>
            <a:ext cx="1685925" cy="19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77900" eaLnBrk="0" hangingPunct="0"/>
            <a:r>
              <a:rPr lang="pt-BR" sz="1300">
                <a:solidFill>
                  <a:schemeClr val="tx2"/>
                </a:solidFill>
              </a:rPr>
              <a:t>Filtro da produção</a:t>
            </a:r>
          </a:p>
        </p:txBody>
      </p:sp>
      <p:sp>
        <p:nvSpPr>
          <p:cNvPr id="7990295" name="Rectangle 33"/>
          <p:cNvSpPr>
            <a:spLocks noChangeArrowheads="1"/>
          </p:cNvSpPr>
          <p:nvPr/>
        </p:nvSpPr>
        <p:spPr bwMode="auto">
          <a:xfrm>
            <a:off x="4457700" y="5310188"/>
            <a:ext cx="11366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77900" eaLnBrk="0" hangingPunct="0"/>
            <a:r>
              <a:rPr lang="pt-BR" sz="1300">
                <a:solidFill>
                  <a:schemeClr val="tx2"/>
                </a:solidFill>
              </a:rPr>
              <a:t>Filtro do valor </a:t>
            </a:r>
            <a:br>
              <a:rPr lang="pt-BR" sz="1300">
                <a:solidFill>
                  <a:schemeClr val="tx2"/>
                </a:solidFill>
              </a:rPr>
            </a:br>
            <a:r>
              <a:rPr lang="pt-BR" sz="1300">
                <a:solidFill>
                  <a:schemeClr val="tx2"/>
                </a:solidFill>
              </a:rPr>
              <a:t>transacionado</a:t>
            </a:r>
          </a:p>
        </p:txBody>
      </p:sp>
      <p:sp>
        <p:nvSpPr>
          <p:cNvPr id="1111074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2613025" y="260350"/>
            <a:ext cx="4699000" cy="304800"/>
          </a:xfrm>
          <a:noFill/>
          <a:ln/>
        </p:spPr>
        <p:txBody>
          <a:bodyPr/>
          <a:lstStyle/>
          <a:p>
            <a:r>
              <a:rPr lang="pt-BR"/>
              <a:t>Principais Produtos Estratégicos</a:t>
            </a:r>
          </a:p>
        </p:txBody>
      </p:sp>
      <p:sp>
        <p:nvSpPr>
          <p:cNvPr id="7990297" name="AutoShape 35"/>
          <p:cNvSpPr>
            <a:spLocks noChangeArrowheads="1"/>
          </p:cNvSpPr>
          <p:nvPr/>
        </p:nvSpPr>
        <p:spPr bwMode="auto">
          <a:xfrm rot="15523008" flipH="1">
            <a:off x="4781550" y="1317625"/>
            <a:ext cx="633413" cy="976313"/>
          </a:xfrm>
          <a:custGeom>
            <a:avLst/>
            <a:gdLst>
              <a:gd name="T0" fmla="*/ 512859 w 21600"/>
              <a:gd name="T1" fmla="*/ 96849 h 21600"/>
              <a:gd name="T2" fmla="*/ 261400 w 21600"/>
              <a:gd name="T3" fmla="*/ 121980 h 21600"/>
              <a:gd name="T4" fmla="*/ 414768 w 21600"/>
              <a:gd name="T5" fmla="*/ 273850 h 21600"/>
              <a:gd name="T6" fmla="*/ 712590 w 21600"/>
              <a:gd name="T7" fmla="*/ 450850 h 21600"/>
              <a:gd name="T8" fmla="*/ 554236 w 21600"/>
              <a:gd name="T9" fmla="*/ 676275 h 21600"/>
              <a:gd name="T10" fmla="*/ 395883 w 21600"/>
              <a:gd name="T11" fmla="*/ 4508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376" y="5399"/>
                  <a:pt x="9954" y="5449"/>
                  <a:pt x="9543" y="5548"/>
                </a:cubicBezTo>
                <a:lnTo>
                  <a:pt x="8286" y="296"/>
                </a:lnTo>
                <a:cubicBezTo>
                  <a:pt x="9109" y="99"/>
                  <a:pt x="995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7990298" name="Text Box 37"/>
          <p:cNvSpPr txBox="1">
            <a:spLocks noChangeArrowheads="1"/>
          </p:cNvSpPr>
          <p:nvPr/>
        </p:nvSpPr>
        <p:spPr bwMode="auto">
          <a:xfrm>
            <a:off x="203200" y="6616700"/>
            <a:ext cx="903605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7740" tIns="48870" rIns="97740" bIns="48870">
            <a:spAutoFit/>
          </a:bodyPr>
          <a:lstStyle/>
          <a:p>
            <a:pPr marL="342900" indent="-342900" defTabSz="977900"/>
            <a:r>
              <a:rPr lang="pt-BR" sz="1000" b="0"/>
              <a:t>Fonte: MDIC/AliceWeb, IBGE, DNPM, Análise Macrologística.</a:t>
            </a:r>
          </a:p>
        </p:txBody>
      </p:sp>
      <p:sp>
        <p:nvSpPr>
          <p:cNvPr id="7990299" name="Rectangle 39"/>
          <p:cNvSpPr>
            <a:spLocks noChangeArrowheads="1"/>
          </p:cNvSpPr>
          <p:nvPr/>
        </p:nvSpPr>
        <p:spPr bwMode="auto">
          <a:xfrm>
            <a:off x="271463" y="1955800"/>
            <a:ext cx="17478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Algodão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Alimentos industrializados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Alumínio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Autopeças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Avicultura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Caulim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Cimento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Cobre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Duas Rodas (Motos/peças)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Ferro e aço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Fertilizantes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Fruticultura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Ind.elétrica e eletrôn.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Madeira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Manganês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Máquinas e Ferramentas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Milho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Ouro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Pecuária Bovina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Petróleo e derivados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Plásticos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Químicos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Sais e minerais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Soda cáustica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Soja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Trigo</a:t>
            </a:r>
          </a:p>
        </p:txBody>
      </p:sp>
      <p:sp>
        <p:nvSpPr>
          <p:cNvPr id="7990300" name="Rectangle 40"/>
          <p:cNvSpPr>
            <a:spLocks noChangeArrowheads="1"/>
          </p:cNvSpPr>
          <p:nvPr/>
        </p:nvSpPr>
        <p:spPr bwMode="auto">
          <a:xfrm>
            <a:off x="2768600" y="3068638"/>
            <a:ext cx="17414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Alumínio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Caulim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Ferro e aço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Fertilizantes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Madeira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Manganês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Milho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Petróleo e derivados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Soja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pt-BR" sz="1000" b="0"/>
          </a:p>
        </p:txBody>
      </p:sp>
      <p:sp>
        <p:nvSpPr>
          <p:cNvPr id="7990301" name="Text Box 43"/>
          <p:cNvSpPr txBox="1">
            <a:spLocks noChangeArrowheads="1"/>
          </p:cNvSpPr>
          <p:nvPr/>
        </p:nvSpPr>
        <p:spPr bwMode="auto">
          <a:xfrm>
            <a:off x="4344988" y="985838"/>
            <a:ext cx="126365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7740" tIns="48870" rIns="97740" bIns="48870">
            <a:spAutoFit/>
          </a:bodyPr>
          <a:lstStyle/>
          <a:p>
            <a:pPr defTabSz="977900"/>
            <a:endParaRPr lang="pt-BR" sz="1000" b="0"/>
          </a:p>
          <a:p>
            <a:pPr defTabSz="977900"/>
            <a:r>
              <a:rPr lang="pt-BR" sz="1000" b="0"/>
              <a:t>Pecuária Bovina</a:t>
            </a:r>
          </a:p>
          <a:p>
            <a:pPr defTabSz="977900"/>
            <a:r>
              <a:rPr lang="pt-BR" sz="1000" b="0"/>
              <a:t>Cobre</a:t>
            </a:r>
          </a:p>
          <a:p>
            <a:pPr defTabSz="977900"/>
            <a:r>
              <a:rPr lang="pt-BR" sz="1000" b="0"/>
              <a:t>Ind.Elétrica e Eletr.</a:t>
            </a:r>
          </a:p>
        </p:txBody>
      </p:sp>
      <p:sp>
        <p:nvSpPr>
          <p:cNvPr id="7990302" name="Rectangle 44"/>
          <p:cNvSpPr>
            <a:spLocks noChangeArrowheads="1"/>
          </p:cNvSpPr>
          <p:nvPr/>
        </p:nvSpPr>
        <p:spPr bwMode="auto">
          <a:xfrm>
            <a:off x="5548313" y="2827338"/>
            <a:ext cx="19859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Alumínio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Caulim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Cobre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Ferro e aço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Fertilizantes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Ind. Elétrica e Eletrônica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Madeira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Manganês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Milho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Pecuária Bovina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Petróleo e derivados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 b="0"/>
              <a:t>Soja</a:t>
            </a:r>
          </a:p>
        </p:txBody>
      </p:sp>
      <p:sp>
        <p:nvSpPr>
          <p:cNvPr id="7990303" name="AutoShape 35"/>
          <p:cNvSpPr>
            <a:spLocks noChangeArrowheads="1"/>
          </p:cNvSpPr>
          <p:nvPr/>
        </p:nvSpPr>
        <p:spPr bwMode="auto">
          <a:xfrm rot="15523008" flipH="1">
            <a:off x="7664450" y="1343025"/>
            <a:ext cx="633413" cy="976313"/>
          </a:xfrm>
          <a:custGeom>
            <a:avLst/>
            <a:gdLst>
              <a:gd name="T0" fmla="*/ 512859 w 21600"/>
              <a:gd name="T1" fmla="*/ 96849 h 21600"/>
              <a:gd name="T2" fmla="*/ 261400 w 21600"/>
              <a:gd name="T3" fmla="*/ 121980 h 21600"/>
              <a:gd name="T4" fmla="*/ 414768 w 21600"/>
              <a:gd name="T5" fmla="*/ 273850 h 21600"/>
              <a:gd name="T6" fmla="*/ 712590 w 21600"/>
              <a:gd name="T7" fmla="*/ 450850 h 21600"/>
              <a:gd name="T8" fmla="*/ 554236 w 21600"/>
              <a:gd name="T9" fmla="*/ 676275 h 21600"/>
              <a:gd name="T10" fmla="*/ 395883 w 21600"/>
              <a:gd name="T11" fmla="*/ 4508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376" y="5399"/>
                  <a:pt x="9954" y="5449"/>
                  <a:pt x="9543" y="5548"/>
                </a:cubicBezTo>
                <a:lnTo>
                  <a:pt x="8286" y="296"/>
                </a:lnTo>
                <a:cubicBezTo>
                  <a:pt x="9109" y="99"/>
                  <a:pt x="995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7990305" name="Rectangle 20"/>
          <p:cNvSpPr>
            <a:spLocks noChangeArrowheads="1"/>
          </p:cNvSpPr>
          <p:nvPr/>
        </p:nvSpPr>
        <p:spPr bwMode="auto">
          <a:xfrm>
            <a:off x="8313738" y="873125"/>
            <a:ext cx="1643062" cy="85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pt-BR">
                <a:solidFill>
                  <a:schemeClr val="tx2"/>
                </a:solidFill>
              </a:rPr>
              <a:t>Produtos mais relevantes em termos de fluxos na Amazônia Legal</a:t>
            </a:r>
          </a:p>
        </p:txBody>
      </p:sp>
      <p:sp>
        <p:nvSpPr>
          <p:cNvPr id="7990306" name="Line 21"/>
          <p:cNvSpPr>
            <a:spLocks noChangeShapeType="1"/>
          </p:cNvSpPr>
          <p:nvPr/>
        </p:nvSpPr>
        <p:spPr bwMode="auto">
          <a:xfrm>
            <a:off x="8334375" y="1733550"/>
            <a:ext cx="1571625" cy="15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90307" name="Text Box 43"/>
          <p:cNvSpPr txBox="1">
            <a:spLocks noChangeArrowheads="1"/>
          </p:cNvSpPr>
          <p:nvPr/>
        </p:nvSpPr>
        <p:spPr bwMode="auto">
          <a:xfrm>
            <a:off x="7273925" y="1017588"/>
            <a:ext cx="11033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7740" tIns="48870" rIns="97740" bIns="48870">
            <a:spAutoFit/>
          </a:bodyPr>
          <a:lstStyle/>
          <a:p>
            <a:pPr defTabSz="977900"/>
            <a:r>
              <a:rPr lang="pt-BR" sz="1000" b="0"/>
              <a:t>Cana-de-açúcar</a:t>
            </a:r>
          </a:p>
          <a:p>
            <a:pPr defTabSz="977900"/>
            <a:r>
              <a:rPr lang="pt-BR" sz="1000" b="0"/>
              <a:t>Mandioca</a:t>
            </a:r>
          </a:p>
          <a:p>
            <a:pPr defTabSz="977900"/>
            <a:r>
              <a:rPr lang="pt-BR" sz="1000" b="0"/>
              <a:t>Duas rodas</a:t>
            </a:r>
          </a:p>
          <a:p>
            <a:pPr defTabSz="977900"/>
            <a:r>
              <a:rPr lang="pt-BR" sz="1000" b="0"/>
              <a:t>Refrigerante</a:t>
            </a:r>
          </a:p>
        </p:txBody>
      </p:sp>
      <p:sp>
        <p:nvSpPr>
          <p:cNvPr id="7990308" name="Rectangle 36"/>
          <p:cNvSpPr>
            <a:spLocks noChangeArrowheads="1"/>
          </p:cNvSpPr>
          <p:nvPr/>
        </p:nvSpPr>
        <p:spPr bwMode="auto">
          <a:xfrm>
            <a:off x="8293100" y="2463800"/>
            <a:ext cx="1446213" cy="2781300"/>
          </a:xfrm>
          <a:prstGeom prst="rect">
            <a:avLst/>
          </a:prstGeom>
          <a:solidFill>
            <a:srgbClr val="FF0000">
              <a:alpha val="39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304" name="Rectangle 44"/>
          <p:cNvSpPr>
            <a:spLocks noChangeArrowheads="1"/>
          </p:cNvSpPr>
          <p:nvPr/>
        </p:nvSpPr>
        <p:spPr bwMode="auto">
          <a:xfrm>
            <a:off x="8359775" y="2584450"/>
            <a:ext cx="17414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Alumínio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Cana-de-açúcar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Caulim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Cobre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Duas Rodas 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Ferro e aço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Fertilizantes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Ind. Elétro-eletrônica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Madeira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Mandioca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Manganês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Milho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Pecuária Bovina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Petróleo e derivados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Refrigerantes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pt-BR" sz="1000"/>
              <a:t>Soja</a:t>
            </a:r>
          </a:p>
        </p:txBody>
      </p:sp>
      <p:sp>
        <p:nvSpPr>
          <p:cNvPr id="7990309" name="Rectangle 37"/>
          <p:cNvSpPr>
            <a:spLocks noChangeArrowheads="1"/>
          </p:cNvSpPr>
          <p:nvPr/>
        </p:nvSpPr>
        <p:spPr bwMode="auto">
          <a:xfrm>
            <a:off x="7962900" y="203200"/>
            <a:ext cx="392113" cy="241300"/>
          </a:xfrm>
          <a:prstGeom prst="rect">
            <a:avLst/>
          </a:prstGeom>
          <a:solidFill>
            <a:srgbClr val="FF0000">
              <a:alpha val="39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310" name="Rectangle 11"/>
          <p:cNvSpPr>
            <a:spLocks noChangeArrowheads="1"/>
          </p:cNvSpPr>
          <p:nvPr/>
        </p:nvSpPr>
        <p:spPr bwMode="auto">
          <a:xfrm>
            <a:off x="8421688" y="247650"/>
            <a:ext cx="1522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100" b="0"/>
              <a:t>Cadeias Selecionadas</a:t>
            </a:r>
          </a:p>
        </p:txBody>
      </p:sp>
      <p:sp>
        <p:nvSpPr>
          <p:cNvPr id="7990311" name="AutoShape 39"/>
          <p:cNvSpPr>
            <a:spLocks noChangeArrowheads="1"/>
          </p:cNvSpPr>
          <p:nvPr/>
        </p:nvSpPr>
        <p:spPr bwMode="auto">
          <a:xfrm rot="5400000">
            <a:off x="4958556" y="4387057"/>
            <a:ext cx="119063" cy="290830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4722" name="Text Box 2"/>
          <p:cNvSpPr txBox="1">
            <a:spLocks noChangeArrowheads="1"/>
          </p:cNvSpPr>
          <p:nvPr/>
        </p:nvSpPr>
        <p:spPr bwMode="auto">
          <a:xfrm>
            <a:off x="6642100" y="1947863"/>
            <a:ext cx="2633663" cy="2373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buClr>
                <a:schemeClr val="tx2"/>
              </a:buClr>
            </a:pPr>
            <a:r>
              <a:rPr lang="pt-BR" sz="1200" b="0"/>
              <a:t>Sorriso, MT		         1.794</a:t>
            </a:r>
          </a:p>
          <a:p>
            <a:pPr defTabSz="933450">
              <a:buClr>
                <a:schemeClr val="tx2"/>
              </a:buClr>
            </a:pPr>
            <a:endParaRPr lang="pt-BR" sz="1200" b="0"/>
          </a:p>
          <a:p>
            <a:pPr defTabSz="933450">
              <a:buClr>
                <a:schemeClr val="tx2"/>
              </a:buClr>
            </a:pPr>
            <a:r>
              <a:rPr lang="pt-BR" sz="1200" b="0"/>
              <a:t>Nova Mutum, MT	         1.082</a:t>
            </a:r>
          </a:p>
          <a:p>
            <a:pPr defTabSz="933450">
              <a:buClr>
                <a:schemeClr val="tx2"/>
              </a:buClr>
            </a:pPr>
            <a:endParaRPr lang="pt-BR" sz="1200" b="0"/>
          </a:p>
          <a:p>
            <a:pPr defTabSz="933450">
              <a:buClr>
                <a:schemeClr val="tx2"/>
              </a:buClr>
            </a:pPr>
            <a:r>
              <a:rPr lang="pt-BR" sz="1200" b="0"/>
              <a:t>Sapezal, MT		         1.062</a:t>
            </a:r>
          </a:p>
          <a:p>
            <a:pPr defTabSz="933450">
              <a:buClr>
                <a:schemeClr val="tx2"/>
              </a:buClr>
            </a:pPr>
            <a:endParaRPr lang="pt-BR" sz="1200" b="0"/>
          </a:p>
          <a:p>
            <a:pPr defTabSz="933450">
              <a:buClr>
                <a:schemeClr val="tx2"/>
              </a:buClr>
            </a:pPr>
            <a:r>
              <a:rPr lang="pt-BR" sz="1200" b="0"/>
              <a:t>Campo Novo do Parecis, MT          991</a:t>
            </a:r>
          </a:p>
          <a:p>
            <a:pPr defTabSz="933450">
              <a:buClr>
                <a:schemeClr val="tx2"/>
              </a:buClr>
            </a:pPr>
            <a:endParaRPr lang="pt-BR" sz="1200" b="0"/>
          </a:p>
          <a:p>
            <a:pPr defTabSz="933450">
              <a:buClr>
                <a:schemeClr val="tx2"/>
              </a:buClr>
            </a:pPr>
            <a:r>
              <a:rPr lang="pt-BR" sz="1200" b="0"/>
              <a:t>Diamantino, MT	            871</a:t>
            </a:r>
          </a:p>
          <a:p>
            <a:pPr defTabSz="933450">
              <a:buClr>
                <a:schemeClr val="tx2"/>
              </a:buClr>
            </a:pPr>
            <a:endParaRPr lang="pt-BR" sz="1200" b="0"/>
          </a:p>
          <a:p>
            <a:pPr defTabSz="933450">
              <a:buClr>
                <a:schemeClr val="tx2"/>
              </a:buClr>
            </a:pPr>
            <a:r>
              <a:rPr lang="pt-BR" sz="1200" b="0"/>
              <a:t>Outros Municípios	       12.432</a:t>
            </a:r>
          </a:p>
          <a:p>
            <a:pPr defTabSz="933450">
              <a:buClr>
                <a:schemeClr val="tx2"/>
              </a:buClr>
            </a:pPr>
            <a:endParaRPr lang="pt-BR" sz="1200" b="0"/>
          </a:p>
          <a:p>
            <a:pPr defTabSz="933450">
              <a:buClr>
                <a:schemeClr val="tx2"/>
              </a:buClr>
            </a:pPr>
            <a:r>
              <a:rPr lang="pt-BR" sz="1200" b="0"/>
              <a:t>Total		       18.232</a:t>
            </a:r>
          </a:p>
        </p:txBody>
      </p:sp>
      <p:sp>
        <p:nvSpPr>
          <p:cNvPr id="8094723" name="AutoShape 3"/>
          <p:cNvSpPr>
            <a:spLocks noChangeArrowheads="1"/>
          </p:cNvSpPr>
          <p:nvPr/>
        </p:nvSpPr>
        <p:spPr bwMode="auto">
          <a:xfrm>
            <a:off x="311150" y="5948363"/>
            <a:ext cx="9444038" cy="717550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Para cada cadeia produtiva, mapeou-se os pólos de produção atuais e futuros e estudou-se o perfil de consumo de cada produto de cada cadeia produtiva na Amazônia Legal, no restante do Brasil bem como o de exportações e importações</a:t>
            </a:r>
          </a:p>
        </p:txBody>
      </p:sp>
      <p:sp>
        <p:nvSpPr>
          <p:cNvPr id="8094724" name="AutoShape 4"/>
          <p:cNvSpPr>
            <a:spLocks noChangeArrowheads="1"/>
          </p:cNvSpPr>
          <p:nvPr/>
        </p:nvSpPr>
        <p:spPr bwMode="auto">
          <a:xfrm rot="5400000">
            <a:off x="4909344" y="4325144"/>
            <a:ext cx="188912" cy="290830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094725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5263" y="6569075"/>
            <a:ext cx="9029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endParaRPr lang="pt-BR" sz="1000" b="0"/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Fonte:	 IBGE, análise Macrologística</a:t>
            </a:r>
          </a:p>
        </p:txBody>
      </p:sp>
      <p:pic>
        <p:nvPicPr>
          <p:cNvPr id="8094726" name="Picture 6" descr="Soja em grãos 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3" y="1673225"/>
            <a:ext cx="5616575" cy="3916363"/>
          </a:xfrm>
          <a:prstGeom prst="rect">
            <a:avLst/>
          </a:prstGeom>
          <a:noFill/>
        </p:spPr>
      </p:pic>
      <p:grpSp>
        <p:nvGrpSpPr>
          <p:cNvPr id="8094727" name="Group 7"/>
          <p:cNvGrpSpPr>
            <a:grpSpLocks/>
          </p:cNvGrpSpPr>
          <p:nvPr/>
        </p:nvGrpSpPr>
        <p:grpSpPr bwMode="auto">
          <a:xfrm>
            <a:off x="180975" y="954088"/>
            <a:ext cx="9432925" cy="606425"/>
            <a:chOff x="158" y="610"/>
            <a:chExt cx="5942" cy="382"/>
          </a:xfrm>
        </p:grpSpPr>
        <p:sp>
          <p:nvSpPr>
            <p:cNvPr id="8094728" name="Text Box 8"/>
            <p:cNvSpPr txBox="1">
              <a:spLocks noChangeArrowheads="1"/>
            </p:cNvSpPr>
            <p:nvPr/>
          </p:nvSpPr>
          <p:spPr bwMode="auto">
            <a:xfrm>
              <a:off x="158" y="610"/>
              <a:ext cx="1338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57263">
                <a:buClr>
                  <a:schemeClr val="tx2"/>
                </a:buClr>
              </a:pPr>
              <a:r>
                <a:rPr lang="pt-BR" sz="1500" b="0"/>
                <a:t>2008, mil tons</a:t>
              </a:r>
            </a:p>
          </p:txBody>
        </p:sp>
        <p:sp>
          <p:nvSpPr>
            <p:cNvPr id="8094729" name="Text Box 9"/>
            <p:cNvSpPr txBox="1">
              <a:spLocks noChangeArrowheads="1"/>
            </p:cNvSpPr>
            <p:nvPr/>
          </p:nvSpPr>
          <p:spPr bwMode="auto">
            <a:xfrm>
              <a:off x="4036" y="832"/>
              <a:ext cx="2064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pt-BR" sz="1500">
                  <a:solidFill>
                    <a:schemeClr val="tx2"/>
                  </a:solidFill>
                </a:rPr>
                <a:t>Principais munic</a:t>
              </a:r>
              <a:r>
                <a:rPr lang="pt-BR" sz="1500">
                  <a:solidFill>
                    <a:schemeClr val="tx2"/>
                  </a:solidFill>
                  <a:latin typeface="Tahoma"/>
                </a:rPr>
                <a:t>í</a:t>
              </a:r>
              <a:r>
                <a:rPr lang="pt-BR" sz="1500">
                  <a:solidFill>
                    <a:schemeClr val="tx2"/>
                  </a:solidFill>
                </a:rPr>
                <a:t>pios produtores</a:t>
              </a:r>
            </a:p>
          </p:txBody>
        </p:sp>
        <p:sp>
          <p:nvSpPr>
            <p:cNvPr id="8094730" name="Line 10"/>
            <p:cNvSpPr>
              <a:spLocks noChangeShapeType="1"/>
            </p:cNvSpPr>
            <p:nvPr/>
          </p:nvSpPr>
          <p:spPr bwMode="auto">
            <a:xfrm flipV="1">
              <a:off x="4036" y="981"/>
              <a:ext cx="195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094731" name="Text Box 11"/>
            <p:cNvSpPr txBox="1">
              <a:spLocks noChangeArrowheads="1"/>
            </p:cNvSpPr>
            <p:nvPr/>
          </p:nvSpPr>
          <p:spPr bwMode="auto">
            <a:xfrm>
              <a:off x="204" y="837"/>
              <a:ext cx="3382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pt-BR" sz="1500">
                  <a:solidFill>
                    <a:schemeClr val="tx2"/>
                  </a:solidFill>
                </a:rPr>
                <a:t>Produ</a:t>
              </a:r>
              <a:r>
                <a:rPr lang="pt-BR" sz="1500">
                  <a:solidFill>
                    <a:schemeClr val="tx2"/>
                  </a:solidFill>
                  <a:latin typeface="Tahoma"/>
                </a:rPr>
                <a:t>ç</a:t>
              </a:r>
              <a:r>
                <a:rPr lang="pt-BR" sz="1500">
                  <a:solidFill>
                    <a:schemeClr val="tx2"/>
                  </a:solidFill>
                </a:rPr>
                <a:t>ão de soja em grãos por munic</a:t>
              </a:r>
              <a:r>
                <a:rPr lang="pt-BR" sz="1500">
                  <a:solidFill>
                    <a:schemeClr val="tx2"/>
                  </a:solidFill>
                  <a:latin typeface="Tahoma"/>
                </a:rPr>
                <a:t>í</a:t>
              </a:r>
              <a:r>
                <a:rPr lang="pt-BR" sz="1500">
                  <a:solidFill>
                    <a:schemeClr val="tx2"/>
                  </a:solidFill>
                </a:rPr>
                <a:t>pio</a:t>
              </a:r>
            </a:p>
          </p:txBody>
        </p:sp>
        <p:sp>
          <p:nvSpPr>
            <p:cNvPr id="8094732" name="Line 12"/>
            <p:cNvSpPr>
              <a:spLocks noChangeShapeType="1"/>
            </p:cNvSpPr>
            <p:nvPr/>
          </p:nvSpPr>
          <p:spPr bwMode="auto">
            <a:xfrm flipV="1">
              <a:off x="204" y="977"/>
              <a:ext cx="3548" cy="1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06966" name="Rectangle 22"/>
          <p:cNvSpPr>
            <a:spLocks noChangeArrowheads="1"/>
          </p:cNvSpPr>
          <p:nvPr/>
        </p:nvSpPr>
        <p:spPr bwMode="auto">
          <a:xfrm>
            <a:off x="2543175" y="246063"/>
            <a:ext cx="715168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/>
            <a:r>
              <a:rPr lang="pt-BR" sz="2100">
                <a:solidFill>
                  <a:schemeClr val="tx2"/>
                </a:solidFill>
              </a:rPr>
              <a:t>Pólos de Produção Atuais na Amazônia Legal – Soja em Grãos</a:t>
            </a:r>
          </a:p>
        </p:txBody>
      </p:sp>
      <p:sp>
        <p:nvSpPr>
          <p:cNvPr id="8094734" name="Line 14"/>
          <p:cNvSpPr>
            <a:spLocks noChangeShapeType="1"/>
          </p:cNvSpPr>
          <p:nvPr/>
        </p:nvSpPr>
        <p:spPr bwMode="auto">
          <a:xfrm flipV="1">
            <a:off x="6607175" y="4097338"/>
            <a:ext cx="16906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094735" name="Line 15"/>
          <p:cNvSpPr>
            <a:spLocks noChangeShapeType="1"/>
          </p:cNvSpPr>
          <p:nvPr/>
        </p:nvSpPr>
        <p:spPr bwMode="auto">
          <a:xfrm flipV="1">
            <a:off x="8739188" y="4098925"/>
            <a:ext cx="584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094736" name="Rectangle 16"/>
          <p:cNvSpPr>
            <a:spLocks noChangeArrowheads="1"/>
          </p:cNvSpPr>
          <p:nvPr/>
        </p:nvSpPr>
        <p:spPr bwMode="auto">
          <a:xfrm>
            <a:off x="268288" y="1671638"/>
            <a:ext cx="5627687" cy="39100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7010" name="AutoShape 2"/>
          <p:cNvSpPr>
            <a:spLocks noChangeArrowheads="1"/>
          </p:cNvSpPr>
          <p:nvPr/>
        </p:nvSpPr>
        <p:spPr bwMode="auto">
          <a:xfrm>
            <a:off x="287338" y="5659438"/>
            <a:ext cx="9521825" cy="577850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graphicFrame>
        <p:nvGraphicFramePr>
          <p:cNvPr id="8107011" name="Object 3"/>
          <p:cNvGraphicFramePr>
            <a:graphicFrameLocks noChangeAspect="1"/>
          </p:cNvGraphicFramePr>
          <p:nvPr>
            <p:ph idx="1"/>
          </p:nvPr>
        </p:nvGraphicFramePr>
        <p:xfrm>
          <a:off x="193675" y="2997200"/>
          <a:ext cx="9712325" cy="2052638"/>
        </p:xfrm>
        <a:graphic>
          <a:graphicData uri="http://schemas.openxmlformats.org/presentationml/2006/ole">
            <p:oleObj spid="_x0000_s8107011" name="Gráfico" r:id="rId5" imgW="11791984" imgH="3124200" progId="MSGraph.Chart.8">
              <p:embed followColorScheme="full"/>
            </p:oleObj>
          </a:graphicData>
        </a:graphic>
      </p:graphicFrame>
      <p:sp>
        <p:nvSpPr>
          <p:cNvPr id="8107012" name="McK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8913" y="6521450"/>
            <a:ext cx="9029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1) 	Consumo interno inclui as variações de estoque anuais</a:t>
            </a:r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 Fonte:	 Ministério da Agricultura, IBGE, IMEA, análise Macrologística</a:t>
            </a:r>
          </a:p>
        </p:txBody>
      </p:sp>
      <p:sp>
        <p:nvSpPr>
          <p:cNvPr id="8107013" name="Rectangle 5"/>
          <p:cNvSpPr>
            <a:spLocks noChangeArrowheads="1"/>
          </p:cNvSpPr>
          <p:nvPr/>
        </p:nvSpPr>
        <p:spPr bwMode="auto">
          <a:xfrm>
            <a:off x="355600" y="5695950"/>
            <a:ext cx="93345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Esta proje</a:t>
            </a:r>
            <a:r>
              <a:rPr lang="pt-BR">
                <a:latin typeface="Tahoma"/>
              </a:rPr>
              <a:t>ç</a:t>
            </a:r>
            <a:r>
              <a:rPr lang="pt-BR"/>
              <a:t>ão foi detalhada por estado, por meso-região e por munic</a:t>
            </a:r>
            <a:r>
              <a:rPr lang="pt-BR">
                <a:latin typeface="Tahoma"/>
              </a:rPr>
              <a:t>í</a:t>
            </a:r>
            <a:r>
              <a:rPr lang="pt-BR"/>
              <a:t>pio para cada um dos mais de 50 produtos de cada uma das 16 cadeias produtivas at</a:t>
            </a:r>
            <a:r>
              <a:rPr lang="pt-BR">
                <a:latin typeface="Tahoma"/>
              </a:rPr>
              <a:t>é</a:t>
            </a:r>
            <a:r>
              <a:rPr lang="pt-BR"/>
              <a:t> 2030</a:t>
            </a:r>
          </a:p>
        </p:txBody>
      </p:sp>
      <p:sp>
        <p:nvSpPr>
          <p:cNvPr id="8107014" name="AutoShape 6"/>
          <p:cNvSpPr>
            <a:spLocks noChangeArrowheads="1"/>
          </p:cNvSpPr>
          <p:nvPr/>
        </p:nvSpPr>
        <p:spPr bwMode="auto">
          <a:xfrm rot="5400000">
            <a:off x="4860925" y="4014788"/>
            <a:ext cx="190500" cy="290830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107015" name="Line 7"/>
          <p:cNvSpPr>
            <a:spLocks noChangeShapeType="1"/>
          </p:cNvSpPr>
          <p:nvPr/>
        </p:nvSpPr>
        <p:spPr bwMode="auto">
          <a:xfrm flipV="1">
            <a:off x="4343400" y="2060575"/>
            <a:ext cx="0" cy="31210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07016" name="Line 8"/>
          <p:cNvSpPr>
            <a:spLocks noChangeShapeType="1"/>
          </p:cNvSpPr>
          <p:nvPr/>
        </p:nvSpPr>
        <p:spPr bwMode="auto">
          <a:xfrm>
            <a:off x="3146425" y="2038350"/>
            <a:ext cx="2244725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07017" name="Rectangle 9"/>
          <p:cNvSpPr>
            <a:spLocks noChangeArrowheads="1"/>
          </p:cNvSpPr>
          <p:nvPr/>
        </p:nvSpPr>
        <p:spPr bwMode="auto">
          <a:xfrm>
            <a:off x="4325938" y="1773238"/>
            <a:ext cx="1050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8474" tIns="0" rIns="38474" bIns="0" anchor="ctr">
            <a:spAutoFit/>
          </a:bodyPr>
          <a:lstStyle/>
          <a:p>
            <a:pPr>
              <a:spcBef>
                <a:spcPct val="25000"/>
              </a:spcBef>
              <a:buClr>
                <a:schemeClr val="tx2"/>
              </a:buClr>
            </a:pPr>
            <a:r>
              <a:rPr lang="pt-BR" sz="1500">
                <a:latin typeface="Tahoma" pitchFamily="34" charset="0"/>
              </a:rPr>
              <a:t>Projeção</a:t>
            </a:r>
            <a:endParaRPr lang="pt-BR" sz="1500" b="0">
              <a:latin typeface="Tahoma" pitchFamily="34" charset="0"/>
            </a:endParaRPr>
          </a:p>
        </p:txBody>
      </p:sp>
      <p:sp>
        <p:nvSpPr>
          <p:cNvPr id="8107018" name="Rectangle 10"/>
          <p:cNvSpPr>
            <a:spLocks noChangeArrowheads="1"/>
          </p:cNvSpPr>
          <p:nvPr/>
        </p:nvSpPr>
        <p:spPr bwMode="auto">
          <a:xfrm>
            <a:off x="3314700" y="1773238"/>
            <a:ext cx="10461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8474" tIns="0" rIns="38474" bIns="0" anchor="ctr">
            <a:spAutoFit/>
          </a:bodyPr>
          <a:lstStyle/>
          <a:p>
            <a:pPr>
              <a:spcBef>
                <a:spcPct val="25000"/>
              </a:spcBef>
              <a:buClr>
                <a:schemeClr val="tx2"/>
              </a:buClr>
            </a:pPr>
            <a:r>
              <a:rPr lang="pt-BR" sz="1500">
                <a:latin typeface="Tahoma" pitchFamily="34" charset="0"/>
              </a:rPr>
              <a:t>Histórico</a:t>
            </a:r>
            <a:endParaRPr lang="pt-BR" sz="1500" b="0">
              <a:latin typeface="Tahoma" pitchFamily="34" charset="0"/>
            </a:endParaRPr>
          </a:p>
        </p:txBody>
      </p:sp>
      <p:sp>
        <p:nvSpPr>
          <p:cNvPr id="8107019" name="Rectangle 11"/>
          <p:cNvSpPr>
            <a:spLocks noChangeArrowheads="1"/>
          </p:cNvSpPr>
          <p:nvPr/>
        </p:nvSpPr>
        <p:spPr bwMode="auto">
          <a:xfrm>
            <a:off x="2087563" y="2009775"/>
            <a:ext cx="5651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28600" indent="-228600" algn="ctr">
              <a:spcBef>
                <a:spcPct val="25000"/>
              </a:spcBef>
              <a:buClr>
                <a:schemeClr val="tx2"/>
              </a:buClr>
            </a:pPr>
            <a:r>
              <a:rPr lang="pt-BR" sz="1200">
                <a:latin typeface="Tahoma" pitchFamily="34" charset="0"/>
              </a:rPr>
              <a:t>TACC</a:t>
            </a:r>
          </a:p>
          <a:p>
            <a:pPr marL="228600" indent="-228600" algn="ctr">
              <a:spcBef>
                <a:spcPct val="25000"/>
              </a:spcBef>
              <a:buClr>
                <a:schemeClr val="tx2"/>
              </a:buClr>
            </a:pPr>
            <a:r>
              <a:rPr lang="pt-BR" sz="1200" b="0">
                <a:latin typeface="Tahoma" pitchFamily="34" charset="0"/>
              </a:rPr>
              <a:t>03-08</a:t>
            </a:r>
          </a:p>
        </p:txBody>
      </p:sp>
      <p:sp>
        <p:nvSpPr>
          <p:cNvPr id="8107020" name="Rectangle 12"/>
          <p:cNvSpPr>
            <a:spLocks noChangeArrowheads="1"/>
          </p:cNvSpPr>
          <p:nvPr/>
        </p:nvSpPr>
        <p:spPr bwMode="auto">
          <a:xfrm>
            <a:off x="6516688" y="1865313"/>
            <a:ext cx="5619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28600" indent="-228600" algn="ctr">
              <a:spcBef>
                <a:spcPct val="25000"/>
              </a:spcBef>
              <a:buClr>
                <a:schemeClr val="tx2"/>
              </a:buClr>
            </a:pPr>
            <a:r>
              <a:rPr lang="pt-BR" sz="1200">
                <a:latin typeface="Tahoma" pitchFamily="34" charset="0"/>
              </a:rPr>
              <a:t>TACC</a:t>
            </a:r>
          </a:p>
          <a:p>
            <a:pPr marL="228600" indent="-228600" algn="ctr">
              <a:spcBef>
                <a:spcPct val="25000"/>
              </a:spcBef>
              <a:buClr>
                <a:schemeClr val="tx2"/>
              </a:buClr>
            </a:pPr>
            <a:r>
              <a:rPr lang="pt-BR" sz="1200" b="0">
                <a:latin typeface="Tahoma" pitchFamily="34" charset="0"/>
              </a:rPr>
              <a:t>09-20</a:t>
            </a:r>
          </a:p>
        </p:txBody>
      </p:sp>
      <p:sp>
        <p:nvSpPr>
          <p:cNvPr id="8107021" name="Line 13"/>
          <p:cNvSpPr>
            <a:spLocks noChangeShapeType="1"/>
          </p:cNvSpPr>
          <p:nvPr/>
        </p:nvSpPr>
        <p:spPr bwMode="auto">
          <a:xfrm rot="-581987">
            <a:off x="6281738" y="2911475"/>
            <a:ext cx="1119187" cy="63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07022" name="Line 14"/>
          <p:cNvSpPr>
            <a:spLocks noChangeShapeType="1"/>
          </p:cNvSpPr>
          <p:nvPr/>
        </p:nvSpPr>
        <p:spPr bwMode="auto">
          <a:xfrm rot="-581987">
            <a:off x="6281738" y="2522538"/>
            <a:ext cx="1119187" cy="63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07023" name="Oval 15"/>
          <p:cNvSpPr>
            <a:spLocks noChangeArrowheads="1"/>
          </p:cNvSpPr>
          <p:nvPr/>
        </p:nvSpPr>
        <p:spPr bwMode="auto">
          <a:xfrm rot="-228086">
            <a:off x="6470650" y="2387600"/>
            <a:ext cx="669925" cy="292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 eaLnBrk="0" hangingPunct="0"/>
            <a:r>
              <a:rPr lang="pt-BR" sz="1200">
                <a:latin typeface="Tahoma" pitchFamily="34" charset="0"/>
              </a:rPr>
              <a:t>3,03%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8107024" name="Oval 16"/>
          <p:cNvSpPr>
            <a:spLocks noChangeArrowheads="1"/>
          </p:cNvSpPr>
          <p:nvPr/>
        </p:nvSpPr>
        <p:spPr bwMode="auto">
          <a:xfrm rot="-228086">
            <a:off x="6470650" y="2776538"/>
            <a:ext cx="669925" cy="292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 eaLnBrk="0" hangingPunct="0"/>
            <a:r>
              <a:rPr lang="pt-BR" sz="1200">
                <a:solidFill>
                  <a:srgbClr val="FFFFFF"/>
                </a:solidFill>
                <a:latin typeface="Tahoma" pitchFamily="34" charset="0"/>
              </a:rPr>
              <a:t>4,71%</a:t>
            </a:r>
            <a:endParaRPr lang="en-US" sz="1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107025" name="Rectangle 17"/>
          <p:cNvSpPr>
            <a:spLocks noChangeArrowheads="1"/>
          </p:cNvSpPr>
          <p:nvPr/>
        </p:nvSpPr>
        <p:spPr bwMode="auto">
          <a:xfrm>
            <a:off x="974725" y="3668713"/>
            <a:ext cx="70167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16,3</a:t>
            </a:r>
            <a:endParaRPr lang="en-US" b="0"/>
          </a:p>
        </p:txBody>
      </p:sp>
      <p:sp>
        <p:nvSpPr>
          <p:cNvPr id="8107026" name="Rectangle 18"/>
          <p:cNvSpPr>
            <a:spLocks noChangeArrowheads="1"/>
          </p:cNvSpPr>
          <p:nvPr/>
        </p:nvSpPr>
        <p:spPr bwMode="auto">
          <a:xfrm>
            <a:off x="3627438" y="3500438"/>
            <a:ext cx="7318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19,1</a:t>
            </a:r>
          </a:p>
        </p:txBody>
      </p:sp>
      <p:sp>
        <p:nvSpPr>
          <p:cNvPr id="8107027" name="Rectangle 19"/>
          <p:cNvSpPr>
            <a:spLocks noChangeArrowheads="1"/>
          </p:cNvSpPr>
          <p:nvPr/>
        </p:nvSpPr>
        <p:spPr bwMode="auto">
          <a:xfrm>
            <a:off x="4251325" y="3429000"/>
            <a:ext cx="858838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22,4</a:t>
            </a:r>
            <a:endParaRPr lang="en-US" b="0"/>
          </a:p>
        </p:txBody>
      </p:sp>
      <p:sp>
        <p:nvSpPr>
          <p:cNvPr id="8107028" name="Rectangle 20"/>
          <p:cNvSpPr>
            <a:spLocks noChangeArrowheads="1"/>
          </p:cNvSpPr>
          <p:nvPr/>
        </p:nvSpPr>
        <p:spPr bwMode="auto">
          <a:xfrm>
            <a:off x="4953000" y="3357563"/>
            <a:ext cx="7810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23,5</a:t>
            </a:r>
            <a:endParaRPr lang="en-US" b="0"/>
          </a:p>
        </p:txBody>
      </p:sp>
      <p:sp>
        <p:nvSpPr>
          <p:cNvPr id="8107029" name="Rectangle 21"/>
          <p:cNvSpPr>
            <a:spLocks noChangeArrowheads="1"/>
          </p:cNvSpPr>
          <p:nvPr/>
        </p:nvSpPr>
        <p:spPr bwMode="auto">
          <a:xfrm>
            <a:off x="5621338" y="3284538"/>
            <a:ext cx="7350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en-US" b="0"/>
              <a:t>24,6</a:t>
            </a:r>
          </a:p>
        </p:txBody>
      </p:sp>
      <p:sp>
        <p:nvSpPr>
          <p:cNvPr id="8107030" name="Rectangle 22"/>
          <p:cNvSpPr>
            <a:spLocks noChangeArrowheads="1"/>
          </p:cNvSpPr>
          <p:nvPr/>
        </p:nvSpPr>
        <p:spPr bwMode="auto">
          <a:xfrm>
            <a:off x="6326188" y="3284538"/>
            <a:ext cx="7334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25,7</a:t>
            </a:r>
          </a:p>
        </p:txBody>
      </p:sp>
      <p:sp>
        <p:nvSpPr>
          <p:cNvPr id="8107031" name="Rectangle 23"/>
          <p:cNvSpPr>
            <a:spLocks noChangeArrowheads="1"/>
          </p:cNvSpPr>
          <p:nvPr/>
        </p:nvSpPr>
        <p:spPr bwMode="auto">
          <a:xfrm>
            <a:off x="6950075" y="3213100"/>
            <a:ext cx="7334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26,6</a:t>
            </a:r>
          </a:p>
        </p:txBody>
      </p:sp>
      <p:sp>
        <p:nvSpPr>
          <p:cNvPr id="8107032" name="Rectangle 24"/>
          <p:cNvSpPr>
            <a:spLocks noChangeArrowheads="1"/>
          </p:cNvSpPr>
          <p:nvPr/>
        </p:nvSpPr>
        <p:spPr bwMode="auto">
          <a:xfrm>
            <a:off x="7605713" y="3141663"/>
            <a:ext cx="7334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27,8</a:t>
            </a:r>
          </a:p>
        </p:txBody>
      </p:sp>
      <p:sp>
        <p:nvSpPr>
          <p:cNvPr id="8107033" name="Rectangle 25"/>
          <p:cNvSpPr>
            <a:spLocks noChangeArrowheads="1"/>
          </p:cNvSpPr>
          <p:nvPr/>
        </p:nvSpPr>
        <p:spPr bwMode="auto">
          <a:xfrm>
            <a:off x="8967788" y="2805113"/>
            <a:ext cx="7445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...34,5</a:t>
            </a:r>
            <a:endParaRPr lang="en-US" b="0"/>
          </a:p>
        </p:txBody>
      </p:sp>
      <p:sp>
        <p:nvSpPr>
          <p:cNvPr id="8107034" name="Rectangle 26"/>
          <p:cNvSpPr>
            <a:spLocks noChangeArrowheads="1"/>
          </p:cNvSpPr>
          <p:nvPr/>
        </p:nvSpPr>
        <p:spPr bwMode="auto">
          <a:xfrm>
            <a:off x="349250" y="3789363"/>
            <a:ext cx="7810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14,2</a:t>
            </a:r>
          </a:p>
        </p:txBody>
      </p:sp>
      <p:sp>
        <p:nvSpPr>
          <p:cNvPr id="8107035" name="Rectangle 27"/>
          <p:cNvSpPr>
            <a:spLocks noChangeArrowheads="1"/>
          </p:cNvSpPr>
          <p:nvPr/>
        </p:nvSpPr>
        <p:spPr bwMode="auto">
          <a:xfrm>
            <a:off x="8126413" y="339725"/>
            <a:ext cx="309562" cy="1476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8107036" name="Rectangle 28"/>
          <p:cNvSpPr>
            <a:spLocks noChangeArrowheads="1"/>
          </p:cNvSpPr>
          <p:nvPr/>
        </p:nvSpPr>
        <p:spPr bwMode="auto">
          <a:xfrm>
            <a:off x="8550275" y="1744663"/>
            <a:ext cx="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Clr>
                <a:schemeClr val="tx2"/>
              </a:buClr>
            </a:pPr>
            <a:endParaRPr lang="pt-BR" sz="1100" b="0">
              <a:latin typeface="Tahoma" pitchFamily="34" charset="0"/>
            </a:endParaRPr>
          </a:p>
        </p:txBody>
      </p:sp>
      <p:sp>
        <p:nvSpPr>
          <p:cNvPr id="8107037" name="Rectangle 29"/>
          <p:cNvSpPr>
            <a:spLocks noChangeArrowheads="1"/>
          </p:cNvSpPr>
          <p:nvPr/>
        </p:nvSpPr>
        <p:spPr bwMode="auto">
          <a:xfrm>
            <a:off x="8521700" y="260350"/>
            <a:ext cx="138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100" b="0">
                <a:latin typeface="Tahoma" pitchFamily="34" charset="0"/>
              </a:rPr>
              <a:t>Consumo interno + estoques</a:t>
            </a:r>
            <a:r>
              <a:rPr lang="pt-BR" sz="1100" b="0" baseline="30000">
                <a:latin typeface="Tahoma" pitchFamily="34" charset="0"/>
              </a:rPr>
              <a:t>1</a:t>
            </a:r>
          </a:p>
        </p:txBody>
      </p:sp>
      <p:sp>
        <p:nvSpPr>
          <p:cNvPr id="8107038" name="Rectangle 30"/>
          <p:cNvSpPr>
            <a:spLocks noChangeArrowheads="1"/>
          </p:cNvSpPr>
          <p:nvPr/>
        </p:nvSpPr>
        <p:spPr bwMode="auto">
          <a:xfrm>
            <a:off x="8121650" y="665163"/>
            <a:ext cx="309563" cy="1460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8107039" name="Rectangle 31"/>
          <p:cNvSpPr>
            <a:spLocks noChangeArrowheads="1"/>
          </p:cNvSpPr>
          <p:nvPr/>
        </p:nvSpPr>
        <p:spPr bwMode="auto">
          <a:xfrm>
            <a:off x="8523288" y="649288"/>
            <a:ext cx="7429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28600" indent="-228600">
              <a:buClr>
                <a:schemeClr val="tx2"/>
              </a:buClr>
            </a:pPr>
            <a:r>
              <a:rPr lang="pt-BR" sz="1100" b="0">
                <a:latin typeface="Tahoma" pitchFamily="34" charset="0"/>
              </a:rPr>
              <a:t>Exportação</a:t>
            </a:r>
          </a:p>
        </p:txBody>
      </p:sp>
      <p:sp>
        <p:nvSpPr>
          <p:cNvPr id="8107040" name="Rectangle 32"/>
          <p:cNvSpPr>
            <a:spLocks noChangeArrowheads="1"/>
          </p:cNvSpPr>
          <p:nvPr/>
        </p:nvSpPr>
        <p:spPr bwMode="auto">
          <a:xfrm>
            <a:off x="1676400" y="3500438"/>
            <a:ext cx="70167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19,5</a:t>
            </a:r>
            <a:endParaRPr lang="en-US" b="0"/>
          </a:p>
        </p:txBody>
      </p:sp>
      <p:sp>
        <p:nvSpPr>
          <p:cNvPr id="8107041" name="Rectangle 33"/>
          <p:cNvSpPr>
            <a:spLocks noChangeArrowheads="1"/>
          </p:cNvSpPr>
          <p:nvPr/>
        </p:nvSpPr>
        <p:spPr bwMode="auto">
          <a:xfrm>
            <a:off x="2347913" y="3597275"/>
            <a:ext cx="655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17,1</a:t>
            </a:r>
            <a:endParaRPr lang="en-US" b="0"/>
          </a:p>
        </p:txBody>
      </p:sp>
      <p:sp>
        <p:nvSpPr>
          <p:cNvPr id="8107042" name="Rectangle 34"/>
          <p:cNvSpPr>
            <a:spLocks noChangeArrowheads="1"/>
          </p:cNvSpPr>
          <p:nvPr/>
        </p:nvSpPr>
        <p:spPr bwMode="auto">
          <a:xfrm>
            <a:off x="3003550" y="3644900"/>
            <a:ext cx="6540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17,0</a:t>
            </a:r>
            <a:endParaRPr lang="en-US" b="0"/>
          </a:p>
        </p:txBody>
      </p:sp>
      <p:sp>
        <p:nvSpPr>
          <p:cNvPr id="8107043" name="Line 35"/>
          <p:cNvSpPr>
            <a:spLocks noChangeShapeType="1"/>
          </p:cNvSpPr>
          <p:nvPr/>
        </p:nvSpPr>
        <p:spPr bwMode="auto">
          <a:xfrm rot="-581987">
            <a:off x="1857375" y="2778125"/>
            <a:ext cx="1119188" cy="6350"/>
          </a:xfrm>
          <a:prstGeom prst="line">
            <a:avLst/>
          </a:prstGeom>
          <a:noFill/>
          <a:ln w="9525">
            <a:noFill/>
            <a:round/>
            <a:headEnd/>
            <a:tailEnd type="stealth" w="lg" len="lg"/>
          </a:ln>
          <a:effectLst/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8107044" name="Line 36"/>
          <p:cNvSpPr>
            <a:spLocks noChangeShapeType="1"/>
          </p:cNvSpPr>
          <p:nvPr/>
        </p:nvSpPr>
        <p:spPr bwMode="auto">
          <a:xfrm rot="-581987">
            <a:off x="1833563" y="3130550"/>
            <a:ext cx="1117600" cy="63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07045" name="Line 37"/>
          <p:cNvSpPr>
            <a:spLocks noChangeShapeType="1"/>
          </p:cNvSpPr>
          <p:nvPr/>
        </p:nvSpPr>
        <p:spPr bwMode="auto">
          <a:xfrm rot="-581987">
            <a:off x="1862138" y="2709863"/>
            <a:ext cx="1120775" cy="63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07046" name="Oval 38"/>
          <p:cNvSpPr>
            <a:spLocks noChangeArrowheads="1"/>
          </p:cNvSpPr>
          <p:nvPr/>
        </p:nvSpPr>
        <p:spPr bwMode="auto">
          <a:xfrm rot="-228086">
            <a:off x="2051050" y="2574925"/>
            <a:ext cx="669925" cy="292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 eaLnBrk="0" hangingPunct="0"/>
            <a:r>
              <a:rPr lang="pt-BR" sz="1200">
                <a:latin typeface="Tahoma" pitchFamily="34" charset="0"/>
              </a:rPr>
              <a:t>0,15%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8107047" name="Oval 39"/>
          <p:cNvSpPr>
            <a:spLocks noChangeArrowheads="1"/>
          </p:cNvSpPr>
          <p:nvPr/>
        </p:nvSpPr>
        <p:spPr bwMode="auto">
          <a:xfrm rot="-228086">
            <a:off x="2046288" y="2992438"/>
            <a:ext cx="669925" cy="292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 eaLnBrk="0" hangingPunct="0"/>
            <a:r>
              <a:rPr lang="pt-BR" sz="1200">
                <a:solidFill>
                  <a:srgbClr val="FFFFFF"/>
                </a:solidFill>
                <a:latin typeface="Tahoma" pitchFamily="34" charset="0"/>
              </a:rPr>
              <a:t>13,3%</a:t>
            </a:r>
            <a:endParaRPr lang="en-US" sz="1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107048" name="Rectangle 40"/>
          <p:cNvSpPr>
            <a:spLocks noChangeArrowheads="1"/>
          </p:cNvSpPr>
          <p:nvPr/>
        </p:nvSpPr>
        <p:spPr bwMode="auto">
          <a:xfrm>
            <a:off x="8275638" y="3068638"/>
            <a:ext cx="7350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3450" eaLnBrk="0" hangingPunct="0"/>
            <a:r>
              <a:rPr lang="pt-BR" b="0"/>
              <a:t>28,9</a:t>
            </a:r>
          </a:p>
        </p:txBody>
      </p:sp>
      <p:sp>
        <p:nvSpPr>
          <p:cNvPr id="8107049" name="Text Box 41"/>
          <p:cNvSpPr txBox="1">
            <a:spLocks noChangeArrowheads="1"/>
          </p:cNvSpPr>
          <p:nvPr/>
        </p:nvSpPr>
        <p:spPr bwMode="auto">
          <a:xfrm>
            <a:off x="271463" y="981075"/>
            <a:ext cx="128428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500" b="0"/>
              <a:t>MM tons</a:t>
            </a:r>
          </a:p>
        </p:txBody>
      </p:sp>
      <p:sp>
        <p:nvSpPr>
          <p:cNvPr id="8107050" name="Rectangle 42"/>
          <p:cNvSpPr>
            <a:spLocks noChangeArrowheads="1"/>
          </p:cNvSpPr>
          <p:nvPr/>
        </p:nvSpPr>
        <p:spPr bwMode="auto">
          <a:xfrm>
            <a:off x="2457450" y="155575"/>
            <a:ext cx="5537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/>
            <a:r>
              <a:rPr lang="pt-BR" sz="2100">
                <a:solidFill>
                  <a:schemeClr val="tx2"/>
                </a:solidFill>
              </a:rPr>
              <a:t>Projeção da Produção na Amazônia Legal – Soja em Grãos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7" name="Rectangle 3"/>
          <p:cNvSpPr>
            <a:spLocks noChangeArrowheads="1"/>
          </p:cNvSpPr>
          <p:nvPr/>
        </p:nvSpPr>
        <p:spPr bwMode="auto">
          <a:xfrm>
            <a:off x="2652713" y="171450"/>
            <a:ext cx="51943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Principais Rotas Atuais de Escoamento do Norte Mato-grossense – Soja em Grãos</a:t>
            </a:r>
          </a:p>
        </p:txBody>
      </p:sp>
      <p:sp>
        <p:nvSpPr>
          <p:cNvPr id="1864708" name="AutoShape 4"/>
          <p:cNvSpPr>
            <a:spLocks noChangeArrowheads="1"/>
          </p:cNvSpPr>
          <p:nvPr/>
        </p:nvSpPr>
        <p:spPr bwMode="auto">
          <a:xfrm>
            <a:off x="563563" y="5762625"/>
            <a:ext cx="9048750" cy="482600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Também foi realizada a matriz origem-destino indicando qual o percentual aproximado de carga se movimentando por cada rota principal para cada produto</a:t>
            </a:r>
          </a:p>
        </p:txBody>
      </p:sp>
      <p:sp>
        <p:nvSpPr>
          <p:cNvPr id="8325124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863" y="6502400"/>
            <a:ext cx="8848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74675" indent="-574675" defTabSz="895350">
              <a:lnSpc>
                <a:spcPct val="95000"/>
              </a:lnSpc>
              <a:tabLst>
                <a:tab pos="482600" algn="r"/>
              </a:tabLst>
            </a:pPr>
            <a:r>
              <a:rPr lang="pt-BR" sz="1000" b="0"/>
              <a:t>	 	1) A diferença é exportada em pequenos volumes para outras regiões e a maior parte é consumido nas esmagadoras do próprio estado (39%)</a:t>
            </a:r>
          </a:p>
          <a:p>
            <a:pPr marL="574675" indent="-574675" defTabSz="895350">
              <a:lnSpc>
                <a:spcPct val="95000"/>
              </a:lnSpc>
              <a:tabLst>
                <a:tab pos="482600" algn="r"/>
              </a:tabLst>
            </a:pPr>
            <a:r>
              <a:rPr lang="pt-BR" sz="1000" b="0"/>
              <a:t>	Fonte:	 www.distances.com, Antaq, ABCR, Comexnet, Análise Macrologística</a:t>
            </a:r>
          </a:p>
        </p:txBody>
      </p:sp>
      <p:grpSp>
        <p:nvGrpSpPr>
          <p:cNvPr id="8325125" name="Group 5"/>
          <p:cNvGrpSpPr>
            <a:grpSpLocks/>
          </p:cNvGrpSpPr>
          <p:nvPr/>
        </p:nvGrpSpPr>
        <p:grpSpPr bwMode="auto">
          <a:xfrm>
            <a:off x="4541838" y="1557338"/>
            <a:ext cx="5480050" cy="3813175"/>
            <a:chOff x="2861" y="981"/>
            <a:chExt cx="3452" cy="2402"/>
          </a:xfrm>
        </p:grpSpPr>
        <p:grpSp>
          <p:nvGrpSpPr>
            <p:cNvPr id="8325126" name="Group 6"/>
            <p:cNvGrpSpPr>
              <a:grpSpLocks/>
            </p:cNvGrpSpPr>
            <p:nvPr/>
          </p:nvGrpSpPr>
          <p:grpSpPr bwMode="auto">
            <a:xfrm>
              <a:off x="3241" y="981"/>
              <a:ext cx="2999" cy="255"/>
              <a:chOff x="218" y="439"/>
              <a:chExt cx="2582" cy="255"/>
            </a:xfrm>
          </p:grpSpPr>
          <p:sp>
            <p:nvSpPr>
              <p:cNvPr id="8325127" name="Line 7"/>
              <p:cNvSpPr>
                <a:spLocks noChangeShapeType="1"/>
              </p:cNvSpPr>
              <p:nvPr/>
            </p:nvSpPr>
            <p:spPr bwMode="auto">
              <a:xfrm>
                <a:off x="221" y="576"/>
                <a:ext cx="2579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25128" name="Rectangle 8"/>
              <p:cNvSpPr>
                <a:spLocks noChangeArrowheads="1"/>
              </p:cNvSpPr>
              <p:nvPr/>
            </p:nvSpPr>
            <p:spPr bwMode="auto">
              <a:xfrm>
                <a:off x="218" y="439"/>
                <a:ext cx="256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b">
                <a:spAutoFit/>
              </a:bodyPr>
              <a:lstStyle/>
              <a:p>
                <a:pPr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Análise das distâncias das principais rotas até o destino</a:t>
                </a:r>
              </a:p>
            </p:txBody>
          </p:sp>
          <p:sp>
            <p:nvSpPr>
              <p:cNvPr id="8325129" name="Rectangle 9"/>
              <p:cNvSpPr>
                <a:spLocks noChangeArrowheads="1"/>
              </p:cNvSpPr>
              <p:nvPr/>
            </p:nvSpPr>
            <p:spPr bwMode="auto">
              <a:xfrm>
                <a:off x="218" y="588"/>
                <a:ext cx="256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342900" indent="-342900">
                  <a:buClr>
                    <a:schemeClr val="tx2"/>
                  </a:buClr>
                </a:pPr>
                <a:endParaRPr lang="fr-FR" sz="1100" b="0"/>
              </a:p>
            </p:txBody>
          </p:sp>
        </p:grpSp>
        <p:grpSp>
          <p:nvGrpSpPr>
            <p:cNvPr id="8325130" name="Group 10"/>
            <p:cNvGrpSpPr>
              <a:grpSpLocks/>
            </p:cNvGrpSpPr>
            <p:nvPr/>
          </p:nvGrpSpPr>
          <p:grpSpPr bwMode="auto">
            <a:xfrm>
              <a:off x="5272" y="1162"/>
              <a:ext cx="582" cy="2218"/>
              <a:chOff x="4791" y="1162"/>
              <a:chExt cx="582" cy="2218"/>
            </a:xfrm>
          </p:grpSpPr>
          <p:sp>
            <p:nvSpPr>
              <p:cNvPr id="8325131" name="Text Box 11"/>
              <p:cNvSpPr txBox="1">
                <a:spLocks noChangeArrowheads="1"/>
              </p:cNvSpPr>
              <p:nvPr/>
            </p:nvSpPr>
            <p:spPr bwMode="auto">
              <a:xfrm>
                <a:off x="4875" y="2818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11.883</a:t>
                </a:r>
              </a:p>
            </p:txBody>
          </p:sp>
          <p:sp>
            <p:nvSpPr>
              <p:cNvPr id="8325132" name="Line 12"/>
              <p:cNvSpPr>
                <a:spLocks noChangeShapeType="1"/>
              </p:cNvSpPr>
              <p:nvPr/>
            </p:nvSpPr>
            <p:spPr bwMode="auto">
              <a:xfrm>
                <a:off x="4806" y="1533"/>
                <a:ext cx="460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133" name="Line 13"/>
              <p:cNvSpPr>
                <a:spLocks noChangeShapeType="1"/>
              </p:cNvSpPr>
              <p:nvPr/>
            </p:nvSpPr>
            <p:spPr bwMode="auto">
              <a:xfrm>
                <a:off x="4806" y="2783"/>
                <a:ext cx="460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134" name="Text Box 14"/>
              <p:cNvSpPr txBox="1">
                <a:spLocks noChangeArrowheads="1"/>
              </p:cNvSpPr>
              <p:nvPr/>
            </p:nvSpPr>
            <p:spPr bwMode="auto">
              <a:xfrm>
                <a:off x="4875" y="3039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2</a:t>
                </a:r>
              </a:p>
            </p:txBody>
          </p:sp>
          <p:sp>
            <p:nvSpPr>
              <p:cNvPr id="8325135" name="Text Box 15"/>
              <p:cNvSpPr txBox="1">
                <a:spLocks noChangeArrowheads="1"/>
              </p:cNvSpPr>
              <p:nvPr/>
            </p:nvSpPr>
            <p:spPr bwMode="auto">
              <a:xfrm>
                <a:off x="4791" y="1276"/>
                <a:ext cx="582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100" b="0">
                    <a:latin typeface="Tahoma" pitchFamily="34" charset="0"/>
                  </a:rPr>
                  <a:t>Rotterdam</a:t>
                </a:r>
              </a:p>
              <a:p>
                <a:r>
                  <a:rPr lang="fr-FR" sz="1100" b="0">
                    <a:latin typeface="Tahoma" pitchFamily="34" charset="0"/>
                  </a:rPr>
                  <a:t>(via Santos)</a:t>
                </a:r>
              </a:p>
            </p:txBody>
          </p:sp>
          <p:sp>
            <p:nvSpPr>
              <p:cNvPr id="8325136" name="Text Box 16"/>
              <p:cNvSpPr txBox="1">
                <a:spLocks noChangeArrowheads="1"/>
              </p:cNvSpPr>
              <p:nvPr/>
            </p:nvSpPr>
            <p:spPr bwMode="auto">
              <a:xfrm>
                <a:off x="4875" y="2042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547</a:t>
                </a:r>
              </a:p>
            </p:txBody>
          </p:sp>
          <p:sp>
            <p:nvSpPr>
              <p:cNvPr id="8325137" name="Text Box 17"/>
              <p:cNvSpPr txBox="1">
                <a:spLocks noChangeArrowheads="1"/>
              </p:cNvSpPr>
              <p:nvPr/>
            </p:nvSpPr>
            <p:spPr bwMode="auto">
              <a:xfrm>
                <a:off x="4875" y="224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138" name="Text Box 18"/>
              <p:cNvSpPr txBox="1">
                <a:spLocks noChangeArrowheads="1"/>
              </p:cNvSpPr>
              <p:nvPr/>
            </p:nvSpPr>
            <p:spPr bwMode="auto">
              <a:xfrm>
                <a:off x="4875" y="244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139" name="Text Box 19"/>
              <p:cNvSpPr txBox="1">
                <a:spLocks noChangeArrowheads="1"/>
              </p:cNvSpPr>
              <p:nvPr/>
            </p:nvSpPr>
            <p:spPr bwMode="auto">
              <a:xfrm>
                <a:off x="4876" y="3274"/>
                <a:ext cx="321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2%</a:t>
                </a:r>
              </a:p>
            </p:txBody>
          </p:sp>
          <p:grpSp>
            <p:nvGrpSpPr>
              <p:cNvPr id="8325140" name="Group 251"/>
              <p:cNvGrpSpPr>
                <a:grpSpLocks/>
              </p:cNvGrpSpPr>
              <p:nvPr/>
            </p:nvGrpSpPr>
            <p:grpSpPr bwMode="auto">
              <a:xfrm>
                <a:off x="4955" y="1162"/>
                <a:ext cx="163" cy="129"/>
                <a:chOff x="1420" y="2317"/>
                <a:chExt cx="197" cy="155"/>
              </a:xfrm>
            </p:grpSpPr>
            <p:sp>
              <p:nvSpPr>
                <p:cNvPr id="8325141" name="Oval 252"/>
                <p:cNvSpPr>
                  <a:spLocks noChangeArrowheads="1"/>
                </p:cNvSpPr>
                <p:nvPr/>
              </p:nvSpPr>
              <p:spPr bwMode="auto">
                <a:xfrm>
                  <a:off x="1441" y="2317"/>
                  <a:ext cx="160" cy="15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0">
                    <a:latin typeface="Tahoma" pitchFamily="34" charset="0"/>
                  </a:endParaRPr>
                </a:p>
              </p:txBody>
            </p:sp>
            <p:sp>
              <p:nvSpPr>
                <p:cNvPr id="8325142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420" y="2327"/>
                  <a:ext cx="19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pt-BR" sz="1200">
                      <a:latin typeface="Times New Roman" pitchFamily="18" charset="0"/>
                    </a:rPr>
                    <a:t>V</a:t>
                  </a:r>
                </a:p>
              </p:txBody>
            </p:sp>
          </p:grpSp>
          <p:sp>
            <p:nvSpPr>
              <p:cNvPr id="8325143" name="Text Box 23"/>
              <p:cNvSpPr txBox="1">
                <a:spLocks noChangeArrowheads="1"/>
              </p:cNvSpPr>
              <p:nvPr/>
            </p:nvSpPr>
            <p:spPr bwMode="auto">
              <a:xfrm>
                <a:off x="4876" y="1643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144" name="Text Box 24"/>
              <p:cNvSpPr txBox="1">
                <a:spLocks noChangeArrowheads="1"/>
              </p:cNvSpPr>
              <p:nvPr/>
            </p:nvSpPr>
            <p:spPr bwMode="auto">
              <a:xfrm>
                <a:off x="4876" y="1842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1.280</a:t>
                </a:r>
              </a:p>
            </p:txBody>
          </p:sp>
          <p:sp>
            <p:nvSpPr>
              <p:cNvPr id="8325145" name="Text Box 25"/>
              <p:cNvSpPr txBox="1">
                <a:spLocks noChangeArrowheads="1"/>
              </p:cNvSpPr>
              <p:nvPr/>
            </p:nvSpPr>
            <p:spPr bwMode="auto">
              <a:xfrm>
                <a:off x="4876" y="264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10.056</a:t>
                </a:r>
              </a:p>
            </p:txBody>
          </p:sp>
        </p:grpSp>
        <p:grpSp>
          <p:nvGrpSpPr>
            <p:cNvPr id="8325146" name="Group 26"/>
            <p:cNvGrpSpPr>
              <a:grpSpLocks/>
            </p:cNvGrpSpPr>
            <p:nvPr/>
          </p:nvGrpSpPr>
          <p:grpSpPr bwMode="auto">
            <a:xfrm>
              <a:off x="3804" y="1162"/>
              <a:ext cx="524" cy="2218"/>
              <a:chOff x="3815" y="1162"/>
              <a:chExt cx="524" cy="2218"/>
            </a:xfrm>
          </p:grpSpPr>
          <p:sp>
            <p:nvSpPr>
              <p:cNvPr id="8325147" name="Text Box 27"/>
              <p:cNvSpPr txBox="1">
                <a:spLocks noChangeArrowheads="1"/>
              </p:cNvSpPr>
              <p:nvPr/>
            </p:nvSpPr>
            <p:spPr bwMode="auto">
              <a:xfrm>
                <a:off x="3912" y="2818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12.389</a:t>
                </a:r>
              </a:p>
            </p:txBody>
          </p:sp>
          <p:sp>
            <p:nvSpPr>
              <p:cNvPr id="8325148" name="Line 28"/>
              <p:cNvSpPr>
                <a:spLocks noChangeShapeType="1"/>
              </p:cNvSpPr>
              <p:nvPr/>
            </p:nvSpPr>
            <p:spPr bwMode="auto">
              <a:xfrm>
                <a:off x="3842" y="1533"/>
                <a:ext cx="461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149" name="Line 29"/>
              <p:cNvSpPr>
                <a:spLocks noChangeShapeType="1"/>
              </p:cNvSpPr>
              <p:nvPr/>
            </p:nvSpPr>
            <p:spPr bwMode="auto">
              <a:xfrm>
                <a:off x="3891" y="2783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150" name="Text Box 30"/>
              <p:cNvSpPr txBox="1">
                <a:spLocks noChangeArrowheads="1"/>
              </p:cNvSpPr>
              <p:nvPr/>
            </p:nvSpPr>
            <p:spPr bwMode="auto">
              <a:xfrm>
                <a:off x="3912" y="3039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</a:t>
                </a:r>
              </a:p>
            </p:txBody>
          </p:sp>
          <p:sp>
            <p:nvSpPr>
              <p:cNvPr id="8325151" name="Text Box 31"/>
              <p:cNvSpPr txBox="1">
                <a:spLocks noChangeArrowheads="1"/>
              </p:cNvSpPr>
              <p:nvPr/>
            </p:nvSpPr>
            <p:spPr bwMode="auto">
              <a:xfrm>
                <a:off x="3912" y="327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1%</a:t>
                </a:r>
              </a:p>
            </p:txBody>
          </p:sp>
          <p:sp>
            <p:nvSpPr>
              <p:cNvPr id="8325152" name="Text Box 32"/>
              <p:cNvSpPr txBox="1">
                <a:spLocks noChangeArrowheads="1"/>
              </p:cNvSpPr>
              <p:nvPr/>
            </p:nvSpPr>
            <p:spPr bwMode="auto">
              <a:xfrm>
                <a:off x="3815" y="1283"/>
                <a:ext cx="524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100" b="0">
                    <a:latin typeface="Tahoma" pitchFamily="34" charset="0"/>
                  </a:rPr>
                  <a:t>Rotterdam</a:t>
                </a:r>
              </a:p>
              <a:p>
                <a:pPr algn="ctr"/>
                <a:r>
                  <a:rPr lang="fr-FR" sz="1100" b="0">
                    <a:latin typeface="Tahoma" pitchFamily="34" charset="0"/>
                  </a:rPr>
                  <a:t>(via PR)</a:t>
                </a:r>
              </a:p>
            </p:txBody>
          </p:sp>
          <p:sp>
            <p:nvSpPr>
              <p:cNvPr id="8325153" name="Text Box 33"/>
              <p:cNvSpPr txBox="1">
                <a:spLocks noChangeArrowheads="1"/>
              </p:cNvSpPr>
              <p:nvPr/>
            </p:nvSpPr>
            <p:spPr bwMode="auto">
              <a:xfrm>
                <a:off x="3912" y="2042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2.107</a:t>
                </a:r>
              </a:p>
            </p:txBody>
          </p:sp>
          <p:sp>
            <p:nvSpPr>
              <p:cNvPr id="8325154" name="Text Box 34"/>
              <p:cNvSpPr txBox="1">
                <a:spLocks noChangeArrowheads="1"/>
              </p:cNvSpPr>
              <p:nvPr/>
            </p:nvSpPr>
            <p:spPr bwMode="auto">
              <a:xfrm>
                <a:off x="3912" y="224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155" name="Text Box 35"/>
              <p:cNvSpPr txBox="1">
                <a:spLocks noChangeArrowheads="1"/>
              </p:cNvSpPr>
              <p:nvPr/>
            </p:nvSpPr>
            <p:spPr bwMode="auto">
              <a:xfrm>
                <a:off x="3912" y="244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grpSp>
            <p:nvGrpSpPr>
              <p:cNvPr id="8325156" name="Group 251"/>
              <p:cNvGrpSpPr>
                <a:grpSpLocks/>
              </p:cNvGrpSpPr>
              <p:nvPr/>
            </p:nvGrpSpPr>
            <p:grpSpPr bwMode="auto">
              <a:xfrm>
                <a:off x="3991" y="1162"/>
                <a:ext cx="163" cy="129"/>
                <a:chOff x="1420" y="2317"/>
                <a:chExt cx="197" cy="155"/>
              </a:xfrm>
            </p:grpSpPr>
            <p:sp>
              <p:nvSpPr>
                <p:cNvPr id="8325157" name="Oval 252"/>
                <p:cNvSpPr>
                  <a:spLocks noChangeArrowheads="1"/>
                </p:cNvSpPr>
                <p:nvPr/>
              </p:nvSpPr>
              <p:spPr bwMode="auto">
                <a:xfrm>
                  <a:off x="1441" y="2317"/>
                  <a:ext cx="160" cy="15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0">
                    <a:latin typeface="Tahoma" pitchFamily="34" charset="0"/>
                  </a:endParaRPr>
                </a:p>
              </p:txBody>
            </p:sp>
            <p:sp>
              <p:nvSpPr>
                <p:cNvPr id="8325158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420" y="2327"/>
                  <a:ext cx="19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pt-BR" sz="1200">
                      <a:latin typeface="Times New Roman" pitchFamily="18" charset="0"/>
                    </a:rPr>
                    <a:t>II</a:t>
                  </a:r>
                </a:p>
              </p:txBody>
            </p:sp>
          </p:grpSp>
          <p:sp>
            <p:nvSpPr>
              <p:cNvPr id="8325159" name="Text Box 39"/>
              <p:cNvSpPr txBox="1">
                <a:spLocks noChangeArrowheads="1"/>
              </p:cNvSpPr>
              <p:nvPr/>
            </p:nvSpPr>
            <p:spPr bwMode="auto">
              <a:xfrm>
                <a:off x="3913" y="1643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160" name="Text Box 40"/>
              <p:cNvSpPr txBox="1">
                <a:spLocks noChangeArrowheads="1"/>
              </p:cNvSpPr>
              <p:nvPr/>
            </p:nvSpPr>
            <p:spPr bwMode="auto">
              <a:xfrm>
                <a:off x="3913" y="1842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161" name="Text Box 41"/>
              <p:cNvSpPr txBox="1">
                <a:spLocks noChangeArrowheads="1"/>
              </p:cNvSpPr>
              <p:nvPr/>
            </p:nvSpPr>
            <p:spPr bwMode="auto">
              <a:xfrm>
                <a:off x="3913" y="264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10.282</a:t>
                </a:r>
              </a:p>
            </p:txBody>
          </p:sp>
        </p:grpSp>
        <p:grpSp>
          <p:nvGrpSpPr>
            <p:cNvPr id="8325162" name="Group 42"/>
            <p:cNvGrpSpPr>
              <a:grpSpLocks/>
            </p:cNvGrpSpPr>
            <p:nvPr/>
          </p:nvGrpSpPr>
          <p:grpSpPr bwMode="auto">
            <a:xfrm>
              <a:off x="2861" y="1643"/>
              <a:ext cx="932" cy="1737"/>
              <a:chOff x="3787" y="1643"/>
              <a:chExt cx="932" cy="1737"/>
            </a:xfrm>
          </p:grpSpPr>
          <p:sp>
            <p:nvSpPr>
              <p:cNvPr id="8325163" name="Rectangle 43"/>
              <p:cNvSpPr>
                <a:spLocks noChangeArrowheads="1"/>
              </p:cNvSpPr>
              <p:nvPr/>
            </p:nvSpPr>
            <p:spPr bwMode="auto">
              <a:xfrm>
                <a:off x="3787" y="2818"/>
                <a:ext cx="644" cy="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Total</a:t>
                </a:r>
              </a:p>
            </p:txBody>
          </p:sp>
          <p:sp>
            <p:nvSpPr>
              <p:cNvPr id="8325164" name="Rectangle 44"/>
              <p:cNvSpPr>
                <a:spLocks noChangeArrowheads="1"/>
              </p:cNvSpPr>
              <p:nvPr/>
            </p:nvSpPr>
            <p:spPr bwMode="auto">
              <a:xfrm>
                <a:off x="3787" y="3039"/>
                <a:ext cx="685" cy="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Nr.Transbordos</a:t>
                </a:r>
              </a:p>
            </p:txBody>
          </p:sp>
          <p:sp>
            <p:nvSpPr>
              <p:cNvPr id="8325165" name="Rectangle 45"/>
              <p:cNvSpPr>
                <a:spLocks noChangeArrowheads="1"/>
              </p:cNvSpPr>
              <p:nvPr/>
            </p:nvSpPr>
            <p:spPr bwMode="auto">
              <a:xfrm>
                <a:off x="3787" y="3274"/>
                <a:ext cx="932" cy="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342900" indent="-342900"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% da carga</a:t>
                </a:r>
                <a:r>
                  <a:rPr lang="pt-BR" sz="1100" baseline="3000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8325166" name="Rectangle 46"/>
              <p:cNvSpPr>
                <a:spLocks noChangeArrowheads="1"/>
              </p:cNvSpPr>
              <p:nvPr/>
            </p:nvSpPr>
            <p:spPr bwMode="auto">
              <a:xfrm>
                <a:off x="3787" y="2042"/>
                <a:ext cx="485" cy="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Rodovia</a:t>
                </a:r>
              </a:p>
            </p:txBody>
          </p:sp>
          <p:sp>
            <p:nvSpPr>
              <p:cNvPr id="8325167" name="Rectangle 47"/>
              <p:cNvSpPr>
                <a:spLocks noChangeArrowheads="1"/>
              </p:cNvSpPr>
              <p:nvPr/>
            </p:nvSpPr>
            <p:spPr bwMode="auto">
              <a:xfrm>
                <a:off x="3787" y="2241"/>
                <a:ext cx="442" cy="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Hidrovia</a:t>
                </a:r>
              </a:p>
            </p:txBody>
          </p:sp>
          <p:sp>
            <p:nvSpPr>
              <p:cNvPr id="8325168" name="Rectangle 48"/>
              <p:cNvSpPr>
                <a:spLocks noChangeArrowheads="1"/>
              </p:cNvSpPr>
              <p:nvPr/>
            </p:nvSpPr>
            <p:spPr bwMode="auto">
              <a:xfrm>
                <a:off x="3787" y="2441"/>
                <a:ext cx="644" cy="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Via Aérea</a:t>
                </a:r>
              </a:p>
            </p:txBody>
          </p:sp>
          <p:sp>
            <p:nvSpPr>
              <p:cNvPr id="8325169" name="Rectangle 49"/>
              <p:cNvSpPr>
                <a:spLocks noChangeArrowheads="1"/>
              </p:cNvSpPr>
              <p:nvPr/>
            </p:nvSpPr>
            <p:spPr bwMode="auto">
              <a:xfrm>
                <a:off x="3788" y="1643"/>
                <a:ext cx="485" cy="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Dutovia</a:t>
                </a:r>
              </a:p>
            </p:txBody>
          </p:sp>
          <p:sp>
            <p:nvSpPr>
              <p:cNvPr id="8325170" name="Rectangle 50"/>
              <p:cNvSpPr>
                <a:spLocks noChangeArrowheads="1"/>
              </p:cNvSpPr>
              <p:nvPr/>
            </p:nvSpPr>
            <p:spPr bwMode="auto">
              <a:xfrm>
                <a:off x="3788" y="1842"/>
                <a:ext cx="442" cy="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Ferrovia</a:t>
                </a:r>
              </a:p>
            </p:txBody>
          </p:sp>
          <p:sp>
            <p:nvSpPr>
              <p:cNvPr id="8325171" name="Rectangle 51"/>
              <p:cNvSpPr>
                <a:spLocks noChangeArrowheads="1"/>
              </p:cNvSpPr>
              <p:nvPr/>
            </p:nvSpPr>
            <p:spPr bwMode="auto">
              <a:xfrm>
                <a:off x="3788" y="2641"/>
                <a:ext cx="644" cy="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pt-BR" sz="1100">
                    <a:solidFill>
                      <a:schemeClr val="tx2"/>
                    </a:solidFill>
                  </a:rPr>
                  <a:t>Marítimo</a:t>
                </a:r>
              </a:p>
            </p:txBody>
          </p:sp>
        </p:grpSp>
        <p:grpSp>
          <p:nvGrpSpPr>
            <p:cNvPr id="8325172" name="Group 52"/>
            <p:cNvGrpSpPr>
              <a:grpSpLocks/>
            </p:cNvGrpSpPr>
            <p:nvPr/>
          </p:nvGrpSpPr>
          <p:grpSpPr bwMode="auto">
            <a:xfrm>
              <a:off x="3298" y="1165"/>
              <a:ext cx="621" cy="2218"/>
              <a:chOff x="3286" y="1165"/>
              <a:chExt cx="621" cy="2218"/>
            </a:xfrm>
          </p:grpSpPr>
          <p:sp>
            <p:nvSpPr>
              <p:cNvPr id="8325173" name="Text Box 53"/>
              <p:cNvSpPr txBox="1">
                <a:spLocks noChangeArrowheads="1"/>
              </p:cNvSpPr>
              <p:nvPr/>
            </p:nvSpPr>
            <p:spPr bwMode="auto">
              <a:xfrm>
                <a:off x="3432" y="282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11.787</a:t>
                </a:r>
              </a:p>
            </p:txBody>
          </p:sp>
          <p:sp>
            <p:nvSpPr>
              <p:cNvPr id="8325174" name="Line 54"/>
              <p:cNvSpPr>
                <a:spLocks noChangeShapeType="1"/>
              </p:cNvSpPr>
              <p:nvPr/>
            </p:nvSpPr>
            <p:spPr bwMode="auto">
              <a:xfrm>
                <a:off x="3362" y="1536"/>
                <a:ext cx="461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175" name="Line 55"/>
              <p:cNvSpPr>
                <a:spLocks noChangeShapeType="1"/>
              </p:cNvSpPr>
              <p:nvPr/>
            </p:nvSpPr>
            <p:spPr bwMode="auto">
              <a:xfrm>
                <a:off x="3411" y="2786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176" name="Text Box 56"/>
              <p:cNvSpPr txBox="1">
                <a:spLocks noChangeArrowheads="1"/>
              </p:cNvSpPr>
              <p:nvPr/>
            </p:nvSpPr>
            <p:spPr bwMode="auto">
              <a:xfrm>
                <a:off x="3432" y="3042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2</a:t>
                </a:r>
              </a:p>
            </p:txBody>
          </p:sp>
          <p:sp>
            <p:nvSpPr>
              <p:cNvPr id="8325177" name="Text Box 57"/>
              <p:cNvSpPr txBox="1">
                <a:spLocks noChangeArrowheads="1"/>
              </p:cNvSpPr>
              <p:nvPr/>
            </p:nvSpPr>
            <p:spPr bwMode="auto">
              <a:xfrm>
                <a:off x="3432" y="3277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11%</a:t>
                </a:r>
              </a:p>
            </p:txBody>
          </p:sp>
          <p:sp>
            <p:nvSpPr>
              <p:cNvPr id="8325178" name="Text Box 58"/>
              <p:cNvSpPr txBox="1">
                <a:spLocks noChangeArrowheads="1"/>
              </p:cNvSpPr>
              <p:nvPr/>
            </p:nvSpPr>
            <p:spPr bwMode="auto">
              <a:xfrm>
                <a:off x="3286" y="1286"/>
                <a:ext cx="621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100" b="0">
                    <a:latin typeface="Tahoma" pitchFamily="34" charset="0"/>
                  </a:rPr>
                  <a:t>Rotterdam</a:t>
                </a:r>
              </a:p>
              <a:p>
                <a:pPr algn="ctr"/>
                <a:r>
                  <a:rPr lang="fr-FR" sz="1100" b="0">
                    <a:latin typeface="Tahoma" pitchFamily="34" charset="0"/>
                  </a:rPr>
                  <a:t>(via Itacoat.)</a:t>
                </a:r>
              </a:p>
            </p:txBody>
          </p:sp>
          <p:sp>
            <p:nvSpPr>
              <p:cNvPr id="8325179" name="Text Box 59"/>
              <p:cNvSpPr txBox="1">
                <a:spLocks noChangeArrowheads="1"/>
              </p:cNvSpPr>
              <p:nvPr/>
            </p:nvSpPr>
            <p:spPr bwMode="auto">
              <a:xfrm>
                <a:off x="3432" y="2045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1.577</a:t>
                </a:r>
              </a:p>
            </p:txBody>
          </p:sp>
          <p:sp>
            <p:nvSpPr>
              <p:cNvPr id="8325180" name="Text Box 60"/>
              <p:cNvSpPr txBox="1">
                <a:spLocks noChangeArrowheads="1"/>
              </p:cNvSpPr>
              <p:nvPr/>
            </p:nvSpPr>
            <p:spPr bwMode="auto">
              <a:xfrm>
                <a:off x="3432" y="224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1.100</a:t>
                </a:r>
              </a:p>
            </p:txBody>
          </p:sp>
          <p:sp>
            <p:nvSpPr>
              <p:cNvPr id="8325181" name="Text Box 61"/>
              <p:cNvSpPr txBox="1">
                <a:spLocks noChangeArrowheads="1"/>
              </p:cNvSpPr>
              <p:nvPr/>
            </p:nvSpPr>
            <p:spPr bwMode="auto">
              <a:xfrm>
                <a:off x="3432" y="244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grpSp>
            <p:nvGrpSpPr>
              <p:cNvPr id="8325182" name="Group 251"/>
              <p:cNvGrpSpPr>
                <a:grpSpLocks/>
              </p:cNvGrpSpPr>
              <p:nvPr/>
            </p:nvGrpSpPr>
            <p:grpSpPr bwMode="auto">
              <a:xfrm>
                <a:off x="3511" y="1165"/>
                <a:ext cx="163" cy="129"/>
                <a:chOff x="1420" y="2317"/>
                <a:chExt cx="197" cy="155"/>
              </a:xfrm>
            </p:grpSpPr>
            <p:sp>
              <p:nvSpPr>
                <p:cNvPr id="8325183" name="Oval 252"/>
                <p:cNvSpPr>
                  <a:spLocks noChangeArrowheads="1"/>
                </p:cNvSpPr>
                <p:nvPr/>
              </p:nvSpPr>
              <p:spPr bwMode="auto">
                <a:xfrm>
                  <a:off x="1441" y="2317"/>
                  <a:ext cx="160" cy="15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0">
                    <a:latin typeface="Tahoma" pitchFamily="34" charset="0"/>
                  </a:endParaRPr>
                </a:p>
              </p:txBody>
            </p:sp>
            <p:sp>
              <p:nvSpPr>
                <p:cNvPr id="8325184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420" y="2327"/>
                  <a:ext cx="19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pt-BR" sz="1200">
                      <a:latin typeface="Times New Roman" pitchFamily="18" charset="0"/>
                    </a:rPr>
                    <a:t>I</a:t>
                  </a:r>
                </a:p>
              </p:txBody>
            </p:sp>
          </p:grpSp>
          <p:sp>
            <p:nvSpPr>
              <p:cNvPr id="8325185" name="Text Box 65"/>
              <p:cNvSpPr txBox="1">
                <a:spLocks noChangeArrowheads="1"/>
              </p:cNvSpPr>
              <p:nvPr/>
            </p:nvSpPr>
            <p:spPr bwMode="auto">
              <a:xfrm>
                <a:off x="3433" y="1646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186" name="Text Box 66"/>
              <p:cNvSpPr txBox="1">
                <a:spLocks noChangeArrowheads="1"/>
              </p:cNvSpPr>
              <p:nvPr/>
            </p:nvSpPr>
            <p:spPr bwMode="auto">
              <a:xfrm>
                <a:off x="3433" y="1845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187" name="Text Box 67"/>
              <p:cNvSpPr txBox="1">
                <a:spLocks noChangeArrowheads="1"/>
              </p:cNvSpPr>
              <p:nvPr/>
            </p:nvSpPr>
            <p:spPr bwMode="auto">
              <a:xfrm>
                <a:off x="3433" y="264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9.110</a:t>
                </a:r>
              </a:p>
            </p:txBody>
          </p:sp>
        </p:grpSp>
        <p:grpSp>
          <p:nvGrpSpPr>
            <p:cNvPr id="8325188" name="Group 68"/>
            <p:cNvGrpSpPr>
              <a:grpSpLocks/>
            </p:cNvGrpSpPr>
            <p:nvPr/>
          </p:nvGrpSpPr>
          <p:grpSpPr bwMode="auto">
            <a:xfrm>
              <a:off x="4218" y="1165"/>
              <a:ext cx="693" cy="2218"/>
              <a:chOff x="4220" y="1165"/>
              <a:chExt cx="693" cy="2218"/>
            </a:xfrm>
          </p:grpSpPr>
          <p:sp>
            <p:nvSpPr>
              <p:cNvPr id="8325189" name="Text Box 69"/>
              <p:cNvSpPr txBox="1">
                <a:spLocks noChangeArrowheads="1"/>
              </p:cNvSpPr>
              <p:nvPr/>
            </p:nvSpPr>
            <p:spPr bwMode="auto">
              <a:xfrm>
                <a:off x="4397" y="282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11.580</a:t>
                </a:r>
              </a:p>
            </p:txBody>
          </p:sp>
          <p:sp>
            <p:nvSpPr>
              <p:cNvPr id="8325190" name="Line 70"/>
              <p:cNvSpPr>
                <a:spLocks noChangeShapeType="1"/>
              </p:cNvSpPr>
              <p:nvPr/>
            </p:nvSpPr>
            <p:spPr bwMode="auto">
              <a:xfrm>
                <a:off x="4328" y="1536"/>
                <a:ext cx="460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191" name="Line 71"/>
              <p:cNvSpPr>
                <a:spLocks noChangeShapeType="1"/>
              </p:cNvSpPr>
              <p:nvPr/>
            </p:nvSpPr>
            <p:spPr bwMode="auto">
              <a:xfrm>
                <a:off x="4328" y="2786"/>
                <a:ext cx="460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192" name="Text Box 72"/>
              <p:cNvSpPr txBox="1">
                <a:spLocks noChangeArrowheads="1"/>
              </p:cNvSpPr>
              <p:nvPr/>
            </p:nvSpPr>
            <p:spPr bwMode="auto">
              <a:xfrm>
                <a:off x="4397" y="3042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</a:t>
                </a:r>
              </a:p>
            </p:txBody>
          </p:sp>
          <p:sp>
            <p:nvSpPr>
              <p:cNvPr id="8325193" name="Text Box 73"/>
              <p:cNvSpPr txBox="1">
                <a:spLocks noChangeArrowheads="1"/>
              </p:cNvSpPr>
              <p:nvPr/>
            </p:nvSpPr>
            <p:spPr bwMode="auto">
              <a:xfrm>
                <a:off x="4220" y="1279"/>
                <a:ext cx="693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100" b="0">
                    <a:latin typeface="Tahoma" pitchFamily="34" charset="0"/>
                  </a:rPr>
                  <a:t>Rotterdam</a:t>
                </a:r>
              </a:p>
              <a:p>
                <a:pPr algn="ctr"/>
                <a:r>
                  <a:rPr lang="fr-FR" sz="1100" b="0">
                    <a:latin typeface="Tahoma" pitchFamily="34" charset="0"/>
                  </a:rPr>
                  <a:t>(via Santarém)</a:t>
                </a:r>
              </a:p>
            </p:txBody>
          </p:sp>
          <p:sp>
            <p:nvSpPr>
              <p:cNvPr id="8325194" name="Text Box 74"/>
              <p:cNvSpPr txBox="1">
                <a:spLocks noChangeArrowheads="1"/>
              </p:cNvSpPr>
              <p:nvPr/>
            </p:nvSpPr>
            <p:spPr bwMode="auto">
              <a:xfrm>
                <a:off x="4397" y="2045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1.577</a:t>
                </a:r>
                <a:endParaRPr lang="pt-BR" sz="1100" b="0" baseline="30000"/>
              </a:p>
            </p:txBody>
          </p:sp>
          <p:sp>
            <p:nvSpPr>
              <p:cNvPr id="8325195" name="Text Box 75"/>
              <p:cNvSpPr txBox="1">
                <a:spLocks noChangeArrowheads="1"/>
              </p:cNvSpPr>
              <p:nvPr/>
            </p:nvSpPr>
            <p:spPr bwMode="auto">
              <a:xfrm>
                <a:off x="4397" y="224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1.456</a:t>
                </a:r>
              </a:p>
            </p:txBody>
          </p:sp>
          <p:sp>
            <p:nvSpPr>
              <p:cNvPr id="8325196" name="Text Box 76"/>
              <p:cNvSpPr txBox="1">
                <a:spLocks noChangeArrowheads="1"/>
              </p:cNvSpPr>
              <p:nvPr/>
            </p:nvSpPr>
            <p:spPr bwMode="auto">
              <a:xfrm>
                <a:off x="4397" y="244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197" name="Text Box 77"/>
              <p:cNvSpPr txBox="1">
                <a:spLocks noChangeArrowheads="1"/>
              </p:cNvSpPr>
              <p:nvPr/>
            </p:nvSpPr>
            <p:spPr bwMode="auto">
              <a:xfrm>
                <a:off x="4398" y="3277"/>
                <a:ext cx="321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7%</a:t>
                </a:r>
              </a:p>
            </p:txBody>
          </p:sp>
          <p:grpSp>
            <p:nvGrpSpPr>
              <p:cNvPr id="8325198" name="Group 251"/>
              <p:cNvGrpSpPr>
                <a:grpSpLocks/>
              </p:cNvGrpSpPr>
              <p:nvPr/>
            </p:nvGrpSpPr>
            <p:grpSpPr bwMode="auto">
              <a:xfrm>
                <a:off x="4477" y="1165"/>
                <a:ext cx="163" cy="129"/>
                <a:chOff x="1420" y="2317"/>
                <a:chExt cx="197" cy="155"/>
              </a:xfrm>
            </p:grpSpPr>
            <p:sp>
              <p:nvSpPr>
                <p:cNvPr id="8325199" name="Oval 252"/>
                <p:cNvSpPr>
                  <a:spLocks noChangeArrowheads="1"/>
                </p:cNvSpPr>
                <p:nvPr/>
              </p:nvSpPr>
              <p:spPr bwMode="auto">
                <a:xfrm>
                  <a:off x="1441" y="2317"/>
                  <a:ext cx="160" cy="15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0">
                    <a:latin typeface="Tahoma" pitchFamily="34" charset="0"/>
                  </a:endParaRPr>
                </a:p>
              </p:txBody>
            </p:sp>
            <p:sp>
              <p:nvSpPr>
                <p:cNvPr id="8325200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420" y="2327"/>
                  <a:ext cx="19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pt-BR" sz="1200">
                      <a:latin typeface="Times New Roman" pitchFamily="18" charset="0"/>
                    </a:rPr>
                    <a:t>III</a:t>
                  </a:r>
                </a:p>
              </p:txBody>
            </p:sp>
          </p:grpSp>
          <p:sp>
            <p:nvSpPr>
              <p:cNvPr id="8325201" name="Text Box 81"/>
              <p:cNvSpPr txBox="1">
                <a:spLocks noChangeArrowheads="1"/>
              </p:cNvSpPr>
              <p:nvPr/>
            </p:nvSpPr>
            <p:spPr bwMode="auto">
              <a:xfrm>
                <a:off x="4398" y="1646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202" name="Text Box 82"/>
              <p:cNvSpPr txBox="1">
                <a:spLocks noChangeArrowheads="1"/>
              </p:cNvSpPr>
              <p:nvPr/>
            </p:nvSpPr>
            <p:spPr bwMode="auto">
              <a:xfrm>
                <a:off x="4398" y="1845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203" name="Text Box 83"/>
              <p:cNvSpPr txBox="1">
                <a:spLocks noChangeArrowheads="1"/>
              </p:cNvSpPr>
              <p:nvPr/>
            </p:nvSpPr>
            <p:spPr bwMode="auto">
              <a:xfrm>
                <a:off x="4398" y="264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8.547</a:t>
                </a:r>
              </a:p>
            </p:txBody>
          </p:sp>
        </p:grpSp>
        <p:grpSp>
          <p:nvGrpSpPr>
            <p:cNvPr id="8325204" name="Group 84"/>
            <p:cNvGrpSpPr>
              <a:grpSpLocks/>
            </p:cNvGrpSpPr>
            <p:nvPr/>
          </p:nvGrpSpPr>
          <p:grpSpPr bwMode="auto">
            <a:xfrm>
              <a:off x="5743" y="1165"/>
              <a:ext cx="570" cy="2218"/>
              <a:chOff x="5258" y="1165"/>
              <a:chExt cx="570" cy="2218"/>
            </a:xfrm>
          </p:grpSpPr>
          <p:sp>
            <p:nvSpPr>
              <p:cNvPr id="8325205" name="Text Box 85"/>
              <p:cNvSpPr txBox="1">
                <a:spLocks noChangeArrowheads="1"/>
              </p:cNvSpPr>
              <p:nvPr/>
            </p:nvSpPr>
            <p:spPr bwMode="auto">
              <a:xfrm>
                <a:off x="5354" y="282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11.925</a:t>
                </a:r>
              </a:p>
            </p:txBody>
          </p:sp>
          <p:sp>
            <p:nvSpPr>
              <p:cNvPr id="8325206" name="Line 86"/>
              <p:cNvSpPr>
                <a:spLocks noChangeShapeType="1"/>
              </p:cNvSpPr>
              <p:nvPr/>
            </p:nvSpPr>
            <p:spPr bwMode="auto">
              <a:xfrm>
                <a:off x="5285" y="1536"/>
                <a:ext cx="460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207" name="Line 87"/>
              <p:cNvSpPr>
                <a:spLocks noChangeShapeType="1"/>
              </p:cNvSpPr>
              <p:nvPr/>
            </p:nvSpPr>
            <p:spPr bwMode="auto">
              <a:xfrm>
                <a:off x="5285" y="2786"/>
                <a:ext cx="460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208" name="Text Box 88"/>
              <p:cNvSpPr txBox="1">
                <a:spLocks noChangeArrowheads="1"/>
              </p:cNvSpPr>
              <p:nvPr/>
            </p:nvSpPr>
            <p:spPr bwMode="auto">
              <a:xfrm>
                <a:off x="5354" y="3042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2</a:t>
                </a:r>
              </a:p>
            </p:txBody>
          </p:sp>
          <p:sp>
            <p:nvSpPr>
              <p:cNvPr id="8325209" name="Text Box 89"/>
              <p:cNvSpPr txBox="1">
                <a:spLocks noChangeArrowheads="1"/>
              </p:cNvSpPr>
              <p:nvPr/>
            </p:nvSpPr>
            <p:spPr bwMode="auto">
              <a:xfrm>
                <a:off x="5258" y="1279"/>
                <a:ext cx="570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100" b="0">
                    <a:latin typeface="Tahoma" pitchFamily="34" charset="0"/>
                  </a:rPr>
                  <a:t>Rotterdam</a:t>
                </a:r>
              </a:p>
              <a:p>
                <a:pPr algn="ctr"/>
                <a:r>
                  <a:rPr lang="fr-FR" sz="1100" b="0">
                    <a:latin typeface="Tahoma" pitchFamily="34" charset="0"/>
                  </a:rPr>
                  <a:t>(via Vitória)</a:t>
                </a:r>
              </a:p>
            </p:txBody>
          </p:sp>
          <p:sp>
            <p:nvSpPr>
              <p:cNvPr id="8325210" name="Text Box 90"/>
              <p:cNvSpPr txBox="1">
                <a:spLocks noChangeArrowheads="1"/>
              </p:cNvSpPr>
              <p:nvPr/>
            </p:nvSpPr>
            <p:spPr bwMode="auto">
              <a:xfrm>
                <a:off x="5354" y="2045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1.289</a:t>
                </a:r>
              </a:p>
            </p:txBody>
          </p:sp>
          <p:sp>
            <p:nvSpPr>
              <p:cNvPr id="8325211" name="Text Box 91"/>
              <p:cNvSpPr txBox="1">
                <a:spLocks noChangeArrowheads="1"/>
              </p:cNvSpPr>
              <p:nvPr/>
            </p:nvSpPr>
            <p:spPr bwMode="auto">
              <a:xfrm>
                <a:off x="5354" y="224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212" name="Text Box 92"/>
              <p:cNvSpPr txBox="1">
                <a:spLocks noChangeArrowheads="1"/>
              </p:cNvSpPr>
              <p:nvPr/>
            </p:nvSpPr>
            <p:spPr bwMode="auto">
              <a:xfrm>
                <a:off x="5354" y="244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213" name="Text Box 93"/>
              <p:cNvSpPr txBox="1">
                <a:spLocks noChangeArrowheads="1"/>
              </p:cNvSpPr>
              <p:nvPr/>
            </p:nvSpPr>
            <p:spPr bwMode="auto">
              <a:xfrm>
                <a:off x="5355" y="3277"/>
                <a:ext cx="321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2%</a:t>
                </a:r>
              </a:p>
            </p:txBody>
          </p:sp>
          <p:grpSp>
            <p:nvGrpSpPr>
              <p:cNvPr id="8325214" name="Group 251"/>
              <p:cNvGrpSpPr>
                <a:grpSpLocks/>
              </p:cNvGrpSpPr>
              <p:nvPr/>
            </p:nvGrpSpPr>
            <p:grpSpPr bwMode="auto">
              <a:xfrm>
                <a:off x="5434" y="1165"/>
                <a:ext cx="163" cy="129"/>
                <a:chOff x="1420" y="2317"/>
                <a:chExt cx="197" cy="155"/>
              </a:xfrm>
            </p:grpSpPr>
            <p:sp>
              <p:nvSpPr>
                <p:cNvPr id="8325215" name="Oval 252"/>
                <p:cNvSpPr>
                  <a:spLocks noChangeArrowheads="1"/>
                </p:cNvSpPr>
                <p:nvPr/>
              </p:nvSpPr>
              <p:spPr bwMode="auto">
                <a:xfrm>
                  <a:off x="1441" y="2317"/>
                  <a:ext cx="160" cy="15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0">
                    <a:latin typeface="Tahoma" pitchFamily="34" charset="0"/>
                  </a:endParaRPr>
                </a:p>
              </p:txBody>
            </p:sp>
            <p:sp>
              <p:nvSpPr>
                <p:cNvPr id="8325216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420" y="2327"/>
                  <a:ext cx="19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pt-BR" sz="1200">
                      <a:latin typeface="Times New Roman" pitchFamily="18" charset="0"/>
                    </a:rPr>
                    <a:t>VI</a:t>
                  </a:r>
                </a:p>
              </p:txBody>
            </p:sp>
          </p:grpSp>
          <p:sp>
            <p:nvSpPr>
              <p:cNvPr id="8325217" name="Text Box 97"/>
              <p:cNvSpPr txBox="1">
                <a:spLocks noChangeArrowheads="1"/>
              </p:cNvSpPr>
              <p:nvPr/>
            </p:nvSpPr>
            <p:spPr bwMode="auto">
              <a:xfrm>
                <a:off x="5355" y="1646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218" name="Text Box 98"/>
              <p:cNvSpPr txBox="1">
                <a:spLocks noChangeArrowheads="1"/>
              </p:cNvSpPr>
              <p:nvPr/>
            </p:nvSpPr>
            <p:spPr bwMode="auto">
              <a:xfrm>
                <a:off x="5355" y="1845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1.424</a:t>
                </a:r>
              </a:p>
            </p:txBody>
          </p:sp>
          <p:sp>
            <p:nvSpPr>
              <p:cNvPr id="8325219" name="Text Box 99"/>
              <p:cNvSpPr txBox="1">
                <a:spLocks noChangeArrowheads="1"/>
              </p:cNvSpPr>
              <p:nvPr/>
            </p:nvSpPr>
            <p:spPr bwMode="auto">
              <a:xfrm>
                <a:off x="5355" y="2644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9.212</a:t>
                </a:r>
              </a:p>
            </p:txBody>
          </p:sp>
        </p:grpSp>
        <p:grpSp>
          <p:nvGrpSpPr>
            <p:cNvPr id="8325220" name="Group 100"/>
            <p:cNvGrpSpPr>
              <a:grpSpLocks/>
            </p:cNvGrpSpPr>
            <p:nvPr/>
          </p:nvGrpSpPr>
          <p:grpSpPr bwMode="auto">
            <a:xfrm>
              <a:off x="4800" y="1163"/>
              <a:ext cx="582" cy="2218"/>
              <a:chOff x="4791" y="1162"/>
              <a:chExt cx="582" cy="2218"/>
            </a:xfrm>
          </p:grpSpPr>
          <p:sp>
            <p:nvSpPr>
              <p:cNvPr id="8325221" name="Text Box 101"/>
              <p:cNvSpPr txBox="1">
                <a:spLocks noChangeArrowheads="1"/>
              </p:cNvSpPr>
              <p:nvPr/>
            </p:nvSpPr>
            <p:spPr bwMode="auto">
              <a:xfrm>
                <a:off x="4875" y="2818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12.064</a:t>
                </a:r>
              </a:p>
            </p:txBody>
          </p:sp>
          <p:sp>
            <p:nvSpPr>
              <p:cNvPr id="8325222" name="Line 102"/>
              <p:cNvSpPr>
                <a:spLocks noChangeShapeType="1"/>
              </p:cNvSpPr>
              <p:nvPr/>
            </p:nvSpPr>
            <p:spPr bwMode="auto">
              <a:xfrm>
                <a:off x="4806" y="1533"/>
                <a:ext cx="460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223" name="Line 103"/>
              <p:cNvSpPr>
                <a:spLocks noChangeShapeType="1"/>
              </p:cNvSpPr>
              <p:nvPr/>
            </p:nvSpPr>
            <p:spPr bwMode="auto">
              <a:xfrm>
                <a:off x="4806" y="2783"/>
                <a:ext cx="460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224" name="Text Box 104"/>
              <p:cNvSpPr txBox="1">
                <a:spLocks noChangeArrowheads="1"/>
              </p:cNvSpPr>
              <p:nvPr/>
            </p:nvSpPr>
            <p:spPr bwMode="auto">
              <a:xfrm>
                <a:off x="4875" y="3039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</a:t>
                </a:r>
              </a:p>
            </p:txBody>
          </p:sp>
          <p:sp>
            <p:nvSpPr>
              <p:cNvPr id="8325225" name="Text Box 105"/>
              <p:cNvSpPr txBox="1">
                <a:spLocks noChangeArrowheads="1"/>
              </p:cNvSpPr>
              <p:nvPr/>
            </p:nvSpPr>
            <p:spPr bwMode="auto">
              <a:xfrm>
                <a:off x="4791" y="1276"/>
                <a:ext cx="582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100" b="0">
                    <a:latin typeface="Tahoma" pitchFamily="34" charset="0"/>
                  </a:rPr>
                  <a:t>Rotterdam</a:t>
                </a:r>
              </a:p>
              <a:p>
                <a:r>
                  <a:rPr lang="fr-FR" sz="1100" b="0">
                    <a:latin typeface="Tahoma" pitchFamily="34" charset="0"/>
                  </a:rPr>
                  <a:t>(via Santos)</a:t>
                </a:r>
              </a:p>
            </p:txBody>
          </p:sp>
          <p:sp>
            <p:nvSpPr>
              <p:cNvPr id="8325226" name="Text Box 106"/>
              <p:cNvSpPr txBox="1">
                <a:spLocks noChangeArrowheads="1"/>
              </p:cNvSpPr>
              <p:nvPr/>
            </p:nvSpPr>
            <p:spPr bwMode="auto">
              <a:xfrm>
                <a:off x="4875" y="2042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2.008</a:t>
                </a:r>
              </a:p>
            </p:txBody>
          </p:sp>
          <p:sp>
            <p:nvSpPr>
              <p:cNvPr id="8325227" name="Text Box 107"/>
              <p:cNvSpPr txBox="1">
                <a:spLocks noChangeArrowheads="1"/>
              </p:cNvSpPr>
              <p:nvPr/>
            </p:nvSpPr>
            <p:spPr bwMode="auto">
              <a:xfrm>
                <a:off x="4875" y="224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228" name="Text Box 108"/>
              <p:cNvSpPr txBox="1">
                <a:spLocks noChangeArrowheads="1"/>
              </p:cNvSpPr>
              <p:nvPr/>
            </p:nvSpPr>
            <p:spPr bwMode="auto">
              <a:xfrm>
                <a:off x="4875" y="244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229" name="Text Box 109"/>
              <p:cNvSpPr txBox="1">
                <a:spLocks noChangeArrowheads="1"/>
              </p:cNvSpPr>
              <p:nvPr/>
            </p:nvSpPr>
            <p:spPr bwMode="auto">
              <a:xfrm>
                <a:off x="4876" y="3274"/>
                <a:ext cx="321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7%</a:t>
                </a:r>
              </a:p>
            </p:txBody>
          </p:sp>
          <p:grpSp>
            <p:nvGrpSpPr>
              <p:cNvPr id="8325230" name="Group 251"/>
              <p:cNvGrpSpPr>
                <a:grpSpLocks/>
              </p:cNvGrpSpPr>
              <p:nvPr/>
            </p:nvGrpSpPr>
            <p:grpSpPr bwMode="auto">
              <a:xfrm>
                <a:off x="4955" y="1162"/>
                <a:ext cx="163" cy="129"/>
                <a:chOff x="1420" y="2317"/>
                <a:chExt cx="197" cy="155"/>
              </a:xfrm>
            </p:grpSpPr>
            <p:sp>
              <p:nvSpPr>
                <p:cNvPr id="8325231" name="Oval 252"/>
                <p:cNvSpPr>
                  <a:spLocks noChangeArrowheads="1"/>
                </p:cNvSpPr>
                <p:nvPr/>
              </p:nvSpPr>
              <p:spPr bwMode="auto">
                <a:xfrm>
                  <a:off x="1441" y="2317"/>
                  <a:ext cx="160" cy="15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pt-BR" b="0">
                    <a:latin typeface="Tahoma" pitchFamily="34" charset="0"/>
                  </a:endParaRPr>
                </a:p>
              </p:txBody>
            </p:sp>
            <p:sp>
              <p:nvSpPr>
                <p:cNvPr id="8325232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420" y="2327"/>
                  <a:ext cx="19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pt-BR" sz="1200">
                      <a:latin typeface="Times New Roman" pitchFamily="18" charset="0"/>
                    </a:rPr>
                    <a:t>IV</a:t>
                  </a:r>
                </a:p>
              </p:txBody>
            </p:sp>
          </p:grpSp>
          <p:sp>
            <p:nvSpPr>
              <p:cNvPr id="8325233" name="Text Box 113"/>
              <p:cNvSpPr txBox="1">
                <a:spLocks noChangeArrowheads="1"/>
              </p:cNvSpPr>
              <p:nvPr/>
            </p:nvSpPr>
            <p:spPr bwMode="auto">
              <a:xfrm>
                <a:off x="4876" y="1643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234" name="Text Box 114"/>
              <p:cNvSpPr txBox="1">
                <a:spLocks noChangeArrowheads="1"/>
              </p:cNvSpPr>
              <p:nvPr/>
            </p:nvSpPr>
            <p:spPr bwMode="auto">
              <a:xfrm>
                <a:off x="4876" y="1842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-</a:t>
                </a:r>
              </a:p>
            </p:txBody>
          </p:sp>
          <p:sp>
            <p:nvSpPr>
              <p:cNvPr id="8325235" name="Text Box 115"/>
              <p:cNvSpPr txBox="1">
                <a:spLocks noChangeArrowheads="1"/>
              </p:cNvSpPr>
              <p:nvPr/>
            </p:nvSpPr>
            <p:spPr bwMode="auto">
              <a:xfrm>
                <a:off x="4876" y="2641"/>
                <a:ext cx="32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100" b="0"/>
                  <a:t>10.056</a:t>
                </a:r>
              </a:p>
            </p:txBody>
          </p:sp>
        </p:grpSp>
      </p:grpSp>
      <p:sp>
        <p:nvSpPr>
          <p:cNvPr id="8325236" name="Freeform 10"/>
          <p:cNvSpPr>
            <a:spLocks/>
          </p:cNvSpPr>
          <p:nvPr/>
        </p:nvSpPr>
        <p:spPr bwMode="auto">
          <a:xfrm>
            <a:off x="1789113" y="3627438"/>
            <a:ext cx="792162" cy="698500"/>
          </a:xfrm>
          <a:custGeom>
            <a:avLst/>
            <a:gdLst>
              <a:gd name="T0" fmla="*/ 2147483647 w 691"/>
              <a:gd name="T1" fmla="*/ 2147483647 h 660"/>
              <a:gd name="T2" fmla="*/ 2147483647 w 691"/>
              <a:gd name="T3" fmla="*/ 2147483647 h 660"/>
              <a:gd name="T4" fmla="*/ 2147483647 w 691"/>
              <a:gd name="T5" fmla="*/ 2147483647 h 660"/>
              <a:gd name="T6" fmla="*/ 2147483647 w 691"/>
              <a:gd name="T7" fmla="*/ 2147483647 h 660"/>
              <a:gd name="T8" fmla="*/ 2147483647 w 691"/>
              <a:gd name="T9" fmla="*/ 2147483647 h 660"/>
              <a:gd name="T10" fmla="*/ 2147483647 w 691"/>
              <a:gd name="T11" fmla="*/ 2147483647 h 660"/>
              <a:gd name="T12" fmla="*/ 2147483647 w 691"/>
              <a:gd name="T13" fmla="*/ 2147483647 h 660"/>
              <a:gd name="T14" fmla="*/ 2147483647 w 691"/>
              <a:gd name="T15" fmla="*/ 2147483647 h 660"/>
              <a:gd name="T16" fmla="*/ 2147483647 w 691"/>
              <a:gd name="T17" fmla="*/ 0 h 660"/>
              <a:gd name="T18" fmla="*/ 2147483647 w 691"/>
              <a:gd name="T19" fmla="*/ 2147483647 h 660"/>
              <a:gd name="T20" fmla="*/ 2147483647 w 691"/>
              <a:gd name="T21" fmla="*/ 2147483647 h 660"/>
              <a:gd name="T22" fmla="*/ 2147483647 w 691"/>
              <a:gd name="T23" fmla="*/ 2147483647 h 660"/>
              <a:gd name="T24" fmla="*/ 2147483647 w 691"/>
              <a:gd name="T25" fmla="*/ 2147483647 h 660"/>
              <a:gd name="T26" fmla="*/ 2147483647 w 691"/>
              <a:gd name="T27" fmla="*/ 2147483647 h 660"/>
              <a:gd name="T28" fmla="*/ 2147483647 w 691"/>
              <a:gd name="T29" fmla="*/ 2147483647 h 660"/>
              <a:gd name="T30" fmla="*/ 2147483647 w 691"/>
              <a:gd name="T31" fmla="*/ 2147483647 h 660"/>
              <a:gd name="T32" fmla="*/ 2147483647 w 691"/>
              <a:gd name="T33" fmla="*/ 2147483647 h 660"/>
              <a:gd name="T34" fmla="*/ 2147483647 w 691"/>
              <a:gd name="T35" fmla="*/ 2147483647 h 660"/>
              <a:gd name="T36" fmla="*/ 2147483647 w 691"/>
              <a:gd name="T37" fmla="*/ 2147483647 h 660"/>
              <a:gd name="T38" fmla="*/ 2147483647 w 691"/>
              <a:gd name="T39" fmla="*/ 2147483647 h 660"/>
              <a:gd name="T40" fmla="*/ 2147483647 w 691"/>
              <a:gd name="T41" fmla="*/ 2147483647 h 660"/>
              <a:gd name="T42" fmla="*/ 2147483647 w 691"/>
              <a:gd name="T43" fmla="*/ 2147483647 h 660"/>
              <a:gd name="T44" fmla="*/ 2147483647 w 691"/>
              <a:gd name="T45" fmla="*/ 2147483647 h 660"/>
              <a:gd name="T46" fmla="*/ 2147483647 w 691"/>
              <a:gd name="T47" fmla="*/ 2147483647 h 660"/>
              <a:gd name="T48" fmla="*/ 2147483647 w 691"/>
              <a:gd name="T49" fmla="*/ 2147483647 h 660"/>
              <a:gd name="T50" fmla="*/ 2147483647 w 691"/>
              <a:gd name="T51" fmla="*/ 2147483647 h 660"/>
              <a:gd name="T52" fmla="*/ 2147483647 w 691"/>
              <a:gd name="T53" fmla="*/ 2147483647 h 660"/>
              <a:gd name="T54" fmla="*/ 2147483647 w 691"/>
              <a:gd name="T55" fmla="*/ 2147483647 h 660"/>
              <a:gd name="T56" fmla="*/ 2147483647 w 691"/>
              <a:gd name="T57" fmla="*/ 2147483647 h 660"/>
              <a:gd name="T58" fmla="*/ 2147483647 w 691"/>
              <a:gd name="T59" fmla="*/ 2147483647 h 660"/>
              <a:gd name="T60" fmla="*/ 2147483647 w 691"/>
              <a:gd name="T61" fmla="*/ 2147483647 h 660"/>
              <a:gd name="T62" fmla="*/ 2147483647 w 691"/>
              <a:gd name="T63" fmla="*/ 2147483647 h 660"/>
              <a:gd name="T64" fmla="*/ 2147483647 w 691"/>
              <a:gd name="T65" fmla="*/ 2147483647 h 660"/>
              <a:gd name="T66" fmla="*/ 2147483647 w 691"/>
              <a:gd name="T67" fmla="*/ 2147483647 h 660"/>
              <a:gd name="T68" fmla="*/ 2147483647 w 691"/>
              <a:gd name="T69" fmla="*/ 2147483647 h 660"/>
              <a:gd name="T70" fmla="*/ 2147483647 w 691"/>
              <a:gd name="T71" fmla="*/ 2147483647 h 660"/>
              <a:gd name="T72" fmla="*/ 2147483647 w 691"/>
              <a:gd name="T73" fmla="*/ 2147483647 h 660"/>
              <a:gd name="T74" fmla="*/ 2147483647 w 691"/>
              <a:gd name="T75" fmla="*/ 2147483647 h 660"/>
              <a:gd name="T76" fmla="*/ 2147483647 w 691"/>
              <a:gd name="T77" fmla="*/ 2147483647 h 660"/>
              <a:gd name="T78" fmla="*/ 2147483647 w 691"/>
              <a:gd name="T79" fmla="*/ 2147483647 h 660"/>
              <a:gd name="T80" fmla="*/ 2147483647 w 691"/>
              <a:gd name="T81" fmla="*/ 2147483647 h 660"/>
              <a:gd name="T82" fmla="*/ 2147483647 w 691"/>
              <a:gd name="T83" fmla="*/ 2147483647 h 660"/>
              <a:gd name="T84" fmla="*/ 2147483647 w 691"/>
              <a:gd name="T85" fmla="*/ 2147483647 h 660"/>
              <a:gd name="T86" fmla="*/ 2147483647 w 691"/>
              <a:gd name="T87" fmla="*/ 2147483647 h 660"/>
              <a:gd name="T88" fmla="*/ 2147483647 w 691"/>
              <a:gd name="T89" fmla="*/ 2147483647 h 660"/>
              <a:gd name="T90" fmla="*/ 2147483647 w 691"/>
              <a:gd name="T91" fmla="*/ 2147483647 h 660"/>
              <a:gd name="T92" fmla="*/ 2147483647 w 691"/>
              <a:gd name="T93" fmla="*/ 2147483647 h 660"/>
              <a:gd name="T94" fmla="*/ 2147483647 w 691"/>
              <a:gd name="T95" fmla="*/ 2147483647 h 660"/>
              <a:gd name="T96" fmla="*/ 2147483647 w 691"/>
              <a:gd name="T97" fmla="*/ 2147483647 h 660"/>
              <a:gd name="T98" fmla="*/ 2147483647 w 691"/>
              <a:gd name="T99" fmla="*/ 2147483647 h 660"/>
              <a:gd name="T100" fmla="*/ 2147483647 w 691"/>
              <a:gd name="T101" fmla="*/ 2147483647 h 660"/>
              <a:gd name="T102" fmla="*/ 2147483647 w 691"/>
              <a:gd name="T103" fmla="*/ 2147483647 h 660"/>
              <a:gd name="T104" fmla="*/ 2147483647 w 691"/>
              <a:gd name="T105" fmla="*/ 2147483647 h 660"/>
              <a:gd name="T106" fmla="*/ 2147483647 w 691"/>
              <a:gd name="T107" fmla="*/ 2147483647 h 660"/>
              <a:gd name="T108" fmla="*/ 2147483647 w 691"/>
              <a:gd name="T109" fmla="*/ 2147483647 h 660"/>
              <a:gd name="T110" fmla="*/ 2147483647 w 691"/>
              <a:gd name="T111" fmla="*/ 2147483647 h 660"/>
              <a:gd name="T112" fmla="*/ 2147483647 w 691"/>
              <a:gd name="T113" fmla="*/ 2147483647 h 660"/>
              <a:gd name="T114" fmla="*/ 2147483647 w 691"/>
              <a:gd name="T115" fmla="*/ 2147483647 h 660"/>
              <a:gd name="T116" fmla="*/ 2147483647 w 691"/>
              <a:gd name="T117" fmla="*/ 2147483647 h 660"/>
              <a:gd name="T118" fmla="*/ 2147483647 w 691"/>
              <a:gd name="T119" fmla="*/ 2147483647 h 660"/>
              <a:gd name="T120" fmla="*/ 2147483647 w 691"/>
              <a:gd name="T121" fmla="*/ 2147483647 h 660"/>
              <a:gd name="T122" fmla="*/ 2147483647 w 691"/>
              <a:gd name="T123" fmla="*/ 2147483647 h 6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91"/>
              <a:gd name="T187" fmla="*/ 0 h 660"/>
              <a:gd name="T188" fmla="*/ 691 w 691"/>
              <a:gd name="T189" fmla="*/ 660 h 6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91" h="660">
                <a:moveTo>
                  <a:pt x="12" y="228"/>
                </a:moveTo>
                <a:lnTo>
                  <a:pt x="31" y="197"/>
                </a:lnTo>
                <a:lnTo>
                  <a:pt x="38" y="178"/>
                </a:lnTo>
                <a:lnTo>
                  <a:pt x="44" y="178"/>
                </a:lnTo>
                <a:lnTo>
                  <a:pt x="44" y="171"/>
                </a:lnTo>
                <a:lnTo>
                  <a:pt x="44" y="165"/>
                </a:lnTo>
                <a:lnTo>
                  <a:pt x="38" y="165"/>
                </a:lnTo>
                <a:lnTo>
                  <a:pt x="63" y="101"/>
                </a:lnTo>
                <a:lnTo>
                  <a:pt x="70" y="101"/>
                </a:lnTo>
                <a:lnTo>
                  <a:pt x="63" y="101"/>
                </a:lnTo>
                <a:lnTo>
                  <a:pt x="57" y="95"/>
                </a:lnTo>
                <a:lnTo>
                  <a:pt x="57" y="89"/>
                </a:lnTo>
                <a:lnTo>
                  <a:pt x="57" y="82"/>
                </a:lnTo>
                <a:lnTo>
                  <a:pt x="44" y="63"/>
                </a:lnTo>
                <a:lnTo>
                  <a:pt x="50" y="63"/>
                </a:lnTo>
                <a:lnTo>
                  <a:pt x="44" y="57"/>
                </a:lnTo>
                <a:lnTo>
                  <a:pt x="44" y="51"/>
                </a:lnTo>
                <a:lnTo>
                  <a:pt x="38" y="51"/>
                </a:lnTo>
                <a:lnTo>
                  <a:pt x="38" y="44"/>
                </a:lnTo>
                <a:lnTo>
                  <a:pt x="38" y="38"/>
                </a:lnTo>
                <a:lnTo>
                  <a:pt x="44" y="38"/>
                </a:lnTo>
                <a:lnTo>
                  <a:pt x="44" y="44"/>
                </a:lnTo>
                <a:lnTo>
                  <a:pt x="50" y="44"/>
                </a:lnTo>
                <a:lnTo>
                  <a:pt x="50" y="51"/>
                </a:lnTo>
                <a:lnTo>
                  <a:pt x="50" y="57"/>
                </a:lnTo>
                <a:lnTo>
                  <a:pt x="57" y="57"/>
                </a:lnTo>
                <a:lnTo>
                  <a:pt x="57" y="63"/>
                </a:lnTo>
                <a:lnTo>
                  <a:pt x="63" y="63"/>
                </a:lnTo>
                <a:lnTo>
                  <a:pt x="63" y="70"/>
                </a:lnTo>
                <a:lnTo>
                  <a:pt x="70" y="70"/>
                </a:lnTo>
                <a:lnTo>
                  <a:pt x="76" y="70"/>
                </a:lnTo>
                <a:lnTo>
                  <a:pt x="76" y="63"/>
                </a:lnTo>
                <a:lnTo>
                  <a:pt x="82" y="63"/>
                </a:lnTo>
                <a:lnTo>
                  <a:pt x="89" y="63"/>
                </a:lnTo>
                <a:lnTo>
                  <a:pt x="82" y="63"/>
                </a:lnTo>
                <a:lnTo>
                  <a:pt x="89" y="63"/>
                </a:lnTo>
                <a:lnTo>
                  <a:pt x="95" y="63"/>
                </a:lnTo>
                <a:lnTo>
                  <a:pt x="95" y="57"/>
                </a:lnTo>
                <a:lnTo>
                  <a:pt x="101" y="57"/>
                </a:lnTo>
                <a:lnTo>
                  <a:pt x="101" y="63"/>
                </a:lnTo>
                <a:lnTo>
                  <a:pt x="101" y="57"/>
                </a:lnTo>
                <a:lnTo>
                  <a:pt x="108" y="57"/>
                </a:lnTo>
                <a:lnTo>
                  <a:pt x="108" y="51"/>
                </a:lnTo>
                <a:lnTo>
                  <a:pt x="114" y="51"/>
                </a:lnTo>
                <a:lnTo>
                  <a:pt x="114" y="44"/>
                </a:lnTo>
                <a:lnTo>
                  <a:pt x="114" y="38"/>
                </a:lnTo>
                <a:lnTo>
                  <a:pt x="120" y="38"/>
                </a:lnTo>
                <a:lnTo>
                  <a:pt x="127" y="38"/>
                </a:lnTo>
                <a:lnTo>
                  <a:pt x="127" y="32"/>
                </a:lnTo>
                <a:lnTo>
                  <a:pt x="127" y="25"/>
                </a:lnTo>
                <a:lnTo>
                  <a:pt x="133" y="25"/>
                </a:lnTo>
                <a:lnTo>
                  <a:pt x="127" y="25"/>
                </a:lnTo>
                <a:lnTo>
                  <a:pt x="133" y="25"/>
                </a:lnTo>
                <a:lnTo>
                  <a:pt x="133" y="19"/>
                </a:lnTo>
                <a:lnTo>
                  <a:pt x="139" y="19"/>
                </a:lnTo>
                <a:lnTo>
                  <a:pt x="139" y="13"/>
                </a:lnTo>
                <a:lnTo>
                  <a:pt x="139" y="19"/>
                </a:lnTo>
                <a:lnTo>
                  <a:pt x="146" y="19"/>
                </a:lnTo>
                <a:lnTo>
                  <a:pt x="152" y="19"/>
                </a:lnTo>
                <a:lnTo>
                  <a:pt x="158" y="19"/>
                </a:lnTo>
                <a:lnTo>
                  <a:pt x="158" y="13"/>
                </a:lnTo>
                <a:lnTo>
                  <a:pt x="165" y="13"/>
                </a:lnTo>
                <a:lnTo>
                  <a:pt x="165" y="19"/>
                </a:lnTo>
                <a:lnTo>
                  <a:pt x="165" y="13"/>
                </a:lnTo>
                <a:lnTo>
                  <a:pt x="165" y="19"/>
                </a:lnTo>
                <a:lnTo>
                  <a:pt x="171" y="13"/>
                </a:lnTo>
                <a:lnTo>
                  <a:pt x="171" y="19"/>
                </a:lnTo>
                <a:lnTo>
                  <a:pt x="171" y="13"/>
                </a:lnTo>
                <a:lnTo>
                  <a:pt x="177" y="13"/>
                </a:lnTo>
                <a:lnTo>
                  <a:pt x="184" y="13"/>
                </a:lnTo>
                <a:lnTo>
                  <a:pt x="184" y="6"/>
                </a:lnTo>
                <a:lnTo>
                  <a:pt x="190" y="6"/>
                </a:lnTo>
                <a:lnTo>
                  <a:pt x="196" y="6"/>
                </a:lnTo>
                <a:lnTo>
                  <a:pt x="196" y="0"/>
                </a:lnTo>
                <a:lnTo>
                  <a:pt x="203" y="0"/>
                </a:lnTo>
                <a:lnTo>
                  <a:pt x="203" y="6"/>
                </a:lnTo>
                <a:lnTo>
                  <a:pt x="203" y="0"/>
                </a:lnTo>
                <a:lnTo>
                  <a:pt x="203" y="6"/>
                </a:lnTo>
                <a:lnTo>
                  <a:pt x="209" y="6"/>
                </a:lnTo>
                <a:lnTo>
                  <a:pt x="209" y="13"/>
                </a:lnTo>
                <a:lnTo>
                  <a:pt x="209" y="6"/>
                </a:lnTo>
                <a:lnTo>
                  <a:pt x="209" y="13"/>
                </a:lnTo>
                <a:lnTo>
                  <a:pt x="215" y="13"/>
                </a:lnTo>
                <a:lnTo>
                  <a:pt x="222" y="13"/>
                </a:lnTo>
                <a:lnTo>
                  <a:pt x="215" y="13"/>
                </a:lnTo>
                <a:lnTo>
                  <a:pt x="222" y="13"/>
                </a:lnTo>
                <a:lnTo>
                  <a:pt x="228" y="13"/>
                </a:lnTo>
                <a:lnTo>
                  <a:pt x="228" y="19"/>
                </a:lnTo>
                <a:lnTo>
                  <a:pt x="234" y="19"/>
                </a:lnTo>
                <a:lnTo>
                  <a:pt x="241" y="19"/>
                </a:lnTo>
                <a:lnTo>
                  <a:pt x="247" y="19"/>
                </a:lnTo>
                <a:lnTo>
                  <a:pt x="247" y="25"/>
                </a:lnTo>
                <a:lnTo>
                  <a:pt x="254" y="32"/>
                </a:lnTo>
                <a:lnTo>
                  <a:pt x="247" y="32"/>
                </a:lnTo>
                <a:lnTo>
                  <a:pt x="254" y="32"/>
                </a:lnTo>
                <a:lnTo>
                  <a:pt x="260" y="32"/>
                </a:lnTo>
                <a:lnTo>
                  <a:pt x="260" y="38"/>
                </a:lnTo>
                <a:lnTo>
                  <a:pt x="266" y="38"/>
                </a:lnTo>
                <a:lnTo>
                  <a:pt x="266" y="32"/>
                </a:lnTo>
                <a:lnTo>
                  <a:pt x="266" y="38"/>
                </a:lnTo>
                <a:lnTo>
                  <a:pt x="273" y="38"/>
                </a:lnTo>
                <a:lnTo>
                  <a:pt x="279" y="38"/>
                </a:lnTo>
                <a:lnTo>
                  <a:pt x="273" y="38"/>
                </a:lnTo>
                <a:lnTo>
                  <a:pt x="279" y="38"/>
                </a:lnTo>
                <a:lnTo>
                  <a:pt x="279" y="44"/>
                </a:lnTo>
                <a:lnTo>
                  <a:pt x="285" y="44"/>
                </a:lnTo>
                <a:lnTo>
                  <a:pt x="279" y="44"/>
                </a:lnTo>
                <a:lnTo>
                  <a:pt x="285" y="44"/>
                </a:lnTo>
                <a:lnTo>
                  <a:pt x="292" y="44"/>
                </a:lnTo>
                <a:lnTo>
                  <a:pt x="292" y="51"/>
                </a:lnTo>
                <a:lnTo>
                  <a:pt x="292" y="44"/>
                </a:lnTo>
                <a:lnTo>
                  <a:pt x="298" y="44"/>
                </a:lnTo>
                <a:lnTo>
                  <a:pt x="304" y="44"/>
                </a:lnTo>
                <a:lnTo>
                  <a:pt x="311" y="44"/>
                </a:lnTo>
                <a:lnTo>
                  <a:pt x="317" y="44"/>
                </a:lnTo>
                <a:lnTo>
                  <a:pt x="323" y="44"/>
                </a:lnTo>
                <a:lnTo>
                  <a:pt x="317" y="44"/>
                </a:lnTo>
                <a:lnTo>
                  <a:pt x="323" y="44"/>
                </a:lnTo>
                <a:lnTo>
                  <a:pt x="323" y="38"/>
                </a:lnTo>
                <a:lnTo>
                  <a:pt x="330" y="38"/>
                </a:lnTo>
                <a:lnTo>
                  <a:pt x="330" y="32"/>
                </a:lnTo>
                <a:lnTo>
                  <a:pt x="336" y="32"/>
                </a:lnTo>
                <a:lnTo>
                  <a:pt x="342" y="32"/>
                </a:lnTo>
                <a:lnTo>
                  <a:pt x="349" y="32"/>
                </a:lnTo>
                <a:lnTo>
                  <a:pt x="355" y="32"/>
                </a:lnTo>
                <a:lnTo>
                  <a:pt x="355" y="38"/>
                </a:lnTo>
                <a:lnTo>
                  <a:pt x="361" y="38"/>
                </a:lnTo>
                <a:lnTo>
                  <a:pt x="361" y="44"/>
                </a:lnTo>
                <a:lnTo>
                  <a:pt x="361" y="51"/>
                </a:lnTo>
                <a:lnTo>
                  <a:pt x="368" y="51"/>
                </a:lnTo>
                <a:lnTo>
                  <a:pt x="374" y="51"/>
                </a:lnTo>
                <a:lnTo>
                  <a:pt x="374" y="44"/>
                </a:lnTo>
                <a:lnTo>
                  <a:pt x="380" y="44"/>
                </a:lnTo>
                <a:lnTo>
                  <a:pt x="387" y="44"/>
                </a:lnTo>
                <a:lnTo>
                  <a:pt x="393" y="44"/>
                </a:lnTo>
                <a:lnTo>
                  <a:pt x="393" y="38"/>
                </a:lnTo>
                <a:lnTo>
                  <a:pt x="393" y="32"/>
                </a:lnTo>
                <a:lnTo>
                  <a:pt x="399" y="32"/>
                </a:lnTo>
                <a:lnTo>
                  <a:pt x="406" y="32"/>
                </a:lnTo>
                <a:lnTo>
                  <a:pt x="406" y="25"/>
                </a:lnTo>
                <a:lnTo>
                  <a:pt x="412" y="19"/>
                </a:lnTo>
                <a:lnTo>
                  <a:pt x="412" y="13"/>
                </a:lnTo>
                <a:lnTo>
                  <a:pt x="418" y="13"/>
                </a:lnTo>
                <a:lnTo>
                  <a:pt x="418" y="6"/>
                </a:lnTo>
                <a:lnTo>
                  <a:pt x="425" y="6"/>
                </a:lnTo>
                <a:lnTo>
                  <a:pt x="425" y="13"/>
                </a:lnTo>
                <a:lnTo>
                  <a:pt x="431" y="13"/>
                </a:lnTo>
                <a:lnTo>
                  <a:pt x="425" y="51"/>
                </a:lnTo>
                <a:lnTo>
                  <a:pt x="418" y="51"/>
                </a:lnTo>
                <a:lnTo>
                  <a:pt x="412" y="51"/>
                </a:lnTo>
                <a:lnTo>
                  <a:pt x="412" y="57"/>
                </a:lnTo>
                <a:lnTo>
                  <a:pt x="406" y="57"/>
                </a:lnTo>
                <a:lnTo>
                  <a:pt x="406" y="63"/>
                </a:lnTo>
                <a:lnTo>
                  <a:pt x="406" y="70"/>
                </a:lnTo>
                <a:lnTo>
                  <a:pt x="399" y="70"/>
                </a:lnTo>
                <a:lnTo>
                  <a:pt x="406" y="70"/>
                </a:lnTo>
                <a:lnTo>
                  <a:pt x="399" y="70"/>
                </a:lnTo>
                <a:lnTo>
                  <a:pt x="406" y="70"/>
                </a:lnTo>
                <a:lnTo>
                  <a:pt x="406" y="76"/>
                </a:lnTo>
                <a:lnTo>
                  <a:pt x="406" y="70"/>
                </a:lnTo>
                <a:lnTo>
                  <a:pt x="406" y="76"/>
                </a:lnTo>
                <a:lnTo>
                  <a:pt x="406" y="70"/>
                </a:lnTo>
                <a:lnTo>
                  <a:pt x="412" y="70"/>
                </a:lnTo>
                <a:lnTo>
                  <a:pt x="412" y="76"/>
                </a:lnTo>
                <a:lnTo>
                  <a:pt x="418" y="76"/>
                </a:lnTo>
                <a:lnTo>
                  <a:pt x="418" y="82"/>
                </a:lnTo>
                <a:lnTo>
                  <a:pt x="425" y="82"/>
                </a:lnTo>
                <a:lnTo>
                  <a:pt x="431" y="82"/>
                </a:lnTo>
                <a:lnTo>
                  <a:pt x="431" y="76"/>
                </a:lnTo>
                <a:lnTo>
                  <a:pt x="438" y="76"/>
                </a:lnTo>
                <a:lnTo>
                  <a:pt x="438" y="82"/>
                </a:lnTo>
                <a:lnTo>
                  <a:pt x="444" y="82"/>
                </a:lnTo>
                <a:lnTo>
                  <a:pt x="450" y="82"/>
                </a:lnTo>
                <a:lnTo>
                  <a:pt x="457" y="82"/>
                </a:lnTo>
                <a:lnTo>
                  <a:pt x="463" y="82"/>
                </a:lnTo>
                <a:lnTo>
                  <a:pt x="469" y="82"/>
                </a:lnTo>
                <a:lnTo>
                  <a:pt x="476" y="82"/>
                </a:lnTo>
                <a:lnTo>
                  <a:pt x="488" y="82"/>
                </a:lnTo>
                <a:lnTo>
                  <a:pt x="488" y="89"/>
                </a:lnTo>
                <a:lnTo>
                  <a:pt x="482" y="89"/>
                </a:lnTo>
                <a:lnTo>
                  <a:pt x="482" y="95"/>
                </a:lnTo>
                <a:lnTo>
                  <a:pt x="482" y="101"/>
                </a:lnTo>
                <a:lnTo>
                  <a:pt x="482" y="108"/>
                </a:lnTo>
                <a:lnTo>
                  <a:pt x="488" y="114"/>
                </a:lnTo>
                <a:lnTo>
                  <a:pt x="495" y="114"/>
                </a:lnTo>
                <a:lnTo>
                  <a:pt x="495" y="108"/>
                </a:lnTo>
                <a:lnTo>
                  <a:pt x="501" y="108"/>
                </a:lnTo>
                <a:lnTo>
                  <a:pt x="507" y="108"/>
                </a:lnTo>
                <a:lnTo>
                  <a:pt x="514" y="108"/>
                </a:lnTo>
                <a:lnTo>
                  <a:pt x="514" y="114"/>
                </a:lnTo>
                <a:lnTo>
                  <a:pt x="514" y="121"/>
                </a:lnTo>
                <a:lnTo>
                  <a:pt x="507" y="121"/>
                </a:lnTo>
                <a:lnTo>
                  <a:pt x="507" y="127"/>
                </a:lnTo>
                <a:lnTo>
                  <a:pt x="501" y="127"/>
                </a:lnTo>
                <a:lnTo>
                  <a:pt x="501" y="133"/>
                </a:lnTo>
                <a:lnTo>
                  <a:pt x="495" y="133"/>
                </a:lnTo>
                <a:lnTo>
                  <a:pt x="501" y="140"/>
                </a:lnTo>
                <a:lnTo>
                  <a:pt x="507" y="140"/>
                </a:lnTo>
                <a:lnTo>
                  <a:pt x="507" y="146"/>
                </a:lnTo>
                <a:lnTo>
                  <a:pt x="514" y="146"/>
                </a:lnTo>
                <a:lnTo>
                  <a:pt x="520" y="146"/>
                </a:lnTo>
                <a:lnTo>
                  <a:pt x="526" y="146"/>
                </a:lnTo>
                <a:lnTo>
                  <a:pt x="533" y="146"/>
                </a:lnTo>
                <a:lnTo>
                  <a:pt x="539" y="146"/>
                </a:lnTo>
                <a:lnTo>
                  <a:pt x="545" y="146"/>
                </a:lnTo>
                <a:lnTo>
                  <a:pt x="545" y="152"/>
                </a:lnTo>
                <a:lnTo>
                  <a:pt x="552" y="152"/>
                </a:lnTo>
                <a:lnTo>
                  <a:pt x="552" y="159"/>
                </a:lnTo>
                <a:lnTo>
                  <a:pt x="558" y="159"/>
                </a:lnTo>
                <a:lnTo>
                  <a:pt x="564" y="159"/>
                </a:lnTo>
                <a:lnTo>
                  <a:pt x="571" y="159"/>
                </a:lnTo>
                <a:lnTo>
                  <a:pt x="571" y="165"/>
                </a:lnTo>
                <a:lnTo>
                  <a:pt x="571" y="159"/>
                </a:lnTo>
                <a:lnTo>
                  <a:pt x="571" y="165"/>
                </a:lnTo>
                <a:lnTo>
                  <a:pt x="571" y="159"/>
                </a:lnTo>
                <a:lnTo>
                  <a:pt x="571" y="165"/>
                </a:lnTo>
                <a:lnTo>
                  <a:pt x="577" y="165"/>
                </a:lnTo>
                <a:lnTo>
                  <a:pt x="577" y="171"/>
                </a:lnTo>
                <a:lnTo>
                  <a:pt x="583" y="171"/>
                </a:lnTo>
                <a:lnTo>
                  <a:pt x="590" y="171"/>
                </a:lnTo>
                <a:lnTo>
                  <a:pt x="583" y="171"/>
                </a:lnTo>
                <a:lnTo>
                  <a:pt x="590" y="171"/>
                </a:lnTo>
                <a:lnTo>
                  <a:pt x="596" y="171"/>
                </a:lnTo>
                <a:lnTo>
                  <a:pt x="596" y="178"/>
                </a:lnTo>
                <a:lnTo>
                  <a:pt x="602" y="178"/>
                </a:lnTo>
                <a:lnTo>
                  <a:pt x="602" y="184"/>
                </a:lnTo>
                <a:lnTo>
                  <a:pt x="602" y="178"/>
                </a:lnTo>
                <a:lnTo>
                  <a:pt x="602" y="184"/>
                </a:lnTo>
                <a:lnTo>
                  <a:pt x="609" y="184"/>
                </a:lnTo>
                <a:lnTo>
                  <a:pt x="615" y="184"/>
                </a:lnTo>
                <a:lnTo>
                  <a:pt x="615" y="190"/>
                </a:lnTo>
                <a:lnTo>
                  <a:pt x="621" y="190"/>
                </a:lnTo>
                <a:lnTo>
                  <a:pt x="628" y="190"/>
                </a:lnTo>
                <a:lnTo>
                  <a:pt x="634" y="190"/>
                </a:lnTo>
                <a:lnTo>
                  <a:pt x="641" y="190"/>
                </a:lnTo>
                <a:lnTo>
                  <a:pt x="647" y="190"/>
                </a:lnTo>
                <a:lnTo>
                  <a:pt x="647" y="197"/>
                </a:lnTo>
                <a:lnTo>
                  <a:pt x="653" y="197"/>
                </a:lnTo>
                <a:lnTo>
                  <a:pt x="653" y="203"/>
                </a:lnTo>
                <a:lnTo>
                  <a:pt x="660" y="197"/>
                </a:lnTo>
                <a:lnTo>
                  <a:pt x="660" y="203"/>
                </a:lnTo>
                <a:lnTo>
                  <a:pt x="666" y="203"/>
                </a:lnTo>
                <a:lnTo>
                  <a:pt x="672" y="203"/>
                </a:lnTo>
                <a:lnTo>
                  <a:pt x="679" y="209"/>
                </a:lnTo>
                <a:lnTo>
                  <a:pt x="679" y="216"/>
                </a:lnTo>
                <a:lnTo>
                  <a:pt x="685" y="216"/>
                </a:lnTo>
                <a:lnTo>
                  <a:pt x="691" y="222"/>
                </a:lnTo>
                <a:lnTo>
                  <a:pt x="685" y="222"/>
                </a:lnTo>
                <a:lnTo>
                  <a:pt x="691" y="228"/>
                </a:lnTo>
                <a:lnTo>
                  <a:pt x="691" y="235"/>
                </a:lnTo>
                <a:lnTo>
                  <a:pt x="685" y="228"/>
                </a:lnTo>
                <a:lnTo>
                  <a:pt x="685" y="235"/>
                </a:lnTo>
                <a:lnTo>
                  <a:pt x="685" y="241"/>
                </a:lnTo>
                <a:lnTo>
                  <a:pt x="679" y="241"/>
                </a:lnTo>
                <a:lnTo>
                  <a:pt x="679" y="247"/>
                </a:lnTo>
                <a:lnTo>
                  <a:pt x="679" y="254"/>
                </a:lnTo>
                <a:lnTo>
                  <a:pt x="679" y="260"/>
                </a:lnTo>
                <a:lnTo>
                  <a:pt x="685" y="260"/>
                </a:lnTo>
                <a:lnTo>
                  <a:pt x="685" y="266"/>
                </a:lnTo>
                <a:lnTo>
                  <a:pt x="679" y="266"/>
                </a:lnTo>
                <a:lnTo>
                  <a:pt x="685" y="273"/>
                </a:lnTo>
                <a:lnTo>
                  <a:pt x="679" y="273"/>
                </a:lnTo>
                <a:lnTo>
                  <a:pt x="685" y="279"/>
                </a:lnTo>
                <a:lnTo>
                  <a:pt x="679" y="285"/>
                </a:lnTo>
                <a:lnTo>
                  <a:pt x="679" y="292"/>
                </a:lnTo>
                <a:lnTo>
                  <a:pt x="672" y="298"/>
                </a:lnTo>
                <a:lnTo>
                  <a:pt x="666" y="298"/>
                </a:lnTo>
                <a:lnTo>
                  <a:pt x="660" y="298"/>
                </a:lnTo>
                <a:lnTo>
                  <a:pt x="653" y="304"/>
                </a:lnTo>
                <a:lnTo>
                  <a:pt x="647" y="304"/>
                </a:lnTo>
                <a:lnTo>
                  <a:pt x="647" y="311"/>
                </a:lnTo>
                <a:lnTo>
                  <a:pt x="647" y="317"/>
                </a:lnTo>
                <a:lnTo>
                  <a:pt x="641" y="317"/>
                </a:lnTo>
                <a:lnTo>
                  <a:pt x="634" y="324"/>
                </a:lnTo>
                <a:lnTo>
                  <a:pt x="634" y="330"/>
                </a:lnTo>
                <a:lnTo>
                  <a:pt x="628" y="330"/>
                </a:lnTo>
                <a:lnTo>
                  <a:pt x="621" y="343"/>
                </a:lnTo>
                <a:lnTo>
                  <a:pt x="621" y="349"/>
                </a:lnTo>
                <a:lnTo>
                  <a:pt x="621" y="355"/>
                </a:lnTo>
                <a:lnTo>
                  <a:pt x="628" y="355"/>
                </a:lnTo>
                <a:lnTo>
                  <a:pt x="621" y="362"/>
                </a:lnTo>
                <a:lnTo>
                  <a:pt x="615" y="362"/>
                </a:lnTo>
                <a:lnTo>
                  <a:pt x="609" y="368"/>
                </a:lnTo>
                <a:lnTo>
                  <a:pt x="609" y="374"/>
                </a:lnTo>
                <a:lnTo>
                  <a:pt x="609" y="381"/>
                </a:lnTo>
                <a:lnTo>
                  <a:pt x="602" y="381"/>
                </a:lnTo>
                <a:lnTo>
                  <a:pt x="602" y="387"/>
                </a:lnTo>
                <a:lnTo>
                  <a:pt x="602" y="393"/>
                </a:lnTo>
                <a:lnTo>
                  <a:pt x="602" y="400"/>
                </a:lnTo>
                <a:lnTo>
                  <a:pt x="596" y="400"/>
                </a:lnTo>
                <a:lnTo>
                  <a:pt x="596" y="406"/>
                </a:lnTo>
                <a:lnTo>
                  <a:pt x="596" y="412"/>
                </a:lnTo>
                <a:lnTo>
                  <a:pt x="590" y="412"/>
                </a:lnTo>
                <a:lnTo>
                  <a:pt x="583" y="412"/>
                </a:lnTo>
                <a:lnTo>
                  <a:pt x="577" y="419"/>
                </a:lnTo>
                <a:lnTo>
                  <a:pt x="583" y="425"/>
                </a:lnTo>
                <a:lnTo>
                  <a:pt x="583" y="431"/>
                </a:lnTo>
                <a:lnTo>
                  <a:pt x="577" y="438"/>
                </a:lnTo>
                <a:lnTo>
                  <a:pt x="571" y="438"/>
                </a:lnTo>
                <a:lnTo>
                  <a:pt x="571" y="444"/>
                </a:lnTo>
                <a:lnTo>
                  <a:pt x="564" y="450"/>
                </a:lnTo>
                <a:lnTo>
                  <a:pt x="558" y="457"/>
                </a:lnTo>
                <a:lnTo>
                  <a:pt x="558" y="469"/>
                </a:lnTo>
                <a:lnTo>
                  <a:pt x="552" y="469"/>
                </a:lnTo>
                <a:lnTo>
                  <a:pt x="552" y="476"/>
                </a:lnTo>
                <a:lnTo>
                  <a:pt x="545" y="476"/>
                </a:lnTo>
                <a:lnTo>
                  <a:pt x="545" y="482"/>
                </a:lnTo>
                <a:lnTo>
                  <a:pt x="539" y="482"/>
                </a:lnTo>
                <a:lnTo>
                  <a:pt x="533" y="482"/>
                </a:lnTo>
                <a:lnTo>
                  <a:pt x="533" y="488"/>
                </a:lnTo>
                <a:lnTo>
                  <a:pt x="526" y="488"/>
                </a:lnTo>
                <a:lnTo>
                  <a:pt x="520" y="488"/>
                </a:lnTo>
                <a:lnTo>
                  <a:pt x="520" y="495"/>
                </a:lnTo>
                <a:lnTo>
                  <a:pt x="514" y="495"/>
                </a:lnTo>
                <a:lnTo>
                  <a:pt x="507" y="501"/>
                </a:lnTo>
                <a:lnTo>
                  <a:pt x="501" y="501"/>
                </a:lnTo>
                <a:lnTo>
                  <a:pt x="501" y="508"/>
                </a:lnTo>
                <a:lnTo>
                  <a:pt x="495" y="508"/>
                </a:lnTo>
                <a:lnTo>
                  <a:pt x="488" y="514"/>
                </a:lnTo>
                <a:lnTo>
                  <a:pt x="482" y="514"/>
                </a:lnTo>
                <a:lnTo>
                  <a:pt x="482" y="520"/>
                </a:lnTo>
                <a:lnTo>
                  <a:pt x="476" y="527"/>
                </a:lnTo>
                <a:lnTo>
                  <a:pt x="476" y="533"/>
                </a:lnTo>
                <a:lnTo>
                  <a:pt x="469" y="533"/>
                </a:lnTo>
                <a:lnTo>
                  <a:pt x="463" y="533"/>
                </a:lnTo>
                <a:lnTo>
                  <a:pt x="457" y="533"/>
                </a:lnTo>
                <a:lnTo>
                  <a:pt x="457" y="539"/>
                </a:lnTo>
                <a:lnTo>
                  <a:pt x="450" y="539"/>
                </a:lnTo>
                <a:lnTo>
                  <a:pt x="450" y="546"/>
                </a:lnTo>
                <a:lnTo>
                  <a:pt x="444" y="546"/>
                </a:lnTo>
                <a:lnTo>
                  <a:pt x="438" y="546"/>
                </a:lnTo>
                <a:lnTo>
                  <a:pt x="438" y="552"/>
                </a:lnTo>
                <a:lnTo>
                  <a:pt x="431" y="558"/>
                </a:lnTo>
                <a:lnTo>
                  <a:pt x="431" y="571"/>
                </a:lnTo>
                <a:lnTo>
                  <a:pt x="431" y="577"/>
                </a:lnTo>
                <a:lnTo>
                  <a:pt x="425" y="577"/>
                </a:lnTo>
                <a:lnTo>
                  <a:pt x="425" y="584"/>
                </a:lnTo>
                <a:lnTo>
                  <a:pt x="418" y="590"/>
                </a:lnTo>
                <a:lnTo>
                  <a:pt x="412" y="596"/>
                </a:lnTo>
                <a:lnTo>
                  <a:pt x="406" y="596"/>
                </a:lnTo>
                <a:lnTo>
                  <a:pt x="399" y="596"/>
                </a:lnTo>
                <a:lnTo>
                  <a:pt x="399" y="603"/>
                </a:lnTo>
                <a:lnTo>
                  <a:pt x="399" y="609"/>
                </a:lnTo>
                <a:lnTo>
                  <a:pt x="393" y="609"/>
                </a:lnTo>
                <a:lnTo>
                  <a:pt x="393" y="615"/>
                </a:lnTo>
                <a:lnTo>
                  <a:pt x="393" y="622"/>
                </a:lnTo>
                <a:lnTo>
                  <a:pt x="393" y="628"/>
                </a:lnTo>
                <a:lnTo>
                  <a:pt x="393" y="634"/>
                </a:lnTo>
                <a:lnTo>
                  <a:pt x="387" y="634"/>
                </a:lnTo>
                <a:lnTo>
                  <a:pt x="393" y="641"/>
                </a:lnTo>
                <a:lnTo>
                  <a:pt x="387" y="647"/>
                </a:lnTo>
                <a:lnTo>
                  <a:pt x="380" y="653"/>
                </a:lnTo>
                <a:lnTo>
                  <a:pt x="374" y="653"/>
                </a:lnTo>
                <a:lnTo>
                  <a:pt x="374" y="660"/>
                </a:lnTo>
                <a:lnTo>
                  <a:pt x="368" y="660"/>
                </a:lnTo>
                <a:lnTo>
                  <a:pt x="368" y="653"/>
                </a:lnTo>
                <a:lnTo>
                  <a:pt x="361" y="653"/>
                </a:lnTo>
                <a:lnTo>
                  <a:pt x="361" y="647"/>
                </a:lnTo>
                <a:lnTo>
                  <a:pt x="355" y="647"/>
                </a:lnTo>
                <a:lnTo>
                  <a:pt x="355" y="641"/>
                </a:lnTo>
                <a:lnTo>
                  <a:pt x="349" y="641"/>
                </a:lnTo>
                <a:lnTo>
                  <a:pt x="342" y="641"/>
                </a:lnTo>
                <a:lnTo>
                  <a:pt x="342" y="634"/>
                </a:lnTo>
                <a:lnTo>
                  <a:pt x="336" y="634"/>
                </a:lnTo>
                <a:lnTo>
                  <a:pt x="330" y="634"/>
                </a:lnTo>
                <a:lnTo>
                  <a:pt x="330" y="641"/>
                </a:lnTo>
                <a:lnTo>
                  <a:pt x="323" y="634"/>
                </a:lnTo>
                <a:lnTo>
                  <a:pt x="323" y="641"/>
                </a:lnTo>
                <a:lnTo>
                  <a:pt x="317" y="641"/>
                </a:lnTo>
                <a:lnTo>
                  <a:pt x="311" y="641"/>
                </a:lnTo>
                <a:lnTo>
                  <a:pt x="311" y="647"/>
                </a:lnTo>
                <a:lnTo>
                  <a:pt x="304" y="647"/>
                </a:lnTo>
                <a:lnTo>
                  <a:pt x="298" y="647"/>
                </a:lnTo>
                <a:lnTo>
                  <a:pt x="292" y="647"/>
                </a:lnTo>
                <a:lnTo>
                  <a:pt x="285" y="647"/>
                </a:lnTo>
                <a:lnTo>
                  <a:pt x="285" y="653"/>
                </a:lnTo>
                <a:lnTo>
                  <a:pt x="285" y="647"/>
                </a:lnTo>
                <a:lnTo>
                  <a:pt x="285" y="653"/>
                </a:lnTo>
                <a:lnTo>
                  <a:pt x="279" y="653"/>
                </a:lnTo>
                <a:lnTo>
                  <a:pt x="279" y="647"/>
                </a:lnTo>
                <a:lnTo>
                  <a:pt x="273" y="647"/>
                </a:lnTo>
                <a:lnTo>
                  <a:pt x="273" y="653"/>
                </a:lnTo>
                <a:lnTo>
                  <a:pt x="266" y="647"/>
                </a:lnTo>
                <a:lnTo>
                  <a:pt x="260" y="647"/>
                </a:lnTo>
                <a:lnTo>
                  <a:pt x="260" y="641"/>
                </a:lnTo>
                <a:lnTo>
                  <a:pt x="260" y="634"/>
                </a:lnTo>
                <a:lnTo>
                  <a:pt x="260" y="628"/>
                </a:lnTo>
                <a:lnTo>
                  <a:pt x="260" y="622"/>
                </a:lnTo>
                <a:lnTo>
                  <a:pt x="260" y="615"/>
                </a:lnTo>
                <a:lnTo>
                  <a:pt x="254" y="615"/>
                </a:lnTo>
                <a:lnTo>
                  <a:pt x="254" y="609"/>
                </a:lnTo>
                <a:lnTo>
                  <a:pt x="254" y="603"/>
                </a:lnTo>
                <a:lnTo>
                  <a:pt x="247" y="603"/>
                </a:lnTo>
                <a:lnTo>
                  <a:pt x="254" y="603"/>
                </a:lnTo>
                <a:lnTo>
                  <a:pt x="254" y="596"/>
                </a:lnTo>
                <a:lnTo>
                  <a:pt x="254" y="590"/>
                </a:lnTo>
                <a:lnTo>
                  <a:pt x="247" y="584"/>
                </a:lnTo>
                <a:lnTo>
                  <a:pt x="254" y="584"/>
                </a:lnTo>
                <a:lnTo>
                  <a:pt x="247" y="584"/>
                </a:lnTo>
                <a:lnTo>
                  <a:pt x="254" y="584"/>
                </a:lnTo>
                <a:lnTo>
                  <a:pt x="254" y="577"/>
                </a:lnTo>
                <a:lnTo>
                  <a:pt x="254" y="571"/>
                </a:lnTo>
                <a:lnTo>
                  <a:pt x="247" y="571"/>
                </a:lnTo>
                <a:lnTo>
                  <a:pt x="247" y="565"/>
                </a:lnTo>
                <a:lnTo>
                  <a:pt x="247" y="558"/>
                </a:lnTo>
                <a:lnTo>
                  <a:pt x="241" y="558"/>
                </a:lnTo>
                <a:lnTo>
                  <a:pt x="247" y="552"/>
                </a:lnTo>
                <a:lnTo>
                  <a:pt x="241" y="552"/>
                </a:lnTo>
                <a:lnTo>
                  <a:pt x="241" y="546"/>
                </a:lnTo>
                <a:lnTo>
                  <a:pt x="241" y="539"/>
                </a:lnTo>
                <a:lnTo>
                  <a:pt x="241" y="533"/>
                </a:lnTo>
                <a:lnTo>
                  <a:pt x="247" y="533"/>
                </a:lnTo>
                <a:lnTo>
                  <a:pt x="241" y="533"/>
                </a:lnTo>
                <a:lnTo>
                  <a:pt x="247" y="533"/>
                </a:lnTo>
                <a:lnTo>
                  <a:pt x="247" y="527"/>
                </a:lnTo>
                <a:lnTo>
                  <a:pt x="247" y="520"/>
                </a:lnTo>
                <a:lnTo>
                  <a:pt x="241" y="520"/>
                </a:lnTo>
                <a:lnTo>
                  <a:pt x="241" y="514"/>
                </a:lnTo>
                <a:lnTo>
                  <a:pt x="234" y="514"/>
                </a:lnTo>
                <a:lnTo>
                  <a:pt x="234" y="508"/>
                </a:lnTo>
                <a:lnTo>
                  <a:pt x="234" y="501"/>
                </a:lnTo>
                <a:lnTo>
                  <a:pt x="234" y="495"/>
                </a:lnTo>
                <a:lnTo>
                  <a:pt x="228" y="495"/>
                </a:lnTo>
                <a:lnTo>
                  <a:pt x="222" y="495"/>
                </a:lnTo>
                <a:lnTo>
                  <a:pt x="222" y="488"/>
                </a:lnTo>
                <a:lnTo>
                  <a:pt x="215" y="488"/>
                </a:lnTo>
                <a:lnTo>
                  <a:pt x="209" y="488"/>
                </a:lnTo>
                <a:lnTo>
                  <a:pt x="203" y="488"/>
                </a:lnTo>
                <a:lnTo>
                  <a:pt x="196" y="488"/>
                </a:lnTo>
                <a:lnTo>
                  <a:pt x="190" y="488"/>
                </a:lnTo>
                <a:lnTo>
                  <a:pt x="184" y="488"/>
                </a:lnTo>
                <a:lnTo>
                  <a:pt x="184" y="482"/>
                </a:lnTo>
                <a:lnTo>
                  <a:pt x="177" y="482"/>
                </a:lnTo>
                <a:lnTo>
                  <a:pt x="177" y="476"/>
                </a:lnTo>
                <a:lnTo>
                  <a:pt x="171" y="476"/>
                </a:lnTo>
                <a:lnTo>
                  <a:pt x="171" y="469"/>
                </a:lnTo>
                <a:lnTo>
                  <a:pt x="165" y="469"/>
                </a:lnTo>
                <a:lnTo>
                  <a:pt x="158" y="469"/>
                </a:lnTo>
                <a:lnTo>
                  <a:pt x="158" y="476"/>
                </a:lnTo>
                <a:lnTo>
                  <a:pt x="158" y="482"/>
                </a:lnTo>
                <a:lnTo>
                  <a:pt x="152" y="482"/>
                </a:lnTo>
                <a:lnTo>
                  <a:pt x="146" y="482"/>
                </a:lnTo>
                <a:lnTo>
                  <a:pt x="146" y="488"/>
                </a:lnTo>
                <a:lnTo>
                  <a:pt x="146" y="482"/>
                </a:lnTo>
                <a:lnTo>
                  <a:pt x="139" y="482"/>
                </a:lnTo>
                <a:lnTo>
                  <a:pt x="139" y="488"/>
                </a:lnTo>
                <a:lnTo>
                  <a:pt x="139" y="482"/>
                </a:lnTo>
                <a:lnTo>
                  <a:pt x="133" y="482"/>
                </a:lnTo>
                <a:lnTo>
                  <a:pt x="133" y="488"/>
                </a:lnTo>
                <a:lnTo>
                  <a:pt x="133" y="482"/>
                </a:lnTo>
                <a:lnTo>
                  <a:pt x="133" y="488"/>
                </a:lnTo>
                <a:lnTo>
                  <a:pt x="127" y="488"/>
                </a:lnTo>
                <a:lnTo>
                  <a:pt x="127" y="482"/>
                </a:lnTo>
                <a:lnTo>
                  <a:pt x="120" y="482"/>
                </a:lnTo>
                <a:lnTo>
                  <a:pt x="120" y="488"/>
                </a:lnTo>
                <a:lnTo>
                  <a:pt x="120" y="482"/>
                </a:lnTo>
                <a:lnTo>
                  <a:pt x="120" y="488"/>
                </a:lnTo>
                <a:lnTo>
                  <a:pt x="120" y="482"/>
                </a:lnTo>
                <a:lnTo>
                  <a:pt x="114" y="482"/>
                </a:lnTo>
                <a:lnTo>
                  <a:pt x="108" y="482"/>
                </a:lnTo>
                <a:lnTo>
                  <a:pt x="101" y="482"/>
                </a:lnTo>
                <a:lnTo>
                  <a:pt x="95" y="482"/>
                </a:lnTo>
                <a:lnTo>
                  <a:pt x="89" y="482"/>
                </a:lnTo>
                <a:lnTo>
                  <a:pt x="82" y="482"/>
                </a:lnTo>
                <a:lnTo>
                  <a:pt x="76" y="482"/>
                </a:lnTo>
                <a:lnTo>
                  <a:pt x="70" y="482"/>
                </a:lnTo>
                <a:lnTo>
                  <a:pt x="70" y="476"/>
                </a:lnTo>
                <a:lnTo>
                  <a:pt x="70" y="482"/>
                </a:lnTo>
                <a:lnTo>
                  <a:pt x="70" y="476"/>
                </a:lnTo>
                <a:lnTo>
                  <a:pt x="70" y="482"/>
                </a:lnTo>
                <a:lnTo>
                  <a:pt x="70" y="476"/>
                </a:lnTo>
                <a:lnTo>
                  <a:pt x="70" y="482"/>
                </a:lnTo>
                <a:lnTo>
                  <a:pt x="70" y="476"/>
                </a:lnTo>
                <a:lnTo>
                  <a:pt x="63" y="476"/>
                </a:lnTo>
                <a:lnTo>
                  <a:pt x="57" y="476"/>
                </a:lnTo>
                <a:lnTo>
                  <a:pt x="57" y="469"/>
                </a:lnTo>
                <a:lnTo>
                  <a:pt x="57" y="476"/>
                </a:lnTo>
                <a:lnTo>
                  <a:pt x="57" y="469"/>
                </a:lnTo>
                <a:lnTo>
                  <a:pt x="50" y="469"/>
                </a:lnTo>
                <a:lnTo>
                  <a:pt x="44" y="469"/>
                </a:lnTo>
                <a:lnTo>
                  <a:pt x="44" y="476"/>
                </a:lnTo>
                <a:lnTo>
                  <a:pt x="38" y="476"/>
                </a:lnTo>
                <a:lnTo>
                  <a:pt x="38" y="469"/>
                </a:lnTo>
                <a:lnTo>
                  <a:pt x="31" y="469"/>
                </a:lnTo>
                <a:lnTo>
                  <a:pt x="31" y="476"/>
                </a:lnTo>
                <a:lnTo>
                  <a:pt x="25" y="476"/>
                </a:lnTo>
                <a:lnTo>
                  <a:pt x="25" y="469"/>
                </a:lnTo>
                <a:lnTo>
                  <a:pt x="19" y="469"/>
                </a:lnTo>
                <a:lnTo>
                  <a:pt x="19" y="463"/>
                </a:lnTo>
                <a:lnTo>
                  <a:pt x="19" y="457"/>
                </a:lnTo>
                <a:lnTo>
                  <a:pt x="25" y="457"/>
                </a:lnTo>
                <a:lnTo>
                  <a:pt x="25" y="450"/>
                </a:lnTo>
                <a:lnTo>
                  <a:pt x="19" y="444"/>
                </a:lnTo>
                <a:lnTo>
                  <a:pt x="25" y="444"/>
                </a:lnTo>
                <a:lnTo>
                  <a:pt x="25" y="438"/>
                </a:lnTo>
                <a:lnTo>
                  <a:pt x="25" y="431"/>
                </a:lnTo>
                <a:lnTo>
                  <a:pt x="31" y="431"/>
                </a:lnTo>
                <a:lnTo>
                  <a:pt x="25" y="431"/>
                </a:lnTo>
                <a:lnTo>
                  <a:pt x="25" y="425"/>
                </a:lnTo>
                <a:lnTo>
                  <a:pt x="25" y="419"/>
                </a:lnTo>
                <a:lnTo>
                  <a:pt x="19" y="419"/>
                </a:lnTo>
                <a:lnTo>
                  <a:pt x="25" y="412"/>
                </a:lnTo>
                <a:lnTo>
                  <a:pt x="25" y="406"/>
                </a:lnTo>
                <a:lnTo>
                  <a:pt x="31" y="400"/>
                </a:lnTo>
                <a:lnTo>
                  <a:pt x="31" y="393"/>
                </a:lnTo>
                <a:lnTo>
                  <a:pt x="25" y="393"/>
                </a:lnTo>
                <a:lnTo>
                  <a:pt x="31" y="387"/>
                </a:lnTo>
                <a:lnTo>
                  <a:pt x="31" y="381"/>
                </a:lnTo>
                <a:lnTo>
                  <a:pt x="31" y="374"/>
                </a:lnTo>
                <a:lnTo>
                  <a:pt x="31" y="368"/>
                </a:lnTo>
                <a:lnTo>
                  <a:pt x="38" y="362"/>
                </a:lnTo>
                <a:lnTo>
                  <a:pt x="31" y="362"/>
                </a:lnTo>
                <a:lnTo>
                  <a:pt x="31" y="355"/>
                </a:lnTo>
                <a:lnTo>
                  <a:pt x="25" y="355"/>
                </a:lnTo>
                <a:lnTo>
                  <a:pt x="31" y="349"/>
                </a:lnTo>
                <a:lnTo>
                  <a:pt x="25" y="349"/>
                </a:lnTo>
                <a:lnTo>
                  <a:pt x="19" y="349"/>
                </a:lnTo>
                <a:lnTo>
                  <a:pt x="25" y="343"/>
                </a:lnTo>
                <a:lnTo>
                  <a:pt x="31" y="343"/>
                </a:lnTo>
                <a:lnTo>
                  <a:pt x="31" y="336"/>
                </a:lnTo>
                <a:lnTo>
                  <a:pt x="25" y="336"/>
                </a:lnTo>
                <a:lnTo>
                  <a:pt x="19" y="336"/>
                </a:lnTo>
                <a:lnTo>
                  <a:pt x="19" y="330"/>
                </a:lnTo>
                <a:lnTo>
                  <a:pt x="19" y="324"/>
                </a:lnTo>
                <a:lnTo>
                  <a:pt x="19" y="317"/>
                </a:lnTo>
                <a:lnTo>
                  <a:pt x="19" y="311"/>
                </a:lnTo>
                <a:lnTo>
                  <a:pt x="12" y="311"/>
                </a:lnTo>
                <a:lnTo>
                  <a:pt x="12" y="304"/>
                </a:lnTo>
                <a:lnTo>
                  <a:pt x="6" y="304"/>
                </a:lnTo>
                <a:lnTo>
                  <a:pt x="6" y="298"/>
                </a:lnTo>
                <a:lnTo>
                  <a:pt x="12" y="298"/>
                </a:lnTo>
                <a:lnTo>
                  <a:pt x="6" y="298"/>
                </a:lnTo>
                <a:lnTo>
                  <a:pt x="6" y="292"/>
                </a:lnTo>
                <a:lnTo>
                  <a:pt x="6" y="298"/>
                </a:lnTo>
                <a:lnTo>
                  <a:pt x="0" y="298"/>
                </a:lnTo>
                <a:lnTo>
                  <a:pt x="0" y="292"/>
                </a:lnTo>
                <a:lnTo>
                  <a:pt x="6" y="292"/>
                </a:lnTo>
                <a:lnTo>
                  <a:pt x="6" y="285"/>
                </a:lnTo>
                <a:lnTo>
                  <a:pt x="0" y="285"/>
                </a:lnTo>
                <a:lnTo>
                  <a:pt x="6" y="285"/>
                </a:lnTo>
                <a:lnTo>
                  <a:pt x="12" y="279"/>
                </a:lnTo>
                <a:lnTo>
                  <a:pt x="19" y="279"/>
                </a:lnTo>
                <a:lnTo>
                  <a:pt x="19" y="273"/>
                </a:lnTo>
                <a:lnTo>
                  <a:pt x="25" y="273"/>
                </a:lnTo>
                <a:lnTo>
                  <a:pt x="31" y="273"/>
                </a:lnTo>
                <a:lnTo>
                  <a:pt x="31" y="266"/>
                </a:lnTo>
                <a:lnTo>
                  <a:pt x="6" y="247"/>
                </a:lnTo>
                <a:lnTo>
                  <a:pt x="12" y="228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237" name="Freeform 12"/>
          <p:cNvSpPr>
            <a:spLocks/>
          </p:cNvSpPr>
          <p:nvPr/>
        </p:nvSpPr>
        <p:spPr bwMode="auto">
          <a:xfrm>
            <a:off x="2327275" y="3151188"/>
            <a:ext cx="801688" cy="711200"/>
          </a:xfrm>
          <a:custGeom>
            <a:avLst/>
            <a:gdLst>
              <a:gd name="T0" fmla="*/ 2147483647 w 698"/>
              <a:gd name="T1" fmla="*/ 2147483647 h 672"/>
              <a:gd name="T2" fmla="*/ 2147483647 w 698"/>
              <a:gd name="T3" fmla="*/ 2147483647 h 672"/>
              <a:gd name="T4" fmla="*/ 2147483647 w 698"/>
              <a:gd name="T5" fmla="*/ 2147483647 h 672"/>
              <a:gd name="T6" fmla="*/ 2147483647 w 698"/>
              <a:gd name="T7" fmla="*/ 2147483647 h 672"/>
              <a:gd name="T8" fmla="*/ 2147483647 w 698"/>
              <a:gd name="T9" fmla="*/ 2147483647 h 672"/>
              <a:gd name="T10" fmla="*/ 2147483647 w 698"/>
              <a:gd name="T11" fmla="*/ 2147483647 h 672"/>
              <a:gd name="T12" fmla="*/ 2147483647 w 698"/>
              <a:gd name="T13" fmla="*/ 2147483647 h 672"/>
              <a:gd name="T14" fmla="*/ 2147483647 w 698"/>
              <a:gd name="T15" fmla="*/ 2147483647 h 672"/>
              <a:gd name="T16" fmla="*/ 2147483647 w 698"/>
              <a:gd name="T17" fmla="*/ 2147483647 h 672"/>
              <a:gd name="T18" fmla="*/ 2147483647 w 698"/>
              <a:gd name="T19" fmla="*/ 2147483647 h 672"/>
              <a:gd name="T20" fmla="*/ 2147483647 w 698"/>
              <a:gd name="T21" fmla="*/ 2147483647 h 672"/>
              <a:gd name="T22" fmla="*/ 2147483647 w 698"/>
              <a:gd name="T23" fmla="*/ 2147483647 h 672"/>
              <a:gd name="T24" fmla="*/ 2147483647 w 698"/>
              <a:gd name="T25" fmla="*/ 2147483647 h 672"/>
              <a:gd name="T26" fmla="*/ 2147483647 w 698"/>
              <a:gd name="T27" fmla="*/ 2147483647 h 672"/>
              <a:gd name="T28" fmla="*/ 2147483647 w 698"/>
              <a:gd name="T29" fmla="*/ 2147483647 h 672"/>
              <a:gd name="T30" fmla="*/ 2147483647 w 698"/>
              <a:gd name="T31" fmla="*/ 2147483647 h 672"/>
              <a:gd name="T32" fmla="*/ 2147483647 w 698"/>
              <a:gd name="T33" fmla="*/ 2147483647 h 672"/>
              <a:gd name="T34" fmla="*/ 2147483647 w 698"/>
              <a:gd name="T35" fmla="*/ 2147483647 h 672"/>
              <a:gd name="T36" fmla="*/ 2147483647 w 698"/>
              <a:gd name="T37" fmla="*/ 2147483647 h 672"/>
              <a:gd name="T38" fmla="*/ 2147483647 w 698"/>
              <a:gd name="T39" fmla="*/ 2147483647 h 672"/>
              <a:gd name="T40" fmla="*/ 2147483647 w 698"/>
              <a:gd name="T41" fmla="*/ 2147483647 h 672"/>
              <a:gd name="T42" fmla="*/ 2147483647 w 698"/>
              <a:gd name="T43" fmla="*/ 2147483647 h 672"/>
              <a:gd name="T44" fmla="*/ 2147483647 w 698"/>
              <a:gd name="T45" fmla="*/ 2147483647 h 672"/>
              <a:gd name="T46" fmla="*/ 2147483647 w 698"/>
              <a:gd name="T47" fmla="*/ 2147483647 h 672"/>
              <a:gd name="T48" fmla="*/ 2147483647 w 698"/>
              <a:gd name="T49" fmla="*/ 2147483647 h 672"/>
              <a:gd name="T50" fmla="*/ 2147483647 w 698"/>
              <a:gd name="T51" fmla="*/ 2147483647 h 672"/>
              <a:gd name="T52" fmla="*/ 2147483647 w 698"/>
              <a:gd name="T53" fmla="*/ 2147483647 h 672"/>
              <a:gd name="T54" fmla="*/ 2147483647 w 698"/>
              <a:gd name="T55" fmla="*/ 2147483647 h 672"/>
              <a:gd name="T56" fmla="*/ 2147483647 w 698"/>
              <a:gd name="T57" fmla="*/ 2147483647 h 672"/>
              <a:gd name="T58" fmla="*/ 2147483647 w 698"/>
              <a:gd name="T59" fmla="*/ 2147483647 h 672"/>
              <a:gd name="T60" fmla="*/ 2147483647 w 698"/>
              <a:gd name="T61" fmla="*/ 2147483647 h 672"/>
              <a:gd name="T62" fmla="*/ 2147483647 w 698"/>
              <a:gd name="T63" fmla="*/ 2147483647 h 672"/>
              <a:gd name="T64" fmla="*/ 2147483647 w 698"/>
              <a:gd name="T65" fmla="*/ 2147483647 h 672"/>
              <a:gd name="T66" fmla="*/ 2147483647 w 698"/>
              <a:gd name="T67" fmla="*/ 2147483647 h 672"/>
              <a:gd name="T68" fmla="*/ 2147483647 w 698"/>
              <a:gd name="T69" fmla="*/ 2147483647 h 672"/>
              <a:gd name="T70" fmla="*/ 2147483647 w 698"/>
              <a:gd name="T71" fmla="*/ 2147483647 h 672"/>
              <a:gd name="T72" fmla="*/ 2147483647 w 698"/>
              <a:gd name="T73" fmla="*/ 2147483647 h 672"/>
              <a:gd name="T74" fmla="*/ 2147483647 w 698"/>
              <a:gd name="T75" fmla="*/ 2147483647 h 672"/>
              <a:gd name="T76" fmla="*/ 2147483647 w 698"/>
              <a:gd name="T77" fmla="*/ 2147483647 h 672"/>
              <a:gd name="T78" fmla="*/ 2147483647 w 698"/>
              <a:gd name="T79" fmla="*/ 2147483647 h 672"/>
              <a:gd name="T80" fmla="*/ 2147483647 w 698"/>
              <a:gd name="T81" fmla="*/ 2147483647 h 672"/>
              <a:gd name="T82" fmla="*/ 2147483647 w 698"/>
              <a:gd name="T83" fmla="*/ 2147483647 h 672"/>
              <a:gd name="T84" fmla="*/ 2147483647 w 698"/>
              <a:gd name="T85" fmla="*/ 2147483647 h 672"/>
              <a:gd name="T86" fmla="*/ 2147483647 w 698"/>
              <a:gd name="T87" fmla="*/ 2147483647 h 672"/>
              <a:gd name="T88" fmla="*/ 2147483647 w 698"/>
              <a:gd name="T89" fmla="*/ 2147483647 h 672"/>
              <a:gd name="T90" fmla="*/ 2147483647 w 698"/>
              <a:gd name="T91" fmla="*/ 2147483647 h 672"/>
              <a:gd name="T92" fmla="*/ 2147483647 w 698"/>
              <a:gd name="T93" fmla="*/ 2147483647 h 672"/>
              <a:gd name="T94" fmla="*/ 2147483647 w 698"/>
              <a:gd name="T95" fmla="*/ 2147483647 h 672"/>
              <a:gd name="T96" fmla="*/ 2147483647 w 698"/>
              <a:gd name="T97" fmla="*/ 2147483647 h 672"/>
              <a:gd name="T98" fmla="*/ 2147483647 w 698"/>
              <a:gd name="T99" fmla="*/ 2147483647 h 672"/>
              <a:gd name="T100" fmla="*/ 2147483647 w 698"/>
              <a:gd name="T101" fmla="*/ 2147483647 h 672"/>
              <a:gd name="T102" fmla="*/ 2147483647 w 698"/>
              <a:gd name="T103" fmla="*/ 2147483647 h 672"/>
              <a:gd name="T104" fmla="*/ 2147483647 w 698"/>
              <a:gd name="T105" fmla="*/ 2147483647 h 672"/>
              <a:gd name="T106" fmla="*/ 2147483647 w 698"/>
              <a:gd name="T107" fmla="*/ 2147483647 h 672"/>
              <a:gd name="T108" fmla="*/ 2147483647 w 698"/>
              <a:gd name="T109" fmla="*/ 2147483647 h 672"/>
              <a:gd name="T110" fmla="*/ 2147483647 w 698"/>
              <a:gd name="T111" fmla="*/ 2147483647 h 672"/>
              <a:gd name="T112" fmla="*/ 2147483647 w 698"/>
              <a:gd name="T113" fmla="*/ 2147483647 h 672"/>
              <a:gd name="T114" fmla="*/ 2147483647 w 698"/>
              <a:gd name="T115" fmla="*/ 2147483647 h 672"/>
              <a:gd name="T116" fmla="*/ 2147483647 w 698"/>
              <a:gd name="T117" fmla="*/ 2147483647 h 672"/>
              <a:gd name="T118" fmla="*/ 2147483647 w 698"/>
              <a:gd name="T119" fmla="*/ 2147483647 h 672"/>
              <a:gd name="T120" fmla="*/ 2147483647 w 698"/>
              <a:gd name="T121" fmla="*/ 2147483647 h 672"/>
              <a:gd name="T122" fmla="*/ 2147483647 w 698"/>
              <a:gd name="T123" fmla="*/ 2147483647 h 672"/>
              <a:gd name="T124" fmla="*/ 2147483647 w 698"/>
              <a:gd name="T125" fmla="*/ 2147483647 h 6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98"/>
              <a:gd name="T190" fmla="*/ 0 h 672"/>
              <a:gd name="T191" fmla="*/ 698 w 698"/>
              <a:gd name="T192" fmla="*/ 672 h 6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98" h="672">
                <a:moveTo>
                  <a:pt x="0" y="482"/>
                </a:moveTo>
                <a:lnTo>
                  <a:pt x="0" y="482"/>
                </a:lnTo>
                <a:lnTo>
                  <a:pt x="0" y="475"/>
                </a:lnTo>
                <a:lnTo>
                  <a:pt x="7" y="475"/>
                </a:lnTo>
                <a:lnTo>
                  <a:pt x="7" y="469"/>
                </a:lnTo>
                <a:lnTo>
                  <a:pt x="7" y="463"/>
                </a:lnTo>
                <a:lnTo>
                  <a:pt x="0" y="463"/>
                </a:lnTo>
                <a:lnTo>
                  <a:pt x="7" y="463"/>
                </a:lnTo>
                <a:lnTo>
                  <a:pt x="0" y="463"/>
                </a:lnTo>
                <a:lnTo>
                  <a:pt x="7" y="463"/>
                </a:lnTo>
                <a:lnTo>
                  <a:pt x="7" y="456"/>
                </a:lnTo>
                <a:lnTo>
                  <a:pt x="7" y="450"/>
                </a:lnTo>
                <a:lnTo>
                  <a:pt x="13" y="450"/>
                </a:lnTo>
                <a:lnTo>
                  <a:pt x="13" y="444"/>
                </a:lnTo>
                <a:lnTo>
                  <a:pt x="19" y="444"/>
                </a:lnTo>
                <a:lnTo>
                  <a:pt x="19" y="437"/>
                </a:lnTo>
                <a:lnTo>
                  <a:pt x="19" y="444"/>
                </a:lnTo>
                <a:lnTo>
                  <a:pt x="19" y="437"/>
                </a:lnTo>
                <a:lnTo>
                  <a:pt x="19" y="431"/>
                </a:lnTo>
                <a:lnTo>
                  <a:pt x="19" y="425"/>
                </a:lnTo>
                <a:lnTo>
                  <a:pt x="26" y="425"/>
                </a:lnTo>
                <a:lnTo>
                  <a:pt x="19" y="425"/>
                </a:lnTo>
                <a:lnTo>
                  <a:pt x="26" y="425"/>
                </a:lnTo>
                <a:lnTo>
                  <a:pt x="32" y="425"/>
                </a:lnTo>
                <a:lnTo>
                  <a:pt x="32" y="418"/>
                </a:lnTo>
                <a:lnTo>
                  <a:pt x="26" y="418"/>
                </a:lnTo>
                <a:lnTo>
                  <a:pt x="32" y="418"/>
                </a:lnTo>
                <a:lnTo>
                  <a:pt x="38" y="412"/>
                </a:lnTo>
                <a:lnTo>
                  <a:pt x="38" y="418"/>
                </a:lnTo>
                <a:lnTo>
                  <a:pt x="38" y="412"/>
                </a:lnTo>
                <a:lnTo>
                  <a:pt x="45" y="412"/>
                </a:lnTo>
                <a:lnTo>
                  <a:pt x="45" y="406"/>
                </a:lnTo>
                <a:lnTo>
                  <a:pt x="51" y="406"/>
                </a:lnTo>
                <a:lnTo>
                  <a:pt x="51" y="399"/>
                </a:lnTo>
                <a:lnTo>
                  <a:pt x="51" y="406"/>
                </a:lnTo>
                <a:lnTo>
                  <a:pt x="51" y="399"/>
                </a:lnTo>
                <a:lnTo>
                  <a:pt x="51" y="393"/>
                </a:lnTo>
                <a:lnTo>
                  <a:pt x="51" y="399"/>
                </a:lnTo>
                <a:lnTo>
                  <a:pt x="57" y="399"/>
                </a:lnTo>
                <a:lnTo>
                  <a:pt x="57" y="393"/>
                </a:lnTo>
                <a:lnTo>
                  <a:pt x="57" y="387"/>
                </a:lnTo>
                <a:lnTo>
                  <a:pt x="64" y="387"/>
                </a:lnTo>
                <a:lnTo>
                  <a:pt x="57" y="387"/>
                </a:lnTo>
                <a:lnTo>
                  <a:pt x="64" y="387"/>
                </a:lnTo>
                <a:lnTo>
                  <a:pt x="57" y="380"/>
                </a:lnTo>
                <a:lnTo>
                  <a:pt x="51" y="380"/>
                </a:lnTo>
                <a:lnTo>
                  <a:pt x="57" y="380"/>
                </a:lnTo>
                <a:lnTo>
                  <a:pt x="51" y="374"/>
                </a:lnTo>
                <a:lnTo>
                  <a:pt x="57" y="374"/>
                </a:lnTo>
                <a:lnTo>
                  <a:pt x="51" y="374"/>
                </a:lnTo>
                <a:lnTo>
                  <a:pt x="57" y="374"/>
                </a:lnTo>
                <a:lnTo>
                  <a:pt x="51" y="374"/>
                </a:lnTo>
                <a:lnTo>
                  <a:pt x="57" y="368"/>
                </a:lnTo>
                <a:lnTo>
                  <a:pt x="64" y="368"/>
                </a:lnTo>
                <a:lnTo>
                  <a:pt x="70" y="368"/>
                </a:lnTo>
                <a:lnTo>
                  <a:pt x="64" y="361"/>
                </a:lnTo>
                <a:lnTo>
                  <a:pt x="70" y="361"/>
                </a:lnTo>
                <a:lnTo>
                  <a:pt x="64" y="361"/>
                </a:lnTo>
                <a:lnTo>
                  <a:pt x="70" y="361"/>
                </a:lnTo>
                <a:lnTo>
                  <a:pt x="70" y="355"/>
                </a:lnTo>
                <a:lnTo>
                  <a:pt x="76" y="355"/>
                </a:lnTo>
                <a:lnTo>
                  <a:pt x="76" y="348"/>
                </a:lnTo>
                <a:lnTo>
                  <a:pt x="83" y="348"/>
                </a:lnTo>
                <a:lnTo>
                  <a:pt x="89" y="348"/>
                </a:lnTo>
                <a:lnTo>
                  <a:pt x="89" y="342"/>
                </a:lnTo>
                <a:lnTo>
                  <a:pt x="89" y="336"/>
                </a:lnTo>
                <a:lnTo>
                  <a:pt x="95" y="336"/>
                </a:lnTo>
                <a:lnTo>
                  <a:pt x="95" y="329"/>
                </a:lnTo>
                <a:lnTo>
                  <a:pt x="102" y="329"/>
                </a:lnTo>
                <a:lnTo>
                  <a:pt x="108" y="329"/>
                </a:lnTo>
                <a:lnTo>
                  <a:pt x="114" y="329"/>
                </a:lnTo>
                <a:lnTo>
                  <a:pt x="121" y="329"/>
                </a:lnTo>
                <a:lnTo>
                  <a:pt x="121" y="323"/>
                </a:lnTo>
                <a:lnTo>
                  <a:pt x="127" y="323"/>
                </a:lnTo>
                <a:lnTo>
                  <a:pt x="133" y="323"/>
                </a:lnTo>
                <a:lnTo>
                  <a:pt x="133" y="317"/>
                </a:lnTo>
                <a:lnTo>
                  <a:pt x="140" y="317"/>
                </a:lnTo>
                <a:lnTo>
                  <a:pt x="140" y="310"/>
                </a:lnTo>
                <a:lnTo>
                  <a:pt x="140" y="304"/>
                </a:lnTo>
                <a:lnTo>
                  <a:pt x="140" y="298"/>
                </a:lnTo>
                <a:lnTo>
                  <a:pt x="146" y="298"/>
                </a:lnTo>
                <a:lnTo>
                  <a:pt x="146" y="291"/>
                </a:lnTo>
                <a:lnTo>
                  <a:pt x="146" y="285"/>
                </a:lnTo>
                <a:lnTo>
                  <a:pt x="152" y="279"/>
                </a:lnTo>
                <a:lnTo>
                  <a:pt x="146" y="279"/>
                </a:lnTo>
                <a:lnTo>
                  <a:pt x="146" y="272"/>
                </a:lnTo>
                <a:lnTo>
                  <a:pt x="152" y="272"/>
                </a:lnTo>
                <a:lnTo>
                  <a:pt x="152" y="266"/>
                </a:lnTo>
                <a:lnTo>
                  <a:pt x="152" y="260"/>
                </a:lnTo>
                <a:lnTo>
                  <a:pt x="159" y="260"/>
                </a:lnTo>
                <a:lnTo>
                  <a:pt x="159" y="253"/>
                </a:lnTo>
                <a:lnTo>
                  <a:pt x="165" y="253"/>
                </a:lnTo>
                <a:lnTo>
                  <a:pt x="172" y="253"/>
                </a:lnTo>
                <a:lnTo>
                  <a:pt x="172" y="247"/>
                </a:lnTo>
                <a:lnTo>
                  <a:pt x="178" y="247"/>
                </a:lnTo>
                <a:lnTo>
                  <a:pt x="184" y="241"/>
                </a:lnTo>
                <a:lnTo>
                  <a:pt x="184" y="247"/>
                </a:lnTo>
                <a:lnTo>
                  <a:pt x="191" y="247"/>
                </a:lnTo>
                <a:lnTo>
                  <a:pt x="197" y="247"/>
                </a:lnTo>
                <a:lnTo>
                  <a:pt x="203" y="247"/>
                </a:lnTo>
                <a:lnTo>
                  <a:pt x="203" y="241"/>
                </a:lnTo>
                <a:lnTo>
                  <a:pt x="203" y="234"/>
                </a:lnTo>
                <a:lnTo>
                  <a:pt x="203" y="228"/>
                </a:lnTo>
                <a:lnTo>
                  <a:pt x="210" y="228"/>
                </a:lnTo>
                <a:lnTo>
                  <a:pt x="210" y="222"/>
                </a:lnTo>
                <a:lnTo>
                  <a:pt x="210" y="215"/>
                </a:lnTo>
                <a:lnTo>
                  <a:pt x="216" y="209"/>
                </a:lnTo>
                <a:lnTo>
                  <a:pt x="216" y="203"/>
                </a:lnTo>
                <a:lnTo>
                  <a:pt x="216" y="196"/>
                </a:lnTo>
                <a:lnTo>
                  <a:pt x="216" y="190"/>
                </a:lnTo>
                <a:lnTo>
                  <a:pt x="216" y="184"/>
                </a:lnTo>
                <a:lnTo>
                  <a:pt x="216" y="177"/>
                </a:lnTo>
                <a:lnTo>
                  <a:pt x="222" y="171"/>
                </a:lnTo>
                <a:lnTo>
                  <a:pt x="222" y="165"/>
                </a:lnTo>
                <a:lnTo>
                  <a:pt x="229" y="165"/>
                </a:lnTo>
                <a:lnTo>
                  <a:pt x="229" y="158"/>
                </a:lnTo>
                <a:lnTo>
                  <a:pt x="229" y="152"/>
                </a:lnTo>
                <a:lnTo>
                  <a:pt x="229" y="145"/>
                </a:lnTo>
                <a:lnTo>
                  <a:pt x="229" y="139"/>
                </a:lnTo>
                <a:lnTo>
                  <a:pt x="229" y="133"/>
                </a:lnTo>
                <a:lnTo>
                  <a:pt x="229" y="126"/>
                </a:lnTo>
                <a:lnTo>
                  <a:pt x="235" y="120"/>
                </a:lnTo>
                <a:lnTo>
                  <a:pt x="235" y="114"/>
                </a:lnTo>
                <a:lnTo>
                  <a:pt x="235" y="107"/>
                </a:lnTo>
                <a:lnTo>
                  <a:pt x="241" y="107"/>
                </a:lnTo>
                <a:lnTo>
                  <a:pt x="241" y="101"/>
                </a:lnTo>
                <a:lnTo>
                  <a:pt x="248" y="101"/>
                </a:lnTo>
                <a:lnTo>
                  <a:pt x="248" y="95"/>
                </a:lnTo>
                <a:lnTo>
                  <a:pt x="248" y="88"/>
                </a:lnTo>
                <a:lnTo>
                  <a:pt x="254" y="88"/>
                </a:lnTo>
                <a:lnTo>
                  <a:pt x="254" y="82"/>
                </a:lnTo>
                <a:lnTo>
                  <a:pt x="254" y="76"/>
                </a:lnTo>
                <a:lnTo>
                  <a:pt x="254" y="69"/>
                </a:lnTo>
                <a:lnTo>
                  <a:pt x="254" y="63"/>
                </a:lnTo>
                <a:lnTo>
                  <a:pt x="254" y="57"/>
                </a:lnTo>
                <a:lnTo>
                  <a:pt x="260" y="57"/>
                </a:lnTo>
                <a:lnTo>
                  <a:pt x="260" y="50"/>
                </a:lnTo>
                <a:lnTo>
                  <a:pt x="260" y="44"/>
                </a:lnTo>
                <a:lnTo>
                  <a:pt x="260" y="38"/>
                </a:lnTo>
                <a:lnTo>
                  <a:pt x="267" y="38"/>
                </a:lnTo>
                <a:lnTo>
                  <a:pt x="267" y="31"/>
                </a:lnTo>
                <a:lnTo>
                  <a:pt x="260" y="31"/>
                </a:lnTo>
                <a:lnTo>
                  <a:pt x="267" y="31"/>
                </a:lnTo>
                <a:lnTo>
                  <a:pt x="267" y="25"/>
                </a:lnTo>
                <a:lnTo>
                  <a:pt x="273" y="25"/>
                </a:lnTo>
                <a:lnTo>
                  <a:pt x="267" y="19"/>
                </a:lnTo>
                <a:lnTo>
                  <a:pt x="273" y="19"/>
                </a:lnTo>
                <a:lnTo>
                  <a:pt x="273" y="12"/>
                </a:lnTo>
                <a:lnTo>
                  <a:pt x="279" y="12"/>
                </a:lnTo>
                <a:lnTo>
                  <a:pt x="279" y="6"/>
                </a:lnTo>
                <a:lnTo>
                  <a:pt x="286" y="6"/>
                </a:lnTo>
                <a:lnTo>
                  <a:pt x="292" y="6"/>
                </a:lnTo>
                <a:lnTo>
                  <a:pt x="286" y="6"/>
                </a:lnTo>
                <a:lnTo>
                  <a:pt x="292" y="0"/>
                </a:lnTo>
                <a:lnTo>
                  <a:pt x="298" y="0"/>
                </a:lnTo>
                <a:lnTo>
                  <a:pt x="292" y="0"/>
                </a:lnTo>
                <a:lnTo>
                  <a:pt x="292" y="6"/>
                </a:lnTo>
                <a:lnTo>
                  <a:pt x="286" y="6"/>
                </a:lnTo>
                <a:lnTo>
                  <a:pt x="286" y="12"/>
                </a:lnTo>
                <a:lnTo>
                  <a:pt x="292" y="12"/>
                </a:lnTo>
                <a:lnTo>
                  <a:pt x="292" y="19"/>
                </a:lnTo>
                <a:lnTo>
                  <a:pt x="286" y="19"/>
                </a:lnTo>
                <a:lnTo>
                  <a:pt x="286" y="25"/>
                </a:lnTo>
                <a:lnTo>
                  <a:pt x="279" y="25"/>
                </a:lnTo>
                <a:lnTo>
                  <a:pt x="279" y="31"/>
                </a:lnTo>
                <a:lnTo>
                  <a:pt x="279" y="38"/>
                </a:lnTo>
                <a:lnTo>
                  <a:pt x="279" y="44"/>
                </a:lnTo>
                <a:lnTo>
                  <a:pt x="279" y="38"/>
                </a:lnTo>
                <a:lnTo>
                  <a:pt x="279" y="44"/>
                </a:lnTo>
                <a:lnTo>
                  <a:pt x="286" y="44"/>
                </a:lnTo>
                <a:lnTo>
                  <a:pt x="292" y="44"/>
                </a:lnTo>
                <a:lnTo>
                  <a:pt x="298" y="50"/>
                </a:lnTo>
                <a:lnTo>
                  <a:pt x="305" y="50"/>
                </a:lnTo>
                <a:lnTo>
                  <a:pt x="311" y="50"/>
                </a:lnTo>
                <a:lnTo>
                  <a:pt x="317" y="50"/>
                </a:lnTo>
                <a:lnTo>
                  <a:pt x="317" y="57"/>
                </a:lnTo>
                <a:lnTo>
                  <a:pt x="349" y="69"/>
                </a:lnTo>
                <a:lnTo>
                  <a:pt x="362" y="76"/>
                </a:lnTo>
                <a:lnTo>
                  <a:pt x="368" y="82"/>
                </a:lnTo>
                <a:lnTo>
                  <a:pt x="375" y="82"/>
                </a:lnTo>
                <a:lnTo>
                  <a:pt x="375" y="76"/>
                </a:lnTo>
                <a:lnTo>
                  <a:pt x="368" y="76"/>
                </a:lnTo>
                <a:lnTo>
                  <a:pt x="368" y="69"/>
                </a:lnTo>
                <a:lnTo>
                  <a:pt x="375" y="69"/>
                </a:lnTo>
                <a:lnTo>
                  <a:pt x="368" y="69"/>
                </a:lnTo>
                <a:lnTo>
                  <a:pt x="368" y="63"/>
                </a:lnTo>
                <a:lnTo>
                  <a:pt x="375" y="63"/>
                </a:lnTo>
                <a:lnTo>
                  <a:pt x="375" y="57"/>
                </a:lnTo>
                <a:lnTo>
                  <a:pt x="381" y="57"/>
                </a:lnTo>
                <a:lnTo>
                  <a:pt x="375" y="57"/>
                </a:lnTo>
                <a:lnTo>
                  <a:pt x="375" y="50"/>
                </a:lnTo>
                <a:lnTo>
                  <a:pt x="381" y="50"/>
                </a:lnTo>
                <a:lnTo>
                  <a:pt x="381" y="44"/>
                </a:lnTo>
                <a:lnTo>
                  <a:pt x="387" y="44"/>
                </a:lnTo>
                <a:lnTo>
                  <a:pt x="387" y="38"/>
                </a:lnTo>
                <a:lnTo>
                  <a:pt x="394" y="38"/>
                </a:lnTo>
                <a:lnTo>
                  <a:pt x="394" y="44"/>
                </a:lnTo>
                <a:lnTo>
                  <a:pt x="400" y="44"/>
                </a:lnTo>
                <a:lnTo>
                  <a:pt x="394" y="44"/>
                </a:lnTo>
                <a:lnTo>
                  <a:pt x="400" y="50"/>
                </a:lnTo>
                <a:lnTo>
                  <a:pt x="400" y="44"/>
                </a:lnTo>
                <a:lnTo>
                  <a:pt x="400" y="50"/>
                </a:lnTo>
                <a:lnTo>
                  <a:pt x="406" y="50"/>
                </a:lnTo>
                <a:lnTo>
                  <a:pt x="413" y="38"/>
                </a:lnTo>
                <a:lnTo>
                  <a:pt x="419" y="38"/>
                </a:lnTo>
                <a:lnTo>
                  <a:pt x="419" y="44"/>
                </a:lnTo>
                <a:lnTo>
                  <a:pt x="425" y="44"/>
                </a:lnTo>
                <a:lnTo>
                  <a:pt x="425" y="50"/>
                </a:lnTo>
                <a:lnTo>
                  <a:pt x="432" y="50"/>
                </a:lnTo>
                <a:lnTo>
                  <a:pt x="432" y="57"/>
                </a:lnTo>
                <a:lnTo>
                  <a:pt x="438" y="57"/>
                </a:lnTo>
                <a:lnTo>
                  <a:pt x="438" y="63"/>
                </a:lnTo>
                <a:lnTo>
                  <a:pt x="444" y="63"/>
                </a:lnTo>
                <a:lnTo>
                  <a:pt x="444" y="69"/>
                </a:lnTo>
                <a:lnTo>
                  <a:pt x="444" y="76"/>
                </a:lnTo>
                <a:lnTo>
                  <a:pt x="444" y="82"/>
                </a:lnTo>
                <a:lnTo>
                  <a:pt x="444" y="88"/>
                </a:lnTo>
                <a:lnTo>
                  <a:pt x="444" y="82"/>
                </a:lnTo>
                <a:lnTo>
                  <a:pt x="444" y="76"/>
                </a:lnTo>
                <a:lnTo>
                  <a:pt x="451" y="76"/>
                </a:lnTo>
                <a:lnTo>
                  <a:pt x="451" y="69"/>
                </a:lnTo>
                <a:lnTo>
                  <a:pt x="457" y="69"/>
                </a:lnTo>
                <a:lnTo>
                  <a:pt x="457" y="76"/>
                </a:lnTo>
                <a:lnTo>
                  <a:pt x="451" y="76"/>
                </a:lnTo>
                <a:lnTo>
                  <a:pt x="457" y="76"/>
                </a:lnTo>
                <a:lnTo>
                  <a:pt x="451" y="76"/>
                </a:lnTo>
                <a:lnTo>
                  <a:pt x="457" y="76"/>
                </a:lnTo>
                <a:lnTo>
                  <a:pt x="451" y="76"/>
                </a:lnTo>
                <a:lnTo>
                  <a:pt x="457" y="76"/>
                </a:lnTo>
                <a:lnTo>
                  <a:pt x="451" y="76"/>
                </a:lnTo>
                <a:lnTo>
                  <a:pt x="457" y="76"/>
                </a:lnTo>
                <a:lnTo>
                  <a:pt x="457" y="82"/>
                </a:lnTo>
                <a:lnTo>
                  <a:pt x="463" y="82"/>
                </a:lnTo>
                <a:lnTo>
                  <a:pt x="470" y="82"/>
                </a:lnTo>
                <a:lnTo>
                  <a:pt x="463" y="82"/>
                </a:lnTo>
                <a:lnTo>
                  <a:pt x="470" y="76"/>
                </a:lnTo>
                <a:lnTo>
                  <a:pt x="463" y="76"/>
                </a:lnTo>
                <a:lnTo>
                  <a:pt x="470" y="76"/>
                </a:lnTo>
                <a:lnTo>
                  <a:pt x="476" y="76"/>
                </a:lnTo>
                <a:lnTo>
                  <a:pt x="476" y="69"/>
                </a:lnTo>
                <a:lnTo>
                  <a:pt x="476" y="76"/>
                </a:lnTo>
                <a:lnTo>
                  <a:pt x="476" y="69"/>
                </a:lnTo>
                <a:lnTo>
                  <a:pt x="476" y="76"/>
                </a:lnTo>
                <a:lnTo>
                  <a:pt x="482" y="76"/>
                </a:lnTo>
                <a:lnTo>
                  <a:pt x="482" y="69"/>
                </a:lnTo>
                <a:lnTo>
                  <a:pt x="482" y="76"/>
                </a:lnTo>
                <a:lnTo>
                  <a:pt x="482" y="82"/>
                </a:lnTo>
                <a:lnTo>
                  <a:pt x="482" y="88"/>
                </a:lnTo>
                <a:lnTo>
                  <a:pt x="482" y="82"/>
                </a:lnTo>
                <a:lnTo>
                  <a:pt x="482" y="88"/>
                </a:lnTo>
                <a:lnTo>
                  <a:pt x="482" y="82"/>
                </a:lnTo>
                <a:lnTo>
                  <a:pt x="482" y="88"/>
                </a:lnTo>
                <a:lnTo>
                  <a:pt x="482" y="82"/>
                </a:lnTo>
                <a:lnTo>
                  <a:pt x="489" y="82"/>
                </a:lnTo>
                <a:lnTo>
                  <a:pt x="495" y="82"/>
                </a:lnTo>
                <a:lnTo>
                  <a:pt x="489" y="82"/>
                </a:lnTo>
                <a:lnTo>
                  <a:pt x="495" y="82"/>
                </a:lnTo>
                <a:lnTo>
                  <a:pt x="495" y="76"/>
                </a:lnTo>
                <a:lnTo>
                  <a:pt x="495" y="82"/>
                </a:lnTo>
                <a:lnTo>
                  <a:pt x="501" y="82"/>
                </a:lnTo>
                <a:lnTo>
                  <a:pt x="501" y="88"/>
                </a:lnTo>
                <a:lnTo>
                  <a:pt x="508" y="82"/>
                </a:lnTo>
                <a:lnTo>
                  <a:pt x="508" y="88"/>
                </a:lnTo>
                <a:lnTo>
                  <a:pt x="514" y="88"/>
                </a:lnTo>
                <a:lnTo>
                  <a:pt x="520" y="88"/>
                </a:lnTo>
                <a:lnTo>
                  <a:pt x="527" y="101"/>
                </a:lnTo>
                <a:lnTo>
                  <a:pt x="533" y="95"/>
                </a:lnTo>
                <a:lnTo>
                  <a:pt x="533" y="88"/>
                </a:lnTo>
                <a:lnTo>
                  <a:pt x="533" y="82"/>
                </a:lnTo>
                <a:lnTo>
                  <a:pt x="533" y="76"/>
                </a:lnTo>
                <a:lnTo>
                  <a:pt x="533" y="69"/>
                </a:lnTo>
                <a:lnTo>
                  <a:pt x="533" y="63"/>
                </a:lnTo>
                <a:lnTo>
                  <a:pt x="533" y="69"/>
                </a:lnTo>
                <a:lnTo>
                  <a:pt x="540" y="69"/>
                </a:lnTo>
                <a:lnTo>
                  <a:pt x="540" y="76"/>
                </a:lnTo>
                <a:lnTo>
                  <a:pt x="546" y="76"/>
                </a:lnTo>
                <a:lnTo>
                  <a:pt x="552" y="76"/>
                </a:lnTo>
                <a:lnTo>
                  <a:pt x="552" y="82"/>
                </a:lnTo>
                <a:lnTo>
                  <a:pt x="559" y="82"/>
                </a:lnTo>
                <a:lnTo>
                  <a:pt x="559" y="76"/>
                </a:lnTo>
                <a:lnTo>
                  <a:pt x="559" y="82"/>
                </a:lnTo>
                <a:lnTo>
                  <a:pt x="565" y="82"/>
                </a:lnTo>
                <a:lnTo>
                  <a:pt x="571" y="82"/>
                </a:lnTo>
                <a:lnTo>
                  <a:pt x="571" y="76"/>
                </a:lnTo>
                <a:lnTo>
                  <a:pt x="578" y="76"/>
                </a:lnTo>
                <a:lnTo>
                  <a:pt x="584" y="76"/>
                </a:lnTo>
                <a:lnTo>
                  <a:pt x="578" y="76"/>
                </a:lnTo>
                <a:lnTo>
                  <a:pt x="584" y="76"/>
                </a:lnTo>
                <a:lnTo>
                  <a:pt x="584" y="69"/>
                </a:lnTo>
                <a:lnTo>
                  <a:pt x="584" y="76"/>
                </a:lnTo>
                <a:lnTo>
                  <a:pt x="584" y="69"/>
                </a:lnTo>
                <a:lnTo>
                  <a:pt x="590" y="69"/>
                </a:lnTo>
                <a:lnTo>
                  <a:pt x="597" y="69"/>
                </a:lnTo>
                <a:lnTo>
                  <a:pt x="597" y="63"/>
                </a:lnTo>
                <a:lnTo>
                  <a:pt x="603" y="63"/>
                </a:lnTo>
                <a:lnTo>
                  <a:pt x="609" y="63"/>
                </a:lnTo>
                <a:lnTo>
                  <a:pt x="609" y="57"/>
                </a:lnTo>
                <a:lnTo>
                  <a:pt x="616" y="50"/>
                </a:lnTo>
                <a:lnTo>
                  <a:pt x="628" y="50"/>
                </a:lnTo>
                <a:lnTo>
                  <a:pt x="641" y="57"/>
                </a:lnTo>
                <a:lnTo>
                  <a:pt x="647" y="57"/>
                </a:lnTo>
                <a:lnTo>
                  <a:pt x="647" y="50"/>
                </a:lnTo>
                <a:lnTo>
                  <a:pt x="647" y="38"/>
                </a:lnTo>
                <a:lnTo>
                  <a:pt x="647" y="44"/>
                </a:lnTo>
                <a:lnTo>
                  <a:pt x="654" y="44"/>
                </a:lnTo>
                <a:lnTo>
                  <a:pt x="654" y="50"/>
                </a:lnTo>
                <a:lnTo>
                  <a:pt x="654" y="57"/>
                </a:lnTo>
                <a:lnTo>
                  <a:pt x="660" y="57"/>
                </a:lnTo>
                <a:lnTo>
                  <a:pt x="660" y="50"/>
                </a:lnTo>
                <a:lnTo>
                  <a:pt x="660" y="57"/>
                </a:lnTo>
                <a:lnTo>
                  <a:pt x="666" y="50"/>
                </a:lnTo>
                <a:lnTo>
                  <a:pt x="673" y="50"/>
                </a:lnTo>
                <a:lnTo>
                  <a:pt x="679" y="50"/>
                </a:lnTo>
                <a:lnTo>
                  <a:pt x="673" y="50"/>
                </a:lnTo>
                <a:lnTo>
                  <a:pt x="673" y="57"/>
                </a:lnTo>
                <a:lnTo>
                  <a:pt x="666" y="57"/>
                </a:lnTo>
                <a:lnTo>
                  <a:pt x="660" y="57"/>
                </a:lnTo>
                <a:lnTo>
                  <a:pt x="660" y="63"/>
                </a:lnTo>
                <a:lnTo>
                  <a:pt x="660" y="69"/>
                </a:lnTo>
                <a:lnTo>
                  <a:pt x="660" y="76"/>
                </a:lnTo>
                <a:lnTo>
                  <a:pt x="660" y="82"/>
                </a:lnTo>
                <a:lnTo>
                  <a:pt x="660" y="88"/>
                </a:lnTo>
                <a:lnTo>
                  <a:pt x="666" y="88"/>
                </a:lnTo>
                <a:lnTo>
                  <a:pt x="673" y="88"/>
                </a:lnTo>
                <a:lnTo>
                  <a:pt x="679" y="82"/>
                </a:lnTo>
                <a:lnTo>
                  <a:pt x="685" y="82"/>
                </a:lnTo>
                <a:lnTo>
                  <a:pt x="685" y="88"/>
                </a:lnTo>
                <a:lnTo>
                  <a:pt x="679" y="88"/>
                </a:lnTo>
                <a:lnTo>
                  <a:pt x="679" y="95"/>
                </a:lnTo>
                <a:lnTo>
                  <a:pt x="673" y="95"/>
                </a:lnTo>
                <a:lnTo>
                  <a:pt x="666" y="95"/>
                </a:lnTo>
                <a:lnTo>
                  <a:pt x="666" y="101"/>
                </a:lnTo>
                <a:lnTo>
                  <a:pt x="666" y="107"/>
                </a:lnTo>
                <a:lnTo>
                  <a:pt x="666" y="114"/>
                </a:lnTo>
                <a:lnTo>
                  <a:pt x="673" y="107"/>
                </a:lnTo>
                <a:lnTo>
                  <a:pt x="673" y="114"/>
                </a:lnTo>
                <a:lnTo>
                  <a:pt x="666" y="114"/>
                </a:lnTo>
                <a:lnTo>
                  <a:pt x="666" y="120"/>
                </a:lnTo>
                <a:lnTo>
                  <a:pt x="666" y="126"/>
                </a:lnTo>
                <a:lnTo>
                  <a:pt x="666" y="133"/>
                </a:lnTo>
                <a:lnTo>
                  <a:pt x="660" y="133"/>
                </a:lnTo>
                <a:lnTo>
                  <a:pt x="666" y="133"/>
                </a:lnTo>
                <a:lnTo>
                  <a:pt x="660" y="133"/>
                </a:lnTo>
                <a:lnTo>
                  <a:pt x="666" y="133"/>
                </a:lnTo>
                <a:lnTo>
                  <a:pt x="666" y="139"/>
                </a:lnTo>
                <a:lnTo>
                  <a:pt x="666" y="145"/>
                </a:lnTo>
                <a:lnTo>
                  <a:pt x="666" y="152"/>
                </a:lnTo>
                <a:lnTo>
                  <a:pt x="666" y="158"/>
                </a:lnTo>
                <a:lnTo>
                  <a:pt x="666" y="165"/>
                </a:lnTo>
                <a:lnTo>
                  <a:pt x="673" y="165"/>
                </a:lnTo>
                <a:lnTo>
                  <a:pt x="679" y="165"/>
                </a:lnTo>
                <a:lnTo>
                  <a:pt x="679" y="171"/>
                </a:lnTo>
                <a:lnTo>
                  <a:pt x="685" y="171"/>
                </a:lnTo>
                <a:lnTo>
                  <a:pt x="685" y="177"/>
                </a:lnTo>
                <a:lnTo>
                  <a:pt x="692" y="177"/>
                </a:lnTo>
                <a:lnTo>
                  <a:pt x="692" y="184"/>
                </a:lnTo>
                <a:lnTo>
                  <a:pt x="698" y="184"/>
                </a:lnTo>
                <a:lnTo>
                  <a:pt x="698" y="190"/>
                </a:lnTo>
                <a:lnTo>
                  <a:pt x="692" y="190"/>
                </a:lnTo>
                <a:lnTo>
                  <a:pt x="685" y="190"/>
                </a:lnTo>
                <a:lnTo>
                  <a:pt x="692" y="190"/>
                </a:lnTo>
                <a:lnTo>
                  <a:pt x="692" y="196"/>
                </a:lnTo>
                <a:lnTo>
                  <a:pt x="685" y="196"/>
                </a:lnTo>
                <a:lnTo>
                  <a:pt x="692" y="196"/>
                </a:lnTo>
                <a:lnTo>
                  <a:pt x="692" y="203"/>
                </a:lnTo>
                <a:lnTo>
                  <a:pt x="685" y="203"/>
                </a:lnTo>
                <a:lnTo>
                  <a:pt x="692" y="203"/>
                </a:lnTo>
                <a:lnTo>
                  <a:pt x="692" y="209"/>
                </a:lnTo>
                <a:lnTo>
                  <a:pt x="692" y="215"/>
                </a:lnTo>
                <a:lnTo>
                  <a:pt x="685" y="215"/>
                </a:lnTo>
                <a:lnTo>
                  <a:pt x="692" y="222"/>
                </a:lnTo>
                <a:lnTo>
                  <a:pt x="685" y="222"/>
                </a:lnTo>
                <a:lnTo>
                  <a:pt x="685" y="228"/>
                </a:lnTo>
                <a:lnTo>
                  <a:pt x="685" y="234"/>
                </a:lnTo>
                <a:lnTo>
                  <a:pt x="685" y="241"/>
                </a:lnTo>
                <a:lnTo>
                  <a:pt x="679" y="234"/>
                </a:lnTo>
                <a:lnTo>
                  <a:pt x="679" y="241"/>
                </a:lnTo>
                <a:lnTo>
                  <a:pt x="673" y="241"/>
                </a:lnTo>
                <a:lnTo>
                  <a:pt x="673" y="234"/>
                </a:lnTo>
                <a:lnTo>
                  <a:pt x="673" y="241"/>
                </a:lnTo>
                <a:lnTo>
                  <a:pt x="666" y="241"/>
                </a:lnTo>
                <a:lnTo>
                  <a:pt x="660" y="241"/>
                </a:lnTo>
                <a:lnTo>
                  <a:pt x="660" y="234"/>
                </a:lnTo>
                <a:lnTo>
                  <a:pt x="660" y="228"/>
                </a:lnTo>
                <a:lnTo>
                  <a:pt x="654" y="228"/>
                </a:lnTo>
                <a:lnTo>
                  <a:pt x="647" y="222"/>
                </a:lnTo>
                <a:lnTo>
                  <a:pt x="641" y="215"/>
                </a:lnTo>
                <a:lnTo>
                  <a:pt x="641" y="222"/>
                </a:lnTo>
                <a:lnTo>
                  <a:pt x="641" y="215"/>
                </a:lnTo>
                <a:lnTo>
                  <a:pt x="641" y="222"/>
                </a:lnTo>
                <a:lnTo>
                  <a:pt x="635" y="222"/>
                </a:lnTo>
                <a:lnTo>
                  <a:pt x="635" y="228"/>
                </a:lnTo>
                <a:lnTo>
                  <a:pt x="641" y="228"/>
                </a:lnTo>
                <a:lnTo>
                  <a:pt x="641" y="234"/>
                </a:lnTo>
                <a:lnTo>
                  <a:pt x="635" y="234"/>
                </a:lnTo>
                <a:lnTo>
                  <a:pt x="635" y="241"/>
                </a:lnTo>
                <a:lnTo>
                  <a:pt x="641" y="241"/>
                </a:lnTo>
                <a:lnTo>
                  <a:pt x="641" y="247"/>
                </a:lnTo>
                <a:lnTo>
                  <a:pt x="641" y="253"/>
                </a:lnTo>
                <a:lnTo>
                  <a:pt x="635" y="253"/>
                </a:lnTo>
                <a:lnTo>
                  <a:pt x="628" y="253"/>
                </a:lnTo>
                <a:lnTo>
                  <a:pt x="622" y="253"/>
                </a:lnTo>
                <a:lnTo>
                  <a:pt x="622" y="247"/>
                </a:lnTo>
                <a:lnTo>
                  <a:pt x="616" y="247"/>
                </a:lnTo>
                <a:lnTo>
                  <a:pt x="609" y="247"/>
                </a:lnTo>
                <a:lnTo>
                  <a:pt x="603" y="253"/>
                </a:lnTo>
                <a:lnTo>
                  <a:pt x="603" y="260"/>
                </a:lnTo>
                <a:lnTo>
                  <a:pt x="603" y="266"/>
                </a:lnTo>
                <a:lnTo>
                  <a:pt x="597" y="266"/>
                </a:lnTo>
                <a:lnTo>
                  <a:pt x="603" y="272"/>
                </a:lnTo>
                <a:lnTo>
                  <a:pt x="603" y="266"/>
                </a:lnTo>
                <a:lnTo>
                  <a:pt x="603" y="272"/>
                </a:lnTo>
                <a:lnTo>
                  <a:pt x="609" y="279"/>
                </a:lnTo>
                <a:lnTo>
                  <a:pt x="609" y="285"/>
                </a:lnTo>
                <a:lnTo>
                  <a:pt x="603" y="285"/>
                </a:lnTo>
                <a:lnTo>
                  <a:pt x="603" y="291"/>
                </a:lnTo>
                <a:lnTo>
                  <a:pt x="597" y="298"/>
                </a:lnTo>
                <a:lnTo>
                  <a:pt x="603" y="304"/>
                </a:lnTo>
                <a:lnTo>
                  <a:pt x="609" y="304"/>
                </a:lnTo>
                <a:lnTo>
                  <a:pt x="609" y="310"/>
                </a:lnTo>
                <a:lnTo>
                  <a:pt x="609" y="317"/>
                </a:lnTo>
                <a:lnTo>
                  <a:pt x="609" y="323"/>
                </a:lnTo>
                <a:lnTo>
                  <a:pt x="609" y="329"/>
                </a:lnTo>
                <a:lnTo>
                  <a:pt x="597" y="336"/>
                </a:lnTo>
                <a:lnTo>
                  <a:pt x="590" y="336"/>
                </a:lnTo>
                <a:lnTo>
                  <a:pt x="584" y="336"/>
                </a:lnTo>
                <a:lnTo>
                  <a:pt x="578" y="336"/>
                </a:lnTo>
                <a:lnTo>
                  <a:pt x="578" y="342"/>
                </a:lnTo>
                <a:lnTo>
                  <a:pt x="578" y="336"/>
                </a:lnTo>
                <a:lnTo>
                  <a:pt x="578" y="342"/>
                </a:lnTo>
                <a:lnTo>
                  <a:pt x="571" y="342"/>
                </a:lnTo>
                <a:lnTo>
                  <a:pt x="565" y="342"/>
                </a:lnTo>
                <a:lnTo>
                  <a:pt x="559" y="342"/>
                </a:lnTo>
                <a:lnTo>
                  <a:pt x="559" y="336"/>
                </a:lnTo>
                <a:lnTo>
                  <a:pt x="559" y="329"/>
                </a:lnTo>
                <a:lnTo>
                  <a:pt x="559" y="323"/>
                </a:lnTo>
                <a:lnTo>
                  <a:pt x="565" y="323"/>
                </a:lnTo>
                <a:lnTo>
                  <a:pt x="565" y="317"/>
                </a:lnTo>
                <a:lnTo>
                  <a:pt x="565" y="310"/>
                </a:lnTo>
                <a:lnTo>
                  <a:pt x="565" y="304"/>
                </a:lnTo>
                <a:lnTo>
                  <a:pt x="559" y="304"/>
                </a:lnTo>
                <a:lnTo>
                  <a:pt x="559" y="298"/>
                </a:lnTo>
                <a:lnTo>
                  <a:pt x="552" y="298"/>
                </a:lnTo>
                <a:lnTo>
                  <a:pt x="552" y="291"/>
                </a:lnTo>
                <a:lnTo>
                  <a:pt x="546" y="291"/>
                </a:lnTo>
                <a:lnTo>
                  <a:pt x="540" y="291"/>
                </a:lnTo>
                <a:lnTo>
                  <a:pt x="533" y="291"/>
                </a:lnTo>
                <a:lnTo>
                  <a:pt x="520" y="291"/>
                </a:lnTo>
                <a:lnTo>
                  <a:pt x="495" y="291"/>
                </a:lnTo>
                <a:lnTo>
                  <a:pt x="482" y="291"/>
                </a:lnTo>
                <a:lnTo>
                  <a:pt x="482" y="298"/>
                </a:lnTo>
                <a:lnTo>
                  <a:pt x="482" y="304"/>
                </a:lnTo>
                <a:lnTo>
                  <a:pt x="476" y="304"/>
                </a:lnTo>
                <a:lnTo>
                  <a:pt x="476" y="310"/>
                </a:lnTo>
                <a:lnTo>
                  <a:pt x="482" y="317"/>
                </a:lnTo>
                <a:lnTo>
                  <a:pt x="476" y="317"/>
                </a:lnTo>
                <a:lnTo>
                  <a:pt x="476" y="323"/>
                </a:lnTo>
                <a:lnTo>
                  <a:pt x="470" y="323"/>
                </a:lnTo>
                <a:lnTo>
                  <a:pt x="470" y="329"/>
                </a:lnTo>
                <a:lnTo>
                  <a:pt x="476" y="329"/>
                </a:lnTo>
                <a:lnTo>
                  <a:pt x="470" y="329"/>
                </a:lnTo>
                <a:lnTo>
                  <a:pt x="476" y="329"/>
                </a:lnTo>
                <a:lnTo>
                  <a:pt x="470" y="329"/>
                </a:lnTo>
                <a:lnTo>
                  <a:pt x="476" y="336"/>
                </a:lnTo>
                <a:lnTo>
                  <a:pt x="470" y="336"/>
                </a:lnTo>
                <a:lnTo>
                  <a:pt x="476" y="336"/>
                </a:lnTo>
                <a:lnTo>
                  <a:pt x="476" y="342"/>
                </a:lnTo>
                <a:lnTo>
                  <a:pt x="470" y="348"/>
                </a:lnTo>
                <a:lnTo>
                  <a:pt x="489" y="348"/>
                </a:lnTo>
                <a:lnTo>
                  <a:pt x="495" y="348"/>
                </a:lnTo>
                <a:lnTo>
                  <a:pt x="508" y="348"/>
                </a:lnTo>
                <a:lnTo>
                  <a:pt x="514" y="348"/>
                </a:lnTo>
                <a:lnTo>
                  <a:pt x="527" y="348"/>
                </a:lnTo>
                <a:lnTo>
                  <a:pt x="533" y="348"/>
                </a:lnTo>
                <a:lnTo>
                  <a:pt x="565" y="348"/>
                </a:lnTo>
                <a:lnTo>
                  <a:pt x="565" y="355"/>
                </a:lnTo>
                <a:lnTo>
                  <a:pt x="559" y="355"/>
                </a:lnTo>
                <a:lnTo>
                  <a:pt x="565" y="355"/>
                </a:lnTo>
                <a:lnTo>
                  <a:pt x="559" y="355"/>
                </a:lnTo>
                <a:lnTo>
                  <a:pt x="565" y="355"/>
                </a:lnTo>
                <a:lnTo>
                  <a:pt x="565" y="361"/>
                </a:lnTo>
                <a:lnTo>
                  <a:pt x="559" y="361"/>
                </a:lnTo>
                <a:lnTo>
                  <a:pt x="565" y="361"/>
                </a:lnTo>
                <a:lnTo>
                  <a:pt x="565" y="368"/>
                </a:lnTo>
                <a:lnTo>
                  <a:pt x="559" y="368"/>
                </a:lnTo>
                <a:lnTo>
                  <a:pt x="559" y="374"/>
                </a:lnTo>
                <a:lnTo>
                  <a:pt x="552" y="380"/>
                </a:lnTo>
                <a:lnTo>
                  <a:pt x="552" y="387"/>
                </a:lnTo>
                <a:lnTo>
                  <a:pt x="552" y="393"/>
                </a:lnTo>
                <a:lnTo>
                  <a:pt x="559" y="393"/>
                </a:lnTo>
                <a:lnTo>
                  <a:pt x="552" y="393"/>
                </a:lnTo>
                <a:lnTo>
                  <a:pt x="559" y="393"/>
                </a:lnTo>
                <a:lnTo>
                  <a:pt x="559" y="399"/>
                </a:lnTo>
                <a:lnTo>
                  <a:pt x="565" y="399"/>
                </a:lnTo>
                <a:lnTo>
                  <a:pt x="565" y="406"/>
                </a:lnTo>
                <a:lnTo>
                  <a:pt x="571" y="406"/>
                </a:lnTo>
                <a:lnTo>
                  <a:pt x="571" y="412"/>
                </a:lnTo>
                <a:lnTo>
                  <a:pt x="571" y="418"/>
                </a:lnTo>
                <a:lnTo>
                  <a:pt x="578" y="418"/>
                </a:lnTo>
                <a:lnTo>
                  <a:pt x="578" y="425"/>
                </a:lnTo>
                <a:lnTo>
                  <a:pt x="571" y="425"/>
                </a:lnTo>
                <a:lnTo>
                  <a:pt x="578" y="425"/>
                </a:lnTo>
                <a:lnTo>
                  <a:pt x="578" y="431"/>
                </a:lnTo>
                <a:lnTo>
                  <a:pt x="584" y="431"/>
                </a:lnTo>
                <a:lnTo>
                  <a:pt x="584" y="437"/>
                </a:lnTo>
                <a:lnTo>
                  <a:pt x="578" y="437"/>
                </a:lnTo>
                <a:lnTo>
                  <a:pt x="584" y="437"/>
                </a:lnTo>
                <a:lnTo>
                  <a:pt x="578" y="437"/>
                </a:lnTo>
                <a:lnTo>
                  <a:pt x="584" y="437"/>
                </a:lnTo>
                <a:lnTo>
                  <a:pt x="578" y="437"/>
                </a:lnTo>
                <a:lnTo>
                  <a:pt x="578" y="444"/>
                </a:lnTo>
                <a:lnTo>
                  <a:pt x="578" y="437"/>
                </a:lnTo>
                <a:lnTo>
                  <a:pt x="578" y="444"/>
                </a:lnTo>
                <a:lnTo>
                  <a:pt x="571" y="444"/>
                </a:lnTo>
                <a:lnTo>
                  <a:pt x="571" y="450"/>
                </a:lnTo>
                <a:lnTo>
                  <a:pt x="565" y="444"/>
                </a:lnTo>
                <a:lnTo>
                  <a:pt x="565" y="450"/>
                </a:lnTo>
                <a:lnTo>
                  <a:pt x="559" y="450"/>
                </a:lnTo>
                <a:lnTo>
                  <a:pt x="559" y="456"/>
                </a:lnTo>
                <a:lnTo>
                  <a:pt x="559" y="463"/>
                </a:lnTo>
                <a:lnTo>
                  <a:pt x="559" y="456"/>
                </a:lnTo>
                <a:lnTo>
                  <a:pt x="552" y="456"/>
                </a:lnTo>
                <a:lnTo>
                  <a:pt x="552" y="463"/>
                </a:lnTo>
                <a:lnTo>
                  <a:pt x="552" y="469"/>
                </a:lnTo>
                <a:lnTo>
                  <a:pt x="546" y="469"/>
                </a:lnTo>
                <a:lnTo>
                  <a:pt x="546" y="475"/>
                </a:lnTo>
                <a:lnTo>
                  <a:pt x="546" y="469"/>
                </a:lnTo>
                <a:lnTo>
                  <a:pt x="546" y="475"/>
                </a:lnTo>
                <a:lnTo>
                  <a:pt x="540" y="475"/>
                </a:lnTo>
                <a:lnTo>
                  <a:pt x="540" y="482"/>
                </a:lnTo>
                <a:lnTo>
                  <a:pt x="546" y="482"/>
                </a:lnTo>
                <a:lnTo>
                  <a:pt x="546" y="488"/>
                </a:lnTo>
                <a:lnTo>
                  <a:pt x="546" y="482"/>
                </a:lnTo>
                <a:lnTo>
                  <a:pt x="552" y="488"/>
                </a:lnTo>
                <a:lnTo>
                  <a:pt x="559" y="482"/>
                </a:lnTo>
                <a:lnTo>
                  <a:pt x="559" y="488"/>
                </a:lnTo>
                <a:lnTo>
                  <a:pt x="565" y="488"/>
                </a:lnTo>
                <a:lnTo>
                  <a:pt x="565" y="494"/>
                </a:lnTo>
                <a:lnTo>
                  <a:pt x="571" y="494"/>
                </a:lnTo>
                <a:lnTo>
                  <a:pt x="565" y="494"/>
                </a:lnTo>
                <a:lnTo>
                  <a:pt x="565" y="501"/>
                </a:lnTo>
                <a:lnTo>
                  <a:pt x="571" y="501"/>
                </a:lnTo>
                <a:lnTo>
                  <a:pt x="565" y="501"/>
                </a:lnTo>
                <a:lnTo>
                  <a:pt x="565" y="507"/>
                </a:lnTo>
                <a:lnTo>
                  <a:pt x="559" y="507"/>
                </a:lnTo>
                <a:lnTo>
                  <a:pt x="565" y="507"/>
                </a:lnTo>
                <a:lnTo>
                  <a:pt x="559" y="507"/>
                </a:lnTo>
                <a:lnTo>
                  <a:pt x="559" y="513"/>
                </a:lnTo>
                <a:lnTo>
                  <a:pt x="559" y="520"/>
                </a:lnTo>
                <a:lnTo>
                  <a:pt x="565" y="520"/>
                </a:lnTo>
                <a:lnTo>
                  <a:pt x="559" y="526"/>
                </a:lnTo>
                <a:lnTo>
                  <a:pt x="565" y="526"/>
                </a:lnTo>
                <a:lnTo>
                  <a:pt x="559" y="526"/>
                </a:lnTo>
                <a:lnTo>
                  <a:pt x="565" y="526"/>
                </a:lnTo>
                <a:lnTo>
                  <a:pt x="565" y="532"/>
                </a:lnTo>
                <a:lnTo>
                  <a:pt x="565" y="539"/>
                </a:lnTo>
                <a:lnTo>
                  <a:pt x="559" y="539"/>
                </a:lnTo>
                <a:lnTo>
                  <a:pt x="559" y="545"/>
                </a:lnTo>
                <a:lnTo>
                  <a:pt x="552" y="545"/>
                </a:lnTo>
                <a:lnTo>
                  <a:pt x="559" y="545"/>
                </a:lnTo>
                <a:lnTo>
                  <a:pt x="552" y="545"/>
                </a:lnTo>
                <a:lnTo>
                  <a:pt x="546" y="545"/>
                </a:lnTo>
                <a:lnTo>
                  <a:pt x="546" y="551"/>
                </a:lnTo>
                <a:lnTo>
                  <a:pt x="540" y="551"/>
                </a:lnTo>
                <a:lnTo>
                  <a:pt x="546" y="551"/>
                </a:lnTo>
                <a:lnTo>
                  <a:pt x="540" y="551"/>
                </a:lnTo>
                <a:lnTo>
                  <a:pt x="533" y="551"/>
                </a:lnTo>
                <a:lnTo>
                  <a:pt x="540" y="558"/>
                </a:lnTo>
                <a:lnTo>
                  <a:pt x="533" y="558"/>
                </a:lnTo>
                <a:lnTo>
                  <a:pt x="533" y="564"/>
                </a:lnTo>
                <a:lnTo>
                  <a:pt x="527" y="564"/>
                </a:lnTo>
                <a:lnTo>
                  <a:pt x="520" y="564"/>
                </a:lnTo>
                <a:lnTo>
                  <a:pt x="527" y="564"/>
                </a:lnTo>
                <a:lnTo>
                  <a:pt x="520" y="564"/>
                </a:lnTo>
                <a:lnTo>
                  <a:pt x="520" y="571"/>
                </a:lnTo>
                <a:lnTo>
                  <a:pt x="514" y="571"/>
                </a:lnTo>
                <a:lnTo>
                  <a:pt x="514" y="577"/>
                </a:lnTo>
                <a:lnTo>
                  <a:pt x="514" y="571"/>
                </a:lnTo>
                <a:lnTo>
                  <a:pt x="514" y="577"/>
                </a:lnTo>
                <a:lnTo>
                  <a:pt x="508" y="577"/>
                </a:lnTo>
                <a:lnTo>
                  <a:pt x="501" y="577"/>
                </a:lnTo>
                <a:lnTo>
                  <a:pt x="501" y="571"/>
                </a:lnTo>
                <a:lnTo>
                  <a:pt x="501" y="577"/>
                </a:lnTo>
                <a:lnTo>
                  <a:pt x="495" y="577"/>
                </a:lnTo>
                <a:lnTo>
                  <a:pt x="495" y="571"/>
                </a:lnTo>
                <a:lnTo>
                  <a:pt x="489" y="571"/>
                </a:lnTo>
                <a:lnTo>
                  <a:pt x="482" y="571"/>
                </a:lnTo>
                <a:lnTo>
                  <a:pt x="482" y="564"/>
                </a:lnTo>
                <a:lnTo>
                  <a:pt x="476" y="564"/>
                </a:lnTo>
                <a:lnTo>
                  <a:pt x="470" y="564"/>
                </a:lnTo>
                <a:lnTo>
                  <a:pt x="470" y="571"/>
                </a:lnTo>
                <a:lnTo>
                  <a:pt x="470" y="564"/>
                </a:lnTo>
                <a:lnTo>
                  <a:pt x="463" y="564"/>
                </a:lnTo>
                <a:lnTo>
                  <a:pt x="457" y="564"/>
                </a:lnTo>
                <a:lnTo>
                  <a:pt x="451" y="564"/>
                </a:lnTo>
                <a:lnTo>
                  <a:pt x="444" y="564"/>
                </a:lnTo>
                <a:lnTo>
                  <a:pt x="438" y="564"/>
                </a:lnTo>
                <a:lnTo>
                  <a:pt x="432" y="564"/>
                </a:lnTo>
                <a:lnTo>
                  <a:pt x="425" y="564"/>
                </a:lnTo>
                <a:lnTo>
                  <a:pt x="419" y="564"/>
                </a:lnTo>
                <a:lnTo>
                  <a:pt x="413" y="564"/>
                </a:lnTo>
                <a:lnTo>
                  <a:pt x="413" y="558"/>
                </a:lnTo>
                <a:lnTo>
                  <a:pt x="406" y="564"/>
                </a:lnTo>
                <a:lnTo>
                  <a:pt x="400" y="564"/>
                </a:lnTo>
                <a:lnTo>
                  <a:pt x="400" y="571"/>
                </a:lnTo>
                <a:lnTo>
                  <a:pt x="394" y="571"/>
                </a:lnTo>
                <a:lnTo>
                  <a:pt x="387" y="571"/>
                </a:lnTo>
                <a:lnTo>
                  <a:pt x="381" y="571"/>
                </a:lnTo>
                <a:lnTo>
                  <a:pt x="387" y="571"/>
                </a:lnTo>
                <a:lnTo>
                  <a:pt x="387" y="577"/>
                </a:lnTo>
                <a:lnTo>
                  <a:pt x="381" y="577"/>
                </a:lnTo>
                <a:lnTo>
                  <a:pt x="381" y="583"/>
                </a:lnTo>
                <a:lnTo>
                  <a:pt x="375" y="583"/>
                </a:lnTo>
                <a:lnTo>
                  <a:pt x="375" y="590"/>
                </a:lnTo>
                <a:lnTo>
                  <a:pt x="368" y="590"/>
                </a:lnTo>
                <a:lnTo>
                  <a:pt x="362" y="590"/>
                </a:lnTo>
                <a:lnTo>
                  <a:pt x="356" y="583"/>
                </a:lnTo>
                <a:lnTo>
                  <a:pt x="356" y="577"/>
                </a:lnTo>
                <a:lnTo>
                  <a:pt x="349" y="577"/>
                </a:lnTo>
                <a:lnTo>
                  <a:pt x="356" y="583"/>
                </a:lnTo>
                <a:lnTo>
                  <a:pt x="349" y="583"/>
                </a:lnTo>
                <a:lnTo>
                  <a:pt x="343" y="583"/>
                </a:lnTo>
                <a:lnTo>
                  <a:pt x="343" y="590"/>
                </a:lnTo>
                <a:lnTo>
                  <a:pt x="336" y="590"/>
                </a:lnTo>
                <a:lnTo>
                  <a:pt x="330" y="590"/>
                </a:lnTo>
                <a:lnTo>
                  <a:pt x="324" y="590"/>
                </a:lnTo>
                <a:lnTo>
                  <a:pt x="317" y="590"/>
                </a:lnTo>
                <a:lnTo>
                  <a:pt x="311" y="590"/>
                </a:lnTo>
                <a:lnTo>
                  <a:pt x="305" y="590"/>
                </a:lnTo>
                <a:lnTo>
                  <a:pt x="305" y="596"/>
                </a:lnTo>
                <a:lnTo>
                  <a:pt x="298" y="596"/>
                </a:lnTo>
                <a:lnTo>
                  <a:pt x="292" y="596"/>
                </a:lnTo>
                <a:lnTo>
                  <a:pt x="286" y="596"/>
                </a:lnTo>
                <a:lnTo>
                  <a:pt x="279" y="596"/>
                </a:lnTo>
                <a:lnTo>
                  <a:pt x="273" y="602"/>
                </a:lnTo>
                <a:lnTo>
                  <a:pt x="273" y="609"/>
                </a:lnTo>
                <a:lnTo>
                  <a:pt x="267" y="609"/>
                </a:lnTo>
                <a:lnTo>
                  <a:pt x="267" y="615"/>
                </a:lnTo>
                <a:lnTo>
                  <a:pt x="267" y="621"/>
                </a:lnTo>
                <a:lnTo>
                  <a:pt x="260" y="621"/>
                </a:lnTo>
                <a:lnTo>
                  <a:pt x="260" y="628"/>
                </a:lnTo>
                <a:lnTo>
                  <a:pt x="260" y="634"/>
                </a:lnTo>
                <a:lnTo>
                  <a:pt x="254" y="640"/>
                </a:lnTo>
                <a:lnTo>
                  <a:pt x="248" y="640"/>
                </a:lnTo>
                <a:lnTo>
                  <a:pt x="241" y="640"/>
                </a:lnTo>
                <a:lnTo>
                  <a:pt x="241" y="647"/>
                </a:lnTo>
                <a:lnTo>
                  <a:pt x="235" y="647"/>
                </a:lnTo>
                <a:lnTo>
                  <a:pt x="235" y="653"/>
                </a:lnTo>
                <a:lnTo>
                  <a:pt x="229" y="653"/>
                </a:lnTo>
                <a:lnTo>
                  <a:pt x="229" y="659"/>
                </a:lnTo>
                <a:lnTo>
                  <a:pt x="229" y="666"/>
                </a:lnTo>
                <a:lnTo>
                  <a:pt x="229" y="672"/>
                </a:lnTo>
                <a:lnTo>
                  <a:pt x="222" y="672"/>
                </a:lnTo>
                <a:lnTo>
                  <a:pt x="216" y="666"/>
                </a:lnTo>
                <a:lnTo>
                  <a:pt x="210" y="666"/>
                </a:lnTo>
                <a:lnTo>
                  <a:pt x="210" y="659"/>
                </a:lnTo>
                <a:lnTo>
                  <a:pt x="203" y="653"/>
                </a:lnTo>
                <a:lnTo>
                  <a:pt x="197" y="653"/>
                </a:lnTo>
                <a:lnTo>
                  <a:pt x="191" y="653"/>
                </a:lnTo>
                <a:lnTo>
                  <a:pt x="191" y="647"/>
                </a:lnTo>
                <a:lnTo>
                  <a:pt x="184" y="653"/>
                </a:lnTo>
                <a:lnTo>
                  <a:pt x="184" y="647"/>
                </a:lnTo>
                <a:lnTo>
                  <a:pt x="178" y="647"/>
                </a:lnTo>
                <a:lnTo>
                  <a:pt x="178" y="640"/>
                </a:lnTo>
                <a:lnTo>
                  <a:pt x="172" y="640"/>
                </a:lnTo>
                <a:lnTo>
                  <a:pt x="165" y="640"/>
                </a:lnTo>
                <a:lnTo>
                  <a:pt x="159" y="640"/>
                </a:lnTo>
                <a:lnTo>
                  <a:pt x="152" y="640"/>
                </a:lnTo>
                <a:lnTo>
                  <a:pt x="146" y="640"/>
                </a:lnTo>
                <a:lnTo>
                  <a:pt x="146" y="634"/>
                </a:lnTo>
                <a:lnTo>
                  <a:pt x="140" y="634"/>
                </a:lnTo>
                <a:lnTo>
                  <a:pt x="133" y="634"/>
                </a:lnTo>
                <a:lnTo>
                  <a:pt x="133" y="628"/>
                </a:lnTo>
                <a:lnTo>
                  <a:pt x="133" y="634"/>
                </a:lnTo>
                <a:lnTo>
                  <a:pt x="133" y="628"/>
                </a:lnTo>
                <a:lnTo>
                  <a:pt x="127" y="628"/>
                </a:lnTo>
                <a:lnTo>
                  <a:pt x="127" y="621"/>
                </a:lnTo>
                <a:lnTo>
                  <a:pt x="121" y="621"/>
                </a:lnTo>
                <a:lnTo>
                  <a:pt x="114" y="621"/>
                </a:lnTo>
                <a:lnTo>
                  <a:pt x="121" y="621"/>
                </a:lnTo>
                <a:lnTo>
                  <a:pt x="114" y="621"/>
                </a:lnTo>
                <a:lnTo>
                  <a:pt x="108" y="621"/>
                </a:lnTo>
                <a:lnTo>
                  <a:pt x="108" y="615"/>
                </a:lnTo>
                <a:lnTo>
                  <a:pt x="102" y="615"/>
                </a:lnTo>
                <a:lnTo>
                  <a:pt x="102" y="609"/>
                </a:lnTo>
                <a:lnTo>
                  <a:pt x="102" y="615"/>
                </a:lnTo>
                <a:lnTo>
                  <a:pt x="102" y="609"/>
                </a:lnTo>
                <a:lnTo>
                  <a:pt x="102" y="615"/>
                </a:lnTo>
                <a:lnTo>
                  <a:pt x="102" y="609"/>
                </a:lnTo>
                <a:lnTo>
                  <a:pt x="95" y="609"/>
                </a:lnTo>
                <a:lnTo>
                  <a:pt x="89" y="609"/>
                </a:lnTo>
                <a:lnTo>
                  <a:pt x="83" y="609"/>
                </a:lnTo>
                <a:lnTo>
                  <a:pt x="83" y="602"/>
                </a:lnTo>
                <a:lnTo>
                  <a:pt x="76" y="602"/>
                </a:lnTo>
                <a:lnTo>
                  <a:pt x="76" y="596"/>
                </a:lnTo>
                <a:lnTo>
                  <a:pt x="70" y="596"/>
                </a:lnTo>
                <a:lnTo>
                  <a:pt x="64" y="596"/>
                </a:lnTo>
                <a:lnTo>
                  <a:pt x="57" y="596"/>
                </a:lnTo>
                <a:lnTo>
                  <a:pt x="51" y="596"/>
                </a:lnTo>
                <a:lnTo>
                  <a:pt x="45" y="596"/>
                </a:lnTo>
                <a:lnTo>
                  <a:pt x="38" y="596"/>
                </a:lnTo>
                <a:lnTo>
                  <a:pt x="38" y="590"/>
                </a:lnTo>
                <a:lnTo>
                  <a:pt x="32" y="590"/>
                </a:lnTo>
                <a:lnTo>
                  <a:pt x="26" y="583"/>
                </a:lnTo>
                <a:lnTo>
                  <a:pt x="32" y="583"/>
                </a:lnTo>
                <a:lnTo>
                  <a:pt x="32" y="577"/>
                </a:lnTo>
                <a:lnTo>
                  <a:pt x="38" y="577"/>
                </a:lnTo>
                <a:lnTo>
                  <a:pt x="38" y="571"/>
                </a:lnTo>
                <a:lnTo>
                  <a:pt x="45" y="571"/>
                </a:lnTo>
                <a:lnTo>
                  <a:pt x="45" y="564"/>
                </a:lnTo>
                <a:lnTo>
                  <a:pt x="45" y="558"/>
                </a:lnTo>
                <a:lnTo>
                  <a:pt x="38" y="558"/>
                </a:lnTo>
                <a:lnTo>
                  <a:pt x="32" y="558"/>
                </a:lnTo>
                <a:lnTo>
                  <a:pt x="26" y="558"/>
                </a:lnTo>
                <a:lnTo>
                  <a:pt x="26" y="564"/>
                </a:lnTo>
                <a:lnTo>
                  <a:pt x="19" y="564"/>
                </a:lnTo>
                <a:lnTo>
                  <a:pt x="13" y="558"/>
                </a:lnTo>
                <a:lnTo>
                  <a:pt x="13" y="551"/>
                </a:lnTo>
                <a:lnTo>
                  <a:pt x="13" y="545"/>
                </a:lnTo>
                <a:lnTo>
                  <a:pt x="13" y="539"/>
                </a:lnTo>
                <a:lnTo>
                  <a:pt x="19" y="539"/>
                </a:lnTo>
                <a:lnTo>
                  <a:pt x="19" y="532"/>
                </a:lnTo>
                <a:lnTo>
                  <a:pt x="19" y="526"/>
                </a:lnTo>
                <a:lnTo>
                  <a:pt x="13" y="526"/>
                </a:lnTo>
                <a:lnTo>
                  <a:pt x="13" y="520"/>
                </a:lnTo>
                <a:lnTo>
                  <a:pt x="13" y="513"/>
                </a:lnTo>
                <a:lnTo>
                  <a:pt x="7" y="513"/>
                </a:lnTo>
                <a:lnTo>
                  <a:pt x="7" y="507"/>
                </a:lnTo>
                <a:lnTo>
                  <a:pt x="0" y="507"/>
                </a:lnTo>
                <a:lnTo>
                  <a:pt x="0" y="501"/>
                </a:lnTo>
                <a:lnTo>
                  <a:pt x="0" y="494"/>
                </a:lnTo>
                <a:lnTo>
                  <a:pt x="0" y="488"/>
                </a:lnTo>
                <a:lnTo>
                  <a:pt x="0" y="482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238" name="Freeform 13"/>
          <p:cNvSpPr>
            <a:spLocks/>
          </p:cNvSpPr>
          <p:nvPr/>
        </p:nvSpPr>
        <p:spPr bwMode="auto">
          <a:xfrm>
            <a:off x="2865438" y="3459163"/>
            <a:ext cx="109537" cy="60325"/>
          </a:xfrm>
          <a:custGeom>
            <a:avLst/>
            <a:gdLst>
              <a:gd name="T0" fmla="*/ 2147483647 w 95"/>
              <a:gd name="T1" fmla="*/ 2147483647 h 57"/>
              <a:gd name="T2" fmla="*/ 2147483647 w 95"/>
              <a:gd name="T3" fmla="*/ 2147483647 h 57"/>
              <a:gd name="T4" fmla="*/ 2147483647 w 95"/>
              <a:gd name="T5" fmla="*/ 2147483647 h 57"/>
              <a:gd name="T6" fmla="*/ 2147483647 w 95"/>
              <a:gd name="T7" fmla="*/ 2147483647 h 57"/>
              <a:gd name="T8" fmla="*/ 2147483647 w 95"/>
              <a:gd name="T9" fmla="*/ 2147483647 h 57"/>
              <a:gd name="T10" fmla="*/ 2147483647 w 95"/>
              <a:gd name="T11" fmla="*/ 2147483647 h 57"/>
              <a:gd name="T12" fmla="*/ 2147483647 w 95"/>
              <a:gd name="T13" fmla="*/ 0 h 57"/>
              <a:gd name="T14" fmla="*/ 2147483647 w 95"/>
              <a:gd name="T15" fmla="*/ 0 h 57"/>
              <a:gd name="T16" fmla="*/ 2147483647 w 95"/>
              <a:gd name="T17" fmla="*/ 0 h 57"/>
              <a:gd name="T18" fmla="*/ 2147483647 w 95"/>
              <a:gd name="T19" fmla="*/ 2147483647 h 57"/>
              <a:gd name="T20" fmla="*/ 2147483647 w 95"/>
              <a:gd name="T21" fmla="*/ 2147483647 h 57"/>
              <a:gd name="T22" fmla="*/ 2147483647 w 95"/>
              <a:gd name="T23" fmla="*/ 2147483647 h 57"/>
              <a:gd name="T24" fmla="*/ 2147483647 w 95"/>
              <a:gd name="T25" fmla="*/ 2147483647 h 57"/>
              <a:gd name="T26" fmla="*/ 2147483647 w 95"/>
              <a:gd name="T27" fmla="*/ 2147483647 h 57"/>
              <a:gd name="T28" fmla="*/ 2147483647 w 95"/>
              <a:gd name="T29" fmla="*/ 2147483647 h 57"/>
              <a:gd name="T30" fmla="*/ 2147483647 w 95"/>
              <a:gd name="T31" fmla="*/ 2147483647 h 57"/>
              <a:gd name="T32" fmla="*/ 2147483647 w 95"/>
              <a:gd name="T33" fmla="*/ 2147483647 h 57"/>
              <a:gd name="T34" fmla="*/ 2147483647 w 95"/>
              <a:gd name="T35" fmla="*/ 2147483647 h 57"/>
              <a:gd name="T36" fmla="*/ 2147483647 w 95"/>
              <a:gd name="T37" fmla="*/ 2147483647 h 57"/>
              <a:gd name="T38" fmla="*/ 2147483647 w 95"/>
              <a:gd name="T39" fmla="*/ 2147483647 h 57"/>
              <a:gd name="T40" fmla="*/ 2147483647 w 95"/>
              <a:gd name="T41" fmla="*/ 2147483647 h 57"/>
              <a:gd name="T42" fmla="*/ 2147483647 w 95"/>
              <a:gd name="T43" fmla="*/ 2147483647 h 57"/>
              <a:gd name="T44" fmla="*/ 2147483647 w 95"/>
              <a:gd name="T45" fmla="*/ 2147483647 h 57"/>
              <a:gd name="T46" fmla="*/ 2147483647 w 95"/>
              <a:gd name="T47" fmla="*/ 2147483647 h 57"/>
              <a:gd name="T48" fmla="*/ 2147483647 w 95"/>
              <a:gd name="T49" fmla="*/ 2147483647 h 57"/>
              <a:gd name="T50" fmla="*/ 2147483647 w 95"/>
              <a:gd name="T51" fmla="*/ 2147483647 h 57"/>
              <a:gd name="T52" fmla="*/ 2147483647 w 95"/>
              <a:gd name="T53" fmla="*/ 2147483647 h 57"/>
              <a:gd name="T54" fmla="*/ 2147483647 w 95"/>
              <a:gd name="T55" fmla="*/ 2147483647 h 57"/>
              <a:gd name="T56" fmla="*/ 2147483647 w 95"/>
              <a:gd name="T57" fmla="*/ 2147483647 h 57"/>
              <a:gd name="T58" fmla="*/ 2147483647 w 95"/>
              <a:gd name="T59" fmla="*/ 2147483647 h 57"/>
              <a:gd name="T60" fmla="*/ 2147483647 w 95"/>
              <a:gd name="T61" fmla="*/ 2147483647 h 57"/>
              <a:gd name="T62" fmla="*/ 2147483647 w 95"/>
              <a:gd name="T63" fmla="*/ 2147483647 h 57"/>
              <a:gd name="T64" fmla="*/ 2147483647 w 95"/>
              <a:gd name="T65" fmla="*/ 2147483647 h 57"/>
              <a:gd name="T66" fmla="*/ 2147483647 w 95"/>
              <a:gd name="T67" fmla="*/ 2147483647 h 57"/>
              <a:gd name="T68" fmla="*/ 2147483647 w 95"/>
              <a:gd name="T69" fmla="*/ 2147483647 h 57"/>
              <a:gd name="T70" fmla="*/ 2147483647 w 95"/>
              <a:gd name="T71" fmla="*/ 2147483647 h 57"/>
              <a:gd name="T72" fmla="*/ 2147483647 w 95"/>
              <a:gd name="T73" fmla="*/ 2147483647 h 57"/>
              <a:gd name="T74" fmla="*/ 2147483647 w 95"/>
              <a:gd name="T75" fmla="*/ 2147483647 h 57"/>
              <a:gd name="T76" fmla="*/ 2147483647 w 95"/>
              <a:gd name="T77" fmla="*/ 2147483647 h 57"/>
              <a:gd name="T78" fmla="*/ 2147483647 w 95"/>
              <a:gd name="T79" fmla="*/ 2147483647 h 57"/>
              <a:gd name="T80" fmla="*/ 2147483647 w 95"/>
              <a:gd name="T81" fmla="*/ 2147483647 h 57"/>
              <a:gd name="T82" fmla="*/ 2147483647 w 95"/>
              <a:gd name="T83" fmla="*/ 2147483647 h 57"/>
              <a:gd name="T84" fmla="*/ 2147483647 w 95"/>
              <a:gd name="T85" fmla="*/ 2147483647 h 57"/>
              <a:gd name="T86" fmla="*/ 0 w 95"/>
              <a:gd name="T87" fmla="*/ 2147483647 h 57"/>
              <a:gd name="T88" fmla="*/ 2147483647 w 95"/>
              <a:gd name="T89" fmla="*/ 2147483647 h 57"/>
              <a:gd name="T90" fmla="*/ 2147483647 w 95"/>
              <a:gd name="T91" fmla="*/ 2147483647 h 57"/>
              <a:gd name="T92" fmla="*/ 2147483647 w 95"/>
              <a:gd name="T93" fmla="*/ 2147483647 h 57"/>
              <a:gd name="T94" fmla="*/ 0 w 95"/>
              <a:gd name="T95" fmla="*/ 2147483647 h 57"/>
              <a:gd name="T96" fmla="*/ 2147483647 w 95"/>
              <a:gd name="T97" fmla="*/ 2147483647 h 57"/>
              <a:gd name="T98" fmla="*/ 0 w 95"/>
              <a:gd name="T99" fmla="*/ 2147483647 h 57"/>
              <a:gd name="T100" fmla="*/ 0 w 95"/>
              <a:gd name="T101" fmla="*/ 2147483647 h 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"/>
              <a:gd name="T154" fmla="*/ 0 h 57"/>
              <a:gd name="T155" fmla="*/ 95 w 95"/>
              <a:gd name="T156" fmla="*/ 57 h 5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" h="57">
                <a:moveTo>
                  <a:pt x="0" y="32"/>
                </a:moveTo>
                <a:lnTo>
                  <a:pt x="0" y="32"/>
                </a:lnTo>
                <a:lnTo>
                  <a:pt x="6" y="32"/>
                </a:lnTo>
                <a:lnTo>
                  <a:pt x="6" y="26"/>
                </a:lnTo>
                <a:lnTo>
                  <a:pt x="12" y="26"/>
                </a:lnTo>
                <a:lnTo>
                  <a:pt x="6" y="19"/>
                </a:lnTo>
                <a:lnTo>
                  <a:pt x="6" y="13"/>
                </a:lnTo>
                <a:lnTo>
                  <a:pt x="12" y="13"/>
                </a:lnTo>
                <a:lnTo>
                  <a:pt x="12" y="7"/>
                </a:lnTo>
                <a:lnTo>
                  <a:pt x="12" y="0"/>
                </a:lnTo>
                <a:lnTo>
                  <a:pt x="25" y="0"/>
                </a:lnTo>
                <a:lnTo>
                  <a:pt x="50" y="0"/>
                </a:lnTo>
                <a:lnTo>
                  <a:pt x="63" y="0"/>
                </a:lnTo>
                <a:lnTo>
                  <a:pt x="70" y="0"/>
                </a:lnTo>
                <a:lnTo>
                  <a:pt x="76" y="0"/>
                </a:lnTo>
                <a:lnTo>
                  <a:pt x="82" y="0"/>
                </a:lnTo>
                <a:lnTo>
                  <a:pt x="82" y="7"/>
                </a:lnTo>
                <a:lnTo>
                  <a:pt x="89" y="7"/>
                </a:lnTo>
                <a:lnTo>
                  <a:pt x="89" y="13"/>
                </a:lnTo>
                <a:lnTo>
                  <a:pt x="95" y="13"/>
                </a:lnTo>
                <a:lnTo>
                  <a:pt x="95" y="19"/>
                </a:lnTo>
                <a:lnTo>
                  <a:pt x="95" y="26"/>
                </a:lnTo>
                <a:lnTo>
                  <a:pt x="95" y="32"/>
                </a:lnTo>
                <a:lnTo>
                  <a:pt x="89" y="32"/>
                </a:lnTo>
                <a:lnTo>
                  <a:pt x="89" y="38"/>
                </a:lnTo>
                <a:lnTo>
                  <a:pt x="89" y="45"/>
                </a:lnTo>
                <a:lnTo>
                  <a:pt x="89" y="51"/>
                </a:lnTo>
                <a:lnTo>
                  <a:pt x="95" y="51"/>
                </a:lnTo>
                <a:lnTo>
                  <a:pt x="95" y="57"/>
                </a:lnTo>
                <a:lnTo>
                  <a:pt x="63" y="57"/>
                </a:lnTo>
                <a:lnTo>
                  <a:pt x="57" y="57"/>
                </a:lnTo>
                <a:lnTo>
                  <a:pt x="44" y="57"/>
                </a:lnTo>
                <a:lnTo>
                  <a:pt x="38" y="57"/>
                </a:lnTo>
                <a:lnTo>
                  <a:pt x="25" y="57"/>
                </a:lnTo>
                <a:lnTo>
                  <a:pt x="19" y="57"/>
                </a:lnTo>
                <a:lnTo>
                  <a:pt x="0" y="57"/>
                </a:lnTo>
                <a:lnTo>
                  <a:pt x="6" y="51"/>
                </a:lnTo>
                <a:lnTo>
                  <a:pt x="6" y="45"/>
                </a:lnTo>
                <a:lnTo>
                  <a:pt x="0" y="45"/>
                </a:lnTo>
                <a:lnTo>
                  <a:pt x="6" y="45"/>
                </a:lnTo>
                <a:lnTo>
                  <a:pt x="0" y="38"/>
                </a:lnTo>
                <a:lnTo>
                  <a:pt x="6" y="38"/>
                </a:lnTo>
                <a:lnTo>
                  <a:pt x="0" y="38"/>
                </a:lnTo>
                <a:lnTo>
                  <a:pt x="6" y="38"/>
                </a:lnTo>
                <a:lnTo>
                  <a:pt x="0" y="38"/>
                </a:lnTo>
                <a:lnTo>
                  <a:pt x="0" y="32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39" name="Freeform 107"/>
          <p:cNvSpPr>
            <a:spLocks/>
          </p:cNvSpPr>
          <p:nvPr/>
        </p:nvSpPr>
        <p:spPr bwMode="auto">
          <a:xfrm>
            <a:off x="3121025" y="2176463"/>
            <a:ext cx="611188" cy="825500"/>
          </a:xfrm>
          <a:custGeom>
            <a:avLst/>
            <a:gdLst>
              <a:gd name="T0" fmla="*/ 2147483647 w 533"/>
              <a:gd name="T1" fmla="*/ 2147483647 h 780"/>
              <a:gd name="T2" fmla="*/ 2147483647 w 533"/>
              <a:gd name="T3" fmla="*/ 2147483647 h 780"/>
              <a:gd name="T4" fmla="*/ 2147483647 w 533"/>
              <a:gd name="T5" fmla="*/ 2147483647 h 780"/>
              <a:gd name="T6" fmla="*/ 2147483647 w 533"/>
              <a:gd name="T7" fmla="*/ 2147483647 h 780"/>
              <a:gd name="T8" fmla="*/ 0 w 533"/>
              <a:gd name="T9" fmla="*/ 2147483647 h 780"/>
              <a:gd name="T10" fmla="*/ 2147483647 w 533"/>
              <a:gd name="T11" fmla="*/ 2147483647 h 780"/>
              <a:gd name="T12" fmla="*/ 2147483647 w 533"/>
              <a:gd name="T13" fmla="*/ 2147483647 h 780"/>
              <a:gd name="T14" fmla="*/ 2147483647 w 533"/>
              <a:gd name="T15" fmla="*/ 2147483647 h 780"/>
              <a:gd name="T16" fmla="*/ 2147483647 w 533"/>
              <a:gd name="T17" fmla="*/ 2147483647 h 780"/>
              <a:gd name="T18" fmla="*/ 2147483647 w 533"/>
              <a:gd name="T19" fmla="*/ 2147483647 h 780"/>
              <a:gd name="T20" fmla="*/ 2147483647 w 533"/>
              <a:gd name="T21" fmla="*/ 2147483647 h 780"/>
              <a:gd name="T22" fmla="*/ 2147483647 w 533"/>
              <a:gd name="T23" fmla="*/ 2147483647 h 780"/>
              <a:gd name="T24" fmla="*/ 2147483647 w 533"/>
              <a:gd name="T25" fmla="*/ 2147483647 h 780"/>
              <a:gd name="T26" fmla="*/ 2147483647 w 533"/>
              <a:gd name="T27" fmla="*/ 2147483647 h 780"/>
              <a:gd name="T28" fmla="*/ 2147483647 w 533"/>
              <a:gd name="T29" fmla="*/ 2147483647 h 780"/>
              <a:gd name="T30" fmla="*/ 2147483647 w 533"/>
              <a:gd name="T31" fmla="*/ 2147483647 h 780"/>
              <a:gd name="T32" fmla="*/ 2147483647 w 533"/>
              <a:gd name="T33" fmla="*/ 2147483647 h 780"/>
              <a:gd name="T34" fmla="*/ 2147483647 w 533"/>
              <a:gd name="T35" fmla="*/ 2147483647 h 780"/>
              <a:gd name="T36" fmla="*/ 2147483647 w 533"/>
              <a:gd name="T37" fmla="*/ 2147483647 h 780"/>
              <a:gd name="T38" fmla="*/ 2147483647 w 533"/>
              <a:gd name="T39" fmla="*/ 2147483647 h 780"/>
              <a:gd name="T40" fmla="*/ 2147483647 w 533"/>
              <a:gd name="T41" fmla="*/ 2147483647 h 780"/>
              <a:gd name="T42" fmla="*/ 2147483647 w 533"/>
              <a:gd name="T43" fmla="*/ 2147483647 h 780"/>
              <a:gd name="T44" fmla="*/ 2147483647 w 533"/>
              <a:gd name="T45" fmla="*/ 2147483647 h 780"/>
              <a:gd name="T46" fmla="*/ 2147483647 w 533"/>
              <a:gd name="T47" fmla="*/ 2147483647 h 780"/>
              <a:gd name="T48" fmla="*/ 2147483647 w 533"/>
              <a:gd name="T49" fmla="*/ 2147483647 h 780"/>
              <a:gd name="T50" fmla="*/ 2147483647 w 533"/>
              <a:gd name="T51" fmla="*/ 2147483647 h 780"/>
              <a:gd name="T52" fmla="*/ 2147483647 w 533"/>
              <a:gd name="T53" fmla="*/ 2147483647 h 780"/>
              <a:gd name="T54" fmla="*/ 2147483647 w 533"/>
              <a:gd name="T55" fmla="*/ 2147483647 h 780"/>
              <a:gd name="T56" fmla="*/ 2147483647 w 533"/>
              <a:gd name="T57" fmla="*/ 2147483647 h 780"/>
              <a:gd name="T58" fmla="*/ 2147483647 w 533"/>
              <a:gd name="T59" fmla="*/ 2147483647 h 780"/>
              <a:gd name="T60" fmla="*/ 2147483647 w 533"/>
              <a:gd name="T61" fmla="*/ 2147483647 h 780"/>
              <a:gd name="T62" fmla="*/ 2147483647 w 533"/>
              <a:gd name="T63" fmla="*/ 2147483647 h 780"/>
              <a:gd name="T64" fmla="*/ 2147483647 w 533"/>
              <a:gd name="T65" fmla="*/ 2147483647 h 780"/>
              <a:gd name="T66" fmla="*/ 2147483647 w 533"/>
              <a:gd name="T67" fmla="*/ 2147483647 h 780"/>
              <a:gd name="T68" fmla="*/ 2147483647 w 533"/>
              <a:gd name="T69" fmla="*/ 2147483647 h 780"/>
              <a:gd name="T70" fmla="*/ 2147483647 w 533"/>
              <a:gd name="T71" fmla="*/ 2147483647 h 780"/>
              <a:gd name="T72" fmla="*/ 2147483647 w 533"/>
              <a:gd name="T73" fmla="*/ 2147483647 h 780"/>
              <a:gd name="T74" fmla="*/ 2147483647 w 533"/>
              <a:gd name="T75" fmla="*/ 2147483647 h 780"/>
              <a:gd name="T76" fmla="*/ 2147483647 w 533"/>
              <a:gd name="T77" fmla="*/ 2147483647 h 780"/>
              <a:gd name="T78" fmla="*/ 2147483647 w 533"/>
              <a:gd name="T79" fmla="*/ 2147483647 h 780"/>
              <a:gd name="T80" fmla="*/ 2147483647 w 533"/>
              <a:gd name="T81" fmla="*/ 2147483647 h 780"/>
              <a:gd name="T82" fmla="*/ 2147483647 w 533"/>
              <a:gd name="T83" fmla="*/ 2147483647 h 780"/>
              <a:gd name="T84" fmla="*/ 2147483647 w 533"/>
              <a:gd name="T85" fmla="*/ 2147483647 h 780"/>
              <a:gd name="T86" fmla="*/ 2147483647 w 533"/>
              <a:gd name="T87" fmla="*/ 2147483647 h 780"/>
              <a:gd name="T88" fmla="*/ 2147483647 w 533"/>
              <a:gd name="T89" fmla="*/ 2147483647 h 780"/>
              <a:gd name="T90" fmla="*/ 2147483647 w 533"/>
              <a:gd name="T91" fmla="*/ 2147483647 h 780"/>
              <a:gd name="T92" fmla="*/ 2147483647 w 533"/>
              <a:gd name="T93" fmla="*/ 2147483647 h 780"/>
              <a:gd name="T94" fmla="*/ 2147483647 w 533"/>
              <a:gd name="T95" fmla="*/ 2147483647 h 780"/>
              <a:gd name="T96" fmla="*/ 2147483647 w 533"/>
              <a:gd name="T97" fmla="*/ 2147483647 h 780"/>
              <a:gd name="T98" fmla="*/ 2147483647 w 533"/>
              <a:gd name="T99" fmla="*/ 2147483647 h 780"/>
              <a:gd name="T100" fmla="*/ 2147483647 w 533"/>
              <a:gd name="T101" fmla="*/ 2147483647 h 780"/>
              <a:gd name="T102" fmla="*/ 2147483647 w 533"/>
              <a:gd name="T103" fmla="*/ 2147483647 h 780"/>
              <a:gd name="T104" fmla="*/ 2147483647 w 533"/>
              <a:gd name="T105" fmla="*/ 2147483647 h 780"/>
              <a:gd name="T106" fmla="*/ 2147483647 w 533"/>
              <a:gd name="T107" fmla="*/ 2147483647 h 780"/>
              <a:gd name="T108" fmla="*/ 2147483647 w 533"/>
              <a:gd name="T109" fmla="*/ 2147483647 h 780"/>
              <a:gd name="T110" fmla="*/ 2147483647 w 533"/>
              <a:gd name="T111" fmla="*/ 2147483647 h 780"/>
              <a:gd name="T112" fmla="*/ 2147483647 w 533"/>
              <a:gd name="T113" fmla="*/ 2147483647 h 780"/>
              <a:gd name="T114" fmla="*/ 2147483647 w 533"/>
              <a:gd name="T115" fmla="*/ 2147483647 h 780"/>
              <a:gd name="T116" fmla="*/ 2147483647 w 533"/>
              <a:gd name="T117" fmla="*/ 2147483647 h 780"/>
              <a:gd name="T118" fmla="*/ 2147483647 w 533"/>
              <a:gd name="T119" fmla="*/ 2147483647 h 780"/>
              <a:gd name="T120" fmla="*/ 2147483647 w 533"/>
              <a:gd name="T121" fmla="*/ 2147483647 h 780"/>
              <a:gd name="T122" fmla="*/ 2147483647 w 533"/>
              <a:gd name="T123" fmla="*/ 2147483647 h 780"/>
              <a:gd name="T124" fmla="*/ 2147483647 w 533"/>
              <a:gd name="T125" fmla="*/ 2147483647 h 7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3"/>
              <a:gd name="T190" fmla="*/ 0 h 780"/>
              <a:gd name="T191" fmla="*/ 533 w 533"/>
              <a:gd name="T192" fmla="*/ 780 h 7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3" h="780">
                <a:moveTo>
                  <a:pt x="0" y="717"/>
                </a:moveTo>
                <a:lnTo>
                  <a:pt x="0" y="710"/>
                </a:lnTo>
                <a:lnTo>
                  <a:pt x="6" y="710"/>
                </a:lnTo>
                <a:lnTo>
                  <a:pt x="6" y="704"/>
                </a:lnTo>
                <a:lnTo>
                  <a:pt x="12" y="698"/>
                </a:lnTo>
                <a:lnTo>
                  <a:pt x="6" y="698"/>
                </a:lnTo>
                <a:lnTo>
                  <a:pt x="12" y="691"/>
                </a:lnTo>
                <a:lnTo>
                  <a:pt x="12" y="685"/>
                </a:lnTo>
                <a:lnTo>
                  <a:pt x="12" y="678"/>
                </a:lnTo>
                <a:lnTo>
                  <a:pt x="12" y="672"/>
                </a:lnTo>
                <a:lnTo>
                  <a:pt x="12" y="666"/>
                </a:lnTo>
                <a:lnTo>
                  <a:pt x="12" y="659"/>
                </a:lnTo>
                <a:lnTo>
                  <a:pt x="12" y="653"/>
                </a:lnTo>
                <a:lnTo>
                  <a:pt x="12" y="647"/>
                </a:lnTo>
                <a:lnTo>
                  <a:pt x="19" y="640"/>
                </a:lnTo>
                <a:lnTo>
                  <a:pt x="19" y="634"/>
                </a:lnTo>
                <a:lnTo>
                  <a:pt x="12" y="634"/>
                </a:lnTo>
                <a:lnTo>
                  <a:pt x="12" y="628"/>
                </a:lnTo>
                <a:lnTo>
                  <a:pt x="6" y="628"/>
                </a:lnTo>
                <a:lnTo>
                  <a:pt x="6" y="621"/>
                </a:lnTo>
                <a:lnTo>
                  <a:pt x="6" y="615"/>
                </a:lnTo>
                <a:lnTo>
                  <a:pt x="6" y="609"/>
                </a:lnTo>
                <a:lnTo>
                  <a:pt x="6" y="602"/>
                </a:lnTo>
                <a:lnTo>
                  <a:pt x="0" y="602"/>
                </a:lnTo>
                <a:lnTo>
                  <a:pt x="6" y="602"/>
                </a:lnTo>
                <a:lnTo>
                  <a:pt x="0" y="596"/>
                </a:lnTo>
                <a:lnTo>
                  <a:pt x="0" y="590"/>
                </a:lnTo>
                <a:lnTo>
                  <a:pt x="0" y="583"/>
                </a:lnTo>
                <a:lnTo>
                  <a:pt x="0" y="577"/>
                </a:lnTo>
                <a:lnTo>
                  <a:pt x="6" y="577"/>
                </a:lnTo>
                <a:lnTo>
                  <a:pt x="6" y="571"/>
                </a:lnTo>
                <a:lnTo>
                  <a:pt x="6" y="577"/>
                </a:lnTo>
                <a:lnTo>
                  <a:pt x="6" y="571"/>
                </a:lnTo>
                <a:lnTo>
                  <a:pt x="12" y="571"/>
                </a:lnTo>
                <a:lnTo>
                  <a:pt x="12" y="564"/>
                </a:lnTo>
                <a:lnTo>
                  <a:pt x="12" y="558"/>
                </a:lnTo>
                <a:lnTo>
                  <a:pt x="19" y="558"/>
                </a:lnTo>
                <a:lnTo>
                  <a:pt x="19" y="552"/>
                </a:lnTo>
                <a:lnTo>
                  <a:pt x="19" y="545"/>
                </a:lnTo>
                <a:lnTo>
                  <a:pt x="25" y="545"/>
                </a:lnTo>
                <a:lnTo>
                  <a:pt x="25" y="539"/>
                </a:lnTo>
                <a:lnTo>
                  <a:pt x="25" y="533"/>
                </a:lnTo>
                <a:lnTo>
                  <a:pt x="32" y="526"/>
                </a:lnTo>
                <a:lnTo>
                  <a:pt x="32" y="520"/>
                </a:lnTo>
                <a:lnTo>
                  <a:pt x="38" y="520"/>
                </a:lnTo>
                <a:lnTo>
                  <a:pt x="38" y="514"/>
                </a:lnTo>
                <a:lnTo>
                  <a:pt x="38" y="507"/>
                </a:lnTo>
                <a:lnTo>
                  <a:pt x="38" y="501"/>
                </a:lnTo>
                <a:lnTo>
                  <a:pt x="38" y="495"/>
                </a:lnTo>
                <a:lnTo>
                  <a:pt x="44" y="495"/>
                </a:lnTo>
                <a:lnTo>
                  <a:pt x="38" y="495"/>
                </a:lnTo>
                <a:lnTo>
                  <a:pt x="38" y="488"/>
                </a:lnTo>
                <a:lnTo>
                  <a:pt x="44" y="488"/>
                </a:lnTo>
                <a:lnTo>
                  <a:pt x="38" y="488"/>
                </a:lnTo>
                <a:lnTo>
                  <a:pt x="44" y="488"/>
                </a:lnTo>
                <a:lnTo>
                  <a:pt x="44" y="482"/>
                </a:lnTo>
                <a:lnTo>
                  <a:pt x="44" y="475"/>
                </a:lnTo>
                <a:lnTo>
                  <a:pt x="51" y="475"/>
                </a:lnTo>
                <a:lnTo>
                  <a:pt x="44" y="475"/>
                </a:lnTo>
                <a:lnTo>
                  <a:pt x="51" y="469"/>
                </a:lnTo>
                <a:lnTo>
                  <a:pt x="57" y="469"/>
                </a:lnTo>
                <a:lnTo>
                  <a:pt x="57" y="463"/>
                </a:lnTo>
                <a:lnTo>
                  <a:pt x="63" y="463"/>
                </a:lnTo>
                <a:lnTo>
                  <a:pt x="70" y="463"/>
                </a:lnTo>
                <a:lnTo>
                  <a:pt x="70" y="456"/>
                </a:lnTo>
                <a:lnTo>
                  <a:pt x="70" y="463"/>
                </a:lnTo>
                <a:lnTo>
                  <a:pt x="70" y="456"/>
                </a:lnTo>
                <a:lnTo>
                  <a:pt x="76" y="456"/>
                </a:lnTo>
                <a:lnTo>
                  <a:pt x="82" y="456"/>
                </a:lnTo>
                <a:lnTo>
                  <a:pt x="89" y="456"/>
                </a:lnTo>
                <a:lnTo>
                  <a:pt x="95" y="450"/>
                </a:lnTo>
                <a:lnTo>
                  <a:pt x="101" y="450"/>
                </a:lnTo>
                <a:lnTo>
                  <a:pt x="101" y="444"/>
                </a:lnTo>
                <a:lnTo>
                  <a:pt x="101" y="450"/>
                </a:lnTo>
                <a:lnTo>
                  <a:pt x="101" y="444"/>
                </a:lnTo>
                <a:lnTo>
                  <a:pt x="108" y="444"/>
                </a:lnTo>
                <a:lnTo>
                  <a:pt x="114" y="444"/>
                </a:lnTo>
                <a:lnTo>
                  <a:pt x="120" y="444"/>
                </a:lnTo>
                <a:lnTo>
                  <a:pt x="120" y="437"/>
                </a:lnTo>
                <a:lnTo>
                  <a:pt x="127" y="437"/>
                </a:lnTo>
                <a:lnTo>
                  <a:pt x="133" y="431"/>
                </a:lnTo>
                <a:lnTo>
                  <a:pt x="139" y="425"/>
                </a:lnTo>
                <a:lnTo>
                  <a:pt x="146" y="425"/>
                </a:lnTo>
                <a:lnTo>
                  <a:pt x="146" y="418"/>
                </a:lnTo>
                <a:lnTo>
                  <a:pt x="152" y="418"/>
                </a:lnTo>
                <a:lnTo>
                  <a:pt x="158" y="418"/>
                </a:lnTo>
                <a:lnTo>
                  <a:pt x="158" y="412"/>
                </a:lnTo>
                <a:lnTo>
                  <a:pt x="165" y="406"/>
                </a:lnTo>
                <a:lnTo>
                  <a:pt x="165" y="399"/>
                </a:lnTo>
                <a:lnTo>
                  <a:pt x="171" y="399"/>
                </a:lnTo>
                <a:lnTo>
                  <a:pt x="171" y="393"/>
                </a:lnTo>
                <a:lnTo>
                  <a:pt x="177" y="393"/>
                </a:lnTo>
                <a:lnTo>
                  <a:pt x="177" y="387"/>
                </a:lnTo>
                <a:lnTo>
                  <a:pt x="184" y="387"/>
                </a:lnTo>
                <a:lnTo>
                  <a:pt x="190" y="380"/>
                </a:lnTo>
                <a:lnTo>
                  <a:pt x="190" y="387"/>
                </a:lnTo>
                <a:lnTo>
                  <a:pt x="196" y="387"/>
                </a:lnTo>
                <a:lnTo>
                  <a:pt x="196" y="380"/>
                </a:lnTo>
                <a:lnTo>
                  <a:pt x="203" y="380"/>
                </a:lnTo>
                <a:lnTo>
                  <a:pt x="209" y="380"/>
                </a:lnTo>
                <a:lnTo>
                  <a:pt x="216" y="380"/>
                </a:lnTo>
                <a:lnTo>
                  <a:pt x="222" y="380"/>
                </a:lnTo>
                <a:lnTo>
                  <a:pt x="228" y="380"/>
                </a:lnTo>
                <a:lnTo>
                  <a:pt x="228" y="387"/>
                </a:lnTo>
                <a:lnTo>
                  <a:pt x="235" y="387"/>
                </a:lnTo>
                <a:lnTo>
                  <a:pt x="235" y="393"/>
                </a:lnTo>
                <a:lnTo>
                  <a:pt x="241" y="393"/>
                </a:lnTo>
                <a:lnTo>
                  <a:pt x="247" y="393"/>
                </a:lnTo>
                <a:lnTo>
                  <a:pt x="247" y="387"/>
                </a:lnTo>
                <a:lnTo>
                  <a:pt x="254" y="387"/>
                </a:lnTo>
                <a:lnTo>
                  <a:pt x="260" y="387"/>
                </a:lnTo>
                <a:lnTo>
                  <a:pt x="266" y="387"/>
                </a:lnTo>
                <a:lnTo>
                  <a:pt x="273" y="387"/>
                </a:lnTo>
                <a:lnTo>
                  <a:pt x="273" y="380"/>
                </a:lnTo>
                <a:lnTo>
                  <a:pt x="279" y="387"/>
                </a:lnTo>
                <a:lnTo>
                  <a:pt x="279" y="380"/>
                </a:lnTo>
                <a:lnTo>
                  <a:pt x="285" y="380"/>
                </a:lnTo>
                <a:lnTo>
                  <a:pt x="292" y="374"/>
                </a:lnTo>
                <a:lnTo>
                  <a:pt x="292" y="368"/>
                </a:lnTo>
                <a:lnTo>
                  <a:pt x="292" y="361"/>
                </a:lnTo>
                <a:lnTo>
                  <a:pt x="292" y="355"/>
                </a:lnTo>
                <a:lnTo>
                  <a:pt x="292" y="349"/>
                </a:lnTo>
                <a:lnTo>
                  <a:pt x="298" y="349"/>
                </a:lnTo>
                <a:lnTo>
                  <a:pt x="298" y="342"/>
                </a:lnTo>
                <a:lnTo>
                  <a:pt x="298" y="336"/>
                </a:lnTo>
                <a:lnTo>
                  <a:pt x="292" y="336"/>
                </a:lnTo>
                <a:lnTo>
                  <a:pt x="292" y="330"/>
                </a:lnTo>
                <a:lnTo>
                  <a:pt x="285" y="330"/>
                </a:lnTo>
                <a:lnTo>
                  <a:pt x="285" y="323"/>
                </a:lnTo>
                <a:lnTo>
                  <a:pt x="279" y="323"/>
                </a:lnTo>
                <a:lnTo>
                  <a:pt x="279" y="317"/>
                </a:lnTo>
                <a:lnTo>
                  <a:pt x="273" y="317"/>
                </a:lnTo>
                <a:lnTo>
                  <a:pt x="279" y="317"/>
                </a:lnTo>
                <a:lnTo>
                  <a:pt x="279" y="311"/>
                </a:lnTo>
                <a:lnTo>
                  <a:pt x="273" y="311"/>
                </a:lnTo>
                <a:lnTo>
                  <a:pt x="273" y="304"/>
                </a:lnTo>
                <a:lnTo>
                  <a:pt x="273" y="298"/>
                </a:lnTo>
                <a:lnTo>
                  <a:pt x="273" y="291"/>
                </a:lnTo>
                <a:lnTo>
                  <a:pt x="273" y="285"/>
                </a:lnTo>
                <a:lnTo>
                  <a:pt x="273" y="279"/>
                </a:lnTo>
                <a:lnTo>
                  <a:pt x="273" y="272"/>
                </a:lnTo>
                <a:lnTo>
                  <a:pt x="279" y="272"/>
                </a:lnTo>
                <a:lnTo>
                  <a:pt x="279" y="266"/>
                </a:lnTo>
                <a:lnTo>
                  <a:pt x="285" y="266"/>
                </a:lnTo>
                <a:lnTo>
                  <a:pt x="285" y="260"/>
                </a:lnTo>
                <a:lnTo>
                  <a:pt x="292" y="260"/>
                </a:lnTo>
                <a:lnTo>
                  <a:pt x="292" y="253"/>
                </a:lnTo>
                <a:lnTo>
                  <a:pt x="298" y="247"/>
                </a:lnTo>
                <a:lnTo>
                  <a:pt x="298" y="241"/>
                </a:lnTo>
                <a:lnTo>
                  <a:pt x="298" y="234"/>
                </a:lnTo>
                <a:lnTo>
                  <a:pt x="298" y="228"/>
                </a:lnTo>
                <a:lnTo>
                  <a:pt x="298" y="222"/>
                </a:lnTo>
                <a:lnTo>
                  <a:pt x="298" y="215"/>
                </a:lnTo>
                <a:lnTo>
                  <a:pt x="298" y="209"/>
                </a:lnTo>
                <a:lnTo>
                  <a:pt x="292" y="209"/>
                </a:lnTo>
                <a:lnTo>
                  <a:pt x="292" y="203"/>
                </a:lnTo>
                <a:lnTo>
                  <a:pt x="285" y="196"/>
                </a:lnTo>
                <a:lnTo>
                  <a:pt x="292" y="190"/>
                </a:lnTo>
                <a:lnTo>
                  <a:pt x="285" y="190"/>
                </a:lnTo>
                <a:lnTo>
                  <a:pt x="285" y="184"/>
                </a:lnTo>
                <a:lnTo>
                  <a:pt x="292" y="184"/>
                </a:lnTo>
                <a:lnTo>
                  <a:pt x="292" y="177"/>
                </a:lnTo>
                <a:lnTo>
                  <a:pt x="292" y="171"/>
                </a:lnTo>
                <a:lnTo>
                  <a:pt x="298" y="171"/>
                </a:lnTo>
                <a:lnTo>
                  <a:pt x="298" y="165"/>
                </a:lnTo>
                <a:lnTo>
                  <a:pt x="292" y="165"/>
                </a:lnTo>
                <a:lnTo>
                  <a:pt x="292" y="158"/>
                </a:lnTo>
                <a:lnTo>
                  <a:pt x="285" y="158"/>
                </a:lnTo>
                <a:lnTo>
                  <a:pt x="285" y="152"/>
                </a:lnTo>
                <a:lnTo>
                  <a:pt x="285" y="146"/>
                </a:lnTo>
                <a:lnTo>
                  <a:pt x="285" y="139"/>
                </a:lnTo>
                <a:lnTo>
                  <a:pt x="292" y="139"/>
                </a:lnTo>
                <a:lnTo>
                  <a:pt x="292" y="133"/>
                </a:lnTo>
                <a:lnTo>
                  <a:pt x="298" y="133"/>
                </a:lnTo>
                <a:lnTo>
                  <a:pt x="298" y="127"/>
                </a:lnTo>
                <a:lnTo>
                  <a:pt x="298" y="120"/>
                </a:lnTo>
                <a:lnTo>
                  <a:pt x="304" y="120"/>
                </a:lnTo>
                <a:lnTo>
                  <a:pt x="304" y="114"/>
                </a:lnTo>
                <a:lnTo>
                  <a:pt x="311" y="114"/>
                </a:lnTo>
                <a:lnTo>
                  <a:pt x="311" y="108"/>
                </a:lnTo>
                <a:lnTo>
                  <a:pt x="311" y="101"/>
                </a:lnTo>
                <a:lnTo>
                  <a:pt x="311" y="95"/>
                </a:lnTo>
                <a:lnTo>
                  <a:pt x="311" y="88"/>
                </a:lnTo>
                <a:lnTo>
                  <a:pt x="317" y="88"/>
                </a:lnTo>
                <a:lnTo>
                  <a:pt x="317" y="82"/>
                </a:lnTo>
                <a:lnTo>
                  <a:pt x="323" y="82"/>
                </a:lnTo>
                <a:lnTo>
                  <a:pt x="323" y="76"/>
                </a:lnTo>
                <a:lnTo>
                  <a:pt x="330" y="76"/>
                </a:lnTo>
                <a:lnTo>
                  <a:pt x="330" y="69"/>
                </a:lnTo>
                <a:lnTo>
                  <a:pt x="336" y="76"/>
                </a:lnTo>
                <a:lnTo>
                  <a:pt x="336" y="69"/>
                </a:lnTo>
                <a:lnTo>
                  <a:pt x="342" y="69"/>
                </a:lnTo>
                <a:lnTo>
                  <a:pt x="349" y="69"/>
                </a:lnTo>
                <a:lnTo>
                  <a:pt x="355" y="69"/>
                </a:lnTo>
                <a:lnTo>
                  <a:pt x="355" y="63"/>
                </a:lnTo>
                <a:lnTo>
                  <a:pt x="361" y="63"/>
                </a:lnTo>
                <a:lnTo>
                  <a:pt x="368" y="63"/>
                </a:lnTo>
                <a:lnTo>
                  <a:pt x="368" y="57"/>
                </a:lnTo>
                <a:lnTo>
                  <a:pt x="361" y="57"/>
                </a:lnTo>
                <a:lnTo>
                  <a:pt x="361" y="50"/>
                </a:lnTo>
                <a:lnTo>
                  <a:pt x="368" y="50"/>
                </a:lnTo>
                <a:lnTo>
                  <a:pt x="374" y="50"/>
                </a:lnTo>
                <a:lnTo>
                  <a:pt x="380" y="50"/>
                </a:lnTo>
                <a:lnTo>
                  <a:pt x="380" y="44"/>
                </a:lnTo>
                <a:lnTo>
                  <a:pt x="380" y="38"/>
                </a:lnTo>
                <a:lnTo>
                  <a:pt x="387" y="38"/>
                </a:lnTo>
                <a:lnTo>
                  <a:pt x="387" y="31"/>
                </a:lnTo>
                <a:lnTo>
                  <a:pt x="393" y="31"/>
                </a:lnTo>
                <a:lnTo>
                  <a:pt x="393" y="25"/>
                </a:lnTo>
                <a:lnTo>
                  <a:pt x="393" y="19"/>
                </a:lnTo>
                <a:lnTo>
                  <a:pt x="387" y="12"/>
                </a:lnTo>
                <a:lnTo>
                  <a:pt x="393" y="12"/>
                </a:lnTo>
                <a:lnTo>
                  <a:pt x="393" y="6"/>
                </a:lnTo>
                <a:lnTo>
                  <a:pt x="393" y="0"/>
                </a:lnTo>
                <a:lnTo>
                  <a:pt x="400" y="6"/>
                </a:lnTo>
                <a:lnTo>
                  <a:pt x="406" y="12"/>
                </a:lnTo>
                <a:lnTo>
                  <a:pt x="412" y="12"/>
                </a:lnTo>
                <a:lnTo>
                  <a:pt x="412" y="19"/>
                </a:lnTo>
                <a:lnTo>
                  <a:pt x="419" y="19"/>
                </a:lnTo>
                <a:lnTo>
                  <a:pt x="425" y="19"/>
                </a:lnTo>
                <a:lnTo>
                  <a:pt x="431" y="19"/>
                </a:lnTo>
                <a:lnTo>
                  <a:pt x="438" y="19"/>
                </a:lnTo>
                <a:lnTo>
                  <a:pt x="444" y="19"/>
                </a:lnTo>
                <a:lnTo>
                  <a:pt x="444" y="25"/>
                </a:lnTo>
                <a:lnTo>
                  <a:pt x="450" y="25"/>
                </a:lnTo>
                <a:lnTo>
                  <a:pt x="450" y="31"/>
                </a:lnTo>
                <a:lnTo>
                  <a:pt x="444" y="31"/>
                </a:lnTo>
                <a:lnTo>
                  <a:pt x="450" y="31"/>
                </a:lnTo>
                <a:lnTo>
                  <a:pt x="450" y="38"/>
                </a:lnTo>
                <a:lnTo>
                  <a:pt x="444" y="38"/>
                </a:lnTo>
                <a:lnTo>
                  <a:pt x="438" y="44"/>
                </a:lnTo>
                <a:lnTo>
                  <a:pt x="444" y="44"/>
                </a:lnTo>
                <a:lnTo>
                  <a:pt x="438" y="57"/>
                </a:lnTo>
                <a:lnTo>
                  <a:pt x="431" y="57"/>
                </a:lnTo>
                <a:lnTo>
                  <a:pt x="431" y="63"/>
                </a:lnTo>
                <a:lnTo>
                  <a:pt x="438" y="63"/>
                </a:lnTo>
                <a:lnTo>
                  <a:pt x="438" y="69"/>
                </a:lnTo>
                <a:lnTo>
                  <a:pt x="438" y="76"/>
                </a:lnTo>
                <a:lnTo>
                  <a:pt x="444" y="76"/>
                </a:lnTo>
                <a:lnTo>
                  <a:pt x="438" y="82"/>
                </a:lnTo>
                <a:lnTo>
                  <a:pt x="438" y="88"/>
                </a:lnTo>
                <a:lnTo>
                  <a:pt x="444" y="95"/>
                </a:lnTo>
                <a:lnTo>
                  <a:pt x="444" y="88"/>
                </a:lnTo>
                <a:lnTo>
                  <a:pt x="444" y="95"/>
                </a:lnTo>
                <a:lnTo>
                  <a:pt x="450" y="95"/>
                </a:lnTo>
                <a:lnTo>
                  <a:pt x="444" y="101"/>
                </a:lnTo>
                <a:lnTo>
                  <a:pt x="450" y="101"/>
                </a:lnTo>
                <a:lnTo>
                  <a:pt x="444" y="101"/>
                </a:lnTo>
                <a:lnTo>
                  <a:pt x="444" y="108"/>
                </a:lnTo>
                <a:lnTo>
                  <a:pt x="450" y="108"/>
                </a:lnTo>
                <a:lnTo>
                  <a:pt x="450" y="114"/>
                </a:lnTo>
                <a:lnTo>
                  <a:pt x="450" y="120"/>
                </a:lnTo>
                <a:lnTo>
                  <a:pt x="450" y="127"/>
                </a:lnTo>
                <a:lnTo>
                  <a:pt x="450" y="120"/>
                </a:lnTo>
                <a:lnTo>
                  <a:pt x="457" y="127"/>
                </a:lnTo>
                <a:lnTo>
                  <a:pt x="457" y="120"/>
                </a:lnTo>
                <a:lnTo>
                  <a:pt x="457" y="127"/>
                </a:lnTo>
                <a:lnTo>
                  <a:pt x="463" y="127"/>
                </a:lnTo>
                <a:lnTo>
                  <a:pt x="457" y="133"/>
                </a:lnTo>
                <a:lnTo>
                  <a:pt x="463" y="133"/>
                </a:lnTo>
                <a:lnTo>
                  <a:pt x="463" y="139"/>
                </a:lnTo>
                <a:lnTo>
                  <a:pt x="457" y="146"/>
                </a:lnTo>
                <a:lnTo>
                  <a:pt x="463" y="152"/>
                </a:lnTo>
                <a:lnTo>
                  <a:pt x="457" y="152"/>
                </a:lnTo>
                <a:lnTo>
                  <a:pt x="457" y="158"/>
                </a:lnTo>
                <a:lnTo>
                  <a:pt x="457" y="165"/>
                </a:lnTo>
                <a:lnTo>
                  <a:pt x="457" y="171"/>
                </a:lnTo>
                <a:lnTo>
                  <a:pt x="450" y="171"/>
                </a:lnTo>
                <a:lnTo>
                  <a:pt x="450" y="177"/>
                </a:lnTo>
                <a:lnTo>
                  <a:pt x="450" y="184"/>
                </a:lnTo>
                <a:lnTo>
                  <a:pt x="457" y="184"/>
                </a:lnTo>
                <a:lnTo>
                  <a:pt x="450" y="190"/>
                </a:lnTo>
                <a:lnTo>
                  <a:pt x="450" y="196"/>
                </a:lnTo>
                <a:lnTo>
                  <a:pt x="450" y="203"/>
                </a:lnTo>
                <a:lnTo>
                  <a:pt x="450" y="209"/>
                </a:lnTo>
                <a:lnTo>
                  <a:pt x="457" y="209"/>
                </a:lnTo>
                <a:lnTo>
                  <a:pt x="457" y="215"/>
                </a:lnTo>
                <a:lnTo>
                  <a:pt x="463" y="215"/>
                </a:lnTo>
                <a:lnTo>
                  <a:pt x="463" y="222"/>
                </a:lnTo>
                <a:lnTo>
                  <a:pt x="457" y="222"/>
                </a:lnTo>
                <a:lnTo>
                  <a:pt x="463" y="222"/>
                </a:lnTo>
                <a:lnTo>
                  <a:pt x="463" y="228"/>
                </a:lnTo>
                <a:lnTo>
                  <a:pt x="469" y="228"/>
                </a:lnTo>
                <a:lnTo>
                  <a:pt x="476" y="228"/>
                </a:lnTo>
                <a:lnTo>
                  <a:pt x="476" y="234"/>
                </a:lnTo>
                <a:lnTo>
                  <a:pt x="482" y="234"/>
                </a:lnTo>
                <a:lnTo>
                  <a:pt x="476" y="234"/>
                </a:lnTo>
                <a:lnTo>
                  <a:pt x="482" y="241"/>
                </a:lnTo>
                <a:lnTo>
                  <a:pt x="476" y="241"/>
                </a:lnTo>
                <a:lnTo>
                  <a:pt x="482" y="241"/>
                </a:lnTo>
                <a:lnTo>
                  <a:pt x="482" y="247"/>
                </a:lnTo>
                <a:lnTo>
                  <a:pt x="476" y="247"/>
                </a:lnTo>
                <a:lnTo>
                  <a:pt x="476" y="253"/>
                </a:lnTo>
                <a:lnTo>
                  <a:pt x="482" y="253"/>
                </a:lnTo>
                <a:lnTo>
                  <a:pt x="476" y="253"/>
                </a:lnTo>
                <a:lnTo>
                  <a:pt x="476" y="260"/>
                </a:lnTo>
                <a:lnTo>
                  <a:pt x="482" y="260"/>
                </a:lnTo>
                <a:lnTo>
                  <a:pt x="476" y="260"/>
                </a:lnTo>
                <a:lnTo>
                  <a:pt x="476" y="266"/>
                </a:lnTo>
                <a:lnTo>
                  <a:pt x="482" y="272"/>
                </a:lnTo>
                <a:lnTo>
                  <a:pt x="482" y="279"/>
                </a:lnTo>
                <a:lnTo>
                  <a:pt x="476" y="279"/>
                </a:lnTo>
                <a:lnTo>
                  <a:pt x="476" y="285"/>
                </a:lnTo>
                <a:lnTo>
                  <a:pt x="482" y="285"/>
                </a:lnTo>
                <a:lnTo>
                  <a:pt x="482" y="291"/>
                </a:lnTo>
                <a:lnTo>
                  <a:pt x="482" y="298"/>
                </a:lnTo>
                <a:lnTo>
                  <a:pt x="482" y="304"/>
                </a:lnTo>
                <a:lnTo>
                  <a:pt x="482" y="311"/>
                </a:lnTo>
                <a:lnTo>
                  <a:pt x="482" y="317"/>
                </a:lnTo>
                <a:lnTo>
                  <a:pt x="488" y="323"/>
                </a:lnTo>
                <a:lnTo>
                  <a:pt x="488" y="330"/>
                </a:lnTo>
                <a:lnTo>
                  <a:pt x="488" y="336"/>
                </a:lnTo>
                <a:lnTo>
                  <a:pt x="488" y="342"/>
                </a:lnTo>
                <a:lnTo>
                  <a:pt x="495" y="342"/>
                </a:lnTo>
                <a:lnTo>
                  <a:pt x="495" y="349"/>
                </a:lnTo>
                <a:lnTo>
                  <a:pt x="488" y="349"/>
                </a:lnTo>
                <a:lnTo>
                  <a:pt x="488" y="355"/>
                </a:lnTo>
                <a:lnTo>
                  <a:pt x="495" y="361"/>
                </a:lnTo>
                <a:lnTo>
                  <a:pt x="495" y="368"/>
                </a:lnTo>
                <a:lnTo>
                  <a:pt x="501" y="368"/>
                </a:lnTo>
                <a:lnTo>
                  <a:pt x="495" y="374"/>
                </a:lnTo>
                <a:lnTo>
                  <a:pt x="501" y="374"/>
                </a:lnTo>
                <a:lnTo>
                  <a:pt x="507" y="374"/>
                </a:lnTo>
                <a:lnTo>
                  <a:pt x="507" y="380"/>
                </a:lnTo>
                <a:lnTo>
                  <a:pt x="514" y="380"/>
                </a:lnTo>
                <a:lnTo>
                  <a:pt x="520" y="380"/>
                </a:lnTo>
                <a:lnTo>
                  <a:pt x="526" y="380"/>
                </a:lnTo>
                <a:lnTo>
                  <a:pt x="526" y="387"/>
                </a:lnTo>
                <a:lnTo>
                  <a:pt x="533" y="387"/>
                </a:lnTo>
                <a:lnTo>
                  <a:pt x="533" y="393"/>
                </a:lnTo>
                <a:lnTo>
                  <a:pt x="526" y="393"/>
                </a:lnTo>
                <a:lnTo>
                  <a:pt x="526" y="399"/>
                </a:lnTo>
                <a:lnTo>
                  <a:pt x="526" y="406"/>
                </a:lnTo>
                <a:lnTo>
                  <a:pt x="526" y="412"/>
                </a:lnTo>
                <a:lnTo>
                  <a:pt x="520" y="412"/>
                </a:lnTo>
                <a:lnTo>
                  <a:pt x="520" y="418"/>
                </a:lnTo>
                <a:lnTo>
                  <a:pt x="520" y="425"/>
                </a:lnTo>
                <a:lnTo>
                  <a:pt x="520" y="431"/>
                </a:lnTo>
                <a:lnTo>
                  <a:pt x="520" y="437"/>
                </a:lnTo>
                <a:lnTo>
                  <a:pt x="514" y="437"/>
                </a:lnTo>
                <a:lnTo>
                  <a:pt x="514" y="444"/>
                </a:lnTo>
                <a:lnTo>
                  <a:pt x="507" y="450"/>
                </a:lnTo>
                <a:lnTo>
                  <a:pt x="501" y="450"/>
                </a:lnTo>
                <a:lnTo>
                  <a:pt x="501" y="456"/>
                </a:lnTo>
                <a:lnTo>
                  <a:pt x="507" y="463"/>
                </a:lnTo>
                <a:lnTo>
                  <a:pt x="507" y="469"/>
                </a:lnTo>
                <a:lnTo>
                  <a:pt x="501" y="469"/>
                </a:lnTo>
                <a:lnTo>
                  <a:pt x="501" y="475"/>
                </a:lnTo>
                <a:lnTo>
                  <a:pt x="501" y="482"/>
                </a:lnTo>
                <a:lnTo>
                  <a:pt x="507" y="482"/>
                </a:lnTo>
                <a:lnTo>
                  <a:pt x="514" y="482"/>
                </a:lnTo>
                <a:lnTo>
                  <a:pt x="514" y="488"/>
                </a:lnTo>
                <a:lnTo>
                  <a:pt x="514" y="495"/>
                </a:lnTo>
                <a:lnTo>
                  <a:pt x="514" y="501"/>
                </a:lnTo>
                <a:lnTo>
                  <a:pt x="514" y="507"/>
                </a:lnTo>
                <a:lnTo>
                  <a:pt x="507" y="507"/>
                </a:lnTo>
                <a:lnTo>
                  <a:pt x="507" y="514"/>
                </a:lnTo>
                <a:lnTo>
                  <a:pt x="514" y="514"/>
                </a:lnTo>
                <a:lnTo>
                  <a:pt x="507" y="514"/>
                </a:lnTo>
                <a:lnTo>
                  <a:pt x="501" y="520"/>
                </a:lnTo>
                <a:lnTo>
                  <a:pt x="495" y="520"/>
                </a:lnTo>
                <a:lnTo>
                  <a:pt x="495" y="526"/>
                </a:lnTo>
                <a:lnTo>
                  <a:pt x="495" y="533"/>
                </a:lnTo>
                <a:lnTo>
                  <a:pt x="488" y="533"/>
                </a:lnTo>
                <a:lnTo>
                  <a:pt x="488" y="539"/>
                </a:lnTo>
                <a:lnTo>
                  <a:pt x="482" y="539"/>
                </a:lnTo>
                <a:lnTo>
                  <a:pt x="482" y="533"/>
                </a:lnTo>
                <a:lnTo>
                  <a:pt x="482" y="539"/>
                </a:lnTo>
                <a:lnTo>
                  <a:pt x="482" y="545"/>
                </a:lnTo>
                <a:lnTo>
                  <a:pt x="476" y="545"/>
                </a:lnTo>
                <a:lnTo>
                  <a:pt x="476" y="539"/>
                </a:lnTo>
                <a:lnTo>
                  <a:pt x="469" y="539"/>
                </a:lnTo>
                <a:lnTo>
                  <a:pt x="469" y="545"/>
                </a:lnTo>
                <a:lnTo>
                  <a:pt x="463" y="545"/>
                </a:lnTo>
                <a:lnTo>
                  <a:pt x="463" y="552"/>
                </a:lnTo>
                <a:lnTo>
                  <a:pt x="457" y="552"/>
                </a:lnTo>
                <a:lnTo>
                  <a:pt x="457" y="558"/>
                </a:lnTo>
                <a:lnTo>
                  <a:pt x="450" y="558"/>
                </a:lnTo>
                <a:lnTo>
                  <a:pt x="450" y="564"/>
                </a:lnTo>
                <a:lnTo>
                  <a:pt x="444" y="564"/>
                </a:lnTo>
                <a:lnTo>
                  <a:pt x="438" y="571"/>
                </a:lnTo>
                <a:lnTo>
                  <a:pt x="431" y="571"/>
                </a:lnTo>
                <a:lnTo>
                  <a:pt x="431" y="577"/>
                </a:lnTo>
                <a:lnTo>
                  <a:pt x="425" y="577"/>
                </a:lnTo>
                <a:lnTo>
                  <a:pt x="425" y="583"/>
                </a:lnTo>
                <a:lnTo>
                  <a:pt x="425" y="590"/>
                </a:lnTo>
                <a:lnTo>
                  <a:pt x="419" y="590"/>
                </a:lnTo>
                <a:lnTo>
                  <a:pt x="419" y="596"/>
                </a:lnTo>
                <a:lnTo>
                  <a:pt x="419" y="590"/>
                </a:lnTo>
                <a:lnTo>
                  <a:pt x="412" y="590"/>
                </a:lnTo>
                <a:lnTo>
                  <a:pt x="412" y="596"/>
                </a:lnTo>
                <a:lnTo>
                  <a:pt x="406" y="596"/>
                </a:lnTo>
                <a:lnTo>
                  <a:pt x="400" y="596"/>
                </a:lnTo>
                <a:lnTo>
                  <a:pt x="400" y="602"/>
                </a:lnTo>
                <a:lnTo>
                  <a:pt x="400" y="609"/>
                </a:lnTo>
                <a:lnTo>
                  <a:pt x="393" y="609"/>
                </a:lnTo>
                <a:lnTo>
                  <a:pt x="393" y="615"/>
                </a:lnTo>
                <a:lnTo>
                  <a:pt x="393" y="621"/>
                </a:lnTo>
                <a:lnTo>
                  <a:pt x="387" y="621"/>
                </a:lnTo>
                <a:lnTo>
                  <a:pt x="380" y="621"/>
                </a:lnTo>
                <a:lnTo>
                  <a:pt x="374" y="621"/>
                </a:lnTo>
                <a:lnTo>
                  <a:pt x="368" y="621"/>
                </a:lnTo>
                <a:lnTo>
                  <a:pt x="361" y="621"/>
                </a:lnTo>
                <a:lnTo>
                  <a:pt x="355" y="621"/>
                </a:lnTo>
                <a:lnTo>
                  <a:pt x="349" y="628"/>
                </a:lnTo>
                <a:lnTo>
                  <a:pt x="342" y="628"/>
                </a:lnTo>
                <a:lnTo>
                  <a:pt x="342" y="634"/>
                </a:lnTo>
                <a:lnTo>
                  <a:pt x="336" y="634"/>
                </a:lnTo>
                <a:lnTo>
                  <a:pt x="336" y="640"/>
                </a:lnTo>
                <a:lnTo>
                  <a:pt x="330" y="640"/>
                </a:lnTo>
                <a:lnTo>
                  <a:pt x="330" y="647"/>
                </a:lnTo>
                <a:lnTo>
                  <a:pt x="323" y="640"/>
                </a:lnTo>
                <a:lnTo>
                  <a:pt x="323" y="647"/>
                </a:lnTo>
                <a:lnTo>
                  <a:pt x="323" y="640"/>
                </a:lnTo>
                <a:lnTo>
                  <a:pt x="323" y="647"/>
                </a:lnTo>
                <a:lnTo>
                  <a:pt x="317" y="647"/>
                </a:lnTo>
                <a:lnTo>
                  <a:pt x="311" y="647"/>
                </a:lnTo>
                <a:lnTo>
                  <a:pt x="304" y="653"/>
                </a:lnTo>
                <a:lnTo>
                  <a:pt x="298" y="653"/>
                </a:lnTo>
                <a:lnTo>
                  <a:pt x="298" y="647"/>
                </a:lnTo>
                <a:lnTo>
                  <a:pt x="292" y="647"/>
                </a:lnTo>
                <a:lnTo>
                  <a:pt x="285" y="647"/>
                </a:lnTo>
                <a:lnTo>
                  <a:pt x="285" y="640"/>
                </a:lnTo>
                <a:lnTo>
                  <a:pt x="285" y="634"/>
                </a:lnTo>
                <a:lnTo>
                  <a:pt x="279" y="634"/>
                </a:lnTo>
                <a:lnTo>
                  <a:pt x="273" y="634"/>
                </a:lnTo>
                <a:lnTo>
                  <a:pt x="266" y="634"/>
                </a:lnTo>
                <a:lnTo>
                  <a:pt x="260" y="634"/>
                </a:lnTo>
                <a:lnTo>
                  <a:pt x="254" y="634"/>
                </a:lnTo>
                <a:lnTo>
                  <a:pt x="247" y="634"/>
                </a:lnTo>
                <a:lnTo>
                  <a:pt x="247" y="628"/>
                </a:lnTo>
                <a:lnTo>
                  <a:pt x="241" y="628"/>
                </a:lnTo>
                <a:lnTo>
                  <a:pt x="241" y="621"/>
                </a:lnTo>
                <a:lnTo>
                  <a:pt x="235" y="621"/>
                </a:lnTo>
                <a:lnTo>
                  <a:pt x="235" y="628"/>
                </a:lnTo>
                <a:lnTo>
                  <a:pt x="228" y="628"/>
                </a:lnTo>
                <a:lnTo>
                  <a:pt x="222" y="634"/>
                </a:lnTo>
                <a:lnTo>
                  <a:pt x="216" y="634"/>
                </a:lnTo>
                <a:lnTo>
                  <a:pt x="209" y="640"/>
                </a:lnTo>
                <a:lnTo>
                  <a:pt x="203" y="640"/>
                </a:lnTo>
                <a:lnTo>
                  <a:pt x="203" y="647"/>
                </a:lnTo>
                <a:lnTo>
                  <a:pt x="203" y="653"/>
                </a:lnTo>
                <a:lnTo>
                  <a:pt x="203" y="659"/>
                </a:lnTo>
                <a:lnTo>
                  <a:pt x="209" y="659"/>
                </a:lnTo>
                <a:lnTo>
                  <a:pt x="209" y="666"/>
                </a:lnTo>
                <a:lnTo>
                  <a:pt x="209" y="672"/>
                </a:lnTo>
                <a:lnTo>
                  <a:pt x="216" y="672"/>
                </a:lnTo>
                <a:lnTo>
                  <a:pt x="222" y="672"/>
                </a:lnTo>
                <a:lnTo>
                  <a:pt x="222" y="678"/>
                </a:lnTo>
                <a:lnTo>
                  <a:pt x="216" y="678"/>
                </a:lnTo>
                <a:lnTo>
                  <a:pt x="216" y="685"/>
                </a:lnTo>
                <a:lnTo>
                  <a:pt x="216" y="691"/>
                </a:lnTo>
                <a:lnTo>
                  <a:pt x="222" y="691"/>
                </a:lnTo>
                <a:lnTo>
                  <a:pt x="216" y="691"/>
                </a:lnTo>
                <a:lnTo>
                  <a:pt x="216" y="698"/>
                </a:lnTo>
                <a:lnTo>
                  <a:pt x="209" y="698"/>
                </a:lnTo>
                <a:lnTo>
                  <a:pt x="209" y="704"/>
                </a:lnTo>
                <a:lnTo>
                  <a:pt x="209" y="710"/>
                </a:lnTo>
                <a:lnTo>
                  <a:pt x="203" y="717"/>
                </a:lnTo>
                <a:lnTo>
                  <a:pt x="203" y="723"/>
                </a:lnTo>
                <a:lnTo>
                  <a:pt x="196" y="723"/>
                </a:lnTo>
                <a:lnTo>
                  <a:pt x="196" y="729"/>
                </a:lnTo>
                <a:lnTo>
                  <a:pt x="190" y="729"/>
                </a:lnTo>
                <a:lnTo>
                  <a:pt x="184" y="729"/>
                </a:lnTo>
                <a:lnTo>
                  <a:pt x="184" y="736"/>
                </a:lnTo>
                <a:lnTo>
                  <a:pt x="184" y="742"/>
                </a:lnTo>
                <a:lnTo>
                  <a:pt x="177" y="748"/>
                </a:lnTo>
                <a:lnTo>
                  <a:pt x="177" y="755"/>
                </a:lnTo>
                <a:lnTo>
                  <a:pt x="171" y="755"/>
                </a:lnTo>
                <a:lnTo>
                  <a:pt x="171" y="748"/>
                </a:lnTo>
                <a:lnTo>
                  <a:pt x="165" y="748"/>
                </a:lnTo>
                <a:lnTo>
                  <a:pt x="158" y="748"/>
                </a:lnTo>
                <a:lnTo>
                  <a:pt x="158" y="742"/>
                </a:lnTo>
                <a:lnTo>
                  <a:pt x="152" y="742"/>
                </a:lnTo>
                <a:lnTo>
                  <a:pt x="152" y="748"/>
                </a:lnTo>
                <a:lnTo>
                  <a:pt x="146" y="748"/>
                </a:lnTo>
                <a:lnTo>
                  <a:pt x="139" y="748"/>
                </a:lnTo>
                <a:lnTo>
                  <a:pt x="139" y="755"/>
                </a:lnTo>
                <a:lnTo>
                  <a:pt x="133" y="748"/>
                </a:lnTo>
                <a:lnTo>
                  <a:pt x="127" y="755"/>
                </a:lnTo>
                <a:lnTo>
                  <a:pt x="120" y="755"/>
                </a:lnTo>
                <a:lnTo>
                  <a:pt x="127" y="761"/>
                </a:lnTo>
                <a:lnTo>
                  <a:pt x="120" y="761"/>
                </a:lnTo>
                <a:lnTo>
                  <a:pt x="120" y="767"/>
                </a:lnTo>
                <a:lnTo>
                  <a:pt x="120" y="761"/>
                </a:lnTo>
                <a:lnTo>
                  <a:pt x="120" y="767"/>
                </a:lnTo>
                <a:lnTo>
                  <a:pt x="114" y="767"/>
                </a:lnTo>
                <a:lnTo>
                  <a:pt x="108" y="774"/>
                </a:lnTo>
                <a:lnTo>
                  <a:pt x="101" y="780"/>
                </a:lnTo>
                <a:lnTo>
                  <a:pt x="95" y="780"/>
                </a:lnTo>
                <a:lnTo>
                  <a:pt x="95" y="774"/>
                </a:lnTo>
                <a:lnTo>
                  <a:pt x="89" y="774"/>
                </a:lnTo>
                <a:lnTo>
                  <a:pt x="82" y="774"/>
                </a:lnTo>
                <a:lnTo>
                  <a:pt x="76" y="774"/>
                </a:lnTo>
                <a:lnTo>
                  <a:pt x="70" y="767"/>
                </a:lnTo>
                <a:lnTo>
                  <a:pt x="63" y="767"/>
                </a:lnTo>
                <a:lnTo>
                  <a:pt x="63" y="761"/>
                </a:lnTo>
                <a:lnTo>
                  <a:pt x="57" y="761"/>
                </a:lnTo>
                <a:lnTo>
                  <a:pt x="57" y="755"/>
                </a:lnTo>
                <a:lnTo>
                  <a:pt x="51" y="755"/>
                </a:lnTo>
                <a:lnTo>
                  <a:pt x="51" y="748"/>
                </a:lnTo>
                <a:lnTo>
                  <a:pt x="51" y="742"/>
                </a:lnTo>
                <a:lnTo>
                  <a:pt x="51" y="736"/>
                </a:lnTo>
                <a:lnTo>
                  <a:pt x="57" y="736"/>
                </a:lnTo>
                <a:lnTo>
                  <a:pt x="51" y="729"/>
                </a:lnTo>
                <a:lnTo>
                  <a:pt x="51" y="723"/>
                </a:lnTo>
                <a:lnTo>
                  <a:pt x="44" y="723"/>
                </a:lnTo>
                <a:lnTo>
                  <a:pt x="44" y="717"/>
                </a:lnTo>
                <a:lnTo>
                  <a:pt x="38" y="710"/>
                </a:lnTo>
                <a:lnTo>
                  <a:pt x="38" y="704"/>
                </a:lnTo>
                <a:lnTo>
                  <a:pt x="32" y="704"/>
                </a:lnTo>
                <a:lnTo>
                  <a:pt x="25" y="704"/>
                </a:lnTo>
                <a:lnTo>
                  <a:pt x="25" y="710"/>
                </a:lnTo>
                <a:lnTo>
                  <a:pt x="19" y="717"/>
                </a:lnTo>
                <a:lnTo>
                  <a:pt x="12" y="717"/>
                </a:lnTo>
                <a:lnTo>
                  <a:pt x="6" y="717"/>
                </a:lnTo>
                <a:lnTo>
                  <a:pt x="0" y="717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240" name="Freeform 108"/>
          <p:cNvSpPr>
            <a:spLocks/>
          </p:cNvSpPr>
          <p:nvPr/>
        </p:nvSpPr>
        <p:spPr bwMode="auto">
          <a:xfrm>
            <a:off x="3614738" y="2182813"/>
            <a:ext cx="458787" cy="511175"/>
          </a:xfrm>
          <a:custGeom>
            <a:avLst/>
            <a:gdLst>
              <a:gd name="T0" fmla="*/ 2147483647 w 400"/>
              <a:gd name="T1" fmla="*/ 2147483647 h 482"/>
              <a:gd name="T2" fmla="*/ 2147483647 w 400"/>
              <a:gd name="T3" fmla="*/ 2147483647 h 482"/>
              <a:gd name="T4" fmla="*/ 2147483647 w 400"/>
              <a:gd name="T5" fmla="*/ 2147483647 h 482"/>
              <a:gd name="T6" fmla="*/ 2147483647 w 400"/>
              <a:gd name="T7" fmla="*/ 2147483647 h 482"/>
              <a:gd name="T8" fmla="*/ 2147483647 w 400"/>
              <a:gd name="T9" fmla="*/ 2147483647 h 482"/>
              <a:gd name="T10" fmla="*/ 2147483647 w 400"/>
              <a:gd name="T11" fmla="*/ 2147483647 h 482"/>
              <a:gd name="T12" fmla="*/ 2147483647 w 400"/>
              <a:gd name="T13" fmla="*/ 2147483647 h 482"/>
              <a:gd name="T14" fmla="*/ 2147483647 w 400"/>
              <a:gd name="T15" fmla="*/ 2147483647 h 482"/>
              <a:gd name="T16" fmla="*/ 2147483647 w 400"/>
              <a:gd name="T17" fmla="*/ 2147483647 h 482"/>
              <a:gd name="T18" fmla="*/ 2147483647 w 400"/>
              <a:gd name="T19" fmla="*/ 2147483647 h 482"/>
              <a:gd name="T20" fmla="*/ 2147483647 w 400"/>
              <a:gd name="T21" fmla="*/ 2147483647 h 482"/>
              <a:gd name="T22" fmla="*/ 2147483647 w 400"/>
              <a:gd name="T23" fmla="*/ 2147483647 h 482"/>
              <a:gd name="T24" fmla="*/ 2147483647 w 400"/>
              <a:gd name="T25" fmla="*/ 2147483647 h 482"/>
              <a:gd name="T26" fmla="*/ 2147483647 w 400"/>
              <a:gd name="T27" fmla="*/ 2147483647 h 482"/>
              <a:gd name="T28" fmla="*/ 2147483647 w 400"/>
              <a:gd name="T29" fmla="*/ 2147483647 h 482"/>
              <a:gd name="T30" fmla="*/ 2147483647 w 400"/>
              <a:gd name="T31" fmla="*/ 2147483647 h 482"/>
              <a:gd name="T32" fmla="*/ 2147483647 w 400"/>
              <a:gd name="T33" fmla="*/ 2147483647 h 482"/>
              <a:gd name="T34" fmla="*/ 2147483647 w 400"/>
              <a:gd name="T35" fmla="*/ 2147483647 h 482"/>
              <a:gd name="T36" fmla="*/ 2147483647 w 400"/>
              <a:gd name="T37" fmla="*/ 2147483647 h 482"/>
              <a:gd name="T38" fmla="*/ 2147483647 w 400"/>
              <a:gd name="T39" fmla="*/ 2147483647 h 482"/>
              <a:gd name="T40" fmla="*/ 2147483647 w 400"/>
              <a:gd name="T41" fmla="*/ 2147483647 h 482"/>
              <a:gd name="T42" fmla="*/ 2147483647 w 400"/>
              <a:gd name="T43" fmla="*/ 2147483647 h 482"/>
              <a:gd name="T44" fmla="*/ 2147483647 w 400"/>
              <a:gd name="T45" fmla="*/ 2147483647 h 482"/>
              <a:gd name="T46" fmla="*/ 2147483647 w 400"/>
              <a:gd name="T47" fmla="*/ 2147483647 h 482"/>
              <a:gd name="T48" fmla="*/ 2147483647 w 400"/>
              <a:gd name="T49" fmla="*/ 2147483647 h 482"/>
              <a:gd name="T50" fmla="*/ 2147483647 w 400"/>
              <a:gd name="T51" fmla="*/ 2147483647 h 482"/>
              <a:gd name="T52" fmla="*/ 2147483647 w 400"/>
              <a:gd name="T53" fmla="*/ 2147483647 h 482"/>
              <a:gd name="T54" fmla="*/ 2147483647 w 400"/>
              <a:gd name="T55" fmla="*/ 2147483647 h 482"/>
              <a:gd name="T56" fmla="*/ 2147483647 w 400"/>
              <a:gd name="T57" fmla="*/ 2147483647 h 482"/>
              <a:gd name="T58" fmla="*/ 2147483647 w 400"/>
              <a:gd name="T59" fmla="*/ 2147483647 h 482"/>
              <a:gd name="T60" fmla="*/ 2147483647 w 400"/>
              <a:gd name="T61" fmla="*/ 2147483647 h 482"/>
              <a:gd name="T62" fmla="*/ 2147483647 w 400"/>
              <a:gd name="T63" fmla="*/ 2147483647 h 482"/>
              <a:gd name="T64" fmla="*/ 2147483647 w 400"/>
              <a:gd name="T65" fmla="*/ 2147483647 h 482"/>
              <a:gd name="T66" fmla="*/ 2147483647 w 400"/>
              <a:gd name="T67" fmla="*/ 2147483647 h 482"/>
              <a:gd name="T68" fmla="*/ 2147483647 w 400"/>
              <a:gd name="T69" fmla="*/ 2147483647 h 482"/>
              <a:gd name="T70" fmla="*/ 2147483647 w 400"/>
              <a:gd name="T71" fmla="*/ 2147483647 h 482"/>
              <a:gd name="T72" fmla="*/ 2147483647 w 400"/>
              <a:gd name="T73" fmla="*/ 2147483647 h 482"/>
              <a:gd name="T74" fmla="*/ 2147483647 w 400"/>
              <a:gd name="T75" fmla="*/ 2147483647 h 482"/>
              <a:gd name="T76" fmla="*/ 2147483647 w 400"/>
              <a:gd name="T77" fmla="*/ 2147483647 h 482"/>
              <a:gd name="T78" fmla="*/ 2147483647 w 400"/>
              <a:gd name="T79" fmla="*/ 2147483647 h 482"/>
              <a:gd name="T80" fmla="*/ 2147483647 w 400"/>
              <a:gd name="T81" fmla="*/ 2147483647 h 482"/>
              <a:gd name="T82" fmla="*/ 2147483647 w 400"/>
              <a:gd name="T83" fmla="*/ 2147483647 h 482"/>
              <a:gd name="T84" fmla="*/ 2147483647 w 400"/>
              <a:gd name="T85" fmla="*/ 2147483647 h 482"/>
              <a:gd name="T86" fmla="*/ 2147483647 w 400"/>
              <a:gd name="T87" fmla="*/ 2147483647 h 482"/>
              <a:gd name="T88" fmla="*/ 2147483647 w 400"/>
              <a:gd name="T89" fmla="*/ 2147483647 h 482"/>
              <a:gd name="T90" fmla="*/ 2147483647 w 400"/>
              <a:gd name="T91" fmla="*/ 2147483647 h 482"/>
              <a:gd name="T92" fmla="*/ 2147483647 w 400"/>
              <a:gd name="T93" fmla="*/ 2147483647 h 482"/>
              <a:gd name="T94" fmla="*/ 2147483647 w 400"/>
              <a:gd name="T95" fmla="*/ 2147483647 h 482"/>
              <a:gd name="T96" fmla="*/ 2147483647 w 400"/>
              <a:gd name="T97" fmla="*/ 2147483647 h 482"/>
              <a:gd name="T98" fmla="*/ 2147483647 w 400"/>
              <a:gd name="T99" fmla="*/ 2147483647 h 482"/>
              <a:gd name="T100" fmla="*/ 2147483647 w 400"/>
              <a:gd name="T101" fmla="*/ 2147483647 h 482"/>
              <a:gd name="T102" fmla="*/ 2147483647 w 400"/>
              <a:gd name="T103" fmla="*/ 2147483647 h 482"/>
              <a:gd name="T104" fmla="*/ 2147483647 w 400"/>
              <a:gd name="T105" fmla="*/ 2147483647 h 482"/>
              <a:gd name="T106" fmla="*/ 2147483647 w 400"/>
              <a:gd name="T107" fmla="*/ 2147483647 h 482"/>
              <a:gd name="T108" fmla="*/ 2147483647 w 400"/>
              <a:gd name="T109" fmla="*/ 2147483647 h 482"/>
              <a:gd name="T110" fmla="*/ 2147483647 w 400"/>
              <a:gd name="T111" fmla="*/ 2147483647 h 482"/>
              <a:gd name="T112" fmla="*/ 2147483647 w 400"/>
              <a:gd name="T113" fmla="*/ 2147483647 h 482"/>
              <a:gd name="T114" fmla="*/ 2147483647 w 400"/>
              <a:gd name="T115" fmla="*/ 2147483647 h 482"/>
              <a:gd name="T116" fmla="*/ 2147483647 w 400"/>
              <a:gd name="T117" fmla="*/ 2147483647 h 482"/>
              <a:gd name="T118" fmla="*/ 2147483647 w 400"/>
              <a:gd name="T119" fmla="*/ 2147483647 h 482"/>
              <a:gd name="T120" fmla="*/ 2147483647 w 400"/>
              <a:gd name="T121" fmla="*/ 2147483647 h 482"/>
              <a:gd name="T122" fmla="*/ 2147483647 w 400"/>
              <a:gd name="T123" fmla="*/ 2147483647 h 4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00"/>
              <a:gd name="T187" fmla="*/ 0 h 482"/>
              <a:gd name="T188" fmla="*/ 400 w 400"/>
              <a:gd name="T189" fmla="*/ 482 h 4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00" h="482">
                <a:moveTo>
                  <a:pt x="0" y="51"/>
                </a:moveTo>
                <a:lnTo>
                  <a:pt x="0" y="51"/>
                </a:lnTo>
                <a:lnTo>
                  <a:pt x="7" y="51"/>
                </a:lnTo>
                <a:lnTo>
                  <a:pt x="13" y="38"/>
                </a:lnTo>
                <a:lnTo>
                  <a:pt x="7" y="38"/>
                </a:lnTo>
                <a:lnTo>
                  <a:pt x="13" y="32"/>
                </a:lnTo>
                <a:lnTo>
                  <a:pt x="19" y="32"/>
                </a:lnTo>
                <a:lnTo>
                  <a:pt x="19" y="25"/>
                </a:lnTo>
                <a:lnTo>
                  <a:pt x="13" y="25"/>
                </a:lnTo>
                <a:lnTo>
                  <a:pt x="19" y="25"/>
                </a:lnTo>
                <a:lnTo>
                  <a:pt x="19" y="19"/>
                </a:lnTo>
                <a:lnTo>
                  <a:pt x="13" y="19"/>
                </a:lnTo>
                <a:lnTo>
                  <a:pt x="13" y="13"/>
                </a:lnTo>
                <a:lnTo>
                  <a:pt x="19" y="13"/>
                </a:lnTo>
                <a:lnTo>
                  <a:pt x="26" y="13"/>
                </a:lnTo>
                <a:lnTo>
                  <a:pt x="32" y="13"/>
                </a:lnTo>
                <a:lnTo>
                  <a:pt x="38" y="13"/>
                </a:lnTo>
                <a:lnTo>
                  <a:pt x="45" y="13"/>
                </a:lnTo>
                <a:lnTo>
                  <a:pt x="45" y="6"/>
                </a:lnTo>
                <a:lnTo>
                  <a:pt x="51" y="6"/>
                </a:lnTo>
                <a:lnTo>
                  <a:pt x="57" y="6"/>
                </a:lnTo>
                <a:lnTo>
                  <a:pt x="57" y="13"/>
                </a:lnTo>
                <a:lnTo>
                  <a:pt x="57" y="6"/>
                </a:lnTo>
                <a:lnTo>
                  <a:pt x="64" y="6"/>
                </a:lnTo>
                <a:lnTo>
                  <a:pt x="70" y="6"/>
                </a:lnTo>
                <a:lnTo>
                  <a:pt x="76" y="6"/>
                </a:lnTo>
                <a:lnTo>
                  <a:pt x="83" y="6"/>
                </a:lnTo>
                <a:lnTo>
                  <a:pt x="89" y="0"/>
                </a:lnTo>
                <a:lnTo>
                  <a:pt x="95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1" y="0"/>
                </a:lnTo>
                <a:lnTo>
                  <a:pt x="121" y="6"/>
                </a:lnTo>
                <a:lnTo>
                  <a:pt x="127" y="6"/>
                </a:lnTo>
                <a:lnTo>
                  <a:pt x="133" y="6"/>
                </a:lnTo>
                <a:lnTo>
                  <a:pt x="140" y="6"/>
                </a:lnTo>
                <a:lnTo>
                  <a:pt x="133" y="6"/>
                </a:lnTo>
                <a:lnTo>
                  <a:pt x="140" y="6"/>
                </a:lnTo>
                <a:lnTo>
                  <a:pt x="146" y="6"/>
                </a:lnTo>
                <a:lnTo>
                  <a:pt x="146" y="13"/>
                </a:lnTo>
                <a:lnTo>
                  <a:pt x="146" y="6"/>
                </a:lnTo>
                <a:lnTo>
                  <a:pt x="146" y="13"/>
                </a:lnTo>
                <a:lnTo>
                  <a:pt x="153" y="13"/>
                </a:lnTo>
                <a:lnTo>
                  <a:pt x="159" y="19"/>
                </a:lnTo>
                <a:lnTo>
                  <a:pt x="165" y="19"/>
                </a:lnTo>
                <a:lnTo>
                  <a:pt x="165" y="25"/>
                </a:lnTo>
                <a:lnTo>
                  <a:pt x="172" y="25"/>
                </a:lnTo>
                <a:lnTo>
                  <a:pt x="178" y="25"/>
                </a:lnTo>
                <a:lnTo>
                  <a:pt x="184" y="32"/>
                </a:lnTo>
                <a:lnTo>
                  <a:pt x="191" y="32"/>
                </a:lnTo>
                <a:lnTo>
                  <a:pt x="191" y="38"/>
                </a:lnTo>
                <a:lnTo>
                  <a:pt x="197" y="38"/>
                </a:lnTo>
                <a:lnTo>
                  <a:pt x="203" y="38"/>
                </a:lnTo>
                <a:lnTo>
                  <a:pt x="203" y="44"/>
                </a:lnTo>
                <a:lnTo>
                  <a:pt x="210" y="44"/>
                </a:lnTo>
                <a:lnTo>
                  <a:pt x="216" y="51"/>
                </a:lnTo>
                <a:lnTo>
                  <a:pt x="222" y="51"/>
                </a:lnTo>
                <a:lnTo>
                  <a:pt x="222" y="57"/>
                </a:lnTo>
                <a:lnTo>
                  <a:pt x="229" y="57"/>
                </a:lnTo>
                <a:lnTo>
                  <a:pt x="235" y="63"/>
                </a:lnTo>
                <a:lnTo>
                  <a:pt x="241" y="70"/>
                </a:lnTo>
                <a:lnTo>
                  <a:pt x="248" y="70"/>
                </a:lnTo>
                <a:lnTo>
                  <a:pt x="254" y="76"/>
                </a:lnTo>
                <a:lnTo>
                  <a:pt x="254" y="82"/>
                </a:lnTo>
                <a:lnTo>
                  <a:pt x="260" y="82"/>
                </a:lnTo>
                <a:lnTo>
                  <a:pt x="267" y="82"/>
                </a:lnTo>
                <a:lnTo>
                  <a:pt x="267" y="89"/>
                </a:lnTo>
                <a:lnTo>
                  <a:pt x="273" y="89"/>
                </a:lnTo>
                <a:lnTo>
                  <a:pt x="279" y="89"/>
                </a:lnTo>
                <a:lnTo>
                  <a:pt x="286" y="95"/>
                </a:lnTo>
                <a:lnTo>
                  <a:pt x="286" y="102"/>
                </a:lnTo>
                <a:lnTo>
                  <a:pt x="292" y="102"/>
                </a:lnTo>
                <a:lnTo>
                  <a:pt x="292" y="108"/>
                </a:lnTo>
                <a:lnTo>
                  <a:pt x="298" y="108"/>
                </a:lnTo>
                <a:lnTo>
                  <a:pt x="298" y="114"/>
                </a:lnTo>
                <a:lnTo>
                  <a:pt x="305" y="114"/>
                </a:lnTo>
                <a:lnTo>
                  <a:pt x="305" y="121"/>
                </a:lnTo>
                <a:lnTo>
                  <a:pt x="311" y="121"/>
                </a:lnTo>
                <a:lnTo>
                  <a:pt x="311" y="127"/>
                </a:lnTo>
                <a:lnTo>
                  <a:pt x="317" y="127"/>
                </a:lnTo>
                <a:lnTo>
                  <a:pt x="317" y="133"/>
                </a:lnTo>
                <a:lnTo>
                  <a:pt x="324" y="133"/>
                </a:lnTo>
                <a:lnTo>
                  <a:pt x="324" y="140"/>
                </a:lnTo>
                <a:lnTo>
                  <a:pt x="330" y="140"/>
                </a:lnTo>
                <a:lnTo>
                  <a:pt x="330" y="146"/>
                </a:lnTo>
                <a:lnTo>
                  <a:pt x="336" y="146"/>
                </a:lnTo>
                <a:lnTo>
                  <a:pt x="336" y="152"/>
                </a:lnTo>
                <a:lnTo>
                  <a:pt x="343" y="152"/>
                </a:lnTo>
                <a:lnTo>
                  <a:pt x="349" y="152"/>
                </a:lnTo>
                <a:lnTo>
                  <a:pt x="349" y="159"/>
                </a:lnTo>
                <a:lnTo>
                  <a:pt x="349" y="165"/>
                </a:lnTo>
                <a:lnTo>
                  <a:pt x="356" y="165"/>
                </a:lnTo>
                <a:lnTo>
                  <a:pt x="356" y="171"/>
                </a:lnTo>
                <a:lnTo>
                  <a:pt x="362" y="171"/>
                </a:lnTo>
                <a:lnTo>
                  <a:pt x="362" y="178"/>
                </a:lnTo>
                <a:lnTo>
                  <a:pt x="368" y="178"/>
                </a:lnTo>
                <a:lnTo>
                  <a:pt x="375" y="178"/>
                </a:lnTo>
                <a:lnTo>
                  <a:pt x="381" y="178"/>
                </a:lnTo>
                <a:lnTo>
                  <a:pt x="387" y="178"/>
                </a:lnTo>
                <a:lnTo>
                  <a:pt x="387" y="184"/>
                </a:lnTo>
                <a:lnTo>
                  <a:pt x="394" y="184"/>
                </a:lnTo>
                <a:lnTo>
                  <a:pt x="394" y="190"/>
                </a:lnTo>
                <a:lnTo>
                  <a:pt x="394" y="197"/>
                </a:lnTo>
                <a:lnTo>
                  <a:pt x="400" y="197"/>
                </a:lnTo>
                <a:lnTo>
                  <a:pt x="394" y="197"/>
                </a:lnTo>
                <a:lnTo>
                  <a:pt x="387" y="197"/>
                </a:lnTo>
                <a:lnTo>
                  <a:pt x="381" y="197"/>
                </a:lnTo>
                <a:lnTo>
                  <a:pt x="375" y="197"/>
                </a:lnTo>
                <a:lnTo>
                  <a:pt x="362" y="203"/>
                </a:lnTo>
                <a:lnTo>
                  <a:pt x="362" y="209"/>
                </a:lnTo>
                <a:lnTo>
                  <a:pt x="356" y="209"/>
                </a:lnTo>
                <a:lnTo>
                  <a:pt x="356" y="216"/>
                </a:lnTo>
                <a:lnTo>
                  <a:pt x="349" y="216"/>
                </a:lnTo>
                <a:lnTo>
                  <a:pt x="349" y="222"/>
                </a:lnTo>
                <a:lnTo>
                  <a:pt x="349" y="228"/>
                </a:lnTo>
                <a:lnTo>
                  <a:pt x="343" y="228"/>
                </a:lnTo>
                <a:lnTo>
                  <a:pt x="349" y="228"/>
                </a:lnTo>
                <a:lnTo>
                  <a:pt x="349" y="235"/>
                </a:lnTo>
                <a:lnTo>
                  <a:pt x="343" y="235"/>
                </a:lnTo>
                <a:lnTo>
                  <a:pt x="349" y="235"/>
                </a:lnTo>
                <a:lnTo>
                  <a:pt x="349" y="241"/>
                </a:lnTo>
                <a:lnTo>
                  <a:pt x="343" y="241"/>
                </a:lnTo>
                <a:lnTo>
                  <a:pt x="336" y="247"/>
                </a:lnTo>
                <a:lnTo>
                  <a:pt x="336" y="254"/>
                </a:lnTo>
                <a:lnTo>
                  <a:pt x="336" y="260"/>
                </a:lnTo>
                <a:lnTo>
                  <a:pt x="330" y="260"/>
                </a:lnTo>
                <a:lnTo>
                  <a:pt x="324" y="260"/>
                </a:lnTo>
                <a:lnTo>
                  <a:pt x="324" y="266"/>
                </a:lnTo>
                <a:lnTo>
                  <a:pt x="324" y="273"/>
                </a:lnTo>
                <a:lnTo>
                  <a:pt x="317" y="273"/>
                </a:lnTo>
                <a:lnTo>
                  <a:pt x="317" y="279"/>
                </a:lnTo>
                <a:lnTo>
                  <a:pt x="324" y="279"/>
                </a:lnTo>
                <a:lnTo>
                  <a:pt x="317" y="279"/>
                </a:lnTo>
                <a:lnTo>
                  <a:pt x="317" y="285"/>
                </a:lnTo>
                <a:lnTo>
                  <a:pt x="317" y="292"/>
                </a:lnTo>
                <a:lnTo>
                  <a:pt x="311" y="292"/>
                </a:lnTo>
                <a:lnTo>
                  <a:pt x="311" y="298"/>
                </a:lnTo>
                <a:lnTo>
                  <a:pt x="305" y="305"/>
                </a:lnTo>
                <a:lnTo>
                  <a:pt x="305" y="311"/>
                </a:lnTo>
                <a:lnTo>
                  <a:pt x="298" y="311"/>
                </a:lnTo>
                <a:lnTo>
                  <a:pt x="292" y="311"/>
                </a:lnTo>
                <a:lnTo>
                  <a:pt x="286" y="311"/>
                </a:lnTo>
                <a:lnTo>
                  <a:pt x="286" y="317"/>
                </a:lnTo>
                <a:lnTo>
                  <a:pt x="279" y="317"/>
                </a:lnTo>
                <a:lnTo>
                  <a:pt x="279" y="324"/>
                </a:lnTo>
                <a:lnTo>
                  <a:pt x="273" y="324"/>
                </a:lnTo>
                <a:lnTo>
                  <a:pt x="279" y="324"/>
                </a:lnTo>
                <a:lnTo>
                  <a:pt x="273" y="330"/>
                </a:lnTo>
                <a:lnTo>
                  <a:pt x="273" y="336"/>
                </a:lnTo>
                <a:lnTo>
                  <a:pt x="273" y="343"/>
                </a:lnTo>
                <a:lnTo>
                  <a:pt x="267" y="343"/>
                </a:lnTo>
                <a:lnTo>
                  <a:pt x="273" y="343"/>
                </a:lnTo>
                <a:lnTo>
                  <a:pt x="279" y="343"/>
                </a:lnTo>
                <a:lnTo>
                  <a:pt x="273" y="343"/>
                </a:lnTo>
                <a:lnTo>
                  <a:pt x="273" y="349"/>
                </a:lnTo>
                <a:lnTo>
                  <a:pt x="267" y="355"/>
                </a:lnTo>
                <a:lnTo>
                  <a:pt x="267" y="362"/>
                </a:lnTo>
                <a:lnTo>
                  <a:pt x="267" y="368"/>
                </a:lnTo>
                <a:lnTo>
                  <a:pt x="260" y="368"/>
                </a:lnTo>
                <a:lnTo>
                  <a:pt x="267" y="368"/>
                </a:lnTo>
                <a:lnTo>
                  <a:pt x="260" y="368"/>
                </a:lnTo>
                <a:lnTo>
                  <a:pt x="260" y="374"/>
                </a:lnTo>
                <a:lnTo>
                  <a:pt x="267" y="374"/>
                </a:lnTo>
                <a:lnTo>
                  <a:pt x="267" y="381"/>
                </a:lnTo>
                <a:lnTo>
                  <a:pt x="260" y="381"/>
                </a:lnTo>
                <a:lnTo>
                  <a:pt x="260" y="387"/>
                </a:lnTo>
                <a:lnTo>
                  <a:pt x="254" y="387"/>
                </a:lnTo>
                <a:lnTo>
                  <a:pt x="254" y="393"/>
                </a:lnTo>
                <a:lnTo>
                  <a:pt x="254" y="400"/>
                </a:lnTo>
                <a:lnTo>
                  <a:pt x="260" y="400"/>
                </a:lnTo>
                <a:lnTo>
                  <a:pt x="260" y="406"/>
                </a:lnTo>
                <a:lnTo>
                  <a:pt x="260" y="412"/>
                </a:lnTo>
                <a:lnTo>
                  <a:pt x="260" y="419"/>
                </a:lnTo>
                <a:lnTo>
                  <a:pt x="267" y="419"/>
                </a:lnTo>
                <a:lnTo>
                  <a:pt x="267" y="425"/>
                </a:lnTo>
                <a:lnTo>
                  <a:pt x="273" y="425"/>
                </a:lnTo>
                <a:lnTo>
                  <a:pt x="273" y="431"/>
                </a:lnTo>
                <a:lnTo>
                  <a:pt x="273" y="438"/>
                </a:lnTo>
                <a:lnTo>
                  <a:pt x="267" y="438"/>
                </a:lnTo>
                <a:lnTo>
                  <a:pt x="273" y="438"/>
                </a:lnTo>
                <a:lnTo>
                  <a:pt x="273" y="444"/>
                </a:lnTo>
                <a:lnTo>
                  <a:pt x="267" y="444"/>
                </a:lnTo>
                <a:lnTo>
                  <a:pt x="267" y="450"/>
                </a:lnTo>
                <a:lnTo>
                  <a:pt x="260" y="450"/>
                </a:lnTo>
                <a:lnTo>
                  <a:pt x="267" y="450"/>
                </a:lnTo>
                <a:lnTo>
                  <a:pt x="260" y="457"/>
                </a:lnTo>
                <a:lnTo>
                  <a:pt x="267" y="457"/>
                </a:lnTo>
                <a:lnTo>
                  <a:pt x="260" y="457"/>
                </a:lnTo>
                <a:lnTo>
                  <a:pt x="260" y="463"/>
                </a:lnTo>
                <a:lnTo>
                  <a:pt x="254" y="463"/>
                </a:lnTo>
                <a:lnTo>
                  <a:pt x="248" y="463"/>
                </a:lnTo>
                <a:lnTo>
                  <a:pt x="248" y="469"/>
                </a:lnTo>
                <a:lnTo>
                  <a:pt x="241" y="469"/>
                </a:lnTo>
                <a:lnTo>
                  <a:pt x="235" y="469"/>
                </a:lnTo>
                <a:lnTo>
                  <a:pt x="235" y="476"/>
                </a:lnTo>
                <a:lnTo>
                  <a:pt x="235" y="482"/>
                </a:lnTo>
                <a:lnTo>
                  <a:pt x="229" y="482"/>
                </a:lnTo>
                <a:lnTo>
                  <a:pt x="229" y="476"/>
                </a:lnTo>
                <a:lnTo>
                  <a:pt x="222" y="482"/>
                </a:lnTo>
                <a:lnTo>
                  <a:pt x="222" y="476"/>
                </a:lnTo>
                <a:lnTo>
                  <a:pt x="222" y="469"/>
                </a:lnTo>
                <a:lnTo>
                  <a:pt x="216" y="469"/>
                </a:lnTo>
                <a:lnTo>
                  <a:pt x="210" y="463"/>
                </a:lnTo>
                <a:lnTo>
                  <a:pt x="210" y="469"/>
                </a:lnTo>
                <a:lnTo>
                  <a:pt x="210" y="463"/>
                </a:lnTo>
                <a:lnTo>
                  <a:pt x="203" y="463"/>
                </a:lnTo>
                <a:lnTo>
                  <a:pt x="203" y="457"/>
                </a:lnTo>
                <a:lnTo>
                  <a:pt x="203" y="450"/>
                </a:lnTo>
                <a:lnTo>
                  <a:pt x="197" y="450"/>
                </a:lnTo>
                <a:lnTo>
                  <a:pt x="191" y="444"/>
                </a:lnTo>
                <a:lnTo>
                  <a:pt x="184" y="444"/>
                </a:lnTo>
                <a:lnTo>
                  <a:pt x="184" y="438"/>
                </a:lnTo>
                <a:lnTo>
                  <a:pt x="178" y="438"/>
                </a:lnTo>
                <a:lnTo>
                  <a:pt x="172" y="431"/>
                </a:lnTo>
                <a:lnTo>
                  <a:pt x="165" y="431"/>
                </a:lnTo>
                <a:lnTo>
                  <a:pt x="159" y="431"/>
                </a:lnTo>
                <a:lnTo>
                  <a:pt x="153" y="431"/>
                </a:lnTo>
                <a:lnTo>
                  <a:pt x="146" y="431"/>
                </a:lnTo>
                <a:lnTo>
                  <a:pt x="140" y="438"/>
                </a:lnTo>
                <a:lnTo>
                  <a:pt x="133" y="438"/>
                </a:lnTo>
                <a:lnTo>
                  <a:pt x="127" y="438"/>
                </a:lnTo>
                <a:lnTo>
                  <a:pt x="121" y="438"/>
                </a:lnTo>
                <a:lnTo>
                  <a:pt x="114" y="444"/>
                </a:lnTo>
                <a:lnTo>
                  <a:pt x="108" y="438"/>
                </a:lnTo>
                <a:lnTo>
                  <a:pt x="102" y="438"/>
                </a:lnTo>
                <a:lnTo>
                  <a:pt x="95" y="438"/>
                </a:lnTo>
                <a:lnTo>
                  <a:pt x="89" y="438"/>
                </a:lnTo>
                <a:lnTo>
                  <a:pt x="83" y="438"/>
                </a:lnTo>
                <a:lnTo>
                  <a:pt x="83" y="431"/>
                </a:lnTo>
                <a:lnTo>
                  <a:pt x="89" y="431"/>
                </a:lnTo>
                <a:lnTo>
                  <a:pt x="89" y="425"/>
                </a:lnTo>
                <a:lnTo>
                  <a:pt x="89" y="419"/>
                </a:lnTo>
                <a:lnTo>
                  <a:pt x="89" y="412"/>
                </a:lnTo>
                <a:lnTo>
                  <a:pt x="89" y="406"/>
                </a:lnTo>
                <a:lnTo>
                  <a:pt x="95" y="406"/>
                </a:lnTo>
                <a:lnTo>
                  <a:pt x="95" y="400"/>
                </a:lnTo>
                <a:lnTo>
                  <a:pt x="95" y="393"/>
                </a:lnTo>
                <a:lnTo>
                  <a:pt x="95" y="387"/>
                </a:lnTo>
                <a:lnTo>
                  <a:pt x="102" y="387"/>
                </a:lnTo>
                <a:lnTo>
                  <a:pt x="102" y="381"/>
                </a:lnTo>
                <a:lnTo>
                  <a:pt x="95" y="381"/>
                </a:lnTo>
                <a:lnTo>
                  <a:pt x="95" y="374"/>
                </a:lnTo>
                <a:lnTo>
                  <a:pt x="89" y="374"/>
                </a:lnTo>
                <a:lnTo>
                  <a:pt x="83" y="374"/>
                </a:lnTo>
                <a:lnTo>
                  <a:pt x="76" y="374"/>
                </a:lnTo>
                <a:lnTo>
                  <a:pt x="76" y="368"/>
                </a:lnTo>
                <a:lnTo>
                  <a:pt x="70" y="368"/>
                </a:lnTo>
                <a:lnTo>
                  <a:pt x="64" y="368"/>
                </a:lnTo>
                <a:lnTo>
                  <a:pt x="70" y="362"/>
                </a:lnTo>
                <a:lnTo>
                  <a:pt x="64" y="362"/>
                </a:lnTo>
                <a:lnTo>
                  <a:pt x="64" y="355"/>
                </a:lnTo>
                <a:lnTo>
                  <a:pt x="57" y="349"/>
                </a:lnTo>
                <a:lnTo>
                  <a:pt x="57" y="343"/>
                </a:lnTo>
                <a:lnTo>
                  <a:pt x="64" y="343"/>
                </a:lnTo>
                <a:lnTo>
                  <a:pt x="64" y="336"/>
                </a:lnTo>
                <a:lnTo>
                  <a:pt x="57" y="336"/>
                </a:lnTo>
                <a:lnTo>
                  <a:pt x="57" y="330"/>
                </a:lnTo>
                <a:lnTo>
                  <a:pt x="57" y="324"/>
                </a:lnTo>
                <a:lnTo>
                  <a:pt x="57" y="317"/>
                </a:lnTo>
                <a:lnTo>
                  <a:pt x="51" y="311"/>
                </a:lnTo>
                <a:lnTo>
                  <a:pt x="51" y="305"/>
                </a:lnTo>
                <a:lnTo>
                  <a:pt x="51" y="298"/>
                </a:lnTo>
                <a:lnTo>
                  <a:pt x="51" y="292"/>
                </a:lnTo>
                <a:lnTo>
                  <a:pt x="51" y="285"/>
                </a:lnTo>
                <a:lnTo>
                  <a:pt x="51" y="279"/>
                </a:lnTo>
                <a:lnTo>
                  <a:pt x="45" y="279"/>
                </a:lnTo>
                <a:lnTo>
                  <a:pt x="45" y="273"/>
                </a:lnTo>
                <a:lnTo>
                  <a:pt x="51" y="273"/>
                </a:lnTo>
                <a:lnTo>
                  <a:pt x="51" y="266"/>
                </a:lnTo>
                <a:lnTo>
                  <a:pt x="45" y="260"/>
                </a:lnTo>
                <a:lnTo>
                  <a:pt x="45" y="254"/>
                </a:lnTo>
                <a:lnTo>
                  <a:pt x="51" y="254"/>
                </a:lnTo>
                <a:lnTo>
                  <a:pt x="45" y="254"/>
                </a:lnTo>
                <a:lnTo>
                  <a:pt x="45" y="247"/>
                </a:lnTo>
                <a:lnTo>
                  <a:pt x="51" y="247"/>
                </a:lnTo>
                <a:lnTo>
                  <a:pt x="45" y="247"/>
                </a:lnTo>
                <a:lnTo>
                  <a:pt x="45" y="241"/>
                </a:lnTo>
                <a:lnTo>
                  <a:pt x="51" y="241"/>
                </a:lnTo>
                <a:lnTo>
                  <a:pt x="51" y="235"/>
                </a:lnTo>
                <a:lnTo>
                  <a:pt x="45" y="235"/>
                </a:lnTo>
                <a:lnTo>
                  <a:pt x="51" y="235"/>
                </a:lnTo>
                <a:lnTo>
                  <a:pt x="45" y="228"/>
                </a:lnTo>
                <a:lnTo>
                  <a:pt x="51" y="228"/>
                </a:lnTo>
                <a:lnTo>
                  <a:pt x="45" y="228"/>
                </a:lnTo>
                <a:lnTo>
                  <a:pt x="45" y="222"/>
                </a:lnTo>
                <a:lnTo>
                  <a:pt x="38" y="222"/>
                </a:lnTo>
                <a:lnTo>
                  <a:pt x="32" y="222"/>
                </a:lnTo>
                <a:lnTo>
                  <a:pt x="32" y="216"/>
                </a:lnTo>
                <a:lnTo>
                  <a:pt x="26" y="216"/>
                </a:lnTo>
                <a:lnTo>
                  <a:pt x="32" y="216"/>
                </a:lnTo>
                <a:lnTo>
                  <a:pt x="32" y="209"/>
                </a:lnTo>
                <a:lnTo>
                  <a:pt x="26" y="209"/>
                </a:lnTo>
                <a:lnTo>
                  <a:pt x="26" y="203"/>
                </a:lnTo>
                <a:lnTo>
                  <a:pt x="19" y="203"/>
                </a:lnTo>
                <a:lnTo>
                  <a:pt x="19" y="197"/>
                </a:lnTo>
                <a:lnTo>
                  <a:pt x="19" y="190"/>
                </a:lnTo>
                <a:lnTo>
                  <a:pt x="19" y="184"/>
                </a:lnTo>
                <a:lnTo>
                  <a:pt x="26" y="178"/>
                </a:lnTo>
                <a:lnTo>
                  <a:pt x="19" y="178"/>
                </a:lnTo>
                <a:lnTo>
                  <a:pt x="19" y="171"/>
                </a:lnTo>
                <a:lnTo>
                  <a:pt x="19" y="165"/>
                </a:lnTo>
                <a:lnTo>
                  <a:pt x="26" y="165"/>
                </a:lnTo>
                <a:lnTo>
                  <a:pt x="26" y="159"/>
                </a:lnTo>
                <a:lnTo>
                  <a:pt x="26" y="152"/>
                </a:lnTo>
                <a:lnTo>
                  <a:pt x="26" y="146"/>
                </a:lnTo>
                <a:lnTo>
                  <a:pt x="32" y="146"/>
                </a:lnTo>
                <a:lnTo>
                  <a:pt x="26" y="140"/>
                </a:lnTo>
                <a:lnTo>
                  <a:pt x="32" y="133"/>
                </a:lnTo>
                <a:lnTo>
                  <a:pt x="32" y="127"/>
                </a:lnTo>
                <a:lnTo>
                  <a:pt x="26" y="127"/>
                </a:lnTo>
                <a:lnTo>
                  <a:pt x="32" y="121"/>
                </a:lnTo>
                <a:lnTo>
                  <a:pt x="26" y="121"/>
                </a:lnTo>
                <a:lnTo>
                  <a:pt x="26" y="114"/>
                </a:lnTo>
                <a:lnTo>
                  <a:pt x="26" y="121"/>
                </a:lnTo>
                <a:lnTo>
                  <a:pt x="19" y="114"/>
                </a:lnTo>
                <a:lnTo>
                  <a:pt x="19" y="121"/>
                </a:lnTo>
                <a:lnTo>
                  <a:pt x="19" y="114"/>
                </a:lnTo>
                <a:lnTo>
                  <a:pt x="19" y="108"/>
                </a:lnTo>
                <a:lnTo>
                  <a:pt x="19" y="102"/>
                </a:lnTo>
                <a:lnTo>
                  <a:pt x="13" y="102"/>
                </a:lnTo>
                <a:lnTo>
                  <a:pt x="13" y="95"/>
                </a:lnTo>
                <a:lnTo>
                  <a:pt x="19" y="95"/>
                </a:lnTo>
                <a:lnTo>
                  <a:pt x="13" y="95"/>
                </a:lnTo>
                <a:lnTo>
                  <a:pt x="19" y="89"/>
                </a:lnTo>
                <a:lnTo>
                  <a:pt x="13" y="89"/>
                </a:lnTo>
                <a:lnTo>
                  <a:pt x="13" y="82"/>
                </a:lnTo>
                <a:lnTo>
                  <a:pt x="13" y="89"/>
                </a:lnTo>
                <a:lnTo>
                  <a:pt x="7" y="82"/>
                </a:lnTo>
                <a:lnTo>
                  <a:pt x="7" y="76"/>
                </a:lnTo>
                <a:lnTo>
                  <a:pt x="13" y="70"/>
                </a:lnTo>
                <a:lnTo>
                  <a:pt x="7" y="70"/>
                </a:lnTo>
                <a:lnTo>
                  <a:pt x="7" y="63"/>
                </a:lnTo>
                <a:lnTo>
                  <a:pt x="7" y="57"/>
                </a:lnTo>
                <a:lnTo>
                  <a:pt x="0" y="57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41" name="Freeform 109"/>
          <p:cNvSpPr>
            <a:spLocks/>
          </p:cNvSpPr>
          <p:nvPr/>
        </p:nvSpPr>
        <p:spPr bwMode="auto">
          <a:xfrm>
            <a:off x="3927475" y="2390775"/>
            <a:ext cx="393700" cy="215900"/>
          </a:xfrm>
          <a:custGeom>
            <a:avLst/>
            <a:gdLst>
              <a:gd name="T0" fmla="*/ 2147483647 w 343"/>
              <a:gd name="T1" fmla="*/ 2147483647 h 203"/>
              <a:gd name="T2" fmla="*/ 2147483647 w 343"/>
              <a:gd name="T3" fmla="*/ 2147483647 h 203"/>
              <a:gd name="T4" fmla="*/ 2147483647 w 343"/>
              <a:gd name="T5" fmla="*/ 2147483647 h 203"/>
              <a:gd name="T6" fmla="*/ 2147483647 w 343"/>
              <a:gd name="T7" fmla="*/ 2147483647 h 203"/>
              <a:gd name="T8" fmla="*/ 2147483647 w 343"/>
              <a:gd name="T9" fmla="*/ 2147483647 h 203"/>
              <a:gd name="T10" fmla="*/ 2147483647 w 343"/>
              <a:gd name="T11" fmla="*/ 2147483647 h 203"/>
              <a:gd name="T12" fmla="*/ 2147483647 w 343"/>
              <a:gd name="T13" fmla="*/ 2147483647 h 203"/>
              <a:gd name="T14" fmla="*/ 2147483647 w 343"/>
              <a:gd name="T15" fmla="*/ 2147483647 h 203"/>
              <a:gd name="T16" fmla="*/ 2147483647 w 343"/>
              <a:gd name="T17" fmla="*/ 2147483647 h 203"/>
              <a:gd name="T18" fmla="*/ 2147483647 w 343"/>
              <a:gd name="T19" fmla="*/ 0 h 203"/>
              <a:gd name="T20" fmla="*/ 2147483647 w 343"/>
              <a:gd name="T21" fmla="*/ 2147483647 h 203"/>
              <a:gd name="T22" fmla="*/ 2147483647 w 343"/>
              <a:gd name="T23" fmla="*/ 2147483647 h 203"/>
              <a:gd name="T24" fmla="*/ 2147483647 w 343"/>
              <a:gd name="T25" fmla="*/ 2147483647 h 203"/>
              <a:gd name="T26" fmla="*/ 2147483647 w 343"/>
              <a:gd name="T27" fmla="*/ 2147483647 h 203"/>
              <a:gd name="T28" fmla="*/ 2147483647 w 343"/>
              <a:gd name="T29" fmla="*/ 2147483647 h 203"/>
              <a:gd name="T30" fmla="*/ 2147483647 w 343"/>
              <a:gd name="T31" fmla="*/ 2147483647 h 203"/>
              <a:gd name="T32" fmla="*/ 2147483647 w 343"/>
              <a:gd name="T33" fmla="*/ 2147483647 h 203"/>
              <a:gd name="T34" fmla="*/ 2147483647 w 343"/>
              <a:gd name="T35" fmla="*/ 2147483647 h 203"/>
              <a:gd name="T36" fmla="*/ 2147483647 w 343"/>
              <a:gd name="T37" fmla="*/ 2147483647 h 203"/>
              <a:gd name="T38" fmla="*/ 2147483647 w 343"/>
              <a:gd name="T39" fmla="*/ 2147483647 h 203"/>
              <a:gd name="T40" fmla="*/ 2147483647 w 343"/>
              <a:gd name="T41" fmla="*/ 2147483647 h 203"/>
              <a:gd name="T42" fmla="*/ 2147483647 w 343"/>
              <a:gd name="T43" fmla="*/ 2147483647 h 203"/>
              <a:gd name="T44" fmla="*/ 2147483647 w 343"/>
              <a:gd name="T45" fmla="*/ 2147483647 h 203"/>
              <a:gd name="T46" fmla="*/ 2147483647 w 343"/>
              <a:gd name="T47" fmla="*/ 2147483647 h 203"/>
              <a:gd name="T48" fmla="*/ 2147483647 w 343"/>
              <a:gd name="T49" fmla="*/ 2147483647 h 203"/>
              <a:gd name="T50" fmla="*/ 2147483647 w 343"/>
              <a:gd name="T51" fmla="*/ 2147483647 h 203"/>
              <a:gd name="T52" fmla="*/ 2147483647 w 343"/>
              <a:gd name="T53" fmla="*/ 2147483647 h 203"/>
              <a:gd name="T54" fmla="*/ 2147483647 w 343"/>
              <a:gd name="T55" fmla="*/ 2147483647 h 203"/>
              <a:gd name="T56" fmla="*/ 2147483647 w 343"/>
              <a:gd name="T57" fmla="*/ 2147483647 h 203"/>
              <a:gd name="T58" fmla="*/ 2147483647 w 343"/>
              <a:gd name="T59" fmla="*/ 2147483647 h 203"/>
              <a:gd name="T60" fmla="*/ 2147483647 w 343"/>
              <a:gd name="T61" fmla="*/ 2147483647 h 203"/>
              <a:gd name="T62" fmla="*/ 2147483647 w 343"/>
              <a:gd name="T63" fmla="*/ 2147483647 h 203"/>
              <a:gd name="T64" fmla="*/ 2147483647 w 343"/>
              <a:gd name="T65" fmla="*/ 2147483647 h 203"/>
              <a:gd name="T66" fmla="*/ 2147483647 w 343"/>
              <a:gd name="T67" fmla="*/ 2147483647 h 203"/>
              <a:gd name="T68" fmla="*/ 2147483647 w 343"/>
              <a:gd name="T69" fmla="*/ 2147483647 h 203"/>
              <a:gd name="T70" fmla="*/ 2147483647 w 343"/>
              <a:gd name="T71" fmla="*/ 2147483647 h 203"/>
              <a:gd name="T72" fmla="*/ 2147483647 w 343"/>
              <a:gd name="T73" fmla="*/ 2147483647 h 203"/>
              <a:gd name="T74" fmla="*/ 2147483647 w 343"/>
              <a:gd name="T75" fmla="*/ 2147483647 h 203"/>
              <a:gd name="T76" fmla="*/ 2147483647 w 343"/>
              <a:gd name="T77" fmla="*/ 2147483647 h 203"/>
              <a:gd name="T78" fmla="*/ 2147483647 w 343"/>
              <a:gd name="T79" fmla="*/ 2147483647 h 203"/>
              <a:gd name="T80" fmla="*/ 2147483647 w 343"/>
              <a:gd name="T81" fmla="*/ 2147483647 h 203"/>
              <a:gd name="T82" fmla="*/ 2147483647 w 343"/>
              <a:gd name="T83" fmla="*/ 2147483647 h 203"/>
              <a:gd name="T84" fmla="*/ 2147483647 w 343"/>
              <a:gd name="T85" fmla="*/ 2147483647 h 203"/>
              <a:gd name="T86" fmla="*/ 2147483647 w 343"/>
              <a:gd name="T87" fmla="*/ 2147483647 h 203"/>
              <a:gd name="T88" fmla="*/ 2147483647 w 343"/>
              <a:gd name="T89" fmla="*/ 2147483647 h 203"/>
              <a:gd name="T90" fmla="*/ 2147483647 w 343"/>
              <a:gd name="T91" fmla="*/ 2147483647 h 203"/>
              <a:gd name="T92" fmla="*/ 2147483647 w 343"/>
              <a:gd name="T93" fmla="*/ 2147483647 h 203"/>
              <a:gd name="T94" fmla="*/ 2147483647 w 343"/>
              <a:gd name="T95" fmla="*/ 2147483647 h 203"/>
              <a:gd name="T96" fmla="*/ 2147483647 w 343"/>
              <a:gd name="T97" fmla="*/ 2147483647 h 203"/>
              <a:gd name="T98" fmla="*/ 2147483647 w 343"/>
              <a:gd name="T99" fmla="*/ 2147483647 h 203"/>
              <a:gd name="T100" fmla="*/ 2147483647 w 343"/>
              <a:gd name="T101" fmla="*/ 2147483647 h 203"/>
              <a:gd name="T102" fmla="*/ 2147483647 w 343"/>
              <a:gd name="T103" fmla="*/ 2147483647 h 203"/>
              <a:gd name="T104" fmla="*/ 2147483647 w 343"/>
              <a:gd name="T105" fmla="*/ 2147483647 h 203"/>
              <a:gd name="T106" fmla="*/ 2147483647 w 343"/>
              <a:gd name="T107" fmla="*/ 2147483647 h 203"/>
              <a:gd name="T108" fmla="*/ 2147483647 w 343"/>
              <a:gd name="T109" fmla="*/ 2147483647 h 203"/>
              <a:gd name="T110" fmla="*/ 2147483647 w 343"/>
              <a:gd name="T111" fmla="*/ 2147483647 h 203"/>
              <a:gd name="T112" fmla="*/ 2147483647 w 343"/>
              <a:gd name="T113" fmla="*/ 2147483647 h 203"/>
              <a:gd name="T114" fmla="*/ 2147483647 w 343"/>
              <a:gd name="T115" fmla="*/ 2147483647 h 203"/>
              <a:gd name="T116" fmla="*/ 2147483647 w 343"/>
              <a:gd name="T117" fmla="*/ 2147483647 h 203"/>
              <a:gd name="T118" fmla="*/ 2147483647 w 343"/>
              <a:gd name="T119" fmla="*/ 2147483647 h 203"/>
              <a:gd name="T120" fmla="*/ 0 w 343"/>
              <a:gd name="T121" fmla="*/ 2147483647 h 2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"/>
              <a:gd name="T184" fmla="*/ 0 h 203"/>
              <a:gd name="T185" fmla="*/ 343 w 343"/>
              <a:gd name="T186" fmla="*/ 203 h 2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" h="203">
                <a:moveTo>
                  <a:pt x="0" y="133"/>
                </a:moveTo>
                <a:lnTo>
                  <a:pt x="0" y="133"/>
                </a:lnTo>
                <a:lnTo>
                  <a:pt x="6" y="127"/>
                </a:lnTo>
                <a:lnTo>
                  <a:pt x="0" y="127"/>
                </a:lnTo>
                <a:lnTo>
                  <a:pt x="6" y="127"/>
                </a:lnTo>
                <a:lnTo>
                  <a:pt x="6" y="120"/>
                </a:lnTo>
                <a:lnTo>
                  <a:pt x="13" y="120"/>
                </a:lnTo>
                <a:lnTo>
                  <a:pt x="13" y="114"/>
                </a:lnTo>
                <a:lnTo>
                  <a:pt x="19" y="114"/>
                </a:lnTo>
                <a:lnTo>
                  <a:pt x="25" y="114"/>
                </a:lnTo>
                <a:lnTo>
                  <a:pt x="32" y="114"/>
                </a:lnTo>
                <a:lnTo>
                  <a:pt x="32" y="108"/>
                </a:lnTo>
                <a:lnTo>
                  <a:pt x="38" y="101"/>
                </a:lnTo>
                <a:lnTo>
                  <a:pt x="38" y="95"/>
                </a:lnTo>
                <a:lnTo>
                  <a:pt x="44" y="95"/>
                </a:lnTo>
                <a:lnTo>
                  <a:pt x="44" y="88"/>
                </a:lnTo>
                <a:lnTo>
                  <a:pt x="44" y="82"/>
                </a:lnTo>
                <a:lnTo>
                  <a:pt x="51" y="82"/>
                </a:lnTo>
                <a:lnTo>
                  <a:pt x="44" y="82"/>
                </a:lnTo>
                <a:lnTo>
                  <a:pt x="44" y="76"/>
                </a:lnTo>
                <a:lnTo>
                  <a:pt x="51" y="76"/>
                </a:lnTo>
                <a:lnTo>
                  <a:pt x="51" y="69"/>
                </a:lnTo>
                <a:lnTo>
                  <a:pt x="51" y="63"/>
                </a:lnTo>
                <a:lnTo>
                  <a:pt x="57" y="63"/>
                </a:lnTo>
                <a:lnTo>
                  <a:pt x="63" y="63"/>
                </a:lnTo>
                <a:lnTo>
                  <a:pt x="63" y="57"/>
                </a:lnTo>
                <a:lnTo>
                  <a:pt x="63" y="50"/>
                </a:lnTo>
                <a:lnTo>
                  <a:pt x="70" y="44"/>
                </a:lnTo>
                <a:lnTo>
                  <a:pt x="76" y="44"/>
                </a:lnTo>
                <a:lnTo>
                  <a:pt x="76" y="38"/>
                </a:lnTo>
                <a:lnTo>
                  <a:pt x="70" y="38"/>
                </a:lnTo>
                <a:lnTo>
                  <a:pt x="76" y="38"/>
                </a:lnTo>
                <a:lnTo>
                  <a:pt x="76" y="31"/>
                </a:lnTo>
                <a:lnTo>
                  <a:pt x="70" y="31"/>
                </a:lnTo>
                <a:lnTo>
                  <a:pt x="76" y="31"/>
                </a:lnTo>
                <a:lnTo>
                  <a:pt x="76" y="25"/>
                </a:lnTo>
                <a:lnTo>
                  <a:pt x="76" y="19"/>
                </a:lnTo>
                <a:lnTo>
                  <a:pt x="83" y="19"/>
                </a:lnTo>
                <a:lnTo>
                  <a:pt x="83" y="12"/>
                </a:lnTo>
                <a:lnTo>
                  <a:pt x="89" y="12"/>
                </a:lnTo>
                <a:lnTo>
                  <a:pt x="89" y="6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1" y="0"/>
                </a:lnTo>
                <a:lnTo>
                  <a:pt x="127" y="0"/>
                </a:lnTo>
                <a:lnTo>
                  <a:pt x="127" y="6"/>
                </a:lnTo>
                <a:lnTo>
                  <a:pt x="133" y="6"/>
                </a:lnTo>
                <a:lnTo>
                  <a:pt x="140" y="6"/>
                </a:lnTo>
                <a:lnTo>
                  <a:pt x="146" y="6"/>
                </a:lnTo>
                <a:lnTo>
                  <a:pt x="152" y="6"/>
                </a:lnTo>
                <a:lnTo>
                  <a:pt x="159" y="6"/>
                </a:lnTo>
                <a:lnTo>
                  <a:pt x="159" y="12"/>
                </a:lnTo>
                <a:lnTo>
                  <a:pt x="165" y="12"/>
                </a:lnTo>
                <a:lnTo>
                  <a:pt x="165" y="19"/>
                </a:lnTo>
                <a:lnTo>
                  <a:pt x="171" y="19"/>
                </a:lnTo>
                <a:lnTo>
                  <a:pt x="178" y="19"/>
                </a:lnTo>
                <a:lnTo>
                  <a:pt x="178" y="25"/>
                </a:lnTo>
                <a:lnTo>
                  <a:pt x="178" y="19"/>
                </a:lnTo>
                <a:lnTo>
                  <a:pt x="184" y="25"/>
                </a:lnTo>
                <a:lnTo>
                  <a:pt x="184" y="19"/>
                </a:lnTo>
                <a:lnTo>
                  <a:pt x="190" y="19"/>
                </a:lnTo>
                <a:lnTo>
                  <a:pt x="197" y="19"/>
                </a:lnTo>
                <a:lnTo>
                  <a:pt x="203" y="19"/>
                </a:lnTo>
                <a:lnTo>
                  <a:pt x="209" y="25"/>
                </a:lnTo>
                <a:lnTo>
                  <a:pt x="209" y="19"/>
                </a:lnTo>
                <a:lnTo>
                  <a:pt x="216" y="25"/>
                </a:lnTo>
                <a:lnTo>
                  <a:pt x="216" y="19"/>
                </a:lnTo>
                <a:lnTo>
                  <a:pt x="216" y="25"/>
                </a:lnTo>
                <a:lnTo>
                  <a:pt x="222" y="25"/>
                </a:lnTo>
                <a:lnTo>
                  <a:pt x="228" y="25"/>
                </a:lnTo>
                <a:lnTo>
                  <a:pt x="235" y="19"/>
                </a:lnTo>
                <a:lnTo>
                  <a:pt x="241" y="19"/>
                </a:lnTo>
                <a:lnTo>
                  <a:pt x="247" y="19"/>
                </a:lnTo>
                <a:lnTo>
                  <a:pt x="254" y="19"/>
                </a:lnTo>
                <a:lnTo>
                  <a:pt x="260" y="19"/>
                </a:lnTo>
                <a:lnTo>
                  <a:pt x="267" y="19"/>
                </a:lnTo>
                <a:lnTo>
                  <a:pt x="267" y="25"/>
                </a:lnTo>
                <a:lnTo>
                  <a:pt x="273" y="25"/>
                </a:lnTo>
                <a:lnTo>
                  <a:pt x="279" y="25"/>
                </a:lnTo>
                <a:lnTo>
                  <a:pt x="286" y="25"/>
                </a:lnTo>
                <a:lnTo>
                  <a:pt x="292" y="25"/>
                </a:lnTo>
                <a:lnTo>
                  <a:pt x="292" y="31"/>
                </a:lnTo>
                <a:lnTo>
                  <a:pt x="298" y="31"/>
                </a:lnTo>
                <a:lnTo>
                  <a:pt x="298" y="38"/>
                </a:lnTo>
                <a:lnTo>
                  <a:pt x="305" y="38"/>
                </a:lnTo>
                <a:lnTo>
                  <a:pt x="305" y="44"/>
                </a:lnTo>
                <a:lnTo>
                  <a:pt x="305" y="50"/>
                </a:lnTo>
                <a:lnTo>
                  <a:pt x="311" y="50"/>
                </a:lnTo>
                <a:lnTo>
                  <a:pt x="311" y="57"/>
                </a:lnTo>
                <a:lnTo>
                  <a:pt x="311" y="63"/>
                </a:lnTo>
                <a:lnTo>
                  <a:pt x="317" y="69"/>
                </a:lnTo>
                <a:lnTo>
                  <a:pt x="317" y="76"/>
                </a:lnTo>
                <a:lnTo>
                  <a:pt x="317" y="82"/>
                </a:lnTo>
                <a:lnTo>
                  <a:pt x="317" y="88"/>
                </a:lnTo>
                <a:lnTo>
                  <a:pt x="324" y="88"/>
                </a:lnTo>
                <a:lnTo>
                  <a:pt x="324" y="95"/>
                </a:lnTo>
                <a:lnTo>
                  <a:pt x="324" y="101"/>
                </a:lnTo>
                <a:lnTo>
                  <a:pt x="324" y="108"/>
                </a:lnTo>
                <a:lnTo>
                  <a:pt x="330" y="108"/>
                </a:lnTo>
                <a:lnTo>
                  <a:pt x="330" y="114"/>
                </a:lnTo>
                <a:lnTo>
                  <a:pt x="330" y="120"/>
                </a:lnTo>
                <a:lnTo>
                  <a:pt x="330" y="127"/>
                </a:lnTo>
                <a:lnTo>
                  <a:pt x="330" y="133"/>
                </a:lnTo>
                <a:lnTo>
                  <a:pt x="336" y="133"/>
                </a:lnTo>
                <a:lnTo>
                  <a:pt x="336" y="139"/>
                </a:lnTo>
                <a:lnTo>
                  <a:pt x="336" y="146"/>
                </a:lnTo>
                <a:lnTo>
                  <a:pt x="343" y="146"/>
                </a:lnTo>
                <a:lnTo>
                  <a:pt x="343" y="152"/>
                </a:lnTo>
                <a:lnTo>
                  <a:pt x="336" y="158"/>
                </a:lnTo>
                <a:lnTo>
                  <a:pt x="330" y="158"/>
                </a:lnTo>
                <a:lnTo>
                  <a:pt x="324" y="158"/>
                </a:lnTo>
                <a:lnTo>
                  <a:pt x="324" y="165"/>
                </a:lnTo>
                <a:lnTo>
                  <a:pt x="317" y="158"/>
                </a:lnTo>
                <a:lnTo>
                  <a:pt x="311" y="158"/>
                </a:lnTo>
                <a:lnTo>
                  <a:pt x="305" y="158"/>
                </a:lnTo>
                <a:lnTo>
                  <a:pt x="298" y="158"/>
                </a:lnTo>
                <a:lnTo>
                  <a:pt x="298" y="152"/>
                </a:lnTo>
                <a:lnTo>
                  <a:pt x="292" y="152"/>
                </a:lnTo>
                <a:lnTo>
                  <a:pt x="286" y="152"/>
                </a:lnTo>
                <a:lnTo>
                  <a:pt x="286" y="158"/>
                </a:lnTo>
                <a:lnTo>
                  <a:pt x="286" y="152"/>
                </a:lnTo>
                <a:lnTo>
                  <a:pt x="279" y="152"/>
                </a:lnTo>
                <a:lnTo>
                  <a:pt x="273" y="152"/>
                </a:lnTo>
                <a:lnTo>
                  <a:pt x="267" y="152"/>
                </a:lnTo>
                <a:lnTo>
                  <a:pt x="254" y="152"/>
                </a:lnTo>
                <a:lnTo>
                  <a:pt x="247" y="158"/>
                </a:lnTo>
                <a:lnTo>
                  <a:pt x="247" y="152"/>
                </a:lnTo>
                <a:lnTo>
                  <a:pt x="241" y="152"/>
                </a:lnTo>
                <a:lnTo>
                  <a:pt x="235" y="152"/>
                </a:lnTo>
                <a:lnTo>
                  <a:pt x="235" y="146"/>
                </a:lnTo>
                <a:lnTo>
                  <a:pt x="235" y="152"/>
                </a:lnTo>
                <a:lnTo>
                  <a:pt x="228" y="152"/>
                </a:lnTo>
                <a:lnTo>
                  <a:pt x="222" y="152"/>
                </a:lnTo>
                <a:lnTo>
                  <a:pt x="216" y="146"/>
                </a:lnTo>
                <a:lnTo>
                  <a:pt x="216" y="139"/>
                </a:lnTo>
                <a:lnTo>
                  <a:pt x="216" y="133"/>
                </a:lnTo>
                <a:lnTo>
                  <a:pt x="209" y="139"/>
                </a:lnTo>
                <a:lnTo>
                  <a:pt x="203" y="139"/>
                </a:lnTo>
                <a:lnTo>
                  <a:pt x="203" y="146"/>
                </a:lnTo>
                <a:lnTo>
                  <a:pt x="197" y="146"/>
                </a:lnTo>
                <a:lnTo>
                  <a:pt x="190" y="152"/>
                </a:lnTo>
                <a:lnTo>
                  <a:pt x="190" y="158"/>
                </a:lnTo>
                <a:lnTo>
                  <a:pt x="197" y="158"/>
                </a:lnTo>
                <a:lnTo>
                  <a:pt x="203" y="158"/>
                </a:lnTo>
                <a:lnTo>
                  <a:pt x="203" y="165"/>
                </a:lnTo>
                <a:lnTo>
                  <a:pt x="203" y="171"/>
                </a:lnTo>
                <a:lnTo>
                  <a:pt x="203" y="165"/>
                </a:lnTo>
                <a:lnTo>
                  <a:pt x="197" y="171"/>
                </a:lnTo>
                <a:lnTo>
                  <a:pt x="197" y="165"/>
                </a:lnTo>
                <a:lnTo>
                  <a:pt x="190" y="165"/>
                </a:lnTo>
                <a:lnTo>
                  <a:pt x="190" y="171"/>
                </a:lnTo>
                <a:lnTo>
                  <a:pt x="190" y="177"/>
                </a:lnTo>
                <a:lnTo>
                  <a:pt x="197" y="177"/>
                </a:lnTo>
                <a:lnTo>
                  <a:pt x="197" y="184"/>
                </a:lnTo>
                <a:lnTo>
                  <a:pt x="190" y="190"/>
                </a:lnTo>
                <a:lnTo>
                  <a:pt x="184" y="196"/>
                </a:lnTo>
                <a:lnTo>
                  <a:pt x="178" y="196"/>
                </a:lnTo>
                <a:lnTo>
                  <a:pt x="178" y="203"/>
                </a:lnTo>
                <a:lnTo>
                  <a:pt x="171" y="203"/>
                </a:lnTo>
                <a:lnTo>
                  <a:pt x="171" y="196"/>
                </a:lnTo>
                <a:lnTo>
                  <a:pt x="171" y="190"/>
                </a:lnTo>
                <a:lnTo>
                  <a:pt x="171" y="184"/>
                </a:lnTo>
                <a:lnTo>
                  <a:pt x="165" y="177"/>
                </a:lnTo>
                <a:lnTo>
                  <a:pt x="159" y="177"/>
                </a:lnTo>
                <a:lnTo>
                  <a:pt x="152" y="184"/>
                </a:lnTo>
                <a:lnTo>
                  <a:pt x="152" y="177"/>
                </a:lnTo>
                <a:lnTo>
                  <a:pt x="146" y="177"/>
                </a:lnTo>
                <a:lnTo>
                  <a:pt x="140" y="177"/>
                </a:lnTo>
                <a:lnTo>
                  <a:pt x="133" y="184"/>
                </a:lnTo>
                <a:lnTo>
                  <a:pt x="127" y="190"/>
                </a:lnTo>
                <a:lnTo>
                  <a:pt x="127" y="184"/>
                </a:lnTo>
                <a:lnTo>
                  <a:pt x="121" y="184"/>
                </a:lnTo>
                <a:lnTo>
                  <a:pt x="121" y="177"/>
                </a:lnTo>
                <a:lnTo>
                  <a:pt x="121" y="171"/>
                </a:lnTo>
                <a:lnTo>
                  <a:pt x="114" y="177"/>
                </a:lnTo>
                <a:lnTo>
                  <a:pt x="108" y="177"/>
                </a:lnTo>
                <a:lnTo>
                  <a:pt x="102" y="177"/>
                </a:lnTo>
                <a:lnTo>
                  <a:pt x="102" y="171"/>
                </a:lnTo>
                <a:lnTo>
                  <a:pt x="102" y="165"/>
                </a:lnTo>
                <a:lnTo>
                  <a:pt x="102" y="158"/>
                </a:lnTo>
                <a:lnTo>
                  <a:pt x="108" y="158"/>
                </a:lnTo>
                <a:lnTo>
                  <a:pt x="108" y="152"/>
                </a:lnTo>
                <a:lnTo>
                  <a:pt x="114" y="152"/>
                </a:lnTo>
                <a:lnTo>
                  <a:pt x="108" y="152"/>
                </a:lnTo>
                <a:lnTo>
                  <a:pt x="108" y="146"/>
                </a:lnTo>
                <a:lnTo>
                  <a:pt x="114" y="146"/>
                </a:lnTo>
                <a:lnTo>
                  <a:pt x="114" y="139"/>
                </a:lnTo>
                <a:lnTo>
                  <a:pt x="121" y="133"/>
                </a:lnTo>
                <a:lnTo>
                  <a:pt x="127" y="133"/>
                </a:lnTo>
                <a:lnTo>
                  <a:pt x="127" y="127"/>
                </a:lnTo>
                <a:lnTo>
                  <a:pt x="133" y="127"/>
                </a:lnTo>
                <a:lnTo>
                  <a:pt x="133" y="120"/>
                </a:lnTo>
                <a:lnTo>
                  <a:pt x="133" y="114"/>
                </a:lnTo>
                <a:lnTo>
                  <a:pt x="127" y="114"/>
                </a:lnTo>
                <a:lnTo>
                  <a:pt x="121" y="114"/>
                </a:lnTo>
                <a:lnTo>
                  <a:pt x="114" y="114"/>
                </a:lnTo>
                <a:lnTo>
                  <a:pt x="108" y="120"/>
                </a:lnTo>
                <a:lnTo>
                  <a:pt x="102" y="120"/>
                </a:lnTo>
                <a:lnTo>
                  <a:pt x="95" y="120"/>
                </a:lnTo>
                <a:lnTo>
                  <a:pt x="95" y="127"/>
                </a:lnTo>
                <a:lnTo>
                  <a:pt x="95" y="120"/>
                </a:lnTo>
                <a:lnTo>
                  <a:pt x="95" y="127"/>
                </a:lnTo>
                <a:lnTo>
                  <a:pt x="89" y="127"/>
                </a:lnTo>
                <a:lnTo>
                  <a:pt x="83" y="127"/>
                </a:lnTo>
                <a:lnTo>
                  <a:pt x="76" y="127"/>
                </a:lnTo>
                <a:lnTo>
                  <a:pt x="76" y="133"/>
                </a:lnTo>
                <a:lnTo>
                  <a:pt x="70" y="133"/>
                </a:lnTo>
                <a:lnTo>
                  <a:pt x="70" y="139"/>
                </a:lnTo>
                <a:lnTo>
                  <a:pt x="70" y="146"/>
                </a:lnTo>
                <a:lnTo>
                  <a:pt x="63" y="146"/>
                </a:lnTo>
                <a:lnTo>
                  <a:pt x="57" y="146"/>
                </a:lnTo>
                <a:lnTo>
                  <a:pt x="57" y="152"/>
                </a:lnTo>
                <a:lnTo>
                  <a:pt x="51" y="152"/>
                </a:lnTo>
                <a:lnTo>
                  <a:pt x="44" y="152"/>
                </a:lnTo>
                <a:lnTo>
                  <a:pt x="44" y="158"/>
                </a:lnTo>
                <a:lnTo>
                  <a:pt x="38" y="158"/>
                </a:lnTo>
                <a:lnTo>
                  <a:pt x="32" y="158"/>
                </a:lnTo>
                <a:lnTo>
                  <a:pt x="32" y="152"/>
                </a:lnTo>
                <a:lnTo>
                  <a:pt x="25" y="152"/>
                </a:lnTo>
                <a:lnTo>
                  <a:pt x="25" y="158"/>
                </a:lnTo>
                <a:lnTo>
                  <a:pt x="25" y="152"/>
                </a:lnTo>
                <a:lnTo>
                  <a:pt x="19" y="152"/>
                </a:lnTo>
                <a:lnTo>
                  <a:pt x="19" y="146"/>
                </a:lnTo>
                <a:lnTo>
                  <a:pt x="13" y="146"/>
                </a:lnTo>
                <a:lnTo>
                  <a:pt x="6" y="146"/>
                </a:lnTo>
                <a:lnTo>
                  <a:pt x="6" y="139"/>
                </a:lnTo>
                <a:lnTo>
                  <a:pt x="0" y="139"/>
                </a:lnTo>
                <a:lnTo>
                  <a:pt x="0" y="133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42" name="Freeform 110"/>
          <p:cNvSpPr>
            <a:spLocks noEditPoints="1"/>
          </p:cNvSpPr>
          <p:nvPr/>
        </p:nvSpPr>
        <p:spPr bwMode="auto">
          <a:xfrm>
            <a:off x="3905250" y="2511425"/>
            <a:ext cx="430213" cy="230188"/>
          </a:xfrm>
          <a:custGeom>
            <a:avLst/>
            <a:gdLst>
              <a:gd name="T0" fmla="*/ 2147483647 w 374"/>
              <a:gd name="T1" fmla="*/ 2147483647 h 216"/>
              <a:gd name="T2" fmla="*/ 2147483647 w 374"/>
              <a:gd name="T3" fmla="*/ 2147483647 h 216"/>
              <a:gd name="T4" fmla="*/ 2147483647 w 374"/>
              <a:gd name="T5" fmla="*/ 2147483647 h 216"/>
              <a:gd name="T6" fmla="*/ 2147483647 w 374"/>
              <a:gd name="T7" fmla="*/ 2147483647 h 216"/>
              <a:gd name="T8" fmla="*/ 2147483647 w 374"/>
              <a:gd name="T9" fmla="*/ 2147483647 h 216"/>
              <a:gd name="T10" fmla="*/ 2147483647 w 374"/>
              <a:gd name="T11" fmla="*/ 2147483647 h 216"/>
              <a:gd name="T12" fmla="*/ 2147483647 w 374"/>
              <a:gd name="T13" fmla="*/ 2147483647 h 216"/>
              <a:gd name="T14" fmla="*/ 2147483647 w 374"/>
              <a:gd name="T15" fmla="*/ 2147483647 h 216"/>
              <a:gd name="T16" fmla="*/ 2147483647 w 374"/>
              <a:gd name="T17" fmla="*/ 2147483647 h 216"/>
              <a:gd name="T18" fmla="*/ 2147483647 w 374"/>
              <a:gd name="T19" fmla="*/ 2147483647 h 216"/>
              <a:gd name="T20" fmla="*/ 2147483647 w 374"/>
              <a:gd name="T21" fmla="*/ 0 h 216"/>
              <a:gd name="T22" fmla="*/ 2147483647 w 374"/>
              <a:gd name="T23" fmla="*/ 2147483647 h 216"/>
              <a:gd name="T24" fmla="*/ 2147483647 w 374"/>
              <a:gd name="T25" fmla="*/ 2147483647 h 216"/>
              <a:gd name="T26" fmla="*/ 2147483647 w 374"/>
              <a:gd name="T27" fmla="*/ 2147483647 h 216"/>
              <a:gd name="T28" fmla="*/ 2147483647 w 374"/>
              <a:gd name="T29" fmla="*/ 2147483647 h 216"/>
              <a:gd name="T30" fmla="*/ 2147483647 w 374"/>
              <a:gd name="T31" fmla="*/ 2147483647 h 216"/>
              <a:gd name="T32" fmla="*/ 2147483647 w 374"/>
              <a:gd name="T33" fmla="*/ 2147483647 h 216"/>
              <a:gd name="T34" fmla="*/ 2147483647 w 374"/>
              <a:gd name="T35" fmla="*/ 2147483647 h 216"/>
              <a:gd name="T36" fmla="*/ 2147483647 w 374"/>
              <a:gd name="T37" fmla="*/ 2147483647 h 216"/>
              <a:gd name="T38" fmla="*/ 2147483647 w 374"/>
              <a:gd name="T39" fmla="*/ 2147483647 h 216"/>
              <a:gd name="T40" fmla="*/ 2147483647 w 374"/>
              <a:gd name="T41" fmla="*/ 2147483647 h 216"/>
              <a:gd name="T42" fmla="*/ 2147483647 w 374"/>
              <a:gd name="T43" fmla="*/ 2147483647 h 216"/>
              <a:gd name="T44" fmla="*/ 2147483647 w 374"/>
              <a:gd name="T45" fmla="*/ 2147483647 h 216"/>
              <a:gd name="T46" fmla="*/ 2147483647 w 374"/>
              <a:gd name="T47" fmla="*/ 2147483647 h 216"/>
              <a:gd name="T48" fmla="*/ 2147483647 w 374"/>
              <a:gd name="T49" fmla="*/ 2147483647 h 216"/>
              <a:gd name="T50" fmla="*/ 2147483647 w 374"/>
              <a:gd name="T51" fmla="*/ 2147483647 h 216"/>
              <a:gd name="T52" fmla="*/ 2147483647 w 374"/>
              <a:gd name="T53" fmla="*/ 2147483647 h 216"/>
              <a:gd name="T54" fmla="*/ 2147483647 w 374"/>
              <a:gd name="T55" fmla="*/ 2147483647 h 216"/>
              <a:gd name="T56" fmla="*/ 2147483647 w 374"/>
              <a:gd name="T57" fmla="*/ 2147483647 h 216"/>
              <a:gd name="T58" fmla="*/ 2147483647 w 374"/>
              <a:gd name="T59" fmla="*/ 2147483647 h 216"/>
              <a:gd name="T60" fmla="*/ 2147483647 w 374"/>
              <a:gd name="T61" fmla="*/ 2147483647 h 216"/>
              <a:gd name="T62" fmla="*/ 2147483647 w 374"/>
              <a:gd name="T63" fmla="*/ 2147483647 h 216"/>
              <a:gd name="T64" fmla="*/ 2147483647 w 374"/>
              <a:gd name="T65" fmla="*/ 2147483647 h 216"/>
              <a:gd name="T66" fmla="*/ 2147483647 w 374"/>
              <a:gd name="T67" fmla="*/ 2147483647 h 216"/>
              <a:gd name="T68" fmla="*/ 2147483647 w 374"/>
              <a:gd name="T69" fmla="*/ 2147483647 h 216"/>
              <a:gd name="T70" fmla="*/ 2147483647 w 374"/>
              <a:gd name="T71" fmla="*/ 2147483647 h 216"/>
              <a:gd name="T72" fmla="*/ 2147483647 w 374"/>
              <a:gd name="T73" fmla="*/ 2147483647 h 216"/>
              <a:gd name="T74" fmla="*/ 2147483647 w 374"/>
              <a:gd name="T75" fmla="*/ 2147483647 h 216"/>
              <a:gd name="T76" fmla="*/ 2147483647 w 374"/>
              <a:gd name="T77" fmla="*/ 2147483647 h 216"/>
              <a:gd name="T78" fmla="*/ 2147483647 w 374"/>
              <a:gd name="T79" fmla="*/ 2147483647 h 216"/>
              <a:gd name="T80" fmla="*/ 2147483647 w 374"/>
              <a:gd name="T81" fmla="*/ 2147483647 h 216"/>
              <a:gd name="T82" fmla="*/ 2147483647 w 374"/>
              <a:gd name="T83" fmla="*/ 2147483647 h 216"/>
              <a:gd name="T84" fmla="*/ 2147483647 w 374"/>
              <a:gd name="T85" fmla="*/ 2147483647 h 216"/>
              <a:gd name="T86" fmla="*/ 2147483647 w 374"/>
              <a:gd name="T87" fmla="*/ 2147483647 h 216"/>
              <a:gd name="T88" fmla="*/ 2147483647 w 374"/>
              <a:gd name="T89" fmla="*/ 2147483647 h 216"/>
              <a:gd name="T90" fmla="*/ 2147483647 w 374"/>
              <a:gd name="T91" fmla="*/ 2147483647 h 216"/>
              <a:gd name="T92" fmla="*/ 2147483647 w 374"/>
              <a:gd name="T93" fmla="*/ 2147483647 h 216"/>
              <a:gd name="T94" fmla="*/ 2147483647 w 374"/>
              <a:gd name="T95" fmla="*/ 2147483647 h 216"/>
              <a:gd name="T96" fmla="*/ 2147483647 w 374"/>
              <a:gd name="T97" fmla="*/ 2147483647 h 216"/>
              <a:gd name="T98" fmla="*/ 2147483647 w 374"/>
              <a:gd name="T99" fmla="*/ 2147483647 h 216"/>
              <a:gd name="T100" fmla="*/ 2147483647 w 374"/>
              <a:gd name="T101" fmla="*/ 2147483647 h 216"/>
              <a:gd name="T102" fmla="*/ 2147483647 w 374"/>
              <a:gd name="T103" fmla="*/ 2147483647 h 216"/>
              <a:gd name="T104" fmla="*/ 2147483647 w 374"/>
              <a:gd name="T105" fmla="*/ 2147483647 h 216"/>
              <a:gd name="T106" fmla="*/ 2147483647 w 374"/>
              <a:gd name="T107" fmla="*/ 2147483647 h 216"/>
              <a:gd name="T108" fmla="*/ 2147483647 w 374"/>
              <a:gd name="T109" fmla="*/ 2147483647 h 216"/>
              <a:gd name="T110" fmla="*/ 2147483647 w 374"/>
              <a:gd name="T111" fmla="*/ 2147483647 h 216"/>
              <a:gd name="T112" fmla="*/ 2147483647 w 374"/>
              <a:gd name="T113" fmla="*/ 2147483647 h 216"/>
              <a:gd name="T114" fmla="*/ 2147483647 w 374"/>
              <a:gd name="T115" fmla="*/ 2147483647 h 216"/>
              <a:gd name="T116" fmla="*/ 2147483647 w 374"/>
              <a:gd name="T117" fmla="*/ 2147483647 h 216"/>
              <a:gd name="T118" fmla="*/ 2147483647 w 374"/>
              <a:gd name="T119" fmla="*/ 2147483647 h 216"/>
              <a:gd name="T120" fmla="*/ 2147483647 w 374"/>
              <a:gd name="T121" fmla="*/ 2147483647 h 216"/>
              <a:gd name="T122" fmla="*/ 2147483647 w 374"/>
              <a:gd name="T123" fmla="*/ 2147483647 h 216"/>
              <a:gd name="T124" fmla="*/ 2147483647 w 374"/>
              <a:gd name="T125" fmla="*/ 2147483647 h 2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4"/>
              <a:gd name="T190" fmla="*/ 0 h 216"/>
              <a:gd name="T191" fmla="*/ 374 w 374"/>
              <a:gd name="T192" fmla="*/ 216 h 21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4" h="216">
                <a:moveTo>
                  <a:pt x="0" y="82"/>
                </a:moveTo>
                <a:lnTo>
                  <a:pt x="0" y="82"/>
                </a:lnTo>
                <a:lnTo>
                  <a:pt x="0" y="76"/>
                </a:lnTo>
                <a:lnTo>
                  <a:pt x="6" y="76"/>
                </a:lnTo>
                <a:lnTo>
                  <a:pt x="6" y="70"/>
                </a:lnTo>
                <a:lnTo>
                  <a:pt x="13" y="70"/>
                </a:lnTo>
                <a:lnTo>
                  <a:pt x="13" y="63"/>
                </a:lnTo>
                <a:lnTo>
                  <a:pt x="6" y="63"/>
                </a:lnTo>
                <a:lnTo>
                  <a:pt x="6" y="57"/>
                </a:lnTo>
                <a:lnTo>
                  <a:pt x="13" y="57"/>
                </a:lnTo>
                <a:lnTo>
                  <a:pt x="6" y="57"/>
                </a:lnTo>
                <a:lnTo>
                  <a:pt x="13" y="57"/>
                </a:lnTo>
                <a:lnTo>
                  <a:pt x="13" y="51"/>
                </a:lnTo>
                <a:lnTo>
                  <a:pt x="13" y="44"/>
                </a:lnTo>
                <a:lnTo>
                  <a:pt x="19" y="38"/>
                </a:lnTo>
                <a:lnTo>
                  <a:pt x="19" y="32"/>
                </a:lnTo>
                <a:lnTo>
                  <a:pt x="25" y="32"/>
                </a:lnTo>
                <a:lnTo>
                  <a:pt x="19" y="32"/>
                </a:lnTo>
                <a:lnTo>
                  <a:pt x="13" y="32"/>
                </a:lnTo>
                <a:lnTo>
                  <a:pt x="19" y="32"/>
                </a:lnTo>
                <a:lnTo>
                  <a:pt x="19" y="25"/>
                </a:lnTo>
                <a:lnTo>
                  <a:pt x="25" y="25"/>
                </a:lnTo>
                <a:lnTo>
                  <a:pt x="25" y="32"/>
                </a:lnTo>
                <a:lnTo>
                  <a:pt x="32" y="32"/>
                </a:lnTo>
                <a:lnTo>
                  <a:pt x="38" y="32"/>
                </a:lnTo>
                <a:lnTo>
                  <a:pt x="38" y="38"/>
                </a:lnTo>
                <a:lnTo>
                  <a:pt x="44" y="38"/>
                </a:lnTo>
                <a:lnTo>
                  <a:pt x="44" y="44"/>
                </a:lnTo>
                <a:lnTo>
                  <a:pt x="44" y="38"/>
                </a:lnTo>
                <a:lnTo>
                  <a:pt x="51" y="38"/>
                </a:lnTo>
                <a:lnTo>
                  <a:pt x="51" y="44"/>
                </a:lnTo>
                <a:lnTo>
                  <a:pt x="57" y="44"/>
                </a:lnTo>
                <a:lnTo>
                  <a:pt x="63" y="44"/>
                </a:lnTo>
                <a:lnTo>
                  <a:pt x="63" y="38"/>
                </a:lnTo>
                <a:lnTo>
                  <a:pt x="70" y="38"/>
                </a:lnTo>
                <a:lnTo>
                  <a:pt x="76" y="38"/>
                </a:lnTo>
                <a:lnTo>
                  <a:pt x="76" y="32"/>
                </a:lnTo>
                <a:lnTo>
                  <a:pt x="82" y="32"/>
                </a:lnTo>
                <a:lnTo>
                  <a:pt x="89" y="32"/>
                </a:lnTo>
                <a:lnTo>
                  <a:pt x="89" y="25"/>
                </a:lnTo>
                <a:lnTo>
                  <a:pt x="89" y="19"/>
                </a:lnTo>
                <a:lnTo>
                  <a:pt x="95" y="19"/>
                </a:lnTo>
                <a:lnTo>
                  <a:pt x="95" y="13"/>
                </a:lnTo>
                <a:lnTo>
                  <a:pt x="102" y="13"/>
                </a:lnTo>
                <a:lnTo>
                  <a:pt x="108" y="13"/>
                </a:lnTo>
                <a:lnTo>
                  <a:pt x="114" y="13"/>
                </a:lnTo>
                <a:lnTo>
                  <a:pt x="114" y="6"/>
                </a:lnTo>
                <a:lnTo>
                  <a:pt x="114" y="13"/>
                </a:lnTo>
                <a:lnTo>
                  <a:pt x="114" y="6"/>
                </a:lnTo>
                <a:lnTo>
                  <a:pt x="121" y="6"/>
                </a:lnTo>
                <a:lnTo>
                  <a:pt x="127" y="6"/>
                </a:lnTo>
                <a:lnTo>
                  <a:pt x="133" y="0"/>
                </a:lnTo>
                <a:lnTo>
                  <a:pt x="140" y="0"/>
                </a:lnTo>
                <a:lnTo>
                  <a:pt x="146" y="0"/>
                </a:lnTo>
                <a:lnTo>
                  <a:pt x="152" y="0"/>
                </a:lnTo>
                <a:lnTo>
                  <a:pt x="152" y="6"/>
                </a:lnTo>
                <a:lnTo>
                  <a:pt x="152" y="13"/>
                </a:lnTo>
                <a:lnTo>
                  <a:pt x="146" y="13"/>
                </a:lnTo>
                <a:lnTo>
                  <a:pt x="146" y="19"/>
                </a:lnTo>
                <a:lnTo>
                  <a:pt x="140" y="19"/>
                </a:lnTo>
                <a:lnTo>
                  <a:pt x="133" y="25"/>
                </a:lnTo>
                <a:lnTo>
                  <a:pt x="133" y="32"/>
                </a:lnTo>
                <a:lnTo>
                  <a:pt x="127" y="32"/>
                </a:lnTo>
                <a:lnTo>
                  <a:pt x="127" y="38"/>
                </a:lnTo>
                <a:lnTo>
                  <a:pt x="133" y="38"/>
                </a:lnTo>
                <a:lnTo>
                  <a:pt x="127" y="38"/>
                </a:lnTo>
                <a:lnTo>
                  <a:pt x="127" y="44"/>
                </a:lnTo>
                <a:lnTo>
                  <a:pt x="121" y="44"/>
                </a:lnTo>
                <a:lnTo>
                  <a:pt x="121" y="51"/>
                </a:lnTo>
                <a:lnTo>
                  <a:pt x="121" y="57"/>
                </a:lnTo>
                <a:lnTo>
                  <a:pt x="121" y="63"/>
                </a:lnTo>
                <a:lnTo>
                  <a:pt x="127" y="63"/>
                </a:lnTo>
                <a:lnTo>
                  <a:pt x="133" y="63"/>
                </a:lnTo>
                <a:lnTo>
                  <a:pt x="140" y="57"/>
                </a:lnTo>
                <a:lnTo>
                  <a:pt x="140" y="63"/>
                </a:lnTo>
                <a:lnTo>
                  <a:pt x="140" y="70"/>
                </a:lnTo>
                <a:lnTo>
                  <a:pt x="146" y="70"/>
                </a:lnTo>
                <a:lnTo>
                  <a:pt x="146" y="76"/>
                </a:lnTo>
                <a:lnTo>
                  <a:pt x="152" y="70"/>
                </a:lnTo>
                <a:lnTo>
                  <a:pt x="159" y="63"/>
                </a:lnTo>
                <a:lnTo>
                  <a:pt x="165" y="63"/>
                </a:lnTo>
                <a:lnTo>
                  <a:pt x="171" y="63"/>
                </a:lnTo>
                <a:lnTo>
                  <a:pt x="171" y="70"/>
                </a:lnTo>
                <a:lnTo>
                  <a:pt x="178" y="63"/>
                </a:lnTo>
                <a:lnTo>
                  <a:pt x="184" y="63"/>
                </a:lnTo>
                <a:lnTo>
                  <a:pt x="190" y="70"/>
                </a:lnTo>
                <a:lnTo>
                  <a:pt x="190" y="76"/>
                </a:lnTo>
                <a:lnTo>
                  <a:pt x="190" y="82"/>
                </a:lnTo>
                <a:lnTo>
                  <a:pt x="190" y="89"/>
                </a:lnTo>
                <a:lnTo>
                  <a:pt x="197" y="89"/>
                </a:lnTo>
                <a:lnTo>
                  <a:pt x="197" y="82"/>
                </a:lnTo>
                <a:lnTo>
                  <a:pt x="203" y="82"/>
                </a:lnTo>
                <a:lnTo>
                  <a:pt x="209" y="76"/>
                </a:lnTo>
                <a:lnTo>
                  <a:pt x="216" y="70"/>
                </a:lnTo>
                <a:lnTo>
                  <a:pt x="216" y="63"/>
                </a:lnTo>
                <a:lnTo>
                  <a:pt x="209" y="63"/>
                </a:lnTo>
                <a:lnTo>
                  <a:pt x="209" y="57"/>
                </a:lnTo>
                <a:lnTo>
                  <a:pt x="209" y="51"/>
                </a:lnTo>
                <a:lnTo>
                  <a:pt x="216" y="51"/>
                </a:lnTo>
                <a:lnTo>
                  <a:pt x="216" y="57"/>
                </a:lnTo>
                <a:lnTo>
                  <a:pt x="222" y="51"/>
                </a:lnTo>
                <a:lnTo>
                  <a:pt x="222" y="57"/>
                </a:lnTo>
                <a:lnTo>
                  <a:pt x="222" y="51"/>
                </a:lnTo>
                <a:lnTo>
                  <a:pt x="222" y="44"/>
                </a:lnTo>
                <a:lnTo>
                  <a:pt x="216" y="44"/>
                </a:lnTo>
                <a:lnTo>
                  <a:pt x="209" y="44"/>
                </a:lnTo>
                <a:lnTo>
                  <a:pt x="209" y="38"/>
                </a:lnTo>
                <a:lnTo>
                  <a:pt x="216" y="32"/>
                </a:lnTo>
                <a:lnTo>
                  <a:pt x="222" y="32"/>
                </a:lnTo>
                <a:lnTo>
                  <a:pt x="222" y="25"/>
                </a:lnTo>
                <a:lnTo>
                  <a:pt x="228" y="25"/>
                </a:lnTo>
                <a:lnTo>
                  <a:pt x="235" y="19"/>
                </a:lnTo>
                <a:lnTo>
                  <a:pt x="235" y="25"/>
                </a:lnTo>
                <a:lnTo>
                  <a:pt x="235" y="32"/>
                </a:lnTo>
                <a:lnTo>
                  <a:pt x="241" y="38"/>
                </a:lnTo>
                <a:lnTo>
                  <a:pt x="247" y="38"/>
                </a:lnTo>
                <a:lnTo>
                  <a:pt x="254" y="38"/>
                </a:lnTo>
                <a:lnTo>
                  <a:pt x="254" y="32"/>
                </a:lnTo>
                <a:lnTo>
                  <a:pt x="254" y="38"/>
                </a:lnTo>
                <a:lnTo>
                  <a:pt x="260" y="38"/>
                </a:lnTo>
                <a:lnTo>
                  <a:pt x="266" y="38"/>
                </a:lnTo>
                <a:lnTo>
                  <a:pt x="266" y="44"/>
                </a:lnTo>
                <a:lnTo>
                  <a:pt x="273" y="38"/>
                </a:lnTo>
                <a:lnTo>
                  <a:pt x="286" y="38"/>
                </a:lnTo>
                <a:lnTo>
                  <a:pt x="292" y="38"/>
                </a:lnTo>
                <a:lnTo>
                  <a:pt x="298" y="38"/>
                </a:lnTo>
                <a:lnTo>
                  <a:pt x="305" y="38"/>
                </a:lnTo>
                <a:lnTo>
                  <a:pt x="305" y="44"/>
                </a:lnTo>
                <a:lnTo>
                  <a:pt x="305" y="38"/>
                </a:lnTo>
                <a:lnTo>
                  <a:pt x="311" y="38"/>
                </a:lnTo>
                <a:lnTo>
                  <a:pt x="317" y="38"/>
                </a:lnTo>
                <a:lnTo>
                  <a:pt x="317" y="44"/>
                </a:lnTo>
                <a:lnTo>
                  <a:pt x="324" y="44"/>
                </a:lnTo>
                <a:lnTo>
                  <a:pt x="330" y="44"/>
                </a:lnTo>
                <a:lnTo>
                  <a:pt x="336" y="44"/>
                </a:lnTo>
                <a:lnTo>
                  <a:pt x="343" y="51"/>
                </a:lnTo>
                <a:lnTo>
                  <a:pt x="343" y="44"/>
                </a:lnTo>
                <a:lnTo>
                  <a:pt x="349" y="44"/>
                </a:lnTo>
                <a:lnTo>
                  <a:pt x="355" y="44"/>
                </a:lnTo>
                <a:lnTo>
                  <a:pt x="362" y="38"/>
                </a:lnTo>
                <a:lnTo>
                  <a:pt x="362" y="44"/>
                </a:lnTo>
                <a:lnTo>
                  <a:pt x="362" y="51"/>
                </a:lnTo>
                <a:lnTo>
                  <a:pt x="362" y="57"/>
                </a:lnTo>
                <a:lnTo>
                  <a:pt x="362" y="63"/>
                </a:lnTo>
                <a:lnTo>
                  <a:pt x="362" y="70"/>
                </a:lnTo>
                <a:lnTo>
                  <a:pt x="368" y="70"/>
                </a:lnTo>
                <a:lnTo>
                  <a:pt x="368" y="76"/>
                </a:lnTo>
                <a:lnTo>
                  <a:pt x="368" y="82"/>
                </a:lnTo>
                <a:lnTo>
                  <a:pt x="368" y="89"/>
                </a:lnTo>
                <a:lnTo>
                  <a:pt x="368" y="95"/>
                </a:lnTo>
                <a:lnTo>
                  <a:pt x="368" y="89"/>
                </a:lnTo>
                <a:lnTo>
                  <a:pt x="374" y="89"/>
                </a:lnTo>
                <a:lnTo>
                  <a:pt x="374" y="95"/>
                </a:lnTo>
                <a:lnTo>
                  <a:pt x="374" y="101"/>
                </a:lnTo>
                <a:lnTo>
                  <a:pt x="374" y="108"/>
                </a:lnTo>
                <a:lnTo>
                  <a:pt x="374" y="114"/>
                </a:lnTo>
                <a:lnTo>
                  <a:pt x="374" y="120"/>
                </a:lnTo>
                <a:lnTo>
                  <a:pt x="374" y="127"/>
                </a:lnTo>
                <a:lnTo>
                  <a:pt x="374" y="133"/>
                </a:lnTo>
                <a:lnTo>
                  <a:pt x="374" y="139"/>
                </a:lnTo>
                <a:lnTo>
                  <a:pt x="368" y="139"/>
                </a:lnTo>
                <a:lnTo>
                  <a:pt x="362" y="139"/>
                </a:lnTo>
                <a:lnTo>
                  <a:pt x="355" y="139"/>
                </a:lnTo>
                <a:lnTo>
                  <a:pt x="355" y="133"/>
                </a:lnTo>
                <a:lnTo>
                  <a:pt x="355" y="127"/>
                </a:lnTo>
                <a:lnTo>
                  <a:pt x="349" y="127"/>
                </a:lnTo>
                <a:lnTo>
                  <a:pt x="343" y="127"/>
                </a:lnTo>
                <a:lnTo>
                  <a:pt x="336" y="127"/>
                </a:lnTo>
                <a:lnTo>
                  <a:pt x="330" y="127"/>
                </a:lnTo>
                <a:lnTo>
                  <a:pt x="324" y="127"/>
                </a:lnTo>
                <a:lnTo>
                  <a:pt x="324" y="133"/>
                </a:lnTo>
                <a:lnTo>
                  <a:pt x="317" y="133"/>
                </a:lnTo>
                <a:lnTo>
                  <a:pt x="311" y="133"/>
                </a:lnTo>
                <a:lnTo>
                  <a:pt x="311" y="139"/>
                </a:lnTo>
                <a:lnTo>
                  <a:pt x="305" y="139"/>
                </a:lnTo>
                <a:lnTo>
                  <a:pt x="305" y="146"/>
                </a:lnTo>
                <a:lnTo>
                  <a:pt x="311" y="146"/>
                </a:lnTo>
                <a:lnTo>
                  <a:pt x="305" y="146"/>
                </a:lnTo>
                <a:lnTo>
                  <a:pt x="311" y="152"/>
                </a:lnTo>
                <a:lnTo>
                  <a:pt x="305" y="152"/>
                </a:lnTo>
                <a:lnTo>
                  <a:pt x="298" y="152"/>
                </a:lnTo>
                <a:lnTo>
                  <a:pt x="292" y="158"/>
                </a:lnTo>
                <a:lnTo>
                  <a:pt x="292" y="152"/>
                </a:lnTo>
                <a:lnTo>
                  <a:pt x="292" y="158"/>
                </a:lnTo>
                <a:lnTo>
                  <a:pt x="286" y="158"/>
                </a:lnTo>
                <a:lnTo>
                  <a:pt x="279" y="158"/>
                </a:lnTo>
                <a:lnTo>
                  <a:pt x="273" y="158"/>
                </a:lnTo>
                <a:lnTo>
                  <a:pt x="273" y="165"/>
                </a:lnTo>
                <a:lnTo>
                  <a:pt x="266" y="165"/>
                </a:lnTo>
                <a:lnTo>
                  <a:pt x="260" y="165"/>
                </a:lnTo>
                <a:lnTo>
                  <a:pt x="254" y="165"/>
                </a:lnTo>
                <a:lnTo>
                  <a:pt x="247" y="165"/>
                </a:lnTo>
                <a:lnTo>
                  <a:pt x="241" y="165"/>
                </a:lnTo>
                <a:lnTo>
                  <a:pt x="235" y="165"/>
                </a:lnTo>
                <a:lnTo>
                  <a:pt x="241" y="165"/>
                </a:lnTo>
                <a:lnTo>
                  <a:pt x="241" y="171"/>
                </a:lnTo>
                <a:lnTo>
                  <a:pt x="235" y="171"/>
                </a:lnTo>
                <a:lnTo>
                  <a:pt x="235" y="165"/>
                </a:lnTo>
                <a:lnTo>
                  <a:pt x="228" y="165"/>
                </a:lnTo>
                <a:lnTo>
                  <a:pt x="222" y="165"/>
                </a:lnTo>
                <a:lnTo>
                  <a:pt x="222" y="171"/>
                </a:lnTo>
                <a:lnTo>
                  <a:pt x="222" y="178"/>
                </a:lnTo>
                <a:lnTo>
                  <a:pt x="216" y="178"/>
                </a:lnTo>
                <a:lnTo>
                  <a:pt x="209" y="178"/>
                </a:lnTo>
                <a:lnTo>
                  <a:pt x="203" y="178"/>
                </a:lnTo>
                <a:lnTo>
                  <a:pt x="203" y="184"/>
                </a:lnTo>
                <a:lnTo>
                  <a:pt x="203" y="190"/>
                </a:lnTo>
                <a:lnTo>
                  <a:pt x="197" y="190"/>
                </a:lnTo>
                <a:lnTo>
                  <a:pt x="203" y="190"/>
                </a:lnTo>
                <a:lnTo>
                  <a:pt x="203" y="197"/>
                </a:lnTo>
                <a:lnTo>
                  <a:pt x="197" y="197"/>
                </a:lnTo>
                <a:lnTo>
                  <a:pt x="190" y="197"/>
                </a:lnTo>
                <a:lnTo>
                  <a:pt x="197" y="203"/>
                </a:lnTo>
                <a:lnTo>
                  <a:pt x="190" y="203"/>
                </a:lnTo>
                <a:lnTo>
                  <a:pt x="184" y="203"/>
                </a:lnTo>
                <a:lnTo>
                  <a:pt x="178" y="203"/>
                </a:lnTo>
                <a:lnTo>
                  <a:pt x="178" y="209"/>
                </a:lnTo>
                <a:lnTo>
                  <a:pt x="171" y="209"/>
                </a:lnTo>
                <a:lnTo>
                  <a:pt x="171" y="216"/>
                </a:lnTo>
                <a:lnTo>
                  <a:pt x="165" y="216"/>
                </a:lnTo>
                <a:lnTo>
                  <a:pt x="165" y="209"/>
                </a:lnTo>
                <a:lnTo>
                  <a:pt x="159" y="209"/>
                </a:lnTo>
                <a:lnTo>
                  <a:pt x="152" y="203"/>
                </a:lnTo>
                <a:lnTo>
                  <a:pt x="152" y="197"/>
                </a:lnTo>
                <a:lnTo>
                  <a:pt x="152" y="190"/>
                </a:lnTo>
                <a:lnTo>
                  <a:pt x="152" y="184"/>
                </a:lnTo>
                <a:lnTo>
                  <a:pt x="146" y="184"/>
                </a:lnTo>
                <a:lnTo>
                  <a:pt x="146" y="178"/>
                </a:lnTo>
                <a:lnTo>
                  <a:pt x="146" y="184"/>
                </a:lnTo>
                <a:lnTo>
                  <a:pt x="140" y="184"/>
                </a:lnTo>
                <a:lnTo>
                  <a:pt x="133" y="184"/>
                </a:lnTo>
                <a:lnTo>
                  <a:pt x="133" y="178"/>
                </a:lnTo>
                <a:lnTo>
                  <a:pt x="140" y="178"/>
                </a:lnTo>
                <a:lnTo>
                  <a:pt x="133" y="178"/>
                </a:lnTo>
                <a:lnTo>
                  <a:pt x="140" y="178"/>
                </a:lnTo>
                <a:lnTo>
                  <a:pt x="146" y="171"/>
                </a:lnTo>
                <a:lnTo>
                  <a:pt x="146" y="165"/>
                </a:lnTo>
                <a:lnTo>
                  <a:pt x="152" y="165"/>
                </a:lnTo>
                <a:lnTo>
                  <a:pt x="152" y="158"/>
                </a:lnTo>
                <a:lnTo>
                  <a:pt x="152" y="152"/>
                </a:lnTo>
                <a:lnTo>
                  <a:pt x="146" y="152"/>
                </a:lnTo>
                <a:lnTo>
                  <a:pt x="146" y="146"/>
                </a:lnTo>
                <a:lnTo>
                  <a:pt x="152" y="146"/>
                </a:lnTo>
                <a:lnTo>
                  <a:pt x="152" y="139"/>
                </a:lnTo>
                <a:lnTo>
                  <a:pt x="159" y="139"/>
                </a:lnTo>
                <a:lnTo>
                  <a:pt x="165" y="139"/>
                </a:lnTo>
                <a:lnTo>
                  <a:pt x="165" y="133"/>
                </a:lnTo>
                <a:lnTo>
                  <a:pt x="165" y="139"/>
                </a:lnTo>
                <a:lnTo>
                  <a:pt x="171" y="133"/>
                </a:lnTo>
                <a:lnTo>
                  <a:pt x="165" y="133"/>
                </a:lnTo>
                <a:lnTo>
                  <a:pt x="165" y="127"/>
                </a:lnTo>
                <a:lnTo>
                  <a:pt x="159" y="127"/>
                </a:lnTo>
                <a:lnTo>
                  <a:pt x="159" y="120"/>
                </a:lnTo>
                <a:lnTo>
                  <a:pt x="152" y="120"/>
                </a:lnTo>
                <a:lnTo>
                  <a:pt x="146" y="120"/>
                </a:lnTo>
                <a:lnTo>
                  <a:pt x="146" y="114"/>
                </a:lnTo>
                <a:lnTo>
                  <a:pt x="140" y="114"/>
                </a:lnTo>
                <a:lnTo>
                  <a:pt x="133" y="114"/>
                </a:lnTo>
                <a:lnTo>
                  <a:pt x="133" y="120"/>
                </a:lnTo>
                <a:lnTo>
                  <a:pt x="127" y="120"/>
                </a:lnTo>
                <a:lnTo>
                  <a:pt x="127" y="127"/>
                </a:lnTo>
                <a:lnTo>
                  <a:pt x="127" y="120"/>
                </a:lnTo>
                <a:lnTo>
                  <a:pt x="127" y="127"/>
                </a:lnTo>
                <a:lnTo>
                  <a:pt x="121" y="120"/>
                </a:lnTo>
                <a:lnTo>
                  <a:pt x="121" y="127"/>
                </a:lnTo>
                <a:lnTo>
                  <a:pt x="121" y="133"/>
                </a:lnTo>
                <a:lnTo>
                  <a:pt x="114" y="133"/>
                </a:lnTo>
                <a:lnTo>
                  <a:pt x="108" y="139"/>
                </a:lnTo>
                <a:lnTo>
                  <a:pt x="102" y="139"/>
                </a:lnTo>
                <a:lnTo>
                  <a:pt x="102" y="146"/>
                </a:lnTo>
                <a:lnTo>
                  <a:pt x="95" y="146"/>
                </a:lnTo>
                <a:lnTo>
                  <a:pt x="95" y="152"/>
                </a:lnTo>
                <a:lnTo>
                  <a:pt x="95" y="146"/>
                </a:lnTo>
                <a:lnTo>
                  <a:pt x="89" y="152"/>
                </a:lnTo>
                <a:lnTo>
                  <a:pt x="82" y="152"/>
                </a:lnTo>
                <a:lnTo>
                  <a:pt x="82" y="158"/>
                </a:lnTo>
                <a:lnTo>
                  <a:pt x="76" y="158"/>
                </a:lnTo>
                <a:lnTo>
                  <a:pt x="76" y="165"/>
                </a:lnTo>
                <a:lnTo>
                  <a:pt x="70" y="165"/>
                </a:lnTo>
                <a:lnTo>
                  <a:pt x="70" y="158"/>
                </a:lnTo>
                <a:lnTo>
                  <a:pt x="63" y="165"/>
                </a:lnTo>
                <a:lnTo>
                  <a:pt x="63" y="171"/>
                </a:lnTo>
                <a:lnTo>
                  <a:pt x="63" y="165"/>
                </a:lnTo>
                <a:lnTo>
                  <a:pt x="57" y="165"/>
                </a:lnTo>
                <a:lnTo>
                  <a:pt x="51" y="165"/>
                </a:lnTo>
                <a:lnTo>
                  <a:pt x="51" y="171"/>
                </a:lnTo>
                <a:lnTo>
                  <a:pt x="44" y="171"/>
                </a:lnTo>
                <a:lnTo>
                  <a:pt x="44" y="165"/>
                </a:lnTo>
                <a:lnTo>
                  <a:pt x="44" y="158"/>
                </a:lnTo>
                <a:lnTo>
                  <a:pt x="38" y="158"/>
                </a:lnTo>
                <a:lnTo>
                  <a:pt x="38" y="152"/>
                </a:lnTo>
                <a:lnTo>
                  <a:pt x="38" y="158"/>
                </a:lnTo>
                <a:lnTo>
                  <a:pt x="38" y="152"/>
                </a:lnTo>
                <a:lnTo>
                  <a:pt x="38" y="158"/>
                </a:lnTo>
                <a:lnTo>
                  <a:pt x="32" y="158"/>
                </a:lnTo>
                <a:lnTo>
                  <a:pt x="25" y="158"/>
                </a:lnTo>
                <a:lnTo>
                  <a:pt x="19" y="158"/>
                </a:lnTo>
                <a:lnTo>
                  <a:pt x="13" y="158"/>
                </a:lnTo>
                <a:lnTo>
                  <a:pt x="13" y="152"/>
                </a:lnTo>
                <a:lnTo>
                  <a:pt x="6" y="152"/>
                </a:lnTo>
                <a:lnTo>
                  <a:pt x="6" y="146"/>
                </a:lnTo>
                <a:lnTo>
                  <a:pt x="13" y="146"/>
                </a:lnTo>
                <a:lnTo>
                  <a:pt x="6" y="146"/>
                </a:lnTo>
                <a:lnTo>
                  <a:pt x="13" y="139"/>
                </a:lnTo>
                <a:lnTo>
                  <a:pt x="6" y="139"/>
                </a:lnTo>
                <a:lnTo>
                  <a:pt x="13" y="139"/>
                </a:lnTo>
                <a:lnTo>
                  <a:pt x="13" y="133"/>
                </a:lnTo>
                <a:lnTo>
                  <a:pt x="19" y="133"/>
                </a:lnTo>
                <a:lnTo>
                  <a:pt x="19" y="127"/>
                </a:lnTo>
                <a:lnTo>
                  <a:pt x="13" y="127"/>
                </a:lnTo>
                <a:lnTo>
                  <a:pt x="19" y="127"/>
                </a:lnTo>
                <a:lnTo>
                  <a:pt x="19" y="120"/>
                </a:lnTo>
                <a:lnTo>
                  <a:pt x="19" y="114"/>
                </a:lnTo>
                <a:lnTo>
                  <a:pt x="13" y="114"/>
                </a:lnTo>
                <a:lnTo>
                  <a:pt x="13" y="108"/>
                </a:lnTo>
                <a:lnTo>
                  <a:pt x="6" y="108"/>
                </a:lnTo>
                <a:lnTo>
                  <a:pt x="6" y="101"/>
                </a:lnTo>
                <a:lnTo>
                  <a:pt x="6" y="95"/>
                </a:lnTo>
                <a:lnTo>
                  <a:pt x="6" y="89"/>
                </a:lnTo>
                <a:lnTo>
                  <a:pt x="0" y="89"/>
                </a:lnTo>
                <a:lnTo>
                  <a:pt x="0" y="82"/>
                </a:lnTo>
                <a:close/>
                <a:moveTo>
                  <a:pt x="368" y="89"/>
                </a:moveTo>
                <a:lnTo>
                  <a:pt x="368" y="89"/>
                </a:lnTo>
                <a:lnTo>
                  <a:pt x="374" y="89"/>
                </a:lnTo>
                <a:lnTo>
                  <a:pt x="368" y="89"/>
                </a:lnTo>
                <a:lnTo>
                  <a:pt x="374" y="89"/>
                </a:lnTo>
                <a:lnTo>
                  <a:pt x="368" y="89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43" name="Freeform 111"/>
          <p:cNvSpPr>
            <a:spLocks/>
          </p:cNvSpPr>
          <p:nvPr/>
        </p:nvSpPr>
        <p:spPr bwMode="auto">
          <a:xfrm>
            <a:off x="3624263" y="2633663"/>
            <a:ext cx="711200" cy="220662"/>
          </a:xfrm>
          <a:custGeom>
            <a:avLst/>
            <a:gdLst>
              <a:gd name="T0" fmla="*/ 2147483647 w 621"/>
              <a:gd name="T1" fmla="*/ 2147483647 h 209"/>
              <a:gd name="T2" fmla="*/ 2147483647 w 621"/>
              <a:gd name="T3" fmla="*/ 2147483647 h 209"/>
              <a:gd name="T4" fmla="*/ 2147483647 w 621"/>
              <a:gd name="T5" fmla="*/ 2147483647 h 209"/>
              <a:gd name="T6" fmla="*/ 2147483647 w 621"/>
              <a:gd name="T7" fmla="*/ 2147483647 h 209"/>
              <a:gd name="T8" fmla="*/ 2147483647 w 621"/>
              <a:gd name="T9" fmla="*/ 2147483647 h 209"/>
              <a:gd name="T10" fmla="*/ 2147483647 w 621"/>
              <a:gd name="T11" fmla="*/ 2147483647 h 209"/>
              <a:gd name="T12" fmla="*/ 2147483647 w 621"/>
              <a:gd name="T13" fmla="*/ 2147483647 h 209"/>
              <a:gd name="T14" fmla="*/ 2147483647 w 621"/>
              <a:gd name="T15" fmla="*/ 2147483647 h 209"/>
              <a:gd name="T16" fmla="*/ 2147483647 w 621"/>
              <a:gd name="T17" fmla="*/ 2147483647 h 209"/>
              <a:gd name="T18" fmla="*/ 2147483647 w 621"/>
              <a:gd name="T19" fmla="*/ 2147483647 h 209"/>
              <a:gd name="T20" fmla="*/ 2147483647 w 621"/>
              <a:gd name="T21" fmla="*/ 2147483647 h 209"/>
              <a:gd name="T22" fmla="*/ 2147483647 w 621"/>
              <a:gd name="T23" fmla="*/ 2147483647 h 209"/>
              <a:gd name="T24" fmla="*/ 2147483647 w 621"/>
              <a:gd name="T25" fmla="*/ 2147483647 h 209"/>
              <a:gd name="T26" fmla="*/ 2147483647 w 621"/>
              <a:gd name="T27" fmla="*/ 2147483647 h 209"/>
              <a:gd name="T28" fmla="*/ 2147483647 w 621"/>
              <a:gd name="T29" fmla="*/ 2147483647 h 209"/>
              <a:gd name="T30" fmla="*/ 2147483647 w 621"/>
              <a:gd name="T31" fmla="*/ 2147483647 h 209"/>
              <a:gd name="T32" fmla="*/ 2147483647 w 621"/>
              <a:gd name="T33" fmla="*/ 2147483647 h 209"/>
              <a:gd name="T34" fmla="*/ 2147483647 w 621"/>
              <a:gd name="T35" fmla="*/ 2147483647 h 209"/>
              <a:gd name="T36" fmla="*/ 2147483647 w 621"/>
              <a:gd name="T37" fmla="*/ 2147483647 h 209"/>
              <a:gd name="T38" fmla="*/ 2147483647 w 621"/>
              <a:gd name="T39" fmla="*/ 2147483647 h 209"/>
              <a:gd name="T40" fmla="*/ 2147483647 w 621"/>
              <a:gd name="T41" fmla="*/ 2147483647 h 209"/>
              <a:gd name="T42" fmla="*/ 2147483647 w 621"/>
              <a:gd name="T43" fmla="*/ 2147483647 h 209"/>
              <a:gd name="T44" fmla="*/ 2147483647 w 621"/>
              <a:gd name="T45" fmla="*/ 2147483647 h 209"/>
              <a:gd name="T46" fmla="*/ 2147483647 w 621"/>
              <a:gd name="T47" fmla="*/ 2147483647 h 209"/>
              <a:gd name="T48" fmla="*/ 2147483647 w 621"/>
              <a:gd name="T49" fmla="*/ 2147483647 h 209"/>
              <a:gd name="T50" fmla="*/ 2147483647 w 621"/>
              <a:gd name="T51" fmla="*/ 2147483647 h 209"/>
              <a:gd name="T52" fmla="*/ 2147483647 w 621"/>
              <a:gd name="T53" fmla="*/ 2147483647 h 209"/>
              <a:gd name="T54" fmla="*/ 2147483647 w 621"/>
              <a:gd name="T55" fmla="*/ 2147483647 h 209"/>
              <a:gd name="T56" fmla="*/ 2147483647 w 621"/>
              <a:gd name="T57" fmla="*/ 2147483647 h 209"/>
              <a:gd name="T58" fmla="*/ 2147483647 w 621"/>
              <a:gd name="T59" fmla="*/ 2147483647 h 209"/>
              <a:gd name="T60" fmla="*/ 2147483647 w 621"/>
              <a:gd name="T61" fmla="*/ 2147483647 h 209"/>
              <a:gd name="T62" fmla="*/ 2147483647 w 621"/>
              <a:gd name="T63" fmla="*/ 2147483647 h 209"/>
              <a:gd name="T64" fmla="*/ 2147483647 w 621"/>
              <a:gd name="T65" fmla="*/ 2147483647 h 209"/>
              <a:gd name="T66" fmla="*/ 2147483647 w 621"/>
              <a:gd name="T67" fmla="*/ 2147483647 h 209"/>
              <a:gd name="T68" fmla="*/ 2147483647 w 621"/>
              <a:gd name="T69" fmla="*/ 2147483647 h 209"/>
              <a:gd name="T70" fmla="*/ 2147483647 w 621"/>
              <a:gd name="T71" fmla="*/ 2147483647 h 209"/>
              <a:gd name="T72" fmla="*/ 2147483647 w 621"/>
              <a:gd name="T73" fmla="*/ 2147483647 h 209"/>
              <a:gd name="T74" fmla="*/ 2147483647 w 621"/>
              <a:gd name="T75" fmla="*/ 2147483647 h 209"/>
              <a:gd name="T76" fmla="*/ 2147483647 w 621"/>
              <a:gd name="T77" fmla="*/ 2147483647 h 209"/>
              <a:gd name="T78" fmla="*/ 2147483647 w 621"/>
              <a:gd name="T79" fmla="*/ 2147483647 h 209"/>
              <a:gd name="T80" fmla="*/ 2147483647 w 621"/>
              <a:gd name="T81" fmla="*/ 2147483647 h 209"/>
              <a:gd name="T82" fmla="*/ 2147483647 w 621"/>
              <a:gd name="T83" fmla="*/ 2147483647 h 209"/>
              <a:gd name="T84" fmla="*/ 2147483647 w 621"/>
              <a:gd name="T85" fmla="*/ 2147483647 h 209"/>
              <a:gd name="T86" fmla="*/ 2147483647 w 621"/>
              <a:gd name="T87" fmla="*/ 2147483647 h 209"/>
              <a:gd name="T88" fmla="*/ 2147483647 w 621"/>
              <a:gd name="T89" fmla="*/ 2147483647 h 209"/>
              <a:gd name="T90" fmla="*/ 2147483647 w 621"/>
              <a:gd name="T91" fmla="*/ 2147483647 h 209"/>
              <a:gd name="T92" fmla="*/ 2147483647 w 621"/>
              <a:gd name="T93" fmla="*/ 2147483647 h 209"/>
              <a:gd name="T94" fmla="*/ 2147483647 w 621"/>
              <a:gd name="T95" fmla="*/ 2147483647 h 209"/>
              <a:gd name="T96" fmla="*/ 2147483647 w 621"/>
              <a:gd name="T97" fmla="*/ 2147483647 h 209"/>
              <a:gd name="T98" fmla="*/ 2147483647 w 621"/>
              <a:gd name="T99" fmla="*/ 2147483647 h 209"/>
              <a:gd name="T100" fmla="*/ 2147483647 w 621"/>
              <a:gd name="T101" fmla="*/ 2147483647 h 209"/>
              <a:gd name="T102" fmla="*/ 2147483647 w 621"/>
              <a:gd name="T103" fmla="*/ 2147483647 h 209"/>
              <a:gd name="T104" fmla="*/ 2147483647 w 621"/>
              <a:gd name="T105" fmla="*/ 2147483647 h 209"/>
              <a:gd name="T106" fmla="*/ 2147483647 w 621"/>
              <a:gd name="T107" fmla="*/ 2147483647 h 209"/>
              <a:gd name="T108" fmla="*/ 2147483647 w 621"/>
              <a:gd name="T109" fmla="*/ 2147483647 h 209"/>
              <a:gd name="T110" fmla="*/ 2147483647 w 621"/>
              <a:gd name="T111" fmla="*/ 2147483647 h 209"/>
              <a:gd name="T112" fmla="*/ 2147483647 w 621"/>
              <a:gd name="T113" fmla="*/ 2147483647 h 209"/>
              <a:gd name="T114" fmla="*/ 2147483647 w 621"/>
              <a:gd name="T115" fmla="*/ 2147483647 h 209"/>
              <a:gd name="T116" fmla="*/ 2147483647 w 621"/>
              <a:gd name="T117" fmla="*/ 2147483647 h 209"/>
              <a:gd name="T118" fmla="*/ 2147483647 w 621"/>
              <a:gd name="T119" fmla="*/ 2147483647 h 209"/>
              <a:gd name="T120" fmla="*/ 2147483647 w 621"/>
              <a:gd name="T121" fmla="*/ 2147483647 h 209"/>
              <a:gd name="T122" fmla="*/ 2147483647 w 621"/>
              <a:gd name="T123" fmla="*/ 2147483647 h 209"/>
              <a:gd name="T124" fmla="*/ 2147483647 w 621"/>
              <a:gd name="T125" fmla="*/ 2147483647 h 2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1"/>
              <a:gd name="T190" fmla="*/ 0 h 209"/>
              <a:gd name="T191" fmla="*/ 621 w 621"/>
              <a:gd name="T192" fmla="*/ 209 h 2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1" h="209">
                <a:moveTo>
                  <a:pt x="0" y="140"/>
                </a:moveTo>
                <a:lnTo>
                  <a:pt x="0" y="140"/>
                </a:lnTo>
                <a:lnTo>
                  <a:pt x="6" y="133"/>
                </a:lnTo>
                <a:lnTo>
                  <a:pt x="12" y="133"/>
                </a:lnTo>
                <a:lnTo>
                  <a:pt x="12" y="127"/>
                </a:lnTo>
                <a:lnTo>
                  <a:pt x="19" y="127"/>
                </a:lnTo>
                <a:lnTo>
                  <a:pt x="19" y="121"/>
                </a:lnTo>
                <a:lnTo>
                  <a:pt x="25" y="121"/>
                </a:lnTo>
                <a:lnTo>
                  <a:pt x="25" y="114"/>
                </a:lnTo>
                <a:lnTo>
                  <a:pt x="31" y="114"/>
                </a:lnTo>
                <a:lnTo>
                  <a:pt x="31" y="108"/>
                </a:lnTo>
                <a:lnTo>
                  <a:pt x="38" y="108"/>
                </a:lnTo>
                <a:lnTo>
                  <a:pt x="38" y="114"/>
                </a:lnTo>
                <a:lnTo>
                  <a:pt x="44" y="114"/>
                </a:lnTo>
                <a:lnTo>
                  <a:pt x="44" y="108"/>
                </a:lnTo>
                <a:lnTo>
                  <a:pt x="44" y="102"/>
                </a:lnTo>
                <a:lnTo>
                  <a:pt x="44" y="108"/>
                </a:lnTo>
                <a:lnTo>
                  <a:pt x="50" y="108"/>
                </a:lnTo>
                <a:lnTo>
                  <a:pt x="50" y="102"/>
                </a:lnTo>
                <a:lnTo>
                  <a:pt x="57" y="102"/>
                </a:lnTo>
                <a:lnTo>
                  <a:pt x="57" y="95"/>
                </a:lnTo>
                <a:lnTo>
                  <a:pt x="57" y="89"/>
                </a:lnTo>
                <a:lnTo>
                  <a:pt x="63" y="89"/>
                </a:lnTo>
                <a:lnTo>
                  <a:pt x="69" y="83"/>
                </a:lnTo>
                <a:lnTo>
                  <a:pt x="76" y="83"/>
                </a:lnTo>
                <a:lnTo>
                  <a:pt x="69" y="83"/>
                </a:lnTo>
                <a:lnTo>
                  <a:pt x="69" y="76"/>
                </a:lnTo>
                <a:lnTo>
                  <a:pt x="76" y="76"/>
                </a:lnTo>
                <a:lnTo>
                  <a:pt x="76" y="70"/>
                </a:lnTo>
                <a:lnTo>
                  <a:pt x="76" y="64"/>
                </a:lnTo>
                <a:lnTo>
                  <a:pt x="76" y="57"/>
                </a:lnTo>
                <a:lnTo>
                  <a:pt x="76" y="51"/>
                </a:lnTo>
                <a:lnTo>
                  <a:pt x="69" y="51"/>
                </a:lnTo>
                <a:lnTo>
                  <a:pt x="63" y="51"/>
                </a:lnTo>
                <a:lnTo>
                  <a:pt x="63" y="44"/>
                </a:lnTo>
                <a:lnTo>
                  <a:pt x="63" y="38"/>
                </a:lnTo>
                <a:lnTo>
                  <a:pt x="69" y="38"/>
                </a:lnTo>
                <a:lnTo>
                  <a:pt x="69" y="32"/>
                </a:lnTo>
                <a:lnTo>
                  <a:pt x="63" y="25"/>
                </a:lnTo>
                <a:lnTo>
                  <a:pt x="63" y="19"/>
                </a:lnTo>
                <a:lnTo>
                  <a:pt x="69" y="19"/>
                </a:lnTo>
                <a:lnTo>
                  <a:pt x="76" y="13"/>
                </a:lnTo>
                <a:lnTo>
                  <a:pt x="82" y="13"/>
                </a:lnTo>
                <a:lnTo>
                  <a:pt x="88" y="13"/>
                </a:lnTo>
                <a:lnTo>
                  <a:pt x="95" y="13"/>
                </a:lnTo>
                <a:lnTo>
                  <a:pt x="101" y="13"/>
                </a:lnTo>
                <a:lnTo>
                  <a:pt x="107" y="19"/>
                </a:lnTo>
                <a:lnTo>
                  <a:pt x="114" y="13"/>
                </a:lnTo>
                <a:lnTo>
                  <a:pt x="120" y="13"/>
                </a:lnTo>
                <a:lnTo>
                  <a:pt x="126" y="13"/>
                </a:lnTo>
                <a:lnTo>
                  <a:pt x="133" y="13"/>
                </a:lnTo>
                <a:lnTo>
                  <a:pt x="139" y="6"/>
                </a:lnTo>
                <a:lnTo>
                  <a:pt x="146" y="6"/>
                </a:lnTo>
                <a:lnTo>
                  <a:pt x="152" y="6"/>
                </a:lnTo>
                <a:lnTo>
                  <a:pt x="158" y="6"/>
                </a:lnTo>
                <a:lnTo>
                  <a:pt x="165" y="6"/>
                </a:lnTo>
                <a:lnTo>
                  <a:pt x="171" y="13"/>
                </a:lnTo>
                <a:lnTo>
                  <a:pt x="177" y="13"/>
                </a:lnTo>
                <a:lnTo>
                  <a:pt x="177" y="19"/>
                </a:lnTo>
                <a:lnTo>
                  <a:pt x="184" y="19"/>
                </a:lnTo>
                <a:lnTo>
                  <a:pt x="190" y="25"/>
                </a:lnTo>
                <a:lnTo>
                  <a:pt x="196" y="25"/>
                </a:lnTo>
                <a:lnTo>
                  <a:pt x="196" y="32"/>
                </a:lnTo>
                <a:lnTo>
                  <a:pt x="196" y="38"/>
                </a:lnTo>
                <a:lnTo>
                  <a:pt x="203" y="38"/>
                </a:lnTo>
                <a:lnTo>
                  <a:pt x="203" y="44"/>
                </a:lnTo>
                <a:lnTo>
                  <a:pt x="203" y="38"/>
                </a:lnTo>
                <a:lnTo>
                  <a:pt x="209" y="44"/>
                </a:lnTo>
                <a:lnTo>
                  <a:pt x="215" y="44"/>
                </a:lnTo>
                <a:lnTo>
                  <a:pt x="215" y="51"/>
                </a:lnTo>
                <a:lnTo>
                  <a:pt x="215" y="57"/>
                </a:lnTo>
                <a:lnTo>
                  <a:pt x="222" y="51"/>
                </a:lnTo>
                <a:lnTo>
                  <a:pt x="222" y="57"/>
                </a:lnTo>
                <a:lnTo>
                  <a:pt x="228" y="57"/>
                </a:lnTo>
                <a:lnTo>
                  <a:pt x="228" y="51"/>
                </a:lnTo>
                <a:lnTo>
                  <a:pt x="228" y="44"/>
                </a:lnTo>
                <a:lnTo>
                  <a:pt x="234" y="44"/>
                </a:lnTo>
                <a:lnTo>
                  <a:pt x="241" y="44"/>
                </a:lnTo>
                <a:lnTo>
                  <a:pt x="241" y="38"/>
                </a:lnTo>
                <a:lnTo>
                  <a:pt x="247" y="38"/>
                </a:lnTo>
                <a:lnTo>
                  <a:pt x="253" y="38"/>
                </a:lnTo>
                <a:lnTo>
                  <a:pt x="253" y="32"/>
                </a:lnTo>
                <a:lnTo>
                  <a:pt x="253" y="38"/>
                </a:lnTo>
                <a:lnTo>
                  <a:pt x="260" y="38"/>
                </a:lnTo>
                <a:lnTo>
                  <a:pt x="260" y="44"/>
                </a:lnTo>
                <a:lnTo>
                  <a:pt x="266" y="44"/>
                </a:lnTo>
                <a:lnTo>
                  <a:pt x="272" y="44"/>
                </a:lnTo>
                <a:lnTo>
                  <a:pt x="279" y="44"/>
                </a:lnTo>
                <a:lnTo>
                  <a:pt x="285" y="44"/>
                </a:lnTo>
                <a:lnTo>
                  <a:pt x="285" y="38"/>
                </a:lnTo>
                <a:lnTo>
                  <a:pt x="285" y="44"/>
                </a:lnTo>
                <a:lnTo>
                  <a:pt x="285" y="38"/>
                </a:lnTo>
                <a:lnTo>
                  <a:pt x="285" y="44"/>
                </a:lnTo>
                <a:lnTo>
                  <a:pt x="291" y="44"/>
                </a:lnTo>
                <a:lnTo>
                  <a:pt x="291" y="51"/>
                </a:lnTo>
                <a:lnTo>
                  <a:pt x="291" y="57"/>
                </a:lnTo>
                <a:lnTo>
                  <a:pt x="298" y="57"/>
                </a:lnTo>
                <a:lnTo>
                  <a:pt x="298" y="51"/>
                </a:lnTo>
                <a:lnTo>
                  <a:pt x="304" y="51"/>
                </a:lnTo>
                <a:lnTo>
                  <a:pt x="310" y="51"/>
                </a:lnTo>
                <a:lnTo>
                  <a:pt x="310" y="57"/>
                </a:lnTo>
                <a:lnTo>
                  <a:pt x="310" y="51"/>
                </a:lnTo>
                <a:lnTo>
                  <a:pt x="317" y="44"/>
                </a:lnTo>
                <a:lnTo>
                  <a:pt x="317" y="51"/>
                </a:lnTo>
                <a:lnTo>
                  <a:pt x="323" y="51"/>
                </a:lnTo>
                <a:lnTo>
                  <a:pt x="323" y="44"/>
                </a:lnTo>
                <a:lnTo>
                  <a:pt x="329" y="44"/>
                </a:lnTo>
                <a:lnTo>
                  <a:pt x="329" y="38"/>
                </a:lnTo>
                <a:lnTo>
                  <a:pt x="336" y="38"/>
                </a:lnTo>
                <a:lnTo>
                  <a:pt x="342" y="32"/>
                </a:lnTo>
                <a:lnTo>
                  <a:pt x="342" y="38"/>
                </a:lnTo>
                <a:lnTo>
                  <a:pt x="342" y="32"/>
                </a:lnTo>
                <a:lnTo>
                  <a:pt x="349" y="32"/>
                </a:lnTo>
                <a:lnTo>
                  <a:pt x="349" y="25"/>
                </a:lnTo>
                <a:lnTo>
                  <a:pt x="355" y="25"/>
                </a:lnTo>
                <a:lnTo>
                  <a:pt x="361" y="19"/>
                </a:lnTo>
                <a:lnTo>
                  <a:pt x="368" y="19"/>
                </a:lnTo>
                <a:lnTo>
                  <a:pt x="368" y="13"/>
                </a:lnTo>
                <a:lnTo>
                  <a:pt x="368" y="6"/>
                </a:lnTo>
                <a:lnTo>
                  <a:pt x="374" y="13"/>
                </a:lnTo>
                <a:lnTo>
                  <a:pt x="374" y="6"/>
                </a:lnTo>
                <a:lnTo>
                  <a:pt x="374" y="13"/>
                </a:lnTo>
                <a:lnTo>
                  <a:pt x="374" y="6"/>
                </a:lnTo>
                <a:lnTo>
                  <a:pt x="380" y="6"/>
                </a:lnTo>
                <a:lnTo>
                  <a:pt x="380" y="0"/>
                </a:lnTo>
                <a:lnTo>
                  <a:pt x="387" y="0"/>
                </a:lnTo>
                <a:lnTo>
                  <a:pt x="393" y="0"/>
                </a:lnTo>
                <a:lnTo>
                  <a:pt x="393" y="6"/>
                </a:lnTo>
                <a:lnTo>
                  <a:pt x="399" y="6"/>
                </a:lnTo>
                <a:lnTo>
                  <a:pt x="406" y="6"/>
                </a:lnTo>
                <a:lnTo>
                  <a:pt x="406" y="13"/>
                </a:lnTo>
                <a:lnTo>
                  <a:pt x="412" y="13"/>
                </a:lnTo>
                <a:lnTo>
                  <a:pt x="412" y="19"/>
                </a:lnTo>
                <a:lnTo>
                  <a:pt x="418" y="19"/>
                </a:lnTo>
                <a:lnTo>
                  <a:pt x="412" y="25"/>
                </a:lnTo>
                <a:lnTo>
                  <a:pt x="412" y="19"/>
                </a:lnTo>
                <a:lnTo>
                  <a:pt x="412" y="25"/>
                </a:lnTo>
                <a:lnTo>
                  <a:pt x="406" y="25"/>
                </a:lnTo>
                <a:lnTo>
                  <a:pt x="399" y="25"/>
                </a:lnTo>
                <a:lnTo>
                  <a:pt x="399" y="32"/>
                </a:lnTo>
                <a:lnTo>
                  <a:pt x="393" y="32"/>
                </a:lnTo>
                <a:lnTo>
                  <a:pt x="393" y="38"/>
                </a:lnTo>
                <a:lnTo>
                  <a:pt x="399" y="38"/>
                </a:lnTo>
                <a:lnTo>
                  <a:pt x="399" y="44"/>
                </a:lnTo>
                <a:lnTo>
                  <a:pt x="399" y="51"/>
                </a:lnTo>
                <a:lnTo>
                  <a:pt x="393" y="51"/>
                </a:lnTo>
                <a:lnTo>
                  <a:pt x="393" y="57"/>
                </a:lnTo>
                <a:lnTo>
                  <a:pt x="387" y="64"/>
                </a:lnTo>
                <a:lnTo>
                  <a:pt x="380" y="64"/>
                </a:lnTo>
                <a:lnTo>
                  <a:pt x="387" y="64"/>
                </a:lnTo>
                <a:lnTo>
                  <a:pt x="380" y="64"/>
                </a:lnTo>
                <a:lnTo>
                  <a:pt x="380" y="70"/>
                </a:lnTo>
                <a:lnTo>
                  <a:pt x="387" y="70"/>
                </a:lnTo>
                <a:lnTo>
                  <a:pt x="393" y="70"/>
                </a:lnTo>
                <a:lnTo>
                  <a:pt x="393" y="64"/>
                </a:lnTo>
                <a:lnTo>
                  <a:pt x="393" y="70"/>
                </a:lnTo>
                <a:lnTo>
                  <a:pt x="399" y="70"/>
                </a:lnTo>
                <a:lnTo>
                  <a:pt x="399" y="76"/>
                </a:lnTo>
                <a:lnTo>
                  <a:pt x="399" y="83"/>
                </a:lnTo>
                <a:lnTo>
                  <a:pt x="399" y="89"/>
                </a:lnTo>
                <a:lnTo>
                  <a:pt x="406" y="95"/>
                </a:lnTo>
                <a:lnTo>
                  <a:pt x="412" y="95"/>
                </a:lnTo>
                <a:lnTo>
                  <a:pt x="412" y="102"/>
                </a:lnTo>
                <a:lnTo>
                  <a:pt x="418" y="102"/>
                </a:lnTo>
                <a:lnTo>
                  <a:pt x="418" y="95"/>
                </a:lnTo>
                <a:lnTo>
                  <a:pt x="425" y="95"/>
                </a:lnTo>
                <a:lnTo>
                  <a:pt x="425" y="89"/>
                </a:lnTo>
                <a:lnTo>
                  <a:pt x="431" y="89"/>
                </a:lnTo>
                <a:lnTo>
                  <a:pt x="437" y="89"/>
                </a:lnTo>
                <a:lnTo>
                  <a:pt x="444" y="89"/>
                </a:lnTo>
                <a:lnTo>
                  <a:pt x="437" y="83"/>
                </a:lnTo>
                <a:lnTo>
                  <a:pt x="444" y="83"/>
                </a:lnTo>
                <a:lnTo>
                  <a:pt x="450" y="83"/>
                </a:lnTo>
                <a:lnTo>
                  <a:pt x="450" y="76"/>
                </a:lnTo>
                <a:lnTo>
                  <a:pt x="444" y="76"/>
                </a:lnTo>
                <a:lnTo>
                  <a:pt x="450" y="76"/>
                </a:lnTo>
                <a:lnTo>
                  <a:pt x="450" y="70"/>
                </a:lnTo>
                <a:lnTo>
                  <a:pt x="450" y="64"/>
                </a:lnTo>
                <a:lnTo>
                  <a:pt x="456" y="64"/>
                </a:lnTo>
                <a:lnTo>
                  <a:pt x="463" y="64"/>
                </a:lnTo>
                <a:lnTo>
                  <a:pt x="469" y="64"/>
                </a:lnTo>
                <a:lnTo>
                  <a:pt x="469" y="57"/>
                </a:lnTo>
                <a:lnTo>
                  <a:pt x="469" y="51"/>
                </a:lnTo>
                <a:lnTo>
                  <a:pt x="475" y="51"/>
                </a:lnTo>
                <a:lnTo>
                  <a:pt x="482" y="51"/>
                </a:lnTo>
                <a:lnTo>
                  <a:pt x="482" y="57"/>
                </a:lnTo>
                <a:lnTo>
                  <a:pt x="488" y="57"/>
                </a:lnTo>
                <a:lnTo>
                  <a:pt x="488" y="51"/>
                </a:lnTo>
                <a:lnTo>
                  <a:pt x="482" y="51"/>
                </a:lnTo>
                <a:lnTo>
                  <a:pt x="488" y="51"/>
                </a:lnTo>
                <a:lnTo>
                  <a:pt x="494" y="51"/>
                </a:lnTo>
                <a:lnTo>
                  <a:pt x="501" y="51"/>
                </a:lnTo>
                <a:lnTo>
                  <a:pt x="507" y="51"/>
                </a:lnTo>
                <a:lnTo>
                  <a:pt x="513" y="51"/>
                </a:lnTo>
                <a:lnTo>
                  <a:pt x="520" y="51"/>
                </a:lnTo>
                <a:lnTo>
                  <a:pt x="520" y="44"/>
                </a:lnTo>
                <a:lnTo>
                  <a:pt x="526" y="44"/>
                </a:lnTo>
                <a:lnTo>
                  <a:pt x="533" y="44"/>
                </a:lnTo>
                <a:lnTo>
                  <a:pt x="539" y="44"/>
                </a:lnTo>
                <a:lnTo>
                  <a:pt x="539" y="38"/>
                </a:lnTo>
                <a:lnTo>
                  <a:pt x="539" y="44"/>
                </a:lnTo>
                <a:lnTo>
                  <a:pt x="545" y="38"/>
                </a:lnTo>
                <a:lnTo>
                  <a:pt x="552" y="38"/>
                </a:lnTo>
                <a:lnTo>
                  <a:pt x="558" y="38"/>
                </a:lnTo>
                <a:lnTo>
                  <a:pt x="552" y="32"/>
                </a:lnTo>
                <a:lnTo>
                  <a:pt x="558" y="32"/>
                </a:lnTo>
                <a:lnTo>
                  <a:pt x="552" y="32"/>
                </a:lnTo>
                <a:lnTo>
                  <a:pt x="552" y="25"/>
                </a:lnTo>
                <a:lnTo>
                  <a:pt x="558" y="25"/>
                </a:lnTo>
                <a:lnTo>
                  <a:pt x="558" y="19"/>
                </a:lnTo>
                <a:lnTo>
                  <a:pt x="564" y="19"/>
                </a:lnTo>
                <a:lnTo>
                  <a:pt x="571" y="19"/>
                </a:lnTo>
                <a:lnTo>
                  <a:pt x="571" y="13"/>
                </a:lnTo>
                <a:lnTo>
                  <a:pt x="577" y="13"/>
                </a:lnTo>
                <a:lnTo>
                  <a:pt x="583" y="13"/>
                </a:lnTo>
                <a:lnTo>
                  <a:pt x="590" y="13"/>
                </a:lnTo>
                <a:lnTo>
                  <a:pt x="596" y="13"/>
                </a:lnTo>
                <a:lnTo>
                  <a:pt x="602" y="13"/>
                </a:lnTo>
                <a:lnTo>
                  <a:pt x="602" y="19"/>
                </a:lnTo>
                <a:lnTo>
                  <a:pt x="602" y="25"/>
                </a:lnTo>
                <a:lnTo>
                  <a:pt x="609" y="25"/>
                </a:lnTo>
                <a:lnTo>
                  <a:pt x="615" y="25"/>
                </a:lnTo>
                <a:lnTo>
                  <a:pt x="621" y="25"/>
                </a:lnTo>
                <a:lnTo>
                  <a:pt x="621" y="32"/>
                </a:lnTo>
                <a:lnTo>
                  <a:pt x="621" y="38"/>
                </a:lnTo>
                <a:lnTo>
                  <a:pt x="621" y="44"/>
                </a:lnTo>
                <a:lnTo>
                  <a:pt x="621" y="51"/>
                </a:lnTo>
                <a:lnTo>
                  <a:pt x="621" y="57"/>
                </a:lnTo>
                <a:lnTo>
                  <a:pt x="621" y="64"/>
                </a:lnTo>
                <a:lnTo>
                  <a:pt x="621" y="70"/>
                </a:lnTo>
                <a:lnTo>
                  <a:pt x="615" y="76"/>
                </a:lnTo>
                <a:lnTo>
                  <a:pt x="615" y="89"/>
                </a:lnTo>
                <a:lnTo>
                  <a:pt x="609" y="89"/>
                </a:lnTo>
                <a:lnTo>
                  <a:pt x="609" y="95"/>
                </a:lnTo>
                <a:lnTo>
                  <a:pt x="609" y="102"/>
                </a:lnTo>
                <a:lnTo>
                  <a:pt x="609" y="108"/>
                </a:lnTo>
                <a:lnTo>
                  <a:pt x="609" y="114"/>
                </a:lnTo>
                <a:lnTo>
                  <a:pt x="602" y="114"/>
                </a:lnTo>
                <a:lnTo>
                  <a:pt x="602" y="121"/>
                </a:lnTo>
                <a:lnTo>
                  <a:pt x="602" y="127"/>
                </a:lnTo>
                <a:lnTo>
                  <a:pt x="596" y="133"/>
                </a:lnTo>
                <a:lnTo>
                  <a:pt x="596" y="140"/>
                </a:lnTo>
                <a:lnTo>
                  <a:pt x="596" y="146"/>
                </a:lnTo>
                <a:lnTo>
                  <a:pt x="590" y="146"/>
                </a:lnTo>
                <a:lnTo>
                  <a:pt x="590" y="152"/>
                </a:lnTo>
                <a:lnTo>
                  <a:pt x="590" y="159"/>
                </a:lnTo>
                <a:lnTo>
                  <a:pt x="590" y="152"/>
                </a:lnTo>
                <a:lnTo>
                  <a:pt x="583" y="152"/>
                </a:lnTo>
                <a:lnTo>
                  <a:pt x="577" y="152"/>
                </a:lnTo>
                <a:lnTo>
                  <a:pt x="571" y="152"/>
                </a:lnTo>
                <a:lnTo>
                  <a:pt x="564" y="152"/>
                </a:lnTo>
                <a:lnTo>
                  <a:pt x="558" y="152"/>
                </a:lnTo>
                <a:lnTo>
                  <a:pt x="558" y="146"/>
                </a:lnTo>
                <a:lnTo>
                  <a:pt x="552" y="146"/>
                </a:lnTo>
                <a:lnTo>
                  <a:pt x="552" y="152"/>
                </a:lnTo>
                <a:lnTo>
                  <a:pt x="545" y="152"/>
                </a:lnTo>
                <a:lnTo>
                  <a:pt x="539" y="152"/>
                </a:lnTo>
                <a:lnTo>
                  <a:pt x="539" y="159"/>
                </a:lnTo>
                <a:lnTo>
                  <a:pt x="533" y="159"/>
                </a:lnTo>
                <a:lnTo>
                  <a:pt x="533" y="152"/>
                </a:lnTo>
                <a:lnTo>
                  <a:pt x="526" y="152"/>
                </a:lnTo>
                <a:lnTo>
                  <a:pt x="533" y="152"/>
                </a:lnTo>
                <a:lnTo>
                  <a:pt x="526" y="152"/>
                </a:lnTo>
                <a:lnTo>
                  <a:pt x="520" y="152"/>
                </a:lnTo>
                <a:lnTo>
                  <a:pt x="513" y="152"/>
                </a:lnTo>
                <a:lnTo>
                  <a:pt x="513" y="159"/>
                </a:lnTo>
                <a:lnTo>
                  <a:pt x="507" y="159"/>
                </a:lnTo>
                <a:lnTo>
                  <a:pt x="501" y="159"/>
                </a:lnTo>
                <a:lnTo>
                  <a:pt x="494" y="159"/>
                </a:lnTo>
                <a:lnTo>
                  <a:pt x="494" y="165"/>
                </a:lnTo>
                <a:lnTo>
                  <a:pt x="501" y="165"/>
                </a:lnTo>
                <a:lnTo>
                  <a:pt x="494" y="171"/>
                </a:lnTo>
                <a:lnTo>
                  <a:pt x="488" y="171"/>
                </a:lnTo>
                <a:lnTo>
                  <a:pt x="488" y="178"/>
                </a:lnTo>
                <a:lnTo>
                  <a:pt x="482" y="178"/>
                </a:lnTo>
                <a:lnTo>
                  <a:pt x="488" y="178"/>
                </a:lnTo>
                <a:lnTo>
                  <a:pt x="488" y="184"/>
                </a:lnTo>
                <a:lnTo>
                  <a:pt x="482" y="184"/>
                </a:lnTo>
                <a:lnTo>
                  <a:pt x="475" y="184"/>
                </a:lnTo>
                <a:lnTo>
                  <a:pt x="469" y="184"/>
                </a:lnTo>
                <a:lnTo>
                  <a:pt x="463" y="184"/>
                </a:lnTo>
                <a:lnTo>
                  <a:pt x="463" y="190"/>
                </a:lnTo>
                <a:lnTo>
                  <a:pt x="456" y="190"/>
                </a:lnTo>
                <a:lnTo>
                  <a:pt x="456" y="197"/>
                </a:lnTo>
                <a:lnTo>
                  <a:pt x="450" y="197"/>
                </a:lnTo>
                <a:lnTo>
                  <a:pt x="444" y="197"/>
                </a:lnTo>
                <a:lnTo>
                  <a:pt x="444" y="190"/>
                </a:lnTo>
                <a:lnTo>
                  <a:pt x="437" y="190"/>
                </a:lnTo>
                <a:lnTo>
                  <a:pt x="431" y="190"/>
                </a:lnTo>
                <a:lnTo>
                  <a:pt x="425" y="190"/>
                </a:lnTo>
                <a:lnTo>
                  <a:pt x="425" y="197"/>
                </a:lnTo>
                <a:lnTo>
                  <a:pt x="418" y="197"/>
                </a:lnTo>
                <a:lnTo>
                  <a:pt x="418" y="203"/>
                </a:lnTo>
                <a:lnTo>
                  <a:pt x="418" y="197"/>
                </a:lnTo>
                <a:lnTo>
                  <a:pt x="412" y="197"/>
                </a:lnTo>
                <a:lnTo>
                  <a:pt x="406" y="197"/>
                </a:lnTo>
                <a:lnTo>
                  <a:pt x="406" y="190"/>
                </a:lnTo>
                <a:lnTo>
                  <a:pt x="399" y="190"/>
                </a:lnTo>
                <a:lnTo>
                  <a:pt x="393" y="184"/>
                </a:lnTo>
                <a:lnTo>
                  <a:pt x="393" y="190"/>
                </a:lnTo>
                <a:lnTo>
                  <a:pt x="393" y="184"/>
                </a:lnTo>
                <a:lnTo>
                  <a:pt x="387" y="184"/>
                </a:lnTo>
                <a:lnTo>
                  <a:pt x="387" y="178"/>
                </a:lnTo>
                <a:lnTo>
                  <a:pt x="387" y="171"/>
                </a:lnTo>
                <a:lnTo>
                  <a:pt x="380" y="171"/>
                </a:lnTo>
                <a:lnTo>
                  <a:pt x="374" y="171"/>
                </a:lnTo>
                <a:lnTo>
                  <a:pt x="374" y="165"/>
                </a:lnTo>
                <a:lnTo>
                  <a:pt x="368" y="165"/>
                </a:lnTo>
                <a:lnTo>
                  <a:pt x="361" y="165"/>
                </a:lnTo>
                <a:lnTo>
                  <a:pt x="361" y="159"/>
                </a:lnTo>
                <a:lnTo>
                  <a:pt x="361" y="165"/>
                </a:lnTo>
                <a:lnTo>
                  <a:pt x="355" y="165"/>
                </a:lnTo>
                <a:lnTo>
                  <a:pt x="349" y="165"/>
                </a:lnTo>
                <a:lnTo>
                  <a:pt x="349" y="159"/>
                </a:lnTo>
                <a:lnTo>
                  <a:pt x="342" y="159"/>
                </a:lnTo>
                <a:lnTo>
                  <a:pt x="342" y="152"/>
                </a:lnTo>
                <a:lnTo>
                  <a:pt x="336" y="152"/>
                </a:lnTo>
                <a:lnTo>
                  <a:pt x="336" y="159"/>
                </a:lnTo>
                <a:lnTo>
                  <a:pt x="336" y="165"/>
                </a:lnTo>
                <a:lnTo>
                  <a:pt x="329" y="165"/>
                </a:lnTo>
                <a:lnTo>
                  <a:pt x="329" y="171"/>
                </a:lnTo>
                <a:lnTo>
                  <a:pt x="323" y="171"/>
                </a:lnTo>
                <a:lnTo>
                  <a:pt x="323" y="178"/>
                </a:lnTo>
                <a:lnTo>
                  <a:pt x="317" y="178"/>
                </a:lnTo>
                <a:lnTo>
                  <a:pt x="317" y="184"/>
                </a:lnTo>
                <a:lnTo>
                  <a:pt x="310" y="184"/>
                </a:lnTo>
                <a:lnTo>
                  <a:pt x="304" y="184"/>
                </a:lnTo>
                <a:lnTo>
                  <a:pt x="304" y="190"/>
                </a:lnTo>
                <a:lnTo>
                  <a:pt x="298" y="190"/>
                </a:lnTo>
                <a:lnTo>
                  <a:pt x="298" y="197"/>
                </a:lnTo>
                <a:lnTo>
                  <a:pt x="298" y="190"/>
                </a:lnTo>
                <a:lnTo>
                  <a:pt x="291" y="184"/>
                </a:lnTo>
                <a:lnTo>
                  <a:pt x="291" y="178"/>
                </a:lnTo>
                <a:lnTo>
                  <a:pt x="291" y="171"/>
                </a:lnTo>
                <a:lnTo>
                  <a:pt x="285" y="171"/>
                </a:lnTo>
                <a:lnTo>
                  <a:pt x="291" y="171"/>
                </a:lnTo>
                <a:lnTo>
                  <a:pt x="291" y="165"/>
                </a:lnTo>
                <a:lnTo>
                  <a:pt x="285" y="165"/>
                </a:lnTo>
                <a:lnTo>
                  <a:pt x="279" y="171"/>
                </a:lnTo>
                <a:lnTo>
                  <a:pt x="279" y="165"/>
                </a:lnTo>
                <a:lnTo>
                  <a:pt x="272" y="165"/>
                </a:lnTo>
                <a:lnTo>
                  <a:pt x="272" y="159"/>
                </a:lnTo>
                <a:lnTo>
                  <a:pt x="272" y="152"/>
                </a:lnTo>
                <a:lnTo>
                  <a:pt x="266" y="146"/>
                </a:lnTo>
                <a:lnTo>
                  <a:pt x="266" y="152"/>
                </a:lnTo>
                <a:lnTo>
                  <a:pt x="260" y="152"/>
                </a:lnTo>
                <a:lnTo>
                  <a:pt x="260" y="159"/>
                </a:lnTo>
                <a:lnTo>
                  <a:pt x="260" y="165"/>
                </a:lnTo>
                <a:lnTo>
                  <a:pt x="253" y="165"/>
                </a:lnTo>
                <a:lnTo>
                  <a:pt x="253" y="159"/>
                </a:lnTo>
                <a:lnTo>
                  <a:pt x="253" y="152"/>
                </a:lnTo>
                <a:lnTo>
                  <a:pt x="247" y="152"/>
                </a:lnTo>
                <a:lnTo>
                  <a:pt x="247" y="146"/>
                </a:lnTo>
                <a:lnTo>
                  <a:pt x="241" y="146"/>
                </a:lnTo>
                <a:lnTo>
                  <a:pt x="234" y="146"/>
                </a:lnTo>
                <a:lnTo>
                  <a:pt x="228" y="146"/>
                </a:lnTo>
                <a:lnTo>
                  <a:pt x="222" y="146"/>
                </a:lnTo>
                <a:lnTo>
                  <a:pt x="222" y="140"/>
                </a:lnTo>
                <a:lnTo>
                  <a:pt x="215" y="140"/>
                </a:lnTo>
                <a:lnTo>
                  <a:pt x="209" y="140"/>
                </a:lnTo>
                <a:lnTo>
                  <a:pt x="209" y="133"/>
                </a:lnTo>
                <a:lnTo>
                  <a:pt x="209" y="140"/>
                </a:lnTo>
                <a:lnTo>
                  <a:pt x="203" y="140"/>
                </a:lnTo>
                <a:lnTo>
                  <a:pt x="203" y="133"/>
                </a:lnTo>
                <a:lnTo>
                  <a:pt x="203" y="127"/>
                </a:lnTo>
                <a:lnTo>
                  <a:pt x="196" y="127"/>
                </a:lnTo>
                <a:lnTo>
                  <a:pt x="196" y="121"/>
                </a:lnTo>
                <a:lnTo>
                  <a:pt x="190" y="121"/>
                </a:lnTo>
                <a:lnTo>
                  <a:pt x="184" y="121"/>
                </a:lnTo>
                <a:lnTo>
                  <a:pt x="184" y="127"/>
                </a:lnTo>
                <a:lnTo>
                  <a:pt x="177" y="127"/>
                </a:lnTo>
                <a:lnTo>
                  <a:pt x="171" y="127"/>
                </a:lnTo>
                <a:lnTo>
                  <a:pt x="171" y="133"/>
                </a:lnTo>
                <a:lnTo>
                  <a:pt x="165" y="133"/>
                </a:lnTo>
                <a:lnTo>
                  <a:pt x="158" y="133"/>
                </a:lnTo>
                <a:lnTo>
                  <a:pt x="158" y="140"/>
                </a:lnTo>
                <a:lnTo>
                  <a:pt x="158" y="146"/>
                </a:lnTo>
                <a:lnTo>
                  <a:pt x="152" y="146"/>
                </a:lnTo>
                <a:lnTo>
                  <a:pt x="146" y="146"/>
                </a:lnTo>
                <a:lnTo>
                  <a:pt x="139" y="146"/>
                </a:lnTo>
                <a:lnTo>
                  <a:pt x="139" y="152"/>
                </a:lnTo>
                <a:lnTo>
                  <a:pt x="139" y="159"/>
                </a:lnTo>
                <a:lnTo>
                  <a:pt x="139" y="165"/>
                </a:lnTo>
                <a:lnTo>
                  <a:pt x="133" y="171"/>
                </a:lnTo>
                <a:lnTo>
                  <a:pt x="126" y="171"/>
                </a:lnTo>
                <a:lnTo>
                  <a:pt x="120" y="171"/>
                </a:lnTo>
                <a:lnTo>
                  <a:pt x="114" y="178"/>
                </a:lnTo>
                <a:lnTo>
                  <a:pt x="114" y="171"/>
                </a:lnTo>
                <a:lnTo>
                  <a:pt x="107" y="171"/>
                </a:lnTo>
                <a:lnTo>
                  <a:pt x="101" y="171"/>
                </a:lnTo>
                <a:lnTo>
                  <a:pt x="101" y="178"/>
                </a:lnTo>
                <a:lnTo>
                  <a:pt x="101" y="184"/>
                </a:lnTo>
                <a:lnTo>
                  <a:pt x="101" y="190"/>
                </a:lnTo>
                <a:lnTo>
                  <a:pt x="95" y="197"/>
                </a:lnTo>
                <a:lnTo>
                  <a:pt x="95" y="203"/>
                </a:lnTo>
                <a:lnTo>
                  <a:pt x="88" y="197"/>
                </a:lnTo>
                <a:lnTo>
                  <a:pt x="88" y="203"/>
                </a:lnTo>
                <a:lnTo>
                  <a:pt x="82" y="203"/>
                </a:lnTo>
                <a:lnTo>
                  <a:pt x="76" y="203"/>
                </a:lnTo>
                <a:lnTo>
                  <a:pt x="76" y="209"/>
                </a:lnTo>
                <a:lnTo>
                  <a:pt x="69" y="209"/>
                </a:lnTo>
                <a:lnTo>
                  <a:pt x="63" y="209"/>
                </a:lnTo>
                <a:lnTo>
                  <a:pt x="57" y="209"/>
                </a:lnTo>
                <a:lnTo>
                  <a:pt x="57" y="203"/>
                </a:lnTo>
                <a:lnTo>
                  <a:pt x="57" y="197"/>
                </a:lnTo>
                <a:lnTo>
                  <a:pt x="57" y="190"/>
                </a:lnTo>
                <a:lnTo>
                  <a:pt x="63" y="197"/>
                </a:lnTo>
                <a:lnTo>
                  <a:pt x="63" y="190"/>
                </a:lnTo>
                <a:lnTo>
                  <a:pt x="63" y="184"/>
                </a:lnTo>
                <a:lnTo>
                  <a:pt x="63" y="178"/>
                </a:lnTo>
                <a:lnTo>
                  <a:pt x="57" y="178"/>
                </a:lnTo>
                <a:lnTo>
                  <a:pt x="50" y="178"/>
                </a:lnTo>
                <a:lnTo>
                  <a:pt x="50" y="171"/>
                </a:lnTo>
                <a:lnTo>
                  <a:pt x="50" y="165"/>
                </a:lnTo>
                <a:lnTo>
                  <a:pt x="50" y="159"/>
                </a:lnTo>
                <a:lnTo>
                  <a:pt x="44" y="159"/>
                </a:lnTo>
                <a:lnTo>
                  <a:pt x="44" y="152"/>
                </a:lnTo>
                <a:lnTo>
                  <a:pt x="38" y="152"/>
                </a:lnTo>
                <a:lnTo>
                  <a:pt x="38" y="146"/>
                </a:lnTo>
                <a:lnTo>
                  <a:pt x="38" y="152"/>
                </a:lnTo>
                <a:lnTo>
                  <a:pt x="31" y="146"/>
                </a:lnTo>
                <a:lnTo>
                  <a:pt x="31" y="152"/>
                </a:lnTo>
                <a:lnTo>
                  <a:pt x="31" y="146"/>
                </a:lnTo>
                <a:lnTo>
                  <a:pt x="25" y="146"/>
                </a:lnTo>
                <a:lnTo>
                  <a:pt x="25" y="140"/>
                </a:lnTo>
                <a:lnTo>
                  <a:pt x="19" y="140"/>
                </a:lnTo>
                <a:lnTo>
                  <a:pt x="25" y="140"/>
                </a:lnTo>
                <a:lnTo>
                  <a:pt x="19" y="140"/>
                </a:lnTo>
                <a:lnTo>
                  <a:pt x="12" y="140"/>
                </a:lnTo>
                <a:lnTo>
                  <a:pt x="6" y="140"/>
                </a:lnTo>
                <a:lnTo>
                  <a:pt x="0" y="14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44" name="Freeform 112"/>
          <p:cNvSpPr>
            <a:spLocks/>
          </p:cNvSpPr>
          <p:nvPr/>
        </p:nvSpPr>
        <p:spPr bwMode="auto">
          <a:xfrm>
            <a:off x="3965575" y="2787650"/>
            <a:ext cx="333375" cy="174625"/>
          </a:xfrm>
          <a:custGeom>
            <a:avLst/>
            <a:gdLst>
              <a:gd name="T0" fmla="*/ 2147483647 w 292"/>
              <a:gd name="T1" fmla="*/ 2147483647 h 165"/>
              <a:gd name="T2" fmla="*/ 2147483647 w 292"/>
              <a:gd name="T3" fmla="*/ 2147483647 h 165"/>
              <a:gd name="T4" fmla="*/ 2147483647 w 292"/>
              <a:gd name="T5" fmla="*/ 2147483647 h 165"/>
              <a:gd name="T6" fmla="*/ 2147483647 w 292"/>
              <a:gd name="T7" fmla="*/ 2147483647 h 165"/>
              <a:gd name="T8" fmla="*/ 2147483647 w 292"/>
              <a:gd name="T9" fmla="*/ 2147483647 h 165"/>
              <a:gd name="T10" fmla="*/ 2147483647 w 292"/>
              <a:gd name="T11" fmla="*/ 2147483647 h 165"/>
              <a:gd name="T12" fmla="*/ 2147483647 w 292"/>
              <a:gd name="T13" fmla="*/ 2147483647 h 165"/>
              <a:gd name="T14" fmla="*/ 2147483647 w 292"/>
              <a:gd name="T15" fmla="*/ 2147483647 h 165"/>
              <a:gd name="T16" fmla="*/ 2147483647 w 292"/>
              <a:gd name="T17" fmla="*/ 2147483647 h 165"/>
              <a:gd name="T18" fmla="*/ 2147483647 w 292"/>
              <a:gd name="T19" fmla="*/ 2147483647 h 165"/>
              <a:gd name="T20" fmla="*/ 2147483647 w 292"/>
              <a:gd name="T21" fmla="*/ 2147483647 h 165"/>
              <a:gd name="T22" fmla="*/ 2147483647 w 292"/>
              <a:gd name="T23" fmla="*/ 2147483647 h 165"/>
              <a:gd name="T24" fmla="*/ 2147483647 w 292"/>
              <a:gd name="T25" fmla="*/ 2147483647 h 165"/>
              <a:gd name="T26" fmla="*/ 2147483647 w 292"/>
              <a:gd name="T27" fmla="*/ 2147483647 h 165"/>
              <a:gd name="T28" fmla="*/ 2147483647 w 292"/>
              <a:gd name="T29" fmla="*/ 2147483647 h 165"/>
              <a:gd name="T30" fmla="*/ 2147483647 w 292"/>
              <a:gd name="T31" fmla="*/ 2147483647 h 165"/>
              <a:gd name="T32" fmla="*/ 2147483647 w 292"/>
              <a:gd name="T33" fmla="*/ 2147483647 h 165"/>
              <a:gd name="T34" fmla="*/ 2147483647 w 292"/>
              <a:gd name="T35" fmla="*/ 2147483647 h 165"/>
              <a:gd name="T36" fmla="*/ 2147483647 w 292"/>
              <a:gd name="T37" fmla="*/ 2147483647 h 165"/>
              <a:gd name="T38" fmla="*/ 2147483647 w 292"/>
              <a:gd name="T39" fmla="*/ 2147483647 h 165"/>
              <a:gd name="T40" fmla="*/ 2147483647 w 292"/>
              <a:gd name="T41" fmla="*/ 2147483647 h 165"/>
              <a:gd name="T42" fmla="*/ 2147483647 w 292"/>
              <a:gd name="T43" fmla="*/ 2147483647 h 165"/>
              <a:gd name="T44" fmla="*/ 2147483647 w 292"/>
              <a:gd name="T45" fmla="*/ 2147483647 h 165"/>
              <a:gd name="T46" fmla="*/ 2147483647 w 292"/>
              <a:gd name="T47" fmla="*/ 2147483647 h 165"/>
              <a:gd name="T48" fmla="*/ 2147483647 w 292"/>
              <a:gd name="T49" fmla="*/ 2147483647 h 165"/>
              <a:gd name="T50" fmla="*/ 2147483647 w 292"/>
              <a:gd name="T51" fmla="*/ 2147483647 h 165"/>
              <a:gd name="T52" fmla="*/ 2147483647 w 292"/>
              <a:gd name="T53" fmla="*/ 2147483647 h 165"/>
              <a:gd name="T54" fmla="*/ 2147483647 w 292"/>
              <a:gd name="T55" fmla="*/ 2147483647 h 165"/>
              <a:gd name="T56" fmla="*/ 2147483647 w 292"/>
              <a:gd name="T57" fmla="*/ 2147483647 h 165"/>
              <a:gd name="T58" fmla="*/ 2147483647 w 292"/>
              <a:gd name="T59" fmla="*/ 2147483647 h 165"/>
              <a:gd name="T60" fmla="*/ 2147483647 w 292"/>
              <a:gd name="T61" fmla="*/ 2147483647 h 165"/>
              <a:gd name="T62" fmla="*/ 2147483647 w 292"/>
              <a:gd name="T63" fmla="*/ 0 h 165"/>
              <a:gd name="T64" fmla="*/ 2147483647 w 292"/>
              <a:gd name="T65" fmla="*/ 0 h 165"/>
              <a:gd name="T66" fmla="*/ 2147483647 w 292"/>
              <a:gd name="T67" fmla="*/ 2147483647 h 165"/>
              <a:gd name="T68" fmla="*/ 2147483647 w 292"/>
              <a:gd name="T69" fmla="*/ 2147483647 h 165"/>
              <a:gd name="T70" fmla="*/ 2147483647 w 292"/>
              <a:gd name="T71" fmla="*/ 2147483647 h 165"/>
              <a:gd name="T72" fmla="*/ 2147483647 w 292"/>
              <a:gd name="T73" fmla="*/ 2147483647 h 165"/>
              <a:gd name="T74" fmla="*/ 2147483647 w 292"/>
              <a:gd name="T75" fmla="*/ 2147483647 h 165"/>
              <a:gd name="T76" fmla="*/ 2147483647 w 292"/>
              <a:gd name="T77" fmla="*/ 2147483647 h 165"/>
              <a:gd name="T78" fmla="*/ 2147483647 w 292"/>
              <a:gd name="T79" fmla="*/ 2147483647 h 165"/>
              <a:gd name="T80" fmla="*/ 2147483647 w 292"/>
              <a:gd name="T81" fmla="*/ 2147483647 h 165"/>
              <a:gd name="T82" fmla="*/ 2147483647 w 292"/>
              <a:gd name="T83" fmla="*/ 2147483647 h 165"/>
              <a:gd name="T84" fmla="*/ 2147483647 w 292"/>
              <a:gd name="T85" fmla="*/ 2147483647 h 165"/>
              <a:gd name="T86" fmla="*/ 2147483647 w 292"/>
              <a:gd name="T87" fmla="*/ 2147483647 h 165"/>
              <a:gd name="T88" fmla="*/ 2147483647 w 292"/>
              <a:gd name="T89" fmla="*/ 2147483647 h 165"/>
              <a:gd name="T90" fmla="*/ 2147483647 w 292"/>
              <a:gd name="T91" fmla="*/ 2147483647 h 165"/>
              <a:gd name="T92" fmla="*/ 2147483647 w 292"/>
              <a:gd name="T93" fmla="*/ 2147483647 h 165"/>
              <a:gd name="T94" fmla="*/ 2147483647 w 292"/>
              <a:gd name="T95" fmla="*/ 2147483647 h 165"/>
              <a:gd name="T96" fmla="*/ 2147483647 w 292"/>
              <a:gd name="T97" fmla="*/ 2147483647 h 165"/>
              <a:gd name="T98" fmla="*/ 2147483647 w 292"/>
              <a:gd name="T99" fmla="*/ 2147483647 h 165"/>
              <a:gd name="T100" fmla="*/ 2147483647 w 292"/>
              <a:gd name="T101" fmla="*/ 2147483647 h 165"/>
              <a:gd name="T102" fmla="*/ 2147483647 w 292"/>
              <a:gd name="T103" fmla="*/ 2147483647 h 165"/>
              <a:gd name="T104" fmla="*/ 2147483647 w 292"/>
              <a:gd name="T105" fmla="*/ 2147483647 h 165"/>
              <a:gd name="T106" fmla="*/ 2147483647 w 292"/>
              <a:gd name="T107" fmla="*/ 2147483647 h 165"/>
              <a:gd name="T108" fmla="*/ 2147483647 w 292"/>
              <a:gd name="T109" fmla="*/ 2147483647 h 165"/>
              <a:gd name="T110" fmla="*/ 2147483647 w 292"/>
              <a:gd name="T111" fmla="*/ 2147483647 h 165"/>
              <a:gd name="T112" fmla="*/ 2147483647 w 292"/>
              <a:gd name="T113" fmla="*/ 2147483647 h 165"/>
              <a:gd name="T114" fmla="*/ 2147483647 w 292"/>
              <a:gd name="T115" fmla="*/ 2147483647 h 165"/>
              <a:gd name="T116" fmla="*/ 2147483647 w 292"/>
              <a:gd name="T117" fmla="*/ 2147483647 h 165"/>
              <a:gd name="T118" fmla="*/ 2147483647 w 292"/>
              <a:gd name="T119" fmla="*/ 2147483647 h 165"/>
              <a:gd name="T120" fmla="*/ 0 w 292"/>
              <a:gd name="T121" fmla="*/ 2147483647 h 1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2"/>
              <a:gd name="T184" fmla="*/ 0 h 165"/>
              <a:gd name="T185" fmla="*/ 292 w 292"/>
              <a:gd name="T186" fmla="*/ 165 h 16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2" h="165">
                <a:moveTo>
                  <a:pt x="0" y="51"/>
                </a:moveTo>
                <a:lnTo>
                  <a:pt x="0" y="44"/>
                </a:lnTo>
                <a:lnTo>
                  <a:pt x="6" y="44"/>
                </a:lnTo>
                <a:lnTo>
                  <a:pt x="6" y="38"/>
                </a:lnTo>
                <a:lnTo>
                  <a:pt x="12" y="38"/>
                </a:lnTo>
                <a:lnTo>
                  <a:pt x="19" y="38"/>
                </a:lnTo>
                <a:lnTo>
                  <a:pt x="19" y="32"/>
                </a:lnTo>
                <a:lnTo>
                  <a:pt x="25" y="32"/>
                </a:lnTo>
                <a:lnTo>
                  <a:pt x="25" y="25"/>
                </a:lnTo>
                <a:lnTo>
                  <a:pt x="31" y="25"/>
                </a:lnTo>
                <a:lnTo>
                  <a:pt x="31" y="19"/>
                </a:lnTo>
                <a:lnTo>
                  <a:pt x="38" y="19"/>
                </a:lnTo>
                <a:lnTo>
                  <a:pt x="38" y="13"/>
                </a:lnTo>
                <a:lnTo>
                  <a:pt x="38" y="6"/>
                </a:lnTo>
                <a:lnTo>
                  <a:pt x="44" y="6"/>
                </a:lnTo>
                <a:lnTo>
                  <a:pt x="44" y="13"/>
                </a:lnTo>
                <a:lnTo>
                  <a:pt x="51" y="13"/>
                </a:lnTo>
                <a:lnTo>
                  <a:pt x="51" y="19"/>
                </a:lnTo>
                <a:lnTo>
                  <a:pt x="57" y="19"/>
                </a:lnTo>
                <a:lnTo>
                  <a:pt x="63" y="19"/>
                </a:lnTo>
                <a:lnTo>
                  <a:pt x="63" y="13"/>
                </a:lnTo>
                <a:lnTo>
                  <a:pt x="63" y="19"/>
                </a:lnTo>
                <a:lnTo>
                  <a:pt x="70" y="19"/>
                </a:lnTo>
                <a:lnTo>
                  <a:pt x="76" y="19"/>
                </a:lnTo>
                <a:lnTo>
                  <a:pt x="76" y="25"/>
                </a:lnTo>
                <a:lnTo>
                  <a:pt x="82" y="25"/>
                </a:lnTo>
                <a:lnTo>
                  <a:pt x="89" y="25"/>
                </a:lnTo>
                <a:lnTo>
                  <a:pt x="89" y="32"/>
                </a:lnTo>
                <a:lnTo>
                  <a:pt x="89" y="38"/>
                </a:lnTo>
                <a:lnTo>
                  <a:pt x="95" y="38"/>
                </a:lnTo>
                <a:lnTo>
                  <a:pt x="95" y="44"/>
                </a:lnTo>
                <a:lnTo>
                  <a:pt x="95" y="38"/>
                </a:lnTo>
                <a:lnTo>
                  <a:pt x="101" y="44"/>
                </a:lnTo>
                <a:lnTo>
                  <a:pt x="108" y="44"/>
                </a:lnTo>
                <a:lnTo>
                  <a:pt x="108" y="51"/>
                </a:lnTo>
                <a:lnTo>
                  <a:pt x="114" y="51"/>
                </a:lnTo>
                <a:lnTo>
                  <a:pt x="120" y="51"/>
                </a:lnTo>
                <a:lnTo>
                  <a:pt x="120" y="57"/>
                </a:lnTo>
                <a:lnTo>
                  <a:pt x="120" y="51"/>
                </a:lnTo>
                <a:lnTo>
                  <a:pt x="127" y="51"/>
                </a:lnTo>
                <a:lnTo>
                  <a:pt x="127" y="44"/>
                </a:lnTo>
                <a:lnTo>
                  <a:pt x="133" y="44"/>
                </a:lnTo>
                <a:lnTo>
                  <a:pt x="139" y="44"/>
                </a:lnTo>
                <a:lnTo>
                  <a:pt x="146" y="44"/>
                </a:lnTo>
                <a:lnTo>
                  <a:pt x="146" y="51"/>
                </a:lnTo>
                <a:lnTo>
                  <a:pt x="152" y="51"/>
                </a:lnTo>
                <a:lnTo>
                  <a:pt x="158" y="51"/>
                </a:lnTo>
                <a:lnTo>
                  <a:pt x="158" y="44"/>
                </a:lnTo>
                <a:lnTo>
                  <a:pt x="165" y="44"/>
                </a:lnTo>
                <a:lnTo>
                  <a:pt x="165" y="38"/>
                </a:lnTo>
                <a:lnTo>
                  <a:pt x="171" y="38"/>
                </a:lnTo>
                <a:lnTo>
                  <a:pt x="177" y="38"/>
                </a:lnTo>
                <a:lnTo>
                  <a:pt x="184" y="38"/>
                </a:lnTo>
                <a:lnTo>
                  <a:pt x="190" y="38"/>
                </a:lnTo>
                <a:lnTo>
                  <a:pt x="190" y="32"/>
                </a:lnTo>
                <a:lnTo>
                  <a:pt x="184" y="32"/>
                </a:lnTo>
                <a:lnTo>
                  <a:pt x="190" y="32"/>
                </a:lnTo>
                <a:lnTo>
                  <a:pt x="190" y="25"/>
                </a:lnTo>
                <a:lnTo>
                  <a:pt x="196" y="25"/>
                </a:lnTo>
                <a:lnTo>
                  <a:pt x="203" y="19"/>
                </a:lnTo>
                <a:lnTo>
                  <a:pt x="196" y="19"/>
                </a:lnTo>
                <a:lnTo>
                  <a:pt x="196" y="13"/>
                </a:lnTo>
                <a:lnTo>
                  <a:pt x="203" y="13"/>
                </a:lnTo>
                <a:lnTo>
                  <a:pt x="209" y="13"/>
                </a:lnTo>
                <a:lnTo>
                  <a:pt x="215" y="13"/>
                </a:lnTo>
                <a:lnTo>
                  <a:pt x="215" y="6"/>
                </a:lnTo>
                <a:lnTo>
                  <a:pt x="222" y="6"/>
                </a:lnTo>
                <a:lnTo>
                  <a:pt x="228" y="6"/>
                </a:lnTo>
                <a:lnTo>
                  <a:pt x="235" y="6"/>
                </a:lnTo>
                <a:lnTo>
                  <a:pt x="228" y="6"/>
                </a:lnTo>
                <a:lnTo>
                  <a:pt x="235" y="6"/>
                </a:lnTo>
                <a:lnTo>
                  <a:pt x="235" y="13"/>
                </a:lnTo>
                <a:lnTo>
                  <a:pt x="241" y="13"/>
                </a:lnTo>
                <a:lnTo>
                  <a:pt x="241" y="6"/>
                </a:lnTo>
                <a:lnTo>
                  <a:pt x="247" y="6"/>
                </a:lnTo>
                <a:lnTo>
                  <a:pt x="254" y="6"/>
                </a:lnTo>
                <a:lnTo>
                  <a:pt x="254" y="0"/>
                </a:lnTo>
                <a:lnTo>
                  <a:pt x="260" y="0"/>
                </a:lnTo>
                <a:lnTo>
                  <a:pt x="260" y="6"/>
                </a:lnTo>
                <a:lnTo>
                  <a:pt x="266" y="6"/>
                </a:lnTo>
                <a:lnTo>
                  <a:pt x="273" y="6"/>
                </a:lnTo>
                <a:lnTo>
                  <a:pt x="279" y="6"/>
                </a:lnTo>
                <a:lnTo>
                  <a:pt x="285" y="6"/>
                </a:lnTo>
                <a:lnTo>
                  <a:pt x="292" y="6"/>
                </a:lnTo>
                <a:lnTo>
                  <a:pt x="292" y="13"/>
                </a:lnTo>
                <a:lnTo>
                  <a:pt x="285" y="19"/>
                </a:lnTo>
                <a:lnTo>
                  <a:pt x="285" y="25"/>
                </a:lnTo>
                <a:lnTo>
                  <a:pt x="279" y="25"/>
                </a:lnTo>
                <a:lnTo>
                  <a:pt x="279" y="32"/>
                </a:lnTo>
                <a:lnTo>
                  <a:pt x="279" y="38"/>
                </a:lnTo>
                <a:lnTo>
                  <a:pt x="273" y="38"/>
                </a:lnTo>
                <a:lnTo>
                  <a:pt x="273" y="44"/>
                </a:lnTo>
                <a:lnTo>
                  <a:pt x="266" y="44"/>
                </a:lnTo>
                <a:lnTo>
                  <a:pt x="266" y="51"/>
                </a:lnTo>
                <a:lnTo>
                  <a:pt x="260" y="51"/>
                </a:lnTo>
                <a:lnTo>
                  <a:pt x="260" y="57"/>
                </a:lnTo>
                <a:lnTo>
                  <a:pt x="260" y="63"/>
                </a:lnTo>
                <a:lnTo>
                  <a:pt x="254" y="63"/>
                </a:lnTo>
                <a:lnTo>
                  <a:pt x="247" y="70"/>
                </a:lnTo>
                <a:lnTo>
                  <a:pt x="247" y="76"/>
                </a:lnTo>
                <a:lnTo>
                  <a:pt x="241" y="76"/>
                </a:lnTo>
                <a:lnTo>
                  <a:pt x="241" y="82"/>
                </a:lnTo>
                <a:lnTo>
                  <a:pt x="235" y="82"/>
                </a:lnTo>
                <a:lnTo>
                  <a:pt x="228" y="89"/>
                </a:lnTo>
                <a:lnTo>
                  <a:pt x="222" y="95"/>
                </a:lnTo>
                <a:lnTo>
                  <a:pt x="222" y="101"/>
                </a:lnTo>
                <a:lnTo>
                  <a:pt x="215" y="108"/>
                </a:lnTo>
                <a:lnTo>
                  <a:pt x="215" y="114"/>
                </a:lnTo>
                <a:lnTo>
                  <a:pt x="209" y="114"/>
                </a:lnTo>
                <a:lnTo>
                  <a:pt x="209" y="121"/>
                </a:lnTo>
                <a:lnTo>
                  <a:pt x="203" y="121"/>
                </a:lnTo>
                <a:lnTo>
                  <a:pt x="203" y="127"/>
                </a:lnTo>
                <a:lnTo>
                  <a:pt x="196" y="127"/>
                </a:lnTo>
                <a:lnTo>
                  <a:pt x="196" y="133"/>
                </a:lnTo>
                <a:lnTo>
                  <a:pt x="190" y="133"/>
                </a:lnTo>
                <a:lnTo>
                  <a:pt x="190" y="140"/>
                </a:lnTo>
                <a:lnTo>
                  <a:pt x="184" y="140"/>
                </a:lnTo>
                <a:lnTo>
                  <a:pt x="184" y="146"/>
                </a:lnTo>
                <a:lnTo>
                  <a:pt x="177" y="152"/>
                </a:lnTo>
                <a:lnTo>
                  <a:pt x="177" y="159"/>
                </a:lnTo>
                <a:lnTo>
                  <a:pt x="171" y="165"/>
                </a:lnTo>
                <a:lnTo>
                  <a:pt x="171" y="159"/>
                </a:lnTo>
                <a:lnTo>
                  <a:pt x="171" y="152"/>
                </a:lnTo>
                <a:lnTo>
                  <a:pt x="165" y="152"/>
                </a:lnTo>
                <a:lnTo>
                  <a:pt x="165" y="159"/>
                </a:lnTo>
                <a:lnTo>
                  <a:pt x="158" y="159"/>
                </a:lnTo>
                <a:lnTo>
                  <a:pt x="158" y="152"/>
                </a:lnTo>
                <a:lnTo>
                  <a:pt x="165" y="152"/>
                </a:lnTo>
                <a:lnTo>
                  <a:pt x="158" y="152"/>
                </a:lnTo>
                <a:lnTo>
                  <a:pt x="158" y="146"/>
                </a:lnTo>
                <a:lnTo>
                  <a:pt x="152" y="146"/>
                </a:lnTo>
                <a:lnTo>
                  <a:pt x="152" y="140"/>
                </a:lnTo>
                <a:lnTo>
                  <a:pt x="146" y="140"/>
                </a:lnTo>
                <a:lnTo>
                  <a:pt x="139" y="140"/>
                </a:lnTo>
                <a:lnTo>
                  <a:pt x="139" y="133"/>
                </a:lnTo>
                <a:lnTo>
                  <a:pt x="133" y="133"/>
                </a:lnTo>
                <a:lnTo>
                  <a:pt x="133" y="127"/>
                </a:lnTo>
                <a:lnTo>
                  <a:pt x="127" y="127"/>
                </a:lnTo>
                <a:lnTo>
                  <a:pt x="120" y="127"/>
                </a:lnTo>
                <a:lnTo>
                  <a:pt x="120" y="121"/>
                </a:lnTo>
                <a:lnTo>
                  <a:pt x="120" y="114"/>
                </a:lnTo>
                <a:lnTo>
                  <a:pt x="114" y="114"/>
                </a:lnTo>
                <a:lnTo>
                  <a:pt x="108" y="114"/>
                </a:lnTo>
                <a:lnTo>
                  <a:pt x="101" y="108"/>
                </a:lnTo>
                <a:lnTo>
                  <a:pt x="95" y="108"/>
                </a:lnTo>
                <a:lnTo>
                  <a:pt x="95" y="101"/>
                </a:lnTo>
                <a:lnTo>
                  <a:pt x="89" y="101"/>
                </a:lnTo>
                <a:lnTo>
                  <a:pt x="89" y="95"/>
                </a:lnTo>
                <a:lnTo>
                  <a:pt x="82" y="95"/>
                </a:lnTo>
                <a:lnTo>
                  <a:pt x="76" y="95"/>
                </a:lnTo>
                <a:lnTo>
                  <a:pt x="76" y="89"/>
                </a:lnTo>
                <a:lnTo>
                  <a:pt x="70" y="89"/>
                </a:lnTo>
                <a:lnTo>
                  <a:pt x="63" y="89"/>
                </a:lnTo>
                <a:lnTo>
                  <a:pt x="51" y="82"/>
                </a:lnTo>
                <a:lnTo>
                  <a:pt x="44" y="76"/>
                </a:lnTo>
                <a:lnTo>
                  <a:pt x="44" y="82"/>
                </a:lnTo>
                <a:lnTo>
                  <a:pt x="38" y="76"/>
                </a:lnTo>
                <a:lnTo>
                  <a:pt x="31" y="70"/>
                </a:lnTo>
                <a:lnTo>
                  <a:pt x="25" y="70"/>
                </a:lnTo>
                <a:lnTo>
                  <a:pt x="19" y="70"/>
                </a:lnTo>
                <a:lnTo>
                  <a:pt x="19" y="63"/>
                </a:lnTo>
                <a:lnTo>
                  <a:pt x="12" y="63"/>
                </a:lnTo>
                <a:lnTo>
                  <a:pt x="6" y="63"/>
                </a:lnTo>
                <a:lnTo>
                  <a:pt x="6" y="57"/>
                </a:lnTo>
                <a:lnTo>
                  <a:pt x="0" y="57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45" name="Freeform 113"/>
          <p:cNvSpPr>
            <a:spLocks/>
          </p:cNvSpPr>
          <p:nvPr/>
        </p:nvSpPr>
        <p:spPr bwMode="auto">
          <a:xfrm>
            <a:off x="3965575" y="2862263"/>
            <a:ext cx="196850" cy="200025"/>
          </a:xfrm>
          <a:custGeom>
            <a:avLst/>
            <a:gdLst>
              <a:gd name="T0" fmla="*/ 0 w 171"/>
              <a:gd name="T1" fmla="*/ 2147483647 h 190"/>
              <a:gd name="T2" fmla="*/ 2147483647 w 171"/>
              <a:gd name="T3" fmla="*/ 2147483647 h 190"/>
              <a:gd name="T4" fmla="*/ 2147483647 w 171"/>
              <a:gd name="T5" fmla="*/ 2147483647 h 190"/>
              <a:gd name="T6" fmla="*/ 2147483647 w 171"/>
              <a:gd name="T7" fmla="*/ 2147483647 h 190"/>
              <a:gd name="T8" fmla="*/ 2147483647 w 171"/>
              <a:gd name="T9" fmla="*/ 2147483647 h 190"/>
              <a:gd name="T10" fmla="*/ 2147483647 w 171"/>
              <a:gd name="T11" fmla="*/ 2147483647 h 190"/>
              <a:gd name="T12" fmla="*/ 2147483647 w 171"/>
              <a:gd name="T13" fmla="*/ 2147483647 h 190"/>
              <a:gd name="T14" fmla="*/ 2147483647 w 171"/>
              <a:gd name="T15" fmla="*/ 2147483647 h 190"/>
              <a:gd name="T16" fmla="*/ 2147483647 w 171"/>
              <a:gd name="T17" fmla="*/ 2147483647 h 190"/>
              <a:gd name="T18" fmla="*/ 2147483647 w 171"/>
              <a:gd name="T19" fmla="*/ 2147483647 h 190"/>
              <a:gd name="T20" fmla="*/ 2147483647 w 171"/>
              <a:gd name="T21" fmla="*/ 2147483647 h 190"/>
              <a:gd name="T22" fmla="*/ 2147483647 w 171"/>
              <a:gd name="T23" fmla="*/ 2147483647 h 190"/>
              <a:gd name="T24" fmla="*/ 2147483647 w 171"/>
              <a:gd name="T25" fmla="*/ 2147483647 h 190"/>
              <a:gd name="T26" fmla="*/ 2147483647 w 171"/>
              <a:gd name="T27" fmla="*/ 2147483647 h 190"/>
              <a:gd name="T28" fmla="*/ 2147483647 w 171"/>
              <a:gd name="T29" fmla="*/ 2147483647 h 190"/>
              <a:gd name="T30" fmla="*/ 2147483647 w 171"/>
              <a:gd name="T31" fmla="*/ 0 h 190"/>
              <a:gd name="T32" fmla="*/ 2147483647 w 171"/>
              <a:gd name="T33" fmla="*/ 2147483647 h 190"/>
              <a:gd name="T34" fmla="*/ 2147483647 w 171"/>
              <a:gd name="T35" fmla="*/ 2147483647 h 190"/>
              <a:gd name="T36" fmla="*/ 2147483647 w 171"/>
              <a:gd name="T37" fmla="*/ 2147483647 h 190"/>
              <a:gd name="T38" fmla="*/ 2147483647 w 171"/>
              <a:gd name="T39" fmla="*/ 2147483647 h 190"/>
              <a:gd name="T40" fmla="*/ 2147483647 w 171"/>
              <a:gd name="T41" fmla="*/ 2147483647 h 190"/>
              <a:gd name="T42" fmla="*/ 2147483647 w 171"/>
              <a:gd name="T43" fmla="*/ 2147483647 h 190"/>
              <a:gd name="T44" fmla="*/ 2147483647 w 171"/>
              <a:gd name="T45" fmla="*/ 2147483647 h 190"/>
              <a:gd name="T46" fmla="*/ 2147483647 w 171"/>
              <a:gd name="T47" fmla="*/ 2147483647 h 190"/>
              <a:gd name="T48" fmla="*/ 2147483647 w 171"/>
              <a:gd name="T49" fmla="*/ 2147483647 h 190"/>
              <a:gd name="T50" fmla="*/ 2147483647 w 171"/>
              <a:gd name="T51" fmla="*/ 2147483647 h 190"/>
              <a:gd name="T52" fmla="*/ 2147483647 w 171"/>
              <a:gd name="T53" fmla="*/ 2147483647 h 190"/>
              <a:gd name="T54" fmla="*/ 2147483647 w 171"/>
              <a:gd name="T55" fmla="*/ 2147483647 h 190"/>
              <a:gd name="T56" fmla="*/ 2147483647 w 171"/>
              <a:gd name="T57" fmla="*/ 2147483647 h 190"/>
              <a:gd name="T58" fmla="*/ 2147483647 w 171"/>
              <a:gd name="T59" fmla="*/ 2147483647 h 190"/>
              <a:gd name="T60" fmla="*/ 2147483647 w 171"/>
              <a:gd name="T61" fmla="*/ 2147483647 h 190"/>
              <a:gd name="T62" fmla="*/ 2147483647 w 171"/>
              <a:gd name="T63" fmla="*/ 2147483647 h 190"/>
              <a:gd name="T64" fmla="*/ 2147483647 w 171"/>
              <a:gd name="T65" fmla="*/ 2147483647 h 190"/>
              <a:gd name="T66" fmla="*/ 2147483647 w 171"/>
              <a:gd name="T67" fmla="*/ 2147483647 h 190"/>
              <a:gd name="T68" fmla="*/ 2147483647 w 171"/>
              <a:gd name="T69" fmla="*/ 2147483647 h 190"/>
              <a:gd name="T70" fmla="*/ 2147483647 w 171"/>
              <a:gd name="T71" fmla="*/ 2147483647 h 190"/>
              <a:gd name="T72" fmla="*/ 2147483647 w 171"/>
              <a:gd name="T73" fmla="*/ 2147483647 h 190"/>
              <a:gd name="T74" fmla="*/ 2147483647 w 171"/>
              <a:gd name="T75" fmla="*/ 2147483647 h 190"/>
              <a:gd name="T76" fmla="*/ 2147483647 w 171"/>
              <a:gd name="T77" fmla="*/ 2147483647 h 190"/>
              <a:gd name="T78" fmla="*/ 2147483647 w 171"/>
              <a:gd name="T79" fmla="*/ 2147483647 h 190"/>
              <a:gd name="T80" fmla="*/ 2147483647 w 171"/>
              <a:gd name="T81" fmla="*/ 2147483647 h 190"/>
              <a:gd name="T82" fmla="*/ 2147483647 w 171"/>
              <a:gd name="T83" fmla="*/ 2147483647 h 190"/>
              <a:gd name="T84" fmla="*/ 2147483647 w 171"/>
              <a:gd name="T85" fmla="*/ 2147483647 h 190"/>
              <a:gd name="T86" fmla="*/ 2147483647 w 171"/>
              <a:gd name="T87" fmla="*/ 2147483647 h 190"/>
              <a:gd name="T88" fmla="*/ 2147483647 w 171"/>
              <a:gd name="T89" fmla="*/ 2147483647 h 190"/>
              <a:gd name="T90" fmla="*/ 2147483647 w 171"/>
              <a:gd name="T91" fmla="*/ 2147483647 h 190"/>
              <a:gd name="T92" fmla="*/ 2147483647 w 171"/>
              <a:gd name="T93" fmla="*/ 2147483647 h 190"/>
              <a:gd name="T94" fmla="*/ 2147483647 w 171"/>
              <a:gd name="T95" fmla="*/ 2147483647 h 190"/>
              <a:gd name="T96" fmla="*/ 2147483647 w 171"/>
              <a:gd name="T97" fmla="*/ 2147483647 h 190"/>
              <a:gd name="T98" fmla="*/ 2147483647 w 171"/>
              <a:gd name="T99" fmla="*/ 2147483647 h 190"/>
              <a:gd name="T100" fmla="*/ 2147483647 w 171"/>
              <a:gd name="T101" fmla="*/ 2147483647 h 190"/>
              <a:gd name="T102" fmla="*/ 2147483647 w 171"/>
              <a:gd name="T103" fmla="*/ 2147483647 h 190"/>
              <a:gd name="T104" fmla="*/ 2147483647 w 171"/>
              <a:gd name="T105" fmla="*/ 2147483647 h 190"/>
              <a:gd name="T106" fmla="*/ 2147483647 w 171"/>
              <a:gd name="T107" fmla="*/ 2147483647 h 190"/>
              <a:gd name="T108" fmla="*/ 2147483647 w 171"/>
              <a:gd name="T109" fmla="*/ 2147483647 h 190"/>
              <a:gd name="T110" fmla="*/ 2147483647 w 171"/>
              <a:gd name="T111" fmla="*/ 2147483647 h 190"/>
              <a:gd name="T112" fmla="*/ 0 w 171"/>
              <a:gd name="T113" fmla="*/ 2147483647 h 190"/>
              <a:gd name="T114" fmla="*/ 0 w 171"/>
              <a:gd name="T115" fmla="*/ 2147483647 h 1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90"/>
              <a:gd name="T176" fmla="*/ 171 w 171"/>
              <a:gd name="T177" fmla="*/ 190 h 19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90">
                <a:moveTo>
                  <a:pt x="0" y="120"/>
                </a:moveTo>
                <a:lnTo>
                  <a:pt x="0" y="120"/>
                </a:lnTo>
                <a:lnTo>
                  <a:pt x="0" y="114"/>
                </a:lnTo>
                <a:lnTo>
                  <a:pt x="6" y="114"/>
                </a:lnTo>
                <a:lnTo>
                  <a:pt x="12" y="114"/>
                </a:lnTo>
                <a:lnTo>
                  <a:pt x="19" y="114"/>
                </a:lnTo>
                <a:lnTo>
                  <a:pt x="25" y="114"/>
                </a:lnTo>
                <a:lnTo>
                  <a:pt x="38" y="108"/>
                </a:lnTo>
                <a:lnTo>
                  <a:pt x="38" y="101"/>
                </a:lnTo>
                <a:lnTo>
                  <a:pt x="38" y="95"/>
                </a:lnTo>
                <a:lnTo>
                  <a:pt x="38" y="89"/>
                </a:lnTo>
                <a:lnTo>
                  <a:pt x="31" y="82"/>
                </a:lnTo>
                <a:lnTo>
                  <a:pt x="38" y="82"/>
                </a:lnTo>
                <a:lnTo>
                  <a:pt x="38" y="76"/>
                </a:lnTo>
                <a:lnTo>
                  <a:pt x="44" y="76"/>
                </a:lnTo>
                <a:lnTo>
                  <a:pt x="44" y="63"/>
                </a:lnTo>
                <a:lnTo>
                  <a:pt x="44" y="57"/>
                </a:lnTo>
                <a:lnTo>
                  <a:pt x="38" y="57"/>
                </a:lnTo>
                <a:lnTo>
                  <a:pt x="38" y="51"/>
                </a:lnTo>
                <a:lnTo>
                  <a:pt x="38" y="44"/>
                </a:lnTo>
                <a:lnTo>
                  <a:pt x="31" y="44"/>
                </a:lnTo>
                <a:lnTo>
                  <a:pt x="25" y="44"/>
                </a:lnTo>
                <a:lnTo>
                  <a:pt x="25" y="38"/>
                </a:lnTo>
                <a:lnTo>
                  <a:pt x="19" y="38"/>
                </a:lnTo>
                <a:lnTo>
                  <a:pt x="25" y="31"/>
                </a:lnTo>
                <a:lnTo>
                  <a:pt x="25" y="25"/>
                </a:lnTo>
                <a:lnTo>
                  <a:pt x="19" y="25"/>
                </a:lnTo>
                <a:lnTo>
                  <a:pt x="19" y="19"/>
                </a:lnTo>
                <a:lnTo>
                  <a:pt x="19" y="12"/>
                </a:lnTo>
                <a:lnTo>
                  <a:pt x="19" y="6"/>
                </a:lnTo>
                <a:lnTo>
                  <a:pt x="19" y="0"/>
                </a:lnTo>
                <a:lnTo>
                  <a:pt x="25" y="0"/>
                </a:lnTo>
                <a:lnTo>
                  <a:pt x="31" y="0"/>
                </a:lnTo>
                <a:lnTo>
                  <a:pt x="38" y="6"/>
                </a:lnTo>
                <a:lnTo>
                  <a:pt x="44" y="12"/>
                </a:lnTo>
                <a:lnTo>
                  <a:pt x="44" y="6"/>
                </a:lnTo>
                <a:lnTo>
                  <a:pt x="51" y="12"/>
                </a:lnTo>
                <a:lnTo>
                  <a:pt x="63" y="19"/>
                </a:lnTo>
                <a:lnTo>
                  <a:pt x="70" y="19"/>
                </a:lnTo>
                <a:lnTo>
                  <a:pt x="76" y="19"/>
                </a:lnTo>
                <a:lnTo>
                  <a:pt x="76" y="25"/>
                </a:lnTo>
                <a:lnTo>
                  <a:pt x="82" y="25"/>
                </a:lnTo>
                <a:lnTo>
                  <a:pt x="89" y="25"/>
                </a:lnTo>
                <a:lnTo>
                  <a:pt x="89" y="31"/>
                </a:lnTo>
                <a:lnTo>
                  <a:pt x="95" y="31"/>
                </a:lnTo>
                <a:lnTo>
                  <a:pt x="95" y="38"/>
                </a:lnTo>
                <a:lnTo>
                  <a:pt x="101" y="38"/>
                </a:lnTo>
                <a:lnTo>
                  <a:pt x="108" y="44"/>
                </a:lnTo>
                <a:lnTo>
                  <a:pt x="114" y="44"/>
                </a:lnTo>
                <a:lnTo>
                  <a:pt x="120" y="44"/>
                </a:lnTo>
                <a:lnTo>
                  <a:pt x="120" y="51"/>
                </a:lnTo>
                <a:lnTo>
                  <a:pt x="120" y="57"/>
                </a:lnTo>
                <a:lnTo>
                  <a:pt x="127" y="57"/>
                </a:lnTo>
                <a:lnTo>
                  <a:pt x="133" y="57"/>
                </a:lnTo>
                <a:lnTo>
                  <a:pt x="133" y="63"/>
                </a:lnTo>
                <a:lnTo>
                  <a:pt x="139" y="63"/>
                </a:lnTo>
                <a:lnTo>
                  <a:pt x="139" y="70"/>
                </a:lnTo>
                <a:lnTo>
                  <a:pt x="146" y="70"/>
                </a:lnTo>
                <a:lnTo>
                  <a:pt x="152" y="70"/>
                </a:lnTo>
                <a:lnTo>
                  <a:pt x="152" y="76"/>
                </a:lnTo>
                <a:lnTo>
                  <a:pt x="158" y="76"/>
                </a:lnTo>
                <a:lnTo>
                  <a:pt x="158" y="82"/>
                </a:lnTo>
                <a:lnTo>
                  <a:pt x="165" y="82"/>
                </a:lnTo>
                <a:lnTo>
                  <a:pt x="158" y="82"/>
                </a:lnTo>
                <a:lnTo>
                  <a:pt x="158" y="89"/>
                </a:lnTo>
                <a:lnTo>
                  <a:pt x="165" y="89"/>
                </a:lnTo>
                <a:lnTo>
                  <a:pt x="165" y="82"/>
                </a:lnTo>
                <a:lnTo>
                  <a:pt x="171" y="82"/>
                </a:lnTo>
                <a:lnTo>
                  <a:pt x="171" y="89"/>
                </a:lnTo>
                <a:lnTo>
                  <a:pt x="171" y="95"/>
                </a:lnTo>
                <a:lnTo>
                  <a:pt x="165" y="95"/>
                </a:lnTo>
                <a:lnTo>
                  <a:pt x="158" y="101"/>
                </a:lnTo>
                <a:lnTo>
                  <a:pt x="152" y="101"/>
                </a:lnTo>
                <a:lnTo>
                  <a:pt x="146" y="101"/>
                </a:lnTo>
                <a:lnTo>
                  <a:pt x="146" y="108"/>
                </a:lnTo>
                <a:lnTo>
                  <a:pt x="139" y="108"/>
                </a:lnTo>
                <a:lnTo>
                  <a:pt x="133" y="114"/>
                </a:lnTo>
                <a:lnTo>
                  <a:pt x="127" y="114"/>
                </a:lnTo>
                <a:lnTo>
                  <a:pt x="120" y="120"/>
                </a:lnTo>
                <a:lnTo>
                  <a:pt x="120" y="127"/>
                </a:lnTo>
                <a:lnTo>
                  <a:pt x="114" y="133"/>
                </a:lnTo>
                <a:lnTo>
                  <a:pt x="108" y="139"/>
                </a:lnTo>
                <a:lnTo>
                  <a:pt x="101" y="152"/>
                </a:lnTo>
                <a:lnTo>
                  <a:pt x="95" y="158"/>
                </a:lnTo>
                <a:lnTo>
                  <a:pt x="89" y="165"/>
                </a:lnTo>
                <a:lnTo>
                  <a:pt x="89" y="171"/>
                </a:lnTo>
                <a:lnTo>
                  <a:pt x="89" y="177"/>
                </a:lnTo>
                <a:lnTo>
                  <a:pt x="82" y="177"/>
                </a:lnTo>
                <a:lnTo>
                  <a:pt x="82" y="184"/>
                </a:lnTo>
                <a:lnTo>
                  <a:pt x="76" y="184"/>
                </a:lnTo>
                <a:lnTo>
                  <a:pt x="76" y="190"/>
                </a:lnTo>
                <a:lnTo>
                  <a:pt x="70" y="190"/>
                </a:lnTo>
                <a:lnTo>
                  <a:pt x="63" y="190"/>
                </a:lnTo>
                <a:lnTo>
                  <a:pt x="57" y="190"/>
                </a:lnTo>
                <a:lnTo>
                  <a:pt x="51" y="190"/>
                </a:lnTo>
                <a:lnTo>
                  <a:pt x="44" y="190"/>
                </a:lnTo>
                <a:lnTo>
                  <a:pt x="38" y="190"/>
                </a:lnTo>
                <a:lnTo>
                  <a:pt x="38" y="184"/>
                </a:lnTo>
                <a:lnTo>
                  <a:pt x="31" y="184"/>
                </a:lnTo>
                <a:lnTo>
                  <a:pt x="38" y="184"/>
                </a:lnTo>
                <a:lnTo>
                  <a:pt x="31" y="184"/>
                </a:lnTo>
                <a:lnTo>
                  <a:pt x="31" y="177"/>
                </a:lnTo>
                <a:lnTo>
                  <a:pt x="31" y="184"/>
                </a:lnTo>
                <a:lnTo>
                  <a:pt x="31" y="177"/>
                </a:lnTo>
                <a:lnTo>
                  <a:pt x="31" y="184"/>
                </a:lnTo>
                <a:lnTo>
                  <a:pt x="31" y="177"/>
                </a:lnTo>
                <a:lnTo>
                  <a:pt x="25" y="177"/>
                </a:lnTo>
                <a:lnTo>
                  <a:pt x="25" y="171"/>
                </a:lnTo>
                <a:lnTo>
                  <a:pt x="19" y="171"/>
                </a:lnTo>
                <a:lnTo>
                  <a:pt x="19" y="165"/>
                </a:lnTo>
                <a:lnTo>
                  <a:pt x="25" y="165"/>
                </a:lnTo>
                <a:lnTo>
                  <a:pt x="19" y="165"/>
                </a:lnTo>
                <a:lnTo>
                  <a:pt x="25" y="165"/>
                </a:lnTo>
                <a:lnTo>
                  <a:pt x="19" y="165"/>
                </a:lnTo>
                <a:lnTo>
                  <a:pt x="25" y="165"/>
                </a:lnTo>
                <a:lnTo>
                  <a:pt x="19" y="158"/>
                </a:lnTo>
                <a:lnTo>
                  <a:pt x="25" y="158"/>
                </a:lnTo>
                <a:lnTo>
                  <a:pt x="19" y="158"/>
                </a:lnTo>
                <a:lnTo>
                  <a:pt x="12" y="152"/>
                </a:lnTo>
                <a:lnTo>
                  <a:pt x="12" y="146"/>
                </a:lnTo>
                <a:lnTo>
                  <a:pt x="12" y="139"/>
                </a:lnTo>
                <a:lnTo>
                  <a:pt x="6" y="139"/>
                </a:lnTo>
                <a:lnTo>
                  <a:pt x="0" y="133"/>
                </a:lnTo>
                <a:lnTo>
                  <a:pt x="6" y="133"/>
                </a:lnTo>
                <a:lnTo>
                  <a:pt x="0" y="133"/>
                </a:lnTo>
                <a:lnTo>
                  <a:pt x="0" y="127"/>
                </a:lnTo>
                <a:lnTo>
                  <a:pt x="0" y="12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46" name="Freeform 114"/>
          <p:cNvSpPr>
            <a:spLocks/>
          </p:cNvSpPr>
          <p:nvPr/>
        </p:nvSpPr>
        <p:spPr bwMode="auto">
          <a:xfrm>
            <a:off x="3048000" y="2760663"/>
            <a:ext cx="1011238" cy="987425"/>
          </a:xfrm>
          <a:custGeom>
            <a:avLst/>
            <a:gdLst>
              <a:gd name="T0" fmla="*/ 2147483647 w 882"/>
              <a:gd name="T1" fmla="*/ 2147483647 h 932"/>
              <a:gd name="T2" fmla="*/ 2147483647 w 882"/>
              <a:gd name="T3" fmla="*/ 2147483647 h 932"/>
              <a:gd name="T4" fmla="*/ 2147483647 w 882"/>
              <a:gd name="T5" fmla="*/ 2147483647 h 932"/>
              <a:gd name="T6" fmla="*/ 2147483647 w 882"/>
              <a:gd name="T7" fmla="*/ 2147483647 h 932"/>
              <a:gd name="T8" fmla="*/ 2147483647 w 882"/>
              <a:gd name="T9" fmla="*/ 2147483647 h 932"/>
              <a:gd name="T10" fmla="*/ 2147483647 w 882"/>
              <a:gd name="T11" fmla="*/ 2147483647 h 932"/>
              <a:gd name="T12" fmla="*/ 2147483647 w 882"/>
              <a:gd name="T13" fmla="*/ 2147483647 h 932"/>
              <a:gd name="T14" fmla="*/ 2147483647 w 882"/>
              <a:gd name="T15" fmla="*/ 2147483647 h 932"/>
              <a:gd name="T16" fmla="*/ 2147483647 w 882"/>
              <a:gd name="T17" fmla="*/ 2147483647 h 932"/>
              <a:gd name="T18" fmla="*/ 2147483647 w 882"/>
              <a:gd name="T19" fmla="*/ 2147483647 h 932"/>
              <a:gd name="T20" fmla="*/ 2147483647 w 882"/>
              <a:gd name="T21" fmla="*/ 2147483647 h 932"/>
              <a:gd name="T22" fmla="*/ 2147483647 w 882"/>
              <a:gd name="T23" fmla="*/ 2147483647 h 932"/>
              <a:gd name="T24" fmla="*/ 2147483647 w 882"/>
              <a:gd name="T25" fmla="*/ 2147483647 h 932"/>
              <a:gd name="T26" fmla="*/ 2147483647 w 882"/>
              <a:gd name="T27" fmla="*/ 2147483647 h 932"/>
              <a:gd name="T28" fmla="*/ 2147483647 w 882"/>
              <a:gd name="T29" fmla="*/ 2147483647 h 932"/>
              <a:gd name="T30" fmla="*/ 2147483647 w 882"/>
              <a:gd name="T31" fmla="*/ 2147483647 h 932"/>
              <a:gd name="T32" fmla="*/ 2147483647 w 882"/>
              <a:gd name="T33" fmla="*/ 2147483647 h 932"/>
              <a:gd name="T34" fmla="*/ 2147483647 w 882"/>
              <a:gd name="T35" fmla="*/ 2147483647 h 932"/>
              <a:gd name="T36" fmla="*/ 2147483647 w 882"/>
              <a:gd name="T37" fmla="*/ 2147483647 h 932"/>
              <a:gd name="T38" fmla="*/ 2147483647 w 882"/>
              <a:gd name="T39" fmla="*/ 2147483647 h 932"/>
              <a:gd name="T40" fmla="*/ 2147483647 w 882"/>
              <a:gd name="T41" fmla="*/ 2147483647 h 932"/>
              <a:gd name="T42" fmla="*/ 2147483647 w 882"/>
              <a:gd name="T43" fmla="*/ 2147483647 h 932"/>
              <a:gd name="T44" fmla="*/ 2147483647 w 882"/>
              <a:gd name="T45" fmla="*/ 2147483647 h 932"/>
              <a:gd name="T46" fmla="*/ 2147483647 w 882"/>
              <a:gd name="T47" fmla="*/ 2147483647 h 932"/>
              <a:gd name="T48" fmla="*/ 2147483647 w 882"/>
              <a:gd name="T49" fmla="*/ 2147483647 h 932"/>
              <a:gd name="T50" fmla="*/ 2147483647 w 882"/>
              <a:gd name="T51" fmla="*/ 2147483647 h 932"/>
              <a:gd name="T52" fmla="*/ 2147483647 w 882"/>
              <a:gd name="T53" fmla="*/ 2147483647 h 932"/>
              <a:gd name="T54" fmla="*/ 2147483647 w 882"/>
              <a:gd name="T55" fmla="*/ 2147483647 h 932"/>
              <a:gd name="T56" fmla="*/ 2147483647 w 882"/>
              <a:gd name="T57" fmla="*/ 2147483647 h 932"/>
              <a:gd name="T58" fmla="*/ 2147483647 w 882"/>
              <a:gd name="T59" fmla="*/ 2147483647 h 932"/>
              <a:gd name="T60" fmla="*/ 2147483647 w 882"/>
              <a:gd name="T61" fmla="*/ 2147483647 h 932"/>
              <a:gd name="T62" fmla="*/ 2147483647 w 882"/>
              <a:gd name="T63" fmla="*/ 2147483647 h 932"/>
              <a:gd name="T64" fmla="*/ 2147483647 w 882"/>
              <a:gd name="T65" fmla="*/ 2147483647 h 932"/>
              <a:gd name="T66" fmla="*/ 2147483647 w 882"/>
              <a:gd name="T67" fmla="*/ 2147483647 h 932"/>
              <a:gd name="T68" fmla="*/ 2147483647 w 882"/>
              <a:gd name="T69" fmla="*/ 2147483647 h 932"/>
              <a:gd name="T70" fmla="*/ 2147483647 w 882"/>
              <a:gd name="T71" fmla="*/ 2147483647 h 932"/>
              <a:gd name="T72" fmla="*/ 2147483647 w 882"/>
              <a:gd name="T73" fmla="*/ 2147483647 h 932"/>
              <a:gd name="T74" fmla="*/ 2147483647 w 882"/>
              <a:gd name="T75" fmla="*/ 2147483647 h 932"/>
              <a:gd name="T76" fmla="*/ 2147483647 w 882"/>
              <a:gd name="T77" fmla="*/ 2147483647 h 932"/>
              <a:gd name="T78" fmla="*/ 2147483647 w 882"/>
              <a:gd name="T79" fmla="*/ 2147483647 h 932"/>
              <a:gd name="T80" fmla="*/ 2147483647 w 882"/>
              <a:gd name="T81" fmla="*/ 2147483647 h 932"/>
              <a:gd name="T82" fmla="*/ 2147483647 w 882"/>
              <a:gd name="T83" fmla="*/ 2147483647 h 932"/>
              <a:gd name="T84" fmla="*/ 2147483647 w 882"/>
              <a:gd name="T85" fmla="*/ 2147483647 h 932"/>
              <a:gd name="T86" fmla="*/ 2147483647 w 882"/>
              <a:gd name="T87" fmla="*/ 2147483647 h 932"/>
              <a:gd name="T88" fmla="*/ 2147483647 w 882"/>
              <a:gd name="T89" fmla="*/ 2147483647 h 932"/>
              <a:gd name="T90" fmla="*/ 2147483647 w 882"/>
              <a:gd name="T91" fmla="*/ 2147483647 h 932"/>
              <a:gd name="T92" fmla="*/ 2147483647 w 882"/>
              <a:gd name="T93" fmla="*/ 2147483647 h 932"/>
              <a:gd name="T94" fmla="*/ 2147483647 w 882"/>
              <a:gd name="T95" fmla="*/ 2147483647 h 932"/>
              <a:gd name="T96" fmla="*/ 2147483647 w 882"/>
              <a:gd name="T97" fmla="*/ 2147483647 h 932"/>
              <a:gd name="T98" fmla="*/ 2147483647 w 882"/>
              <a:gd name="T99" fmla="*/ 2147483647 h 932"/>
              <a:gd name="T100" fmla="*/ 2147483647 w 882"/>
              <a:gd name="T101" fmla="*/ 2147483647 h 932"/>
              <a:gd name="T102" fmla="*/ 2147483647 w 882"/>
              <a:gd name="T103" fmla="*/ 2147483647 h 932"/>
              <a:gd name="T104" fmla="*/ 2147483647 w 882"/>
              <a:gd name="T105" fmla="*/ 2147483647 h 932"/>
              <a:gd name="T106" fmla="*/ 2147483647 w 882"/>
              <a:gd name="T107" fmla="*/ 2147483647 h 932"/>
              <a:gd name="T108" fmla="*/ 2147483647 w 882"/>
              <a:gd name="T109" fmla="*/ 2147483647 h 932"/>
              <a:gd name="T110" fmla="*/ 2147483647 w 882"/>
              <a:gd name="T111" fmla="*/ 2147483647 h 932"/>
              <a:gd name="T112" fmla="*/ 2147483647 w 882"/>
              <a:gd name="T113" fmla="*/ 2147483647 h 932"/>
              <a:gd name="T114" fmla="*/ 2147483647 w 882"/>
              <a:gd name="T115" fmla="*/ 2147483647 h 932"/>
              <a:gd name="T116" fmla="*/ 2147483647 w 882"/>
              <a:gd name="T117" fmla="*/ 2147483647 h 932"/>
              <a:gd name="T118" fmla="*/ 2147483647 w 882"/>
              <a:gd name="T119" fmla="*/ 2147483647 h 932"/>
              <a:gd name="T120" fmla="*/ 2147483647 w 882"/>
              <a:gd name="T121" fmla="*/ 2147483647 h 932"/>
              <a:gd name="T122" fmla="*/ 2147483647 w 882"/>
              <a:gd name="T123" fmla="*/ 2147483647 h 9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82"/>
              <a:gd name="T187" fmla="*/ 0 h 932"/>
              <a:gd name="T188" fmla="*/ 882 w 882"/>
              <a:gd name="T189" fmla="*/ 932 h 9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82" h="932">
                <a:moveTo>
                  <a:pt x="0" y="266"/>
                </a:moveTo>
                <a:lnTo>
                  <a:pt x="0" y="266"/>
                </a:lnTo>
                <a:lnTo>
                  <a:pt x="0" y="260"/>
                </a:lnTo>
                <a:lnTo>
                  <a:pt x="7" y="260"/>
                </a:lnTo>
                <a:lnTo>
                  <a:pt x="0" y="260"/>
                </a:lnTo>
                <a:lnTo>
                  <a:pt x="7" y="260"/>
                </a:lnTo>
                <a:lnTo>
                  <a:pt x="13" y="253"/>
                </a:lnTo>
                <a:lnTo>
                  <a:pt x="19" y="247"/>
                </a:lnTo>
                <a:lnTo>
                  <a:pt x="19" y="241"/>
                </a:lnTo>
                <a:lnTo>
                  <a:pt x="19" y="234"/>
                </a:lnTo>
                <a:lnTo>
                  <a:pt x="26" y="234"/>
                </a:lnTo>
                <a:lnTo>
                  <a:pt x="26" y="228"/>
                </a:lnTo>
                <a:lnTo>
                  <a:pt x="32" y="228"/>
                </a:lnTo>
                <a:lnTo>
                  <a:pt x="32" y="222"/>
                </a:lnTo>
                <a:lnTo>
                  <a:pt x="32" y="215"/>
                </a:lnTo>
                <a:lnTo>
                  <a:pt x="38" y="215"/>
                </a:lnTo>
                <a:lnTo>
                  <a:pt x="38" y="209"/>
                </a:lnTo>
                <a:lnTo>
                  <a:pt x="45" y="209"/>
                </a:lnTo>
                <a:lnTo>
                  <a:pt x="45" y="203"/>
                </a:lnTo>
                <a:lnTo>
                  <a:pt x="38" y="203"/>
                </a:lnTo>
                <a:lnTo>
                  <a:pt x="45" y="203"/>
                </a:lnTo>
                <a:lnTo>
                  <a:pt x="45" y="196"/>
                </a:lnTo>
                <a:lnTo>
                  <a:pt x="51" y="196"/>
                </a:lnTo>
                <a:lnTo>
                  <a:pt x="57" y="196"/>
                </a:lnTo>
                <a:lnTo>
                  <a:pt x="57" y="190"/>
                </a:lnTo>
                <a:lnTo>
                  <a:pt x="64" y="190"/>
                </a:lnTo>
                <a:lnTo>
                  <a:pt x="70" y="184"/>
                </a:lnTo>
                <a:lnTo>
                  <a:pt x="76" y="184"/>
                </a:lnTo>
                <a:lnTo>
                  <a:pt x="76" y="177"/>
                </a:lnTo>
                <a:lnTo>
                  <a:pt x="76" y="171"/>
                </a:lnTo>
                <a:lnTo>
                  <a:pt x="83" y="171"/>
                </a:lnTo>
                <a:lnTo>
                  <a:pt x="89" y="171"/>
                </a:lnTo>
                <a:lnTo>
                  <a:pt x="89" y="165"/>
                </a:lnTo>
                <a:lnTo>
                  <a:pt x="89" y="158"/>
                </a:lnTo>
                <a:lnTo>
                  <a:pt x="89" y="152"/>
                </a:lnTo>
                <a:lnTo>
                  <a:pt x="96" y="152"/>
                </a:lnTo>
                <a:lnTo>
                  <a:pt x="102" y="152"/>
                </a:lnTo>
                <a:lnTo>
                  <a:pt x="102" y="158"/>
                </a:lnTo>
                <a:lnTo>
                  <a:pt x="108" y="165"/>
                </a:lnTo>
                <a:lnTo>
                  <a:pt x="108" y="171"/>
                </a:lnTo>
                <a:lnTo>
                  <a:pt x="115" y="171"/>
                </a:lnTo>
                <a:lnTo>
                  <a:pt x="115" y="177"/>
                </a:lnTo>
                <a:lnTo>
                  <a:pt x="121" y="184"/>
                </a:lnTo>
                <a:lnTo>
                  <a:pt x="115" y="184"/>
                </a:lnTo>
                <a:lnTo>
                  <a:pt x="115" y="190"/>
                </a:lnTo>
                <a:lnTo>
                  <a:pt x="115" y="196"/>
                </a:lnTo>
                <a:lnTo>
                  <a:pt x="115" y="203"/>
                </a:lnTo>
                <a:lnTo>
                  <a:pt x="121" y="203"/>
                </a:lnTo>
                <a:lnTo>
                  <a:pt x="121" y="209"/>
                </a:lnTo>
                <a:lnTo>
                  <a:pt x="127" y="209"/>
                </a:lnTo>
                <a:lnTo>
                  <a:pt x="127" y="215"/>
                </a:lnTo>
                <a:lnTo>
                  <a:pt x="134" y="215"/>
                </a:lnTo>
                <a:lnTo>
                  <a:pt x="140" y="222"/>
                </a:lnTo>
                <a:lnTo>
                  <a:pt x="146" y="222"/>
                </a:lnTo>
                <a:lnTo>
                  <a:pt x="153" y="222"/>
                </a:lnTo>
                <a:lnTo>
                  <a:pt x="159" y="222"/>
                </a:lnTo>
                <a:lnTo>
                  <a:pt x="159" y="228"/>
                </a:lnTo>
                <a:lnTo>
                  <a:pt x="165" y="228"/>
                </a:lnTo>
                <a:lnTo>
                  <a:pt x="172" y="222"/>
                </a:lnTo>
                <a:lnTo>
                  <a:pt x="178" y="215"/>
                </a:lnTo>
                <a:lnTo>
                  <a:pt x="184" y="215"/>
                </a:lnTo>
                <a:lnTo>
                  <a:pt x="184" y="209"/>
                </a:lnTo>
                <a:lnTo>
                  <a:pt x="184" y="215"/>
                </a:lnTo>
                <a:lnTo>
                  <a:pt x="184" y="209"/>
                </a:lnTo>
                <a:lnTo>
                  <a:pt x="191" y="209"/>
                </a:lnTo>
                <a:lnTo>
                  <a:pt x="184" y="203"/>
                </a:lnTo>
                <a:lnTo>
                  <a:pt x="191" y="203"/>
                </a:lnTo>
                <a:lnTo>
                  <a:pt x="197" y="196"/>
                </a:lnTo>
                <a:lnTo>
                  <a:pt x="203" y="203"/>
                </a:lnTo>
                <a:lnTo>
                  <a:pt x="203" y="196"/>
                </a:lnTo>
                <a:lnTo>
                  <a:pt x="210" y="196"/>
                </a:lnTo>
                <a:lnTo>
                  <a:pt x="216" y="196"/>
                </a:lnTo>
                <a:lnTo>
                  <a:pt x="216" y="190"/>
                </a:lnTo>
                <a:lnTo>
                  <a:pt x="222" y="190"/>
                </a:lnTo>
                <a:lnTo>
                  <a:pt x="222" y="196"/>
                </a:lnTo>
                <a:lnTo>
                  <a:pt x="229" y="196"/>
                </a:lnTo>
                <a:lnTo>
                  <a:pt x="235" y="196"/>
                </a:lnTo>
                <a:lnTo>
                  <a:pt x="235" y="203"/>
                </a:lnTo>
                <a:lnTo>
                  <a:pt x="241" y="203"/>
                </a:lnTo>
                <a:lnTo>
                  <a:pt x="241" y="196"/>
                </a:lnTo>
                <a:lnTo>
                  <a:pt x="248" y="190"/>
                </a:lnTo>
                <a:lnTo>
                  <a:pt x="248" y="184"/>
                </a:lnTo>
                <a:lnTo>
                  <a:pt x="248" y="177"/>
                </a:lnTo>
                <a:lnTo>
                  <a:pt x="254" y="177"/>
                </a:lnTo>
                <a:lnTo>
                  <a:pt x="260" y="177"/>
                </a:lnTo>
                <a:lnTo>
                  <a:pt x="260" y="171"/>
                </a:lnTo>
                <a:lnTo>
                  <a:pt x="267" y="171"/>
                </a:lnTo>
                <a:lnTo>
                  <a:pt x="267" y="165"/>
                </a:lnTo>
                <a:lnTo>
                  <a:pt x="273" y="158"/>
                </a:lnTo>
                <a:lnTo>
                  <a:pt x="273" y="152"/>
                </a:lnTo>
                <a:lnTo>
                  <a:pt x="273" y="146"/>
                </a:lnTo>
                <a:lnTo>
                  <a:pt x="280" y="146"/>
                </a:lnTo>
                <a:lnTo>
                  <a:pt x="280" y="139"/>
                </a:lnTo>
                <a:lnTo>
                  <a:pt x="286" y="139"/>
                </a:lnTo>
                <a:lnTo>
                  <a:pt x="280" y="139"/>
                </a:lnTo>
                <a:lnTo>
                  <a:pt x="280" y="133"/>
                </a:lnTo>
                <a:lnTo>
                  <a:pt x="280" y="126"/>
                </a:lnTo>
                <a:lnTo>
                  <a:pt x="286" y="126"/>
                </a:lnTo>
                <a:lnTo>
                  <a:pt x="286" y="120"/>
                </a:lnTo>
                <a:lnTo>
                  <a:pt x="280" y="120"/>
                </a:lnTo>
                <a:lnTo>
                  <a:pt x="273" y="120"/>
                </a:lnTo>
                <a:lnTo>
                  <a:pt x="273" y="114"/>
                </a:lnTo>
                <a:lnTo>
                  <a:pt x="273" y="107"/>
                </a:lnTo>
                <a:lnTo>
                  <a:pt x="267" y="107"/>
                </a:lnTo>
                <a:lnTo>
                  <a:pt x="267" y="101"/>
                </a:lnTo>
                <a:lnTo>
                  <a:pt x="267" y="95"/>
                </a:lnTo>
                <a:lnTo>
                  <a:pt x="267" y="88"/>
                </a:lnTo>
                <a:lnTo>
                  <a:pt x="273" y="88"/>
                </a:lnTo>
                <a:lnTo>
                  <a:pt x="280" y="82"/>
                </a:lnTo>
                <a:lnTo>
                  <a:pt x="286" y="82"/>
                </a:lnTo>
                <a:lnTo>
                  <a:pt x="292" y="76"/>
                </a:lnTo>
                <a:lnTo>
                  <a:pt x="299" y="76"/>
                </a:lnTo>
                <a:lnTo>
                  <a:pt x="299" y="69"/>
                </a:lnTo>
                <a:lnTo>
                  <a:pt x="305" y="69"/>
                </a:lnTo>
                <a:lnTo>
                  <a:pt x="305" y="76"/>
                </a:lnTo>
                <a:lnTo>
                  <a:pt x="311" y="76"/>
                </a:lnTo>
                <a:lnTo>
                  <a:pt x="311" y="82"/>
                </a:lnTo>
                <a:lnTo>
                  <a:pt x="318" y="82"/>
                </a:lnTo>
                <a:lnTo>
                  <a:pt x="324" y="82"/>
                </a:lnTo>
                <a:lnTo>
                  <a:pt x="330" y="82"/>
                </a:lnTo>
                <a:lnTo>
                  <a:pt x="337" y="82"/>
                </a:lnTo>
                <a:lnTo>
                  <a:pt x="343" y="82"/>
                </a:lnTo>
                <a:lnTo>
                  <a:pt x="349" y="82"/>
                </a:lnTo>
                <a:lnTo>
                  <a:pt x="349" y="88"/>
                </a:lnTo>
                <a:lnTo>
                  <a:pt x="349" y="95"/>
                </a:lnTo>
                <a:lnTo>
                  <a:pt x="356" y="95"/>
                </a:lnTo>
                <a:lnTo>
                  <a:pt x="362" y="95"/>
                </a:lnTo>
                <a:lnTo>
                  <a:pt x="362" y="101"/>
                </a:lnTo>
                <a:lnTo>
                  <a:pt x="368" y="101"/>
                </a:lnTo>
                <a:lnTo>
                  <a:pt x="375" y="95"/>
                </a:lnTo>
                <a:lnTo>
                  <a:pt x="381" y="95"/>
                </a:lnTo>
                <a:lnTo>
                  <a:pt x="387" y="95"/>
                </a:lnTo>
                <a:lnTo>
                  <a:pt x="387" y="88"/>
                </a:lnTo>
                <a:lnTo>
                  <a:pt x="387" y="95"/>
                </a:lnTo>
                <a:lnTo>
                  <a:pt x="387" y="88"/>
                </a:lnTo>
                <a:lnTo>
                  <a:pt x="394" y="95"/>
                </a:lnTo>
                <a:lnTo>
                  <a:pt x="394" y="88"/>
                </a:lnTo>
                <a:lnTo>
                  <a:pt x="400" y="88"/>
                </a:lnTo>
                <a:lnTo>
                  <a:pt x="400" y="82"/>
                </a:lnTo>
                <a:lnTo>
                  <a:pt x="406" y="82"/>
                </a:lnTo>
                <a:lnTo>
                  <a:pt x="406" y="76"/>
                </a:lnTo>
                <a:lnTo>
                  <a:pt x="413" y="76"/>
                </a:lnTo>
                <a:lnTo>
                  <a:pt x="419" y="69"/>
                </a:lnTo>
                <a:lnTo>
                  <a:pt x="425" y="69"/>
                </a:lnTo>
                <a:lnTo>
                  <a:pt x="432" y="69"/>
                </a:lnTo>
                <a:lnTo>
                  <a:pt x="438" y="69"/>
                </a:lnTo>
                <a:lnTo>
                  <a:pt x="444" y="69"/>
                </a:lnTo>
                <a:lnTo>
                  <a:pt x="451" y="69"/>
                </a:lnTo>
                <a:lnTo>
                  <a:pt x="457" y="69"/>
                </a:lnTo>
                <a:lnTo>
                  <a:pt x="457" y="63"/>
                </a:lnTo>
                <a:lnTo>
                  <a:pt x="457" y="57"/>
                </a:lnTo>
                <a:lnTo>
                  <a:pt x="464" y="57"/>
                </a:lnTo>
                <a:lnTo>
                  <a:pt x="464" y="50"/>
                </a:lnTo>
                <a:lnTo>
                  <a:pt x="464" y="44"/>
                </a:lnTo>
                <a:lnTo>
                  <a:pt x="470" y="44"/>
                </a:lnTo>
                <a:lnTo>
                  <a:pt x="476" y="44"/>
                </a:lnTo>
                <a:lnTo>
                  <a:pt x="476" y="38"/>
                </a:lnTo>
                <a:lnTo>
                  <a:pt x="483" y="38"/>
                </a:lnTo>
                <a:lnTo>
                  <a:pt x="483" y="44"/>
                </a:lnTo>
                <a:lnTo>
                  <a:pt x="483" y="38"/>
                </a:lnTo>
                <a:lnTo>
                  <a:pt x="489" y="38"/>
                </a:lnTo>
                <a:lnTo>
                  <a:pt x="489" y="31"/>
                </a:lnTo>
                <a:lnTo>
                  <a:pt x="489" y="25"/>
                </a:lnTo>
                <a:lnTo>
                  <a:pt x="495" y="25"/>
                </a:lnTo>
                <a:lnTo>
                  <a:pt x="495" y="19"/>
                </a:lnTo>
                <a:lnTo>
                  <a:pt x="502" y="19"/>
                </a:lnTo>
                <a:lnTo>
                  <a:pt x="508" y="19"/>
                </a:lnTo>
                <a:lnTo>
                  <a:pt x="514" y="19"/>
                </a:lnTo>
                <a:lnTo>
                  <a:pt x="521" y="19"/>
                </a:lnTo>
                <a:lnTo>
                  <a:pt x="527" y="19"/>
                </a:lnTo>
                <a:lnTo>
                  <a:pt x="521" y="19"/>
                </a:lnTo>
                <a:lnTo>
                  <a:pt x="527" y="19"/>
                </a:lnTo>
                <a:lnTo>
                  <a:pt x="527" y="25"/>
                </a:lnTo>
                <a:lnTo>
                  <a:pt x="533" y="25"/>
                </a:lnTo>
                <a:lnTo>
                  <a:pt x="533" y="31"/>
                </a:lnTo>
                <a:lnTo>
                  <a:pt x="533" y="25"/>
                </a:lnTo>
                <a:lnTo>
                  <a:pt x="540" y="31"/>
                </a:lnTo>
                <a:lnTo>
                  <a:pt x="540" y="25"/>
                </a:lnTo>
                <a:lnTo>
                  <a:pt x="540" y="31"/>
                </a:lnTo>
                <a:lnTo>
                  <a:pt x="546" y="31"/>
                </a:lnTo>
                <a:lnTo>
                  <a:pt x="546" y="38"/>
                </a:lnTo>
                <a:lnTo>
                  <a:pt x="552" y="38"/>
                </a:lnTo>
                <a:lnTo>
                  <a:pt x="552" y="44"/>
                </a:lnTo>
                <a:lnTo>
                  <a:pt x="552" y="50"/>
                </a:lnTo>
                <a:lnTo>
                  <a:pt x="552" y="57"/>
                </a:lnTo>
                <a:lnTo>
                  <a:pt x="559" y="57"/>
                </a:lnTo>
                <a:lnTo>
                  <a:pt x="565" y="57"/>
                </a:lnTo>
                <a:lnTo>
                  <a:pt x="565" y="63"/>
                </a:lnTo>
                <a:lnTo>
                  <a:pt x="565" y="69"/>
                </a:lnTo>
                <a:lnTo>
                  <a:pt x="565" y="76"/>
                </a:lnTo>
                <a:lnTo>
                  <a:pt x="559" y="69"/>
                </a:lnTo>
                <a:lnTo>
                  <a:pt x="559" y="76"/>
                </a:lnTo>
                <a:lnTo>
                  <a:pt x="559" y="82"/>
                </a:lnTo>
                <a:lnTo>
                  <a:pt x="559" y="88"/>
                </a:lnTo>
                <a:lnTo>
                  <a:pt x="565" y="88"/>
                </a:lnTo>
                <a:lnTo>
                  <a:pt x="571" y="88"/>
                </a:lnTo>
                <a:lnTo>
                  <a:pt x="578" y="88"/>
                </a:lnTo>
                <a:lnTo>
                  <a:pt x="578" y="82"/>
                </a:lnTo>
                <a:lnTo>
                  <a:pt x="584" y="82"/>
                </a:lnTo>
                <a:lnTo>
                  <a:pt x="590" y="82"/>
                </a:lnTo>
                <a:lnTo>
                  <a:pt x="590" y="76"/>
                </a:lnTo>
                <a:lnTo>
                  <a:pt x="597" y="82"/>
                </a:lnTo>
                <a:lnTo>
                  <a:pt x="597" y="76"/>
                </a:lnTo>
                <a:lnTo>
                  <a:pt x="603" y="69"/>
                </a:lnTo>
                <a:lnTo>
                  <a:pt x="603" y="63"/>
                </a:lnTo>
                <a:lnTo>
                  <a:pt x="603" y="57"/>
                </a:lnTo>
                <a:lnTo>
                  <a:pt x="603" y="50"/>
                </a:lnTo>
                <a:lnTo>
                  <a:pt x="609" y="50"/>
                </a:lnTo>
                <a:lnTo>
                  <a:pt x="616" y="50"/>
                </a:lnTo>
                <a:lnTo>
                  <a:pt x="616" y="57"/>
                </a:lnTo>
                <a:lnTo>
                  <a:pt x="622" y="50"/>
                </a:lnTo>
                <a:lnTo>
                  <a:pt x="628" y="50"/>
                </a:lnTo>
                <a:lnTo>
                  <a:pt x="635" y="50"/>
                </a:lnTo>
                <a:lnTo>
                  <a:pt x="641" y="44"/>
                </a:lnTo>
                <a:lnTo>
                  <a:pt x="641" y="38"/>
                </a:lnTo>
                <a:lnTo>
                  <a:pt x="641" y="31"/>
                </a:lnTo>
                <a:lnTo>
                  <a:pt x="641" y="25"/>
                </a:lnTo>
                <a:lnTo>
                  <a:pt x="648" y="25"/>
                </a:lnTo>
                <a:lnTo>
                  <a:pt x="654" y="25"/>
                </a:lnTo>
                <a:lnTo>
                  <a:pt x="660" y="25"/>
                </a:lnTo>
                <a:lnTo>
                  <a:pt x="660" y="19"/>
                </a:lnTo>
                <a:lnTo>
                  <a:pt x="660" y="12"/>
                </a:lnTo>
                <a:lnTo>
                  <a:pt x="667" y="12"/>
                </a:lnTo>
                <a:lnTo>
                  <a:pt x="673" y="12"/>
                </a:lnTo>
                <a:lnTo>
                  <a:pt x="673" y="6"/>
                </a:lnTo>
                <a:lnTo>
                  <a:pt x="679" y="6"/>
                </a:lnTo>
                <a:lnTo>
                  <a:pt x="686" y="6"/>
                </a:lnTo>
                <a:lnTo>
                  <a:pt x="686" y="0"/>
                </a:lnTo>
                <a:lnTo>
                  <a:pt x="692" y="0"/>
                </a:lnTo>
                <a:lnTo>
                  <a:pt x="698" y="0"/>
                </a:lnTo>
                <a:lnTo>
                  <a:pt x="698" y="6"/>
                </a:lnTo>
                <a:lnTo>
                  <a:pt x="705" y="6"/>
                </a:lnTo>
                <a:lnTo>
                  <a:pt x="705" y="12"/>
                </a:lnTo>
                <a:lnTo>
                  <a:pt x="705" y="19"/>
                </a:lnTo>
                <a:lnTo>
                  <a:pt x="711" y="19"/>
                </a:lnTo>
                <a:lnTo>
                  <a:pt x="711" y="12"/>
                </a:lnTo>
                <a:lnTo>
                  <a:pt x="711" y="19"/>
                </a:lnTo>
                <a:lnTo>
                  <a:pt x="717" y="19"/>
                </a:lnTo>
                <a:lnTo>
                  <a:pt x="724" y="19"/>
                </a:lnTo>
                <a:lnTo>
                  <a:pt x="724" y="25"/>
                </a:lnTo>
                <a:lnTo>
                  <a:pt x="730" y="25"/>
                </a:lnTo>
                <a:lnTo>
                  <a:pt x="736" y="25"/>
                </a:lnTo>
                <a:lnTo>
                  <a:pt x="743" y="25"/>
                </a:lnTo>
                <a:lnTo>
                  <a:pt x="749" y="25"/>
                </a:lnTo>
                <a:lnTo>
                  <a:pt x="749" y="31"/>
                </a:lnTo>
                <a:lnTo>
                  <a:pt x="755" y="31"/>
                </a:lnTo>
                <a:lnTo>
                  <a:pt x="755" y="38"/>
                </a:lnTo>
                <a:lnTo>
                  <a:pt x="755" y="44"/>
                </a:lnTo>
                <a:lnTo>
                  <a:pt x="762" y="44"/>
                </a:lnTo>
                <a:lnTo>
                  <a:pt x="762" y="38"/>
                </a:lnTo>
                <a:lnTo>
                  <a:pt x="762" y="31"/>
                </a:lnTo>
                <a:lnTo>
                  <a:pt x="768" y="31"/>
                </a:lnTo>
                <a:lnTo>
                  <a:pt x="768" y="25"/>
                </a:lnTo>
                <a:lnTo>
                  <a:pt x="774" y="31"/>
                </a:lnTo>
                <a:lnTo>
                  <a:pt x="774" y="38"/>
                </a:lnTo>
                <a:lnTo>
                  <a:pt x="774" y="44"/>
                </a:lnTo>
                <a:lnTo>
                  <a:pt x="781" y="44"/>
                </a:lnTo>
                <a:lnTo>
                  <a:pt x="781" y="50"/>
                </a:lnTo>
                <a:lnTo>
                  <a:pt x="787" y="44"/>
                </a:lnTo>
                <a:lnTo>
                  <a:pt x="793" y="44"/>
                </a:lnTo>
                <a:lnTo>
                  <a:pt x="793" y="50"/>
                </a:lnTo>
                <a:lnTo>
                  <a:pt x="787" y="50"/>
                </a:lnTo>
                <a:lnTo>
                  <a:pt x="793" y="50"/>
                </a:lnTo>
                <a:lnTo>
                  <a:pt x="793" y="57"/>
                </a:lnTo>
                <a:lnTo>
                  <a:pt x="793" y="63"/>
                </a:lnTo>
                <a:lnTo>
                  <a:pt x="800" y="69"/>
                </a:lnTo>
                <a:lnTo>
                  <a:pt x="800" y="76"/>
                </a:lnTo>
                <a:lnTo>
                  <a:pt x="800" y="82"/>
                </a:lnTo>
                <a:lnTo>
                  <a:pt x="806" y="82"/>
                </a:lnTo>
                <a:lnTo>
                  <a:pt x="806" y="88"/>
                </a:lnTo>
                <a:lnTo>
                  <a:pt x="812" y="88"/>
                </a:lnTo>
                <a:lnTo>
                  <a:pt x="819" y="88"/>
                </a:lnTo>
                <a:lnTo>
                  <a:pt x="819" y="95"/>
                </a:lnTo>
                <a:lnTo>
                  <a:pt x="819" y="101"/>
                </a:lnTo>
                <a:lnTo>
                  <a:pt x="819" y="107"/>
                </a:lnTo>
                <a:lnTo>
                  <a:pt x="819" y="114"/>
                </a:lnTo>
                <a:lnTo>
                  <a:pt x="819" y="120"/>
                </a:lnTo>
                <a:lnTo>
                  <a:pt x="825" y="120"/>
                </a:lnTo>
                <a:lnTo>
                  <a:pt x="825" y="126"/>
                </a:lnTo>
                <a:lnTo>
                  <a:pt x="819" y="133"/>
                </a:lnTo>
                <a:lnTo>
                  <a:pt x="825" y="133"/>
                </a:lnTo>
                <a:lnTo>
                  <a:pt x="825" y="139"/>
                </a:lnTo>
                <a:lnTo>
                  <a:pt x="831" y="139"/>
                </a:lnTo>
                <a:lnTo>
                  <a:pt x="838" y="139"/>
                </a:lnTo>
                <a:lnTo>
                  <a:pt x="838" y="146"/>
                </a:lnTo>
                <a:lnTo>
                  <a:pt x="838" y="152"/>
                </a:lnTo>
                <a:lnTo>
                  <a:pt x="844" y="152"/>
                </a:lnTo>
                <a:lnTo>
                  <a:pt x="844" y="158"/>
                </a:lnTo>
                <a:lnTo>
                  <a:pt x="844" y="171"/>
                </a:lnTo>
                <a:lnTo>
                  <a:pt x="838" y="171"/>
                </a:lnTo>
                <a:lnTo>
                  <a:pt x="838" y="177"/>
                </a:lnTo>
                <a:lnTo>
                  <a:pt x="831" y="177"/>
                </a:lnTo>
                <a:lnTo>
                  <a:pt x="838" y="184"/>
                </a:lnTo>
                <a:lnTo>
                  <a:pt x="838" y="190"/>
                </a:lnTo>
                <a:lnTo>
                  <a:pt x="838" y="196"/>
                </a:lnTo>
                <a:lnTo>
                  <a:pt x="838" y="203"/>
                </a:lnTo>
                <a:lnTo>
                  <a:pt x="825" y="209"/>
                </a:lnTo>
                <a:lnTo>
                  <a:pt x="819" y="209"/>
                </a:lnTo>
                <a:lnTo>
                  <a:pt x="812" y="209"/>
                </a:lnTo>
                <a:lnTo>
                  <a:pt x="806" y="209"/>
                </a:lnTo>
                <a:lnTo>
                  <a:pt x="800" y="209"/>
                </a:lnTo>
                <a:lnTo>
                  <a:pt x="800" y="215"/>
                </a:lnTo>
                <a:lnTo>
                  <a:pt x="800" y="222"/>
                </a:lnTo>
                <a:lnTo>
                  <a:pt x="800" y="228"/>
                </a:lnTo>
                <a:lnTo>
                  <a:pt x="806" y="228"/>
                </a:lnTo>
                <a:lnTo>
                  <a:pt x="800" y="228"/>
                </a:lnTo>
                <a:lnTo>
                  <a:pt x="806" y="234"/>
                </a:lnTo>
                <a:lnTo>
                  <a:pt x="812" y="234"/>
                </a:lnTo>
                <a:lnTo>
                  <a:pt x="812" y="241"/>
                </a:lnTo>
                <a:lnTo>
                  <a:pt x="812" y="247"/>
                </a:lnTo>
                <a:lnTo>
                  <a:pt x="819" y="253"/>
                </a:lnTo>
                <a:lnTo>
                  <a:pt x="825" y="253"/>
                </a:lnTo>
                <a:lnTo>
                  <a:pt x="819" y="253"/>
                </a:lnTo>
                <a:lnTo>
                  <a:pt x="825" y="260"/>
                </a:lnTo>
                <a:lnTo>
                  <a:pt x="819" y="260"/>
                </a:lnTo>
                <a:lnTo>
                  <a:pt x="825" y="260"/>
                </a:lnTo>
                <a:lnTo>
                  <a:pt x="819" y="260"/>
                </a:lnTo>
                <a:lnTo>
                  <a:pt x="825" y="260"/>
                </a:lnTo>
                <a:lnTo>
                  <a:pt x="819" y="260"/>
                </a:lnTo>
                <a:lnTo>
                  <a:pt x="819" y="266"/>
                </a:lnTo>
                <a:lnTo>
                  <a:pt x="825" y="266"/>
                </a:lnTo>
                <a:lnTo>
                  <a:pt x="825" y="272"/>
                </a:lnTo>
                <a:lnTo>
                  <a:pt x="831" y="272"/>
                </a:lnTo>
                <a:lnTo>
                  <a:pt x="831" y="279"/>
                </a:lnTo>
                <a:lnTo>
                  <a:pt x="831" y="272"/>
                </a:lnTo>
                <a:lnTo>
                  <a:pt x="831" y="279"/>
                </a:lnTo>
                <a:lnTo>
                  <a:pt x="831" y="272"/>
                </a:lnTo>
                <a:lnTo>
                  <a:pt x="831" y="279"/>
                </a:lnTo>
                <a:lnTo>
                  <a:pt x="838" y="279"/>
                </a:lnTo>
                <a:lnTo>
                  <a:pt x="831" y="279"/>
                </a:lnTo>
                <a:lnTo>
                  <a:pt x="838" y="279"/>
                </a:lnTo>
                <a:lnTo>
                  <a:pt x="838" y="285"/>
                </a:lnTo>
                <a:lnTo>
                  <a:pt x="844" y="285"/>
                </a:lnTo>
                <a:lnTo>
                  <a:pt x="851" y="285"/>
                </a:lnTo>
                <a:lnTo>
                  <a:pt x="857" y="285"/>
                </a:lnTo>
                <a:lnTo>
                  <a:pt x="863" y="285"/>
                </a:lnTo>
                <a:lnTo>
                  <a:pt x="870" y="285"/>
                </a:lnTo>
                <a:lnTo>
                  <a:pt x="876" y="285"/>
                </a:lnTo>
                <a:lnTo>
                  <a:pt x="876" y="279"/>
                </a:lnTo>
                <a:lnTo>
                  <a:pt x="882" y="279"/>
                </a:lnTo>
                <a:lnTo>
                  <a:pt x="876" y="285"/>
                </a:lnTo>
                <a:lnTo>
                  <a:pt x="870" y="298"/>
                </a:lnTo>
                <a:lnTo>
                  <a:pt x="870" y="304"/>
                </a:lnTo>
                <a:lnTo>
                  <a:pt x="863" y="317"/>
                </a:lnTo>
                <a:lnTo>
                  <a:pt x="857" y="323"/>
                </a:lnTo>
                <a:lnTo>
                  <a:pt x="857" y="329"/>
                </a:lnTo>
                <a:lnTo>
                  <a:pt x="857" y="336"/>
                </a:lnTo>
                <a:lnTo>
                  <a:pt x="851" y="336"/>
                </a:lnTo>
                <a:lnTo>
                  <a:pt x="851" y="342"/>
                </a:lnTo>
                <a:lnTo>
                  <a:pt x="844" y="349"/>
                </a:lnTo>
                <a:lnTo>
                  <a:pt x="844" y="355"/>
                </a:lnTo>
                <a:lnTo>
                  <a:pt x="838" y="361"/>
                </a:lnTo>
                <a:lnTo>
                  <a:pt x="831" y="368"/>
                </a:lnTo>
                <a:lnTo>
                  <a:pt x="831" y="374"/>
                </a:lnTo>
                <a:lnTo>
                  <a:pt x="825" y="374"/>
                </a:lnTo>
                <a:lnTo>
                  <a:pt x="825" y="380"/>
                </a:lnTo>
                <a:lnTo>
                  <a:pt x="819" y="387"/>
                </a:lnTo>
                <a:lnTo>
                  <a:pt x="812" y="393"/>
                </a:lnTo>
                <a:lnTo>
                  <a:pt x="806" y="399"/>
                </a:lnTo>
                <a:lnTo>
                  <a:pt x="806" y="406"/>
                </a:lnTo>
                <a:lnTo>
                  <a:pt x="800" y="406"/>
                </a:lnTo>
                <a:lnTo>
                  <a:pt x="800" y="412"/>
                </a:lnTo>
                <a:lnTo>
                  <a:pt x="793" y="412"/>
                </a:lnTo>
                <a:lnTo>
                  <a:pt x="793" y="418"/>
                </a:lnTo>
                <a:lnTo>
                  <a:pt x="787" y="418"/>
                </a:lnTo>
                <a:lnTo>
                  <a:pt x="781" y="418"/>
                </a:lnTo>
                <a:lnTo>
                  <a:pt x="781" y="425"/>
                </a:lnTo>
                <a:lnTo>
                  <a:pt x="774" y="425"/>
                </a:lnTo>
                <a:lnTo>
                  <a:pt x="768" y="425"/>
                </a:lnTo>
                <a:lnTo>
                  <a:pt x="768" y="418"/>
                </a:lnTo>
                <a:lnTo>
                  <a:pt x="762" y="418"/>
                </a:lnTo>
                <a:lnTo>
                  <a:pt x="762" y="425"/>
                </a:lnTo>
                <a:lnTo>
                  <a:pt x="755" y="425"/>
                </a:lnTo>
                <a:lnTo>
                  <a:pt x="755" y="431"/>
                </a:lnTo>
                <a:lnTo>
                  <a:pt x="749" y="431"/>
                </a:lnTo>
                <a:lnTo>
                  <a:pt x="749" y="437"/>
                </a:lnTo>
                <a:lnTo>
                  <a:pt x="743" y="437"/>
                </a:lnTo>
                <a:lnTo>
                  <a:pt x="736" y="444"/>
                </a:lnTo>
                <a:lnTo>
                  <a:pt x="730" y="444"/>
                </a:lnTo>
                <a:lnTo>
                  <a:pt x="730" y="450"/>
                </a:lnTo>
                <a:lnTo>
                  <a:pt x="730" y="456"/>
                </a:lnTo>
                <a:lnTo>
                  <a:pt x="730" y="463"/>
                </a:lnTo>
                <a:lnTo>
                  <a:pt x="736" y="463"/>
                </a:lnTo>
                <a:lnTo>
                  <a:pt x="736" y="469"/>
                </a:lnTo>
                <a:lnTo>
                  <a:pt x="730" y="475"/>
                </a:lnTo>
                <a:lnTo>
                  <a:pt x="730" y="482"/>
                </a:lnTo>
                <a:lnTo>
                  <a:pt x="736" y="482"/>
                </a:lnTo>
                <a:lnTo>
                  <a:pt x="736" y="488"/>
                </a:lnTo>
                <a:lnTo>
                  <a:pt x="730" y="488"/>
                </a:lnTo>
                <a:lnTo>
                  <a:pt x="730" y="494"/>
                </a:lnTo>
                <a:lnTo>
                  <a:pt x="724" y="494"/>
                </a:lnTo>
                <a:lnTo>
                  <a:pt x="724" y="501"/>
                </a:lnTo>
                <a:lnTo>
                  <a:pt x="730" y="501"/>
                </a:lnTo>
                <a:lnTo>
                  <a:pt x="730" y="507"/>
                </a:lnTo>
                <a:lnTo>
                  <a:pt x="730" y="513"/>
                </a:lnTo>
                <a:lnTo>
                  <a:pt x="730" y="520"/>
                </a:lnTo>
                <a:lnTo>
                  <a:pt x="730" y="526"/>
                </a:lnTo>
                <a:lnTo>
                  <a:pt x="730" y="533"/>
                </a:lnTo>
                <a:lnTo>
                  <a:pt x="730" y="539"/>
                </a:lnTo>
                <a:lnTo>
                  <a:pt x="724" y="539"/>
                </a:lnTo>
                <a:lnTo>
                  <a:pt x="724" y="545"/>
                </a:lnTo>
                <a:lnTo>
                  <a:pt x="730" y="545"/>
                </a:lnTo>
                <a:lnTo>
                  <a:pt x="724" y="552"/>
                </a:lnTo>
                <a:lnTo>
                  <a:pt x="724" y="558"/>
                </a:lnTo>
                <a:lnTo>
                  <a:pt x="724" y="564"/>
                </a:lnTo>
                <a:lnTo>
                  <a:pt x="724" y="571"/>
                </a:lnTo>
                <a:lnTo>
                  <a:pt x="724" y="577"/>
                </a:lnTo>
                <a:lnTo>
                  <a:pt x="717" y="577"/>
                </a:lnTo>
                <a:lnTo>
                  <a:pt x="717" y="583"/>
                </a:lnTo>
                <a:lnTo>
                  <a:pt x="717" y="590"/>
                </a:lnTo>
                <a:lnTo>
                  <a:pt x="724" y="596"/>
                </a:lnTo>
                <a:lnTo>
                  <a:pt x="724" y="590"/>
                </a:lnTo>
                <a:lnTo>
                  <a:pt x="724" y="596"/>
                </a:lnTo>
                <a:lnTo>
                  <a:pt x="724" y="602"/>
                </a:lnTo>
                <a:lnTo>
                  <a:pt x="724" y="609"/>
                </a:lnTo>
                <a:lnTo>
                  <a:pt x="724" y="615"/>
                </a:lnTo>
                <a:lnTo>
                  <a:pt x="724" y="621"/>
                </a:lnTo>
                <a:lnTo>
                  <a:pt x="724" y="634"/>
                </a:lnTo>
                <a:lnTo>
                  <a:pt x="724" y="640"/>
                </a:lnTo>
                <a:lnTo>
                  <a:pt x="730" y="640"/>
                </a:lnTo>
                <a:lnTo>
                  <a:pt x="730" y="653"/>
                </a:lnTo>
                <a:lnTo>
                  <a:pt x="730" y="659"/>
                </a:lnTo>
                <a:lnTo>
                  <a:pt x="730" y="666"/>
                </a:lnTo>
                <a:lnTo>
                  <a:pt x="730" y="672"/>
                </a:lnTo>
                <a:lnTo>
                  <a:pt x="730" y="678"/>
                </a:lnTo>
                <a:lnTo>
                  <a:pt x="736" y="685"/>
                </a:lnTo>
                <a:lnTo>
                  <a:pt x="736" y="691"/>
                </a:lnTo>
                <a:lnTo>
                  <a:pt x="736" y="697"/>
                </a:lnTo>
                <a:lnTo>
                  <a:pt x="736" y="704"/>
                </a:lnTo>
                <a:lnTo>
                  <a:pt x="736" y="710"/>
                </a:lnTo>
                <a:lnTo>
                  <a:pt x="730" y="716"/>
                </a:lnTo>
                <a:lnTo>
                  <a:pt x="730" y="723"/>
                </a:lnTo>
                <a:lnTo>
                  <a:pt x="730" y="729"/>
                </a:lnTo>
                <a:lnTo>
                  <a:pt x="724" y="729"/>
                </a:lnTo>
                <a:lnTo>
                  <a:pt x="724" y="736"/>
                </a:lnTo>
                <a:lnTo>
                  <a:pt x="724" y="742"/>
                </a:lnTo>
                <a:lnTo>
                  <a:pt x="724" y="748"/>
                </a:lnTo>
                <a:lnTo>
                  <a:pt x="717" y="748"/>
                </a:lnTo>
                <a:lnTo>
                  <a:pt x="717" y="755"/>
                </a:lnTo>
                <a:lnTo>
                  <a:pt x="717" y="761"/>
                </a:lnTo>
                <a:lnTo>
                  <a:pt x="717" y="767"/>
                </a:lnTo>
                <a:lnTo>
                  <a:pt x="717" y="774"/>
                </a:lnTo>
                <a:lnTo>
                  <a:pt x="717" y="780"/>
                </a:lnTo>
                <a:lnTo>
                  <a:pt x="711" y="780"/>
                </a:lnTo>
                <a:lnTo>
                  <a:pt x="711" y="786"/>
                </a:lnTo>
                <a:lnTo>
                  <a:pt x="711" y="793"/>
                </a:lnTo>
                <a:lnTo>
                  <a:pt x="717" y="793"/>
                </a:lnTo>
                <a:lnTo>
                  <a:pt x="711" y="793"/>
                </a:lnTo>
                <a:lnTo>
                  <a:pt x="711" y="799"/>
                </a:lnTo>
                <a:lnTo>
                  <a:pt x="711" y="805"/>
                </a:lnTo>
                <a:lnTo>
                  <a:pt x="711" y="812"/>
                </a:lnTo>
                <a:lnTo>
                  <a:pt x="711" y="818"/>
                </a:lnTo>
                <a:lnTo>
                  <a:pt x="705" y="818"/>
                </a:lnTo>
                <a:lnTo>
                  <a:pt x="705" y="824"/>
                </a:lnTo>
                <a:lnTo>
                  <a:pt x="705" y="831"/>
                </a:lnTo>
                <a:lnTo>
                  <a:pt x="705" y="837"/>
                </a:lnTo>
                <a:lnTo>
                  <a:pt x="705" y="843"/>
                </a:lnTo>
                <a:lnTo>
                  <a:pt x="705" y="850"/>
                </a:lnTo>
                <a:lnTo>
                  <a:pt x="705" y="856"/>
                </a:lnTo>
                <a:lnTo>
                  <a:pt x="711" y="856"/>
                </a:lnTo>
                <a:lnTo>
                  <a:pt x="705" y="856"/>
                </a:lnTo>
                <a:lnTo>
                  <a:pt x="711" y="862"/>
                </a:lnTo>
                <a:lnTo>
                  <a:pt x="711" y="869"/>
                </a:lnTo>
                <a:lnTo>
                  <a:pt x="711" y="875"/>
                </a:lnTo>
                <a:lnTo>
                  <a:pt x="705" y="875"/>
                </a:lnTo>
                <a:lnTo>
                  <a:pt x="698" y="881"/>
                </a:lnTo>
                <a:lnTo>
                  <a:pt x="698" y="888"/>
                </a:lnTo>
                <a:lnTo>
                  <a:pt x="692" y="888"/>
                </a:lnTo>
                <a:lnTo>
                  <a:pt x="686" y="894"/>
                </a:lnTo>
                <a:lnTo>
                  <a:pt x="679" y="894"/>
                </a:lnTo>
                <a:lnTo>
                  <a:pt x="679" y="900"/>
                </a:lnTo>
                <a:lnTo>
                  <a:pt x="673" y="907"/>
                </a:lnTo>
                <a:lnTo>
                  <a:pt x="673" y="913"/>
                </a:lnTo>
                <a:lnTo>
                  <a:pt x="667" y="919"/>
                </a:lnTo>
                <a:lnTo>
                  <a:pt x="667" y="926"/>
                </a:lnTo>
                <a:lnTo>
                  <a:pt x="660" y="932"/>
                </a:lnTo>
                <a:lnTo>
                  <a:pt x="641" y="913"/>
                </a:lnTo>
                <a:lnTo>
                  <a:pt x="635" y="913"/>
                </a:lnTo>
                <a:lnTo>
                  <a:pt x="622" y="907"/>
                </a:lnTo>
                <a:lnTo>
                  <a:pt x="609" y="894"/>
                </a:lnTo>
                <a:lnTo>
                  <a:pt x="603" y="894"/>
                </a:lnTo>
                <a:lnTo>
                  <a:pt x="609" y="888"/>
                </a:lnTo>
                <a:lnTo>
                  <a:pt x="616" y="888"/>
                </a:lnTo>
                <a:lnTo>
                  <a:pt x="616" y="881"/>
                </a:lnTo>
                <a:lnTo>
                  <a:pt x="609" y="881"/>
                </a:lnTo>
                <a:lnTo>
                  <a:pt x="609" y="875"/>
                </a:lnTo>
                <a:lnTo>
                  <a:pt x="603" y="875"/>
                </a:lnTo>
                <a:lnTo>
                  <a:pt x="603" y="869"/>
                </a:lnTo>
                <a:lnTo>
                  <a:pt x="597" y="869"/>
                </a:lnTo>
                <a:lnTo>
                  <a:pt x="603" y="862"/>
                </a:lnTo>
                <a:lnTo>
                  <a:pt x="597" y="862"/>
                </a:lnTo>
                <a:lnTo>
                  <a:pt x="590" y="862"/>
                </a:lnTo>
                <a:lnTo>
                  <a:pt x="590" y="856"/>
                </a:lnTo>
                <a:lnTo>
                  <a:pt x="584" y="856"/>
                </a:lnTo>
                <a:lnTo>
                  <a:pt x="584" y="850"/>
                </a:lnTo>
                <a:lnTo>
                  <a:pt x="584" y="843"/>
                </a:lnTo>
                <a:lnTo>
                  <a:pt x="578" y="843"/>
                </a:lnTo>
                <a:lnTo>
                  <a:pt x="571" y="843"/>
                </a:lnTo>
                <a:lnTo>
                  <a:pt x="571" y="837"/>
                </a:lnTo>
                <a:lnTo>
                  <a:pt x="578" y="837"/>
                </a:lnTo>
                <a:lnTo>
                  <a:pt x="571" y="837"/>
                </a:lnTo>
                <a:lnTo>
                  <a:pt x="578" y="837"/>
                </a:lnTo>
                <a:lnTo>
                  <a:pt x="578" y="831"/>
                </a:lnTo>
                <a:lnTo>
                  <a:pt x="578" y="824"/>
                </a:lnTo>
                <a:lnTo>
                  <a:pt x="578" y="818"/>
                </a:lnTo>
                <a:lnTo>
                  <a:pt x="578" y="812"/>
                </a:lnTo>
                <a:lnTo>
                  <a:pt x="578" y="805"/>
                </a:lnTo>
                <a:lnTo>
                  <a:pt x="584" y="799"/>
                </a:lnTo>
                <a:lnTo>
                  <a:pt x="584" y="793"/>
                </a:lnTo>
                <a:lnTo>
                  <a:pt x="590" y="793"/>
                </a:lnTo>
                <a:lnTo>
                  <a:pt x="597" y="793"/>
                </a:lnTo>
                <a:lnTo>
                  <a:pt x="603" y="793"/>
                </a:lnTo>
                <a:lnTo>
                  <a:pt x="609" y="793"/>
                </a:lnTo>
                <a:lnTo>
                  <a:pt x="609" y="786"/>
                </a:lnTo>
                <a:lnTo>
                  <a:pt x="603" y="786"/>
                </a:lnTo>
                <a:lnTo>
                  <a:pt x="597" y="786"/>
                </a:lnTo>
                <a:lnTo>
                  <a:pt x="603" y="780"/>
                </a:lnTo>
                <a:lnTo>
                  <a:pt x="603" y="774"/>
                </a:lnTo>
                <a:lnTo>
                  <a:pt x="603" y="767"/>
                </a:lnTo>
                <a:lnTo>
                  <a:pt x="603" y="761"/>
                </a:lnTo>
                <a:lnTo>
                  <a:pt x="609" y="761"/>
                </a:lnTo>
                <a:lnTo>
                  <a:pt x="616" y="761"/>
                </a:lnTo>
                <a:lnTo>
                  <a:pt x="616" y="767"/>
                </a:lnTo>
                <a:lnTo>
                  <a:pt x="616" y="761"/>
                </a:lnTo>
                <a:lnTo>
                  <a:pt x="616" y="767"/>
                </a:lnTo>
                <a:lnTo>
                  <a:pt x="616" y="761"/>
                </a:lnTo>
                <a:lnTo>
                  <a:pt x="616" y="755"/>
                </a:lnTo>
                <a:lnTo>
                  <a:pt x="622" y="755"/>
                </a:lnTo>
                <a:lnTo>
                  <a:pt x="622" y="748"/>
                </a:lnTo>
                <a:lnTo>
                  <a:pt x="622" y="755"/>
                </a:lnTo>
                <a:lnTo>
                  <a:pt x="622" y="748"/>
                </a:lnTo>
                <a:lnTo>
                  <a:pt x="628" y="748"/>
                </a:lnTo>
                <a:lnTo>
                  <a:pt x="628" y="742"/>
                </a:lnTo>
                <a:lnTo>
                  <a:pt x="635" y="742"/>
                </a:lnTo>
                <a:lnTo>
                  <a:pt x="635" y="736"/>
                </a:lnTo>
                <a:lnTo>
                  <a:pt x="641" y="736"/>
                </a:lnTo>
                <a:lnTo>
                  <a:pt x="635" y="736"/>
                </a:lnTo>
                <a:lnTo>
                  <a:pt x="641" y="729"/>
                </a:lnTo>
                <a:lnTo>
                  <a:pt x="641" y="723"/>
                </a:lnTo>
                <a:lnTo>
                  <a:pt x="648" y="723"/>
                </a:lnTo>
                <a:lnTo>
                  <a:pt x="641" y="716"/>
                </a:lnTo>
                <a:lnTo>
                  <a:pt x="641" y="710"/>
                </a:lnTo>
                <a:lnTo>
                  <a:pt x="635" y="710"/>
                </a:lnTo>
                <a:lnTo>
                  <a:pt x="641" y="710"/>
                </a:lnTo>
                <a:lnTo>
                  <a:pt x="635" y="710"/>
                </a:lnTo>
                <a:lnTo>
                  <a:pt x="628" y="710"/>
                </a:lnTo>
                <a:lnTo>
                  <a:pt x="628" y="704"/>
                </a:lnTo>
                <a:lnTo>
                  <a:pt x="622" y="704"/>
                </a:lnTo>
                <a:lnTo>
                  <a:pt x="622" y="697"/>
                </a:lnTo>
                <a:lnTo>
                  <a:pt x="622" y="704"/>
                </a:lnTo>
                <a:lnTo>
                  <a:pt x="622" y="697"/>
                </a:lnTo>
                <a:lnTo>
                  <a:pt x="622" y="704"/>
                </a:lnTo>
                <a:lnTo>
                  <a:pt x="622" y="697"/>
                </a:lnTo>
                <a:lnTo>
                  <a:pt x="616" y="697"/>
                </a:lnTo>
                <a:lnTo>
                  <a:pt x="616" y="704"/>
                </a:lnTo>
                <a:lnTo>
                  <a:pt x="616" y="697"/>
                </a:lnTo>
                <a:lnTo>
                  <a:pt x="609" y="697"/>
                </a:lnTo>
                <a:lnTo>
                  <a:pt x="609" y="691"/>
                </a:lnTo>
                <a:lnTo>
                  <a:pt x="603" y="691"/>
                </a:lnTo>
                <a:lnTo>
                  <a:pt x="597" y="691"/>
                </a:lnTo>
                <a:lnTo>
                  <a:pt x="590" y="691"/>
                </a:lnTo>
                <a:lnTo>
                  <a:pt x="590" y="685"/>
                </a:lnTo>
                <a:lnTo>
                  <a:pt x="584" y="685"/>
                </a:lnTo>
                <a:lnTo>
                  <a:pt x="584" y="691"/>
                </a:lnTo>
                <a:lnTo>
                  <a:pt x="578" y="691"/>
                </a:lnTo>
                <a:lnTo>
                  <a:pt x="578" y="685"/>
                </a:lnTo>
                <a:lnTo>
                  <a:pt x="571" y="685"/>
                </a:lnTo>
                <a:lnTo>
                  <a:pt x="578" y="685"/>
                </a:lnTo>
                <a:lnTo>
                  <a:pt x="571" y="685"/>
                </a:lnTo>
                <a:lnTo>
                  <a:pt x="565" y="678"/>
                </a:lnTo>
                <a:lnTo>
                  <a:pt x="559" y="678"/>
                </a:lnTo>
                <a:lnTo>
                  <a:pt x="559" y="685"/>
                </a:lnTo>
                <a:lnTo>
                  <a:pt x="559" y="678"/>
                </a:lnTo>
                <a:lnTo>
                  <a:pt x="552" y="678"/>
                </a:lnTo>
                <a:lnTo>
                  <a:pt x="546" y="678"/>
                </a:lnTo>
                <a:lnTo>
                  <a:pt x="540" y="678"/>
                </a:lnTo>
                <a:lnTo>
                  <a:pt x="533" y="685"/>
                </a:lnTo>
                <a:lnTo>
                  <a:pt x="527" y="685"/>
                </a:lnTo>
                <a:lnTo>
                  <a:pt x="521" y="685"/>
                </a:lnTo>
                <a:lnTo>
                  <a:pt x="514" y="685"/>
                </a:lnTo>
                <a:lnTo>
                  <a:pt x="508" y="685"/>
                </a:lnTo>
                <a:lnTo>
                  <a:pt x="502" y="685"/>
                </a:lnTo>
                <a:lnTo>
                  <a:pt x="502" y="672"/>
                </a:lnTo>
                <a:lnTo>
                  <a:pt x="502" y="659"/>
                </a:lnTo>
                <a:lnTo>
                  <a:pt x="489" y="653"/>
                </a:lnTo>
                <a:lnTo>
                  <a:pt x="483" y="647"/>
                </a:lnTo>
                <a:lnTo>
                  <a:pt x="457" y="621"/>
                </a:lnTo>
                <a:lnTo>
                  <a:pt x="457" y="628"/>
                </a:lnTo>
                <a:lnTo>
                  <a:pt x="451" y="628"/>
                </a:lnTo>
                <a:lnTo>
                  <a:pt x="444" y="628"/>
                </a:lnTo>
                <a:lnTo>
                  <a:pt x="444" y="634"/>
                </a:lnTo>
                <a:lnTo>
                  <a:pt x="444" y="628"/>
                </a:lnTo>
                <a:lnTo>
                  <a:pt x="438" y="628"/>
                </a:lnTo>
                <a:lnTo>
                  <a:pt x="432" y="634"/>
                </a:lnTo>
                <a:lnTo>
                  <a:pt x="432" y="628"/>
                </a:lnTo>
                <a:lnTo>
                  <a:pt x="425" y="628"/>
                </a:lnTo>
                <a:lnTo>
                  <a:pt x="425" y="621"/>
                </a:lnTo>
                <a:lnTo>
                  <a:pt x="419" y="621"/>
                </a:lnTo>
                <a:lnTo>
                  <a:pt x="419" y="628"/>
                </a:lnTo>
                <a:lnTo>
                  <a:pt x="413" y="628"/>
                </a:lnTo>
                <a:lnTo>
                  <a:pt x="413" y="621"/>
                </a:lnTo>
                <a:lnTo>
                  <a:pt x="406" y="621"/>
                </a:lnTo>
                <a:lnTo>
                  <a:pt x="400" y="621"/>
                </a:lnTo>
                <a:lnTo>
                  <a:pt x="400" y="615"/>
                </a:lnTo>
                <a:lnTo>
                  <a:pt x="394" y="615"/>
                </a:lnTo>
                <a:lnTo>
                  <a:pt x="387" y="615"/>
                </a:lnTo>
                <a:lnTo>
                  <a:pt x="387" y="609"/>
                </a:lnTo>
                <a:lnTo>
                  <a:pt x="381" y="609"/>
                </a:lnTo>
                <a:lnTo>
                  <a:pt x="375" y="609"/>
                </a:lnTo>
                <a:lnTo>
                  <a:pt x="375" y="602"/>
                </a:lnTo>
                <a:lnTo>
                  <a:pt x="368" y="602"/>
                </a:lnTo>
                <a:lnTo>
                  <a:pt x="368" y="596"/>
                </a:lnTo>
                <a:lnTo>
                  <a:pt x="362" y="596"/>
                </a:lnTo>
                <a:lnTo>
                  <a:pt x="356" y="596"/>
                </a:lnTo>
                <a:lnTo>
                  <a:pt x="356" y="590"/>
                </a:lnTo>
                <a:lnTo>
                  <a:pt x="349" y="590"/>
                </a:lnTo>
                <a:lnTo>
                  <a:pt x="349" y="583"/>
                </a:lnTo>
                <a:lnTo>
                  <a:pt x="343" y="583"/>
                </a:lnTo>
                <a:lnTo>
                  <a:pt x="337" y="583"/>
                </a:lnTo>
                <a:lnTo>
                  <a:pt x="330" y="583"/>
                </a:lnTo>
                <a:lnTo>
                  <a:pt x="324" y="583"/>
                </a:lnTo>
                <a:lnTo>
                  <a:pt x="318" y="583"/>
                </a:lnTo>
                <a:lnTo>
                  <a:pt x="311" y="583"/>
                </a:lnTo>
                <a:lnTo>
                  <a:pt x="305" y="590"/>
                </a:lnTo>
                <a:lnTo>
                  <a:pt x="299" y="590"/>
                </a:lnTo>
                <a:lnTo>
                  <a:pt x="299" y="596"/>
                </a:lnTo>
                <a:lnTo>
                  <a:pt x="292" y="596"/>
                </a:lnTo>
                <a:lnTo>
                  <a:pt x="292" y="590"/>
                </a:lnTo>
                <a:lnTo>
                  <a:pt x="286" y="590"/>
                </a:lnTo>
                <a:lnTo>
                  <a:pt x="280" y="590"/>
                </a:lnTo>
                <a:lnTo>
                  <a:pt x="280" y="583"/>
                </a:lnTo>
                <a:lnTo>
                  <a:pt x="273" y="583"/>
                </a:lnTo>
                <a:lnTo>
                  <a:pt x="267" y="583"/>
                </a:lnTo>
                <a:lnTo>
                  <a:pt x="260" y="583"/>
                </a:lnTo>
                <a:lnTo>
                  <a:pt x="260" y="577"/>
                </a:lnTo>
                <a:lnTo>
                  <a:pt x="260" y="571"/>
                </a:lnTo>
                <a:lnTo>
                  <a:pt x="267" y="564"/>
                </a:lnTo>
                <a:lnTo>
                  <a:pt x="267" y="558"/>
                </a:lnTo>
                <a:lnTo>
                  <a:pt x="267" y="552"/>
                </a:lnTo>
                <a:lnTo>
                  <a:pt x="273" y="552"/>
                </a:lnTo>
                <a:lnTo>
                  <a:pt x="267" y="552"/>
                </a:lnTo>
                <a:lnTo>
                  <a:pt x="260" y="552"/>
                </a:lnTo>
                <a:lnTo>
                  <a:pt x="260" y="545"/>
                </a:lnTo>
                <a:lnTo>
                  <a:pt x="254" y="545"/>
                </a:lnTo>
                <a:lnTo>
                  <a:pt x="248" y="545"/>
                </a:lnTo>
                <a:lnTo>
                  <a:pt x="241" y="545"/>
                </a:lnTo>
                <a:lnTo>
                  <a:pt x="235" y="545"/>
                </a:lnTo>
                <a:lnTo>
                  <a:pt x="229" y="545"/>
                </a:lnTo>
                <a:lnTo>
                  <a:pt x="229" y="539"/>
                </a:lnTo>
                <a:lnTo>
                  <a:pt x="229" y="545"/>
                </a:lnTo>
                <a:lnTo>
                  <a:pt x="222" y="545"/>
                </a:lnTo>
                <a:lnTo>
                  <a:pt x="216" y="545"/>
                </a:lnTo>
                <a:lnTo>
                  <a:pt x="210" y="545"/>
                </a:lnTo>
                <a:lnTo>
                  <a:pt x="210" y="552"/>
                </a:lnTo>
                <a:lnTo>
                  <a:pt x="203" y="552"/>
                </a:lnTo>
                <a:lnTo>
                  <a:pt x="197" y="552"/>
                </a:lnTo>
                <a:lnTo>
                  <a:pt x="191" y="552"/>
                </a:lnTo>
                <a:lnTo>
                  <a:pt x="191" y="558"/>
                </a:lnTo>
                <a:lnTo>
                  <a:pt x="184" y="558"/>
                </a:lnTo>
                <a:lnTo>
                  <a:pt x="184" y="564"/>
                </a:lnTo>
                <a:lnTo>
                  <a:pt x="178" y="564"/>
                </a:lnTo>
                <a:lnTo>
                  <a:pt x="172" y="564"/>
                </a:lnTo>
                <a:lnTo>
                  <a:pt x="172" y="571"/>
                </a:lnTo>
                <a:lnTo>
                  <a:pt x="172" y="577"/>
                </a:lnTo>
                <a:lnTo>
                  <a:pt x="172" y="571"/>
                </a:lnTo>
                <a:lnTo>
                  <a:pt x="172" y="577"/>
                </a:lnTo>
                <a:lnTo>
                  <a:pt x="165" y="577"/>
                </a:lnTo>
                <a:lnTo>
                  <a:pt x="159" y="577"/>
                </a:lnTo>
                <a:lnTo>
                  <a:pt x="159" y="583"/>
                </a:lnTo>
                <a:lnTo>
                  <a:pt x="153" y="583"/>
                </a:lnTo>
                <a:lnTo>
                  <a:pt x="153" y="590"/>
                </a:lnTo>
                <a:lnTo>
                  <a:pt x="146" y="590"/>
                </a:lnTo>
                <a:lnTo>
                  <a:pt x="140" y="590"/>
                </a:lnTo>
                <a:lnTo>
                  <a:pt x="134" y="590"/>
                </a:lnTo>
                <a:lnTo>
                  <a:pt x="134" y="596"/>
                </a:lnTo>
                <a:lnTo>
                  <a:pt x="127" y="596"/>
                </a:lnTo>
                <a:lnTo>
                  <a:pt x="127" y="602"/>
                </a:lnTo>
                <a:lnTo>
                  <a:pt x="121" y="602"/>
                </a:lnTo>
                <a:lnTo>
                  <a:pt x="121" y="609"/>
                </a:lnTo>
                <a:lnTo>
                  <a:pt x="115" y="609"/>
                </a:lnTo>
                <a:lnTo>
                  <a:pt x="108" y="609"/>
                </a:lnTo>
                <a:lnTo>
                  <a:pt x="102" y="609"/>
                </a:lnTo>
                <a:lnTo>
                  <a:pt x="102" y="615"/>
                </a:lnTo>
                <a:lnTo>
                  <a:pt x="96" y="615"/>
                </a:lnTo>
                <a:lnTo>
                  <a:pt x="96" y="621"/>
                </a:lnTo>
                <a:lnTo>
                  <a:pt x="89" y="621"/>
                </a:lnTo>
                <a:lnTo>
                  <a:pt x="89" y="628"/>
                </a:lnTo>
                <a:lnTo>
                  <a:pt x="83" y="628"/>
                </a:lnTo>
                <a:lnTo>
                  <a:pt x="76" y="628"/>
                </a:lnTo>
                <a:lnTo>
                  <a:pt x="70" y="628"/>
                </a:lnTo>
                <a:lnTo>
                  <a:pt x="64" y="628"/>
                </a:lnTo>
                <a:lnTo>
                  <a:pt x="64" y="634"/>
                </a:lnTo>
                <a:lnTo>
                  <a:pt x="57" y="634"/>
                </a:lnTo>
                <a:lnTo>
                  <a:pt x="57" y="640"/>
                </a:lnTo>
                <a:lnTo>
                  <a:pt x="51" y="640"/>
                </a:lnTo>
                <a:lnTo>
                  <a:pt x="51" y="634"/>
                </a:lnTo>
                <a:lnTo>
                  <a:pt x="57" y="634"/>
                </a:lnTo>
                <a:lnTo>
                  <a:pt x="57" y="628"/>
                </a:lnTo>
                <a:lnTo>
                  <a:pt x="57" y="621"/>
                </a:lnTo>
                <a:lnTo>
                  <a:pt x="64" y="615"/>
                </a:lnTo>
                <a:lnTo>
                  <a:pt x="64" y="609"/>
                </a:lnTo>
                <a:lnTo>
                  <a:pt x="57" y="609"/>
                </a:lnTo>
                <a:lnTo>
                  <a:pt x="57" y="602"/>
                </a:lnTo>
                <a:lnTo>
                  <a:pt x="57" y="596"/>
                </a:lnTo>
                <a:lnTo>
                  <a:pt x="57" y="590"/>
                </a:lnTo>
                <a:lnTo>
                  <a:pt x="64" y="590"/>
                </a:lnTo>
                <a:lnTo>
                  <a:pt x="57" y="583"/>
                </a:lnTo>
                <a:lnTo>
                  <a:pt x="64" y="583"/>
                </a:lnTo>
                <a:lnTo>
                  <a:pt x="64" y="577"/>
                </a:lnTo>
                <a:lnTo>
                  <a:pt x="64" y="571"/>
                </a:lnTo>
                <a:lnTo>
                  <a:pt x="57" y="571"/>
                </a:lnTo>
                <a:lnTo>
                  <a:pt x="64" y="571"/>
                </a:lnTo>
                <a:lnTo>
                  <a:pt x="64" y="564"/>
                </a:lnTo>
                <a:lnTo>
                  <a:pt x="57" y="564"/>
                </a:lnTo>
                <a:lnTo>
                  <a:pt x="64" y="564"/>
                </a:lnTo>
                <a:lnTo>
                  <a:pt x="64" y="558"/>
                </a:lnTo>
                <a:lnTo>
                  <a:pt x="57" y="558"/>
                </a:lnTo>
                <a:lnTo>
                  <a:pt x="64" y="558"/>
                </a:lnTo>
                <a:lnTo>
                  <a:pt x="70" y="558"/>
                </a:lnTo>
                <a:lnTo>
                  <a:pt x="70" y="552"/>
                </a:lnTo>
                <a:lnTo>
                  <a:pt x="64" y="552"/>
                </a:lnTo>
                <a:lnTo>
                  <a:pt x="64" y="545"/>
                </a:lnTo>
                <a:lnTo>
                  <a:pt x="57" y="545"/>
                </a:lnTo>
                <a:lnTo>
                  <a:pt x="57" y="539"/>
                </a:lnTo>
                <a:lnTo>
                  <a:pt x="51" y="539"/>
                </a:lnTo>
                <a:lnTo>
                  <a:pt x="51" y="533"/>
                </a:lnTo>
                <a:lnTo>
                  <a:pt x="45" y="533"/>
                </a:lnTo>
                <a:lnTo>
                  <a:pt x="38" y="533"/>
                </a:lnTo>
                <a:lnTo>
                  <a:pt x="38" y="526"/>
                </a:lnTo>
                <a:lnTo>
                  <a:pt x="38" y="520"/>
                </a:lnTo>
                <a:lnTo>
                  <a:pt x="38" y="513"/>
                </a:lnTo>
                <a:lnTo>
                  <a:pt x="38" y="507"/>
                </a:lnTo>
                <a:lnTo>
                  <a:pt x="38" y="501"/>
                </a:lnTo>
                <a:lnTo>
                  <a:pt x="32" y="501"/>
                </a:lnTo>
                <a:lnTo>
                  <a:pt x="38" y="501"/>
                </a:lnTo>
                <a:lnTo>
                  <a:pt x="32" y="501"/>
                </a:lnTo>
                <a:lnTo>
                  <a:pt x="38" y="501"/>
                </a:lnTo>
                <a:lnTo>
                  <a:pt x="38" y="494"/>
                </a:lnTo>
                <a:lnTo>
                  <a:pt x="38" y="488"/>
                </a:lnTo>
                <a:lnTo>
                  <a:pt x="38" y="482"/>
                </a:lnTo>
                <a:lnTo>
                  <a:pt x="45" y="482"/>
                </a:lnTo>
                <a:lnTo>
                  <a:pt x="45" y="475"/>
                </a:lnTo>
                <a:lnTo>
                  <a:pt x="38" y="482"/>
                </a:lnTo>
                <a:lnTo>
                  <a:pt x="38" y="475"/>
                </a:lnTo>
                <a:lnTo>
                  <a:pt x="38" y="469"/>
                </a:lnTo>
                <a:lnTo>
                  <a:pt x="38" y="463"/>
                </a:lnTo>
                <a:lnTo>
                  <a:pt x="45" y="463"/>
                </a:lnTo>
                <a:lnTo>
                  <a:pt x="51" y="463"/>
                </a:lnTo>
                <a:lnTo>
                  <a:pt x="51" y="456"/>
                </a:lnTo>
                <a:lnTo>
                  <a:pt x="57" y="456"/>
                </a:lnTo>
                <a:lnTo>
                  <a:pt x="57" y="450"/>
                </a:lnTo>
                <a:lnTo>
                  <a:pt x="51" y="450"/>
                </a:lnTo>
                <a:lnTo>
                  <a:pt x="45" y="456"/>
                </a:lnTo>
                <a:lnTo>
                  <a:pt x="38" y="456"/>
                </a:lnTo>
                <a:lnTo>
                  <a:pt x="32" y="456"/>
                </a:lnTo>
                <a:lnTo>
                  <a:pt x="32" y="450"/>
                </a:lnTo>
                <a:lnTo>
                  <a:pt x="32" y="444"/>
                </a:lnTo>
                <a:lnTo>
                  <a:pt x="32" y="437"/>
                </a:lnTo>
                <a:lnTo>
                  <a:pt x="32" y="431"/>
                </a:lnTo>
                <a:lnTo>
                  <a:pt x="32" y="425"/>
                </a:lnTo>
                <a:lnTo>
                  <a:pt x="38" y="425"/>
                </a:lnTo>
                <a:lnTo>
                  <a:pt x="45" y="425"/>
                </a:lnTo>
                <a:lnTo>
                  <a:pt x="45" y="418"/>
                </a:lnTo>
                <a:lnTo>
                  <a:pt x="51" y="418"/>
                </a:lnTo>
                <a:lnTo>
                  <a:pt x="45" y="418"/>
                </a:lnTo>
                <a:lnTo>
                  <a:pt x="38" y="418"/>
                </a:lnTo>
                <a:lnTo>
                  <a:pt x="32" y="418"/>
                </a:lnTo>
                <a:lnTo>
                  <a:pt x="32" y="412"/>
                </a:lnTo>
                <a:lnTo>
                  <a:pt x="38" y="406"/>
                </a:lnTo>
                <a:lnTo>
                  <a:pt x="32" y="406"/>
                </a:lnTo>
                <a:lnTo>
                  <a:pt x="32" y="399"/>
                </a:lnTo>
                <a:lnTo>
                  <a:pt x="38" y="399"/>
                </a:lnTo>
                <a:lnTo>
                  <a:pt x="32" y="399"/>
                </a:lnTo>
                <a:lnTo>
                  <a:pt x="32" y="393"/>
                </a:lnTo>
                <a:lnTo>
                  <a:pt x="38" y="393"/>
                </a:lnTo>
                <a:lnTo>
                  <a:pt x="32" y="393"/>
                </a:lnTo>
                <a:lnTo>
                  <a:pt x="32" y="387"/>
                </a:lnTo>
                <a:lnTo>
                  <a:pt x="38" y="387"/>
                </a:lnTo>
                <a:lnTo>
                  <a:pt x="38" y="380"/>
                </a:lnTo>
                <a:lnTo>
                  <a:pt x="45" y="380"/>
                </a:lnTo>
                <a:lnTo>
                  <a:pt x="45" y="374"/>
                </a:lnTo>
                <a:lnTo>
                  <a:pt x="38" y="374"/>
                </a:lnTo>
                <a:lnTo>
                  <a:pt x="38" y="368"/>
                </a:lnTo>
                <a:lnTo>
                  <a:pt x="32" y="368"/>
                </a:lnTo>
                <a:lnTo>
                  <a:pt x="32" y="361"/>
                </a:lnTo>
                <a:lnTo>
                  <a:pt x="26" y="361"/>
                </a:lnTo>
                <a:lnTo>
                  <a:pt x="32" y="361"/>
                </a:lnTo>
                <a:lnTo>
                  <a:pt x="32" y="355"/>
                </a:lnTo>
                <a:lnTo>
                  <a:pt x="26" y="355"/>
                </a:lnTo>
                <a:lnTo>
                  <a:pt x="26" y="349"/>
                </a:lnTo>
                <a:lnTo>
                  <a:pt x="26" y="342"/>
                </a:lnTo>
                <a:lnTo>
                  <a:pt x="26" y="336"/>
                </a:lnTo>
                <a:lnTo>
                  <a:pt x="26" y="329"/>
                </a:lnTo>
                <a:lnTo>
                  <a:pt x="32" y="329"/>
                </a:lnTo>
                <a:lnTo>
                  <a:pt x="32" y="323"/>
                </a:lnTo>
                <a:lnTo>
                  <a:pt x="38" y="323"/>
                </a:lnTo>
                <a:lnTo>
                  <a:pt x="45" y="323"/>
                </a:lnTo>
                <a:lnTo>
                  <a:pt x="45" y="317"/>
                </a:lnTo>
                <a:lnTo>
                  <a:pt x="38" y="317"/>
                </a:lnTo>
                <a:lnTo>
                  <a:pt x="38" y="323"/>
                </a:lnTo>
                <a:lnTo>
                  <a:pt x="38" y="317"/>
                </a:lnTo>
                <a:lnTo>
                  <a:pt x="32" y="317"/>
                </a:lnTo>
                <a:lnTo>
                  <a:pt x="26" y="317"/>
                </a:lnTo>
                <a:lnTo>
                  <a:pt x="26" y="310"/>
                </a:lnTo>
                <a:lnTo>
                  <a:pt x="26" y="317"/>
                </a:lnTo>
                <a:lnTo>
                  <a:pt x="26" y="310"/>
                </a:lnTo>
                <a:lnTo>
                  <a:pt x="32" y="310"/>
                </a:lnTo>
                <a:lnTo>
                  <a:pt x="26" y="304"/>
                </a:lnTo>
                <a:lnTo>
                  <a:pt x="32" y="304"/>
                </a:lnTo>
                <a:lnTo>
                  <a:pt x="32" y="298"/>
                </a:lnTo>
                <a:lnTo>
                  <a:pt x="32" y="291"/>
                </a:lnTo>
                <a:lnTo>
                  <a:pt x="38" y="291"/>
                </a:lnTo>
                <a:lnTo>
                  <a:pt x="38" y="298"/>
                </a:lnTo>
                <a:lnTo>
                  <a:pt x="45" y="298"/>
                </a:lnTo>
                <a:lnTo>
                  <a:pt x="51" y="298"/>
                </a:lnTo>
                <a:lnTo>
                  <a:pt x="51" y="291"/>
                </a:lnTo>
                <a:lnTo>
                  <a:pt x="45" y="291"/>
                </a:lnTo>
                <a:lnTo>
                  <a:pt x="38" y="291"/>
                </a:lnTo>
                <a:lnTo>
                  <a:pt x="38" y="285"/>
                </a:lnTo>
                <a:lnTo>
                  <a:pt x="32" y="285"/>
                </a:lnTo>
                <a:lnTo>
                  <a:pt x="26" y="285"/>
                </a:lnTo>
                <a:lnTo>
                  <a:pt x="19" y="285"/>
                </a:lnTo>
                <a:lnTo>
                  <a:pt x="13" y="285"/>
                </a:lnTo>
                <a:lnTo>
                  <a:pt x="13" y="279"/>
                </a:lnTo>
                <a:lnTo>
                  <a:pt x="13" y="272"/>
                </a:lnTo>
                <a:lnTo>
                  <a:pt x="7" y="272"/>
                </a:lnTo>
                <a:lnTo>
                  <a:pt x="7" y="266"/>
                </a:lnTo>
                <a:lnTo>
                  <a:pt x="0" y="266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247" name="Freeform 115"/>
          <p:cNvSpPr>
            <a:spLocks/>
          </p:cNvSpPr>
          <p:nvPr/>
        </p:nvSpPr>
        <p:spPr bwMode="auto">
          <a:xfrm>
            <a:off x="2181225" y="4165600"/>
            <a:ext cx="712788" cy="422275"/>
          </a:xfrm>
          <a:custGeom>
            <a:avLst/>
            <a:gdLst>
              <a:gd name="T0" fmla="*/ 2147483647 w 622"/>
              <a:gd name="T1" fmla="*/ 2147483647 h 399"/>
              <a:gd name="T2" fmla="*/ 2147483647 w 622"/>
              <a:gd name="T3" fmla="*/ 2147483647 h 399"/>
              <a:gd name="T4" fmla="*/ 2147483647 w 622"/>
              <a:gd name="T5" fmla="*/ 2147483647 h 399"/>
              <a:gd name="T6" fmla="*/ 2147483647 w 622"/>
              <a:gd name="T7" fmla="*/ 2147483647 h 399"/>
              <a:gd name="T8" fmla="*/ 2147483647 w 622"/>
              <a:gd name="T9" fmla="*/ 2147483647 h 399"/>
              <a:gd name="T10" fmla="*/ 2147483647 w 622"/>
              <a:gd name="T11" fmla="*/ 2147483647 h 399"/>
              <a:gd name="T12" fmla="*/ 2147483647 w 622"/>
              <a:gd name="T13" fmla="*/ 2147483647 h 399"/>
              <a:gd name="T14" fmla="*/ 2147483647 w 622"/>
              <a:gd name="T15" fmla="*/ 2147483647 h 399"/>
              <a:gd name="T16" fmla="*/ 2147483647 w 622"/>
              <a:gd name="T17" fmla="*/ 2147483647 h 399"/>
              <a:gd name="T18" fmla="*/ 2147483647 w 622"/>
              <a:gd name="T19" fmla="*/ 2147483647 h 399"/>
              <a:gd name="T20" fmla="*/ 2147483647 w 622"/>
              <a:gd name="T21" fmla="*/ 2147483647 h 399"/>
              <a:gd name="T22" fmla="*/ 2147483647 w 622"/>
              <a:gd name="T23" fmla="*/ 2147483647 h 399"/>
              <a:gd name="T24" fmla="*/ 2147483647 w 622"/>
              <a:gd name="T25" fmla="*/ 2147483647 h 399"/>
              <a:gd name="T26" fmla="*/ 2147483647 w 622"/>
              <a:gd name="T27" fmla="*/ 2147483647 h 399"/>
              <a:gd name="T28" fmla="*/ 2147483647 w 622"/>
              <a:gd name="T29" fmla="*/ 2147483647 h 399"/>
              <a:gd name="T30" fmla="*/ 2147483647 w 622"/>
              <a:gd name="T31" fmla="*/ 2147483647 h 399"/>
              <a:gd name="T32" fmla="*/ 2147483647 w 622"/>
              <a:gd name="T33" fmla="*/ 2147483647 h 399"/>
              <a:gd name="T34" fmla="*/ 2147483647 w 622"/>
              <a:gd name="T35" fmla="*/ 2147483647 h 399"/>
              <a:gd name="T36" fmla="*/ 2147483647 w 622"/>
              <a:gd name="T37" fmla="*/ 2147483647 h 399"/>
              <a:gd name="T38" fmla="*/ 2147483647 w 622"/>
              <a:gd name="T39" fmla="*/ 2147483647 h 399"/>
              <a:gd name="T40" fmla="*/ 2147483647 w 622"/>
              <a:gd name="T41" fmla="*/ 2147483647 h 399"/>
              <a:gd name="T42" fmla="*/ 2147483647 w 622"/>
              <a:gd name="T43" fmla="*/ 2147483647 h 399"/>
              <a:gd name="T44" fmla="*/ 2147483647 w 622"/>
              <a:gd name="T45" fmla="*/ 2147483647 h 399"/>
              <a:gd name="T46" fmla="*/ 2147483647 w 622"/>
              <a:gd name="T47" fmla="*/ 2147483647 h 399"/>
              <a:gd name="T48" fmla="*/ 2147483647 w 622"/>
              <a:gd name="T49" fmla="*/ 2147483647 h 399"/>
              <a:gd name="T50" fmla="*/ 2147483647 w 622"/>
              <a:gd name="T51" fmla="*/ 2147483647 h 399"/>
              <a:gd name="T52" fmla="*/ 2147483647 w 622"/>
              <a:gd name="T53" fmla="*/ 2147483647 h 399"/>
              <a:gd name="T54" fmla="*/ 2147483647 w 622"/>
              <a:gd name="T55" fmla="*/ 2147483647 h 399"/>
              <a:gd name="T56" fmla="*/ 2147483647 w 622"/>
              <a:gd name="T57" fmla="*/ 2147483647 h 399"/>
              <a:gd name="T58" fmla="*/ 2147483647 w 622"/>
              <a:gd name="T59" fmla="*/ 2147483647 h 399"/>
              <a:gd name="T60" fmla="*/ 2147483647 w 622"/>
              <a:gd name="T61" fmla="*/ 2147483647 h 399"/>
              <a:gd name="T62" fmla="*/ 2147483647 w 622"/>
              <a:gd name="T63" fmla="*/ 2147483647 h 399"/>
              <a:gd name="T64" fmla="*/ 2147483647 w 622"/>
              <a:gd name="T65" fmla="*/ 2147483647 h 399"/>
              <a:gd name="T66" fmla="*/ 2147483647 w 622"/>
              <a:gd name="T67" fmla="*/ 2147483647 h 399"/>
              <a:gd name="T68" fmla="*/ 2147483647 w 622"/>
              <a:gd name="T69" fmla="*/ 2147483647 h 399"/>
              <a:gd name="T70" fmla="*/ 2147483647 w 622"/>
              <a:gd name="T71" fmla="*/ 2147483647 h 399"/>
              <a:gd name="T72" fmla="*/ 2147483647 w 622"/>
              <a:gd name="T73" fmla="*/ 2147483647 h 399"/>
              <a:gd name="T74" fmla="*/ 2147483647 w 622"/>
              <a:gd name="T75" fmla="*/ 2147483647 h 399"/>
              <a:gd name="T76" fmla="*/ 2147483647 w 622"/>
              <a:gd name="T77" fmla="*/ 2147483647 h 399"/>
              <a:gd name="T78" fmla="*/ 2147483647 w 622"/>
              <a:gd name="T79" fmla="*/ 2147483647 h 399"/>
              <a:gd name="T80" fmla="*/ 2147483647 w 622"/>
              <a:gd name="T81" fmla="*/ 2147483647 h 399"/>
              <a:gd name="T82" fmla="*/ 2147483647 w 622"/>
              <a:gd name="T83" fmla="*/ 2147483647 h 399"/>
              <a:gd name="T84" fmla="*/ 2147483647 w 622"/>
              <a:gd name="T85" fmla="*/ 2147483647 h 399"/>
              <a:gd name="T86" fmla="*/ 2147483647 w 622"/>
              <a:gd name="T87" fmla="*/ 2147483647 h 399"/>
              <a:gd name="T88" fmla="*/ 2147483647 w 622"/>
              <a:gd name="T89" fmla="*/ 2147483647 h 399"/>
              <a:gd name="T90" fmla="*/ 2147483647 w 622"/>
              <a:gd name="T91" fmla="*/ 2147483647 h 399"/>
              <a:gd name="T92" fmla="*/ 2147483647 w 622"/>
              <a:gd name="T93" fmla="*/ 2147483647 h 399"/>
              <a:gd name="T94" fmla="*/ 2147483647 w 622"/>
              <a:gd name="T95" fmla="*/ 2147483647 h 399"/>
              <a:gd name="T96" fmla="*/ 2147483647 w 622"/>
              <a:gd name="T97" fmla="*/ 2147483647 h 399"/>
              <a:gd name="T98" fmla="*/ 2147483647 w 622"/>
              <a:gd name="T99" fmla="*/ 2147483647 h 399"/>
              <a:gd name="T100" fmla="*/ 2147483647 w 622"/>
              <a:gd name="T101" fmla="*/ 2147483647 h 399"/>
              <a:gd name="T102" fmla="*/ 2147483647 w 622"/>
              <a:gd name="T103" fmla="*/ 2147483647 h 399"/>
              <a:gd name="T104" fmla="*/ 2147483647 w 622"/>
              <a:gd name="T105" fmla="*/ 2147483647 h 399"/>
              <a:gd name="T106" fmla="*/ 2147483647 w 622"/>
              <a:gd name="T107" fmla="*/ 2147483647 h 399"/>
              <a:gd name="T108" fmla="*/ 2147483647 w 622"/>
              <a:gd name="T109" fmla="*/ 2147483647 h 399"/>
              <a:gd name="T110" fmla="*/ 2147483647 w 622"/>
              <a:gd name="T111" fmla="*/ 2147483647 h 399"/>
              <a:gd name="T112" fmla="*/ 2147483647 w 622"/>
              <a:gd name="T113" fmla="*/ 2147483647 h 399"/>
              <a:gd name="T114" fmla="*/ 2147483647 w 622"/>
              <a:gd name="T115" fmla="*/ 2147483647 h 399"/>
              <a:gd name="T116" fmla="*/ 2147483647 w 622"/>
              <a:gd name="T117" fmla="*/ 2147483647 h 399"/>
              <a:gd name="T118" fmla="*/ 2147483647 w 622"/>
              <a:gd name="T119" fmla="*/ 2147483647 h 399"/>
              <a:gd name="T120" fmla="*/ 2147483647 w 622"/>
              <a:gd name="T121" fmla="*/ 2147483647 h 399"/>
              <a:gd name="T122" fmla="*/ 0 w 622"/>
              <a:gd name="T123" fmla="*/ 2147483647 h 3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22"/>
              <a:gd name="T187" fmla="*/ 0 h 399"/>
              <a:gd name="T188" fmla="*/ 622 w 622"/>
              <a:gd name="T189" fmla="*/ 399 h 3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22" h="399">
                <a:moveTo>
                  <a:pt x="0" y="279"/>
                </a:moveTo>
                <a:lnTo>
                  <a:pt x="0" y="279"/>
                </a:lnTo>
                <a:lnTo>
                  <a:pt x="0" y="272"/>
                </a:lnTo>
                <a:lnTo>
                  <a:pt x="7" y="272"/>
                </a:lnTo>
                <a:lnTo>
                  <a:pt x="7" y="266"/>
                </a:lnTo>
                <a:lnTo>
                  <a:pt x="13" y="260"/>
                </a:lnTo>
                <a:lnTo>
                  <a:pt x="13" y="253"/>
                </a:lnTo>
                <a:lnTo>
                  <a:pt x="13" y="247"/>
                </a:lnTo>
                <a:lnTo>
                  <a:pt x="13" y="241"/>
                </a:lnTo>
                <a:lnTo>
                  <a:pt x="13" y="234"/>
                </a:lnTo>
                <a:lnTo>
                  <a:pt x="13" y="228"/>
                </a:lnTo>
                <a:lnTo>
                  <a:pt x="19" y="228"/>
                </a:lnTo>
                <a:lnTo>
                  <a:pt x="19" y="222"/>
                </a:lnTo>
                <a:lnTo>
                  <a:pt x="19" y="215"/>
                </a:lnTo>
                <a:lnTo>
                  <a:pt x="26" y="209"/>
                </a:lnTo>
                <a:lnTo>
                  <a:pt x="26" y="203"/>
                </a:lnTo>
                <a:lnTo>
                  <a:pt x="26" y="196"/>
                </a:lnTo>
                <a:lnTo>
                  <a:pt x="26" y="190"/>
                </a:lnTo>
                <a:lnTo>
                  <a:pt x="26" y="183"/>
                </a:lnTo>
                <a:lnTo>
                  <a:pt x="32" y="183"/>
                </a:lnTo>
                <a:lnTo>
                  <a:pt x="32" y="177"/>
                </a:lnTo>
                <a:lnTo>
                  <a:pt x="32" y="171"/>
                </a:lnTo>
                <a:lnTo>
                  <a:pt x="26" y="164"/>
                </a:lnTo>
                <a:lnTo>
                  <a:pt x="26" y="158"/>
                </a:lnTo>
                <a:lnTo>
                  <a:pt x="26" y="152"/>
                </a:lnTo>
                <a:lnTo>
                  <a:pt x="32" y="152"/>
                </a:lnTo>
                <a:lnTo>
                  <a:pt x="32" y="145"/>
                </a:lnTo>
                <a:lnTo>
                  <a:pt x="38" y="145"/>
                </a:lnTo>
                <a:lnTo>
                  <a:pt x="45" y="139"/>
                </a:lnTo>
                <a:lnTo>
                  <a:pt x="51" y="133"/>
                </a:lnTo>
                <a:lnTo>
                  <a:pt x="45" y="126"/>
                </a:lnTo>
                <a:lnTo>
                  <a:pt x="51" y="126"/>
                </a:lnTo>
                <a:lnTo>
                  <a:pt x="51" y="120"/>
                </a:lnTo>
                <a:lnTo>
                  <a:pt x="51" y="114"/>
                </a:lnTo>
                <a:lnTo>
                  <a:pt x="51" y="107"/>
                </a:lnTo>
                <a:lnTo>
                  <a:pt x="51" y="101"/>
                </a:lnTo>
                <a:lnTo>
                  <a:pt x="57" y="101"/>
                </a:lnTo>
                <a:lnTo>
                  <a:pt x="57" y="95"/>
                </a:lnTo>
                <a:lnTo>
                  <a:pt x="57" y="88"/>
                </a:lnTo>
                <a:lnTo>
                  <a:pt x="64" y="88"/>
                </a:lnTo>
                <a:lnTo>
                  <a:pt x="70" y="88"/>
                </a:lnTo>
                <a:lnTo>
                  <a:pt x="76" y="82"/>
                </a:lnTo>
                <a:lnTo>
                  <a:pt x="83" y="76"/>
                </a:lnTo>
                <a:lnTo>
                  <a:pt x="83" y="69"/>
                </a:lnTo>
                <a:lnTo>
                  <a:pt x="89" y="69"/>
                </a:lnTo>
                <a:lnTo>
                  <a:pt x="89" y="63"/>
                </a:lnTo>
                <a:lnTo>
                  <a:pt x="89" y="50"/>
                </a:lnTo>
                <a:lnTo>
                  <a:pt x="96" y="44"/>
                </a:lnTo>
                <a:lnTo>
                  <a:pt x="96" y="38"/>
                </a:lnTo>
                <a:lnTo>
                  <a:pt x="102" y="38"/>
                </a:lnTo>
                <a:lnTo>
                  <a:pt x="108" y="38"/>
                </a:lnTo>
                <a:lnTo>
                  <a:pt x="108" y="31"/>
                </a:lnTo>
                <a:lnTo>
                  <a:pt x="115" y="31"/>
                </a:lnTo>
                <a:lnTo>
                  <a:pt x="115" y="25"/>
                </a:lnTo>
                <a:lnTo>
                  <a:pt x="121" y="25"/>
                </a:lnTo>
                <a:lnTo>
                  <a:pt x="127" y="25"/>
                </a:lnTo>
                <a:lnTo>
                  <a:pt x="134" y="25"/>
                </a:lnTo>
                <a:lnTo>
                  <a:pt x="134" y="19"/>
                </a:lnTo>
                <a:lnTo>
                  <a:pt x="140" y="12"/>
                </a:lnTo>
                <a:lnTo>
                  <a:pt x="140" y="19"/>
                </a:lnTo>
                <a:lnTo>
                  <a:pt x="146" y="12"/>
                </a:lnTo>
                <a:lnTo>
                  <a:pt x="153" y="12"/>
                </a:lnTo>
                <a:lnTo>
                  <a:pt x="153" y="6"/>
                </a:lnTo>
                <a:lnTo>
                  <a:pt x="159" y="6"/>
                </a:lnTo>
                <a:lnTo>
                  <a:pt x="165" y="12"/>
                </a:lnTo>
                <a:lnTo>
                  <a:pt x="172" y="12"/>
                </a:lnTo>
                <a:lnTo>
                  <a:pt x="178" y="12"/>
                </a:lnTo>
                <a:lnTo>
                  <a:pt x="184" y="12"/>
                </a:lnTo>
                <a:lnTo>
                  <a:pt x="191" y="6"/>
                </a:lnTo>
                <a:lnTo>
                  <a:pt x="197" y="12"/>
                </a:lnTo>
                <a:lnTo>
                  <a:pt x="203" y="12"/>
                </a:lnTo>
                <a:lnTo>
                  <a:pt x="210" y="12"/>
                </a:lnTo>
                <a:lnTo>
                  <a:pt x="216" y="12"/>
                </a:lnTo>
                <a:lnTo>
                  <a:pt x="222" y="12"/>
                </a:lnTo>
                <a:lnTo>
                  <a:pt x="222" y="19"/>
                </a:lnTo>
                <a:lnTo>
                  <a:pt x="229" y="19"/>
                </a:lnTo>
                <a:lnTo>
                  <a:pt x="229" y="12"/>
                </a:lnTo>
                <a:lnTo>
                  <a:pt x="229" y="6"/>
                </a:lnTo>
                <a:lnTo>
                  <a:pt x="235" y="6"/>
                </a:lnTo>
                <a:lnTo>
                  <a:pt x="235" y="0"/>
                </a:lnTo>
                <a:lnTo>
                  <a:pt x="241" y="6"/>
                </a:lnTo>
                <a:lnTo>
                  <a:pt x="248" y="6"/>
                </a:lnTo>
                <a:lnTo>
                  <a:pt x="254" y="6"/>
                </a:lnTo>
                <a:lnTo>
                  <a:pt x="254" y="12"/>
                </a:lnTo>
                <a:lnTo>
                  <a:pt x="260" y="12"/>
                </a:lnTo>
                <a:lnTo>
                  <a:pt x="267" y="12"/>
                </a:lnTo>
                <a:lnTo>
                  <a:pt x="273" y="12"/>
                </a:lnTo>
                <a:lnTo>
                  <a:pt x="273" y="19"/>
                </a:lnTo>
                <a:lnTo>
                  <a:pt x="279" y="19"/>
                </a:lnTo>
                <a:lnTo>
                  <a:pt x="286" y="19"/>
                </a:lnTo>
                <a:lnTo>
                  <a:pt x="292" y="19"/>
                </a:lnTo>
                <a:lnTo>
                  <a:pt x="299" y="19"/>
                </a:lnTo>
                <a:lnTo>
                  <a:pt x="299" y="12"/>
                </a:lnTo>
                <a:lnTo>
                  <a:pt x="305" y="19"/>
                </a:lnTo>
                <a:lnTo>
                  <a:pt x="311" y="19"/>
                </a:lnTo>
                <a:lnTo>
                  <a:pt x="318" y="19"/>
                </a:lnTo>
                <a:lnTo>
                  <a:pt x="324" y="19"/>
                </a:lnTo>
                <a:lnTo>
                  <a:pt x="324" y="25"/>
                </a:lnTo>
                <a:lnTo>
                  <a:pt x="330" y="25"/>
                </a:lnTo>
                <a:lnTo>
                  <a:pt x="337" y="25"/>
                </a:lnTo>
                <a:lnTo>
                  <a:pt x="343" y="31"/>
                </a:lnTo>
                <a:lnTo>
                  <a:pt x="343" y="25"/>
                </a:lnTo>
                <a:lnTo>
                  <a:pt x="349" y="31"/>
                </a:lnTo>
                <a:lnTo>
                  <a:pt x="356" y="31"/>
                </a:lnTo>
                <a:lnTo>
                  <a:pt x="356" y="38"/>
                </a:lnTo>
                <a:lnTo>
                  <a:pt x="362" y="38"/>
                </a:lnTo>
                <a:lnTo>
                  <a:pt x="362" y="44"/>
                </a:lnTo>
                <a:lnTo>
                  <a:pt x="368" y="44"/>
                </a:lnTo>
                <a:lnTo>
                  <a:pt x="368" y="38"/>
                </a:lnTo>
                <a:lnTo>
                  <a:pt x="375" y="38"/>
                </a:lnTo>
                <a:lnTo>
                  <a:pt x="381" y="38"/>
                </a:lnTo>
                <a:lnTo>
                  <a:pt x="387" y="38"/>
                </a:lnTo>
                <a:lnTo>
                  <a:pt x="387" y="44"/>
                </a:lnTo>
                <a:lnTo>
                  <a:pt x="394" y="44"/>
                </a:lnTo>
                <a:lnTo>
                  <a:pt x="394" y="38"/>
                </a:lnTo>
                <a:lnTo>
                  <a:pt x="400" y="38"/>
                </a:lnTo>
                <a:lnTo>
                  <a:pt x="406" y="44"/>
                </a:lnTo>
                <a:lnTo>
                  <a:pt x="413" y="44"/>
                </a:lnTo>
                <a:lnTo>
                  <a:pt x="419" y="44"/>
                </a:lnTo>
                <a:lnTo>
                  <a:pt x="425" y="44"/>
                </a:lnTo>
                <a:lnTo>
                  <a:pt x="425" y="38"/>
                </a:lnTo>
                <a:lnTo>
                  <a:pt x="432" y="44"/>
                </a:lnTo>
                <a:lnTo>
                  <a:pt x="432" y="38"/>
                </a:lnTo>
                <a:lnTo>
                  <a:pt x="438" y="44"/>
                </a:lnTo>
                <a:lnTo>
                  <a:pt x="438" y="38"/>
                </a:lnTo>
                <a:lnTo>
                  <a:pt x="438" y="44"/>
                </a:lnTo>
                <a:lnTo>
                  <a:pt x="444" y="44"/>
                </a:lnTo>
                <a:lnTo>
                  <a:pt x="444" y="50"/>
                </a:lnTo>
                <a:lnTo>
                  <a:pt x="444" y="57"/>
                </a:lnTo>
                <a:lnTo>
                  <a:pt x="451" y="57"/>
                </a:lnTo>
                <a:lnTo>
                  <a:pt x="457" y="57"/>
                </a:lnTo>
                <a:lnTo>
                  <a:pt x="463" y="57"/>
                </a:lnTo>
                <a:lnTo>
                  <a:pt x="463" y="63"/>
                </a:lnTo>
                <a:lnTo>
                  <a:pt x="470" y="63"/>
                </a:lnTo>
                <a:lnTo>
                  <a:pt x="470" y="69"/>
                </a:lnTo>
                <a:lnTo>
                  <a:pt x="470" y="76"/>
                </a:lnTo>
                <a:lnTo>
                  <a:pt x="470" y="82"/>
                </a:lnTo>
                <a:lnTo>
                  <a:pt x="476" y="82"/>
                </a:lnTo>
                <a:lnTo>
                  <a:pt x="470" y="82"/>
                </a:lnTo>
                <a:lnTo>
                  <a:pt x="470" y="88"/>
                </a:lnTo>
                <a:lnTo>
                  <a:pt x="476" y="88"/>
                </a:lnTo>
                <a:lnTo>
                  <a:pt x="476" y="95"/>
                </a:lnTo>
                <a:lnTo>
                  <a:pt x="470" y="95"/>
                </a:lnTo>
                <a:lnTo>
                  <a:pt x="476" y="101"/>
                </a:lnTo>
                <a:lnTo>
                  <a:pt x="470" y="101"/>
                </a:lnTo>
                <a:lnTo>
                  <a:pt x="470" y="107"/>
                </a:lnTo>
                <a:lnTo>
                  <a:pt x="476" y="107"/>
                </a:lnTo>
                <a:lnTo>
                  <a:pt x="470" y="107"/>
                </a:lnTo>
                <a:lnTo>
                  <a:pt x="476" y="107"/>
                </a:lnTo>
                <a:lnTo>
                  <a:pt x="476" y="114"/>
                </a:lnTo>
                <a:lnTo>
                  <a:pt x="476" y="120"/>
                </a:lnTo>
                <a:lnTo>
                  <a:pt x="476" y="126"/>
                </a:lnTo>
                <a:lnTo>
                  <a:pt x="476" y="133"/>
                </a:lnTo>
                <a:lnTo>
                  <a:pt x="483" y="139"/>
                </a:lnTo>
                <a:lnTo>
                  <a:pt x="483" y="133"/>
                </a:lnTo>
                <a:lnTo>
                  <a:pt x="483" y="139"/>
                </a:lnTo>
                <a:lnTo>
                  <a:pt x="483" y="145"/>
                </a:lnTo>
                <a:lnTo>
                  <a:pt x="489" y="145"/>
                </a:lnTo>
                <a:lnTo>
                  <a:pt x="489" y="152"/>
                </a:lnTo>
                <a:lnTo>
                  <a:pt x="495" y="152"/>
                </a:lnTo>
                <a:lnTo>
                  <a:pt x="495" y="158"/>
                </a:lnTo>
                <a:lnTo>
                  <a:pt x="502" y="158"/>
                </a:lnTo>
                <a:lnTo>
                  <a:pt x="495" y="158"/>
                </a:lnTo>
                <a:lnTo>
                  <a:pt x="502" y="164"/>
                </a:lnTo>
                <a:lnTo>
                  <a:pt x="495" y="164"/>
                </a:lnTo>
                <a:lnTo>
                  <a:pt x="502" y="164"/>
                </a:lnTo>
                <a:lnTo>
                  <a:pt x="502" y="171"/>
                </a:lnTo>
                <a:lnTo>
                  <a:pt x="508" y="171"/>
                </a:lnTo>
                <a:lnTo>
                  <a:pt x="508" y="177"/>
                </a:lnTo>
                <a:lnTo>
                  <a:pt x="514" y="177"/>
                </a:lnTo>
                <a:lnTo>
                  <a:pt x="508" y="177"/>
                </a:lnTo>
                <a:lnTo>
                  <a:pt x="508" y="183"/>
                </a:lnTo>
                <a:lnTo>
                  <a:pt x="508" y="190"/>
                </a:lnTo>
                <a:lnTo>
                  <a:pt x="502" y="190"/>
                </a:lnTo>
                <a:lnTo>
                  <a:pt x="502" y="196"/>
                </a:lnTo>
                <a:lnTo>
                  <a:pt x="502" y="203"/>
                </a:lnTo>
                <a:lnTo>
                  <a:pt x="502" y="209"/>
                </a:lnTo>
                <a:lnTo>
                  <a:pt x="508" y="209"/>
                </a:lnTo>
                <a:lnTo>
                  <a:pt x="514" y="209"/>
                </a:lnTo>
                <a:lnTo>
                  <a:pt x="521" y="209"/>
                </a:lnTo>
                <a:lnTo>
                  <a:pt x="527" y="209"/>
                </a:lnTo>
                <a:lnTo>
                  <a:pt x="527" y="203"/>
                </a:lnTo>
                <a:lnTo>
                  <a:pt x="533" y="203"/>
                </a:lnTo>
                <a:lnTo>
                  <a:pt x="527" y="203"/>
                </a:lnTo>
                <a:lnTo>
                  <a:pt x="533" y="203"/>
                </a:lnTo>
                <a:lnTo>
                  <a:pt x="533" y="209"/>
                </a:lnTo>
                <a:lnTo>
                  <a:pt x="540" y="209"/>
                </a:lnTo>
                <a:lnTo>
                  <a:pt x="546" y="209"/>
                </a:lnTo>
                <a:lnTo>
                  <a:pt x="546" y="203"/>
                </a:lnTo>
                <a:lnTo>
                  <a:pt x="546" y="209"/>
                </a:lnTo>
                <a:lnTo>
                  <a:pt x="546" y="203"/>
                </a:lnTo>
                <a:lnTo>
                  <a:pt x="546" y="209"/>
                </a:lnTo>
                <a:lnTo>
                  <a:pt x="552" y="209"/>
                </a:lnTo>
                <a:lnTo>
                  <a:pt x="559" y="209"/>
                </a:lnTo>
                <a:lnTo>
                  <a:pt x="565" y="209"/>
                </a:lnTo>
                <a:lnTo>
                  <a:pt x="559" y="209"/>
                </a:lnTo>
                <a:lnTo>
                  <a:pt x="565" y="209"/>
                </a:lnTo>
                <a:lnTo>
                  <a:pt x="559" y="209"/>
                </a:lnTo>
                <a:lnTo>
                  <a:pt x="565" y="209"/>
                </a:lnTo>
                <a:lnTo>
                  <a:pt x="571" y="209"/>
                </a:lnTo>
                <a:lnTo>
                  <a:pt x="578" y="209"/>
                </a:lnTo>
                <a:lnTo>
                  <a:pt x="578" y="215"/>
                </a:lnTo>
                <a:lnTo>
                  <a:pt x="571" y="222"/>
                </a:lnTo>
                <a:lnTo>
                  <a:pt x="571" y="228"/>
                </a:lnTo>
                <a:lnTo>
                  <a:pt x="571" y="234"/>
                </a:lnTo>
                <a:lnTo>
                  <a:pt x="571" y="241"/>
                </a:lnTo>
                <a:lnTo>
                  <a:pt x="571" y="247"/>
                </a:lnTo>
                <a:lnTo>
                  <a:pt x="578" y="247"/>
                </a:lnTo>
                <a:lnTo>
                  <a:pt x="578" y="241"/>
                </a:lnTo>
                <a:lnTo>
                  <a:pt x="584" y="241"/>
                </a:lnTo>
                <a:lnTo>
                  <a:pt x="584" y="234"/>
                </a:lnTo>
                <a:lnTo>
                  <a:pt x="590" y="234"/>
                </a:lnTo>
                <a:lnTo>
                  <a:pt x="590" y="241"/>
                </a:lnTo>
                <a:lnTo>
                  <a:pt x="597" y="241"/>
                </a:lnTo>
                <a:lnTo>
                  <a:pt x="597" y="247"/>
                </a:lnTo>
                <a:lnTo>
                  <a:pt x="597" y="241"/>
                </a:lnTo>
                <a:lnTo>
                  <a:pt x="603" y="241"/>
                </a:lnTo>
                <a:lnTo>
                  <a:pt x="603" y="234"/>
                </a:lnTo>
                <a:lnTo>
                  <a:pt x="603" y="241"/>
                </a:lnTo>
                <a:lnTo>
                  <a:pt x="603" y="234"/>
                </a:lnTo>
                <a:lnTo>
                  <a:pt x="603" y="241"/>
                </a:lnTo>
                <a:lnTo>
                  <a:pt x="603" y="247"/>
                </a:lnTo>
                <a:lnTo>
                  <a:pt x="609" y="247"/>
                </a:lnTo>
                <a:lnTo>
                  <a:pt x="609" y="253"/>
                </a:lnTo>
                <a:lnTo>
                  <a:pt x="609" y="260"/>
                </a:lnTo>
                <a:lnTo>
                  <a:pt x="616" y="260"/>
                </a:lnTo>
                <a:lnTo>
                  <a:pt x="622" y="260"/>
                </a:lnTo>
                <a:lnTo>
                  <a:pt x="616" y="266"/>
                </a:lnTo>
                <a:lnTo>
                  <a:pt x="616" y="272"/>
                </a:lnTo>
                <a:lnTo>
                  <a:pt x="609" y="272"/>
                </a:lnTo>
                <a:lnTo>
                  <a:pt x="609" y="279"/>
                </a:lnTo>
                <a:lnTo>
                  <a:pt x="603" y="279"/>
                </a:lnTo>
                <a:lnTo>
                  <a:pt x="603" y="285"/>
                </a:lnTo>
                <a:lnTo>
                  <a:pt x="597" y="285"/>
                </a:lnTo>
                <a:lnTo>
                  <a:pt x="597" y="291"/>
                </a:lnTo>
                <a:lnTo>
                  <a:pt x="590" y="291"/>
                </a:lnTo>
                <a:lnTo>
                  <a:pt x="584" y="298"/>
                </a:lnTo>
                <a:lnTo>
                  <a:pt x="578" y="304"/>
                </a:lnTo>
                <a:lnTo>
                  <a:pt x="578" y="317"/>
                </a:lnTo>
                <a:lnTo>
                  <a:pt x="571" y="317"/>
                </a:lnTo>
                <a:lnTo>
                  <a:pt x="571" y="323"/>
                </a:lnTo>
                <a:lnTo>
                  <a:pt x="571" y="329"/>
                </a:lnTo>
                <a:lnTo>
                  <a:pt x="565" y="329"/>
                </a:lnTo>
                <a:lnTo>
                  <a:pt x="559" y="329"/>
                </a:lnTo>
                <a:lnTo>
                  <a:pt x="546" y="329"/>
                </a:lnTo>
                <a:lnTo>
                  <a:pt x="533" y="329"/>
                </a:lnTo>
                <a:lnTo>
                  <a:pt x="533" y="336"/>
                </a:lnTo>
                <a:lnTo>
                  <a:pt x="527" y="336"/>
                </a:lnTo>
                <a:lnTo>
                  <a:pt x="521" y="336"/>
                </a:lnTo>
                <a:lnTo>
                  <a:pt x="521" y="329"/>
                </a:lnTo>
                <a:lnTo>
                  <a:pt x="521" y="336"/>
                </a:lnTo>
                <a:lnTo>
                  <a:pt x="514" y="336"/>
                </a:lnTo>
                <a:lnTo>
                  <a:pt x="508" y="336"/>
                </a:lnTo>
                <a:lnTo>
                  <a:pt x="508" y="342"/>
                </a:lnTo>
                <a:lnTo>
                  <a:pt x="502" y="342"/>
                </a:lnTo>
                <a:lnTo>
                  <a:pt x="495" y="342"/>
                </a:lnTo>
                <a:lnTo>
                  <a:pt x="495" y="348"/>
                </a:lnTo>
                <a:lnTo>
                  <a:pt x="489" y="348"/>
                </a:lnTo>
                <a:lnTo>
                  <a:pt x="483" y="348"/>
                </a:lnTo>
                <a:lnTo>
                  <a:pt x="483" y="355"/>
                </a:lnTo>
                <a:lnTo>
                  <a:pt x="476" y="355"/>
                </a:lnTo>
                <a:lnTo>
                  <a:pt x="470" y="355"/>
                </a:lnTo>
                <a:lnTo>
                  <a:pt x="470" y="348"/>
                </a:lnTo>
                <a:lnTo>
                  <a:pt x="470" y="355"/>
                </a:lnTo>
                <a:lnTo>
                  <a:pt x="470" y="348"/>
                </a:lnTo>
                <a:lnTo>
                  <a:pt x="463" y="348"/>
                </a:lnTo>
                <a:lnTo>
                  <a:pt x="470" y="348"/>
                </a:lnTo>
                <a:lnTo>
                  <a:pt x="463" y="348"/>
                </a:lnTo>
                <a:lnTo>
                  <a:pt x="457" y="348"/>
                </a:lnTo>
                <a:lnTo>
                  <a:pt x="457" y="342"/>
                </a:lnTo>
                <a:lnTo>
                  <a:pt x="451" y="342"/>
                </a:lnTo>
                <a:lnTo>
                  <a:pt x="451" y="336"/>
                </a:lnTo>
                <a:lnTo>
                  <a:pt x="451" y="342"/>
                </a:lnTo>
                <a:lnTo>
                  <a:pt x="451" y="336"/>
                </a:lnTo>
                <a:lnTo>
                  <a:pt x="444" y="336"/>
                </a:lnTo>
                <a:lnTo>
                  <a:pt x="438" y="336"/>
                </a:lnTo>
                <a:lnTo>
                  <a:pt x="432" y="336"/>
                </a:lnTo>
                <a:lnTo>
                  <a:pt x="425" y="336"/>
                </a:lnTo>
                <a:lnTo>
                  <a:pt x="425" y="342"/>
                </a:lnTo>
                <a:lnTo>
                  <a:pt x="425" y="336"/>
                </a:lnTo>
                <a:lnTo>
                  <a:pt x="419" y="336"/>
                </a:lnTo>
                <a:lnTo>
                  <a:pt x="425" y="336"/>
                </a:lnTo>
                <a:lnTo>
                  <a:pt x="419" y="336"/>
                </a:lnTo>
                <a:lnTo>
                  <a:pt x="419" y="342"/>
                </a:lnTo>
                <a:lnTo>
                  <a:pt x="419" y="336"/>
                </a:lnTo>
                <a:lnTo>
                  <a:pt x="413" y="336"/>
                </a:lnTo>
                <a:lnTo>
                  <a:pt x="406" y="336"/>
                </a:lnTo>
                <a:lnTo>
                  <a:pt x="406" y="342"/>
                </a:lnTo>
                <a:lnTo>
                  <a:pt x="406" y="348"/>
                </a:lnTo>
                <a:lnTo>
                  <a:pt x="406" y="342"/>
                </a:lnTo>
                <a:lnTo>
                  <a:pt x="406" y="348"/>
                </a:lnTo>
                <a:lnTo>
                  <a:pt x="400" y="342"/>
                </a:lnTo>
                <a:lnTo>
                  <a:pt x="400" y="336"/>
                </a:lnTo>
                <a:lnTo>
                  <a:pt x="400" y="342"/>
                </a:lnTo>
                <a:lnTo>
                  <a:pt x="394" y="336"/>
                </a:lnTo>
                <a:lnTo>
                  <a:pt x="387" y="336"/>
                </a:lnTo>
                <a:lnTo>
                  <a:pt x="381" y="336"/>
                </a:lnTo>
                <a:lnTo>
                  <a:pt x="381" y="342"/>
                </a:lnTo>
                <a:lnTo>
                  <a:pt x="375" y="336"/>
                </a:lnTo>
                <a:lnTo>
                  <a:pt x="375" y="342"/>
                </a:lnTo>
                <a:lnTo>
                  <a:pt x="375" y="348"/>
                </a:lnTo>
                <a:lnTo>
                  <a:pt x="368" y="348"/>
                </a:lnTo>
                <a:lnTo>
                  <a:pt x="368" y="355"/>
                </a:lnTo>
                <a:lnTo>
                  <a:pt x="362" y="355"/>
                </a:lnTo>
                <a:lnTo>
                  <a:pt x="368" y="355"/>
                </a:lnTo>
                <a:lnTo>
                  <a:pt x="362" y="355"/>
                </a:lnTo>
                <a:lnTo>
                  <a:pt x="356" y="355"/>
                </a:lnTo>
                <a:lnTo>
                  <a:pt x="356" y="361"/>
                </a:lnTo>
                <a:lnTo>
                  <a:pt x="356" y="355"/>
                </a:lnTo>
                <a:lnTo>
                  <a:pt x="349" y="361"/>
                </a:lnTo>
                <a:lnTo>
                  <a:pt x="349" y="355"/>
                </a:lnTo>
                <a:lnTo>
                  <a:pt x="349" y="361"/>
                </a:lnTo>
                <a:lnTo>
                  <a:pt x="343" y="361"/>
                </a:lnTo>
                <a:lnTo>
                  <a:pt x="343" y="355"/>
                </a:lnTo>
                <a:lnTo>
                  <a:pt x="337" y="355"/>
                </a:lnTo>
                <a:lnTo>
                  <a:pt x="330" y="355"/>
                </a:lnTo>
                <a:lnTo>
                  <a:pt x="330" y="361"/>
                </a:lnTo>
                <a:lnTo>
                  <a:pt x="324" y="361"/>
                </a:lnTo>
                <a:lnTo>
                  <a:pt x="318" y="361"/>
                </a:lnTo>
                <a:lnTo>
                  <a:pt x="318" y="367"/>
                </a:lnTo>
                <a:lnTo>
                  <a:pt x="318" y="374"/>
                </a:lnTo>
                <a:lnTo>
                  <a:pt x="311" y="374"/>
                </a:lnTo>
                <a:lnTo>
                  <a:pt x="318" y="374"/>
                </a:lnTo>
                <a:lnTo>
                  <a:pt x="318" y="380"/>
                </a:lnTo>
                <a:lnTo>
                  <a:pt x="318" y="386"/>
                </a:lnTo>
                <a:lnTo>
                  <a:pt x="318" y="393"/>
                </a:lnTo>
                <a:lnTo>
                  <a:pt x="311" y="393"/>
                </a:lnTo>
                <a:lnTo>
                  <a:pt x="305" y="393"/>
                </a:lnTo>
                <a:lnTo>
                  <a:pt x="305" y="399"/>
                </a:lnTo>
                <a:lnTo>
                  <a:pt x="299" y="399"/>
                </a:lnTo>
                <a:lnTo>
                  <a:pt x="299" y="393"/>
                </a:lnTo>
                <a:lnTo>
                  <a:pt x="292" y="393"/>
                </a:lnTo>
                <a:lnTo>
                  <a:pt x="292" y="386"/>
                </a:lnTo>
                <a:lnTo>
                  <a:pt x="286" y="386"/>
                </a:lnTo>
                <a:lnTo>
                  <a:pt x="279" y="386"/>
                </a:lnTo>
                <a:lnTo>
                  <a:pt x="273" y="386"/>
                </a:lnTo>
                <a:lnTo>
                  <a:pt x="267" y="386"/>
                </a:lnTo>
                <a:lnTo>
                  <a:pt x="260" y="386"/>
                </a:lnTo>
                <a:lnTo>
                  <a:pt x="260" y="393"/>
                </a:lnTo>
                <a:lnTo>
                  <a:pt x="260" y="386"/>
                </a:lnTo>
                <a:lnTo>
                  <a:pt x="254" y="386"/>
                </a:lnTo>
                <a:lnTo>
                  <a:pt x="248" y="386"/>
                </a:lnTo>
                <a:lnTo>
                  <a:pt x="241" y="386"/>
                </a:lnTo>
                <a:lnTo>
                  <a:pt x="241" y="380"/>
                </a:lnTo>
                <a:lnTo>
                  <a:pt x="235" y="380"/>
                </a:lnTo>
                <a:lnTo>
                  <a:pt x="229" y="380"/>
                </a:lnTo>
                <a:lnTo>
                  <a:pt x="229" y="374"/>
                </a:lnTo>
                <a:lnTo>
                  <a:pt x="222" y="380"/>
                </a:lnTo>
                <a:lnTo>
                  <a:pt x="222" y="374"/>
                </a:lnTo>
                <a:lnTo>
                  <a:pt x="216" y="374"/>
                </a:lnTo>
                <a:lnTo>
                  <a:pt x="210" y="374"/>
                </a:lnTo>
                <a:lnTo>
                  <a:pt x="203" y="374"/>
                </a:lnTo>
                <a:lnTo>
                  <a:pt x="197" y="374"/>
                </a:lnTo>
                <a:lnTo>
                  <a:pt x="191" y="374"/>
                </a:lnTo>
                <a:lnTo>
                  <a:pt x="184" y="374"/>
                </a:lnTo>
                <a:lnTo>
                  <a:pt x="184" y="367"/>
                </a:lnTo>
                <a:lnTo>
                  <a:pt x="178" y="367"/>
                </a:lnTo>
                <a:lnTo>
                  <a:pt x="172" y="367"/>
                </a:lnTo>
                <a:lnTo>
                  <a:pt x="165" y="367"/>
                </a:lnTo>
                <a:lnTo>
                  <a:pt x="159" y="367"/>
                </a:lnTo>
                <a:lnTo>
                  <a:pt x="153" y="367"/>
                </a:lnTo>
                <a:lnTo>
                  <a:pt x="146" y="367"/>
                </a:lnTo>
                <a:lnTo>
                  <a:pt x="140" y="367"/>
                </a:lnTo>
                <a:lnTo>
                  <a:pt x="134" y="367"/>
                </a:lnTo>
                <a:lnTo>
                  <a:pt x="134" y="361"/>
                </a:lnTo>
                <a:lnTo>
                  <a:pt x="127" y="361"/>
                </a:lnTo>
                <a:lnTo>
                  <a:pt x="127" y="355"/>
                </a:lnTo>
                <a:lnTo>
                  <a:pt x="121" y="355"/>
                </a:lnTo>
                <a:lnTo>
                  <a:pt x="115" y="355"/>
                </a:lnTo>
                <a:lnTo>
                  <a:pt x="108" y="361"/>
                </a:lnTo>
                <a:lnTo>
                  <a:pt x="102" y="361"/>
                </a:lnTo>
                <a:lnTo>
                  <a:pt x="96" y="361"/>
                </a:lnTo>
                <a:lnTo>
                  <a:pt x="96" y="355"/>
                </a:lnTo>
                <a:lnTo>
                  <a:pt x="89" y="355"/>
                </a:lnTo>
                <a:lnTo>
                  <a:pt x="89" y="348"/>
                </a:lnTo>
                <a:lnTo>
                  <a:pt x="83" y="348"/>
                </a:lnTo>
                <a:lnTo>
                  <a:pt x="83" y="342"/>
                </a:lnTo>
                <a:lnTo>
                  <a:pt x="83" y="336"/>
                </a:lnTo>
                <a:lnTo>
                  <a:pt x="76" y="336"/>
                </a:lnTo>
                <a:lnTo>
                  <a:pt x="76" y="329"/>
                </a:lnTo>
                <a:lnTo>
                  <a:pt x="70" y="329"/>
                </a:lnTo>
                <a:lnTo>
                  <a:pt x="70" y="323"/>
                </a:lnTo>
                <a:lnTo>
                  <a:pt x="76" y="323"/>
                </a:lnTo>
                <a:lnTo>
                  <a:pt x="70" y="323"/>
                </a:lnTo>
                <a:lnTo>
                  <a:pt x="70" y="317"/>
                </a:lnTo>
                <a:lnTo>
                  <a:pt x="70" y="310"/>
                </a:lnTo>
                <a:lnTo>
                  <a:pt x="70" y="304"/>
                </a:lnTo>
                <a:lnTo>
                  <a:pt x="70" y="298"/>
                </a:lnTo>
                <a:lnTo>
                  <a:pt x="64" y="298"/>
                </a:lnTo>
                <a:lnTo>
                  <a:pt x="70" y="298"/>
                </a:lnTo>
                <a:lnTo>
                  <a:pt x="64" y="298"/>
                </a:lnTo>
                <a:lnTo>
                  <a:pt x="57" y="298"/>
                </a:lnTo>
                <a:lnTo>
                  <a:pt x="57" y="291"/>
                </a:lnTo>
                <a:lnTo>
                  <a:pt x="51" y="291"/>
                </a:lnTo>
                <a:lnTo>
                  <a:pt x="45" y="291"/>
                </a:lnTo>
                <a:lnTo>
                  <a:pt x="45" y="298"/>
                </a:lnTo>
                <a:lnTo>
                  <a:pt x="45" y="291"/>
                </a:lnTo>
                <a:lnTo>
                  <a:pt x="45" y="285"/>
                </a:lnTo>
                <a:lnTo>
                  <a:pt x="38" y="291"/>
                </a:lnTo>
                <a:lnTo>
                  <a:pt x="32" y="291"/>
                </a:lnTo>
                <a:lnTo>
                  <a:pt x="32" y="298"/>
                </a:lnTo>
                <a:lnTo>
                  <a:pt x="32" y="291"/>
                </a:lnTo>
                <a:lnTo>
                  <a:pt x="26" y="291"/>
                </a:lnTo>
                <a:lnTo>
                  <a:pt x="26" y="298"/>
                </a:lnTo>
                <a:lnTo>
                  <a:pt x="19" y="298"/>
                </a:lnTo>
                <a:lnTo>
                  <a:pt x="19" y="291"/>
                </a:lnTo>
                <a:lnTo>
                  <a:pt x="19" y="298"/>
                </a:lnTo>
                <a:lnTo>
                  <a:pt x="13" y="298"/>
                </a:lnTo>
                <a:lnTo>
                  <a:pt x="13" y="304"/>
                </a:lnTo>
                <a:lnTo>
                  <a:pt x="13" y="298"/>
                </a:lnTo>
                <a:lnTo>
                  <a:pt x="7" y="298"/>
                </a:lnTo>
                <a:lnTo>
                  <a:pt x="7" y="291"/>
                </a:lnTo>
                <a:lnTo>
                  <a:pt x="0" y="291"/>
                </a:lnTo>
                <a:lnTo>
                  <a:pt x="0" y="285"/>
                </a:lnTo>
                <a:lnTo>
                  <a:pt x="0" y="279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248" name="Freeform 116"/>
          <p:cNvSpPr>
            <a:spLocks/>
          </p:cNvSpPr>
          <p:nvPr/>
        </p:nvSpPr>
        <p:spPr bwMode="auto">
          <a:xfrm>
            <a:off x="1844675" y="4627563"/>
            <a:ext cx="866775" cy="673100"/>
          </a:xfrm>
          <a:custGeom>
            <a:avLst/>
            <a:gdLst>
              <a:gd name="T0" fmla="*/ 2147483647 w 755"/>
              <a:gd name="T1" fmla="*/ 2147483647 h 635"/>
              <a:gd name="T2" fmla="*/ 2147483647 w 755"/>
              <a:gd name="T3" fmla="*/ 2147483647 h 635"/>
              <a:gd name="T4" fmla="*/ 2147483647 w 755"/>
              <a:gd name="T5" fmla="*/ 2147483647 h 635"/>
              <a:gd name="T6" fmla="*/ 2147483647 w 755"/>
              <a:gd name="T7" fmla="*/ 2147483647 h 635"/>
              <a:gd name="T8" fmla="*/ 2147483647 w 755"/>
              <a:gd name="T9" fmla="*/ 2147483647 h 635"/>
              <a:gd name="T10" fmla="*/ 2147483647 w 755"/>
              <a:gd name="T11" fmla="*/ 2147483647 h 635"/>
              <a:gd name="T12" fmla="*/ 2147483647 w 755"/>
              <a:gd name="T13" fmla="*/ 2147483647 h 635"/>
              <a:gd name="T14" fmla="*/ 2147483647 w 755"/>
              <a:gd name="T15" fmla="*/ 2147483647 h 635"/>
              <a:gd name="T16" fmla="*/ 2147483647 w 755"/>
              <a:gd name="T17" fmla="*/ 2147483647 h 635"/>
              <a:gd name="T18" fmla="*/ 2147483647 w 755"/>
              <a:gd name="T19" fmla="*/ 2147483647 h 635"/>
              <a:gd name="T20" fmla="*/ 2147483647 w 755"/>
              <a:gd name="T21" fmla="*/ 2147483647 h 635"/>
              <a:gd name="T22" fmla="*/ 2147483647 w 755"/>
              <a:gd name="T23" fmla="*/ 2147483647 h 635"/>
              <a:gd name="T24" fmla="*/ 2147483647 w 755"/>
              <a:gd name="T25" fmla="*/ 2147483647 h 635"/>
              <a:gd name="T26" fmla="*/ 2147483647 w 755"/>
              <a:gd name="T27" fmla="*/ 2147483647 h 635"/>
              <a:gd name="T28" fmla="*/ 2147483647 w 755"/>
              <a:gd name="T29" fmla="*/ 2147483647 h 635"/>
              <a:gd name="T30" fmla="*/ 2147483647 w 755"/>
              <a:gd name="T31" fmla="*/ 2147483647 h 635"/>
              <a:gd name="T32" fmla="*/ 2147483647 w 755"/>
              <a:gd name="T33" fmla="*/ 2147483647 h 635"/>
              <a:gd name="T34" fmla="*/ 2147483647 w 755"/>
              <a:gd name="T35" fmla="*/ 2147483647 h 635"/>
              <a:gd name="T36" fmla="*/ 2147483647 w 755"/>
              <a:gd name="T37" fmla="*/ 2147483647 h 635"/>
              <a:gd name="T38" fmla="*/ 2147483647 w 755"/>
              <a:gd name="T39" fmla="*/ 2147483647 h 635"/>
              <a:gd name="T40" fmla="*/ 2147483647 w 755"/>
              <a:gd name="T41" fmla="*/ 2147483647 h 635"/>
              <a:gd name="T42" fmla="*/ 2147483647 w 755"/>
              <a:gd name="T43" fmla="*/ 2147483647 h 635"/>
              <a:gd name="T44" fmla="*/ 2147483647 w 755"/>
              <a:gd name="T45" fmla="*/ 2147483647 h 635"/>
              <a:gd name="T46" fmla="*/ 2147483647 w 755"/>
              <a:gd name="T47" fmla="*/ 2147483647 h 635"/>
              <a:gd name="T48" fmla="*/ 2147483647 w 755"/>
              <a:gd name="T49" fmla="*/ 2147483647 h 635"/>
              <a:gd name="T50" fmla="*/ 2147483647 w 755"/>
              <a:gd name="T51" fmla="*/ 2147483647 h 635"/>
              <a:gd name="T52" fmla="*/ 2147483647 w 755"/>
              <a:gd name="T53" fmla="*/ 2147483647 h 635"/>
              <a:gd name="T54" fmla="*/ 2147483647 w 755"/>
              <a:gd name="T55" fmla="*/ 2147483647 h 635"/>
              <a:gd name="T56" fmla="*/ 2147483647 w 755"/>
              <a:gd name="T57" fmla="*/ 2147483647 h 635"/>
              <a:gd name="T58" fmla="*/ 2147483647 w 755"/>
              <a:gd name="T59" fmla="*/ 2147483647 h 635"/>
              <a:gd name="T60" fmla="*/ 2147483647 w 755"/>
              <a:gd name="T61" fmla="*/ 2147483647 h 635"/>
              <a:gd name="T62" fmla="*/ 2147483647 w 755"/>
              <a:gd name="T63" fmla="*/ 2147483647 h 635"/>
              <a:gd name="T64" fmla="*/ 2147483647 w 755"/>
              <a:gd name="T65" fmla="*/ 2147483647 h 635"/>
              <a:gd name="T66" fmla="*/ 2147483647 w 755"/>
              <a:gd name="T67" fmla="*/ 2147483647 h 635"/>
              <a:gd name="T68" fmla="*/ 2147483647 w 755"/>
              <a:gd name="T69" fmla="*/ 2147483647 h 635"/>
              <a:gd name="T70" fmla="*/ 2147483647 w 755"/>
              <a:gd name="T71" fmla="*/ 2147483647 h 635"/>
              <a:gd name="T72" fmla="*/ 2147483647 w 755"/>
              <a:gd name="T73" fmla="*/ 2147483647 h 635"/>
              <a:gd name="T74" fmla="*/ 2147483647 w 755"/>
              <a:gd name="T75" fmla="*/ 2147483647 h 635"/>
              <a:gd name="T76" fmla="*/ 2147483647 w 755"/>
              <a:gd name="T77" fmla="*/ 2147483647 h 635"/>
              <a:gd name="T78" fmla="*/ 2147483647 w 755"/>
              <a:gd name="T79" fmla="*/ 2147483647 h 635"/>
              <a:gd name="T80" fmla="*/ 2147483647 w 755"/>
              <a:gd name="T81" fmla="*/ 2147483647 h 635"/>
              <a:gd name="T82" fmla="*/ 2147483647 w 755"/>
              <a:gd name="T83" fmla="*/ 2147483647 h 635"/>
              <a:gd name="T84" fmla="*/ 2147483647 w 755"/>
              <a:gd name="T85" fmla="*/ 2147483647 h 635"/>
              <a:gd name="T86" fmla="*/ 2147483647 w 755"/>
              <a:gd name="T87" fmla="*/ 2147483647 h 635"/>
              <a:gd name="T88" fmla="*/ 2147483647 w 755"/>
              <a:gd name="T89" fmla="*/ 2147483647 h 635"/>
              <a:gd name="T90" fmla="*/ 2147483647 w 755"/>
              <a:gd name="T91" fmla="*/ 2147483647 h 635"/>
              <a:gd name="T92" fmla="*/ 2147483647 w 755"/>
              <a:gd name="T93" fmla="*/ 2147483647 h 635"/>
              <a:gd name="T94" fmla="*/ 2147483647 w 755"/>
              <a:gd name="T95" fmla="*/ 2147483647 h 635"/>
              <a:gd name="T96" fmla="*/ 2147483647 w 755"/>
              <a:gd name="T97" fmla="*/ 2147483647 h 635"/>
              <a:gd name="T98" fmla="*/ 2147483647 w 755"/>
              <a:gd name="T99" fmla="*/ 2147483647 h 635"/>
              <a:gd name="T100" fmla="*/ 2147483647 w 755"/>
              <a:gd name="T101" fmla="*/ 2147483647 h 635"/>
              <a:gd name="T102" fmla="*/ 2147483647 w 755"/>
              <a:gd name="T103" fmla="*/ 2147483647 h 635"/>
              <a:gd name="T104" fmla="*/ 2147483647 w 755"/>
              <a:gd name="T105" fmla="*/ 2147483647 h 635"/>
              <a:gd name="T106" fmla="*/ 2147483647 w 755"/>
              <a:gd name="T107" fmla="*/ 2147483647 h 635"/>
              <a:gd name="T108" fmla="*/ 2147483647 w 755"/>
              <a:gd name="T109" fmla="*/ 2147483647 h 635"/>
              <a:gd name="T110" fmla="*/ 2147483647 w 755"/>
              <a:gd name="T111" fmla="*/ 2147483647 h 635"/>
              <a:gd name="T112" fmla="*/ 2147483647 w 755"/>
              <a:gd name="T113" fmla="*/ 2147483647 h 635"/>
              <a:gd name="T114" fmla="*/ 2147483647 w 755"/>
              <a:gd name="T115" fmla="*/ 2147483647 h 635"/>
              <a:gd name="T116" fmla="*/ 2147483647 w 755"/>
              <a:gd name="T117" fmla="*/ 2147483647 h 635"/>
              <a:gd name="T118" fmla="*/ 2147483647 w 755"/>
              <a:gd name="T119" fmla="*/ 2147483647 h 635"/>
              <a:gd name="T120" fmla="*/ 2147483647 w 755"/>
              <a:gd name="T121" fmla="*/ 2147483647 h 635"/>
              <a:gd name="T122" fmla="*/ 0 w 755"/>
              <a:gd name="T123" fmla="*/ 2147483647 h 6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5"/>
              <a:gd name="T187" fmla="*/ 0 h 635"/>
              <a:gd name="T188" fmla="*/ 755 w 755"/>
              <a:gd name="T189" fmla="*/ 635 h 6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5" h="635">
                <a:moveTo>
                  <a:pt x="32" y="273"/>
                </a:moveTo>
                <a:lnTo>
                  <a:pt x="32" y="267"/>
                </a:lnTo>
                <a:lnTo>
                  <a:pt x="32" y="260"/>
                </a:lnTo>
                <a:lnTo>
                  <a:pt x="39" y="254"/>
                </a:lnTo>
                <a:lnTo>
                  <a:pt x="45" y="254"/>
                </a:lnTo>
                <a:lnTo>
                  <a:pt x="51" y="254"/>
                </a:lnTo>
                <a:lnTo>
                  <a:pt x="58" y="248"/>
                </a:lnTo>
                <a:lnTo>
                  <a:pt x="64" y="241"/>
                </a:lnTo>
                <a:lnTo>
                  <a:pt x="64" y="235"/>
                </a:lnTo>
                <a:lnTo>
                  <a:pt x="70" y="235"/>
                </a:lnTo>
                <a:lnTo>
                  <a:pt x="70" y="229"/>
                </a:lnTo>
                <a:lnTo>
                  <a:pt x="77" y="229"/>
                </a:lnTo>
                <a:lnTo>
                  <a:pt x="83" y="229"/>
                </a:lnTo>
                <a:lnTo>
                  <a:pt x="83" y="222"/>
                </a:lnTo>
                <a:lnTo>
                  <a:pt x="83" y="216"/>
                </a:lnTo>
                <a:lnTo>
                  <a:pt x="89" y="216"/>
                </a:lnTo>
                <a:lnTo>
                  <a:pt x="96" y="210"/>
                </a:lnTo>
                <a:lnTo>
                  <a:pt x="96" y="203"/>
                </a:lnTo>
                <a:lnTo>
                  <a:pt x="96" y="197"/>
                </a:lnTo>
                <a:lnTo>
                  <a:pt x="102" y="197"/>
                </a:lnTo>
                <a:lnTo>
                  <a:pt x="102" y="191"/>
                </a:lnTo>
                <a:lnTo>
                  <a:pt x="108" y="191"/>
                </a:lnTo>
                <a:lnTo>
                  <a:pt x="115" y="191"/>
                </a:lnTo>
                <a:lnTo>
                  <a:pt x="121" y="191"/>
                </a:lnTo>
                <a:lnTo>
                  <a:pt x="121" y="184"/>
                </a:lnTo>
                <a:lnTo>
                  <a:pt x="121" y="178"/>
                </a:lnTo>
                <a:lnTo>
                  <a:pt x="127" y="178"/>
                </a:lnTo>
                <a:lnTo>
                  <a:pt x="127" y="172"/>
                </a:lnTo>
                <a:lnTo>
                  <a:pt x="127" y="165"/>
                </a:lnTo>
                <a:lnTo>
                  <a:pt x="127" y="159"/>
                </a:lnTo>
                <a:lnTo>
                  <a:pt x="134" y="159"/>
                </a:lnTo>
                <a:lnTo>
                  <a:pt x="140" y="159"/>
                </a:lnTo>
                <a:lnTo>
                  <a:pt x="146" y="153"/>
                </a:lnTo>
                <a:lnTo>
                  <a:pt x="153" y="146"/>
                </a:lnTo>
                <a:lnTo>
                  <a:pt x="159" y="146"/>
                </a:lnTo>
                <a:lnTo>
                  <a:pt x="159" y="140"/>
                </a:lnTo>
                <a:lnTo>
                  <a:pt x="153" y="140"/>
                </a:lnTo>
                <a:lnTo>
                  <a:pt x="159" y="133"/>
                </a:lnTo>
                <a:lnTo>
                  <a:pt x="165" y="133"/>
                </a:lnTo>
                <a:lnTo>
                  <a:pt x="172" y="133"/>
                </a:lnTo>
                <a:lnTo>
                  <a:pt x="172" y="127"/>
                </a:lnTo>
                <a:lnTo>
                  <a:pt x="165" y="127"/>
                </a:lnTo>
                <a:lnTo>
                  <a:pt x="165" y="121"/>
                </a:lnTo>
                <a:lnTo>
                  <a:pt x="172" y="121"/>
                </a:lnTo>
                <a:lnTo>
                  <a:pt x="178" y="121"/>
                </a:lnTo>
                <a:lnTo>
                  <a:pt x="184" y="121"/>
                </a:lnTo>
                <a:lnTo>
                  <a:pt x="184" y="127"/>
                </a:lnTo>
                <a:lnTo>
                  <a:pt x="191" y="121"/>
                </a:lnTo>
                <a:lnTo>
                  <a:pt x="191" y="114"/>
                </a:lnTo>
                <a:lnTo>
                  <a:pt x="184" y="114"/>
                </a:lnTo>
                <a:lnTo>
                  <a:pt x="178" y="114"/>
                </a:lnTo>
                <a:lnTo>
                  <a:pt x="178" y="108"/>
                </a:lnTo>
                <a:lnTo>
                  <a:pt x="184" y="108"/>
                </a:lnTo>
                <a:lnTo>
                  <a:pt x="191" y="102"/>
                </a:lnTo>
                <a:lnTo>
                  <a:pt x="197" y="102"/>
                </a:lnTo>
                <a:lnTo>
                  <a:pt x="197" y="95"/>
                </a:lnTo>
                <a:lnTo>
                  <a:pt x="197" y="102"/>
                </a:lnTo>
                <a:lnTo>
                  <a:pt x="204" y="102"/>
                </a:lnTo>
                <a:lnTo>
                  <a:pt x="204" y="95"/>
                </a:lnTo>
                <a:lnTo>
                  <a:pt x="210" y="95"/>
                </a:lnTo>
                <a:lnTo>
                  <a:pt x="216" y="89"/>
                </a:lnTo>
                <a:lnTo>
                  <a:pt x="216" y="83"/>
                </a:lnTo>
                <a:lnTo>
                  <a:pt x="223" y="83"/>
                </a:lnTo>
                <a:lnTo>
                  <a:pt x="223" y="76"/>
                </a:lnTo>
                <a:lnTo>
                  <a:pt x="229" y="83"/>
                </a:lnTo>
                <a:lnTo>
                  <a:pt x="229" y="76"/>
                </a:lnTo>
                <a:lnTo>
                  <a:pt x="235" y="70"/>
                </a:lnTo>
                <a:lnTo>
                  <a:pt x="242" y="76"/>
                </a:lnTo>
                <a:lnTo>
                  <a:pt x="242" y="70"/>
                </a:lnTo>
                <a:lnTo>
                  <a:pt x="248" y="70"/>
                </a:lnTo>
                <a:lnTo>
                  <a:pt x="248" y="64"/>
                </a:lnTo>
                <a:lnTo>
                  <a:pt x="254" y="64"/>
                </a:lnTo>
                <a:lnTo>
                  <a:pt x="261" y="64"/>
                </a:lnTo>
                <a:lnTo>
                  <a:pt x="261" y="57"/>
                </a:lnTo>
                <a:lnTo>
                  <a:pt x="261" y="51"/>
                </a:lnTo>
                <a:lnTo>
                  <a:pt x="267" y="51"/>
                </a:lnTo>
                <a:lnTo>
                  <a:pt x="267" y="45"/>
                </a:lnTo>
                <a:lnTo>
                  <a:pt x="273" y="45"/>
                </a:lnTo>
                <a:lnTo>
                  <a:pt x="273" y="38"/>
                </a:lnTo>
                <a:lnTo>
                  <a:pt x="273" y="45"/>
                </a:lnTo>
                <a:lnTo>
                  <a:pt x="280" y="45"/>
                </a:lnTo>
                <a:lnTo>
                  <a:pt x="286" y="45"/>
                </a:lnTo>
                <a:lnTo>
                  <a:pt x="286" y="38"/>
                </a:lnTo>
                <a:lnTo>
                  <a:pt x="286" y="45"/>
                </a:lnTo>
                <a:lnTo>
                  <a:pt x="292" y="45"/>
                </a:lnTo>
                <a:lnTo>
                  <a:pt x="292" y="38"/>
                </a:lnTo>
                <a:lnTo>
                  <a:pt x="292" y="32"/>
                </a:lnTo>
                <a:lnTo>
                  <a:pt x="299" y="38"/>
                </a:lnTo>
                <a:lnTo>
                  <a:pt x="305" y="38"/>
                </a:lnTo>
                <a:lnTo>
                  <a:pt x="305" y="32"/>
                </a:lnTo>
                <a:lnTo>
                  <a:pt x="311" y="32"/>
                </a:lnTo>
                <a:lnTo>
                  <a:pt x="318" y="38"/>
                </a:lnTo>
                <a:lnTo>
                  <a:pt x="318" y="32"/>
                </a:lnTo>
                <a:lnTo>
                  <a:pt x="324" y="32"/>
                </a:lnTo>
                <a:lnTo>
                  <a:pt x="324" y="26"/>
                </a:lnTo>
                <a:lnTo>
                  <a:pt x="330" y="26"/>
                </a:lnTo>
                <a:lnTo>
                  <a:pt x="330" y="19"/>
                </a:lnTo>
                <a:lnTo>
                  <a:pt x="330" y="13"/>
                </a:lnTo>
                <a:lnTo>
                  <a:pt x="330" y="19"/>
                </a:lnTo>
                <a:lnTo>
                  <a:pt x="337" y="19"/>
                </a:lnTo>
                <a:lnTo>
                  <a:pt x="343" y="19"/>
                </a:lnTo>
                <a:lnTo>
                  <a:pt x="343" y="13"/>
                </a:lnTo>
                <a:lnTo>
                  <a:pt x="349" y="13"/>
                </a:lnTo>
                <a:lnTo>
                  <a:pt x="349" y="7"/>
                </a:lnTo>
                <a:lnTo>
                  <a:pt x="356" y="7"/>
                </a:lnTo>
                <a:lnTo>
                  <a:pt x="362" y="0"/>
                </a:lnTo>
                <a:lnTo>
                  <a:pt x="362" y="7"/>
                </a:lnTo>
                <a:lnTo>
                  <a:pt x="368" y="7"/>
                </a:lnTo>
                <a:lnTo>
                  <a:pt x="375" y="7"/>
                </a:lnTo>
                <a:lnTo>
                  <a:pt x="381" y="7"/>
                </a:lnTo>
                <a:lnTo>
                  <a:pt x="381" y="13"/>
                </a:lnTo>
                <a:lnTo>
                  <a:pt x="381" y="7"/>
                </a:lnTo>
                <a:lnTo>
                  <a:pt x="388" y="7"/>
                </a:lnTo>
                <a:lnTo>
                  <a:pt x="394" y="7"/>
                </a:lnTo>
                <a:lnTo>
                  <a:pt x="394" y="13"/>
                </a:lnTo>
                <a:lnTo>
                  <a:pt x="394" y="7"/>
                </a:lnTo>
                <a:lnTo>
                  <a:pt x="400" y="7"/>
                </a:lnTo>
                <a:lnTo>
                  <a:pt x="407" y="7"/>
                </a:lnTo>
                <a:lnTo>
                  <a:pt x="407" y="0"/>
                </a:lnTo>
                <a:lnTo>
                  <a:pt x="413" y="0"/>
                </a:lnTo>
                <a:lnTo>
                  <a:pt x="413" y="7"/>
                </a:lnTo>
                <a:lnTo>
                  <a:pt x="413" y="13"/>
                </a:lnTo>
                <a:lnTo>
                  <a:pt x="413" y="7"/>
                </a:lnTo>
                <a:lnTo>
                  <a:pt x="419" y="7"/>
                </a:lnTo>
                <a:lnTo>
                  <a:pt x="426" y="7"/>
                </a:lnTo>
                <a:lnTo>
                  <a:pt x="432" y="7"/>
                </a:lnTo>
                <a:lnTo>
                  <a:pt x="438" y="7"/>
                </a:lnTo>
                <a:lnTo>
                  <a:pt x="438" y="0"/>
                </a:lnTo>
                <a:lnTo>
                  <a:pt x="438" y="7"/>
                </a:lnTo>
                <a:lnTo>
                  <a:pt x="445" y="7"/>
                </a:lnTo>
                <a:lnTo>
                  <a:pt x="445" y="13"/>
                </a:lnTo>
                <a:lnTo>
                  <a:pt x="445" y="7"/>
                </a:lnTo>
                <a:lnTo>
                  <a:pt x="451" y="7"/>
                </a:lnTo>
                <a:lnTo>
                  <a:pt x="451" y="13"/>
                </a:lnTo>
                <a:lnTo>
                  <a:pt x="451" y="7"/>
                </a:lnTo>
                <a:lnTo>
                  <a:pt x="457" y="7"/>
                </a:lnTo>
                <a:lnTo>
                  <a:pt x="457" y="13"/>
                </a:lnTo>
                <a:lnTo>
                  <a:pt x="464" y="13"/>
                </a:lnTo>
                <a:lnTo>
                  <a:pt x="470" y="13"/>
                </a:lnTo>
                <a:lnTo>
                  <a:pt x="470" y="19"/>
                </a:lnTo>
                <a:lnTo>
                  <a:pt x="476" y="19"/>
                </a:lnTo>
                <a:lnTo>
                  <a:pt x="476" y="13"/>
                </a:lnTo>
                <a:lnTo>
                  <a:pt x="483" y="13"/>
                </a:lnTo>
                <a:lnTo>
                  <a:pt x="489" y="13"/>
                </a:lnTo>
                <a:lnTo>
                  <a:pt x="495" y="13"/>
                </a:lnTo>
                <a:lnTo>
                  <a:pt x="495" y="19"/>
                </a:lnTo>
                <a:lnTo>
                  <a:pt x="502" y="19"/>
                </a:lnTo>
                <a:lnTo>
                  <a:pt x="502" y="13"/>
                </a:lnTo>
                <a:lnTo>
                  <a:pt x="502" y="19"/>
                </a:lnTo>
                <a:lnTo>
                  <a:pt x="508" y="19"/>
                </a:lnTo>
                <a:lnTo>
                  <a:pt x="508" y="13"/>
                </a:lnTo>
                <a:lnTo>
                  <a:pt x="514" y="13"/>
                </a:lnTo>
                <a:lnTo>
                  <a:pt x="514" y="19"/>
                </a:lnTo>
                <a:lnTo>
                  <a:pt x="521" y="19"/>
                </a:lnTo>
                <a:lnTo>
                  <a:pt x="527" y="19"/>
                </a:lnTo>
                <a:lnTo>
                  <a:pt x="527" y="26"/>
                </a:lnTo>
                <a:lnTo>
                  <a:pt x="533" y="26"/>
                </a:lnTo>
                <a:lnTo>
                  <a:pt x="533" y="19"/>
                </a:lnTo>
                <a:lnTo>
                  <a:pt x="540" y="26"/>
                </a:lnTo>
                <a:lnTo>
                  <a:pt x="533" y="26"/>
                </a:lnTo>
                <a:lnTo>
                  <a:pt x="540" y="26"/>
                </a:lnTo>
                <a:lnTo>
                  <a:pt x="540" y="32"/>
                </a:lnTo>
                <a:lnTo>
                  <a:pt x="546" y="32"/>
                </a:lnTo>
                <a:lnTo>
                  <a:pt x="540" y="32"/>
                </a:lnTo>
                <a:lnTo>
                  <a:pt x="540" y="38"/>
                </a:lnTo>
                <a:lnTo>
                  <a:pt x="546" y="38"/>
                </a:lnTo>
                <a:lnTo>
                  <a:pt x="546" y="32"/>
                </a:lnTo>
                <a:lnTo>
                  <a:pt x="546" y="38"/>
                </a:lnTo>
                <a:lnTo>
                  <a:pt x="552" y="38"/>
                </a:lnTo>
                <a:lnTo>
                  <a:pt x="559" y="38"/>
                </a:lnTo>
                <a:lnTo>
                  <a:pt x="565" y="38"/>
                </a:lnTo>
                <a:lnTo>
                  <a:pt x="571" y="38"/>
                </a:lnTo>
                <a:lnTo>
                  <a:pt x="571" y="45"/>
                </a:lnTo>
                <a:lnTo>
                  <a:pt x="578" y="45"/>
                </a:lnTo>
                <a:lnTo>
                  <a:pt x="578" y="38"/>
                </a:lnTo>
                <a:lnTo>
                  <a:pt x="578" y="45"/>
                </a:lnTo>
                <a:lnTo>
                  <a:pt x="584" y="45"/>
                </a:lnTo>
                <a:lnTo>
                  <a:pt x="591" y="45"/>
                </a:lnTo>
                <a:lnTo>
                  <a:pt x="591" y="51"/>
                </a:lnTo>
                <a:lnTo>
                  <a:pt x="597" y="51"/>
                </a:lnTo>
                <a:lnTo>
                  <a:pt x="597" y="57"/>
                </a:lnTo>
                <a:lnTo>
                  <a:pt x="603" y="57"/>
                </a:lnTo>
                <a:lnTo>
                  <a:pt x="610" y="57"/>
                </a:lnTo>
                <a:lnTo>
                  <a:pt x="610" y="64"/>
                </a:lnTo>
                <a:lnTo>
                  <a:pt x="616" y="64"/>
                </a:lnTo>
                <a:lnTo>
                  <a:pt x="616" y="70"/>
                </a:lnTo>
                <a:lnTo>
                  <a:pt x="622" y="70"/>
                </a:lnTo>
                <a:lnTo>
                  <a:pt x="629" y="70"/>
                </a:lnTo>
                <a:lnTo>
                  <a:pt x="629" y="76"/>
                </a:lnTo>
                <a:lnTo>
                  <a:pt x="629" y="83"/>
                </a:lnTo>
                <a:lnTo>
                  <a:pt x="635" y="83"/>
                </a:lnTo>
                <a:lnTo>
                  <a:pt x="641" y="83"/>
                </a:lnTo>
                <a:lnTo>
                  <a:pt x="641" y="89"/>
                </a:lnTo>
                <a:lnTo>
                  <a:pt x="648" y="89"/>
                </a:lnTo>
                <a:lnTo>
                  <a:pt x="641" y="95"/>
                </a:lnTo>
                <a:lnTo>
                  <a:pt x="648" y="95"/>
                </a:lnTo>
                <a:lnTo>
                  <a:pt x="648" y="102"/>
                </a:lnTo>
                <a:lnTo>
                  <a:pt x="648" y="95"/>
                </a:lnTo>
                <a:lnTo>
                  <a:pt x="648" y="102"/>
                </a:lnTo>
                <a:lnTo>
                  <a:pt x="654" y="102"/>
                </a:lnTo>
                <a:lnTo>
                  <a:pt x="654" y="108"/>
                </a:lnTo>
                <a:lnTo>
                  <a:pt x="660" y="108"/>
                </a:lnTo>
                <a:lnTo>
                  <a:pt x="660" y="114"/>
                </a:lnTo>
                <a:lnTo>
                  <a:pt x="667" y="114"/>
                </a:lnTo>
                <a:lnTo>
                  <a:pt x="667" y="121"/>
                </a:lnTo>
                <a:lnTo>
                  <a:pt x="673" y="121"/>
                </a:lnTo>
                <a:lnTo>
                  <a:pt x="673" y="127"/>
                </a:lnTo>
                <a:lnTo>
                  <a:pt x="679" y="127"/>
                </a:lnTo>
                <a:lnTo>
                  <a:pt x="686" y="127"/>
                </a:lnTo>
                <a:lnTo>
                  <a:pt x="692" y="127"/>
                </a:lnTo>
                <a:lnTo>
                  <a:pt x="698" y="127"/>
                </a:lnTo>
                <a:lnTo>
                  <a:pt x="705" y="127"/>
                </a:lnTo>
                <a:lnTo>
                  <a:pt x="711" y="127"/>
                </a:lnTo>
                <a:lnTo>
                  <a:pt x="711" y="133"/>
                </a:lnTo>
                <a:lnTo>
                  <a:pt x="717" y="133"/>
                </a:lnTo>
                <a:lnTo>
                  <a:pt x="711" y="133"/>
                </a:lnTo>
                <a:lnTo>
                  <a:pt x="711" y="127"/>
                </a:lnTo>
                <a:lnTo>
                  <a:pt x="717" y="127"/>
                </a:lnTo>
                <a:lnTo>
                  <a:pt x="717" y="133"/>
                </a:lnTo>
                <a:lnTo>
                  <a:pt x="724" y="133"/>
                </a:lnTo>
                <a:lnTo>
                  <a:pt x="724" y="127"/>
                </a:lnTo>
                <a:lnTo>
                  <a:pt x="730" y="127"/>
                </a:lnTo>
                <a:lnTo>
                  <a:pt x="736" y="133"/>
                </a:lnTo>
                <a:lnTo>
                  <a:pt x="736" y="127"/>
                </a:lnTo>
                <a:lnTo>
                  <a:pt x="743" y="127"/>
                </a:lnTo>
                <a:lnTo>
                  <a:pt x="743" y="133"/>
                </a:lnTo>
                <a:lnTo>
                  <a:pt x="749" y="133"/>
                </a:lnTo>
                <a:lnTo>
                  <a:pt x="743" y="133"/>
                </a:lnTo>
                <a:lnTo>
                  <a:pt x="749" y="127"/>
                </a:lnTo>
                <a:lnTo>
                  <a:pt x="749" y="133"/>
                </a:lnTo>
                <a:lnTo>
                  <a:pt x="749" y="127"/>
                </a:lnTo>
                <a:lnTo>
                  <a:pt x="749" y="133"/>
                </a:lnTo>
                <a:lnTo>
                  <a:pt x="755" y="133"/>
                </a:lnTo>
                <a:lnTo>
                  <a:pt x="749" y="133"/>
                </a:lnTo>
                <a:lnTo>
                  <a:pt x="755" y="133"/>
                </a:lnTo>
                <a:lnTo>
                  <a:pt x="749" y="133"/>
                </a:lnTo>
                <a:lnTo>
                  <a:pt x="749" y="140"/>
                </a:lnTo>
                <a:lnTo>
                  <a:pt x="755" y="140"/>
                </a:lnTo>
                <a:lnTo>
                  <a:pt x="755" y="146"/>
                </a:lnTo>
                <a:lnTo>
                  <a:pt x="749" y="146"/>
                </a:lnTo>
                <a:lnTo>
                  <a:pt x="743" y="146"/>
                </a:lnTo>
                <a:lnTo>
                  <a:pt x="749" y="146"/>
                </a:lnTo>
                <a:lnTo>
                  <a:pt x="743" y="146"/>
                </a:lnTo>
                <a:lnTo>
                  <a:pt x="743" y="153"/>
                </a:lnTo>
                <a:lnTo>
                  <a:pt x="736" y="159"/>
                </a:lnTo>
                <a:lnTo>
                  <a:pt x="743" y="159"/>
                </a:lnTo>
                <a:lnTo>
                  <a:pt x="736" y="159"/>
                </a:lnTo>
                <a:lnTo>
                  <a:pt x="736" y="153"/>
                </a:lnTo>
                <a:lnTo>
                  <a:pt x="736" y="159"/>
                </a:lnTo>
                <a:lnTo>
                  <a:pt x="730" y="159"/>
                </a:lnTo>
                <a:lnTo>
                  <a:pt x="730" y="165"/>
                </a:lnTo>
                <a:lnTo>
                  <a:pt x="730" y="159"/>
                </a:lnTo>
                <a:lnTo>
                  <a:pt x="730" y="165"/>
                </a:lnTo>
                <a:lnTo>
                  <a:pt x="730" y="172"/>
                </a:lnTo>
                <a:lnTo>
                  <a:pt x="730" y="165"/>
                </a:lnTo>
                <a:lnTo>
                  <a:pt x="730" y="172"/>
                </a:lnTo>
                <a:lnTo>
                  <a:pt x="736" y="172"/>
                </a:lnTo>
                <a:lnTo>
                  <a:pt x="730" y="172"/>
                </a:lnTo>
                <a:lnTo>
                  <a:pt x="736" y="172"/>
                </a:lnTo>
                <a:lnTo>
                  <a:pt x="730" y="172"/>
                </a:lnTo>
                <a:lnTo>
                  <a:pt x="736" y="178"/>
                </a:lnTo>
                <a:lnTo>
                  <a:pt x="730" y="178"/>
                </a:lnTo>
                <a:lnTo>
                  <a:pt x="736" y="178"/>
                </a:lnTo>
                <a:lnTo>
                  <a:pt x="730" y="178"/>
                </a:lnTo>
                <a:lnTo>
                  <a:pt x="730" y="184"/>
                </a:lnTo>
                <a:lnTo>
                  <a:pt x="736" y="184"/>
                </a:lnTo>
                <a:lnTo>
                  <a:pt x="730" y="184"/>
                </a:lnTo>
                <a:lnTo>
                  <a:pt x="730" y="191"/>
                </a:lnTo>
                <a:lnTo>
                  <a:pt x="730" y="184"/>
                </a:lnTo>
                <a:lnTo>
                  <a:pt x="736" y="184"/>
                </a:lnTo>
                <a:lnTo>
                  <a:pt x="730" y="184"/>
                </a:lnTo>
                <a:lnTo>
                  <a:pt x="730" y="191"/>
                </a:lnTo>
                <a:lnTo>
                  <a:pt x="730" y="197"/>
                </a:lnTo>
                <a:lnTo>
                  <a:pt x="730" y="191"/>
                </a:lnTo>
                <a:lnTo>
                  <a:pt x="724" y="191"/>
                </a:lnTo>
                <a:lnTo>
                  <a:pt x="730" y="191"/>
                </a:lnTo>
                <a:lnTo>
                  <a:pt x="730" y="197"/>
                </a:lnTo>
                <a:lnTo>
                  <a:pt x="724" y="197"/>
                </a:lnTo>
                <a:lnTo>
                  <a:pt x="717" y="197"/>
                </a:lnTo>
                <a:lnTo>
                  <a:pt x="724" y="197"/>
                </a:lnTo>
                <a:lnTo>
                  <a:pt x="717" y="197"/>
                </a:lnTo>
                <a:lnTo>
                  <a:pt x="724" y="197"/>
                </a:lnTo>
                <a:lnTo>
                  <a:pt x="717" y="197"/>
                </a:lnTo>
                <a:lnTo>
                  <a:pt x="717" y="203"/>
                </a:lnTo>
                <a:lnTo>
                  <a:pt x="717" y="197"/>
                </a:lnTo>
                <a:lnTo>
                  <a:pt x="711" y="197"/>
                </a:lnTo>
                <a:lnTo>
                  <a:pt x="711" y="203"/>
                </a:lnTo>
                <a:lnTo>
                  <a:pt x="717" y="197"/>
                </a:lnTo>
                <a:lnTo>
                  <a:pt x="717" y="203"/>
                </a:lnTo>
                <a:lnTo>
                  <a:pt x="711" y="203"/>
                </a:lnTo>
                <a:lnTo>
                  <a:pt x="717" y="203"/>
                </a:lnTo>
                <a:lnTo>
                  <a:pt x="711" y="203"/>
                </a:lnTo>
                <a:lnTo>
                  <a:pt x="717" y="203"/>
                </a:lnTo>
                <a:lnTo>
                  <a:pt x="711" y="203"/>
                </a:lnTo>
                <a:lnTo>
                  <a:pt x="717" y="210"/>
                </a:lnTo>
                <a:lnTo>
                  <a:pt x="711" y="210"/>
                </a:lnTo>
                <a:lnTo>
                  <a:pt x="717" y="210"/>
                </a:lnTo>
                <a:lnTo>
                  <a:pt x="724" y="210"/>
                </a:lnTo>
                <a:lnTo>
                  <a:pt x="724" y="216"/>
                </a:lnTo>
                <a:lnTo>
                  <a:pt x="724" y="210"/>
                </a:lnTo>
                <a:lnTo>
                  <a:pt x="717" y="210"/>
                </a:lnTo>
                <a:lnTo>
                  <a:pt x="717" y="203"/>
                </a:lnTo>
                <a:lnTo>
                  <a:pt x="724" y="203"/>
                </a:lnTo>
                <a:lnTo>
                  <a:pt x="730" y="203"/>
                </a:lnTo>
                <a:lnTo>
                  <a:pt x="730" y="197"/>
                </a:lnTo>
                <a:lnTo>
                  <a:pt x="736" y="203"/>
                </a:lnTo>
                <a:lnTo>
                  <a:pt x="743" y="203"/>
                </a:lnTo>
                <a:lnTo>
                  <a:pt x="743" y="210"/>
                </a:lnTo>
                <a:lnTo>
                  <a:pt x="749" y="210"/>
                </a:lnTo>
                <a:lnTo>
                  <a:pt x="755" y="210"/>
                </a:lnTo>
                <a:lnTo>
                  <a:pt x="749" y="210"/>
                </a:lnTo>
                <a:lnTo>
                  <a:pt x="755" y="210"/>
                </a:lnTo>
                <a:lnTo>
                  <a:pt x="755" y="216"/>
                </a:lnTo>
                <a:lnTo>
                  <a:pt x="749" y="216"/>
                </a:lnTo>
                <a:lnTo>
                  <a:pt x="749" y="222"/>
                </a:lnTo>
                <a:lnTo>
                  <a:pt x="736" y="241"/>
                </a:lnTo>
                <a:lnTo>
                  <a:pt x="730" y="241"/>
                </a:lnTo>
                <a:lnTo>
                  <a:pt x="730" y="248"/>
                </a:lnTo>
                <a:lnTo>
                  <a:pt x="724" y="254"/>
                </a:lnTo>
                <a:lnTo>
                  <a:pt x="724" y="260"/>
                </a:lnTo>
                <a:lnTo>
                  <a:pt x="724" y="267"/>
                </a:lnTo>
                <a:lnTo>
                  <a:pt x="717" y="273"/>
                </a:lnTo>
                <a:lnTo>
                  <a:pt x="717" y="279"/>
                </a:lnTo>
                <a:lnTo>
                  <a:pt x="711" y="279"/>
                </a:lnTo>
                <a:lnTo>
                  <a:pt x="711" y="286"/>
                </a:lnTo>
                <a:lnTo>
                  <a:pt x="711" y="298"/>
                </a:lnTo>
                <a:lnTo>
                  <a:pt x="705" y="298"/>
                </a:lnTo>
                <a:lnTo>
                  <a:pt x="705" y="305"/>
                </a:lnTo>
                <a:lnTo>
                  <a:pt x="698" y="311"/>
                </a:lnTo>
                <a:lnTo>
                  <a:pt x="698" y="317"/>
                </a:lnTo>
                <a:lnTo>
                  <a:pt x="698" y="324"/>
                </a:lnTo>
                <a:lnTo>
                  <a:pt x="692" y="330"/>
                </a:lnTo>
                <a:lnTo>
                  <a:pt x="686" y="336"/>
                </a:lnTo>
                <a:lnTo>
                  <a:pt x="686" y="343"/>
                </a:lnTo>
                <a:lnTo>
                  <a:pt x="673" y="356"/>
                </a:lnTo>
                <a:lnTo>
                  <a:pt x="667" y="368"/>
                </a:lnTo>
                <a:lnTo>
                  <a:pt x="660" y="368"/>
                </a:lnTo>
                <a:lnTo>
                  <a:pt x="660" y="375"/>
                </a:lnTo>
                <a:lnTo>
                  <a:pt x="654" y="381"/>
                </a:lnTo>
                <a:lnTo>
                  <a:pt x="654" y="387"/>
                </a:lnTo>
                <a:lnTo>
                  <a:pt x="648" y="387"/>
                </a:lnTo>
                <a:lnTo>
                  <a:pt x="641" y="394"/>
                </a:lnTo>
                <a:lnTo>
                  <a:pt x="641" y="400"/>
                </a:lnTo>
                <a:lnTo>
                  <a:pt x="635" y="400"/>
                </a:lnTo>
                <a:lnTo>
                  <a:pt x="629" y="406"/>
                </a:lnTo>
                <a:lnTo>
                  <a:pt x="622" y="413"/>
                </a:lnTo>
                <a:lnTo>
                  <a:pt x="616" y="413"/>
                </a:lnTo>
                <a:lnTo>
                  <a:pt x="616" y="419"/>
                </a:lnTo>
                <a:lnTo>
                  <a:pt x="610" y="419"/>
                </a:lnTo>
                <a:lnTo>
                  <a:pt x="610" y="425"/>
                </a:lnTo>
                <a:lnTo>
                  <a:pt x="603" y="432"/>
                </a:lnTo>
                <a:lnTo>
                  <a:pt x="597" y="438"/>
                </a:lnTo>
                <a:lnTo>
                  <a:pt x="591" y="438"/>
                </a:lnTo>
                <a:lnTo>
                  <a:pt x="584" y="444"/>
                </a:lnTo>
                <a:lnTo>
                  <a:pt x="571" y="451"/>
                </a:lnTo>
                <a:lnTo>
                  <a:pt x="565" y="451"/>
                </a:lnTo>
                <a:lnTo>
                  <a:pt x="552" y="457"/>
                </a:lnTo>
                <a:lnTo>
                  <a:pt x="546" y="463"/>
                </a:lnTo>
                <a:lnTo>
                  <a:pt x="540" y="470"/>
                </a:lnTo>
                <a:lnTo>
                  <a:pt x="533" y="482"/>
                </a:lnTo>
                <a:lnTo>
                  <a:pt x="527" y="482"/>
                </a:lnTo>
                <a:lnTo>
                  <a:pt x="521" y="482"/>
                </a:lnTo>
                <a:lnTo>
                  <a:pt x="521" y="489"/>
                </a:lnTo>
                <a:lnTo>
                  <a:pt x="514" y="489"/>
                </a:lnTo>
                <a:lnTo>
                  <a:pt x="514" y="495"/>
                </a:lnTo>
                <a:lnTo>
                  <a:pt x="508" y="501"/>
                </a:lnTo>
                <a:lnTo>
                  <a:pt x="508" y="508"/>
                </a:lnTo>
                <a:lnTo>
                  <a:pt x="502" y="514"/>
                </a:lnTo>
                <a:lnTo>
                  <a:pt x="502" y="520"/>
                </a:lnTo>
                <a:lnTo>
                  <a:pt x="495" y="527"/>
                </a:lnTo>
                <a:lnTo>
                  <a:pt x="495" y="533"/>
                </a:lnTo>
                <a:lnTo>
                  <a:pt x="495" y="539"/>
                </a:lnTo>
                <a:lnTo>
                  <a:pt x="489" y="552"/>
                </a:lnTo>
                <a:lnTo>
                  <a:pt x="483" y="559"/>
                </a:lnTo>
                <a:lnTo>
                  <a:pt x="483" y="565"/>
                </a:lnTo>
                <a:lnTo>
                  <a:pt x="476" y="571"/>
                </a:lnTo>
                <a:lnTo>
                  <a:pt x="476" y="578"/>
                </a:lnTo>
                <a:lnTo>
                  <a:pt x="470" y="584"/>
                </a:lnTo>
                <a:lnTo>
                  <a:pt x="464" y="590"/>
                </a:lnTo>
                <a:lnTo>
                  <a:pt x="438" y="609"/>
                </a:lnTo>
                <a:lnTo>
                  <a:pt x="426" y="616"/>
                </a:lnTo>
                <a:lnTo>
                  <a:pt x="419" y="622"/>
                </a:lnTo>
                <a:lnTo>
                  <a:pt x="407" y="628"/>
                </a:lnTo>
                <a:lnTo>
                  <a:pt x="407" y="635"/>
                </a:lnTo>
                <a:lnTo>
                  <a:pt x="400" y="628"/>
                </a:lnTo>
                <a:lnTo>
                  <a:pt x="394" y="628"/>
                </a:lnTo>
                <a:lnTo>
                  <a:pt x="394" y="622"/>
                </a:lnTo>
                <a:lnTo>
                  <a:pt x="394" y="616"/>
                </a:lnTo>
                <a:lnTo>
                  <a:pt x="394" y="609"/>
                </a:lnTo>
                <a:lnTo>
                  <a:pt x="394" y="603"/>
                </a:lnTo>
                <a:lnTo>
                  <a:pt x="394" y="597"/>
                </a:lnTo>
                <a:lnTo>
                  <a:pt x="394" y="584"/>
                </a:lnTo>
                <a:lnTo>
                  <a:pt x="394" y="578"/>
                </a:lnTo>
                <a:lnTo>
                  <a:pt x="400" y="565"/>
                </a:lnTo>
                <a:lnTo>
                  <a:pt x="407" y="559"/>
                </a:lnTo>
                <a:lnTo>
                  <a:pt x="413" y="559"/>
                </a:lnTo>
                <a:lnTo>
                  <a:pt x="419" y="552"/>
                </a:lnTo>
                <a:lnTo>
                  <a:pt x="413" y="552"/>
                </a:lnTo>
                <a:lnTo>
                  <a:pt x="419" y="552"/>
                </a:lnTo>
                <a:lnTo>
                  <a:pt x="413" y="552"/>
                </a:lnTo>
                <a:lnTo>
                  <a:pt x="419" y="552"/>
                </a:lnTo>
                <a:lnTo>
                  <a:pt x="413" y="552"/>
                </a:lnTo>
                <a:lnTo>
                  <a:pt x="426" y="546"/>
                </a:lnTo>
                <a:lnTo>
                  <a:pt x="426" y="539"/>
                </a:lnTo>
                <a:lnTo>
                  <a:pt x="432" y="539"/>
                </a:lnTo>
                <a:lnTo>
                  <a:pt x="438" y="539"/>
                </a:lnTo>
                <a:lnTo>
                  <a:pt x="438" y="533"/>
                </a:lnTo>
                <a:lnTo>
                  <a:pt x="426" y="527"/>
                </a:lnTo>
                <a:lnTo>
                  <a:pt x="419" y="527"/>
                </a:lnTo>
                <a:lnTo>
                  <a:pt x="419" y="520"/>
                </a:lnTo>
                <a:lnTo>
                  <a:pt x="419" y="527"/>
                </a:lnTo>
                <a:lnTo>
                  <a:pt x="413" y="527"/>
                </a:lnTo>
                <a:lnTo>
                  <a:pt x="413" y="520"/>
                </a:lnTo>
                <a:lnTo>
                  <a:pt x="407" y="520"/>
                </a:lnTo>
                <a:lnTo>
                  <a:pt x="400" y="520"/>
                </a:lnTo>
                <a:lnTo>
                  <a:pt x="400" y="514"/>
                </a:lnTo>
                <a:lnTo>
                  <a:pt x="394" y="514"/>
                </a:lnTo>
                <a:lnTo>
                  <a:pt x="394" y="508"/>
                </a:lnTo>
                <a:lnTo>
                  <a:pt x="388" y="508"/>
                </a:lnTo>
                <a:lnTo>
                  <a:pt x="388" y="501"/>
                </a:lnTo>
                <a:lnTo>
                  <a:pt x="381" y="501"/>
                </a:lnTo>
                <a:lnTo>
                  <a:pt x="381" y="495"/>
                </a:lnTo>
                <a:lnTo>
                  <a:pt x="381" y="489"/>
                </a:lnTo>
                <a:lnTo>
                  <a:pt x="375" y="489"/>
                </a:lnTo>
                <a:lnTo>
                  <a:pt x="375" y="482"/>
                </a:lnTo>
                <a:lnTo>
                  <a:pt x="375" y="476"/>
                </a:lnTo>
                <a:lnTo>
                  <a:pt x="368" y="476"/>
                </a:lnTo>
                <a:lnTo>
                  <a:pt x="368" y="470"/>
                </a:lnTo>
                <a:lnTo>
                  <a:pt x="362" y="470"/>
                </a:lnTo>
                <a:lnTo>
                  <a:pt x="362" y="463"/>
                </a:lnTo>
                <a:lnTo>
                  <a:pt x="356" y="463"/>
                </a:lnTo>
                <a:lnTo>
                  <a:pt x="349" y="463"/>
                </a:lnTo>
                <a:lnTo>
                  <a:pt x="349" y="457"/>
                </a:lnTo>
                <a:lnTo>
                  <a:pt x="343" y="457"/>
                </a:lnTo>
                <a:lnTo>
                  <a:pt x="337" y="457"/>
                </a:lnTo>
                <a:lnTo>
                  <a:pt x="330" y="451"/>
                </a:lnTo>
                <a:lnTo>
                  <a:pt x="305" y="432"/>
                </a:lnTo>
                <a:lnTo>
                  <a:pt x="305" y="425"/>
                </a:lnTo>
                <a:lnTo>
                  <a:pt x="299" y="425"/>
                </a:lnTo>
                <a:lnTo>
                  <a:pt x="299" y="419"/>
                </a:lnTo>
                <a:lnTo>
                  <a:pt x="292" y="419"/>
                </a:lnTo>
                <a:lnTo>
                  <a:pt x="292" y="413"/>
                </a:lnTo>
                <a:lnTo>
                  <a:pt x="286" y="413"/>
                </a:lnTo>
                <a:lnTo>
                  <a:pt x="280" y="413"/>
                </a:lnTo>
                <a:lnTo>
                  <a:pt x="273" y="413"/>
                </a:lnTo>
                <a:lnTo>
                  <a:pt x="267" y="413"/>
                </a:lnTo>
                <a:lnTo>
                  <a:pt x="267" y="406"/>
                </a:lnTo>
                <a:lnTo>
                  <a:pt x="261" y="406"/>
                </a:lnTo>
                <a:lnTo>
                  <a:pt x="254" y="406"/>
                </a:lnTo>
                <a:lnTo>
                  <a:pt x="261" y="400"/>
                </a:lnTo>
                <a:lnTo>
                  <a:pt x="254" y="400"/>
                </a:lnTo>
                <a:lnTo>
                  <a:pt x="254" y="394"/>
                </a:lnTo>
                <a:lnTo>
                  <a:pt x="248" y="394"/>
                </a:lnTo>
                <a:lnTo>
                  <a:pt x="248" y="400"/>
                </a:lnTo>
                <a:lnTo>
                  <a:pt x="242" y="400"/>
                </a:lnTo>
                <a:lnTo>
                  <a:pt x="235" y="400"/>
                </a:lnTo>
                <a:lnTo>
                  <a:pt x="235" y="394"/>
                </a:lnTo>
                <a:lnTo>
                  <a:pt x="229" y="394"/>
                </a:lnTo>
                <a:lnTo>
                  <a:pt x="229" y="387"/>
                </a:lnTo>
                <a:lnTo>
                  <a:pt x="223" y="387"/>
                </a:lnTo>
                <a:lnTo>
                  <a:pt x="229" y="387"/>
                </a:lnTo>
                <a:lnTo>
                  <a:pt x="223" y="387"/>
                </a:lnTo>
                <a:lnTo>
                  <a:pt x="223" y="381"/>
                </a:lnTo>
                <a:lnTo>
                  <a:pt x="223" y="375"/>
                </a:lnTo>
                <a:lnTo>
                  <a:pt x="216" y="375"/>
                </a:lnTo>
                <a:lnTo>
                  <a:pt x="223" y="375"/>
                </a:lnTo>
                <a:lnTo>
                  <a:pt x="216" y="375"/>
                </a:lnTo>
                <a:lnTo>
                  <a:pt x="210" y="375"/>
                </a:lnTo>
                <a:lnTo>
                  <a:pt x="210" y="368"/>
                </a:lnTo>
                <a:lnTo>
                  <a:pt x="204" y="362"/>
                </a:lnTo>
                <a:lnTo>
                  <a:pt x="210" y="362"/>
                </a:lnTo>
                <a:lnTo>
                  <a:pt x="204" y="362"/>
                </a:lnTo>
                <a:lnTo>
                  <a:pt x="197" y="356"/>
                </a:lnTo>
                <a:lnTo>
                  <a:pt x="191" y="356"/>
                </a:lnTo>
                <a:lnTo>
                  <a:pt x="191" y="362"/>
                </a:lnTo>
                <a:lnTo>
                  <a:pt x="191" y="368"/>
                </a:lnTo>
                <a:lnTo>
                  <a:pt x="184" y="368"/>
                </a:lnTo>
                <a:lnTo>
                  <a:pt x="178" y="368"/>
                </a:lnTo>
                <a:lnTo>
                  <a:pt x="178" y="375"/>
                </a:lnTo>
                <a:lnTo>
                  <a:pt x="172" y="375"/>
                </a:lnTo>
                <a:lnTo>
                  <a:pt x="172" y="381"/>
                </a:lnTo>
                <a:lnTo>
                  <a:pt x="165" y="381"/>
                </a:lnTo>
                <a:lnTo>
                  <a:pt x="165" y="375"/>
                </a:lnTo>
                <a:lnTo>
                  <a:pt x="165" y="381"/>
                </a:lnTo>
                <a:lnTo>
                  <a:pt x="159" y="381"/>
                </a:lnTo>
                <a:lnTo>
                  <a:pt x="159" y="375"/>
                </a:lnTo>
                <a:lnTo>
                  <a:pt x="159" y="368"/>
                </a:lnTo>
                <a:lnTo>
                  <a:pt x="159" y="362"/>
                </a:lnTo>
                <a:lnTo>
                  <a:pt x="159" y="356"/>
                </a:lnTo>
                <a:lnTo>
                  <a:pt x="153" y="349"/>
                </a:lnTo>
                <a:lnTo>
                  <a:pt x="159" y="349"/>
                </a:lnTo>
                <a:lnTo>
                  <a:pt x="153" y="349"/>
                </a:lnTo>
                <a:lnTo>
                  <a:pt x="146" y="349"/>
                </a:lnTo>
                <a:lnTo>
                  <a:pt x="146" y="343"/>
                </a:lnTo>
                <a:lnTo>
                  <a:pt x="146" y="349"/>
                </a:lnTo>
                <a:lnTo>
                  <a:pt x="146" y="343"/>
                </a:lnTo>
                <a:lnTo>
                  <a:pt x="140" y="336"/>
                </a:lnTo>
                <a:lnTo>
                  <a:pt x="140" y="330"/>
                </a:lnTo>
                <a:lnTo>
                  <a:pt x="140" y="336"/>
                </a:lnTo>
                <a:lnTo>
                  <a:pt x="134" y="330"/>
                </a:lnTo>
                <a:lnTo>
                  <a:pt x="134" y="324"/>
                </a:lnTo>
                <a:lnTo>
                  <a:pt x="127" y="324"/>
                </a:lnTo>
                <a:lnTo>
                  <a:pt x="121" y="324"/>
                </a:lnTo>
                <a:lnTo>
                  <a:pt x="121" y="317"/>
                </a:lnTo>
                <a:lnTo>
                  <a:pt x="121" y="324"/>
                </a:lnTo>
                <a:lnTo>
                  <a:pt x="121" y="317"/>
                </a:lnTo>
                <a:lnTo>
                  <a:pt x="115" y="317"/>
                </a:lnTo>
                <a:lnTo>
                  <a:pt x="115" y="311"/>
                </a:lnTo>
                <a:lnTo>
                  <a:pt x="108" y="311"/>
                </a:lnTo>
                <a:lnTo>
                  <a:pt x="108" y="305"/>
                </a:lnTo>
                <a:lnTo>
                  <a:pt x="102" y="305"/>
                </a:lnTo>
                <a:lnTo>
                  <a:pt x="102" y="298"/>
                </a:lnTo>
                <a:lnTo>
                  <a:pt x="96" y="298"/>
                </a:lnTo>
                <a:lnTo>
                  <a:pt x="102" y="298"/>
                </a:lnTo>
                <a:lnTo>
                  <a:pt x="96" y="298"/>
                </a:lnTo>
                <a:lnTo>
                  <a:pt x="96" y="292"/>
                </a:lnTo>
                <a:lnTo>
                  <a:pt x="96" y="298"/>
                </a:lnTo>
                <a:lnTo>
                  <a:pt x="96" y="292"/>
                </a:lnTo>
                <a:lnTo>
                  <a:pt x="89" y="298"/>
                </a:lnTo>
                <a:lnTo>
                  <a:pt x="89" y="292"/>
                </a:lnTo>
                <a:lnTo>
                  <a:pt x="83" y="292"/>
                </a:lnTo>
                <a:lnTo>
                  <a:pt x="83" y="286"/>
                </a:lnTo>
                <a:lnTo>
                  <a:pt x="77" y="286"/>
                </a:lnTo>
                <a:lnTo>
                  <a:pt x="70" y="286"/>
                </a:lnTo>
                <a:lnTo>
                  <a:pt x="64" y="286"/>
                </a:lnTo>
                <a:lnTo>
                  <a:pt x="58" y="286"/>
                </a:lnTo>
                <a:lnTo>
                  <a:pt x="51" y="286"/>
                </a:lnTo>
                <a:lnTo>
                  <a:pt x="51" y="292"/>
                </a:lnTo>
                <a:lnTo>
                  <a:pt x="45" y="292"/>
                </a:lnTo>
                <a:lnTo>
                  <a:pt x="45" y="298"/>
                </a:lnTo>
                <a:lnTo>
                  <a:pt x="51" y="298"/>
                </a:lnTo>
                <a:lnTo>
                  <a:pt x="45" y="298"/>
                </a:lnTo>
                <a:lnTo>
                  <a:pt x="45" y="305"/>
                </a:lnTo>
                <a:lnTo>
                  <a:pt x="39" y="305"/>
                </a:lnTo>
                <a:lnTo>
                  <a:pt x="39" y="298"/>
                </a:lnTo>
                <a:lnTo>
                  <a:pt x="39" y="305"/>
                </a:lnTo>
                <a:lnTo>
                  <a:pt x="32" y="305"/>
                </a:lnTo>
                <a:lnTo>
                  <a:pt x="32" y="298"/>
                </a:lnTo>
                <a:lnTo>
                  <a:pt x="32" y="305"/>
                </a:lnTo>
                <a:lnTo>
                  <a:pt x="26" y="305"/>
                </a:lnTo>
                <a:lnTo>
                  <a:pt x="20" y="305"/>
                </a:lnTo>
                <a:lnTo>
                  <a:pt x="20" y="298"/>
                </a:lnTo>
                <a:lnTo>
                  <a:pt x="13" y="305"/>
                </a:lnTo>
                <a:lnTo>
                  <a:pt x="13" y="298"/>
                </a:lnTo>
                <a:lnTo>
                  <a:pt x="7" y="298"/>
                </a:lnTo>
                <a:lnTo>
                  <a:pt x="13" y="298"/>
                </a:lnTo>
                <a:lnTo>
                  <a:pt x="7" y="298"/>
                </a:lnTo>
                <a:lnTo>
                  <a:pt x="7" y="292"/>
                </a:lnTo>
                <a:lnTo>
                  <a:pt x="0" y="292"/>
                </a:lnTo>
                <a:lnTo>
                  <a:pt x="7" y="292"/>
                </a:lnTo>
                <a:lnTo>
                  <a:pt x="13" y="292"/>
                </a:lnTo>
                <a:lnTo>
                  <a:pt x="20" y="286"/>
                </a:lnTo>
                <a:lnTo>
                  <a:pt x="20" y="279"/>
                </a:lnTo>
                <a:lnTo>
                  <a:pt x="26" y="279"/>
                </a:lnTo>
                <a:lnTo>
                  <a:pt x="32" y="273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49" name="Freeform 117"/>
          <p:cNvSpPr>
            <a:spLocks/>
          </p:cNvSpPr>
          <p:nvPr/>
        </p:nvSpPr>
        <p:spPr bwMode="auto">
          <a:xfrm>
            <a:off x="2262188" y="4513263"/>
            <a:ext cx="588962" cy="342900"/>
          </a:xfrm>
          <a:custGeom>
            <a:avLst/>
            <a:gdLst>
              <a:gd name="T0" fmla="*/ 2147483647 w 514"/>
              <a:gd name="T1" fmla="*/ 2147483647 h 324"/>
              <a:gd name="T2" fmla="*/ 2147483647 w 514"/>
              <a:gd name="T3" fmla="*/ 2147483647 h 324"/>
              <a:gd name="T4" fmla="*/ 2147483647 w 514"/>
              <a:gd name="T5" fmla="*/ 2147483647 h 324"/>
              <a:gd name="T6" fmla="*/ 2147483647 w 514"/>
              <a:gd name="T7" fmla="*/ 2147483647 h 324"/>
              <a:gd name="T8" fmla="*/ 2147483647 w 514"/>
              <a:gd name="T9" fmla="*/ 2147483647 h 324"/>
              <a:gd name="T10" fmla="*/ 2147483647 w 514"/>
              <a:gd name="T11" fmla="*/ 2147483647 h 324"/>
              <a:gd name="T12" fmla="*/ 2147483647 w 514"/>
              <a:gd name="T13" fmla="*/ 2147483647 h 324"/>
              <a:gd name="T14" fmla="*/ 2147483647 w 514"/>
              <a:gd name="T15" fmla="*/ 2147483647 h 324"/>
              <a:gd name="T16" fmla="*/ 2147483647 w 514"/>
              <a:gd name="T17" fmla="*/ 2147483647 h 324"/>
              <a:gd name="T18" fmla="*/ 2147483647 w 514"/>
              <a:gd name="T19" fmla="*/ 2147483647 h 324"/>
              <a:gd name="T20" fmla="*/ 2147483647 w 514"/>
              <a:gd name="T21" fmla="*/ 2147483647 h 324"/>
              <a:gd name="T22" fmla="*/ 2147483647 w 514"/>
              <a:gd name="T23" fmla="*/ 2147483647 h 324"/>
              <a:gd name="T24" fmla="*/ 2147483647 w 514"/>
              <a:gd name="T25" fmla="*/ 2147483647 h 324"/>
              <a:gd name="T26" fmla="*/ 2147483647 w 514"/>
              <a:gd name="T27" fmla="*/ 2147483647 h 324"/>
              <a:gd name="T28" fmla="*/ 2147483647 w 514"/>
              <a:gd name="T29" fmla="*/ 2147483647 h 324"/>
              <a:gd name="T30" fmla="*/ 2147483647 w 514"/>
              <a:gd name="T31" fmla="*/ 2147483647 h 324"/>
              <a:gd name="T32" fmla="*/ 2147483647 w 514"/>
              <a:gd name="T33" fmla="*/ 2147483647 h 324"/>
              <a:gd name="T34" fmla="*/ 2147483647 w 514"/>
              <a:gd name="T35" fmla="*/ 2147483647 h 324"/>
              <a:gd name="T36" fmla="*/ 2147483647 w 514"/>
              <a:gd name="T37" fmla="*/ 2147483647 h 324"/>
              <a:gd name="T38" fmla="*/ 2147483647 w 514"/>
              <a:gd name="T39" fmla="*/ 2147483647 h 324"/>
              <a:gd name="T40" fmla="*/ 2147483647 w 514"/>
              <a:gd name="T41" fmla="*/ 2147483647 h 324"/>
              <a:gd name="T42" fmla="*/ 2147483647 w 514"/>
              <a:gd name="T43" fmla="*/ 2147483647 h 324"/>
              <a:gd name="T44" fmla="*/ 2147483647 w 514"/>
              <a:gd name="T45" fmla="*/ 2147483647 h 324"/>
              <a:gd name="T46" fmla="*/ 2147483647 w 514"/>
              <a:gd name="T47" fmla="*/ 2147483647 h 324"/>
              <a:gd name="T48" fmla="*/ 2147483647 w 514"/>
              <a:gd name="T49" fmla="*/ 0 h 324"/>
              <a:gd name="T50" fmla="*/ 2147483647 w 514"/>
              <a:gd name="T51" fmla="*/ 2147483647 h 324"/>
              <a:gd name="T52" fmla="*/ 2147483647 w 514"/>
              <a:gd name="T53" fmla="*/ 2147483647 h 324"/>
              <a:gd name="T54" fmla="*/ 2147483647 w 514"/>
              <a:gd name="T55" fmla="*/ 2147483647 h 324"/>
              <a:gd name="T56" fmla="*/ 2147483647 w 514"/>
              <a:gd name="T57" fmla="*/ 2147483647 h 324"/>
              <a:gd name="T58" fmla="*/ 2147483647 w 514"/>
              <a:gd name="T59" fmla="*/ 2147483647 h 324"/>
              <a:gd name="T60" fmla="*/ 2147483647 w 514"/>
              <a:gd name="T61" fmla="*/ 2147483647 h 324"/>
              <a:gd name="T62" fmla="*/ 2147483647 w 514"/>
              <a:gd name="T63" fmla="*/ 2147483647 h 324"/>
              <a:gd name="T64" fmla="*/ 2147483647 w 514"/>
              <a:gd name="T65" fmla="*/ 2147483647 h 324"/>
              <a:gd name="T66" fmla="*/ 2147483647 w 514"/>
              <a:gd name="T67" fmla="*/ 2147483647 h 324"/>
              <a:gd name="T68" fmla="*/ 2147483647 w 514"/>
              <a:gd name="T69" fmla="*/ 2147483647 h 324"/>
              <a:gd name="T70" fmla="*/ 2147483647 w 514"/>
              <a:gd name="T71" fmla="*/ 2147483647 h 324"/>
              <a:gd name="T72" fmla="*/ 2147483647 w 514"/>
              <a:gd name="T73" fmla="*/ 2147483647 h 324"/>
              <a:gd name="T74" fmla="*/ 2147483647 w 514"/>
              <a:gd name="T75" fmla="*/ 2147483647 h 324"/>
              <a:gd name="T76" fmla="*/ 2147483647 w 514"/>
              <a:gd name="T77" fmla="*/ 2147483647 h 324"/>
              <a:gd name="T78" fmla="*/ 2147483647 w 514"/>
              <a:gd name="T79" fmla="*/ 2147483647 h 324"/>
              <a:gd name="T80" fmla="*/ 2147483647 w 514"/>
              <a:gd name="T81" fmla="*/ 2147483647 h 324"/>
              <a:gd name="T82" fmla="*/ 2147483647 w 514"/>
              <a:gd name="T83" fmla="*/ 2147483647 h 324"/>
              <a:gd name="T84" fmla="*/ 2147483647 w 514"/>
              <a:gd name="T85" fmla="*/ 2147483647 h 324"/>
              <a:gd name="T86" fmla="*/ 2147483647 w 514"/>
              <a:gd name="T87" fmla="*/ 2147483647 h 324"/>
              <a:gd name="T88" fmla="*/ 2147483647 w 514"/>
              <a:gd name="T89" fmla="*/ 2147483647 h 324"/>
              <a:gd name="T90" fmla="*/ 2147483647 w 514"/>
              <a:gd name="T91" fmla="*/ 2147483647 h 324"/>
              <a:gd name="T92" fmla="*/ 2147483647 w 514"/>
              <a:gd name="T93" fmla="*/ 2147483647 h 324"/>
              <a:gd name="T94" fmla="*/ 2147483647 w 514"/>
              <a:gd name="T95" fmla="*/ 2147483647 h 324"/>
              <a:gd name="T96" fmla="*/ 2147483647 w 514"/>
              <a:gd name="T97" fmla="*/ 2147483647 h 324"/>
              <a:gd name="T98" fmla="*/ 2147483647 w 514"/>
              <a:gd name="T99" fmla="*/ 2147483647 h 324"/>
              <a:gd name="T100" fmla="*/ 2147483647 w 514"/>
              <a:gd name="T101" fmla="*/ 2147483647 h 324"/>
              <a:gd name="T102" fmla="*/ 2147483647 w 514"/>
              <a:gd name="T103" fmla="*/ 2147483647 h 324"/>
              <a:gd name="T104" fmla="*/ 2147483647 w 514"/>
              <a:gd name="T105" fmla="*/ 2147483647 h 324"/>
              <a:gd name="T106" fmla="*/ 2147483647 w 514"/>
              <a:gd name="T107" fmla="*/ 2147483647 h 324"/>
              <a:gd name="T108" fmla="*/ 2147483647 w 514"/>
              <a:gd name="T109" fmla="*/ 2147483647 h 324"/>
              <a:gd name="T110" fmla="*/ 2147483647 w 514"/>
              <a:gd name="T111" fmla="*/ 2147483647 h 324"/>
              <a:gd name="T112" fmla="*/ 2147483647 w 514"/>
              <a:gd name="T113" fmla="*/ 2147483647 h 324"/>
              <a:gd name="T114" fmla="*/ 2147483647 w 514"/>
              <a:gd name="T115" fmla="*/ 2147483647 h 324"/>
              <a:gd name="T116" fmla="*/ 2147483647 w 514"/>
              <a:gd name="T117" fmla="*/ 2147483647 h 324"/>
              <a:gd name="T118" fmla="*/ 2147483647 w 514"/>
              <a:gd name="T119" fmla="*/ 2147483647 h 324"/>
              <a:gd name="T120" fmla="*/ 2147483647 w 514"/>
              <a:gd name="T121" fmla="*/ 2147483647 h 324"/>
              <a:gd name="T122" fmla="*/ 2147483647 w 514"/>
              <a:gd name="T123" fmla="*/ 2147483647 h 324"/>
              <a:gd name="T124" fmla="*/ 2147483647 w 514"/>
              <a:gd name="T125" fmla="*/ 2147483647 h 3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14"/>
              <a:gd name="T190" fmla="*/ 0 h 324"/>
              <a:gd name="T191" fmla="*/ 514 w 514"/>
              <a:gd name="T192" fmla="*/ 324 h 3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14" h="324">
                <a:moveTo>
                  <a:pt x="0" y="115"/>
                </a:moveTo>
                <a:lnTo>
                  <a:pt x="0" y="115"/>
                </a:lnTo>
                <a:lnTo>
                  <a:pt x="6" y="115"/>
                </a:lnTo>
                <a:lnTo>
                  <a:pt x="0" y="108"/>
                </a:lnTo>
                <a:lnTo>
                  <a:pt x="6" y="108"/>
                </a:lnTo>
                <a:lnTo>
                  <a:pt x="6" y="102"/>
                </a:lnTo>
                <a:lnTo>
                  <a:pt x="6" y="108"/>
                </a:lnTo>
                <a:lnTo>
                  <a:pt x="6" y="102"/>
                </a:lnTo>
                <a:lnTo>
                  <a:pt x="13" y="102"/>
                </a:lnTo>
                <a:lnTo>
                  <a:pt x="6" y="102"/>
                </a:lnTo>
                <a:lnTo>
                  <a:pt x="13" y="102"/>
                </a:lnTo>
                <a:lnTo>
                  <a:pt x="13" y="96"/>
                </a:lnTo>
                <a:lnTo>
                  <a:pt x="19" y="96"/>
                </a:lnTo>
                <a:lnTo>
                  <a:pt x="13" y="89"/>
                </a:lnTo>
                <a:lnTo>
                  <a:pt x="19" y="89"/>
                </a:lnTo>
                <a:lnTo>
                  <a:pt x="13" y="89"/>
                </a:lnTo>
                <a:lnTo>
                  <a:pt x="19" y="89"/>
                </a:lnTo>
                <a:lnTo>
                  <a:pt x="13" y="83"/>
                </a:lnTo>
                <a:lnTo>
                  <a:pt x="19" y="83"/>
                </a:lnTo>
                <a:lnTo>
                  <a:pt x="13" y="83"/>
                </a:lnTo>
                <a:lnTo>
                  <a:pt x="13" y="77"/>
                </a:lnTo>
                <a:lnTo>
                  <a:pt x="13" y="70"/>
                </a:lnTo>
                <a:lnTo>
                  <a:pt x="13" y="77"/>
                </a:lnTo>
                <a:lnTo>
                  <a:pt x="13" y="70"/>
                </a:lnTo>
                <a:lnTo>
                  <a:pt x="6" y="70"/>
                </a:lnTo>
                <a:lnTo>
                  <a:pt x="13" y="70"/>
                </a:lnTo>
                <a:lnTo>
                  <a:pt x="13" y="64"/>
                </a:lnTo>
                <a:lnTo>
                  <a:pt x="6" y="64"/>
                </a:lnTo>
                <a:lnTo>
                  <a:pt x="13" y="64"/>
                </a:lnTo>
                <a:lnTo>
                  <a:pt x="13" y="57"/>
                </a:lnTo>
                <a:lnTo>
                  <a:pt x="13" y="51"/>
                </a:lnTo>
                <a:lnTo>
                  <a:pt x="13" y="45"/>
                </a:lnTo>
                <a:lnTo>
                  <a:pt x="13" y="51"/>
                </a:lnTo>
                <a:lnTo>
                  <a:pt x="13" y="45"/>
                </a:lnTo>
                <a:lnTo>
                  <a:pt x="13" y="38"/>
                </a:lnTo>
                <a:lnTo>
                  <a:pt x="19" y="38"/>
                </a:lnTo>
                <a:lnTo>
                  <a:pt x="19" y="32"/>
                </a:lnTo>
                <a:lnTo>
                  <a:pt x="19" y="26"/>
                </a:lnTo>
                <a:lnTo>
                  <a:pt x="26" y="26"/>
                </a:lnTo>
                <a:lnTo>
                  <a:pt x="26" y="32"/>
                </a:lnTo>
                <a:lnTo>
                  <a:pt x="32" y="32"/>
                </a:lnTo>
                <a:lnTo>
                  <a:pt x="38" y="32"/>
                </a:lnTo>
                <a:lnTo>
                  <a:pt x="45" y="26"/>
                </a:lnTo>
                <a:lnTo>
                  <a:pt x="51" y="26"/>
                </a:lnTo>
                <a:lnTo>
                  <a:pt x="57" y="26"/>
                </a:lnTo>
                <a:lnTo>
                  <a:pt x="57" y="32"/>
                </a:lnTo>
                <a:lnTo>
                  <a:pt x="64" y="32"/>
                </a:lnTo>
                <a:lnTo>
                  <a:pt x="64" y="38"/>
                </a:lnTo>
                <a:lnTo>
                  <a:pt x="70" y="38"/>
                </a:lnTo>
                <a:lnTo>
                  <a:pt x="76" y="38"/>
                </a:lnTo>
                <a:lnTo>
                  <a:pt x="83" y="38"/>
                </a:lnTo>
                <a:lnTo>
                  <a:pt x="89" y="38"/>
                </a:lnTo>
                <a:lnTo>
                  <a:pt x="95" y="38"/>
                </a:lnTo>
                <a:lnTo>
                  <a:pt x="102" y="38"/>
                </a:lnTo>
                <a:lnTo>
                  <a:pt x="108" y="38"/>
                </a:lnTo>
                <a:lnTo>
                  <a:pt x="114" y="38"/>
                </a:lnTo>
                <a:lnTo>
                  <a:pt x="114" y="45"/>
                </a:lnTo>
                <a:lnTo>
                  <a:pt x="121" y="45"/>
                </a:lnTo>
                <a:lnTo>
                  <a:pt x="127" y="45"/>
                </a:lnTo>
                <a:lnTo>
                  <a:pt x="133" y="45"/>
                </a:lnTo>
                <a:lnTo>
                  <a:pt x="140" y="45"/>
                </a:lnTo>
                <a:lnTo>
                  <a:pt x="146" y="45"/>
                </a:lnTo>
                <a:lnTo>
                  <a:pt x="152" y="45"/>
                </a:lnTo>
                <a:lnTo>
                  <a:pt x="152" y="51"/>
                </a:lnTo>
                <a:lnTo>
                  <a:pt x="159" y="45"/>
                </a:lnTo>
                <a:lnTo>
                  <a:pt x="159" y="51"/>
                </a:lnTo>
                <a:lnTo>
                  <a:pt x="165" y="51"/>
                </a:lnTo>
                <a:lnTo>
                  <a:pt x="171" y="51"/>
                </a:lnTo>
                <a:lnTo>
                  <a:pt x="171" y="57"/>
                </a:lnTo>
                <a:lnTo>
                  <a:pt x="178" y="57"/>
                </a:lnTo>
                <a:lnTo>
                  <a:pt x="184" y="57"/>
                </a:lnTo>
                <a:lnTo>
                  <a:pt x="190" y="57"/>
                </a:lnTo>
                <a:lnTo>
                  <a:pt x="190" y="64"/>
                </a:lnTo>
                <a:lnTo>
                  <a:pt x="190" y="57"/>
                </a:lnTo>
                <a:lnTo>
                  <a:pt x="197" y="57"/>
                </a:lnTo>
                <a:lnTo>
                  <a:pt x="203" y="57"/>
                </a:lnTo>
                <a:lnTo>
                  <a:pt x="209" y="57"/>
                </a:lnTo>
                <a:lnTo>
                  <a:pt x="216" y="57"/>
                </a:lnTo>
                <a:lnTo>
                  <a:pt x="222" y="57"/>
                </a:lnTo>
                <a:lnTo>
                  <a:pt x="222" y="64"/>
                </a:lnTo>
                <a:lnTo>
                  <a:pt x="229" y="64"/>
                </a:lnTo>
                <a:lnTo>
                  <a:pt x="229" y="70"/>
                </a:lnTo>
                <a:lnTo>
                  <a:pt x="235" y="70"/>
                </a:lnTo>
                <a:lnTo>
                  <a:pt x="235" y="64"/>
                </a:lnTo>
                <a:lnTo>
                  <a:pt x="241" y="64"/>
                </a:lnTo>
                <a:lnTo>
                  <a:pt x="248" y="64"/>
                </a:lnTo>
                <a:lnTo>
                  <a:pt x="248" y="57"/>
                </a:lnTo>
                <a:lnTo>
                  <a:pt x="248" y="51"/>
                </a:lnTo>
                <a:lnTo>
                  <a:pt x="248" y="45"/>
                </a:lnTo>
                <a:lnTo>
                  <a:pt x="241" y="45"/>
                </a:lnTo>
                <a:lnTo>
                  <a:pt x="248" y="45"/>
                </a:lnTo>
                <a:lnTo>
                  <a:pt x="248" y="38"/>
                </a:lnTo>
                <a:lnTo>
                  <a:pt x="248" y="32"/>
                </a:lnTo>
                <a:lnTo>
                  <a:pt x="254" y="32"/>
                </a:lnTo>
                <a:lnTo>
                  <a:pt x="260" y="32"/>
                </a:lnTo>
                <a:lnTo>
                  <a:pt x="260" y="26"/>
                </a:lnTo>
                <a:lnTo>
                  <a:pt x="267" y="26"/>
                </a:lnTo>
                <a:lnTo>
                  <a:pt x="273" y="26"/>
                </a:lnTo>
                <a:lnTo>
                  <a:pt x="273" y="32"/>
                </a:lnTo>
                <a:lnTo>
                  <a:pt x="279" y="32"/>
                </a:lnTo>
                <a:lnTo>
                  <a:pt x="279" y="26"/>
                </a:lnTo>
                <a:lnTo>
                  <a:pt x="279" y="32"/>
                </a:lnTo>
                <a:lnTo>
                  <a:pt x="286" y="26"/>
                </a:lnTo>
                <a:lnTo>
                  <a:pt x="286" y="32"/>
                </a:lnTo>
                <a:lnTo>
                  <a:pt x="286" y="26"/>
                </a:lnTo>
                <a:lnTo>
                  <a:pt x="292" y="26"/>
                </a:lnTo>
                <a:lnTo>
                  <a:pt x="298" y="26"/>
                </a:lnTo>
                <a:lnTo>
                  <a:pt x="292" y="26"/>
                </a:lnTo>
                <a:lnTo>
                  <a:pt x="298" y="26"/>
                </a:lnTo>
                <a:lnTo>
                  <a:pt x="298" y="19"/>
                </a:lnTo>
                <a:lnTo>
                  <a:pt x="305" y="19"/>
                </a:lnTo>
                <a:lnTo>
                  <a:pt x="305" y="13"/>
                </a:lnTo>
                <a:lnTo>
                  <a:pt x="305" y="7"/>
                </a:lnTo>
                <a:lnTo>
                  <a:pt x="311" y="13"/>
                </a:lnTo>
                <a:lnTo>
                  <a:pt x="311" y="7"/>
                </a:lnTo>
                <a:lnTo>
                  <a:pt x="317" y="7"/>
                </a:lnTo>
                <a:lnTo>
                  <a:pt x="324" y="7"/>
                </a:lnTo>
                <a:lnTo>
                  <a:pt x="330" y="13"/>
                </a:lnTo>
                <a:lnTo>
                  <a:pt x="330" y="7"/>
                </a:lnTo>
                <a:lnTo>
                  <a:pt x="330" y="13"/>
                </a:lnTo>
                <a:lnTo>
                  <a:pt x="336" y="19"/>
                </a:lnTo>
                <a:lnTo>
                  <a:pt x="336" y="13"/>
                </a:lnTo>
                <a:lnTo>
                  <a:pt x="336" y="19"/>
                </a:lnTo>
                <a:lnTo>
                  <a:pt x="336" y="13"/>
                </a:lnTo>
                <a:lnTo>
                  <a:pt x="336" y="7"/>
                </a:lnTo>
                <a:lnTo>
                  <a:pt x="343" y="7"/>
                </a:lnTo>
                <a:lnTo>
                  <a:pt x="349" y="7"/>
                </a:lnTo>
                <a:lnTo>
                  <a:pt x="349" y="13"/>
                </a:lnTo>
                <a:lnTo>
                  <a:pt x="349" y="7"/>
                </a:lnTo>
                <a:lnTo>
                  <a:pt x="355" y="7"/>
                </a:lnTo>
                <a:lnTo>
                  <a:pt x="349" y="7"/>
                </a:lnTo>
                <a:lnTo>
                  <a:pt x="355" y="7"/>
                </a:lnTo>
                <a:lnTo>
                  <a:pt x="355" y="13"/>
                </a:lnTo>
                <a:lnTo>
                  <a:pt x="355" y="7"/>
                </a:lnTo>
                <a:lnTo>
                  <a:pt x="362" y="7"/>
                </a:lnTo>
                <a:lnTo>
                  <a:pt x="368" y="7"/>
                </a:lnTo>
                <a:lnTo>
                  <a:pt x="374" y="7"/>
                </a:lnTo>
                <a:lnTo>
                  <a:pt x="381" y="7"/>
                </a:lnTo>
                <a:lnTo>
                  <a:pt x="381" y="13"/>
                </a:lnTo>
                <a:lnTo>
                  <a:pt x="381" y="7"/>
                </a:lnTo>
                <a:lnTo>
                  <a:pt x="381" y="13"/>
                </a:lnTo>
                <a:lnTo>
                  <a:pt x="387" y="13"/>
                </a:lnTo>
                <a:lnTo>
                  <a:pt x="387" y="19"/>
                </a:lnTo>
                <a:lnTo>
                  <a:pt x="393" y="19"/>
                </a:lnTo>
                <a:lnTo>
                  <a:pt x="400" y="19"/>
                </a:lnTo>
                <a:lnTo>
                  <a:pt x="393" y="19"/>
                </a:lnTo>
                <a:lnTo>
                  <a:pt x="400" y="19"/>
                </a:lnTo>
                <a:lnTo>
                  <a:pt x="400" y="26"/>
                </a:lnTo>
                <a:lnTo>
                  <a:pt x="400" y="19"/>
                </a:lnTo>
                <a:lnTo>
                  <a:pt x="400" y="26"/>
                </a:lnTo>
                <a:lnTo>
                  <a:pt x="406" y="26"/>
                </a:lnTo>
                <a:lnTo>
                  <a:pt x="413" y="26"/>
                </a:lnTo>
                <a:lnTo>
                  <a:pt x="413" y="19"/>
                </a:lnTo>
                <a:lnTo>
                  <a:pt x="419" y="19"/>
                </a:lnTo>
                <a:lnTo>
                  <a:pt x="425" y="19"/>
                </a:lnTo>
                <a:lnTo>
                  <a:pt x="425" y="13"/>
                </a:lnTo>
                <a:lnTo>
                  <a:pt x="432" y="13"/>
                </a:lnTo>
                <a:lnTo>
                  <a:pt x="438" y="13"/>
                </a:lnTo>
                <a:lnTo>
                  <a:pt x="438" y="7"/>
                </a:lnTo>
                <a:lnTo>
                  <a:pt x="444" y="7"/>
                </a:lnTo>
                <a:lnTo>
                  <a:pt x="451" y="7"/>
                </a:lnTo>
                <a:lnTo>
                  <a:pt x="451" y="0"/>
                </a:lnTo>
                <a:lnTo>
                  <a:pt x="451" y="7"/>
                </a:lnTo>
                <a:lnTo>
                  <a:pt x="457" y="7"/>
                </a:lnTo>
                <a:lnTo>
                  <a:pt x="463" y="7"/>
                </a:lnTo>
                <a:lnTo>
                  <a:pt x="463" y="0"/>
                </a:lnTo>
                <a:lnTo>
                  <a:pt x="476" y="0"/>
                </a:lnTo>
                <a:lnTo>
                  <a:pt x="489" y="0"/>
                </a:lnTo>
                <a:lnTo>
                  <a:pt x="495" y="0"/>
                </a:lnTo>
                <a:lnTo>
                  <a:pt x="501" y="0"/>
                </a:lnTo>
                <a:lnTo>
                  <a:pt x="501" y="7"/>
                </a:lnTo>
                <a:lnTo>
                  <a:pt x="501" y="13"/>
                </a:lnTo>
                <a:lnTo>
                  <a:pt x="501" y="19"/>
                </a:lnTo>
                <a:lnTo>
                  <a:pt x="508" y="19"/>
                </a:lnTo>
                <a:lnTo>
                  <a:pt x="508" y="26"/>
                </a:lnTo>
                <a:lnTo>
                  <a:pt x="508" y="32"/>
                </a:lnTo>
                <a:lnTo>
                  <a:pt x="501" y="32"/>
                </a:lnTo>
                <a:lnTo>
                  <a:pt x="501" y="38"/>
                </a:lnTo>
                <a:lnTo>
                  <a:pt x="501" y="45"/>
                </a:lnTo>
                <a:lnTo>
                  <a:pt x="495" y="51"/>
                </a:lnTo>
                <a:lnTo>
                  <a:pt x="495" y="57"/>
                </a:lnTo>
                <a:lnTo>
                  <a:pt x="489" y="64"/>
                </a:lnTo>
                <a:lnTo>
                  <a:pt x="489" y="70"/>
                </a:lnTo>
                <a:lnTo>
                  <a:pt x="489" y="77"/>
                </a:lnTo>
                <a:lnTo>
                  <a:pt x="495" y="77"/>
                </a:lnTo>
                <a:lnTo>
                  <a:pt x="501" y="77"/>
                </a:lnTo>
                <a:lnTo>
                  <a:pt x="501" y="83"/>
                </a:lnTo>
                <a:lnTo>
                  <a:pt x="495" y="83"/>
                </a:lnTo>
                <a:lnTo>
                  <a:pt x="495" y="89"/>
                </a:lnTo>
                <a:lnTo>
                  <a:pt x="495" y="96"/>
                </a:lnTo>
                <a:lnTo>
                  <a:pt x="495" y="102"/>
                </a:lnTo>
                <a:lnTo>
                  <a:pt x="501" y="102"/>
                </a:lnTo>
                <a:lnTo>
                  <a:pt x="501" y="96"/>
                </a:lnTo>
                <a:lnTo>
                  <a:pt x="501" y="102"/>
                </a:lnTo>
                <a:lnTo>
                  <a:pt x="501" y="108"/>
                </a:lnTo>
                <a:lnTo>
                  <a:pt x="495" y="108"/>
                </a:lnTo>
                <a:lnTo>
                  <a:pt x="501" y="108"/>
                </a:lnTo>
                <a:lnTo>
                  <a:pt x="501" y="115"/>
                </a:lnTo>
                <a:lnTo>
                  <a:pt x="508" y="115"/>
                </a:lnTo>
                <a:lnTo>
                  <a:pt x="508" y="108"/>
                </a:lnTo>
                <a:lnTo>
                  <a:pt x="508" y="115"/>
                </a:lnTo>
                <a:lnTo>
                  <a:pt x="514" y="115"/>
                </a:lnTo>
                <a:lnTo>
                  <a:pt x="508" y="115"/>
                </a:lnTo>
                <a:lnTo>
                  <a:pt x="508" y="121"/>
                </a:lnTo>
                <a:lnTo>
                  <a:pt x="508" y="115"/>
                </a:lnTo>
                <a:lnTo>
                  <a:pt x="508" y="121"/>
                </a:lnTo>
                <a:lnTo>
                  <a:pt x="508" y="115"/>
                </a:lnTo>
                <a:lnTo>
                  <a:pt x="501" y="115"/>
                </a:lnTo>
                <a:lnTo>
                  <a:pt x="501" y="121"/>
                </a:lnTo>
                <a:lnTo>
                  <a:pt x="495" y="121"/>
                </a:lnTo>
                <a:lnTo>
                  <a:pt x="495" y="127"/>
                </a:lnTo>
                <a:lnTo>
                  <a:pt x="501" y="127"/>
                </a:lnTo>
                <a:lnTo>
                  <a:pt x="508" y="127"/>
                </a:lnTo>
                <a:lnTo>
                  <a:pt x="508" y="134"/>
                </a:lnTo>
                <a:lnTo>
                  <a:pt x="501" y="134"/>
                </a:lnTo>
                <a:lnTo>
                  <a:pt x="501" y="140"/>
                </a:lnTo>
                <a:lnTo>
                  <a:pt x="495" y="140"/>
                </a:lnTo>
                <a:lnTo>
                  <a:pt x="495" y="146"/>
                </a:lnTo>
                <a:lnTo>
                  <a:pt x="495" y="153"/>
                </a:lnTo>
                <a:lnTo>
                  <a:pt x="501" y="153"/>
                </a:lnTo>
                <a:lnTo>
                  <a:pt x="501" y="159"/>
                </a:lnTo>
                <a:lnTo>
                  <a:pt x="495" y="159"/>
                </a:lnTo>
                <a:lnTo>
                  <a:pt x="501" y="159"/>
                </a:lnTo>
                <a:lnTo>
                  <a:pt x="501" y="165"/>
                </a:lnTo>
                <a:lnTo>
                  <a:pt x="501" y="172"/>
                </a:lnTo>
                <a:lnTo>
                  <a:pt x="501" y="178"/>
                </a:lnTo>
                <a:lnTo>
                  <a:pt x="501" y="184"/>
                </a:lnTo>
                <a:lnTo>
                  <a:pt x="495" y="184"/>
                </a:lnTo>
                <a:lnTo>
                  <a:pt x="495" y="191"/>
                </a:lnTo>
                <a:lnTo>
                  <a:pt x="495" y="197"/>
                </a:lnTo>
                <a:lnTo>
                  <a:pt x="501" y="197"/>
                </a:lnTo>
                <a:lnTo>
                  <a:pt x="495" y="197"/>
                </a:lnTo>
                <a:lnTo>
                  <a:pt x="501" y="197"/>
                </a:lnTo>
                <a:lnTo>
                  <a:pt x="495" y="197"/>
                </a:lnTo>
                <a:lnTo>
                  <a:pt x="495" y="203"/>
                </a:lnTo>
                <a:lnTo>
                  <a:pt x="495" y="210"/>
                </a:lnTo>
                <a:lnTo>
                  <a:pt x="495" y="216"/>
                </a:lnTo>
                <a:lnTo>
                  <a:pt x="489" y="216"/>
                </a:lnTo>
                <a:lnTo>
                  <a:pt x="489" y="222"/>
                </a:lnTo>
                <a:lnTo>
                  <a:pt x="489" y="229"/>
                </a:lnTo>
                <a:lnTo>
                  <a:pt x="482" y="235"/>
                </a:lnTo>
                <a:lnTo>
                  <a:pt x="489" y="235"/>
                </a:lnTo>
                <a:lnTo>
                  <a:pt x="482" y="235"/>
                </a:lnTo>
                <a:lnTo>
                  <a:pt x="482" y="241"/>
                </a:lnTo>
                <a:lnTo>
                  <a:pt x="482" y="248"/>
                </a:lnTo>
                <a:lnTo>
                  <a:pt x="476" y="248"/>
                </a:lnTo>
                <a:lnTo>
                  <a:pt x="476" y="254"/>
                </a:lnTo>
                <a:lnTo>
                  <a:pt x="470" y="254"/>
                </a:lnTo>
                <a:lnTo>
                  <a:pt x="463" y="261"/>
                </a:lnTo>
                <a:lnTo>
                  <a:pt x="451" y="261"/>
                </a:lnTo>
                <a:lnTo>
                  <a:pt x="444" y="267"/>
                </a:lnTo>
                <a:lnTo>
                  <a:pt x="432" y="280"/>
                </a:lnTo>
                <a:lnTo>
                  <a:pt x="425" y="286"/>
                </a:lnTo>
                <a:lnTo>
                  <a:pt x="419" y="286"/>
                </a:lnTo>
                <a:lnTo>
                  <a:pt x="413" y="299"/>
                </a:lnTo>
                <a:lnTo>
                  <a:pt x="400" y="311"/>
                </a:lnTo>
                <a:lnTo>
                  <a:pt x="393" y="318"/>
                </a:lnTo>
                <a:lnTo>
                  <a:pt x="387" y="318"/>
                </a:lnTo>
                <a:lnTo>
                  <a:pt x="393" y="318"/>
                </a:lnTo>
                <a:lnTo>
                  <a:pt x="387" y="318"/>
                </a:lnTo>
                <a:lnTo>
                  <a:pt x="381" y="318"/>
                </a:lnTo>
                <a:lnTo>
                  <a:pt x="381" y="311"/>
                </a:lnTo>
                <a:lnTo>
                  <a:pt x="374" y="311"/>
                </a:lnTo>
                <a:lnTo>
                  <a:pt x="368" y="305"/>
                </a:lnTo>
                <a:lnTo>
                  <a:pt x="368" y="311"/>
                </a:lnTo>
                <a:lnTo>
                  <a:pt x="362" y="311"/>
                </a:lnTo>
                <a:lnTo>
                  <a:pt x="355" y="311"/>
                </a:lnTo>
                <a:lnTo>
                  <a:pt x="355" y="318"/>
                </a:lnTo>
                <a:lnTo>
                  <a:pt x="362" y="318"/>
                </a:lnTo>
                <a:lnTo>
                  <a:pt x="362" y="324"/>
                </a:lnTo>
                <a:lnTo>
                  <a:pt x="362" y="318"/>
                </a:lnTo>
                <a:lnTo>
                  <a:pt x="355" y="318"/>
                </a:lnTo>
                <a:lnTo>
                  <a:pt x="349" y="318"/>
                </a:lnTo>
                <a:lnTo>
                  <a:pt x="355" y="318"/>
                </a:lnTo>
                <a:lnTo>
                  <a:pt x="349" y="311"/>
                </a:lnTo>
                <a:lnTo>
                  <a:pt x="355" y="311"/>
                </a:lnTo>
                <a:lnTo>
                  <a:pt x="349" y="311"/>
                </a:lnTo>
                <a:lnTo>
                  <a:pt x="355" y="311"/>
                </a:lnTo>
                <a:lnTo>
                  <a:pt x="349" y="311"/>
                </a:lnTo>
                <a:lnTo>
                  <a:pt x="355" y="311"/>
                </a:lnTo>
                <a:lnTo>
                  <a:pt x="355" y="305"/>
                </a:lnTo>
                <a:lnTo>
                  <a:pt x="349" y="311"/>
                </a:lnTo>
                <a:lnTo>
                  <a:pt x="349" y="305"/>
                </a:lnTo>
                <a:lnTo>
                  <a:pt x="355" y="305"/>
                </a:lnTo>
                <a:lnTo>
                  <a:pt x="355" y="311"/>
                </a:lnTo>
                <a:lnTo>
                  <a:pt x="355" y="305"/>
                </a:lnTo>
                <a:lnTo>
                  <a:pt x="362" y="305"/>
                </a:lnTo>
                <a:lnTo>
                  <a:pt x="355" y="305"/>
                </a:lnTo>
                <a:lnTo>
                  <a:pt x="362" y="305"/>
                </a:lnTo>
                <a:lnTo>
                  <a:pt x="355" y="305"/>
                </a:lnTo>
                <a:lnTo>
                  <a:pt x="362" y="305"/>
                </a:lnTo>
                <a:lnTo>
                  <a:pt x="368" y="305"/>
                </a:lnTo>
                <a:lnTo>
                  <a:pt x="368" y="299"/>
                </a:lnTo>
                <a:lnTo>
                  <a:pt x="362" y="299"/>
                </a:lnTo>
                <a:lnTo>
                  <a:pt x="368" y="299"/>
                </a:lnTo>
                <a:lnTo>
                  <a:pt x="368" y="305"/>
                </a:lnTo>
                <a:lnTo>
                  <a:pt x="368" y="299"/>
                </a:lnTo>
                <a:lnTo>
                  <a:pt x="368" y="292"/>
                </a:lnTo>
                <a:lnTo>
                  <a:pt x="374" y="292"/>
                </a:lnTo>
                <a:lnTo>
                  <a:pt x="368" y="292"/>
                </a:lnTo>
                <a:lnTo>
                  <a:pt x="368" y="299"/>
                </a:lnTo>
                <a:lnTo>
                  <a:pt x="368" y="292"/>
                </a:lnTo>
                <a:lnTo>
                  <a:pt x="374" y="292"/>
                </a:lnTo>
                <a:lnTo>
                  <a:pt x="368" y="292"/>
                </a:lnTo>
                <a:lnTo>
                  <a:pt x="368" y="286"/>
                </a:lnTo>
                <a:lnTo>
                  <a:pt x="374" y="286"/>
                </a:lnTo>
                <a:lnTo>
                  <a:pt x="368" y="286"/>
                </a:lnTo>
                <a:lnTo>
                  <a:pt x="374" y="286"/>
                </a:lnTo>
                <a:lnTo>
                  <a:pt x="368" y="280"/>
                </a:lnTo>
                <a:lnTo>
                  <a:pt x="374" y="280"/>
                </a:lnTo>
                <a:lnTo>
                  <a:pt x="368" y="280"/>
                </a:lnTo>
                <a:lnTo>
                  <a:pt x="374" y="280"/>
                </a:lnTo>
                <a:lnTo>
                  <a:pt x="368" y="280"/>
                </a:lnTo>
                <a:lnTo>
                  <a:pt x="368" y="273"/>
                </a:lnTo>
                <a:lnTo>
                  <a:pt x="368" y="280"/>
                </a:lnTo>
                <a:lnTo>
                  <a:pt x="368" y="273"/>
                </a:lnTo>
                <a:lnTo>
                  <a:pt x="368" y="267"/>
                </a:lnTo>
                <a:lnTo>
                  <a:pt x="368" y="273"/>
                </a:lnTo>
                <a:lnTo>
                  <a:pt x="368" y="267"/>
                </a:lnTo>
                <a:lnTo>
                  <a:pt x="374" y="267"/>
                </a:lnTo>
                <a:lnTo>
                  <a:pt x="374" y="261"/>
                </a:lnTo>
                <a:lnTo>
                  <a:pt x="374" y="267"/>
                </a:lnTo>
                <a:lnTo>
                  <a:pt x="381" y="267"/>
                </a:lnTo>
                <a:lnTo>
                  <a:pt x="374" y="267"/>
                </a:lnTo>
                <a:lnTo>
                  <a:pt x="381" y="261"/>
                </a:lnTo>
                <a:lnTo>
                  <a:pt x="381" y="254"/>
                </a:lnTo>
                <a:lnTo>
                  <a:pt x="387" y="254"/>
                </a:lnTo>
                <a:lnTo>
                  <a:pt x="381" y="254"/>
                </a:lnTo>
                <a:lnTo>
                  <a:pt x="387" y="254"/>
                </a:lnTo>
                <a:lnTo>
                  <a:pt x="393" y="254"/>
                </a:lnTo>
                <a:lnTo>
                  <a:pt x="393" y="248"/>
                </a:lnTo>
                <a:lnTo>
                  <a:pt x="387" y="248"/>
                </a:lnTo>
                <a:lnTo>
                  <a:pt x="387" y="241"/>
                </a:lnTo>
                <a:lnTo>
                  <a:pt x="393" y="241"/>
                </a:lnTo>
                <a:lnTo>
                  <a:pt x="387" y="241"/>
                </a:lnTo>
                <a:lnTo>
                  <a:pt x="393" y="241"/>
                </a:lnTo>
                <a:lnTo>
                  <a:pt x="387" y="241"/>
                </a:lnTo>
                <a:lnTo>
                  <a:pt x="387" y="235"/>
                </a:lnTo>
                <a:lnTo>
                  <a:pt x="387" y="241"/>
                </a:lnTo>
                <a:lnTo>
                  <a:pt x="387" y="235"/>
                </a:lnTo>
                <a:lnTo>
                  <a:pt x="381" y="241"/>
                </a:lnTo>
                <a:lnTo>
                  <a:pt x="387" y="241"/>
                </a:lnTo>
                <a:lnTo>
                  <a:pt x="381" y="241"/>
                </a:lnTo>
                <a:lnTo>
                  <a:pt x="381" y="235"/>
                </a:lnTo>
                <a:lnTo>
                  <a:pt x="374" y="235"/>
                </a:lnTo>
                <a:lnTo>
                  <a:pt x="374" y="241"/>
                </a:lnTo>
                <a:lnTo>
                  <a:pt x="368" y="235"/>
                </a:lnTo>
                <a:lnTo>
                  <a:pt x="362" y="235"/>
                </a:lnTo>
                <a:lnTo>
                  <a:pt x="362" y="241"/>
                </a:lnTo>
                <a:lnTo>
                  <a:pt x="355" y="241"/>
                </a:lnTo>
                <a:lnTo>
                  <a:pt x="355" y="235"/>
                </a:lnTo>
                <a:lnTo>
                  <a:pt x="349" y="235"/>
                </a:lnTo>
                <a:lnTo>
                  <a:pt x="349" y="241"/>
                </a:lnTo>
                <a:lnTo>
                  <a:pt x="355" y="241"/>
                </a:lnTo>
                <a:lnTo>
                  <a:pt x="349" y="241"/>
                </a:lnTo>
                <a:lnTo>
                  <a:pt x="349" y="235"/>
                </a:lnTo>
                <a:lnTo>
                  <a:pt x="343" y="235"/>
                </a:lnTo>
                <a:lnTo>
                  <a:pt x="336" y="235"/>
                </a:lnTo>
                <a:lnTo>
                  <a:pt x="330" y="235"/>
                </a:lnTo>
                <a:lnTo>
                  <a:pt x="324" y="235"/>
                </a:lnTo>
                <a:lnTo>
                  <a:pt x="317" y="235"/>
                </a:lnTo>
                <a:lnTo>
                  <a:pt x="311" y="235"/>
                </a:lnTo>
                <a:lnTo>
                  <a:pt x="311" y="229"/>
                </a:lnTo>
                <a:lnTo>
                  <a:pt x="305" y="229"/>
                </a:lnTo>
                <a:lnTo>
                  <a:pt x="305" y="222"/>
                </a:lnTo>
                <a:lnTo>
                  <a:pt x="298" y="222"/>
                </a:lnTo>
                <a:lnTo>
                  <a:pt x="298" y="216"/>
                </a:lnTo>
                <a:lnTo>
                  <a:pt x="292" y="216"/>
                </a:lnTo>
                <a:lnTo>
                  <a:pt x="292" y="210"/>
                </a:lnTo>
                <a:lnTo>
                  <a:pt x="286" y="210"/>
                </a:lnTo>
                <a:lnTo>
                  <a:pt x="286" y="203"/>
                </a:lnTo>
                <a:lnTo>
                  <a:pt x="286" y="210"/>
                </a:lnTo>
                <a:lnTo>
                  <a:pt x="286" y="203"/>
                </a:lnTo>
                <a:lnTo>
                  <a:pt x="279" y="203"/>
                </a:lnTo>
                <a:lnTo>
                  <a:pt x="286" y="197"/>
                </a:lnTo>
                <a:lnTo>
                  <a:pt x="279" y="197"/>
                </a:lnTo>
                <a:lnTo>
                  <a:pt x="279" y="191"/>
                </a:lnTo>
                <a:lnTo>
                  <a:pt x="273" y="191"/>
                </a:lnTo>
                <a:lnTo>
                  <a:pt x="267" y="191"/>
                </a:lnTo>
                <a:lnTo>
                  <a:pt x="267" y="184"/>
                </a:lnTo>
                <a:lnTo>
                  <a:pt x="267" y="178"/>
                </a:lnTo>
                <a:lnTo>
                  <a:pt x="260" y="178"/>
                </a:lnTo>
                <a:lnTo>
                  <a:pt x="254" y="178"/>
                </a:lnTo>
                <a:lnTo>
                  <a:pt x="254" y="172"/>
                </a:lnTo>
                <a:lnTo>
                  <a:pt x="248" y="172"/>
                </a:lnTo>
                <a:lnTo>
                  <a:pt x="248" y="165"/>
                </a:lnTo>
                <a:lnTo>
                  <a:pt x="241" y="165"/>
                </a:lnTo>
                <a:lnTo>
                  <a:pt x="235" y="165"/>
                </a:lnTo>
                <a:lnTo>
                  <a:pt x="235" y="159"/>
                </a:lnTo>
                <a:lnTo>
                  <a:pt x="229" y="159"/>
                </a:lnTo>
                <a:lnTo>
                  <a:pt x="229" y="153"/>
                </a:lnTo>
                <a:lnTo>
                  <a:pt x="222" y="153"/>
                </a:lnTo>
                <a:lnTo>
                  <a:pt x="216" y="153"/>
                </a:lnTo>
                <a:lnTo>
                  <a:pt x="216" y="146"/>
                </a:lnTo>
                <a:lnTo>
                  <a:pt x="216" y="153"/>
                </a:lnTo>
                <a:lnTo>
                  <a:pt x="209" y="153"/>
                </a:lnTo>
                <a:lnTo>
                  <a:pt x="209" y="146"/>
                </a:lnTo>
                <a:lnTo>
                  <a:pt x="203" y="146"/>
                </a:lnTo>
                <a:lnTo>
                  <a:pt x="197" y="146"/>
                </a:lnTo>
                <a:lnTo>
                  <a:pt x="190" y="146"/>
                </a:lnTo>
                <a:lnTo>
                  <a:pt x="184" y="146"/>
                </a:lnTo>
                <a:lnTo>
                  <a:pt x="184" y="140"/>
                </a:lnTo>
                <a:lnTo>
                  <a:pt x="184" y="146"/>
                </a:lnTo>
                <a:lnTo>
                  <a:pt x="178" y="146"/>
                </a:lnTo>
                <a:lnTo>
                  <a:pt x="178" y="140"/>
                </a:lnTo>
                <a:lnTo>
                  <a:pt x="184" y="140"/>
                </a:lnTo>
                <a:lnTo>
                  <a:pt x="178" y="140"/>
                </a:lnTo>
                <a:lnTo>
                  <a:pt x="178" y="134"/>
                </a:lnTo>
                <a:lnTo>
                  <a:pt x="171" y="134"/>
                </a:lnTo>
                <a:lnTo>
                  <a:pt x="178" y="134"/>
                </a:lnTo>
                <a:lnTo>
                  <a:pt x="171" y="127"/>
                </a:lnTo>
                <a:lnTo>
                  <a:pt x="171" y="134"/>
                </a:lnTo>
                <a:lnTo>
                  <a:pt x="165" y="134"/>
                </a:lnTo>
                <a:lnTo>
                  <a:pt x="165" y="127"/>
                </a:lnTo>
                <a:lnTo>
                  <a:pt x="159" y="127"/>
                </a:lnTo>
                <a:lnTo>
                  <a:pt x="152" y="127"/>
                </a:lnTo>
                <a:lnTo>
                  <a:pt x="152" y="121"/>
                </a:lnTo>
                <a:lnTo>
                  <a:pt x="146" y="121"/>
                </a:lnTo>
                <a:lnTo>
                  <a:pt x="146" y="127"/>
                </a:lnTo>
                <a:lnTo>
                  <a:pt x="140" y="127"/>
                </a:lnTo>
                <a:lnTo>
                  <a:pt x="140" y="121"/>
                </a:lnTo>
                <a:lnTo>
                  <a:pt x="140" y="127"/>
                </a:lnTo>
                <a:lnTo>
                  <a:pt x="133" y="127"/>
                </a:lnTo>
                <a:lnTo>
                  <a:pt x="133" y="121"/>
                </a:lnTo>
                <a:lnTo>
                  <a:pt x="127" y="121"/>
                </a:lnTo>
                <a:lnTo>
                  <a:pt x="121" y="121"/>
                </a:lnTo>
                <a:lnTo>
                  <a:pt x="114" y="121"/>
                </a:lnTo>
                <a:lnTo>
                  <a:pt x="114" y="127"/>
                </a:lnTo>
                <a:lnTo>
                  <a:pt x="108" y="127"/>
                </a:lnTo>
                <a:lnTo>
                  <a:pt x="108" y="121"/>
                </a:lnTo>
                <a:lnTo>
                  <a:pt x="102" y="121"/>
                </a:lnTo>
                <a:lnTo>
                  <a:pt x="95" y="121"/>
                </a:lnTo>
                <a:lnTo>
                  <a:pt x="95" y="115"/>
                </a:lnTo>
                <a:lnTo>
                  <a:pt x="89" y="115"/>
                </a:lnTo>
                <a:lnTo>
                  <a:pt x="89" y="121"/>
                </a:lnTo>
                <a:lnTo>
                  <a:pt x="89" y="115"/>
                </a:lnTo>
                <a:lnTo>
                  <a:pt x="83" y="115"/>
                </a:lnTo>
                <a:lnTo>
                  <a:pt x="83" y="121"/>
                </a:lnTo>
                <a:lnTo>
                  <a:pt x="83" y="115"/>
                </a:lnTo>
                <a:lnTo>
                  <a:pt x="76" y="115"/>
                </a:lnTo>
                <a:lnTo>
                  <a:pt x="76" y="108"/>
                </a:lnTo>
                <a:lnTo>
                  <a:pt x="76" y="115"/>
                </a:lnTo>
                <a:lnTo>
                  <a:pt x="70" y="115"/>
                </a:lnTo>
                <a:lnTo>
                  <a:pt x="64" y="115"/>
                </a:lnTo>
                <a:lnTo>
                  <a:pt x="57" y="115"/>
                </a:lnTo>
                <a:lnTo>
                  <a:pt x="51" y="115"/>
                </a:lnTo>
                <a:lnTo>
                  <a:pt x="51" y="121"/>
                </a:lnTo>
                <a:lnTo>
                  <a:pt x="51" y="115"/>
                </a:lnTo>
                <a:lnTo>
                  <a:pt x="51" y="108"/>
                </a:lnTo>
                <a:lnTo>
                  <a:pt x="45" y="108"/>
                </a:lnTo>
                <a:lnTo>
                  <a:pt x="45" y="115"/>
                </a:lnTo>
                <a:lnTo>
                  <a:pt x="38" y="115"/>
                </a:lnTo>
                <a:lnTo>
                  <a:pt x="32" y="115"/>
                </a:lnTo>
                <a:lnTo>
                  <a:pt x="32" y="121"/>
                </a:lnTo>
                <a:lnTo>
                  <a:pt x="32" y="115"/>
                </a:lnTo>
                <a:lnTo>
                  <a:pt x="26" y="115"/>
                </a:lnTo>
                <a:lnTo>
                  <a:pt x="19" y="115"/>
                </a:lnTo>
                <a:lnTo>
                  <a:pt x="19" y="121"/>
                </a:lnTo>
                <a:lnTo>
                  <a:pt x="19" y="115"/>
                </a:lnTo>
                <a:lnTo>
                  <a:pt x="13" y="115"/>
                </a:lnTo>
                <a:lnTo>
                  <a:pt x="6" y="115"/>
                </a:lnTo>
                <a:lnTo>
                  <a:pt x="0" y="115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50" name="Freeform 118"/>
          <p:cNvSpPr>
            <a:spLocks/>
          </p:cNvSpPr>
          <p:nvPr/>
        </p:nvSpPr>
        <p:spPr bwMode="auto">
          <a:xfrm>
            <a:off x="2835275" y="4668838"/>
            <a:ext cx="3175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"/>
              <a:gd name="T64" fmla="*/ 0 h 1"/>
              <a:gd name="T65" fmla="*/ 1 w 1"/>
              <a:gd name="T66" fmla="*/ 1 h 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51" name="Freeform 119"/>
          <p:cNvSpPr>
            <a:spLocks/>
          </p:cNvSpPr>
          <p:nvPr/>
        </p:nvSpPr>
        <p:spPr bwMode="auto">
          <a:xfrm>
            <a:off x="2835275" y="4668838"/>
            <a:ext cx="3175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1"/>
              <a:gd name="T38" fmla="*/ 1 w 1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52" name="Freeform 120"/>
          <p:cNvSpPr>
            <a:spLocks/>
          </p:cNvSpPr>
          <p:nvPr/>
        </p:nvSpPr>
        <p:spPr bwMode="auto">
          <a:xfrm>
            <a:off x="2835275" y="4656138"/>
            <a:ext cx="23813" cy="46037"/>
          </a:xfrm>
          <a:custGeom>
            <a:avLst/>
            <a:gdLst>
              <a:gd name="T0" fmla="*/ 0 w 19"/>
              <a:gd name="T1" fmla="*/ 2147483647 h 44"/>
              <a:gd name="T2" fmla="*/ 0 w 19"/>
              <a:gd name="T3" fmla="*/ 2147483647 h 44"/>
              <a:gd name="T4" fmla="*/ 0 w 19"/>
              <a:gd name="T5" fmla="*/ 2147483647 h 44"/>
              <a:gd name="T6" fmla="*/ 0 w 19"/>
              <a:gd name="T7" fmla="*/ 2147483647 h 44"/>
              <a:gd name="T8" fmla="*/ 0 w 19"/>
              <a:gd name="T9" fmla="*/ 2147483647 h 44"/>
              <a:gd name="T10" fmla="*/ 0 w 19"/>
              <a:gd name="T11" fmla="*/ 2147483647 h 44"/>
              <a:gd name="T12" fmla="*/ 0 w 19"/>
              <a:gd name="T13" fmla="*/ 2147483647 h 44"/>
              <a:gd name="T14" fmla="*/ 0 w 19"/>
              <a:gd name="T15" fmla="*/ 2147483647 h 44"/>
              <a:gd name="T16" fmla="*/ 2147483647 w 19"/>
              <a:gd name="T17" fmla="*/ 2147483647 h 44"/>
              <a:gd name="T18" fmla="*/ 0 w 19"/>
              <a:gd name="T19" fmla="*/ 2147483647 h 44"/>
              <a:gd name="T20" fmla="*/ 0 w 19"/>
              <a:gd name="T21" fmla="*/ 2147483647 h 44"/>
              <a:gd name="T22" fmla="*/ 0 w 19"/>
              <a:gd name="T23" fmla="*/ 2147483647 h 44"/>
              <a:gd name="T24" fmla="*/ 2147483647 w 19"/>
              <a:gd name="T25" fmla="*/ 2147483647 h 44"/>
              <a:gd name="T26" fmla="*/ 2147483647 w 19"/>
              <a:gd name="T27" fmla="*/ 2147483647 h 44"/>
              <a:gd name="T28" fmla="*/ 2147483647 w 19"/>
              <a:gd name="T29" fmla="*/ 2147483647 h 44"/>
              <a:gd name="T30" fmla="*/ 2147483647 w 19"/>
              <a:gd name="T31" fmla="*/ 2147483647 h 44"/>
              <a:gd name="T32" fmla="*/ 2147483647 w 19"/>
              <a:gd name="T33" fmla="*/ 2147483647 h 44"/>
              <a:gd name="T34" fmla="*/ 2147483647 w 19"/>
              <a:gd name="T35" fmla="*/ 2147483647 h 44"/>
              <a:gd name="T36" fmla="*/ 2147483647 w 19"/>
              <a:gd name="T37" fmla="*/ 2147483647 h 44"/>
              <a:gd name="T38" fmla="*/ 2147483647 w 19"/>
              <a:gd name="T39" fmla="*/ 2147483647 h 44"/>
              <a:gd name="T40" fmla="*/ 2147483647 w 19"/>
              <a:gd name="T41" fmla="*/ 2147483647 h 44"/>
              <a:gd name="T42" fmla="*/ 2147483647 w 19"/>
              <a:gd name="T43" fmla="*/ 2147483647 h 44"/>
              <a:gd name="T44" fmla="*/ 2147483647 w 19"/>
              <a:gd name="T45" fmla="*/ 2147483647 h 44"/>
              <a:gd name="T46" fmla="*/ 2147483647 w 19"/>
              <a:gd name="T47" fmla="*/ 2147483647 h 44"/>
              <a:gd name="T48" fmla="*/ 2147483647 w 19"/>
              <a:gd name="T49" fmla="*/ 0 h 44"/>
              <a:gd name="T50" fmla="*/ 2147483647 w 19"/>
              <a:gd name="T51" fmla="*/ 0 h 44"/>
              <a:gd name="T52" fmla="*/ 2147483647 w 19"/>
              <a:gd name="T53" fmla="*/ 2147483647 h 44"/>
              <a:gd name="T54" fmla="*/ 2147483647 w 19"/>
              <a:gd name="T55" fmla="*/ 2147483647 h 44"/>
              <a:gd name="T56" fmla="*/ 2147483647 w 19"/>
              <a:gd name="T57" fmla="*/ 2147483647 h 44"/>
              <a:gd name="T58" fmla="*/ 2147483647 w 19"/>
              <a:gd name="T59" fmla="*/ 2147483647 h 44"/>
              <a:gd name="T60" fmla="*/ 2147483647 w 19"/>
              <a:gd name="T61" fmla="*/ 2147483647 h 44"/>
              <a:gd name="T62" fmla="*/ 2147483647 w 19"/>
              <a:gd name="T63" fmla="*/ 2147483647 h 44"/>
              <a:gd name="T64" fmla="*/ 2147483647 w 19"/>
              <a:gd name="T65" fmla="*/ 2147483647 h 44"/>
              <a:gd name="T66" fmla="*/ 2147483647 w 19"/>
              <a:gd name="T67" fmla="*/ 2147483647 h 44"/>
              <a:gd name="T68" fmla="*/ 2147483647 w 19"/>
              <a:gd name="T69" fmla="*/ 2147483647 h 44"/>
              <a:gd name="T70" fmla="*/ 2147483647 w 19"/>
              <a:gd name="T71" fmla="*/ 2147483647 h 44"/>
              <a:gd name="T72" fmla="*/ 2147483647 w 19"/>
              <a:gd name="T73" fmla="*/ 2147483647 h 44"/>
              <a:gd name="T74" fmla="*/ 2147483647 w 19"/>
              <a:gd name="T75" fmla="*/ 2147483647 h 44"/>
              <a:gd name="T76" fmla="*/ 2147483647 w 19"/>
              <a:gd name="T77" fmla="*/ 2147483647 h 44"/>
              <a:gd name="T78" fmla="*/ 2147483647 w 19"/>
              <a:gd name="T79" fmla="*/ 2147483647 h 44"/>
              <a:gd name="T80" fmla="*/ 2147483647 w 19"/>
              <a:gd name="T81" fmla="*/ 2147483647 h 44"/>
              <a:gd name="T82" fmla="*/ 2147483647 w 19"/>
              <a:gd name="T83" fmla="*/ 2147483647 h 44"/>
              <a:gd name="T84" fmla="*/ 2147483647 w 19"/>
              <a:gd name="T85" fmla="*/ 2147483647 h 44"/>
              <a:gd name="T86" fmla="*/ 2147483647 w 19"/>
              <a:gd name="T87" fmla="*/ 2147483647 h 44"/>
              <a:gd name="T88" fmla="*/ 0 w 19"/>
              <a:gd name="T89" fmla="*/ 2147483647 h 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"/>
              <a:gd name="T136" fmla="*/ 0 h 44"/>
              <a:gd name="T137" fmla="*/ 19 w 19"/>
              <a:gd name="T138" fmla="*/ 44 h 4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" h="44">
                <a:moveTo>
                  <a:pt x="0" y="44"/>
                </a:moveTo>
                <a:lnTo>
                  <a:pt x="0" y="44"/>
                </a:lnTo>
                <a:lnTo>
                  <a:pt x="0" y="38"/>
                </a:lnTo>
                <a:lnTo>
                  <a:pt x="0" y="31"/>
                </a:lnTo>
                <a:lnTo>
                  <a:pt x="0" y="25"/>
                </a:lnTo>
                <a:lnTo>
                  <a:pt x="7" y="25"/>
                </a:lnTo>
                <a:lnTo>
                  <a:pt x="0" y="25"/>
                </a:lnTo>
                <a:lnTo>
                  <a:pt x="0" y="19"/>
                </a:lnTo>
                <a:lnTo>
                  <a:pt x="7" y="19"/>
                </a:lnTo>
                <a:lnTo>
                  <a:pt x="7" y="12"/>
                </a:lnTo>
                <a:lnTo>
                  <a:pt x="7" y="6"/>
                </a:lnTo>
                <a:lnTo>
                  <a:pt x="0" y="6"/>
                </a:lnTo>
                <a:lnTo>
                  <a:pt x="7" y="6"/>
                </a:lnTo>
                <a:lnTo>
                  <a:pt x="13" y="6"/>
                </a:lnTo>
                <a:lnTo>
                  <a:pt x="13" y="0"/>
                </a:lnTo>
                <a:lnTo>
                  <a:pt x="13" y="6"/>
                </a:lnTo>
                <a:lnTo>
                  <a:pt x="19" y="6"/>
                </a:lnTo>
                <a:lnTo>
                  <a:pt x="19" y="12"/>
                </a:lnTo>
                <a:lnTo>
                  <a:pt x="13" y="12"/>
                </a:lnTo>
                <a:lnTo>
                  <a:pt x="13" y="19"/>
                </a:lnTo>
                <a:lnTo>
                  <a:pt x="13" y="25"/>
                </a:lnTo>
                <a:lnTo>
                  <a:pt x="7" y="25"/>
                </a:lnTo>
                <a:lnTo>
                  <a:pt x="7" y="31"/>
                </a:lnTo>
                <a:lnTo>
                  <a:pt x="7" y="38"/>
                </a:lnTo>
                <a:lnTo>
                  <a:pt x="7" y="44"/>
                </a:lnTo>
                <a:lnTo>
                  <a:pt x="0" y="44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53" name="Freeform 121"/>
          <p:cNvSpPr>
            <a:spLocks/>
          </p:cNvSpPr>
          <p:nvPr/>
        </p:nvSpPr>
        <p:spPr bwMode="auto">
          <a:xfrm>
            <a:off x="2835275" y="4687888"/>
            <a:ext cx="3175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"/>
              <a:gd name="T55" fmla="*/ 0 h 1"/>
              <a:gd name="T56" fmla="*/ 1 w 1"/>
              <a:gd name="T57" fmla="*/ 1 h 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54" name="Freeform 122"/>
          <p:cNvSpPr>
            <a:spLocks/>
          </p:cNvSpPr>
          <p:nvPr/>
        </p:nvSpPr>
        <p:spPr bwMode="auto">
          <a:xfrm>
            <a:off x="2566988" y="3332163"/>
            <a:ext cx="1223962" cy="873125"/>
          </a:xfrm>
          <a:custGeom>
            <a:avLst/>
            <a:gdLst>
              <a:gd name="T0" fmla="*/ 2147483647 w 1066"/>
              <a:gd name="T1" fmla="*/ 2147483647 h 825"/>
              <a:gd name="T2" fmla="*/ 2147483647 w 1066"/>
              <a:gd name="T3" fmla="*/ 2147483647 h 825"/>
              <a:gd name="T4" fmla="*/ 2147483647 w 1066"/>
              <a:gd name="T5" fmla="*/ 2147483647 h 825"/>
              <a:gd name="T6" fmla="*/ 2147483647 w 1066"/>
              <a:gd name="T7" fmla="*/ 2147483647 h 825"/>
              <a:gd name="T8" fmla="*/ 2147483647 w 1066"/>
              <a:gd name="T9" fmla="*/ 2147483647 h 825"/>
              <a:gd name="T10" fmla="*/ 2147483647 w 1066"/>
              <a:gd name="T11" fmla="*/ 2147483647 h 825"/>
              <a:gd name="T12" fmla="*/ 2147483647 w 1066"/>
              <a:gd name="T13" fmla="*/ 2147483647 h 825"/>
              <a:gd name="T14" fmla="*/ 2147483647 w 1066"/>
              <a:gd name="T15" fmla="*/ 2147483647 h 825"/>
              <a:gd name="T16" fmla="*/ 2147483647 w 1066"/>
              <a:gd name="T17" fmla="*/ 2147483647 h 825"/>
              <a:gd name="T18" fmla="*/ 2147483647 w 1066"/>
              <a:gd name="T19" fmla="*/ 2147483647 h 825"/>
              <a:gd name="T20" fmla="*/ 2147483647 w 1066"/>
              <a:gd name="T21" fmla="*/ 2147483647 h 825"/>
              <a:gd name="T22" fmla="*/ 2147483647 w 1066"/>
              <a:gd name="T23" fmla="*/ 2147483647 h 825"/>
              <a:gd name="T24" fmla="*/ 2147483647 w 1066"/>
              <a:gd name="T25" fmla="*/ 2147483647 h 825"/>
              <a:gd name="T26" fmla="*/ 2147483647 w 1066"/>
              <a:gd name="T27" fmla="*/ 2147483647 h 825"/>
              <a:gd name="T28" fmla="*/ 2147483647 w 1066"/>
              <a:gd name="T29" fmla="*/ 2147483647 h 825"/>
              <a:gd name="T30" fmla="*/ 2147483647 w 1066"/>
              <a:gd name="T31" fmla="*/ 2147483647 h 825"/>
              <a:gd name="T32" fmla="*/ 2147483647 w 1066"/>
              <a:gd name="T33" fmla="*/ 2147483647 h 825"/>
              <a:gd name="T34" fmla="*/ 2147483647 w 1066"/>
              <a:gd name="T35" fmla="*/ 2147483647 h 825"/>
              <a:gd name="T36" fmla="*/ 2147483647 w 1066"/>
              <a:gd name="T37" fmla="*/ 2147483647 h 825"/>
              <a:gd name="T38" fmla="*/ 2147483647 w 1066"/>
              <a:gd name="T39" fmla="*/ 2147483647 h 825"/>
              <a:gd name="T40" fmla="*/ 2147483647 w 1066"/>
              <a:gd name="T41" fmla="*/ 2147483647 h 825"/>
              <a:gd name="T42" fmla="*/ 2147483647 w 1066"/>
              <a:gd name="T43" fmla="*/ 2147483647 h 825"/>
              <a:gd name="T44" fmla="*/ 2147483647 w 1066"/>
              <a:gd name="T45" fmla="*/ 2147483647 h 825"/>
              <a:gd name="T46" fmla="*/ 2147483647 w 1066"/>
              <a:gd name="T47" fmla="*/ 2147483647 h 825"/>
              <a:gd name="T48" fmla="*/ 2147483647 w 1066"/>
              <a:gd name="T49" fmla="*/ 2147483647 h 825"/>
              <a:gd name="T50" fmla="*/ 2147483647 w 1066"/>
              <a:gd name="T51" fmla="*/ 2147483647 h 825"/>
              <a:gd name="T52" fmla="*/ 2147483647 w 1066"/>
              <a:gd name="T53" fmla="*/ 2147483647 h 825"/>
              <a:gd name="T54" fmla="*/ 2147483647 w 1066"/>
              <a:gd name="T55" fmla="*/ 2147483647 h 825"/>
              <a:gd name="T56" fmla="*/ 2147483647 w 1066"/>
              <a:gd name="T57" fmla="*/ 2147483647 h 825"/>
              <a:gd name="T58" fmla="*/ 2147483647 w 1066"/>
              <a:gd name="T59" fmla="*/ 2147483647 h 825"/>
              <a:gd name="T60" fmla="*/ 2147483647 w 1066"/>
              <a:gd name="T61" fmla="*/ 2147483647 h 825"/>
              <a:gd name="T62" fmla="*/ 2147483647 w 1066"/>
              <a:gd name="T63" fmla="*/ 2147483647 h 825"/>
              <a:gd name="T64" fmla="*/ 2147483647 w 1066"/>
              <a:gd name="T65" fmla="*/ 2147483647 h 825"/>
              <a:gd name="T66" fmla="*/ 2147483647 w 1066"/>
              <a:gd name="T67" fmla="*/ 2147483647 h 825"/>
              <a:gd name="T68" fmla="*/ 2147483647 w 1066"/>
              <a:gd name="T69" fmla="*/ 2147483647 h 825"/>
              <a:gd name="T70" fmla="*/ 2147483647 w 1066"/>
              <a:gd name="T71" fmla="*/ 2147483647 h 825"/>
              <a:gd name="T72" fmla="*/ 2147483647 w 1066"/>
              <a:gd name="T73" fmla="*/ 2147483647 h 825"/>
              <a:gd name="T74" fmla="*/ 2147483647 w 1066"/>
              <a:gd name="T75" fmla="*/ 2147483647 h 825"/>
              <a:gd name="T76" fmla="*/ 2147483647 w 1066"/>
              <a:gd name="T77" fmla="*/ 2147483647 h 825"/>
              <a:gd name="T78" fmla="*/ 2147483647 w 1066"/>
              <a:gd name="T79" fmla="*/ 2147483647 h 825"/>
              <a:gd name="T80" fmla="*/ 2147483647 w 1066"/>
              <a:gd name="T81" fmla="*/ 2147483647 h 825"/>
              <a:gd name="T82" fmla="*/ 2147483647 w 1066"/>
              <a:gd name="T83" fmla="*/ 2147483647 h 825"/>
              <a:gd name="T84" fmla="*/ 2147483647 w 1066"/>
              <a:gd name="T85" fmla="*/ 2147483647 h 825"/>
              <a:gd name="T86" fmla="*/ 2147483647 w 1066"/>
              <a:gd name="T87" fmla="*/ 2147483647 h 825"/>
              <a:gd name="T88" fmla="*/ 2147483647 w 1066"/>
              <a:gd name="T89" fmla="*/ 2147483647 h 825"/>
              <a:gd name="T90" fmla="*/ 2147483647 w 1066"/>
              <a:gd name="T91" fmla="*/ 2147483647 h 825"/>
              <a:gd name="T92" fmla="*/ 2147483647 w 1066"/>
              <a:gd name="T93" fmla="*/ 2147483647 h 825"/>
              <a:gd name="T94" fmla="*/ 2147483647 w 1066"/>
              <a:gd name="T95" fmla="*/ 2147483647 h 825"/>
              <a:gd name="T96" fmla="*/ 2147483647 w 1066"/>
              <a:gd name="T97" fmla="*/ 2147483647 h 825"/>
              <a:gd name="T98" fmla="*/ 2147483647 w 1066"/>
              <a:gd name="T99" fmla="*/ 2147483647 h 825"/>
              <a:gd name="T100" fmla="*/ 2147483647 w 1066"/>
              <a:gd name="T101" fmla="*/ 2147483647 h 825"/>
              <a:gd name="T102" fmla="*/ 2147483647 w 1066"/>
              <a:gd name="T103" fmla="*/ 2147483647 h 825"/>
              <a:gd name="T104" fmla="*/ 2147483647 w 1066"/>
              <a:gd name="T105" fmla="*/ 2147483647 h 825"/>
              <a:gd name="T106" fmla="*/ 2147483647 w 1066"/>
              <a:gd name="T107" fmla="*/ 2147483647 h 825"/>
              <a:gd name="T108" fmla="*/ 2147483647 w 1066"/>
              <a:gd name="T109" fmla="*/ 2147483647 h 825"/>
              <a:gd name="T110" fmla="*/ 2147483647 w 1066"/>
              <a:gd name="T111" fmla="*/ 2147483647 h 825"/>
              <a:gd name="T112" fmla="*/ 2147483647 w 1066"/>
              <a:gd name="T113" fmla="*/ 2147483647 h 825"/>
              <a:gd name="T114" fmla="*/ 2147483647 w 1066"/>
              <a:gd name="T115" fmla="*/ 2147483647 h 825"/>
              <a:gd name="T116" fmla="*/ 2147483647 w 1066"/>
              <a:gd name="T117" fmla="*/ 2147483647 h 825"/>
              <a:gd name="T118" fmla="*/ 2147483647 w 1066"/>
              <a:gd name="T119" fmla="*/ 2147483647 h 825"/>
              <a:gd name="T120" fmla="*/ 2147483647 w 1066"/>
              <a:gd name="T121" fmla="*/ 2147483647 h 825"/>
              <a:gd name="T122" fmla="*/ 2147483647 w 1066"/>
              <a:gd name="T123" fmla="*/ 2147483647 h 825"/>
              <a:gd name="T124" fmla="*/ 2147483647 w 1066"/>
              <a:gd name="T125" fmla="*/ 2147483647 h 8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66"/>
              <a:gd name="T190" fmla="*/ 0 h 825"/>
              <a:gd name="T191" fmla="*/ 1066 w 1066"/>
              <a:gd name="T192" fmla="*/ 825 h 8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66" h="825">
                <a:moveTo>
                  <a:pt x="0" y="533"/>
                </a:moveTo>
                <a:lnTo>
                  <a:pt x="0" y="526"/>
                </a:lnTo>
                <a:lnTo>
                  <a:pt x="0" y="520"/>
                </a:lnTo>
                <a:lnTo>
                  <a:pt x="6" y="520"/>
                </a:lnTo>
                <a:lnTo>
                  <a:pt x="6" y="514"/>
                </a:lnTo>
                <a:lnTo>
                  <a:pt x="6" y="507"/>
                </a:lnTo>
                <a:lnTo>
                  <a:pt x="12" y="514"/>
                </a:lnTo>
                <a:lnTo>
                  <a:pt x="12" y="507"/>
                </a:lnTo>
                <a:lnTo>
                  <a:pt x="6" y="501"/>
                </a:lnTo>
                <a:lnTo>
                  <a:pt x="12" y="501"/>
                </a:lnTo>
                <a:lnTo>
                  <a:pt x="19" y="501"/>
                </a:lnTo>
                <a:lnTo>
                  <a:pt x="19" y="495"/>
                </a:lnTo>
                <a:lnTo>
                  <a:pt x="19" y="488"/>
                </a:lnTo>
                <a:lnTo>
                  <a:pt x="19" y="482"/>
                </a:lnTo>
                <a:lnTo>
                  <a:pt x="25" y="482"/>
                </a:lnTo>
                <a:lnTo>
                  <a:pt x="25" y="476"/>
                </a:lnTo>
                <a:lnTo>
                  <a:pt x="31" y="476"/>
                </a:lnTo>
                <a:lnTo>
                  <a:pt x="31" y="469"/>
                </a:lnTo>
                <a:lnTo>
                  <a:pt x="38" y="469"/>
                </a:lnTo>
                <a:lnTo>
                  <a:pt x="44" y="469"/>
                </a:lnTo>
                <a:lnTo>
                  <a:pt x="50" y="463"/>
                </a:lnTo>
                <a:lnTo>
                  <a:pt x="50" y="457"/>
                </a:lnTo>
                <a:lnTo>
                  <a:pt x="50" y="450"/>
                </a:lnTo>
                <a:lnTo>
                  <a:pt x="57" y="450"/>
                </a:lnTo>
                <a:lnTo>
                  <a:pt x="57" y="444"/>
                </a:lnTo>
                <a:lnTo>
                  <a:pt x="57" y="438"/>
                </a:lnTo>
                <a:lnTo>
                  <a:pt x="63" y="438"/>
                </a:lnTo>
                <a:lnTo>
                  <a:pt x="63" y="431"/>
                </a:lnTo>
                <a:lnTo>
                  <a:pt x="69" y="425"/>
                </a:lnTo>
                <a:lnTo>
                  <a:pt x="76" y="425"/>
                </a:lnTo>
                <a:lnTo>
                  <a:pt x="82" y="425"/>
                </a:lnTo>
                <a:lnTo>
                  <a:pt x="88" y="425"/>
                </a:lnTo>
                <a:lnTo>
                  <a:pt x="95" y="425"/>
                </a:lnTo>
                <a:lnTo>
                  <a:pt x="95" y="419"/>
                </a:lnTo>
                <a:lnTo>
                  <a:pt x="101" y="419"/>
                </a:lnTo>
                <a:lnTo>
                  <a:pt x="107" y="419"/>
                </a:lnTo>
                <a:lnTo>
                  <a:pt x="114" y="419"/>
                </a:lnTo>
                <a:lnTo>
                  <a:pt x="120" y="419"/>
                </a:lnTo>
                <a:lnTo>
                  <a:pt x="126" y="419"/>
                </a:lnTo>
                <a:lnTo>
                  <a:pt x="133" y="419"/>
                </a:lnTo>
                <a:lnTo>
                  <a:pt x="133" y="412"/>
                </a:lnTo>
                <a:lnTo>
                  <a:pt x="139" y="412"/>
                </a:lnTo>
                <a:lnTo>
                  <a:pt x="146" y="412"/>
                </a:lnTo>
                <a:lnTo>
                  <a:pt x="139" y="406"/>
                </a:lnTo>
                <a:lnTo>
                  <a:pt x="146" y="406"/>
                </a:lnTo>
                <a:lnTo>
                  <a:pt x="146" y="412"/>
                </a:lnTo>
                <a:lnTo>
                  <a:pt x="152" y="419"/>
                </a:lnTo>
                <a:lnTo>
                  <a:pt x="158" y="419"/>
                </a:lnTo>
                <a:lnTo>
                  <a:pt x="165" y="419"/>
                </a:lnTo>
                <a:lnTo>
                  <a:pt x="165" y="412"/>
                </a:lnTo>
                <a:lnTo>
                  <a:pt x="171" y="412"/>
                </a:lnTo>
                <a:lnTo>
                  <a:pt x="171" y="406"/>
                </a:lnTo>
                <a:lnTo>
                  <a:pt x="177" y="406"/>
                </a:lnTo>
                <a:lnTo>
                  <a:pt x="177" y="400"/>
                </a:lnTo>
                <a:lnTo>
                  <a:pt x="171" y="400"/>
                </a:lnTo>
                <a:lnTo>
                  <a:pt x="177" y="400"/>
                </a:lnTo>
                <a:lnTo>
                  <a:pt x="184" y="400"/>
                </a:lnTo>
                <a:lnTo>
                  <a:pt x="190" y="400"/>
                </a:lnTo>
                <a:lnTo>
                  <a:pt x="190" y="393"/>
                </a:lnTo>
                <a:lnTo>
                  <a:pt x="196" y="393"/>
                </a:lnTo>
                <a:lnTo>
                  <a:pt x="203" y="387"/>
                </a:lnTo>
                <a:lnTo>
                  <a:pt x="203" y="393"/>
                </a:lnTo>
                <a:lnTo>
                  <a:pt x="209" y="393"/>
                </a:lnTo>
                <a:lnTo>
                  <a:pt x="215" y="393"/>
                </a:lnTo>
                <a:lnTo>
                  <a:pt x="222" y="393"/>
                </a:lnTo>
                <a:lnTo>
                  <a:pt x="228" y="393"/>
                </a:lnTo>
                <a:lnTo>
                  <a:pt x="234" y="393"/>
                </a:lnTo>
                <a:lnTo>
                  <a:pt x="241" y="393"/>
                </a:lnTo>
                <a:lnTo>
                  <a:pt x="247" y="393"/>
                </a:lnTo>
                <a:lnTo>
                  <a:pt x="253" y="393"/>
                </a:lnTo>
                <a:lnTo>
                  <a:pt x="260" y="393"/>
                </a:lnTo>
                <a:lnTo>
                  <a:pt x="260" y="400"/>
                </a:lnTo>
                <a:lnTo>
                  <a:pt x="260" y="393"/>
                </a:lnTo>
                <a:lnTo>
                  <a:pt x="266" y="393"/>
                </a:lnTo>
                <a:lnTo>
                  <a:pt x="272" y="393"/>
                </a:lnTo>
                <a:lnTo>
                  <a:pt x="272" y="400"/>
                </a:lnTo>
                <a:lnTo>
                  <a:pt x="279" y="400"/>
                </a:lnTo>
                <a:lnTo>
                  <a:pt x="285" y="400"/>
                </a:lnTo>
                <a:lnTo>
                  <a:pt x="285" y="406"/>
                </a:lnTo>
                <a:lnTo>
                  <a:pt x="291" y="406"/>
                </a:lnTo>
                <a:lnTo>
                  <a:pt x="291" y="400"/>
                </a:lnTo>
                <a:lnTo>
                  <a:pt x="291" y="406"/>
                </a:lnTo>
                <a:lnTo>
                  <a:pt x="298" y="406"/>
                </a:lnTo>
                <a:lnTo>
                  <a:pt x="304" y="406"/>
                </a:lnTo>
                <a:lnTo>
                  <a:pt x="304" y="400"/>
                </a:lnTo>
                <a:lnTo>
                  <a:pt x="304" y="406"/>
                </a:lnTo>
                <a:lnTo>
                  <a:pt x="304" y="400"/>
                </a:lnTo>
                <a:lnTo>
                  <a:pt x="310" y="400"/>
                </a:lnTo>
                <a:lnTo>
                  <a:pt x="310" y="393"/>
                </a:lnTo>
                <a:lnTo>
                  <a:pt x="317" y="393"/>
                </a:lnTo>
                <a:lnTo>
                  <a:pt x="310" y="393"/>
                </a:lnTo>
                <a:lnTo>
                  <a:pt x="317" y="393"/>
                </a:lnTo>
                <a:lnTo>
                  <a:pt x="323" y="393"/>
                </a:lnTo>
                <a:lnTo>
                  <a:pt x="323" y="387"/>
                </a:lnTo>
                <a:lnTo>
                  <a:pt x="330" y="387"/>
                </a:lnTo>
                <a:lnTo>
                  <a:pt x="323" y="380"/>
                </a:lnTo>
                <a:lnTo>
                  <a:pt x="330" y="380"/>
                </a:lnTo>
                <a:lnTo>
                  <a:pt x="336" y="380"/>
                </a:lnTo>
                <a:lnTo>
                  <a:pt x="330" y="380"/>
                </a:lnTo>
                <a:lnTo>
                  <a:pt x="336" y="380"/>
                </a:lnTo>
                <a:lnTo>
                  <a:pt x="336" y="374"/>
                </a:lnTo>
                <a:lnTo>
                  <a:pt x="342" y="374"/>
                </a:lnTo>
                <a:lnTo>
                  <a:pt x="349" y="374"/>
                </a:lnTo>
                <a:lnTo>
                  <a:pt x="342" y="374"/>
                </a:lnTo>
                <a:lnTo>
                  <a:pt x="349" y="374"/>
                </a:lnTo>
                <a:lnTo>
                  <a:pt x="349" y="368"/>
                </a:lnTo>
                <a:lnTo>
                  <a:pt x="355" y="368"/>
                </a:lnTo>
                <a:lnTo>
                  <a:pt x="355" y="361"/>
                </a:lnTo>
                <a:lnTo>
                  <a:pt x="355" y="355"/>
                </a:lnTo>
                <a:lnTo>
                  <a:pt x="349" y="355"/>
                </a:lnTo>
                <a:lnTo>
                  <a:pt x="355" y="355"/>
                </a:lnTo>
                <a:lnTo>
                  <a:pt x="349" y="355"/>
                </a:lnTo>
                <a:lnTo>
                  <a:pt x="355" y="349"/>
                </a:lnTo>
                <a:lnTo>
                  <a:pt x="349" y="349"/>
                </a:lnTo>
                <a:lnTo>
                  <a:pt x="349" y="342"/>
                </a:lnTo>
                <a:lnTo>
                  <a:pt x="349" y="336"/>
                </a:lnTo>
                <a:lnTo>
                  <a:pt x="355" y="336"/>
                </a:lnTo>
                <a:lnTo>
                  <a:pt x="349" y="336"/>
                </a:lnTo>
                <a:lnTo>
                  <a:pt x="355" y="336"/>
                </a:lnTo>
                <a:lnTo>
                  <a:pt x="355" y="330"/>
                </a:lnTo>
                <a:lnTo>
                  <a:pt x="361" y="330"/>
                </a:lnTo>
                <a:lnTo>
                  <a:pt x="355" y="330"/>
                </a:lnTo>
                <a:lnTo>
                  <a:pt x="355" y="323"/>
                </a:lnTo>
                <a:lnTo>
                  <a:pt x="361" y="323"/>
                </a:lnTo>
                <a:lnTo>
                  <a:pt x="355" y="323"/>
                </a:lnTo>
                <a:lnTo>
                  <a:pt x="355" y="317"/>
                </a:lnTo>
                <a:lnTo>
                  <a:pt x="349" y="317"/>
                </a:lnTo>
                <a:lnTo>
                  <a:pt x="349" y="311"/>
                </a:lnTo>
                <a:lnTo>
                  <a:pt x="342" y="317"/>
                </a:lnTo>
                <a:lnTo>
                  <a:pt x="336" y="311"/>
                </a:lnTo>
                <a:lnTo>
                  <a:pt x="336" y="317"/>
                </a:lnTo>
                <a:lnTo>
                  <a:pt x="336" y="311"/>
                </a:lnTo>
                <a:lnTo>
                  <a:pt x="330" y="311"/>
                </a:lnTo>
                <a:lnTo>
                  <a:pt x="330" y="304"/>
                </a:lnTo>
                <a:lnTo>
                  <a:pt x="336" y="304"/>
                </a:lnTo>
                <a:lnTo>
                  <a:pt x="336" y="298"/>
                </a:lnTo>
                <a:lnTo>
                  <a:pt x="336" y="304"/>
                </a:lnTo>
                <a:lnTo>
                  <a:pt x="336" y="298"/>
                </a:lnTo>
                <a:lnTo>
                  <a:pt x="342" y="298"/>
                </a:lnTo>
                <a:lnTo>
                  <a:pt x="342" y="292"/>
                </a:lnTo>
                <a:lnTo>
                  <a:pt x="342" y="285"/>
                </a:lnTo>
                <a:lnTo>
                  <a:pt x="349" y="285"/>
                </a:lnTo>
                <a:lnTo>
                  <a:pt x="349" y="292"/>
                </a:lnTo>
                <a:lnTo>
                  <a:pt x="349" y="285"/>
                </a:lnTo>
                <a:lnTo>
                  <a:pt x="349" y="279"/>
                </a:lnTo>
                <a:lnTo>
                  <a:pt x="355" y="279"/>
                </a:lnTo>
                <a:lnTo>
                  <a:pt x="355" y="273"/>
                </a:lnTo>
                <a:lnTo>
                  <a:pt x="361" y="279"/>
                </a:lnTo>
                <a:lnTo>
                  <a:pt x="361" y="273"/>
                </a:lnTo>
                <a:lnTo>
                  <a:pt x="368" y="273"/>
                </a:lnTo>
                <a:lnTo>
                  <a:pt x="368" y="266"/>
                </a:lnTo>
                <a:lnTo>
                  <a:pt x="368" y="273"/>
                </a:lnTo>
                <a:lnTo>
                  <a:pt x="368" y="266"/>
                </a:lnTo>
                <a:lnTo>
                  <a:pt x="374" y="266"/>
                </a:lnTo>
                <a:lnTo>
                  <a:pt x="368" y="266"/>
                </a:lnTo>
                <a:lnTo>
                  <a:pt x="374" y="266"/>
                </a:lnTo>
                <a:lnTo>
                  <a:pt x="368" y="266"/>
                </a:lnTo>
                <a:lnTo>
                  <a:pt x="374" y="266"/>
                </a:lnTo>
                <a:lnTo>
                  <a:pt x="374" y="260"/>
                </a:lnTo>
                <a:lnTo>
                  <a:pt x="368" y="260"/>
                </a:lnTo>
                <a:lnTo>
                  <a:pt x="368" y="254"/>
                </a:lnTo>
                <a:lnTo>
                  <a:pt x="361" y="254"/>
                </a:lnTo>
                <a:lnTo>
                  <a:pt x="368" y="254"/>
                </a:lnTo>
                <a:lnTo>
                  <a:pt x="368" y="247"/>
                </a:lnTo>
                <a:lnTo>
                  <a:pt x="361" y="247"/>
                </a:lnTo>
                <a:lnTo>
                  <a:pt x="361" y="241"/>
                </a:lnTo>
                <a:lnTo>
                  <a:pt x="361" y="235"/>
                </a:lnTo>
                <a:lnTo>
                  <a:pt x="355" y="235"/>
                </a:lnTo>
                <a:lnTo>
                  <a:pt x="355" y="228"/>
                </a:lnTo>
                <a:lnTo>
                  <a:pt x="349" y="228"/>
                </a:lnTo>
                <a:lnTo>
                  <a:pt x="349" y="222"/>
                </a:lnTo>
                <a:lnTo>
                  <a:pt x="342" y="222"/>
                </a:lnTo>
                <a:lnTo>
                  <a:pt x="349" y="222"/>
                </a:lnTo>
                <a:lnTo>
                  <a:pt x="342" y="222"/>
                </a:lnTo>
                <a:lnTo>
                  <a:pt x="342" y="216"/>
                </a:lnTo>
                <a:lnTo>
                  <a:pt x="342" y="209"/>
                </a:lnTo>
                <a:lnTo>
                  <a:pt x="349" y="203"/>
                </a:lnTo>
                <a:lnTo>
                  <a:pt x="349" y="197"/>
                </a:lnTo>
                <a:lnTo>
                  <a:pt x="355" y="197"/>
                </a:lnTo>
                <a:lnTo>
                  <a:pt x="355" y="190"/>
                </a:lnTo>
                <a:lnTo>
                  <a:pt x="349" y="190"/>
                </a:lnTo>
                <a:lnTo>
                  <a:pt x="355" y="190"/>
                </a:lnTo>
                <a:lnTo>
                  <a:pt x="355" y="184"/>
                </a:lnTo>
                <a:lnTo>
                  <a:pt x="349" y="184"/>
                </a:lnTo>
                <a:lnTo>
                  <a:pt x="355" y="184"/>
                </a:lnTo>
                <a:lnTo>
                  <a:pt x="349" y="184"/>
                </a:lnTo>
                <a:lnTo>
                  <a:pt x="355" y="184"/>
                </a:lnTo>
                <a:lnTo>
                  <a:pt x="355" y="177"/>
                </a:lnTo>
                <a:lnTo>
                  <a:pt x="355" y="171"/>
                </a:lnTo>
                <a:lnTo>
                  <a:pt x="361" y="171"/>
                </a:lnTo>
                <a:lnTo>
                  <a:pt x="368" y="171"/>
                </a:lnTo>
                <a:lnTo>
                  <a:pt x="368" y="165"/>
                </a:lnTo>
                <a:lnTo>
                  <a:pt x="368" y="171"/>
                </a:lnTo>
                <a:lnTo>
                  <a:pt x="368" y="165"/>
                </a:lnTo>
                <a:lnTo>
                  <a:pt x="374" y="165"/>
                </a:lnTo>
                <a:lnTo>
                  <a:pt x="380" y="165"/>
                </a:lnTo>
                <a:lnTo>
                  <a:pt x="387" y="165"/>
                </a:lnTo>
                <a:lnTo>
                  <a:pt x="399" y="158"/>
                </a:lnTo>
                <a:lnTo>
                  <a:pt x="399" y="152"/>
                </a:lnTo>
                <a:lnTo>
                  <a:pt x="399" y="146"/>
                </a:lnTo>
                <a:lnTo>
                  <a:pt x="399" y="139"/>
                </a:lnTo>
                <a:lnTo>
                  <a:pt x="399" y="133"/>
                </a:lnTo>
                <a:lnTo>
                  <a:pt x="393" y="133"/>
                </a:lnTo>
                <a:lnTo>
                  <a:pt x="387" y="127"/>
                </a:lnTo>
                <a:lnTo>
                  <a:pt x="393" y="120"/>
                </a:lnTo>
                <a:lnTo>
                  <a:pt x="393" y="114"/>
                </a:lnTo>
                <a:lnTo>
                  <a:pt x="399" y="114"/>
                </a:lnTo>
                <a:lnTo>
                  <a:pt x="399" y="108"/>
                </a:lnTo>
                <a:lnTo>
                  <a:pt x="393" y="101"/>
                </a:lnTo>
                <a:lnTo>
                  <a:pt x="393" y="95"/>
                </a:lnTo>
                <a:lnTo>
                  <a:pt x="393" y="101"/>
                </a:lnTo>
                <a:lnTo>
                  <a:pt x="387" y="95"/>
                </a:lnTo>
                <a:lnTo>
                  <a:pt x="393" y="95"/>
                </a:lnTo>
                <a:lnTo>
                  <a:pt x="393" y="89"/>
                </a:lnTo>
                <a:lnTo>
                  <a:pt x="393" y="82"/>
                </a:lnTo>
                <a:lnTo>
                  <a:pt x="399" y="76"/>
                </a:lnTo>
                <a:lnTo>
                  <a:pt x="406" y="76"/>
                </a:lnTo>
                <a:lnTo>
                  <a:pt x="412" y="76"/>
                </a:lnTo>
                <a:lnTo>
                  <a:pt x="412" y="82"/>
                </a:lnTo>
                <a:lnTo>
                  <a:pt x="418" y="82"/>
                </a:lnTo>
                <a:lnTo>
                  <a:pt x="425" y="82"/>
                </a:lnTo>
                <a:lnTo>
                  <a:pt x="431" y="82"/>
                </a:lnTo>
                <a:lnTo>
                  <a:pt x="431" y="76"/>
                </a:lnTo>
                <a:lnTo>
                  <a:pt x="431" y="70"/>
                </a:lnTo>
                <a:lnTo>
                  <a:pt x="425" y="70"/>
                </a:lnTo>
                <a:lnTo>
                  <a:pt x="425" y="63"/>
                </a:lnTo>
                <a:lnTo>
                  <a:pt x="431" y="63"/>
                </a:lnTo>
                <a:lnTo>
                  <a:pt x="431" y="57"/>
                </a:lnTo>
                <a:lnTo>
                  <a:pt x="425" y="57"/>
                </a:lnTo>
                <a:lnTo>
                  <a:pt x="425" y="51"/>
                </a:lnTo>
                <a:lnTo>
                  <a:pt x="431" y="51"/>
                </a:lnTo>
                <a:lnTo>
                  <a:pt x="431" y="44"/>
                </a:lnTo>
                <a:lnTo>
                  <a:pt x="431" y="51"/>
                </a:lnTo>
                <a:lnTo>
                  <a:pt x="431" y="44"/>
                </a:lnTo>
                <a:lnTo>
                  <a:pt x="437" y="51"/>
                </a:lnTo>
                <a:lnTo>
                  <a:pt x="444" y="57"/>
                </a:lnTo>
                <a:lnTo>
                  <a:pt x="450" y="57"/>
                </a:lnTo>
                <a:lnTo>
                  <a:pt x="450" y="63"/>
                </a:lnTo>
                <a:lnTo>
                  <a:pt x="450" y="70"/>
                </a:lnTo>
                <a:lnTo>
                  <a:pt x="456" y="70"/>
                </a:lnTo>
                <a:lnTo>
                  <a:pt x="463" y="70"/>
                </a:lnTo>
                <a:lnTo>
                  <a:pt x="463" y="63"/>
                </a:lnTo>
                <a:lnTo>
                  <a:pt x="463" y="70"/>
                </a:lnTo>
                <a:lnTo>
                  <a:pt x="469" y="70"/>
                </a:lnTo>
                <a:lnTo>
                  <a:pt x="469" y="63"/>
                </a:lnTo>
                <a:lnTo>
                  <a:pt x="475" y="70"/>
                </a:lnTo>
                <a:lnTo>
                  <a:pt x="475" y="63"/>
                </a:lnTo>
                <a:lnTo>
                  <a:pt x="475" y="70"/>
                </a:lnTo>
                <a:lnTo>
                  <a:pt x="482" y="70"/>
                </a:lnTo>
                <a:lnTo>
                  <a:pt x="482" y="76"/>
                </a:lnTo>
                <a:lnTo>
                  <a:pt x="475" y="82"/>
                </a:lnTo>
                <a:lnTo>
                  <a:pt x="475" y="89"/>
                </a:lnTo>
                <a:lnTo>
                  <a:pt x="475" y="95"/>
                </a:lnTo>
                <a:lnTo>
                  <a:pt x="469" y="95"/>
                </a:lnTo>
                <a:lnTo>
                  <a:pt x="469" y="101"/>
                </a:lnTo>
                <a:lnTo>
                  <a:pt x="475" y="101"/>
                </a:lnTo>
                <a:lnTo>
                  <a:pt x="475" y="95"/>
                </a:lnTo>
                <a:lnTo>
                  <a:pt x="482" y="95"/>
                </a:lnTo>
                <a:lnTo>
                  <a:pt x="482" y="89"/>
                </a:lnTo>
                <a:lnTo>
                  <a:pt x="488" y="89"/>
                </a:lnTo>
                <a:lnTo>
                  <a:pt x="494" y="89"/>
                </a:lnTo>
                <a:lnTo>
                  <a:pt x="501" y="89"/>
                </a:lnTo>
                <a:lnTo>
                  <a:pt x="507" y="89"/>
                </a:lnTo>
                <a:lnTo>
                  <a:pt x="507" y="82"/>
                </a:lnTo>
                <a:lnTo>
                  <a:pt x="514" y="82"/>
                </a:lnTo>
                <a:lnTo>
                  <a:pt x="514" y="76"/>
                </a:lnTo>
                <a:lnTo>
                  <a:pt x="520" y="76"/>
                </a:lnTo>
                <a:lnTo>
                  <a:pt x="520" y="70"/>
                </a:lnTo>
                <a:lnTo>
                  <a:pt x="526" y="70"/>
                </a:lnTo>
                <a:lnTo>
                  <a:pt x="533" y="70"/>
                </a:lnTo>
                <a:lnTo>
                  <a:pt x="539" y="70"/>
                </a:lnTo>
                <a:lnTo>
                  <a:pt x="539" y="63"/>
                </a:lnTo>
                <a:lnTo>
                  <a:pt x="545" y="63"/>
                </a:lnTo>
                <a:lnTo>
                  <a:pt x="545" y="57"/>
                </a:lnTo>
                <a:lnTo>
                  <a:pt x="552" y="57"/>
                </a:lnTo>
                <a:lnTo>
                  <a:pt x="552" y="51"/>
                </a:lnTo>
                <a:lnTo>
                  <a:pt x="558" y="51"/>
                </a:lnTo>
                <a:lnTo>
                  <a:pt x="564" y="51"/>
                </a:lnTo>
                <a:lnTo>
                  <a:pt x="571" y="51"/>
                </a:lnTo>
                <a:lnTo>
                  <a:pt x="571" y="44"/>
                </a:lnTo>
                <a:lnTo>
                  <a:pt x="577" y="44"/>
                </a:lnTo>
                <a:lnTo>
                  <a:pt x="577" y="38"/>
                </a:lnTo>
                <a:lnTo>
                  <a:pt x="583" y="38"/>
                </a:lnTo>
                <a:lnTo>
                  <a:pt x="590" y="38"/>
                </a:lnTo>
                <a:lnTo>
                  <a:pt x="590" y="32"/>
                </a:lnTo>
                <a:lnTo>
                  <a:pt x="590" y="38"/>
                </a:lnTo>
                <a:lnTo>
                  <a:pt x="590" y="32"/>
                </a:lnTo>
                <a:lnTo>
                  <a:pt x="590" y="25"/>
                </a:lnTo>
                <a:lnTo>
                  <a:pt x="596" y="25"/>
                </a:lnTo>
                <a:lnTo>
                  <a:pt x="602" y="25"/>
                </a:lnTo>
                <a:lnTo>
                  <a:pt x="602" y="19"/>
                </a:lnTo>
                <a:lnTo>
                  <a:pt x="609" y="19"/>
                </a:lnTo>
                <a:lnTo>
                  <a:pt x="609" y="13"/>
                </a:lnTo>
                <a:lnTo>
                  <a:pt x="615" y="13"/>
                </a:lnTo>
                <a:lnTo>
                  <a:pt x="621" y="13"/>
                </a:lnTo>
                <a:lnTo>
                  <a:pt x="628" y="13"/>
                </a:lnTo>
                <a:lnTo>
                  <a:pt x="628" y="6"/>
                </a:lnTo>
                <a:lnTo>
                  <a:pt x="634" y="6"/>
                </a:lnTo>
                <a:lnTo>
                  <a:pt x="640" y="6"/>
                </a:lnTo>
                <a:lnTo>
                  <a:pt x="647" y="6"/>
                </a:lnTo>
                <a:lnTo>
                  <a:pt x="647" y="0"/>
                </a:lnTo>
                <a:lnTo>
                  <a:pt x="647" y="6"/>
                </a:lnTo>
                <a:lnTo>
                  <a:pt x="653" y="6"/>
                </a:lnTo>
                <a:lnTo>
                  <a:pt x="659" y="6"/>
                </a:lnTo>
                <a:lnTo>
                  <a:pt x="666" y="6"/>
                </a:lnTo>
                <a:lnTo>
                  <a:pt x="672" y="6"/>
                </a:lnTo>
                <a:lnTo>
                  <a:pt x="678" y="6"/>
                </a:lnTo>
                <a:lnTo>
                  <a:pt x="678" y="13"/>
                </a:lnTo>
                <a:lnTo>
                  <a:pt x="685" y="13"/>
                </a:lnTo>
                <a:lnTo>
                  <a:pt x="691" y="13"/>
                </a:lnTo>
                <a:lnTo>
                  <a:pt x="685" y="13"/>
                </a:lnTo>
                <a:lnTo>
                  <a:pt x="685" y="19"/>
                </a:lnTo>
                <a:lnTo>
                  <a:pt x="685" y="25"/>
                </a:lnTo>
                <a:lnTo>
                  <a:pt x="678" y="32"/>
                </a:lnTo>
                <a:lnTo>
                  <a:pt x="678" y="38"/>
                </a:lnTo>
                <a:lnTo>
                  <a:pt x="678" y="44"/>
                </a:lnTo>
                <a:lnTo>
                  <a:pt x="685" y="44"/>
                </a:lnTo>
                <a:lnTo>
                  <a:pt x="691" y="44"/>
                </a:lnTo>
                <a:lnTo>
                  <a:pt x="698" y="44"/>
                </a:lnTo>
                <a:lnTo>
                  <a:pt x="698" y="51"/>
                </a:lnTo>
                <a:lnTo>
                  <a:pt x="704" y="51"/>
                </a:lnTo>
                <a:lnTo>
                  <a:pt x="710" y="51"/>
                </a:lnTo>
                <a:lnTo>
                  <a:pt x="710" y="57"/>
                </a:lnTo>
                <a:lnTo>
                  <a:pt x="717" y="57"/>
                </a:lnTo>
                <a:lnTo>
                  <a:pt x="717" y="51"/>
                </a:lnTo>
                <a:lnTo>
                  <a:pt x="723" y="51"/>
                </a:lnTo>
                <a:lnTo>
                  <a:pt x="729" y="44"/>
                </a:lnTo>
                <a:lnTo>
                  <a:pt x="736" y="44"/>
                </a:lnTo>
                <a:lnTo>
                  <a:pt x="742" y="44"/>
                </a:lnTo>
                <a:lnTo>
                  <a:pt x="748" y="44"/>
                </a:lnTo>
                <a:lnTo>
                  <a:pt x="755" y="44"/>
                </a:lnTo>
                <a:lnTo>
                  <a:pt x="761" y="44"/>
                </a:lnTo>
                <a:lnTo>
                  <a:pt x="767" y="44"/>
                </a:lnTo>
                <a:lnTo>
                  <a:pt x="767" y="51"/>
                </a:lnTo>
                <a:lnTo>
                  <a:pt x="774" y="51"/>
                </a:lnTo>
                <a:lnTo>
                  <a:pt x="774" y="57"/>
                </a:lnTo>
                <a:lnTo>
                  <a:pt x="780" y="57"/>
                </a:lnTo>
                <a:lnTo>
                  <a:pt x="786" y="57"/>
                </a:lnTo>
                <a:lnTo>
                  <a:pt x="786" y="63"/>
                </a:lnTo>
                <a:lnTo>
                  <a:pt x="793" y="63"/>
                </a:lnTo>
                <a:lnTo>
                  <a:pt x="793" y="70"/>
                </a:lnTo>
                <a:lnTo>
                  <a:pt x="799" y="70"/>
                </a:lnTo>
                <a:lnTo>
                  <a:pt x="805" y="70"/>
                </a:lnTo>
                <a:lnTo>
                  <a:pt x="805" y="76"/>
                </a:lnTo>
                <a:lnTo>
                  <a:pt x="812" y="76"/>
                </a:lnTo>
                <a:lnTo>
                  <a:pt x="818" y="76"/>
                </a:lnTo>
                <a:lnTo>
                  <a:pt x="818" y="82"/>
                </a:lnTo>
                <a:lnTo>
                  <a:pt x="824" y="82"/>
                </a:lnTo>
                <a:lnTo>
                  <a:pt x="831" y="82"/>
                </a:lnTo>
                <a:lnTo>
                  <a:pt x="831" y="89"/>
                </a:lnTo>
                <a:lnTo>
                  <a:pt x="837" y="89"/>
                </a:lnTo>
                <a:lnTo>
                  <a:pt x="837" y="82"/>
                </a:lnTo>
                <a:lnTo>
                  <a:pt x="843" y="82"/>
                </a:lnTo>
                <a:lnTo>
                  <a:pt x="843" y="89"/>
                </a:lnTo>
                <a:lnTo>
                  <a:pt x="850" y="89"/>
                </a:lnTo>
                <a:lnTo>
                  <a:pt x="850" y="95"/>
                </a:lnTo>
                <a:lnTo>
                  <a:pt x="856" y="89"/>
                </a:lnTo>
                <a:lnTo>
                  <a:pt x="862" y="89"/>
                </a:lnTo>
                <a:lnTo>
                  <a:pt x="862" y="95"/>
                </a:lnTo>
                <a:lnTo>
                  <a:pt x="862" y="89"/>
                </a:lnTo>
                <a:lnTo>
                  <a:pt x="869" y="89"/>
                </a:lnTo>
                <a:lnTo>
                  <a:pt x="875" y="89"/>
                </a:lnTo>
                <a:lnTo>
                  <a:pt x="875" y="82"/>
                </a:lnTo>
                <a:lnTo>
                  <a:pt x="901" y="108"/>
                </a:lnTo>
                <a:lnTo>
                  <a:pt x="907" y="114"/>
                </a:lnTo>
                <a:lnTo>
                  <a:pt x="920" y="120"/>
                </a:lnTo>
                <a:lnTo>
                  <a:pt x="920" y="133"/>
                </a:lnTo>
                <a:lnTo>
                  <a:pt x="920" y="146"/>
                </a:lnTo>
                <a:lnTo>
                  <a:pt x="926" y="146"/>
                </a:lnTo>
                <a:lnTo>
                  <a:pt x="932" y="146"/>
                </a:lnTo>
                <a:lnTo>
                  <a:pt x="939" y="146"/>
                </a:lnTo>
                <a:lnTo>
                  <a:pt x="945" y="146"/>
                </a:lnTo>
                <a:lnTo>
                  <a:pt x="951" y="146"/>
                </a:lnTo>
                <a:lnTo>
                  <a:pt x="958" y="139"/>
                </a:lnTo>
                <a:lnTo>
                  <a:pt x="964" y="139"/>
                </a:lnTo>
                <a:lnTo>
                  <a:pt x="970" y="139"/>
                </a:lnTo>
                <a:lnTo>
                  <a:pt x="977" y="139"/>
                </a:lnTo>
                <a:lnTo>
                  <a:pt x="977" y="146"/>
                </a:lnTo>
                <a:lnTo>
                  <a:pt x="977" y="139"/>
                </a:lnTo>
                <a:lnTo>
                  <a:pt x="983" y="139"/>
                </a:lnTo>
                <a:lnTo>
                  <a:pt x="989" y="146"/>
                </a:lnTo>
                <a:lnTo>
                  <a:pt x="996" y="146"/>
                </a:lnTo>
                <a:lnTo>
                  <a:pt x="989" y="146"/>
                </a:lnTo>
                <a:lnTo>
                  <a:pt x="996" y="146"/>
                </a:lnTo>
                <a:lnTo>
                  <a:pt x="996" y="152"/>
                </a:lnTo>
                <a:lnTo>
                  <a:pt x="1002" y="152"/>
                </a:lnTo>
                <a:lnTo>
                  <a:pt x="1002" y="146"/>
                </a:lnTo>
                <a:lnTo>
                  <a:pt x="1008" y="146"/>
                </a:lnTo>
                <a:lnTo>
                  <a:pt x="1008" y="152"/>
                </a:lnTo>
                <a:lnTo>
                  <a:pt x="1015" y="152"/>
                </a:lnTo>
                <a:lnTo>
                  <a:pt x="1021" y="152"/>
                </a:lnTo>
                <a:lnTo>
                  <a:pt x="1027" y="152"/>
                </a:lnTo>
                <a:lnTo>
                  <a:pt x="1027" y="158"/>
                </a:lnTo>
                <a:lnTo>
                  <a:pt x="1034" y="158"/>
                </a:lnTo>
                <a:lnTo>
                  <a:pt x="1034" y="165"/>
                </a:lnTo>
                <a:lnTo>
                  <a:pt x="1034" y="158"/>
                </a:lnTo>
                <a:lnTo>
                  <a:pt x="1040" y="158"/>
                </a:lnTo>
                <a:lnTo>
                  <a:pt x="1040" y="165"/>
                </a:lnTo>
                <a:lnTo>
                  <a:pt x="1040" y="158"/>
                </a:lnTo>
                <a:lnTo>
                  <a:pt x="1040" y="165"/>
                </a:lnTo>
                <a:lnTo>
                  <a:pt x="1040" y="158"/>
                </a:lnTo>
                <a:lnTo>
                  <a:pt x="1040" y="165"/>
                </a:lnTo>
                <a:lnTo>
                  <a:pt x="1046" y="165"/>
                </a:lnTo>
                <a:lnTo>
                  <a:pt x="1046" y="171"/>
                </a:lnTo>
                <a:lnTo>
                  <a:pt x="1053" y="171"/>
                </a:lnTo>
                <a:lnTo>
                  <a:pt x="1059" y="171"/>
                </a:lnTo>
                <a:lnTo>
                  <a:pt x="1053" y="171"/>
                </a:lnTo>
                <a:lnTo>
                  <a:pt x="1059" y="171"/>
                </a:lnTo>
                <a:lnTo>
                  <a:pt x="1059" y="177"/>
                </a:lnTo>
                <a:lnTo>
                  <a:pt x="1066" y="184"/>
                </a:lnTo>
                <a:lnTo>
                  <a:pt x="1059" y="184"/>
                </a:lnTo>
                <a:lnTo>
                  <a:pt x="1059" y="190"/>
                </a:lnTo>
                <a:lnTo>
                  <a:pt x="1053" y="197"/>
                </a:lnTo>
                <a:lnTo>
                  <a:pt x="1059" y="197"/>
                </a:lnTo>
                <a:lnTo>
                  <a:pt x="1053" y="197"/>
                </a:lnTo>
                <a:lnTo>
                  <a:pt x="1053" y="203"/>
                </a:lnTo>
                <a:lnTo>
                  <a:pt x="1046" y="203"/>
                </a:lnTo>
                <a:lnTo>
                  <a:pt x="1046" y="209"/>
                </a:lnTo>
                <a:lnTo>
                  <a:pt x="1040" y="209"/>
                </a:lnTo>
                <a:lnTo>
                  <a:pt x="1040" y="216"/>
                </a:lnTo>
                <a:lnTo>
                  <a:pt x="1040" y="209"/>
                </a:lnTo>
                <a:lnTo>
                  <a:pt x="1040" y="216"/>
                </a:lnTo>
                <a:lnTo>
                  <a:pt x="1034" y="216"/>
                </a:lnTo>
                <a:lnTo>
                  <a:pt x="1034" y="222"/>
                </a:lnTo>
                <a:lnTo>
                  <a:pt x="1034" y="228"/>
                </a:lnTo>
                <a:lnTo>
                  <a:pt x="1034" y="222"/>
                </a:lnTo>
                <a:lnTo>
                  <a:pt x="1034" y="228"/>
                </a:lnTo>
                <a:lnTo>
                  <a:pt x="1034" y="222"/>
                </a:lnTo>
                <a:lnTo>
                  <a:pt x="1027" y="222"/>
                </a:lnTo>
                <a:lnTo>
                  <a:pt x="1021" y="222"/>
                </a:lnTo>
                <a:lnTo>
                  <a:pt x="1021" y="228"/>
                </a:lnTo>
                <a:lnTo>
                  <a:pt x="1021" y="235"/>
                </a:lnTo>
                <a:lnTo>
                  <a:pt x="1021" y="241"/>
                </a:lnTo>
                <a:lnTo>
                  <a:pt x="1015" y="247"/>
                </a:lnTo>
                <a:lnTo>
                  <a:pt x="1021" y="247"/>
                </a:lnTo>
                <a:lnTo>
                  <a:pt x="1027" y="247"/>
                </a:lnTo>
                <a:lnTo>
                  <a:pt x="1027" y="254"/>
                </a:lnTo>
                <a:lnTo>
                  <a:pt x="1021" y="254"/>
                </a:lnTo>
                <a:lnTo>
                  <a:pt x="1015" y="254"/>
                </a:lnTo>
                <a:lnTo>
                  <a:pt x="1008" y="254"/>
                </a:lnTo>
                <a:lnTo>
                  <a:pt x="1002" y="254"/>
                </a:lnTo>
                <a:lnTo>
                  <a:pt x="1002" y="260"/>
                </a:lnTo>
                <a:lnTo>
                  <a:pt x="996" y="266"/>
                </a:lnTo>
                <a:lnTo>
                  <a:pt x="996" y="273"/>
                </a:lnTo>
                <a:lnTo>
                  <a:pt x="996" y="279"/>
                </a:lnTo>
                <a:lnTo>
                  <a:pt x="996" y="285"/>
                </a:lnTo>
                <a:lnTo>
                  <a:pt x="996" y="292"/>
                </a:lnTo>
                <a:lnTo>
                  <a:pt x="996" y="298"/>
                </a:lnTo>
                <a:lnTo>
                  <a:pt x="989" y="298"/>
                </a:lnTo>
                <a:lnTo>
                  <a:pt x="996" y="298"/>
                </a:lnTo>
                <a:lnTo>
                  <a:pt x="989" y="298"/>
                </a:lnTo>
                <a:lnTo>
                  <a:pt x="989" y="304"/>
                </a:lnTo>
                <a:lnTo>
                  <a:pt x="996" y="304"/>
                </a:lnTo>
                <a:lnTo>
                  <a:pt x="1002" y="304"/>
                </a:lnTo>
                <a:lnTo>
                  <a:pt x="1002" y="311"/>
                </a:lnTo>
                <a:lnTo>
                  <a:pt x="1002" y="317"/>
                </a:lnTo>
                <a:lnTo>
                  <a:pt x="1008" y="317"/>
                </a:lnTo>
                <a:lnTo>
                  <a:pt x="1008" y="323"/>
                </a:lnTo>
                <a:lnTo>
                  <a:pt x="1015" y="323"/>
                </a:lnTo>
                <a:lnTo>
                  <a:pt x="1021" y="323"/>
                </a:lnTo>
                <a:lnTo>
                  <a:pt x="1015" y="330"/>
                </a:lnTo>
                <a:lnTo>
                  <a:pt x="1021" y="330"/>
                </a:lnTo>
                <a:lnTo>
                  <a:pt x="1021" y="336"/>
                </a:lnTo>
                <a:lnTo>
                  <a:pt x="1027" y="336"/>
                </a:lnTo>
                <a:lnTo>
                  <a:pt x="1027" y="342"/>
                </a:lnTo>
                <a:lnTo>
                  <a:pt x="1034" y="342"/>
                </a:lnTo>
                <a:lnTo>
                  <a:pt x="1034" y="349"/>
                </a:lnTo>
                <a:lnTo>
                  <a:pt x="1027" y="349"/>
                </a:lnTo>
                <a:lnTo>
                  <a:pt x="1021" y="355"/>
                </a:lnTo>
                <a:lnTo>
                  <a:pt x="1027" y="355"/>
                </a:lnTo>
                <a:lnTo>
                  <a:pt x="1021" y="355"/>
                </a:lnTo>
                <a:lnTo>
                  <a:pt x="1015" y="355"/>
                </a:lnTo>
                <a:lnTo>
                  <a:pt x="1008" y="355"/>
                </a:lnTo>
                <a:lnTo>
                  <a:pt x="1002" y="355"/>
                </a:lnTo>
                <a:lnTo>
                  <a:pt x="1002" y="349"/>
                </a:lnTo>
                <a:lnTo>
                  <a:pt x="996" y="349"/>
                </a:lnTo>
                <a:lnTo>
                  <a:pt x="996" y="355"/>
                </a:lnTo>
                <a:lnTo>
                  <a:pt x="989" y="355"/>
                </a:lnTo>
                <a:lnTo>
                  <a:pt x="989" y="361"/>
                </a:lnTo>
                <a:lnTo>
                  <a:pt x="983" y="361"/>
                </a:lnTo>
                <a:lnTo>
                  <a:pt x="977" y="361"/>
                </a:lnTo>
                <a:lnTo>
                  <a:pt x="977" y="355"/>
                </a:lnTo>
                <a:lnTo>
                  <a:pt x="970" y="361"/>
                </a:lnTo>
                <a:lnTo>
                  <a:pt x="977" y="355"/>
                </a:lnTo>
                <a:lnTo>
                  <a:pt x="970" y="355"/>
                </a:lnTo>
                <a:lnTo>
                  <a:pt x="970" y="361"/>
                </a:lnTo>
                <a:lnTo>
                  <a:pt x="964" y="361"/>
                </a:lnTo>
                <a:lnTo>
                  <a:pt x="964" y="355"/>
                </a:lnTo>
                <a:lnTo>
                  <a:pt x="964" y="361"/>
                </a:lnTo>
                <a:lnTo>
                  <a:pt x="964" y="355"/>
                </a:lnTo>
                <a:lnTo>
                  <a:pt x="964" y="361"/>
                </a:lnTo>
                <a:lnTo>
                  <a:pt x="977" y="368"/>
                </a:lnTo>
                <a:lnTo>
                  <a:pt x="977" y="374"/>
                </a:lnTo>
                <a:lnTo>
                  <a:pt x="970" y="374"/>
                </a:lnTo>
                <a:lnTo>
                  <a:pt x="964" y="374"/>
                </a:lnTo>
                <a:lnTo>
                  <a:pt x="964" y="368"/>
                </a:lnTo>
                <a:lnTo>
                  <a:pt x="964" y="374"/>
                </a:lnTo>
                <a:lnTo>
                  <a:pt x="958" y="374"/>
                </a:lnTo>
                <a:lnTo>
                  <a:pt x="951" y="374"/>
                </a:lnTo>
                <a:lnTo>
                  <a:pt x="945" y="374"/>
                </a:lnTo>
                <a:lnTo>
                  <a:pt x="945" y="380"/>
                </a:lnTo>
                <a:lnTo>
                  <a:pt x="945" y="387"/>
                </a:lnTo>
                <a:lnTo>
                  <a:pt x="939" y="387"/>
                </a:lnTo>
                <a:lnTo>
                  <a:pt x="939" y="393"/>
                </a:lnTo>
                <a:lnTo>
                  <a:pt x="939" y="400"/>
                </a:lnTo>
                <a:lnTo>
                  <a:pt x="945" y="406"/>
                </a:lnTo>
                <a:lnTo>
                  <a:pt x="951" y="406"/>
                </a:lnTo>
                <a:lnTo>
                  <a:pt x="951" y="412"/>
                </a:lnTo>
                <a:lnTo>
                  <a:pt x="951" y="419"/>
                </a:lnTo>
                <a:lnTo>
                  <a:pt x="951" y="425"/>
                </a:lnTo>
                <a:lnTo>
                  <a:pt x="958" y="425"/>
                </a:lnTo>
                <a:lnTo>
                  <a:pt x="958" y="431"/>
                </a:lnTo>
                <a:lnTo>
                  <a:pt x="964" y="438"/>
                </a:lnTo>
                <a:lnTo>
                  <a:pt x="958" y="438"/>
                </a:lnTo>
                <a:lnTo>
                  <a:pt x="964" y="438"/>
                </a:lnTo>
                <a:lnTo>
                  <a:pt x="958" y="438"/>
                </a:lnTo>
                <a:lnTo>
                  <a:pt x="951" y="438"/>
                </a:lnTo>
                <a:lnTo>
                  <a:pt x="945" y="438"/>
                </a:lnTo>
                <a:lnTo>
                  <a:pt x="939" y="438"/>
                </a:lnTo>
                <a:lnTo>
                  <a:pt x="932" y="438"/>
                </a:lnTo>
                <a:lnTo>
                  <a:pt x="932" y="444"/>
                </a:lnTo>
                <a:lnTo>
                  <a:pt x="939" y="444"/>
                </a:lnTo>
                <a:lnTo>
                  <a:pt x="945" y="444"/>
                </a:lnTo>
                <a:lnTo>
                  <a:pt x="945" y="450"/>
                </a:lnTo>
                <a:lnTo>
                  <a:pt x="951" y="450"/>
                </a:lnTo>
                <a:lnTo>
                  <a:pt x="951" y="457"/>
                </a:lnTo>
                <a:lnTo>
                  <a:pt x="945" y="457"/>
                </a:lnTo>
                <a:lnTo>
                  <a:pt x="945" y="463"/>
                </a:lnTo>
                <a:lnTo>
                  <a:pt x="951" y="463"/>
                </a:lnTo>
                <a:lnTo>
                  <a:pt x="958" y="463"/>
                </a:lnTo>
                <a:lnTo>
                  <a:pt x="958" y="469"/>
                </a:lnTo>
                <a:lnTo>
                  <a:pt x="958" y="476"/>
                </a:lnTo>
                <a:lnTo>
                  <a:pt x="958" y="469"/>
                </a:lnTo>
                <a:lnTo>
                  <a:pt x="958" y="476"/>
                </a:lnTo>
                <a:lnTo>
                  <a:pt x="964" y="476"/>
                </a:lnTo>
                <a:lnTo>
                  <a:pt x="958" y="476"/>
                </a:lnTo>
                <a:lnTo>
                  <a:pt x="964" y="476"/>
                </a:lnTo>
                <a:lnTo>
                  <a:pt x="958" y="476"/>
                </a:lnTo>
                <a:lnTo>
                  <a:pt x="958" y="482"/>
                </a:lnTo>
                <a:lnTo>
                  <a:pt x="964" y="482"/>
                </a:lnTo>
                <a:lnTo>
                  <a:pt x="958" y="482"/>
                </a:lnTo>
                <a:lnTo>
                  <a:pt x="964" y="482"/>
                </a:lnTo>
                <a:lnTo>
                  <a:pt x="964" y="488"/>
                </a:lnTo>
                <a:lnTo>
                  <a:pt x="958" y="488"/>
                </a:lnTo>
                <a:lnTo>
                  <a:pt x="958" y="495"/>
                </a:lnTo>
                <a:lnTo>
                  <a:pt x="958" y="501"/>
                </a:lnTo>
                <a:lnTo>
                  <a:pt x="951" y="501"/>
                </a:lnTo>
                <a:lnTo>
                  <a:pt x="951" y="507"/>
                </a:lnTo>
                <a:lnTo>
                  <a:pt x="951" y="514"/>
                </a:lnTo>
                <a:lnTo>
                  <a:pt x="945" y="514"/>
                </a:lnTo>
                <a:lnTo>
                  <a:pt x="939" y="514"/>
                </a:lnTo>
                <a:lnTo>
                  <a:pt x="939" y="520"/>
                </a:lnTo>
                <a:lnTo>
                  <a:pt x="939" y="526"/>
                </a:lnTo>
                <a:lnTo>
                  <a:pt x="939" y="533"/>
                </a:lnTo>
                <a:lnTo>
                  <a:pt x="939" y="539"/>
                </a:lnTo>
                <a:lnTo>
                  <a:pt x="932" y="539"/>
                </a:lnTo>
                <a:lnTo>
                  <a:pt x="932" y="545"/>
                </a:lnTo>
                <a:lnTo>
                  <a:pt x="926" y="545"/>
                </a:lnTo>
                <a:lnTo>
                  <a:pt x="926" y="552"/>
                </a:lnTo>
                <a:lnTo>
                  <a:pt x="926" y="558"/>
                </a:lnTo>
                <a:lnTo>
                  <a:pt x="920" y="558"/>
                </a:lnTo>
                <a:lnTo>
                  <a:pt x="920" y="564"/>
                </a:lnTo>
                <a:lnTo>
                  <a:pt x="920" y="571"/>
                </a:lnTo>
                <a:lnTo>
                  <a:pt x="913" y="571"/>
                </a:lnTo>
                <a:lnTo>
                  <a:pt x="888" y="571"/>
                </a:lnTo>
                <a:lnTo>
                  <a:pt x="882" y="571"/>
                </a:lnTo>
                <a:lnTo>
                  <a:pt x="882" y="577"/>
                </a:lnTo>
                <a:lnTo>
                  <a:pt x="875" y="577"/>
                </a:lnTo>
                <a:lnTo>
                  <a:pt x="875" y="583"/>
                </a:lnTo>
                <a:lnTo>
                  <a:pt x="875" y="590"/>
                </a:lnTo>
                <a:lnTo>
                  <a:pt x="875" y="596"/>
                </a:lnTo>
                <a:lnTo>
                  <a:pt x="875" y="603"/>
                </a:lnTo>
                <a:lnTo>
                  <a:pt x="875" y="609"/>
                </a:lnTo>
                <a:lnTo>
                  <a:pt x="875" y="615"/>
                </a:lnTo>
                <a:lnTo>
                  <a:pt x="869" y="615"/>
                </a:lnTo>
                <a:lnTo>
                  <a:pt x="875" y="615"/>
                </a:lnTo>
                <a:lnTo>
                  <a:pt x="875" y="622"/>
                </a:lnTo>
                <a:lnTo>
                  <a:pt x="869" y="622"/>
                </a:lnTo>
                <a:lnTo>
                  <a:pt x="875" y="622"/>
                </a:lnTo>
                <a:lnTo>
                  <a:pt x="869" y="622"/>
                </a:lnTo>
                <a:lnTo>
                  <a:pt x="869" y="628"/>
                </a:lnTo>
                <a:lnTo>
                  <a:pt x="862" y="628"/>
                </a:lnTo>
                <a:lnTo>
                  <a:pt x="869" y="628"/>
                </a:lnTo>
                <a:lnTo>
                  <a:pt x="862" y="628"/>
                </a:lnTo>
                <a:lnTo>
                  <a:pt x="862" y="634"/>
                </a:lnTo>
                <a:lnTo>
                  <a:pt x="862" y="641"/>
                </a:lnTo>
                <a:lnTo>
                  <a:pt x="856" y="641"/>
                </a:lnTo>
                <a:lnTo>
                  <a:pt x="850" y="641"/>
                </a:lnTo>
                <a:lnTo>
                  <a:pt x="843" y="641"/>
                </a:lnTo>
                <a:lnTo>
                  <a:pt x="843" y="647"/>
                </a:lnTo>
                <a:lnTo>
                  <a:pt x="850" y="647"/>
                </a:lnTo>
                <a:lnTo>
                  <a:pt x="850" y="653"/>
                </a:lnTo>
                <a:lnTo>
                  <a:pt x="843" y="653"/>
                </a:lnTo>
                <a:lnTo>
                  <a:pt x="843" y="660"/>
                </a:lnTo>
                <a:lnTo>
                  <a:pt x="837" y="660"/>
                </a:lnTo>
                <a:lnTo>
                  <a:pt x="843" y="666"/>
                </a:lnTo>
                <a:lnTo>
                  <a:pt x="837" y="666"/>
                </a:lnTo>
                <a:lnTo>
                  <a:pt x="843" y="666"/>
                </a:lnTo>
                <a:lnTo>
                  <a:pt x="837" y="672"/>
                </a:lnTo>
                <a:lnTo>
                  <a:pt x="837" y="679"/>
                </a:lnTo>
                <a:lnTo>
                  <a:pt x="837" y="685"/>
                </a:lnTo>
                <a:lnTo>
                  <a:pt x="831" y="685"/>
                </a:lnTo>
                <a:lnTo>
                  <a:pt x="831" y="691"/>
                </a:lnTo>
                <a:lnTo>
                  <a:pt x="837" y="691"/>
                </a:lnTo>
                <a:lnTo>
                  <a:pt x="831" y="691"/>
                </a:lnTo>
                <a:lnTo>
                  <a:pt x="831" y="698"/>
                </a:lnTo>
                <a:lnTo>
                  <a:pt x="824" y="698"/>
                </a:lnTo>
                <a:lnTo>
                  <a:pt x="831" y="698"/>
                </a:lnTo>
                <a:lnTo>
                  <a:pt x="824" y="698"/>
                </a:lnTo>
                <a:lnTo>
                  <a:pt x="824" y="704"/>
                </a:lnTo>
                <a:lnTo>
                  <a:pt x="824" y="710"/>
                </a:lnTo>
                <a:lnTo>
                  <a:pt x="831" y="710"/>
                </a:lnTo>
                <a:lnTo>
                  <a:pt x="831" y="717"/>
                </a:lnTo>
                <a:lnTo>
                  <a:pt x="824" y="717"/>
                </a:lnTo>
                <a:lnTo>
                  <a:pt x="818" y="717"/>
                </a:lnTo>
                <a:lnTo>
                  <a:pt x="812" y="717"/>
                </a:lnTo>
                <a:lnTo>
                  <a:pt x="805" y="723"/>
                </a:lnTo>
                <a:lnTo>
                  <a:pt x="799" y="723"/>
                </a:lnTo>
                <a:lnTo>
                  <a:pt x="799" y="729"/>
                </a:lnTo>
                <a:lnTo>
                  <a:pt x="793" y="729"/>
                </a:lnTo>
                <a:lnTo>
                  <a:pt x="786" y="729"/>
                </a:lnTo>
                <a:lnTo>
                  <a:pt x="786" y="736"/>
                </a:lnTo>
                <a:lnTo>
                  <a:pt x="780" y="736"/>
                </a:lnTo>
                <a:lnTo>
                  <a:pt x="774" y="736"/>
                </a:lnTo>
                <a:lnTo>
                  <a:pt x="774" y="742"/>
                </a:lnTo>
                <a:lnTo>
                  <a:pt x="767" y="742"/>
                </a:lnTo>
                <a:lnTo>
                  <a:pt x="761" y="742"/>
                </a:lnTo>
                <a:lnTo>
                  <a:pt x="761" y="748"/>
                </a:lnTo>
                <a:lnTo>
                  <a:pt x="755" y="748"/>
                </a:lnTo>
                <a:lnTo>
                  <a:pt x="748" y="748"/>
                </a:lnTo>
                <a:lnTo>
                  <a:pt x="755" y="742"/>
                </a:lnTo>
                <a:lnTo>
                  <a:pt x="748" y="742"/>
                </a:lnTo>
                <a:lnTo>
                  <a:pt x="742" y="742"/>
                </a:lnTo>
                <a:lnTo>
                  <a:pt x="736" y="742"/>
                </a:lnTo>
                <a:lnTo>
                  <a:pt x="729" y="742"/>
                </a:lnTo>
                <a:lnTo>
                  <a:pt x="723" y="742"/>
                </a:lnTo>
                <a:lnTo>
                  <a:pt x="723" y="748"/>
                </a:lnTo>
                <a:lnTo>
                  <a:pt x="717" y="748"/>
                </a:lnTo>
                <a:lnTo>
                  <a:pt x="710" y="748"/>
                </a:lnTo>
                <a:lnTo>
                  <a:pt x="710" y="742"/>
                </a:lnTo>
                <a:lnTo>
                  <a:pt x="710" y="748"/>
                </a:lnTo>
                <a:lnTo>
                  <a:pt x="704" y="748"/>
                </a:lnTo>
                <a:lnTo>
                  <a:pt x="698" y="748"/>
                </a:lnTo>
                <a:lnTo>
                  <a:pt x="691" y="748"/>
                </a:lnTo>
                <a:lnTo>
                  <a:pt x="685" y="748"/>
                </a:lnTo>
                <a:lnTo>
                  <a:pt x="678" y="748"/>
                </a:lnTo>
                <a:lnTo>
                  <a:pt x="672" y="755"/>
                </a:lnTo>
                <a:lnTo>
                  <a:pt x="666" y="755"/>
                </a:lnTo>
                <a:lnTo>
                  <a:pt x="659" y="755"/>
                </a:lnTo>
                <a:lnTo>
                  <a:pt x="659" y="761"/>
                </a:lnTo>
                <a:lnTo>
                  <a:pt x="659" y="755"/>
                </a:lnTo>
                <a:lnTo>
                  <a:pt x="659" y="761"/>
                </a:lnTo>
                <a:lnTo>
                  <a:pt x="653" y="761"/>
                </a:lnTo>
                <a:lnTo>
                  <a:pt x="647" y="761"/>
                </a:lnTo>
                <a:lnTo>
                  <a:pt x="647" y="767"/>
                </a:lnTo>
                <a:lnTo>
                  <a:pt x="647" y="761"/>
                </a:lnTo>
                <a:lnTo>
                  <a:pt x="640" y="761"/>
                </a:lnTo>
                <a:lnTo>
                  <a:pt x="640" y="767"/>
                </a:lnTo>
                <a:lnTo>
                  <a:pt x="640" y="761"/>
                </a:lnTo>
                <a:lnTo>
                  <a:pt x="634" y="767"/>
                </a:lnTo>
                <a:lnTo>
                  <a:pt x="634" y="761"/>
                </a:lnTo>
                <a:lnTo>
                  <a:pt x="634" y="767"/>
                </a:lnTo>
                <a:lnTo>
                  <a:pt x="634" y="761"/>
                </a:lnTo>
                <a:lnTo>
                  <a:pt x="634" y="767"/>
                </a:lnTo>
                <a:lnTo>
                  <a:pt x="628" y="761"/>
                </a:lnTo>
                <a:lnTo>
                  <a:pt x="628" y="767"/>
                </a:lnTo>
                <a:lnTo>
                  <a:pt x="628" y="761"/>
                </a:lnTo>
                <a:lnTo>
                  <a:pt x="628" y="767"/>
                </a:lnTo>
                <a:lnTo>
                  <a:pt x="628" y="761"/>
                </a:lnTo>
                <a:lnTo>
                  <a:pt x="628" y="767"/>
                </a:lnTo>
                <a:lnTo>
                  <a:pt x="621" y="767"/>
                </a:lnTo>
                <a:lnTo>
                  <a:pt x="621" y="774"/>
                </a:lnTo>
                <a:lnTo>
                  <a:pt x="615" y="774"/>
                </a:lnTo>
                <a:lnTo>
                  <a:pt x="615" y="767"/>
                </a:lnTo>
                <a:lnTo>
                  <a:pt x="615" y="774"/>
                </a:lnTo>
                <a:lnTo>
                  <a:pt x="609" y="774"/>
                </a:lnTo>
                <a:lnTo>
                  <a:pt x="602" y="774"/>
                </a:lnTo>
                <a:lnTo>
                  <a:pt x="596" y="774"/>
                </a:lnTo>
                <a:lnTo>
                  <a:pt x="590" y="780"/>
                </a:lnTo>
                <a:lnTo>
                  <a:pt x="583" y="780"/>
                </a:lnTo>
                <a:lnTo>
                  <a:pt x="577" y="780"/>
                </a:lnTo>
                <a:lnTo>
                  <a:pt x="577" y="787"/>
                </a:lnTo>
                <a:lnTo>
                  <a:pt x="571" y="787"/>
                </a:lnTo>
                <a:lnTo>
                  <a:pt x="564" y="787"/>
                </a:lnTo>
                <a:lnTo>
                  <a:pt x="558" y="787"/>
                </a:lnTo>
                <a:lnTo>
                  <a:pt x="558" y="793"/>
                </a:lnTo>
                <a:lnTo>
                  <a:pt x="552" y="793"/>
                </a:lnTo>
                <a:lnTo>
                  <a:pt x="552" y="799"/>
                </a:lnTo>
                <a:lnTo>
                  <a:pt x="545" y="799"/>
                </a:lnTo>
                <a:lnTo>
                  <a:pt x="539" y="799"/>
                </a:lnTo>
                <a:lnTo>
                  <a:pt x="533" y="799"/>
                </a:lnTo>
                <a:lnTo>
                  <a:pt x="526" y="799"/>
                </a:lnTo>
                <a:lnTo>
                  <a:pt x="526" y="793"/>
                </a:lnTo>
                <a:lnTo>
                  <a:pt x="526" y="799"/>
                </a:lnTo>
                <a:lnTo>
                  <a:pt x="520" y="799"/>
                </a:lnTo>
                <a:lnTo>
                  <a:pt x="514" y="799"/>
                </a:lnTo>
                <a:lnTo>
                  <a:pt x="507" y="799"/>
                </a:lnTo>
                <a:lnTo>
                  <a:pt x="514" y="799"/>
                </a:lnTo>
                <a:lnTo>
                  <a:pt x="514" y="793"/>
                </a:lnTo>
                <a:lnTo>
                  <a:pt x="507" y="793"/>
                </a:lnTo>
                <a:lnTo>
                  <a:pt x="507" y="799"/>
                </a:lnTo>
                <a:lnTo>
                  <a:pt x="501" y="799"/>
                </a:lnTo>
                <a:lnTo>
                  <a:pt x="507" y="799"/>
                </a:lnTo>
                <a:lnTo>
                  <a:pt x="507" y="806"/>
                </a:lnTo>
                <a:lnTo>
                  <a:pt x="507" y="799"/>
                </a:lnTo>
                <a:lnTo>
                  <a:pt x="501" y="806"/>
                </a:lnTo>
                <a:lnTo>
                  <a:pt x="494" y="806"/>
                </a:lnTo>
                <a:lnTo>
                  <a:pt x="494" y="812"/>
                </a:lnTo>
                <a:lnTo>
                  <a:pt x="501" y="812"/>
                </a:lnTo>
                <a:lnTo>
                  <a:pt x="501" y="806"/>
                </a:lnTo>
                <a:lnTo>
                  <a:pt x="507" y="806"/>
                </a:lnTo>
                <a:lnTo>
                  <a:pt x="507" y="812"/>
                </a:lnTo>
                <a:lnTo>
                  <a:pt x="507" y="818"/>
                </a:lnTo>
                <a:lnTo>
                  <a:pt x="501" y="818"/>
                </a:lnTo>
                <a:lnTo>
                  <a:pt x="501" y="825"/>
                </a:lnTo>
                <a:lnTo>
                  <a:pt x="501" y="818"/>
                </a:lnTo>
                <a:lnTo>
                  <a:pt x="494" y="818"/>
                </a:lnTo>
                <a:lnTo>
                  <a:pt x="494" y="825"/>
                </a:lnTo>
                <a:lnTo>
                  <a:pt x="488" y="825"/>
                </a:lnTo>
                <a:lnTo>
                  <a:pt x="488" y="818"/>
                </a:lnTo>
                <a:lnTo>
                  <a:pt x="482" y="818"/>
                </a:lnTo>
                <a:lnTo>
                  <a:pt x="482" y="825"/>
                </a:lnTo>
                <a:lnTo>
                  <a:pt x="482" y="818"/>
                </a:lnTo>
                <a:lnTo>
                  <a:pt x="482" y="825"/>
                </a:lnTo>
                <a:lnTo>
                  <a:pt x="475" y="825"/>
                </a:lnTo>
                <a:lnTo>
                  <a:pt x="469" y="825"/>
                </a:lnTo>
                <a:lnTo>
                  <a:pt x="463" y="825"/>
                </a:lnTo>
                <a:lnTo>
                  <a:pt x="469" y="825"/>
                </a:lnTo>
                <a:lnTo>
                  <a:pt x="463" y="825"/>
                </a:lnTo>
                <a:lnTo>
                  <a:pt x="456" y="825"/>
                </a:lnTo>
                <a:lnTo>
                  <a:pt x="450" y="825"/>
                </a:lnTo>
                <a:lnTo>
                  <a:pt x="444" y="825"/>
                </a:lnTo>
                <a:lnTo>
                  <a:pt x="444" y="818"/>
                </a:lnTo>
                <a:lnTo>
                  <a:pt x="444" y="812"/>
                </a:lnTo>
                <a:lnTo>
                  <a:pt x="450" y="812"/>
                </a:lnTo>
                <a:lnTo>
                  <a:pt x="444" y="812"/>
                </a:lnTo>
                <a:lnTo>
                  <a:pt x="437" y="812"/>
                </a:lnTo>
                <a:lnTo>
                  <a:pt x="437" y="806"/>
                </a:lnTo>
                <a:lnTo>
                  <a:pt x="431" y="806"/>
                </a:lnTo>
                <a:lnTo>
                  <a:pt x="437" y="806"/>
                </a:lnTo>
                <a:lnTo>
                  <a:pt x="431" y="806"/>
                </a:lnTo>
                <a:lnTo>
                  <a:pt x="437" y="806"/>
                </a:lnTo>
                <a:lnTo>
                  <a:pt x="444" y="806"/>
                </a:lnTo>
                <a:lnTo>
                  <a:pt x="444" y="799"/>
                </a:lnTo>
                <a:lnTo>
                  <a:pt x="437" y="799"/>
                </a:lnTo>
                <a:lnTo>
                  <a:pt x="437" y="793"/>
                </a:lnTo>
                <a:lnTo>
                  <a:pt x="437" y="787"/>
                </a:lnTo>
                <a:lnTo>
                  <a:pt x="431" y="787"/>
                </a:lnTo>
                <a:lnTo>
                  <a:pt x="425" y="787"/>
                </a:lnTo>
                <a:lnTo>
                  <a:pt x="431" y="787"/>
                </a:lnTo>
                <a:lnTo>
                  <a:pt x="425" y="787"/>
                </a:lnTo>
                <a:lnTo>
                  <a:pt x="425" y="780"/>
                </a:lnTo>
                <a:lnTo>
                  <a:pt x="418" y="780"/>
                </a:lnTo>
                <a:lnTo>
                  <a:pt x="418" y="774"/>
                </a:lnTo>
                <a:lnTo>
                  <a:pt x="412" y="774"/>
                </a:lnTo>
                <a:lnTo>
                  <a:pt x="412" y="767"/>
                </a:lnTo>
                <a:lnTo>
                  <a:pt x="412" y="761"/>
                </a:lnTo>
                <a:lnTo>
                  <a:pt x="418" y="755"/>
                </a:lnTo>
                <a:lnTo>
                  <a:pt x="412" y="755"/>
                </a:lnTo>
                <a:lnTo>
                  <a:pt x="418" y="755"/>
                </a:lnTo>
                <a:lnTo>
                  <a:pt x="425" y="755"/>
                </a:lnTo>
                <a:lnTo>
                  <a:pt x="418" y="755"/>
                </a:lnTo>
                <a:lnTo>
                  <a:pt x="418" y="748"/>
                </a:lnTo>
                <a:lnTo>
                  <a:pt x="412" y="748"/>
                </a:lnTo>
                <a:lnTo>
                  <a:pt x="418" y="748"/>
                </a:lnTo>
                <a:lnTo>
                  <a:pt x="412" y="742"/>
                </a:lnTo>
                <a:lnTo>
                  <a:pt x="418" y="742"/>
                </a:lnTo>
                <a:lnTo>
                  <a:pt x="418" y="736"/>
                </a:lnTo>
                <a:lnTo>
                  <a:pt x="418" y="729"/>
                </a:lnTo>
                <a:lnTo>
                  <a:pt x="412" y="729"/>
                </a:lnTo>
                <a:lnTo>
                  <a:pt x="418" y="729"/>
                </a:lnTo>
                <a:lnTo>
                  <a:pt x="418" y="723"/>
                </a:lnTo>
                <a:lnTo>
                  <a:pt x="412" y="723"/>
                </a:lnTo>
                <a:lnTo>
                  <a:pt x="418" y="723"/>
                </a:lnTo>
                <a:lnTo>
                  <a:pt x="418" y="717"/>
                </a:lnTo>
                <a:lnTo>
                  <a:pt x="418" y="710"/>
                </a:lnTo>
                <a:lnTo>
                  <a:pt x="425" y="710"/>
                </a:lnTo>
                <a:lnTo>
                  <a:pt x="425" y="704"/>
                </a:lnTo>
                <a:lnTo>
                  <a:pt x="431" y="704"/>
                </a:lnTo>
                <a:lnTo>
                  <a:pt x="431" y="698"/>
                </a:lnTo>
                <a:lnTo>
                  <a:pt x="431" y="691"/>
                </a:lnTo>
                <a:lnTo>
                  <a:pt x="431" y="685"/>
                </a:lnTo>
                <a:lnTo>
                  <a:pt x="425" y="685"/>
                </a:lnTo>
                <a:lnTo>
                  <a:pt x="418" y="685"/>
                </a:lnTo>
                <a:lnTo>
                  <a:pt x="418" y="679"/>
                </a:lnTo>
                <a:lnTo>
                  <a:pt x="412" y="679"/>
                </a:lnTo>
                <a:lnTo>
                  <a:pt x="412" y="685"/>
                </a:lnTo>
                <a:lnTo>
                  <a:pt x="406" y="679"/>
                </a:lnTo>
                <a:lnTo>
                  <a:pt x="399" y="679"/>
                </a:lnTo>
                <a:lnTo>
                  <a:pt x="399" y="685"/>
                </a:lnTo>
                <a:lnTo>
                  <a:pt x="393" y="685"/>
                </a:lnTo>
                <a:lnTo>
                  <a:pt x="387" y="685"/>
                </a:lnTo>
                <a:lnTo>
                  <a:pt x="380" y="685"/>
                </a:lnTo>
                <a:lnTo>
                  <a:pt x="387" y="679"/>
                </a:lnTo>
                <a:lnTo>
                  <a:pt x="380" y="679"/>
                </a:lnTo>
                <a:lnTo>
                  <a:pt x="387" y="679"/>
                </a:lnTo>
                <a:lnTo>
                  <a:pt x="380" y="679"/>
                </a:lnTo>
                <a:lnTo>
                  <a:pt x="380" y="672"/>
                </a:lnTo>
                <a:lnTo>
                  <a:pt x="380" y="666"/>
                </a:lnTo>
                <a:lnTo>
                  <a:pt x="374" y="666"/>
                </a:lnTo>
                <a:lnTo>
                  <a:pt x="380" y="666"/>
                </a:lnTo>
                <a:lnTo>
                  <a:pt x="374" y="666"/>
                </a:lnTo>
                <a:lnTo>
                  <a:pt x="374" y="660"/>
                </a:lnTo>
                <a:lnTo>
                  <a:pt x="374" y="653"/>
                </a:lnTo>
                <a:lnTo>
                  <a:pt x="368" y="653"/>
                </a:lnTo>
                <a:lnTo>
                  <a:pt x="374" y="653"/>
                </a:lnTo>
                <a:lnTo>
                  <a:pt x="368" y="653"/>
                </a:lnTo>
                <a:lnTo>
                  <a:pt x="368" y="647"/>
                </a:lnTo>
                <a:lnTo>
                  <a:pt x="368" y="641"/>
                </a:lnTo>
                <a:lnTo>
                  <a:pt x="361" y="641"/>
                </a:lnTo>
                <a:lnTo>
                  <a:pt x="361" y="634"/>
                </a:lnTo>
                <a:lnTo>
                  <a:pt x="361" y="628"/>
                </a:lnTo>
                <a:lnTo>
                  <a:pt x="361" y="622"/>
                </a:lnTo>
                <a:lnTo>
                  <a:pt x="368" y="622"/>
                </a:lnTo>
                <a:lnTo>
                  <a:pt x="368" y="615"/>
                </a:lnTo>
                <a:lnTo>
                  <a:pt x="374" y="615"/>
                </a:lnTo>
                <a:lnTo>
                  <a:pt x="374" y="609"/>
                </a:lnTo>
                <a:lnTo>
                  <a:pt x="368" y="603"/>
                </a:lnTo>
                <a:lnTo>
                  <a:pt x="374" y="603"/>
                </a:lnTo>
                <a:lnTo>
                  <a:pt x="368" y="603"/>
                </a:lnTo>
                <a:lnTo>
                  <a:pt x="368" y="596"/>
                </a:lnTo>
                <a:lnTo>
                  <a:pt x="361" y="596"/>
                </a:lnTo>
                <a:lnTo>
                  <a:pt x="355" y="590"/>
                </a:lnTo>
                <a:lnTo>
                  <a:pt x="355" y="583"/>
                </a:lnTo>
                <a:lnTo>
                  <a:pt x="355" y="577"/>
                </a:lnTo>
                <a:lnTo>
                  <a:pt x="361" y="577"/>
                </a:lnTo>
                <a:lnTo>
                  <a:pt x="361" y="571"/>
                </a:lnTo>
                <a:lnTo>
                  <a:pt x="361" y="564"/>
                </a:lnTo>
                <a:lnTo>
                  <a:pt x="355" y="564"/>
                </a:lnTo>
                <a:lnTo>
                  <a:pt x="355" y="558"/>
                </a:lnTo>
                <a:lnTo>
                  <a:pt x="349" y="558"/>
                </a:lnTo>
                <a:lnTo>
                  <a:pt x="342" y="558"/>
                </a:lnTo>
                <a:lnTo>
                  <a:pt x="342" y="552"/>
                </a:lnTo>
                <a:lnTo>
                  <a:pt x="342" y="545"/>
                </a:lnTo>
                <a:lnTo>
                  <a:pt x="336" y="545"/>
                </a:lnTo>
                <a:lnTo>
                  <a:pt x="330" y="552"/>
                </a:lnTo>
                <a:lnTo>
                  <a:pt x="323" y="552"/>
                </a:lnTo>
                <a:lnTo>
                  <a:pt x="317" y="552"/>
                </a:lnTo>
                <a:lnTo>
                  <a:pt x="317" y="545"/>
                </a:lnTo>
                <a:lnTo>
                  <a:pt x="317" y="552"/>
                </a:lnTo>
                <a:lnTo>
                  <a:pt x="310" y="552"/>
                </a:lnTo>
                <a:lnTo>
                  <a:pt x="304" y="552"/>
                </a:lnTo>
                <a:lnTo>
                  <a:pt x="298" y="552"/>
                </a:lnTo>
                <a:lnTo>
                  <a:pt x="304" y="552"/>
                </a:lnTo>
                <a:lnTo>
                  <a:pt x="304" y="558"/>
                </a:lnTo>
                <a:lnTo>
                  <a:pt x="298" y="558"/>
                </a:lnTo>
                <a:lnTo>
                  <a:pt x="298" y="564"/>
                </a:lnTo>
                <a:lnTo>
                  <a:pt x="298" y="558"/>
                </a:lnTo>
                <a:lnTo>
                  <a:pt x="291" y="558"/>
                </a:lnTo>
                <a:lnTo>
                  <a:pt x="291" y="552"/>
                </a:lnTo>
                <a:lnTo>
                  <a:pt x="291" y="558"/>
                </a:lnTo>
                <a:lnTo>
                  <a:pt x="285" y="564"/>
                </a:lnTo>
                <a:lnTo>
                  <a:pt x="285" y="558"/>
                </a:lnTo>
                <a:lnTo>
                  <a:pt x="285" y="564"/>
                </a:lnTo>
                <a:lnTo>
                  <a:pt x="279" y="564"/>
                </a:lnTo>
                <a:lnTo>
                  <a:pt x="272" y="564"/>
                </a:lnTo>
                <a:lnTo>
                  <a:pt x="272" y="558"/>
                </a:lnTo>
                <a:lnTo>
                  <a:pt x="272" y="552"/>
                </a:lnTo>
                <a:lnTo>
                  <a:pt x="266" y="552"/>
                </a:lnTo>
                <a:lnTo>
                  <a:pt x="266" y="558"/>
                </a:lnTo>
                <a:lnTo>
                  <a:pt x="266" y="564"/>
                </a:lnTo>
                <a:lnTo>
                  <a:pt x="260" y="564"/>
                </a:lnTo>
                <a:lnTo>
                  <a:pt x="260" y="558"/>
                </a:lnTo>
                <a:lnTo>
                  <a:pt x="253" y="564"/>
                </a:lnTo>
                <a:lnTo>
                  <a:pt x="253" y="558"/>
                </a:lnTo>
                <a:lnTo>
                  <a:pt x="247" y="564"/>
                </a:lnTo>
                <a:lnTo>
                  <a:pt x="241" y="564"/>
                </a:lnTo>
                <a:lnTo>
                  <a:pt x="234" y="564"/>
                </a:lnTo>
                <a:lnTo>
                  <a:pt x="228" y="564"/>
                </a:lnTo>
                <a:lnTo>
                  <a:pt x="222" y="564"/>
                </a:lnTo>
                <a:lnTo>
                  <a:pt x="215" y="564"/>
                </a:lnTo>
                <a:lnTo>
                  <a:pt x="209" y="564"/>
                </a:lnTo>
                <a:lnTo>
                  <a:pt x="209" y="571"/>
                </a:lnTo>
                <a:lnTo>
                  <a:pt x="203" y="577"/>
                </a:lnTo>
                <a:lnTo>
                  <a:pt x="209" y="577"/>
                </a:lnTo>
                <a:lnTo>
                  <a:pt x="203" y="583"/>
                </a:lnTo>
                <a:lnTo>
                  <a:pt x="209" y="583"/>
                </a:lnTo>
                <a:lnTo>
                  <a:pt x="209" y="590"/>
                </a:lnTo>
                <a:lnTo>
                  <a:pt x="203" y="590"/>
                </a:lnTo>
                <a:lnTo>
                  <a:pt x="196" y="590"/>
                </a:lnTo>
                <a:lnTo>
                  <a:pt x="196" y="577"/>
                </a:lnTo>
                <a:lnTo>
                  <a:pt x="196" y="571"/>
                </a:lnTo>
                <a:lnTo>
                  <a:pt x="196" y="564"/>
                </a:lnTo>
                <a:lnTo>
                  <a:pt x="190" y="564"/>
                </a:lnTo>
                <a:lnTo>
                  <a:pt x="184" y="571"/>
                </a:lnTo>
                <a:lnTo>
                  <a:pt x="184" y="577"/>
                </a:lnTo>
                <a:lnTo>
                  <a:pt x="177" y="577"/>
                </a:lnTo>
                <a:lnTo>
                  <a:pt x="171" y="577"/>
                </a:lnTo>
                <a:lnTo>
                  <a:pt x="171" y="571"/>
                </a:lnTo>
                <a:lnTo>
                  <a:pt x="165" y="564"/>
                </a:lnTo>
                <a:lnTo>
                  <a:pt x="165" y="558"/>
                </a:lnTo>
                <a:lnTo>
                  <a:pt x="165" y="552"/>
                </a:lnTo>
                <a:lnTo>
                  <a:pt x="171" y="552"/>
                </a:lnTo>
                <a:lnTo>
                  <a:pt x="171" y="545"/>
                </a:lnTo>
                <a:lnTo>
                  <a:pt x="165" y="545"/>
                </a:lnTo>
                <a:lnTo>
                  <a:pt x="158" y="552"/>
                </a:lnTo>
                <a:lnTo>
                  <a:pt x="152" y="545"/>
                </a:lnTo>
                <a:lnTo>
                  <a:pt x="146" y="545"/>
                </a:lnTo>
                <a:lnTo>
                  <a:pt x="146" y="539"/>
                </a:lnTo>
                <a:lnTo>
                  <a:pt x="139" y="539"/>
                </a:lnTo>
                <a:lnTo>
                  <a:pt x="133" y="545"/>
                </a:lnTo>
                <a:lnTo>
                  <a:pt x="126" y="545"/>
                </a:lnTo>
                <a:lnTo>
                  <a:pt x="120" y="545"/>
                </a:lnTo>
                <a:lnTo>
                  <a:pt x="114" y="545"/>
                </a:lnTo>
                <a:lnTo>
                  <a:pt x="107" y="545"/>
                </a:lnTo>
                <a:lnTo>
                  <a:pt x="101" y="545"/>
                </a:lnTo>
                <a:lnTo>
                  <a:pt x="95" y="545"/>
                </a:lnTo>
                <a:lnTo>
                  <a:pt x="95" y="539"/>
                </a:lnTo>
                <a:lnTo>
                  <a:pt x="88" y="539"/>
                </a:lnTo>
                <a:lnTo>
                  <a:pt x="82" y="539"/>
                </a:lnTo>
                <a:lnTo>
                  <a:pt x="76" y="539"/>
                </a:lnTo>
                <a:lnTo>
                  <a:pt x="69" y="539"/>
                </a:lnTo>
                <a:lnTo>
                  <a:pt x="63" y="539"/>
                </a:lnTo>
                <a:lnTo>
                  <a:pt x="63" y="533"/>
                </a:lnTo>
                <a:lnTo>
                  <a:pt x="57" y="533"/>
                </a:lnTo>
                <a:lnTo>
                  <a:pt x="57" y="526"/>
                </a:lnTo>
                <a:lnTo>
                  <a:pt x="50" y="533"/>
                </a:lnTo>
                <a:lnTo>
                  <a:pt x="44" y="533"/>
                </a:lnTo>
                <a:lnTo>
                  <a:pt x="44" y="539"/>
                </a:lnTo>
                <a:lnTo>
                  <a:pt x="38" y="539"/>
                </a:lnTo>
                <a:lnTo>
                  <a:pt x="31" y="539"/>
                </a:lnTo>
                <a:lnTo>
                  <a:pt x="31" y="545"/>
                </a:lnTo>
                <a:lnTo>
                  <a:pt x="25" y="545"/>
                </a:lnTo>
                <a:lnTo>
                  <a:pt x="19" y="545"/>
                </a:lnTo>
                <a:lnTo>
                  <a:pt x="19" y="552"/>
                </a:lnTo>
                <a:lnTo>
                  <a:pt x="12" y="552"/>
                </a:lnTo>
                <a:lnTo>
                  <a:pt x="6" y="552"/>
                </a:lnTo>
                <a:lnTo>
                  <a:pt x="6" y="558"/>
                </a:lnTo>
                <a:lnTo>
                  <a:pt x="0" y="552"/>
                </a:lnTo>
                <a:lnTo>
                  <a:pt x="6" y="552"/>
                </a:lnTo>
                <a:lnTo>
                  <a:pt x="0" y="545"/>
                </a:lnTo>
                <a:lnTo>
                  <a:pt x="6" y="545"/>
                </a:lnTo>
                <a:lnTo>
                  <a:pt x="6" y="539"/>
                </a:lnTo>
                <a:lnTo>
                  <a:pt x="0" y="539"/>
                </a:lnTo>
                <a:lnTo>
                  <a:pt x="0" y="533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255" name="Freeform 123"/>
          <p:cNvSpPr>
            <a:spLocks noEditPoints="1"/>
          </p:cNvSpPr>
          <p:nvPr/>
        </p:nvSpPr>
        <p:spPr bwMode="auto">
          <a:xfrm>
            <a:off x="3565525" y="3702050"/>
            <a:ext cx="238125" cy="341313"/>
          </a:xfrm>
          <a:custGeom>
            <a:avLst/>
            <a:gdLst>
              <a:gd name="T0" fmla="*/ 2147483647 w 209"/>
              <a:gd name="T1" fmla="*/ 2147483647 h 323"/>
              <a:gd name="T2" fmla="*/ 2147483647 w 209"/>
              <a:gd name="T3" fmla="*/ 2147483647 h 323"/>
              <a:gd name="T4" fmla="*/ 2147483647 w 209"/>
              <a:gd name="T5" fmla="*/ 2147483647 h 323"/>
              <a:gd name="T6" fmla="*/ 2147483647 w 209"/>
              <a:gd name="T7" fmla="*/ 2147483647 h 323"/>
              <a:gd name="T8" fmla="*/ 2147483647 w 209"/>
              <a:gd name="T9" fmla="*/ 2147483647 h 323"/>
              <a:gd name="T10" fmla="*/ 2147483647 w 209"/>
              <a:gd name="T11" fmla="*/ 2147483647 h 323"/>
              <a:gd name="T12" fmla="*/ 2147483647 w 209"/>
              <a:gd name="T13" fmla="*/ 2147483647 h 323"/>
              <a:gd name="T14" fmla="*/ 2147483647 w 209"/>
              <a:gd name="T15" fmla="*/ 2147483647 h 323"/>
              <a:gd name="T16" fmla="*/ 2147483647 w 209"/>
              <a:gd name="T17" fmla="*/ 2147483647 h 323"/>
              <a:gd name="T18" fmla="*/ 2147483647 w 209"/>
              <a:gd name="T19" fmla="*/ 2147483647 h 323"/>
              <a:gd name="T20" fmla="*/ 2147483647 w 209"/>
              <a:gd name="T21" fmla="*/ 2147483647 h 323"/>
              <a:gd name="T22" fmla="*/ 2147483647 w 209"/>
              <a:gd name="T23" fmla="*/ 2147483647 h 323"/>
              <a:gd name="T24" fmla="*/ 2147483647 w 209"/>
              <a:gd name="T25" fmla="*/ 2147483647 h 323"/>
              <a:gd name="T26" fmla="*/ 2147483647 w 209"/>
              <a:gd name="T27" fmla="*/ 2147483647 h 323"/>
              <a:gd name="T28" fmla="*/ 2147483647 w 209"/>
              <a:gd name="T29" fmla="*/ 2147483647 h 323"/>
              <a:gd name="T30" fmla="*/ 2147483647 w 209"/>
              <a:gd name="T31" fmla="*/ 2147483647 h 323"/>
              <a:gd name="T32" fmla="*/ 2147483647 w 209"/>
              <a:gd name="T33" fmla="*/ 2147483647 h 323"/>
              <a:gd name="T34" fmla="*/ 2147483647 w 209"/>
              <a:gd name="T35" fmla="*/ 2147483647 h 323"/>
              <a:gd name="T36" fmla="*/ 2147483647 w 209"/>
              <a:gd name="T37" fmla="*/ 2147483647 h 323"/>
              <a:gd name="T38" fmla="*/ 2147483647 w 209"/>
              <a:gd name="T39" fmla="*/ 2147483647 h 323"/>
              <a:gd name="T40" fmla="*/ 2147483647 w 209"/>
              <a:gd name="T41" fmla="*/ 2147483647 h 323"/>
              <a:gd name="T42" fmla="*/ 2147483647 w 209"/>
              <a:gd name="T43" fmla="*/ 2147483647 h 323"/>
              <a:gd name="T44" fmla="*/ 2147483647 w 209"/>
              <a:gd name="T45" fmla="*/ 2147483647 h 323"/>
              <a:gd name="T46" fmla="*/ 2147483647 w 209"/>
              <a:gd name="T47" fmla="*/ 2147483647 h 323"/>
              <a:gd name="T48" fmla="*/ 2147483647 w 209"/>
              <a:gd name="T49" fmla="*/ 2147483647 h 323"/>
              <a:gd name="T50" fmla="*/ 2147483647 w 209"/>
              <a:gd name="T51" fmla="*/ 2147483647 h 323"/>
              <a:gd name="T52" fmla="*/ 2147483647 w 209"/>
              <a:gd name="T53" fmla="*/ 2147483647 h 323"/>
              <a:gd name="T54" fmla="*/ 2147483647 w 209"/>
              <a:gd name="T55" fmla="*/ 2147483647 h 323"/>
              <a:gd name="T56" fmla="*/ 2147483647 w 209"/>
              <a:gd name="T57" fmla="*/ 2147483647 h 323"/>
              <a:gd name="T58" fmla="*/ 2147483647 w 209"/>
              <a:gd name="T59" fmla="*/ 2147483647 h 323"/>
              <a:gd name="T60" fmla="*/ 2147483647 w 209"/>
              <a:gd name="T61" fmla="*/ 2147483647 h 323"/>
              <a:gd name="T62" fmla="*/ 2147483647 w 209"/>
              <a:gd name="T63" fmla="*/ 2147483647 h 323"/>
              <a:gd name="T64" fmla="*/ 2147483647 w 209"/>
              <a:gd name="T65" fmla="*/ 2147483647 h 323"/>
              <a:gd name="T66" fmla="*/ 2147483647 w 209"/>
              <a:gd name="T67" fmla="*/ 2147483647 h 323"/>
              <a:gd name="T68" fmla="*/ 2147483647 w 209"/>
              <a:gd name="T69" fmla="*/ 2147483647 h 323"/>
              <a:gd name="T70" fmla="*/ 2147483647 w 209"/>
              <a:gd name="T71" fmla="*/ 2147483647 h 323"/>
              <a:gd name="T72" fmla="*/ 2147483647 w 209"/>
              <a:gd name="T73" fmla="*/ 2147483647 h 323"/>
              <a:gd name="T74" fmla="*/ 2147483647 w 209"/>
              <a:gd name="T75" fmla="*/ 2147483647 h 323"/>
              <a:gd name="T76" fmla="*/ 2147483647 w 209"/>
              <a:gd name="T77" fmla="*/ 2147483647 h 323"/>
              <a:gd name="T78" fmla="*/ 2147483647 w 209"/>
              <a:gd name="T79" fmla="*/ 2147483647 h 323"/>
              <a:gd name="T80" fmla="*/ 2147483647 w 209"/>
              <a:gd name="T81" fmla="*/ 2147483647 h 323"/>
              <a:gd name="T82" fmla="*/ 2147483647 w 209"/>
              <a:gd name="T83" fmla="*/ 2147483647 h 323"/>
              <a:gd name="T84" fmla="*/ 2147483647 w 209"/>
              <a:gd name="T85" fmla="*/ 2147483647 h 323"/>
              <a:gd name="T86" fmla="*/ 2147483647 w 209"/>
              <a:gd name="T87" fmla="*/ 2147483647 h 323"/>
              <a:gd name="T88" fmla="*/ 2147483647 w 209"/>
              <a:gd name="T89" fmla="*/ 2147483647 h 323"/>
              <a:gd name="T90" fmla="*/ 2147483647 w 209"/>
              <a:gd name="T91" fmla="*/ 2147483647 h 323"/>
              <a:gd name="T92" fmla="*/ 2147483647 w 209"/>
              <a:gd name="T93" fmla="*/ 2147483647 h 323"/>
              <a:gd name="T94" fmla="*/ 2147483647 w 209"/>
              <a:gd name="T95" fmla="*/ 2147483647 h 323"/>
              <a:gd name="T96" fmla="*/ 2147483647 w 209"/>
              <a:gd name="T97" fmla="*/ 2147483647 h 323"/>
              <a:gd name="T98" fmla="*/ 2147483647 w 209"/>
              <a:gd name="T99" fmla="*/ 2147483647 h 323"/>
              <a:gd name="T100" fmla="*/ 2147483647 w 209"/>
              <a:gd name="T101" fmla="*/ 2147483647 h 323"/>
              <a:gd name="T102" fmla="*/ 2147483647 w 209"/>
              <a:gd name="T103" fmla="*/ 2147483647 h 323"/>
              <a:gd name="T104" fmla="*/ 2147483647 w 209"/>
              <a:gd name="T105" fmla="*/ 2147483647 h 323"/>
              <a:gd name="T106" fmla="*/ 2147483647 w 209"/>
              <a:gd name="T107" fmla="*/ 2147483647 h 323"/>
              <a:gd name="T108" fmla="*/ 2147483647 w 209"/>
              <a:gd name="T109" fmla="*/ 2147483647 h 323"/>
              <a:gd name="T110" fmla="*/ 2147483647 w 209"/>
              <a:gd name="T111" fmla="*/ 2147483647 h 323"/>
              <a:gd name="T112" fmla="*/ 2147483647 w 209"/>
              <a:gd name="T113" fmla="*/ 2147483647 h 323"/>
              <a:gd name="T114" fmla="*/ 2147483647 w 209"/>
              <a:gd name="T115" fmla="*/ 2147483647 h 323"/>
              <a:gd name="T116" fmla="*/ 2147483647 w 209"/>
              <a:gd name="T117" fmla="*/ 2147483647 h 323"/>
              <a:gd name="T118" fmla="*/ 2147483647 w 209"/>
              <a:gd name="T119" fmla="*/ 2147483647 h 323"/>
              <a:gd name="T120" fmla="*/ 2147483647 w 209"/>
              <a:gd name="T121" fmla="*/ 2147483647 h 32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9"/>
              <a:gd name="T184" fmla="*/ 0 h 323"/>
              <a:gd name="T185" fmla="*/ 209 w 209"/>
              <a:gd name="T186" fmla="*/ 323 h 32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9" h="323">
                <a:moveTo>
                  <a:pt x="0" y="273"/>
                </a:moveTo>
                <a:lnTo>
                  <a:pt x="0" y="273"/>
                </a:lnTo>
                <a:lnTo>
                  <a:pt x="6" y="273"/>
                </a:lnTo>
                <a:lnTo>
                  <a:pt x="0" y="273"/>
                </a:lnTo>
                <a:lnTo>
                  <a:pt x="6" y="273"/>
                </a:lnTo>
                <a:lnTo>
                  <a:pt x="6" y="266"/>
                </a:lnTo>
                <a:lnTo>
                  <a:pt x="0" y="266"/>
                </a:lnTo>
                <a:lnTo>
                  <a:pt x="6" y="266"/>
                </a:lnTo>
                <a:lnTo>
                  <a:pt x="6" y="260"/>
                </a:lnTo>
                <a:lnTo>
                  <a:pt x="6" y="254"/>
                </a:lnTo>
                <a:lnTo>
                  <a:pt x="6" y="247"/>
                </a:lnTo>
                <a:lnTo>
                  <a:pt x="6" y="241"/>
                </a:lnTo>
                <a:lnTo>
                  <a:pt x="6" y="234"/>
                </a:lnTo>
                <a:lnTo>
                  <a:pt x="6" y="228"/>
                </a:lnTo>
                <a:lnTo>
                  <a:pt x="13" y="228"/>
                </a:lnTo>
                <a:lnTo>
                  <a:pt x="13" y="222"/>
                </a:lnTo>
                <a:lnTo>
                  <a:pt x="19" y="222"/>
                </a:lnTo>
                <a:lnTo>
                  <a:pt x="44" y="222"/>
                </a:lnTo>
                <a:lnTo>
                  <a:pt x="51" y="222"/>
                </a:lnTo>
                <a:lnTo>
                  <a:pt x="51" y="215"/>
                </a:lnTo>
                <a:lnTo>
                  <a:pt x="51" y="209"/>
                </a:lnTo>
                <a:lnTo>
                  <a:pt x="57" y="209"/>
                </a:lnTo>
                <a:lnTo>
                  <a:pt x="57" y="203"/>
                </a:lnTo>
                <a:lnTo>
                  <a:pt x="57" y="196"/>
                </a:lnTo>
                <a:lnTo>
                  <a:pt x="63" y="196"/>
                </a:lnTo>
                <a:lnTo>
                  <a:pt x="63" y="190"/>
                </a:lnTo>
                <a:lnTo>
                  <a:pt x="70" y="190"/>
                </a:lnTo>
                <a:lnTo>
                  <a:pt x="70" y="184"/>
                </a:lnTo>
                <a:lnTo>
                  <a:pt x="70" y="177"/>
                </a:lnTo>
                <a:lnTo>
                  <a:pt x="70" y="171"/>
                </a:lnTo>
                <a:lnTo>
                  <a:pt x="70" y="165"/>
                </a:lnTo>
                <a:lnTo>
                  <a:pt x="76" y="165"/>
                </a:lnTo>
                <a:lnTo>
                  <a:pt x="82" y="165"/>
                </a:lnTo>
                <a:lnTo>
                  <a:pt x="82" y="158"/>
                </a:lnTo>
                <a:lnTo>
                  <a:pt x="82" y="152"/>
                </a:lnTo>
                <a:lnTo>
                  <a:pt x="89" y="152"/>
                </a:lnTo>
                <a:lnTo>
                  <a:pt x="89" y="146"/>
                </a:lnTo>
                <a:lnTo>
                  <a:pt x="89" y="139"/>
                </a:lnTo>
                <a:lnTo>
                  <a:pt x="95" y="139"/>
                </a:lnTo>
                <a:lnTo>
                  <a:pt x="95" y="133"/>
                </a:lnTo>
                <a:lnTo>
                  <a:pt x="89" y="133"/>
                </a:lnTo>
                <a:lnTo>
                  <a:pt x="95" y="133"/>
                </a:lnTo>
                <a:lnTo>
                  <a:pt x="89" y="133"/>
                </a:lnTo>
                <a:lnTo>
                  <a:pt x="89" y="127"/>
                </a:lnTo>
                <a:lnTo>
                  <a:pt x="95" y="127"/>
                </a:lnTo>
                <a:lnTo>
                  <a:pt x="89" y="127"/>
                </a:lnTo>
                <a:lnTo>
                  <a:pt x="95" y="127"/>
                </a:lnTo>
                <a:lnTo>
                  <a:pt x="89" y="127"/>
                </a:lnTo>
                <a:lnTo>
                  <a:pt x="89" y="120"/>
                </a:lnTo>
                <a:lnTo>
                  <a:pt x="89" y="127"/>
                </a:lnTo>
                <a:lnTo>
                  <a:pt x="89" y="120"/>
                </a:lnTo>
                <a:lnTo>
                  <a:pt x="89" y="114"/>
                </a:lnTo>
                <a:lnTo>
                  <a:pt x="82" y="114"/>
                </a:lnTo>
                <a:lnTo>
                  <a:pt x="76" y="114"/>
                </a:lnTo>
                <a:lnTo>
                  <a:pt x="76" y="108"/>
                </a:lnTo>
                <a:lnTo>
                  <a:pt x="82" y="108"/>
                </a:lnTo>
                <a:lnTo>
                  <a:pt x="82" y="101"/>
                </a:lnTo>
                <a:lnTo>
                  <a:pt x="76" y="101"/>
                </a:lnTo>
                <a:lnTo>
                  <a:pt x="76" y="95"/>
                </a:lnTo>
                <a:lnTo>
                  <a:pt x="70" y="95"/>
                </a:lnTo>
                <a:lnTo>
                  <a:pt x="63" y="95"/>
                </a:lnTo>
                <a:lnTo>
                  <a:pt x="63" y="89"/>
                </a:lnTo>
                <a:lnTo>
                  <a:pt x="70" y="89"/>
                </a:lnTo>
                <a:lnTo>
                  <a:pt x="76" y="89"/>
                </a:lnTo>
                <a:lnTo>
                  <a:pt x="82" y="89"/>
                </a:lnTo>
                <a:lnTo>
                  <a:pt x="89" y="89"/>
                </a:lnTo>
                <a:lnTo>
                  <a:pt x="95" y="89"/>
                </a:lnTo>
                <a:lnTo>
                  <a:pt x="89" y="89"/>
                </a:lnTo>
                <a:lnTo>
                  <a:pt x="95" y="89"/>
                </a:lnTo>
                <a:lnTo>
                  <a:pt x="89" y="82"/>
                </a:lnTo>
                <a:lnTo>
                  <a:pt x="89" y="76"/>
                </a:lnTo>
                <a:lnTo>
                  <a:pt x="82" y="76"/>
                </a:lnTo>
                <a:lnTo>
                  <a:pt x="82" y="70"/>
                </a:lnTo>
                <a:lnTo>
                  <a:pt x="82" y="63"/>
                </a:lnTo>
                <a:lnTo>
                  <a:pt x="82" y="57"/>
                </a:lnTo>
                <a:lnTo>
                  <a:pt x="76" y="57"/>
                </a:lnTo>
                <a:lnTo>
                  <a:pt x="70" y="51"/>
                </a:lnTo>
                <a:lnTo>
                  <a:pt x="70" y="44"/>
                </a:lnTo>
                <a:lnTo>
                  <a:pt x="70" y="38"/>
                </a:lnTo>
                <a:lnTo>
                  <a:pt x="76" y="38"/>
                </a:lnTo>
                <a:lnTo>
                  <a:pt x="76" y="31"/>
                </a:lnTo>
                <a:lnTo>
                  <a:pt x="76" y="25"/>
                </a:lnTo>
                <a:lnTo>
                  <a:pt x="82" y="25"/>
                </a:lnTo>
                <a:lnTo>
                  <a:pt x="89" y="25"/>
                </a:lnTo>
                <a:lnTo>
                  <a:pt x="95" y="25"/>
                </a:lnTo>
                <a:lnTo>
                  <a:pt x="95" y="19"/>
                </a:lnTo>
                <a:lnTo>
                  <a:pt x="95" y="25"/>
                </a:lnTo>
                <a:lnTo>
                  <a:pt x="101" y="25"/>
                </a:lnTo>
                <a:lnTo>
                  <a:pt x="108" y="25"/>
                </a:lnTo>
                <a:lnTo>
                  <a:pt x="108" y="19"/>
                </a:lnTo>
                <a:lnTo>
                  <a:pt x="95" y="12"/>
                </a:lnTo>
                <a:lnTo>
                  <a:pt x="95" y="6"/>
                </a:lnTo>
                <a:lnTo>
                  <a:pt x="95" y="12"/>
                </a:lnTo>
                <a:lnTo>
                  <a:pt x="95" y="6"/>
                </a:lnTo>
                <a:lnTo>
                  <a:pt x="95" y="12"/>
                </a:lnTo>
                <a:lnTo>
                  <a:pt x="101" y="12"/>
                </a:lnTo>
                <a:lnTo>
                  <a:pt x="101" y="6"/>
                </a:lnTo>
                <a:lnTo>
                  <a:pt x="108" y="6"/>
                </a:lnTo>
                <a:lnTo>
                  <a:pt x="101" y="12"/>
                </a:lnTo>
                <a:lnTo>
                  <a:pt x="108" y="6"/>
                </a:lnTo>
                <a:lnTo>
                  <a:pt x="108" y="12"/>
                </a:lnTo>
                <a:lnTo>
                  <a:pt x="114" y="12"/>
                </a:lnTo>
                <a:lnTo>
                  <a:pt x="120" y="12"/>
                </a:lnTo>
                <a:lnTo>
                  <a:pt x="120" y="6"/>
                </a:lnTo>
                <a:lnTo>
                  <a:pt x="127" y="6"/>
                </a:lnTo>
                <a:lnTo>
                  <a:pt x="127" y="0"/>
                </a:lnTo>
                <a:lnTo>
                  <a:pt x="133" y="0"/>
                </a:lnTo>
                <a:lnTo>
                  <a:pt x="133" y="6"/>
                </a:lnTo>
                <a:lnTo>
                  <a:pt x="139" y="6"/>
                </a:lnTo>
                <a:lnTo>
                  <a:pt x="146" y="6"/>
                </a:lnTo>
                <a:lnTo>
                  <a:pt x="152" y="6"/>
                </a:lnTo>
                <a:lnTo>
                  <a:pt x="158" y="6"/>
                </a:lnTo>
                <a:lnTo>
                  <a:pt x="171" y="19"/>
                </a:lnTo>
                <a:lnTo>
                  <a:pt x="184" y="25"/>
                </a:lnTo>
                <a:lnTo>
                  <a:pt x="190" y="25"/>
                </a:lnTo>
                <a:lnTo>
                  <a:pt x="209" y="44"/>
                </a:lnTo>
                <a:lnTo>
                  <a:pt x="209" y="51"/>
                </a:lnTo>
                <a:lnTo>
                  <a:pt x="209" y="57"/>
                </a:lnTo>
                <a:lnTo>
                  <a:pt x="203" y="57"/>
                </a:lnTo>
                <a:lnTo>
                  <a:pt x="203" y="63"/>
                </a:lnTo>
                <a:lnTo>
                  <a:pt x="203" y="70"/>
                </a:lnTo>
                <a:lnTo>
                  <a:pt x="209" y="70"/>
                </a:lnTo>
                <a:lnTo>
                  <a:pt x="203" y="70"/>
                </a:lnTo>
                <a:lnTo>
                  <a:pt x="203" y="76"/>
                </a:lnTo>
                <a:lnTo>
                  <a:pt x="203" y="89"/>
                </a:lnTo>
                <a:lnTo>
                  <a:pt x="203" y="101"/>
                </a:lnTo>
                <a:lnTo>
                  <a:pt x="209" y="114"/>
                </a:lnTo>
                <a:lnTo>
                  <a:pt x="209" y="120"/>
                </a:lnTo>
                <a:lnTo>
                  <a:pt x="209" y="127"/>
                </a:lnTo>
                <a:lnTo>
                  <a:pt x="209" y="133"/>
                </a:lnTo>
                <a:lnTo>
                  <a:pt x="209" y="139"/>
                </a:lnTo>
                <a:lnTo>
                  <a:pt x="203" y="152"/>
                </a:lnTo>
                <a:lnTo>
                  <a:pt x="203" y="158"/>
                </a:lnTo>
                <a:lnTo>
                  <a:pt x="197" y="165"/>
                </a:lnTo>
                <a:lnTo>
                  <a:pt x="197" y="171"/>
                </a:lnTo>
                <a:lnTo>
                  <a:pt x="190" y="171"/>
                </a:lnTo>
                <a:lnTo>
                  <a:pt x="184" y="171"/>
                </a:lnTo>
                <a:lnTo>
                  <a:pt x="184" y="177"/>
                </a:lnTo>
                <a:lnTo>
                  <a:pt x="177" y="177"/>
                </a:lnTo>
                <a:lnTo>
                  <a:pt x="177" y="184"/>
                </a:lnTo>
                <a:lnTo>
                  <a:pt x="171" y="190"/>
                </a:lnTo>
                <a:lnTo>
                  <a:pt x="171" y="196"/>
                </a:lnTo>
                <a:lnTo>
                  <a:pt x="165" y="196"/>
                </a:lnTo>
                <a:lnTo>
                  <a:pt x="165" y="203"/>
                </a:lnTo>
                <a:lnTo>
                  <a:pt x="165" y="209"/>
                </a:lnTo>
                <a:lnTo>
                  <a:pt x="165" y="215"/>
                </a:lnTo>
                <a:lnTo>
                  <a:pt x="158" y="222"/>
                </a:lnTo>
                <a:lnTo>
                  <a:pt x="158" y="228"/>
                </a:lnTo>
                <a:lnTo>
                  <a:pt x="152" y="228"/>
                </a:lnTo>
                <a:lnTo>
                  <a:pt x="152" y="234"/>
                </a:lnTo>
                <a:lnTo>
                  <a:pt x="152" y="241"/>
                </a:lnTo>
                <a:lnTo>
                  <a:pt x="146" y="247"/>
                </a:lnTo>
                <a:lnTo>
                  <a:pt x="146" y="254"/>
                </a:lnTo>
                <a:lnTo>
                  <a:pt x="139" y="254"/>
                </a:lnTo>
                <a:lnTo>
                  <a:pt x="139" y="260"/>
                </a:lnTo>
                <a:lnTo>
                  <a:pt x="133" y="260"/>
                </a:lnTo>
                <a:lnTo>
                  <a:pt x="133" y="266"/>
                </a:lnTo>
                <a:lnTo>
                  <a:pt x="133" y="260"/>
                </a:lnTo>
                <a:lnTo>
                  <a:pt x="133" y="266"/>
                </a:lnTo>
                <a:lnTo>
                  <a:pt x="127" y="266"/>
                </a:lnTo>
                <a:lnTo>
                  <a:pt x="133" y="266"/>
                </a:lnTo>
                <a:lnTo>
                  <a:pt x="127" y="266"/>
                </a:lnTo>
                <a:lnTo>
                  <a:pt x="133" y="266"/>
                </a:lnTo>
                <a:lnTo>
                  <a:pt x="127" y="266"/>
                </a:lnTo>
                <a:lnTo>
                  <a:pt x="133" y="266"/>
                </a:lnTo>
                <a:lnTo>
                  <a:pt x="133" y="273"/>
                </a:lnTo>
                <a:lnTo>
                  <a:pt x="127" y="273"/>
                </a:lnTo>
                <a:lnTo>
                  <a:pt x="133" y="273"/>
                </a:lnTo>
                <a:lnTo>
                  <a:pt x="127" y="273"/>
                </a:lnTo>
                <a:lnTo>
                  <a:pt x="127" y="279"/>
                </a:lnTo>
                <a:lnTo>
                  <a:pt x="120" y="279"/>
                </a:lnTo>
                <a:lnTo>
                  <a:pt x="120" y="273"/>
                </a:lnTo>
                <a:lnTo>
                  <a:pt x="120" y="279"/>
                </a:lnTo>
                <a:lnTo>
                  <a:pt x="114" y="279"/>
                </a:lnTo>
                <a:lnTo>
                  <a:pt x="108" y="279"/>
                </a:lnTo>
                <a:lnTo>
                  <a:pt x="114" y="279"/>
                </a:lnTo>
                <a:lnTo>
                  <a:pt x="108" y="279"/>
                </a:lnTo>
                <a:lnTo>
                  <a:pt x="108" y="285"/>
                </a:lnTo>
                <a:lnTo>
                  <a:pt x="101" y="292"/>
                </a:lnTo>
                <a:lnTo>
                  <a:pt x="101" y="298"/>
                </a:lnTo>
                <a:lnTo>
                  <a:pt x="101" y="311"/>
                </a:lnTo>
                <a:lnTo>
                  <a:pt x="95" y="311"/>
                </a:lnTo>
                <a:lnTo>
                  <a:pt x="95" y="317"/>
                </a:lnTo>
                <a:lnTo>
                  <a:pt x="89" y="317"/>
                </a:lnTo>
                <a:lnTo>
                  <a:pt x="89" y="323"/>
                </a:lnTo>
                <a:lnTo>
                  <a:pt x="82" y="323"/>
                </a:lnTo>
                <a:lnTo>
                  <a:pt x="82" y="317"/>
                </a:lnTo>
                <a:lnTo>
                  <a:pt x="82" y="323"/>
                </a:lnTo>
                <a:lnTo>
                  <a:pt x="82" y="317"/>
                </a:lnTo>
                <a:lnTo>
                  <a:pt x="76" y="317"/>
                </a:lnTo>
                <a:lnTo>
                  <a:pt x="70" y="317"/>
                </a:lnTo>
                <a:lnTo>
                  <a:pt x="63" y="317"/>
                </a:lnTo>
                <a:lnTo>
                  <a:pt x="57" y="317"/>
                </a:lnTo>
                <a:lnTo>
                  <a:pt x="51" y="317"/>
                </a:lnTo>
                <a:lnTo>
                  <a:pt x="44" y="317"/>
                </a:lnTo>
                <a:lnTo>
                  <a:pt x="38" y="317"/>
                </a:lnTo>
                <a:lnTo>
                  <a:pt x="38" y="311"/>
                </a:lnTo>
                <a:lnTo>
                  <a:pt x="32" y="311"/>
                </a:lnTo>
                <a:lnTo>
                  <a:pt x="25" y="311"/>
                </a:lnTo>
                <a:lnTo>
                  <a:pt x="19" y="311"/>
                </a:lnTo>
                <a:lnTo>
                  <a:pt x="19" y="304"/>
                </a:lnTo>
                <a:lnTo>
                  <a:pt x="19" y="311"/>
                </a:lnTo>
                <a:lnTo>
                  <a:pt x="19" y="304"/>
                </a:lnTo>
                <a:lnTo>
                  <a:pt x="13" y="304"/>
                </a:lnTo>
                <a:lnTo>
                  <a:pt x="19" y="304"/>
                </a:lnTo>
                <a:lnTo>
                  <a:pt x="13" y="304"/>
                </a:lnTo>
                <a:lnTo>
                  <a:pt x="13" y="298"/>
                </a:lnTo>
                <a:lnTo>
                  <a:pt x="19" y="304"/>
                </a:lnTo>
                <a:lnTo>
                  <a:pt x="19" y="298"/>
                </a:lnTo>
                <a:lnTo>
                  <a:pt x="19" y="292"/>
                </a:lnTo>
                <a:lnTo>
                  <a:pt x="13" y="292"/>
                </a:lnTo>
                <a:lnTo>
                  <a:pt x="19" y="292"/>
                </a:lnTo>
                <a:lnTo>
                  <a:pt x="19" y="285"/>
                </a:lnTo>
                <a:lnTo>
                  <a:pt x="13" y="285"/>
                </a:lnTo>
                <a:lnTo>
                  <a:pt x="13" y="279"/>
                </a:lnTo>
                <a:lnTo>
                  <a:pt x="6" y="279"/>
                </a:lnTo>
                <a:lnTo>
                  <a:pt x="6" y="273"/>
                </a:lnTo>
                <a:lnTo>
                  <a:pt x="0" y="273"/>
                </a:lnTo>
                <a:close/>
                <a:moveTo>
                  <a:pt x="133" y="266"/>
                </a:moveTo>
                <a:lnTo>
                  <a:pt x="133" y="266"/>
                </a:lnTo>
                <a:close/>
                <a:moveTo>
                  <a:pt x="139" y="260"/>
                </a:moveTo>
                <a:lnTo>
                  <a:pt x="139" y="260"/>
                </a:lnTo>
                <a:close/>
                <a:moveTo>
                  <a:pt x="146" y="260"/>
                </a:moveTo>
                <a:lnTo>
                  <a:pt x="146" y="260"/>
                </a:lnTo>
                <a:lnTo>
                  <a:pt x="139" y="260"/>
                </a:lnTo>
                <a:lnTo>
                  <a:pt x="146" y="260"/>
                </a:lnTo>
                <a:close/>
                <a:moveTo>
                  <a:pt x="146" y="260"/>
                </a:moveTo>
                <a:lnTo>
                  <a:pt x="146" y="260"/>
                </a:lnTo>
                <a:close/>
                <a:moveTo>
                  <a:pt x="146" y="260"/>
                </a:moveTo>
                <a:lnTo>
                  <a:pt x="146" y="260"/>
                </a:lnTo>
                <a:close/>
                <a:moveTo>
                  <a:pt x="146" y="260"/>
                </a:moveTo>
                <a:lnTo>
                  <a:pt x="146" y="260"/>
                </a:lnTo>
                <a:close/>
                <a:moveTo>
                  <a:pt x="146" y="260"/>
                </a:moveTo>
                <a:lnTo>
                  <a:pt x="146" y="260"/>
                </a:lnTo>
                <a:close/>
                <a:moveTo>
                  <a:pt x="146" y="260"/>
                </a:moveTo>
                <a:lnTo>
                  <a:pt x="146" y="260"/>
                </a:lnTo>
                <a:close/>
                <a:moveTo>
                  <a:pt x="146" y="260"/>
                </a:moveTo>
                <a:lnTo>
                  <a:pt x="146" y="260"/>
                </a:lnTo>
                <a:close/>
                <a:moveTo>
                  <a:pt x="146" y="254"/>
                </a:moveTo>
                <a:lnTo>
                  <a:pt x="146" y="254"/>
                </a:lnTo>
                <a:close/>
                <a:moveTo>
                  <a:pt x="152" y="241"/>
                </a:moveTo>
                <a:lnTo>
                  <a:pt x="152" y="241"/>
                </a:lnTo>
                <a:close/>
                <a:moveTo>
                  <a:pt x="152" y="234"/>
                </a:moveTo>
                <a:lnTo>
                  <a:pt x="152" y="234"/>
                </a:lnTo>
                <a:close/>
                <a:moveTo>
                  <a:pt x="152" y="234"/>
                </a:moveTo>
                <a:lnTo>
                  <a:pt x="152" y="234"/>
                </a:lnTo>
                <a:close/>
                <a:moveTo>
                  <a:pt x="152" y="234"/>
                </a:moveTo>
                <a:lnTo>
                  <a:pt x="152" y="234"/>
                </a:lnTo>
                <a:close/>
                <a:moveTo>
                  <a:pt x="152" y="234"/>
                </a:moveTo>
                <a:lnTo>
                  <a:pt x="152" y="234"/>
                </a:lnTo>
                <a:close/>
                <a:moveTo>
                  <a:pt x="152" y="234"/>
                </a:moveTo>
                <a:lnTo>
                  <a:pt x="152" y="234"/>
                </a:lnTo>
                <a:close/>
                <a:moveTo>
                  <a:pt x="152" y="234"/>
                </a:moveTo>
                <a:lnTo>
                  <a:pt x="152" y="234"/>
                </a:lnTo>
                <a:close/>
                <a:moveTo>
                  <a:pt x="152" y="234"/>
                </a:moveTo>
                <a:lnTo>
                  <a:pt x="152" y="234"/>
                </a:lnTo>
                <a:close/>
                <a:moveTo>
                  <a:pt x="152" y="234"/>
                </a:moveTo>
                <a:lnTo>
                  <a:pt x="152" y="234"/>
                </a:lnTo>
                <a:close/>
                <a:moveTo>
                  <a:pt x="152" y="234"/>
                </a:moveTo>
                <a:lnTo>
                  <a:pt x="152" y="234"/>
                </a:lnTo>
                <a:close/>
                <a:moveTo>
                  <a:pt x="158" y="234"/>
                </a:moveTo>
                <a:lnTo>
                  <a:pt x="158" y="234"/>
                </a:lnTo>
                <a:close/>
                <a:moveTo>
                  <a:pt x="158" y="234"/>
                </a:moveTo>
                <a:lnTo>
                  <a:pt x="158" y="234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56" name="Freeform 124"/>
          <p:cNvSpPr>
            <a:spLocks noEditPoints="1"/>
          </p:cNvSpPr>
          <p:nvPr/>
        </p:nvSpPr>
        <p:spPr bwMode="auto">
          <a:xfrm>
            <a:off x="3236913" y="3990975"/>
            <a:ext cx="430212" cy="261938"/>
          </a:xfrm>
          <a:custGeom>
            <a:avLst/>
            <a:gdLst>
              <a:gd name="T0" fmla="*/ 2147483647 w 375"/>
              <a:gd name="T1" fmla="*/ 2147483647 h 247"/>
              <a:gd name="T2" fmla="*/ 2147483647 w 375"/>
              <a:gd name="T3" fmla="*/ 2147483647 h 247"/>
              <a:gd name="T4" fmla="*/ 2147483647 w 375"/>
              <a:gd name="T5" fmla="*/ 2147483647 h 247"/>
              <a:gd name="T6" fmla="*/ 2147483647 w 375"/>
              <a:gd name="T7" fmla="*/ 2147483647 h 247"/>
              <a:gd name="T8" fmla="*/ 2147483647 w 375"/>
              <a:gd name="T9" fmla="*/ 2147483647 h 247"/>
              <a:gd name="T10" fmla="*/ 2147483647 w 375"/>
              <a:gd name="T11" fmla="*/ 2147483647 h 247"/>
              <a:gd name="T12" fmla="*/ 2147483647 w 375"/>
              <a:gd name="T13" fmla="*/ 2147483647 h 247"/>
              <a:gd name="T14" fmla="*/ 2147483647 w 375"/>
              <a:gd name="T15" fmla="*/ 2147483647 h 247"/>
              <a:gd name="T16" fmla="*/ 2147483647 w 375"/>
              <a:gd name="T17" fmla="*/ 2147483647 h 247"/>
              <a:gd name="T18" fmla="*/ 2147483647 w 375"/>
              <a:gd name="T19" fmla="*/ 2147483647 h 247"/>
              <a:gd name="T20" fmla="*/ 2147483647 w 375"/>
              <a:gd name="T21" fmla="*/ 2147483647 h 247"/>
              <a:gd name="T22" fmla="*/ 2147483647 w 375"/>
              <a:gd name="T23" fmla="*/ 2147483647 h 247"/>
              <a:gd name="T24" fmla="*/ 2147483647 w 375"/>
              <a:gd name="T25" fmla="*/ 2147483647 h 247"/>
              <a:gd name="T26" fmla="*/ 2147483647 w 375"/>
              <a:gd name="T27" fmla="*/ 2147483647 h 247"/>
              <a:gd name="T28" fmla="*/ 2147483647 w 375"/>
              <a:gd name="T29" fmla="*/ 2147483647 h 247"/>
              <a:gd name="T30" fmla="*/ 2147483647 w 375"/>
              <a:gd name="T31" fmla="*/ 2147483647 h 247"/>
              <a:gd name="T32" fmla="*/ 2147483647 w 375"/>
              <a:gd name="T33" fmla="*/ 2147483647 h 247"/>
              <a:gd name="T34" fmla="*/ 2147483647 w 375"/>
              <a:gd name="T35" fmla="*/ 2147483647 h 247"/>
              <a:gd name="T36" fmla="*/ 2147483647 w 375"/>
              <a:gd name="T37" fmla="*/ 2147483647 h 247"/>
              <a:gd name="T38" fmla="*/ 2147483647 w 375"/>
              <a:gd name="T39" fmla="*/ 2147483647 h 247"/>
              <a:gd name="T40" fmla="*/ 2147483647 w 375"/>
              <a:gd name="T41" fmla="*/ 2147483647 h 247"/>
              <a:gd name="T42" fmla="*/ 2147483647 w 375"/>
              <a:gd name="T43" fmla="*/ 2147483647 h 247"/>
              <a:gd name="T44" fmla="*/ 2147483647 w 375"/>
              <a:gd name="T45" fmla="*/ 2147483647 h 247"/>
              <a:gd name="T46" fmla="*/ 2147483647 w 375"/>
              <a:gd name="T47" fmla="*/ 2147483647 h 247"/>
              <a:gd name="T48" fmla="*/ 2147483647 w 375"/>
              <a:gd name="T49" fmla="*/ 2147483647 h 247"/>
              <a:gd name="T50" fmla="*/ 2147483647 w 375"/>
              <a:gd name="T51" fmla="*/ 2147483647 h 247"/>
              <a:gd name="T52" fmla="*/ 2147483647 w 375"/>
              <a:gd name="T53" fmla="*/ 2147483647 h 247"/>
              <a:gd name="T54" fmla="*/ 2147483647 w 375"/>
              <a:gd name="T55" fmla="*/ 2147483647 h 247"/>
              <a:gd name="T56" fmla="*/ 2147483647 w 375"/>
              <a:gd name="T57" fmla="*/ 2147483647 h 247"/>
              <a:gd name="T58" fmla="*/ 2147483647 w 375"/>
              <a:gd name="T59" fmla="*/ 2147483647 h 247"/>
              <a:gd name="T60" fmla="*/ 2147483647 w 375"/>
              <a:gd name="T61" fmla="*/ 2147483647 h 247"/>
              <a:gd name="T62" fmla="*/ 2147483647 w 375"/>
              <a:gd name="T63" fmla="*/ 2147483647 h 247"/>
              <a:gd name="T64" fmla="*/ 2147483647 w 375"/>
              <a:gd name="T65" fmla="*/ 2147483647 h 247"/>
              <a:gd name="T66" fmla="*/ 2147483647 w 375"/>
              <a:gd name="T67" fmla="*/ 2147483647 h 247"/>
              <a:gd name="T68" fmla="*/ 2147483647 w 375"/>
              <a:gd name="T69" fmla="*/ 2147483647 h 247"/>
              <a:gd name="T70" fmla="*/ 2147483647 w 375"/>
              <a:gd name="T71" fmla="*/ 2147483647 h 247"/>
              <a:gd name="T72" fmla="*/ 2147483647 w 375"/>
              <a:gd name="T73" fmla="*/ 2147483647 h 247"/>
              <a:gd name="T74" fmla="*/ 2147483647 w 375"/>
              <a:gd name="T75" fmla="*/ 2147483647 h 247"/>
              <a:gd name="T76" fmla="*/ 2147483647 w 375"/>
              <a:gd name="T77" fmla="*/ 2147483647 h 247"/>
              <a:gd name="T78" fmla="*/ 2147483647 w 375"/>
              <a:gd name="T79" fmla="*/ 2147483647 h 247"/>
              <a:gd name="T80" fmla="*/ 2147483647 w 375"/>
              <a:gd name="T81" fmla="*/ 2147483647 h 247"/>
              <a:gd name="T82" fmla="*/ 2147483647 w 375"/>
              <a:gd name="T83" fmla="*/ 2147483647 h 247"/>
              <a:gd name="T84" fmla="*/ 2147483647 w 375"/>
              <a:gd name="T85" fmla="*/ 2147483647 h 247"/>
              <a:gd name="T86" fmla="*/ 2147483647 w 375"/>
              <a:gd name="T87" fmla="*/ 2147483647 h 247"/>
              <a:gd name="T88" fmla="*/ 2147483647 w 375"/>
              <a:gd name="T89" fmla="*/ 2147483647 h 247"/>
              <a:gd name="T90" fmla="*/ 2147483647 w 375"/>
              <a:gd name="T91" fmla="*/ 2147483647 h 247"/>
              <a:gd name="T92" fmla="*/ 2147483647 w 375"/>
              <a:gd name="T93" fmla="*/ 2147483647 h 247"/>
              <a:gd name="T94" fmla="*/ 2147483647 w 375"/>
              <a:gd name="T95" fmla="*/ 2147483647 h 247"/>
              <a:gd name="T96" fmla="*/ 2147483647 w 375"/>
              <a:gd name="T97" fmla="*/ 2147483647 h 247"/>
              <a:gd name="T98" fmla="*/ 2147483647 w 375"/>
              <a:gd name="T99" fmla="*/ 2147483647 h 247"/>
              <a:gd name="T100" fmla="*/ 2147483647 w 375"/>
              <a:gd name="T101" fmla="*/ 2147483647 h 247"/>
              <a:gd name="T102" fmla="*/ 2147483647 w 375"/>
              <a:gd name="T103" fmla="*/ 2147483647 h 247"/>
              <a:gd name="T104" fmla="*/ 2147483647 w 375"/>
              <a:gd name="T105" fmla="*/ 2147483647 h 247"/>
              <a:gd name="T106" fmla="*/ 2147483647 w 375"/>
              <a:gd name="T107" fmla="*/ 2147483647 h 247"/>
              <a:gd name="T108" fmla="*/ 2147483647 w 375"/>
              <a:gd name="T109" fmla="*/ 2147483647 h 247"/>
              <a:gd name="T110" fmla="*/ 2147483647 w 375"/>
              <a:gd name="T111" fmla="*/ 2147483647 h 247"/>
              <a:gd name="T112" fmla="*/ 2147483647 w 375"/>
              <a:gd name="T113" fmla="*/ 2147483647 h 247"/>
              <a:gd name="T114" fmla="*/ 2147483647 w 375"/>
              <a:gd name="T115" fmla="*/ 2147483647 h 247"/>
              <a:gd name="T116" fmla="*/ 2147483647 w 375"/>
              <a:gd name="T117" fmla="*/ 2147483647 h 247"/>
              <a:gd name="T118" fmla="*/ 2147483647 w 375"/>
              <a:gd name="T119" fmla="*/ 2147483647 h 247"/>
              <a:gd name="T120" fmla="*/ 2147483647 w 375"/>
              <a:gd name="T121" fmla="*/ 2147483647 h 247"/>
              <a:gd name="T122" fmla="*/ 0 w 375"/>
              <a:gd name="T123" fmla="*/ 2147483647 h 247"/>
              <a:gd name="T124" fmla="*/ 2147483647 w 375"/>
              <a:gd name="T125" fmla="*/ 2147483647 h 2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5"/>
              <a:gd name="T190" fmla="*/ 0 h 247"/>
              <a:gd name="T191" fmla="*/ 375 w 375"/>
              <a:gd name="T192" fmla="*/ 247 h 2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5" h="247">
                <a:moveTo>
                  <a:pt x="0" y="234"/>
                </a:moveTo>
                <a:lnTo>
                  <a:pt x="0" y="234"/>
                </a:lnTo>
                <a:lnTo>
                  <a:pt x="0" y="228"/>
                </a:lnTo>
                <a:lnTo>
                  <a:pt x="7" y="228"/>
                </a:lnTo>
                <a:lnTo>
                  <a:pt x="7" y="222"/>
                </a:lnTo>
                <a:lnTo>
                  <a:pt x="7" y="215"/>
                </a:lnTo>
                <a:lnTo>
                  <a:pt x="13" y="215"/>
                </a:lnTo>
                <a:lnTo>
                  <a:pt x="7" y="215"/>
                </a:lnTo>
                <a:lnTo>
                  <a:pt x="13" y="215"/>
                </a:lnTo>
                <a:lnTo>
                  <a:pt x="13" y="209"/>
                </a:lnTo>
                <a:lnTo>
                  <a:pt x="19" y="209"/>
                </a:lnTo>
                <a:lnTo>
                  <a:pt x="19" y="203"/>
                </a:lnTo>
                <a:lnTo>
                  <a:pt x="26" y="209"/>
                </a:lnTo>
                <a:lnTo>
                  <a:pt x="26" y="203"/>
                </a:lnTo>
                <a:lnTo>
                  <a:pt x="32" y="203"/>
                </a:lnTo>
                <a:lnTo>
                  <a:pt x="38" y="203"/>
                </a:lnTo>
                <a:lnTo>
                  <a:pt x="38" y="196"/>
                </a:lnTo>
                <a:lnTo>
                  <a:pt x="38" y="203"/>
                </a:lnTo>
                <a:lnTo>
                  <a:pt x="45" y="203"/>
                </a:lnTo>
                <a:lnTo>
                  <a:pt x="45" y="196"/>
                </a:lnTo>
                <a:lnTo>
                  <a:pt x="51" y="196"/>
                </a:lnTo>
                <a:lnTo>
                  <a:pt x="51" y="203"/>
                </a:lnTo>
                <a:lnTo>
                  <a:pt x="57" y="196"/>
                </a:lnTo>
                <a:lnTo>
                  <a:pt x="64" y="196"/>
                </a:lnTo>
                <a:lnTo>
                  <a:pt x="64" y="190"/>
                </a:lnTo>
                <a:lnTo>
                  <a:pt x="70" y="190"/>
                </a:lnTo>
                <a:lnTo>
                  <a:pt x="64" y="184"/>
                </a:lnTo>
                <a:lnTo>
                  <a:pt x="70" y="184"/>
                </a:lnTo>
                <a:lnTo>
                  <a:pt x="70" y="177"/>
                </a:lnTo>
                <a:lnTo>
                  <a:pt x="64" y="177"/>
                </a:lnTo>
                <a:lnTo>
                  <a:pt x="57" y="177"/>
                </a:lnTo>
                <a:lnTo>
                  <a:pt x="57" y="171"/>
                </a:lnTo>
                <a:lnTo>
                  <a:pt x="51" y="177"/>
                </a:lnTo>
                <a:lnTo>
                  <a:pt x="51" y="171"/>
                </a:lnTo>
                <a:lnTo>
                  <a:pt x="51" y="177"/>
                </a:lnTo>
                <a:lnTo>
                  <a:pt x="51" y="171"/>
                </a:lnTo>
                <a:lnTo>
                  <a:pt x="45" y="171"/>
                </a:lnTo>
                <a:lnTo>
                  <a:pt x="45" y="177"/>
                </a:lnTo>
                <a:lnTo>
                  <a:pt x="51" y="177"/>
                </a:lnTo>
                <a:lnTo>
                  <a:pt x="45" y="177"/>
                </a:lnTo>
                <a:lnTo>
                  <a:pt x="38" y="177"/>
                </a:lnTo>
                <a:lnTo>
                  <a:pt x="32" y="177"/>
                </a:lnTo>
                <a:lnTo>
                  <a:pt x="38" y="177"/>
                </a:lnTo>
                <a:lnTo>
                  <a:pt x="32" y="177"/>
                </a:lnTo>
                <a:lnTo>
                  <a:pt x="38" y="177"/>
                </a:lnTo>
                <a:lnTo>
                  <a:pt x="32" y="177"/>
                </a:lnTo>
                <a:lnTo>
                  <a:pt x="26" y="177"/>
                </a:lnTo>
                <a:lnTo>
                  <a:pt x="26" y="171"/>
                </a:lnTo>
                <a:lnTo>
                  <a:pt x="19" y="171"/>
                </a:lnTo>
                <a:lnTo>
                  <a:pt x="19" y="165"/>
                </a:lnTo>
                <a:lnTo>
                  <a:pt x="19" y="158"/>
                </a:lnTo>
                <a:lnTo>
                  <a:pt x="13" y="158"/>
                </a:lnTo>
                <a:lnTo>
                  <a:pt x="7" y="158"/>
                </a:lnTo>
                <a:lnTo>
                  <a:pt x="13" y="152"/>
                </a:lnTo>
                <a:lnTo>
                  <a:pt x="19" y="152"/>
                </a:lnTo>
                <a:lnTo>
                  <a:pt x="26" y="152"/>
                </a:lnTo>
                <a:lnTo>
                  <a:pt x="32" y="152"/>
                </a:lnTo>
                <a:lnTo>
                  <a:pt x="32" y="145"/>
                </a:lnTo>
                <a:lnTo>
                  <a:pt x="32" y="152"/>
                </a:lnTo>
                <a:lnTo>
                  <a:pt x="38" y="152"/>
                </a:lnTo>
                <a:lnTo>
                  <a:pt x="38" y="145"/>
                </a:lnTo>
                <a:lnTo>
                  <a:pt x="45" y="145"/>
                </a:lnTo>
                <a:lnTo>
                  <a:pt x="45" y="139"/>
                </a:lnTo>
                <a:lnTo>
                  <a:pt x="45" y="145"/>
                </a:lnTo>
                <a:lnTo>
                  <a:pt x="45" y="139"/>
                </a:lnTo>
                <a:lnTo>
                  <a:pt x="45" y="145"/>
                </a:lnTo>
                <a:lnTo>
                  <a:pt x="45" y="139"/>
                </a:lnTo>
                <a:lnTo>
                  <a:pt x="51" y="145"/>
                </a:lnTo>
                <a:lnTo>
                  <a:pt x="51" y="139"/>
                </a:lnTo>
                <a:lnTo>
                  <a:pt x="51" y="145"/>
                </a:lnTo>
                <a:lnTo>
                  <a:pt x="51" y="139"/>
                </a:lnTo>
                <a:lnTo>
                  <a:pt x="51" y="145"/>
                </a:lnTo>
                <a:lnTo>
                  <a:pt x="57" y="139"/>
                </a:lnTo>
                <a:lnTo>
                  <a:pt x="57" y="145"/>
                </a:lnTo>
                <a:lnTo>
                  <a:pt x="57" y="139"/>
                </a:lnTo>
                <a:lnTo>
                  <a:pt x="64" y="139"/>
                </a:lnTo>
                <a:lnTo>
                  <a:pt x="64" y="145"/>
                </a:lnTo>
                <a:lnTo>
                  <a:pt x="64" y="139"/>
                </a:lnTo>
                <a:lnTo>
                  <a:pt x="70" y="139"/>
                </a:lnTo>
                <a:lnTo>
                  <a:pt x="76" y="139"/>
                </a:lnTo>
                <a:lnTo>
                  <a:pt x="76" y="133"/>
                </a:lnTo>
                <a:lnTo>
                  <a:pt x="76" y="139"/>
                </a:lnTo>
                <a:lnTo>
                  <a:pt x="76" y="133"/>
                </a:lnTo>
                <a:lnTo>
                  <a:pt x="83" y="133"/>
                </a:lnTo>
                <a:lnTo>
                  <a:pt x="89" y="133"/>
                </a:lnTo>
                <a:lnTo>
                  <a:pt x="95" y="126"/>
                </a:lnTo>
                <a:lnTo>
                  <a:pt x="102" y="126"/>
                </a:lnTo>
                <a:lnTo>
                  <a:pt x="108" y="126"/>
                </a:lnTo>
                <a:lnTo>
                  <a:pt x="115" y="126"/>
                </a:lnTo>
                <a:lnTo>
                  <a:pt x="121" y="126"/>
                </a:lnTo>
                <a:lnTo>
                  <a:pt x="127" y="126"/>
                </a:lnTo>
                <a:lnTo>
                  <a:pt x="127" y="120"/>
                </a:lnTo>
                <a:lnTo>
                  <a:pt x="127" y="126"/>
                </a:lnTo>
                <a:lnTo>
                  <a:pt x="134" y="126"/>
                </a:lnTo>
                <a:lnTo>
                  <a:pt x="140" y="126"/>
                </a:lnTo>
                <a:lnTo>
                  <a:pt x="140" y="120"/>
                </a:lnTo>
                <a:lnTo>
                  <a:pt x="146" y="120"/>
                </a:lnTo>
                <a:lnTo>
                  <a:pt x="153" y="120"/>
                </a:lnTo>
                <a:lnTo>
                  <a:pt x="159" y="120"/>
                </a:lnTo>
                <a:lnTo>
                  <a:pt x="165" y="120"/>
                </a:lnTo>
                <a:lnTo>
                  <a:pt x="172" y="120"/>
                </a:lnTo>
                <a:lnTo>
                  <a:pt x="165" y="126"/>
                </a:lnTo>
                <a:lnTo>
                  <a:pt x="172" y="126"/>
                </a:lnTo>
                <a:lnTo>
                  <a:pt x="178" y="126"/>
                </a:lnTo>
                <a:lnTo>
                  <a:pt x="178" y="120"/>
                </a:lnTo>
                <a:lnTo>
                  <a:pt x="184" y="120"/>
                </a:lnTo>
                <a:lnTo>
                  <a:pt x="191" y="120"/>
                </a:lnTo>
                <a:lnTo>
                  <a:pt x="191" y="114"/>
                </a:lnTo>
                <a:lnTo>
                  <a:pt x="197" y="114"/>
                </a:lnTo>
                <a:lnTo>
                  <a:pt x="203" y="114"/>
                </a:lnTo>
                <a:lnTo>
                  <a:pt x="203" y="107"/>
                </a:lnTo>
                <a:lnTo>
                  <a:pt x="210" y="107"/>
                </a:lnTo>
                <a:lnTo>
                  <a:pt x="216" y="107"/>
                </a:lnTo>
                <a:lnTo>
                  <a:pt x="216" y="101"/>
                </a:lnTo>
                <a:lnTo>
                  <a:pt x="222" y="101"/>
                </a:lnTo>
                <a:lnTo>
                  <a:pt x="229" y="95"/>
                </a:lnTo>
                <a:lnTo>
                  <a:pt x="235" y="95"/>
                </a:lnTo>
                <a:lnTo>
                  <a:pt x="241" y="95"/>
                </a:lnTo>
                <a:lnTo>
                  <a:pt x="248" y="95"/>
                </a:lnTo>
                <a:lnTo>
                  <a:pt x="248" y="88"/>
                </a:lnTo>
                <a:lnTo>
                  <a:pt x="241" y="88"/>
                </a:lnTo>
                <a:lnTo>
                  <a:pt x="241" y="82"/>
                </a:lnTo>
                <a:lnTo>
                  <a:pt x="241" y="76"/>
                </a:lnTo>
                <a:lnTo>
                  <a:pt x="248" y="76"/>
                </a:lnTo>
                <a:lnTo>
                  <a:pt x="241" y="76"/>
                </a:lnTo>
                <a:lnTo>
                  <a:pt x="248" y="76"/>
                </a:lnTo>
                <a:lnTo>
                  <a:pt x="248" y="69"/>
                </a:lnTo>
                <a:lnTo>
                  <a:pt x="254" y="69"/>
                </a:lnTo>
                <a:lnTo>
                  <a:pt x="248" y="69"/>
                </a:lnTo>
                <a:lnTo>
                  <a:pt x="248" y="63"/>
                </a:lnTo>
                <a:lnTo>
                  <a:pt x="254" y="63"/>
                </a:lnTo>
                <a:lnTo>
                  <a:pt x="254" y="57"/>
                </a:lnTo>
                <a:lnTo>
                  <a:pt x="254" y="50"/>
                </a:lnTo>
                <a:lnTo>
                  <a:pt x="260" y="44"/>
                </a:lnTo>
                <a:lnTo>
                  <a:pt x="254" y="44"/>
                </a:lnTo>
                <a:lnTo>
                  <a:pt x="260" y="44"/>
                </a:lnTo>
                <a:lnTo>
                  <a:pt x="254" y="38"/>
                </a:lnTo>
                <a:lnTo>
                  <a:pt x="260" y="38"/>
                </a:lnTo>
                <a:lnTo>
                  <a:pt x="260" y="31"/>
                </a:lnTo>
                <a:lnTo>
                  <a:pt x="267" y="31"/>
                </a:lnTo>
                <a:lnTo>
                  <a:pt x="267" y="25"/>
                </a:lnTo>
                <a:lnTo>
                  <a:pt x="260" y="25"/>
                </a:lnTo>
                <a:lnTo>
                  <a:pt x="260" y="19"/>
                </a:lnTo>
                <a:lnTo>
                  <a:pt x="267" y="19"/>
                </a:lnTo>
                <a:lnTo>
                  <a:pt x="273" y="19"/>
                </a:lnTo>
                <a:lnTo>
                  <a:pt x="279" y="19"/>
                </a:lnTo>
                <a:lnTo>
                  <a:pt x="279" y="12"/>
                </a:lnTo>
                <a:lnTo>
                  <a:pt x="279" y="6"/>
                </a:lnTo>
                <a:lnTo>
                  <a:pt x="286" y="6"/>
                </a:lnTo>
                <a:lnTo>
                  <a:pt x="279" y="6"/>
                </a:lnTo>
                <a:lnTo>
                  <a:pt x="286" y="6"/>
                </a:lnTo>
                <a:lnTo>
                  <a:pt x="286" y="0"/>
                </a:lnTo>
                <a:lnTo>
                  <a:pt x="292" y="0"/>
                </a:lnTo>
                <a:lnTo>
                  <a:pt x="292" y="6"/>
                </a:lnTo>
                <a:lnTo>
                  <a:pt x="299" y="6"/>
                </a:lnTo>
                <a:lnTo>
                  <a:pt x="299" y="12"/>
                </a:lnTo>
                <a:lnTo>
                  <a:pt x="305" y="12"/>
                </a:lnTo>
                <a:lnTo>
                  <a:pt x="305" y="19"/>
                </a:lnTo>
                <a:lnTo>
                  <a:pt x="299" y="19"/>
                </a:lnTo>
                <a:lnTo>
                  <a:pt x="305" y="19"/>
                </a:lnTo>
                <a:lnTo>
                  <a:pt x="305" y="25"/>
                </a:lnTo>
                <a:lnTo>
                  <a:pt x="305" y="31"/>
                </a:lnTo>
                <a:lnTo>
                  <a:pt x="299" y="25"/>
                </a:lnTo>
                <a:lnTo>
                  <a:pt x="299" y="31"/>
                </a:lnTo>
                <a:lnTo>
                  <a:pt x="305" y="31"/>
                </a:lnTo>
                <a:lnTo>
                  <a:pt x="299" y="31"/>
                </a:lnTo>
                <a:lnTo>
                  <a:pt x="305" y="31"/>
                </a:lnTo>
                <a:lnTo>
                  <a:pt x="305" y="38"/>
                </a:lnTo>
                <a:lnTo>
                  <a:pt x="305" y="31"/>
                </a:lnTo>
                <a:lnTo>
                  <a:pt x="305" y="38"/>
                </a:lnTo>
                <a:lnTo>
                  <a:pt x="311" y="38"/>
                </a:lnTo>
                <a:lnTo>
                  <a:pt x="318" y="38"/>
                </a:lnTo>
                <a:lnTo>
                  <a:pt x="324" y="38"/>
                </a:lnTo>
                <a:lnTo>
                  <a:pt x="324" y="44"/>
                </a:lnTo>
                <a:lnTo>
                  <a:pt x="330" y="44"/>
                </a:lnTo>
                <a:lnTo>
                  <a:pt x="337" y="44"/>
                </a:lnTo>
                <a:lnTo>
                  <a:pt x="343" y="44"/>
                </a:lnTo>
                <a:lnTo>
                  <a:pt x="349" y="44"/>
                </a:lnTo>
                <a:lnTo>
                  <a:pt x="356" y="44"/>
                </a:lnTo>
                <a:lnTo>
                  <a:pt x="362" y="44"/>
                </a:lnTo>
                <a:lnTo>
                  <a:pt x="368" y="44"/>
                </a:lnTo>
                <a:lnTo>
                  <a:pt x="368" y="50"/>
                </a:lnTo>
                <a:lnTo>
                  <a:pt x="368" y="44"/>
                </a:lnTo>
                <a:lnTo>
                  <a:pt x="368" y="50"/>
                </a:lnTo>
                <a:lnTo>
                  <a:pt x="375" y="50"/>
                </a:lnTo>
                <a:lnTo>
                  <a:pt x="375" y="57"/>
                </a:lnTo>
                <a:lnTo>
                  <a:pt x="375" y="63"/>
                </a:lnTo>
                <a:lnTo>
                  <a:pt x="368" y="63"/>
                </a:lnTo>
                <a:lnTo>
                  <a:pt x="368" y="69"/>
                </a:lnTo>
                <a:lnTo>
                  <a:pt x="362" y="69"/>
                </a:lnTo>
                <a:lnTo>
                  <a:pt x="362" y="76"/>
                </a:lnTo>
                <a:lnTo>
                  <a:pt x="368" y="76"/>
                </a:lnTo>
                <a:lnTo>
                  <a:pt x="368" y="82"/>
                </a:lnTo>
                <a:lnTo>
                  <a:pt x="368" y="88"/>
                </a:lnTo>
                <a:lnTo>
                  <a:pt x="368" y="101"/>
                </a:lnTo>
                <a:lnTo>
                  <a:pt x="375" y="107"/>
                </a:lnTo>
                <a:lnTo>
                  <a:pt x="375" y="114"/>
                </a:lnTo>
                <a:lnTo>
                  <a:pt x="375" y="120"/>
                </a:lnTo>
                <a:lnTo>
                  <a:pt x="368" y="120"/>
                </a:lnTo>
                <a:lnTo>
                  <a:pt x="362" y="126"/>
                </a:lnTo>
                <a:lnTo>
                  <a:pt x="356" y="126"/>
                </a:lnTo>
                <a:lnTo>
                  <a:pt x="349" y="133"/>
                </a:lnTo>
                <a:lnTo>
                  <a:pt x="343" y="133"/>
                </a:lnTo>
                <a:lnTo>
                  <a:pt x="330" y="139"/>
                </a:lnTo>
                <a:lnTo>
                  <a:pt x="324" y="139"/>
                </a:lnTo>
                <a:lnTo>
                  <a:pt x="318" y="139"/>
                </a:lnTo>
                <a:lnTo>
                  <a:pt x="311" y="145"/>
                </a:lnTo>
                <a:lnTo>
                  <a:pt x="305" y="145"/>
                </a:lnTo>
                <a:lnTo>
                  <a:pt x="299" y="152"/>
                </a:lnTo>
                <a:lnTo>
                  <a:pt x="299" y="158"/>
                </a:lnTo>
                <a:lnTo>
                  <a:pt x="292" y="158"/>
                </a:lnTo>
                <a:lnTo>
                  <a:pt x="292" y="165"/>
                </a:lnTo>
                <a:lnTo>
                  <a:pt x="286" y="165"/>
                </a:lnTo>
                <a:lnTo>
                  <a:pt x="286" y="171"/>
                </a:lnTo>
                <a:lnTo>
                  <a:pt x="279" y="171"/>
                </a:lnTo>
                <a:lnTo>
                  <a:pt x="279" y="177"/>
                </a:lnTo>
                <a:lnTo>
                  <a:pt x="273" y="177"/>
                </a:lnTo>
                <a:lnTo>
                  <a:pt x="273" y="184"/>
                </a:lnTo>
                <a:lnTo>
                  <a:pt x="279" y="184"/>
                </a:lnTo>
                <a:lnTo>
                  <a:pt x="279" y="190"/>
                </a:lnTo>
                <a:lnTo>
                  <a:pt x="286" y="190"/>
                </a:lnTo>
                <a:lnTo>
                  <a:pt x="279" y="196"/>
                </a:lnTo>
                <a:lnTo>
                  <a:pt x="286" y="196"/>
                </a:lnTo>
                <a:lnTo>
                  <a:pt x="279" y="196"/>
                </a:lnTo>
                <a:lnTo>
                  <a:pt x="279" y="203"/>
                </a:lnTo>
                <a:lnTo>
                  <a:pt x="273" y="203"/>
                </a:lnTo>
                <a:lnTo>
                  <a:pt x="273" y="209"/>
                </a:lnTo>
                <a:lnTo>
                  <a:pt x="273" y="215"/>
                </a:lnTo>
                <a:lnTo>
                  <a:pt x="273" y="209"/>
                </a:lnTo>
                <a:lnTo>
                  <a:pt x="267" y="209"/>
                </a:lnTo>
                <a:lnTo>
                  <a:pt x="248" y="209"/>
                </a:lnTo>
                <a:lnTo>
                  <a:pt x="241" y="209"/>
                </a:lnTo>
                <a:lnTo>
                  <a:pt x="235" y="209"/>
                </a:lnTo>
                <a:lnTo>
                  <a:pt x="229" y="209"/>
                </a:lnTo>
                <a:lnTo>
                  <a:pt x="222" y="209"/>
                </a:lnTo>
                <a:lnTo>
                  <a:pt x="216" y="209"/>
                </a:lnTo>
                <a:lnTo>
                  <a:pt x="210" y="209"/>
                </a:lnTo>
                <a:lnTo>
                  <a:pt x="197" y="209"/>
                </a:lnTo>
                <a:lnTo>
                  <a:pt x="191" y="209"/>
                </a:lnTo>
                <a:lnTo>
                  <a:pt x="184" y="209"/>
                </a:lnTo>
                <a:lnTo>
                  <a:pt x="178" y="209"/>
                </a:lnTo>
                <a:lnTo>
                  <a:pt x="172" y="209"/>
                </a:lnTo>
                <a:lnTo>
                  <a:pt x="165" y="209"/>
                </a:lnTo>
                <a:lnTo>
                  <a:pt x="172" y="209"/>
                </a:lnTo>
                <a:lnTo>
                  <a:pt x="172" y="203"/>
                </a:lnTo>
                <a:lnTo>
                  <a:pt x="172" y="209"/>
                </a:lnTo>
                <a:lnTo>
                  <a:pt x="172" y="203"/>
                </a:lnTo>
                <a:lnTo>
                  <a:pt x="165" y="203"/>
                </a:lnTo>
                <a:lnTo>
                  <a:pt x="172" y="203"/>
                </a:lnTo>
                <a:lnTo>
                  <a:pt x="165" y="203"/>
                </a:lnTo>
                <a:lnTo>
                  <a:pt x="172" y="203"/>
                </a:lnTo>
                <a:lnTo>
                  <a:pt x="172" y="196"/>
                </a:lnTo>
                <a:lnTo>
                  <a:pt x="172" y="190"/>
                </a:lnTo>
                <a:lnTo>
                  <a:pt x="178" y="190"/>
                </a:lnTo>
                <a:lnTo>
                  <a:pt x="178" y="184"/>
                </a:lnTo>
                <a:lnTo>
                  <a:pt x="172" y="184"/>
                </a:lnTo>
                <a:lnTo>
                  <a:pt x="165" y="184"/>
                </a:lnTo>
                <a:lnTo>
                  <a:pt x="159" y="190"/>
                </a:lnTo>
                <a:lnTo>
                  <a:pt x="153" y="190"/>
                </a:lnTo>
                <a:lnTo>
                  <a:pt x="153" y="196"/>
                </a:lnTo>
                <a:lnTo>
                  <a:pt x="159" y="196"/>
                </a:lnTo>
                <a:lnTo>
                  <a:pt x="159" y="203"/>
                </a:lnTo>
                <a:lnTo>
                  <a:pt x="165" y="203"/>
                </a:lnTo>
                <a:lnTo>
                  <a:pt x="165" y="209"/>
                </a:lnTo>
                <a:lnTo>
                  <a:pt x="159" y="209"/>
                </a:lnTo>
                <a:lnTo>
                  <a:pt x="159" y="215"/>
                </a:lnTo>
                <a:lnTo>
                  <a:pt x="153" y="215"/>
                </a:lnTo>
                <a:lnTo>
                  <a:pt x="153" y="209"/>
                </a:lnTo>
                <a:lnTo>
                  <a:pt x="146" y="209"/>
                </a:lnTo>
                <a:lnTo>
                  <a:pt x="140" y="209"/>
                </a:lnTo>
                <a:lnTo>
                  <a:pt x="140" y="215"/>
                </a:lnTo>
                <a:lnTo>
                  <a:pt x="146" y="209"/>
                </a:lnTo>
                <a:lnTo>
                  <a:pt x="146" y="215"/>
                </a:lnTo>
                <a:lnTo>
                  <a:pt x="146" y="209"/>
                </a:lnTo>
                <a:lnTo>
                  <a:pt x="146" y="215"/>
                </a:lnTo>
                <a:lnTo>
                  <a:pt x="146" y="209"/>
                </a:lnTo>
                <a:lnTo>
                  <a:pt x="146" y="215"/>
                </a:lnTo>
                <a:lnTo>
                  <a:pt x="153" y="215"/>
                </a:lnTo>
                <a:lnTo>
                  <a:pt x="146" y="215"/>
                </a:lnTo>
                <a:lnTo>
                  <a:pt x="140" y="215"/>
                </a:lnTo>
                <a:lnTo>
                  <a:pt x="134" y="215"/>
                </a:lnTo>
                <a:lnTo>
                  <a:pt x="127" y="215"/>
                </a:lnTo>
                <a:lnTo>
                  <a:pt x="127" y="222"/>
                </a:lnTo>
                <a:lnTo>
                  <a:pt x="127" y="215"/>
                </a:lnTo>
                <a:lnTo>
                  <a:pt x="115" y="215"/>
                </a:lnTo>
                <a:lnTo>
                  <a:pt x="108" y="222"/>
                </a:lnTo>
                <a:lnTo>
                  <a:pt x="102" y="222"/>
                </a:lnTo>
                <a:lnTo>
                  <a:pt x="89" y="222"/>
                </a:lnTo>
                <a:lnTo>
                  <a:pt x="83" y="222"/>
                </a:lnTo>
                <a:lnTo>
                  <a:pt x="89" y="222"/>
                </a:lnTo>
                <a:lnTo>
                  <a:pt x="89" y="215"/>
                </a:lnTo>
                <a:lnTo>
                  <a:pt x="89" y="222"/>
                </a:lnTo>
                <a:lnTo>
                  <a:pt x="89" y="215"/>
                </a:lnTo>
                <a:lnTo>
                  <a:pt x="95" y="215"/>
                </a:lnTo>
                <a:lnTo>
                  <a:pt x="95" y="222"/>
                </a:lnTo>
                <a:lnTo>
                  <a:pt x="95" y="215"/>
                </a:lnTo>
                <a:lnTo>
                  <a:pt x="102" y="215"/>
                </a:lnTo>
                <a:lnTo>
                  <a:pt x="102" y="222"/>
                </a:lnTo>
                <a:lnTo>
                  <a:pt x="108" y="222"/>
                </a:lnTo>
                <a:lnTo>
                  <a:pt x="115" y="215"/>
                </a:lnTo>
                <a:lnTo>
                  <a:pt x="121" y="215"/>
                </a:lnTo>
                <a:lnTo>
                  <a:pt x="127" y="215"/>
                </a:lnTo>
                <a:lnTo>
                  <a:pt x="127" y="222"/>
                </a:lnTo>
                <a:lnTo>
                  <a:pt x="127" y="215"/>
                </a:lnTo>
                <a:lnTo>
                  <a:pt x="121" y="215"/>
                </a:lnTo>
                <a:lnTo>
                  <a:pt x="121" y="209"/>
                </a:lnTo>
                <a:lnTo>
                  <a:pt x="115" y="209"/>
                </a:lnTo>
                <a:lnTo>
                  <a:pt x="115" y="215"/>
                </a:lnTo>
                <a:lnTo>
                  <a:pt x="115" y="209"/>
                </a:lnTo>
                <a:lnTo>
                  <a:pt x="108" y="209"/>
                </a:lnTo>
                <a:lnTo>
                  <a:pt x="108" y="203"/>
                </a:lnTo>
                <a:lnTo>
                  <a:pt x="102" y="203"/>
                </a:lnTo>
                <a:lnTo>
                  <a:pt x="102" y="209"/>
                </a:lnTo>
                <a:lnTo>
                  <a:pt x="102" y="203"/>
                </a:lnTo>
                <a:lnTo>
                  <a:pt x="95" y="203"/>
                </a:lnTo>
                <a:lnTo>
                  <a:pt x="95" y="209"/>
                </a:lnTo>
                <a:lnTo>
                  <a:pt x="89" y="209"/>
                </a:lnTo>
                <a:lnTo>
                  <a:pt x="83" y="209"/>
                </a:lnTo>
                <a:lnTo>
                  <a:pt x="76" y="209"/>
                </a:lnTo>
                <a:lnTo>
                  <a:pt x="76" y="215"/>
                </a:lnTo>
                <a:lnTo>
                  <a:pt x="70" y="215"/>
                </a:lnTo>
                <a:lnTo>
                  <a:pt x="64" y="215"/>
                </a:lnTo>
                <a:lnTo>
                  <a:pt x="57" y="215"/>
                </a:lnTo>
                <a:lnTo>
                  <a:pt x="51" y="215"/>
                </a:lnTo>
                <a:lnTo>
                  <a:pt x="57" y="215"/>
                </a:lnTo>
                <a:lnTo>
                  <a:pt x="57" y="209"/>
                </a:lnTo>
                <a:lnTo>
                  <a:pt x="51" y="209"/>
                </a:lnTo>
                <a:lnTo>
                  <a:pt x="57" y="209"/>
                </a:lnTo>
                <a:lnTo>
                  <a:pt x="57" y="203"/>
                </a:lnTo>
                <a:lnTo>
                  <a:pt x="57" y="209"/>
                </a:lnTo>
                <a:lnTo>
                  <a:pt x="51" y="203"/>
                </a:lnTo>
                <a:lnTo>
                  <a:pt x="51" y="209"/>
                </a:lnTo>
                <a:lnTo>
                  <a:pt x="51" y="203"/>
                </a:lnTo>
                <a:lnTo>
                  <a:pt x="51" y="209"/>
                </a:lnTo>
                <a:lnTo>
                  <a:pt x="45" y="209"/>
                </a:lnTo>
                <a:lnTo>
                  <a:pt x="45" y="215"/>
                </a:lnTo>
                <a:lnTo>
                  <a:pt x="38" y="215"/>
                </a:lnTo>
                <a:lnTo>
                  <a:pt x="32" y="215"/>
                </a:lnTo>
                <a:lnTo>
                  <a:pt x="32" y="222"/>
                </a:lnTo>
                <a:lnTo>
                  <a:pt x="32" y="215"/>
                </a:lnTo>
                <a:lnTo>
                  <a:pt x="26" y="215"/>
                </a:lnTo>
                <a:lnTo>
                  <a:pt x="19" y="215"/>
                </a:lnTo>
                <a:lnTo>
                  <a:pt x="19" y="222"/>
                </a:lnTo>
                <a:lnTo>
                  <a:pt x="19" y="228"/>
                </a:lnTo>
                <a:lnTo>
                  <a:pt x="19" y="234"/>
                </a:lnTo>
                <a:lnTo>
                  <a:pt x="26" y="234"/>
                </a:lnTo>
                <a:lnTo>
                  <a:pt x="26" y="228"/>
                </a:lnTo>
                <a:lnTo>
                  <a:pt x="26" y="234"/>
                </a:lnTo>
                <a:lnTo>
                  <a:pt x="19" y="234"/>
                </a:lnTo>
                <a:lnTo>
                  <a:pt x="26" y="234"/>
                </a:lnTo>
                <a:lnTo>
                  <a:pt x="26" y="241"/>
                </a:lnTo>
                <a:lnTo>
                  <a:pt x="32" y="234"/>
                </a:lnTo>
                <a:lnTo>
                  <a:pt x="32" y="241"/>
                </a:lnTo>
                <a:lnTo>
                  <a:pt x="38" y="241"/>
                </a:lnTo>
                <a:lnTo>
                  <a:pt x="32" y="241"/>
                </a:lnTo>
                <a:lnTo>
                  <a:pt x="32" y="247"/>
                </a:lnTo>
                <a:lnTo>
                  <a:pt x="26" y="247"/>
                </a:lnTo>
                <a:lnTo>
                  <a:pt x="19" y="247"/>
                </a:lnTo>
                <a:lnTo>
                  <a:pt x="13" y="247"/>
                </a:lnTo>
                <a:lnTo>
                  <a:pt x="13" y="241"/>
                </a:lnTo>
                <a:lnTo>
                  <a:pt x="7" y="241"/>
                </a:lnTo>
                <a:lnTo>
                  <a:pt x="7" y="234"/>
                </a:lnTo>
                <a:lnTo>
                  <a:pt x="0" y="234"/>
                </a:lnTo>
                <a:close/>
                <a:moveTo>
                  <a:pt x="19" y="247"/>
                </a:moveTo>
                <a:lnTo>
                  <a:pt x="19" y="247"/>
                </a:lnTo>
                <a:close/>
                <a:moveTo>
                  <a:pt x="19" y="247"/>
                </a:moveTo>
                <a:lnTo>
                  <a:pt x="19" y="247"/>
                </a:lnTo>
                <a:close/>
                <a:moveTo>
                  <a:pt x="32" y="247"/>
                </a:moveTo>
                <a:lnTo>
                  <a:pt x="32" y="24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57" name="Freeform 125"/>
          <p:cNvSpPr>
            <a:spLocks/>
          </p:cNvSpPr>
          <p:nvPr/>
        </p:nvSpPr>
        <p:spPr bwMode="auto">
          <a:xfrm>
            <a:off x="3586163" y="415766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0 h 1"/>
              <a:gd name="T62" fmla="*/ 0 w 1"/>
              <a:gd name="T63" fmla="*/ 0 h 1"/>
              <a:gd name="T64" fmla="*/ 0 w 1"/>
              <a:gd name="T65" fmla="*/ 0 h 1"/>
              <a:gd name="T66" fmla="*/ 0 w 1"/>
              <a:gd name="T67" fmla="*/ 0 h 1"/>
              <a:gd name="T68" fmla="*/ 0 w 1"/>
              <a:gd name="T69" fmla="*/ 0 h 1"/>
              <a:gd name="T70" fmla="*/ 0 w 1"/>
              <a:gd name="T71" fmla="*/ 0 h 1"/>
              <a:gd name="T72" fmla="*/ 0 w 1"/>
              <a:gd name="T73" fmla="*/ 0 h 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"/>
              <a:gd name="T112" fmla="*/ 0 h 1"/>
              <a:gd name="T113" fmla="*/ 1 w 1"/>
              <a:gd name="T114" fmla="*/ 1 h 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58" name="Freeform 126"/>
          <p:cNvSpPr>
            <a:spLocks/>
          </p:cNvSpPr>
          <p:nvPr/>
        </p:nvSpPr>
        <p:spPr bwMode="auto">
          <a:xfrm>
            <a:off x="3586163" y="415766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59" name="Freeform 127"/>
          <p:cNvSpPr>
            <a:spLocks/>
          </p:cNvSpPr>
          <p:nvPr/>
        </p:nvSpPr>
        <p:spPr bwMode="auto">
          <a:xfrm>
            <a:off x="3273425" y="423227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"/>
              <a:gd name="T70" fmla="*/ 0 h 1"/>
              <a:gd name="T71" fmla="*/ 1 w 1"/>
              <a:gd name="T72" fmla="*/ 1 h 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0" name="Freeform 128"/>
          <p:cNvSpPr>
            <a:spLocks/>
          </p:cNvSpPr>
          <p:nvPr/>
        </p:nvSpPr>
        <p:spPr bwMode="auto">
          <a:xfrm>
            <a:off x="3273425" y="42386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"/>
              <a:gd name="T91" fmla="*/ 0 h 1"/>
              <a:gd name="T92" fmla="*/ 1 w 1"/>
              <a:gd name="T93" fmla="*/ 1 h 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1" name="Freeform 129"/>
          <p:cNvSpPr>
            <a:spLocks/>
          </p:cNvSpPr>
          <p:nvPr/>
        </p:nvSpPr>
        <p:spPr bwMode="auto">
          <a:xfrm>
            <a:off x="3273425" y="42386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1"/>
              <a:gd name="T38" fmla="*/ 1 w 1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2" name="Freeform 130"/>
          <p:cNvSpPr>
            <a:spLocks/>
          </p:cNvSpPr>
          <p:nvPr/>
        </p:nvSpPr>
        <p:spPr bwMode="auto">
          <a:xfrm>
            <a:off x="3273425" y="42386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"/>
              <a:gd name="T46" fmla="*/ 0 h 1"/>
              <a:gd name="T47" fmla="*/ 1 w 1"/>
              <a:gd name="T48" fmla="*/ 1 h 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3" name="Freeform 131"/>
          <p:cNvSpPr>
            <a:spLocks/>
          </p:cNvSpPr>
          <p:nvPr/>
        </p:nvSpPr>
        <p:spPr bwMode="auto">
          <a:xfrm>
            <a:off x="3273425" y="4246563"/>
            <a:ext cx="1588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1"/>
              <a:gd name="T38" fmla="*/ 1 w 1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4" name="Freeform 132"/>
          <p:cNvSpPr>
            <a:spLocks/>
          </p:cNvSpPr>
          <p:nvPr/>
        </p:nvSpPr>
        <p:spPr bwMode="auto">
          <a:xfrm>
            <a:off x="3265488" y="4238625"/>
            <a:ext cx="7937" cy="1588"/>
          </a:xfrm>
          <a:custGeom>
            <a:avLst/>
            <a:gdLst>
              <a:gd name="T0" fmla="*/ 0 w 6"/>
              <a:gd name="T1" fmla="*/ 0 h 1"/>
              <a:gd name="T2" fmla="*/ 0 w 6"/>
              <a:gd name="T3" fmla="*/ 0 h 1"/>
              <a:gd name="T4" fmla="*/ 2147483647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2147483647 w 6"/>
              <a:gd name="T11" fmla="*/ 0 h 1"/>
              <a:gd name="T12" fmla="*/ 2147483647 w 6"/>
              <a:gd name="T13" fmla="*/ 0 h 1"/>
              <a:gd name="T14" fmla="*/ 0 w 6"/>
              <a:gd name="T15" fmla="*/ 0 h 1"/>
              <a:gd name="T16" fmla="*/ 0 w 6"/>
              <a:gd name="T17" fmla="*/ 0 h 1"/>
              <a:gd name="T18" fmla="*/ 0 w 6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"/>
              <a:gd name="T32" fmla="*/ 6 w 6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5" name="Freeform 133"/>
          <p:cNvSpPr>
            <a:spLocks/>
          </p:cNvSpPr>
          <p:nvPr/>
        </p:nvSpPr>
        <p:spPr bwMode="auto">
          <a:xfrm>
            <a:off x="3265488" y="42386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0 h 1"/>
              <a:gd name="T62" fmla="*/ 0 w 1"/>
              <a:gd name="T63" fmla="*/ 0 h 1"/>
              <a:gd name="T64" fmla="*/ 0 w 1"/>
              <a:gd name="T65" fmla="*/ 0 h 1"/>
              <a:gd name="T66" fmla="*/ 0 w 1"/>
              <a:gd name="T67" fmla="*/ 0 h 1"/>
              <a:gd name="T68" fmla="*/ 0 w 1"/>
              <a:gd name="T69" fmla="*/ 0 h 1"/>
              <a:gd name="T70" fmla="*/ 0 w 1"/>
              <a:gd name="T71" fmla="*/ 0 h 1"/>
              <a:gd name="T72" fmla="*/ 0 w 1"/>
              <a:gd name="T73" fmla="*/ 0 h 1"/>
              <a:gd name="T74" fmla="*/ 0 w 1"/>
              <a:gd name="T75" fmla="*/ 0 h 1"/>
              <a:gd name="T76" fmla="*/ 0 w 1"/>
              <a:gd name="T77" fmla="*/ 0 h 1"/>
              <a:gd name="T78" fmla="*/ 0 w 1"/>
              <a:gd name="T79" fmla="*/ 0 h 1"/>
              <a:gd name="T80" fmla="*/ 0 w 1"/>
              <a:gd name="T81" fmla="*/ 0 h 1"/>
              <a:gd name="T82" fmla="*/ 0 w 1"/>
              <a:gd name="T83" fmla="*/ 0 h 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"/>
              <a:gd name="T127" fmla="*/ 0 h 1"/>
              <a:gd name="T128" fmla="*/ 1 w 1"/>
              <a:gd name="T129" fmla="*/ 1 h 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6" name="Freeform 134"/>
          <p:cNvSpPr>
            <a:spLocks/>
          </p:cNvSpPr>
          <p:nvPr/>
        </p:nvSpPr>
        <p:spPr bwMode="auto">
          <a:xfrm>
            <a:off x="3259138" y="423862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1"/>
              <a:gd name="T38" fmla="*/ 1 w 1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7" name="Freeform 135"/>
          <p:cNvSpPr>
            <a:spLocks/>
          </p:cNvSpPr>
          <p:nvPr/>
        </p:nvSpPr>
        <p:spPr bwMode="auto">
          <a:xfrm>
            <a:off x="3259138" y="423862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"/>
              <a:gd name="T52" fmla="*/ 0 h 1"/>
              <a:gd name="T53" fmla="*/ 1 w 1"/>
              <a:gd name="T54" fmla="*/ 1 h 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8" name="Freeform 136"/>
          <p:cNvSpPr>
            <a:spLocks/>
          </p:cNvSpPr>
          <p:nvPr/>
        </p:nvSpPr>
        <p:spPr bwMode="auto">
          <a:xfrm>
            <a:off x="3259138" y="423227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69" name="Freeform 137"/>
          <p:cNvSpPr>
            <a:spLocks/>
          </p:cNvSpPr>
          <p:nvPr/>
        </p:nvSpPr>
        <p:spPr bwMode="auto">
          <a:xfrm>
            <a:off x="3265488" y="423227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"/>
              <a:gd name="T52" fmla="*/ 0 h 1"/>
              <a:gd name="T53" fmla="*/ 1 w 1"/>
              <a:gd name="T54" fmla="*/ 1 h 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0" name="Freeform 138"/>
          <p:cNvSpPr>
            <a:spLocks/>
          </p:cNvSpPr>
          <p:nvPr/>
        </p:nvSpPr>
        <p:spPr bwMode="auto">
          <a:xfrm>
            <a:off x="3259138" y="423227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1" name="Freeform 139"/>
          <p:cNvSpPr>
            <a:spLocks/>
          </p:cNvSpPr>
          <p:nvPr/>
        </p:nvSpPr>
        <p:spPr bwMode="auto">
          <a:xfrm>
            <a:off x="3265488" y="423227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"/>
              <a:gd name="T79" fmla="*/ 0 h 1"/>
              <a:gd name="T80" fmla="*/ 1 w 1"/>
              <a:gd name="T81" fmla="*/ 1 h 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2" name="Freeform 140"/>
          <p:cNvSpPr>
            <a:spLocks/>
          </p:cNvSpPr>
          <p:nvPr/>
        </p:nvSpPr>
        <p:spPr bwMode="auto">
          <a:xfrm>
            <a:off x="3259138" y="423227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"/>
              <a:gd name="T46" fmla="*/ 0 h 1"/>
              <a:gd name="T47" fmla="*/ 1 w 1"/>
              <a:gd name="T48" fmla="*/ 1 h 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3" name="Freeform 141"/>
          <p:cNvSpPr>
            <a:spLocks/>
          </p:cNvSpPr>
          <p:nvPr/>
        </p:nvSpPr>
        <p:spPr bwMode="auto">
          <a:xfrm>
            <a:off x="3259138" y="423227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4" name="Freeform 142"/>
          <p:cNvSpPr>
            <a:spLocks/>
          </p:cNvSpPr>
          <p:nvPr/>
        </p:nvSpPr>
        <p:spPr bwMode="auto">
          <a:xfrm>
            <a:off x="3259138" y="422592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"/>
              <a:gd name="T61" fmla="*/ 0 h 1"/>
              <a:gd name="T62" fmla="*/ 1 w 1"/>
              <a:gd name="T63" fmla="*/ 1 h 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5" name="Freeform 143"/>
          <p:cNvSpPr>
            <a:spLocks/>
          </p:cNvSpPr>
          <p:nvPr/>
        </p:nvSpPr>
        <p:spPr bwMode="auto">
          <a:xfrm>
            <a:off x="3259138" y="422592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6" name="Freeform 144"/>
          <p:cNvSpPr>
            <a:spLocks/>
          </p:cNvSpPr>
          <p:nvPr/>
        </p:nvSpPr>
        <p:spPr bwMode="auto">
          <a:xfrm>
            <a:off x="3259138" y="422592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"/>
              <a:gd name="T49" fmla="*/ 0 h 1"/>
              <a:gd name="T50" fmla="*/ 1 w 1"/>
              <a:gd name="T51" fmla="*/ 1 h 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7" name="Freeform 145"/>
          <p:cNvSpPr>
            <a:spLocks/>
          </p:cNvSpPr>
          <p:nvPr/>
        </p:nvSpPr>
        <p:spPr bwMode="auto">
          <a:xfrm>
            <a:off x="3259138" y="422592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"/>
              <a:gd name="T49" fmla="*/ 0 h 1"/>
              <a:gd name="T50" fmla="*/ 1 w 1"/>
              <a:gd name="T51" fmla="*/ 1 h 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8" name="Freeform 146"/>
          <p:cNvSpPr>
            <a:spLocks/>
          </p:cNvSpPr>
          <p:nvPr/>
        </p:nvSpPr>
        <p:spPr bwMode="auto">
          <a:xfrm>
            <a:off x="3265488" y="42259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0 h 1"/>
              <a:gd name="T62" fmla="*/ 0 w 1"/>
              <a:gd name="T63" fmla="*/ 0 h 1"/>
              <a:gd name="T64" fmla="*/ 0 w 1"/>
              <a:gd name="T65" fmla="*/ 0 h 1"/>
              <a:gd name="T66" fmla="*/ 0 w 1"/>
              <a:gd name="T67" fmla="*/ 0 h 1"/>
              <a:gd name="T68" fmla="*/ 0 w 1"/>
              <a:gd name="T69" fmla="*/ 0 h 1"/>
              <a:gd name="T70" fmla="*/ 0 w 1"/>
              <a:gd name="T71" fmla="*/ 0 h 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"/>
              <a:gd name="T109" fmla="*/ 0 h 1"/>
              <a:gd name="T110" fmla="*/ 1 w 1"/>
              <a:gd name="T111" fmla="*/ 1 h 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79" name="Freeform 147"/>
          <p:cNvSpPr>
            <a:spLocks/>
          </p:cNvSpPr>
          <p:nvPr/>
        </p:nvSpPr>
        <p:spPr bwMode="auto">
          <a:xfrm>
            <a:off x="3265488" y="42259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"/>
              <a:gd name="T67" fmla="*/ 0 h 1"/>
              <a:gd name="T68" fmla="*/ 1 w 1"/>
              <a:gd name="T69" fmla="*/ 1 h 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80" name="Freeform 148"/>
          <p:cNvSpPr>
            <a:spLocks/>
          </p:cNvSpPr>
          <p:nvPr/>
        </p:nvSpPr>
        <p:spPr bwMode="auto">
          <a:xfrm>
            <a:off x="3265488" y="4217988"/>
            <a:ext cx="1587" cy="7937"/>
          </a:xfrm>
          <a:custGeom>
            <a:avLst/>
            <a:gdLst>
              <a:gd name="T0" fmla="*/ 0 w 1"/>
              <a:gd name="T1" fmla="*/ 2147483647 h 7"/>
              <a:gd name="T2" fmla="*/ 0 w 1"/>
              <a:gd name="T3" fmla="*/ 2147483647 h 7"/>
              <a:gd name="T4" fmla="*/ 0 w 1"/>
              <a:gd name="T5" fmla="*/ 2147483647 h 7"/>
              <a:gd name="T6" fmla="*/ 0 w 1"/>
              <a:gd name="T7" fmla="*/ 2147483647 h 7"/>
              <a:gd name="T8" fmla="*/ 0 w 1"/>
              <a:gd name="T9" fmla="*/ 0 h 7"/>
              <a:gd name="T10" fmla="*/ 0 w 1"/>
              <a:gd name="T11" fmla="*/ 0 h 7"/>
              <a:gd name="T12" fmla="*/ 0 w 1"/>
              <a:gd name="T13" fmla="*/ 0 h 7"/>
              <a:gd name="T14" fmla="*/ 0 w 1"/>
              <a:gd name="T15" fmla="*/ 0 h 7"/>
              <a:gd name="T16" fmla="*/ 0 w 1"/>
              <a:gd name="T17" fmla="*/ 0 h 7"/>
              <a:gd name="T18" fmla="*/ 0 w 1"/>
              <a:gd name="T19" fmla="*/ 2147483647 h 7"/>
              <a:gd name="T20" fmla="*/ 0 w 1"/>
              <a:gd name="T21" fmla="*/ 2147483647 h 7"/>
              <a:gd name="T22" fmla="*/ 0 w 1"/>
              <a:gd name="T23" fmla="*/ 2147483647 h 7"/>
              <a:gd name="T24" fmla="*/ 0 w 1"/>
              <a:gd name="T25" fmla="*/ 2147483647 h 7"/>
              <a:gd name="T26" fmla="*/ 0 w 1"/>
              <a:gd name="T27" fmla="*/ 2147483647 h 7"/>
              <a:gd name="T28" fmla="*/ 0 w 1"/>
              <a:gd name="T29" fmla="*/ 2147483647 h 7"/>
              <a:gd name="T30" fmla="*/ 0 w 1"/>
              <a:gd name="T31" fmla="*/ 2147483647 h 7"/>
              <a:gd name="T32" fmla="*/ 0 w 1"/>
              <a:gd name="T33" fmla="*/ 2147483647 h 7"/>
              <a:gd name="T34" fmla="*/ 0 w 1"/>
              <a:gd name="T35" fmla="*/ 2147483647 h 7"/>
              <a:gd name="T36" fmla="*/ 0 w 1"/>
              <a:gd name="T37" fmla="*/ 2147483647 h 7"/>
              <a:gd name="T38" fmla="*/ 0 w 1"/>
              <a:gd name="T39" fmla="*/ 2147483647 h 7"/>
              <a:gd name="T40" fmla="*/ 0 w 1"/>
              <a:gd name="T41" fmla="*/ 2147483647 h 7"/>
              <a:gd name="T42" fmla="*/ 0 w 1"/>
              <a:gd name="T43" fmla="*/ 2147483647 h 7"/>
              <a:gd name="T44" fmla="*/ 0 w 1"/>
              <a:gd name="T45" fmla="*/ 2147483647 h 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"/>
              <a:gd name="T70" fmla="*/ 0 h 7"/>
              <a:gd name="T71" fmla="*/ 1 w 1"/>
              <a:gd name="T72" fmla="*/ 7 h 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" h="7">
                <a:moveTo>
                  <a:pt x="0" y="7"/>
                </a:move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81" name="Freeform 149"/>
          <p:cNvSpPr>
            <a:spLocks/>
          </p:cNvSpPr>
          <p:nvPr/>
        </p:nvSpPr>
        <p:spPr bwMode="auto">
          <a:xfrm>
            <a:off x="3265488" y="42259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"/>
              <a:gd name="T43" fmla="*/ 0 h 1"/>
              <a:gd name="T44" fmla="*/ 1 w 1"/>
              <a:gd name="T45" fmla="*/ 1 h 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82" name="Freeform 150"/>
          <p:cNvSpPr>
            <a:spLocks/>
          </p:cNvSpPr>
          <p:nvPr/>
        </p:nvSpPr>
        <p:spPr bwMode="auto">
          <a:xfrm>
            <a:off x="3265488" y="4217988"/>
            <a:ext cx="1587" cy="7937"/>
          </a:xfrm>
          <a:custGeom>
            <a:avLst/>
            <a:gdLst>
              <a:gd name="T0" fmla="*/ 0 w 1"/>
              <a:gd name="T1" fmla="*/ 2147483647 h 7"/>
              <a:gd name="T2" fmla="*/ 0 w 1"/>
              <a:gd name="T3" fmla="*/ 2147483647 h 7"/>
              <a:gd name="T4" fmla="*/ 0 w 1"/>
              <a:gd name="T5" fmla="*/ 2147483647 h 7"/>
              <a:gd name="T6" fmla="*/ 0 w 1"/>
              <a:gd name="T7" fmla="*/ 2147483647 h 7"/>
              <a:gd name="T8" fmla="*/ 0 w 1"/>
              <a:gd name="T9" fmla="*/ 2147483647 h 7"/>
              <a:gd name="T10" fmla="*/ 0 w 1"/>
              <a:gd name="T11" fmla="*/ 2147483647 h 7"/>
              <a:gd name="T12" fmla="*/ 0 w 1"/>
              <a:gd name="T13" fmla="*/ 2147483647 h 7"/>
              <a:gd name="T14" fmla="*/ 0 w 1"/>
              <a:gd name="T15" fmla="*/ 0 h 7"/>
              <a:gd name="T16" fmla="*/ 0 w 1"/>
              <a:gd name="T17" fmla="*/ 0 h 7"/>
              <a:gd name="T18" fmla="*/ 0 w 1"/>
              <a:gd name="T19" fmla="*/ 0 h 7"/>
              <a:gd name="T20" fmla="*/ 0 w 1"/>
              <a:gd name="T21" fmla="*/ 0 h 7"/>
              <a:gd name="T22" fmla="*/ 0 w 1"/>
              <a:gd name="T23" fmla="*/ 0 h 7"/>
              <a:gd name="T24" fmla="*/ 0 w 1"/>
              <a:gd name="T25" fmla="*/ 0 h 7"/>
              <a:gd name="T26" fmla="*/ 0 w 1"/>
              <a:gd name="T27" fmla="*/ 2147483647 h 7"/>
              <a:gd name="T28" fmla="*/ 0 w 1"/>
              <a:gd name="T29" fmla="*/ 2147483647 h 7"/>
              <a:gd name="T30" fmla="*/ 0 w 1"/>
              <a:gd name="T31" fmla="*/ 2147483647 h 7"/>
              <a:gd name="T32" fmla="*/ 0 w 1"/>
              <a:gd name="T33" fmla="*/ 2147483647 h 7"/>
              <a:gd name="T34" fmla="*/ 0 w 1"/>
              <a:gd name="T35" fmla="*/ 2147483647 h 7"/>
              <a:gd name="T36" fmla="*/ 0 w 1"/>
              <a:gd name="T37" fmla="*/ 2147483647 h 7"/>
              <a:gd name="T38" fmla="*/ 0 w 1"/>
              <a:gd name="T39" fmla="*/ 2147483647 h 7"/>
              <a:gd name="T40" fmla="*/ 0 w 1"/>
              <a:gd name="T41" fmla="*/ 2147483647 h 7"/>
              <a:gd name="T42" fmla="*/ 0 w 1"/>
              <a:gd name="T43" fmla="*/ 2147483647 h 7"/>
              <a:gd name="T44" fmla="*/ 0 w 1"/>
              <a:gd name="T45" fmla="*/ 2147483647 h 7"/>
              <a:gd name="T46" fmla="*/ 0 w 1"/>
              <a:gd name="T47" fmla="*/ 2147483647 h 7"/>
              <a:gd name="T48" fmla="*/ 0 w 1"/>
              <a:gd name="T49" fmla="*/ 2147483647 h 7"/>
              <a:gd name="T50" fmla="*/ 0 w 1"/>
              <a:gd name="T51" fmla="*/ 2147483647 h 7"/>
              <a:gd name="T52" fmla="*/ 0 w 1"/>
              <a:gd name="T53" fmla="*/ 2147483647 h 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"/>
              <a:gd name="T82" fmla="*/ 0 h 7"/>
              <a:gd name="T83" fmla="*/ 1 w 1"/>
              <a:gd name="T84" fmla="*/ 7 h 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" h="7">
                <a:moveTo>
                  <a:pt x="0" y="7"/>
                </a:move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83" name="Freeform 151"/>
          <p:cNvSpPr>
            <a:spLocks/>
          </p:cNvSpPr>
          <p:nvPr/>
        </p:nvSpPr>
        <p:spPr bwMode="auto">
          <a:xfrm>
            <a:off x="3265488" y="42259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1"/>
              <a:gd name="T38" fmla="*/ 1 w 1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84" name="Freeform 152"/>
          <p:cNvSpPr>
            <a:spLocks/>
          </p:cNvSpPr>
          <p:nvPr/>
        </p:nvSpPr>
        <p:spPr bwMode="auto">
          <a:xfrm>
            <a:off x="3273425" y="42259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85" name="Oval 153"/>
          <p:cNvSpPr>
            <a:spLocks noChangeArrowheads="1"/>
          </p:cNvSpPr>
          <p:nvPr/>
        </p:nvSpPr>
        <p:spPr bwMode="auto">
          <a:xfrm>
            <a:off x="3273425" y="4225925"/>
            <a:ext cx="1588" cy="1588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286" name="Freeform 154"/>
          <p:cNvSpPr>
            <a:spLocks/>
          </p:cNvSpPr>
          <p:nvPr/>
        </p:nvSpPr>
        <p:spPr bwMode="auto">
          <a:xfrm>
            <a:off x="3273425" y="4217988"/>
            <a:ext cx="1588" cy="7937"/>
          </a:xfrm>
          <a:custGeom>
            <a:avLst/>
            <a:gdLst>
              <a:gd name="T0" fmla="*/ 0 w 1"/>
              <a:gd name="T1" fmla="*/ 2147483647 h 7"/>
              <a:gd name="T2" fmla="*/ 0 w 1"/>
              <a:gd name="T3" fmla="*/ 2147483647 h 7"/>
              <a:gd name="T4" fmla="*/ 0 w 1"/>
              <a:gd name="T5" fmla="*/ 2147483647 h 7"/>
              <a:gd name="T6" fmla="*/ 0 w 1"/>
              <a:gd name="T7" fmla="*/ 2147483647 h 7"/>
              <a:gd name="T8" fmla="*/ 0 w 1"/>
              <a:gd name="T9" fmla="*/ 2147483647 h 7"/>
              <a:gd name="T10" fmla="*/ 0 w 1"/>
              <a:gd name="T11" fmla="*/ 2147483647 h 7"/>
              <a:gd name="T12" fmla="*/ 0 w 1"/>
              <a:gd name="T13" fmla="*/ 2147483647 h 7"/>
              <a:gd name="T14" fmla="*/ 0 w 1"/>
              <a:gd name="T15" fmla="*/ 2147483647 h 7"/>
              <a:gd name="T16" fmla="*/ 0 w 1"/>
              <a:gd name="T17" fmla="*/ 2147483647 h 7"/>
              <a:gd name="T18" fmla="*/ 0 w 1"/>
              <a:gd name="T19" fmla="*/ 2147483647 h 7"/>
              <a:gd name="T20" fmla="*/ 0 w 1"/>
              <a:gd name="T21" fmla="*/ 0 h 7"/>
              <a:gd name="T22" fmla="*/ 0 w 1"/>
              <a:gd name="T23" fmla="*/ 0 h 7"/>
              <a:gd name="T24" fmla="*/ 0 w 1"/>
              <a:gd name="T25" fmla="*/ 0 h 7"/>
              <a:gd name="T26" fmla="*/ 0 w 1"/>
              <a:gd name="T27" fmla="*/ 0 h 7"/>
              <a:gd name="T28" fmla="*/ 0 w 1"/>
              <a:gd name="T29" fmla="*/ 0 h 7"/>
              <a:gd name="T30" fmla="*/ 0 w 1"/>
              <a:gd name="T31" fmla="*/ 0 h 7"/>
              <a:gd name="T32" fmla="*/ 0 w 1"/>
              <a:gd name="T33" fmla="*/ 0 h 7"/>
              <a:gd name="T34" fmla="*/ 0 w 1"/>
              <a:gd name="T35" fmla="*/ 0 h 7"/>
              <a:gd name="T36" fmla="*/ 0 w 1"/>
              <a:gd name="T37" fmla="*/ 2147483647 h 7"/>
              <a:gd name="T38" fmla="*/ 0 w 1"/>
              <a:gd name="T39" fmla="*/ 2147483647 h 7"/>
              <a:gd name="T40" fmla="*/ 0 w 1"/>
              <a:gd name="T41" fmla="*/ 2147483647 h 7"/>
              <a:gd name="T42" fmla="*/ 0 w 1"/>
              <a:gd name="T43" fmla="*/ 2147483647 h 7"/>
              <a:gd name="T44" fmla="*/ 0 w 1"/>
              <a:gd name="T45" fmla="*/ 2147483647 h 7"/>
              <a:gd name="T46" fmla="*/ 0 w 1"/>
              <a:gd name="T47" fmla="*/ 2147483647 h 7"/>
              <a:gd name="T48" fmla="*/ 0 w 1"/>
              <a:gd name="T49" fmla="*/ 2147483647 h 7"/>
              <a:gd name="T50" fmla="*/ 0 w 1"/>
              <a:gd name="T51" fmla="*/ 2147483647 h 7"/>
              <a:gd name="T52" fmla="*/ 0 w 1"/>
              <a:gd name="T53" fmla="*/ 2147483647 h 7"/>
              <a:gd name="T54" fmla="*/ 0 w 1"/>
              <a:gd name="T55" fmla="*/ 2147483647 h 7"/>
              <a:gd name="T56" fmla="*/ 0 w 1"/>
              <a:gd name="T57" fmla="*/ 2147483647 h 7"/>
              <a:gd name="T58" fmla="*/ 0 w 1"/>
              <a:gd name="T59" fmla="*/ 2147483647 h 7"/>
              <a:gd name="T60" fmla="*/ 0 w 1"/>
              <a:gd name="T61" fmla="*/ 2147483647 h 7"/>
              <a:gd name="T62" fmla="*/ 0 w 1"/>
              <a:gd name="T63" fmla="*/ 2147483647 h 7"/>
              <a:gd name="T64" fmla="*/ 0 w 1"/>
              <a:gd name="T65" fmla="*/ 2147483647 h 7"/>
              <a:gd name="T66" fmla="*/ 0 w 1"/>
              <a:gd name="T67" fmla="*/ 2147483647 h 7"/>
              <a:gd name="T68" fmla="*/ 0 w 1"/>
              <a:gd name="T69" fmla="*/ 2147483647 h 7"/>
              <a:gd name="T70" fmla="*/ 0 w 1"/>
              <a:gd name="T71" fmla="*/ 2147483647 h 7"/>
              <a:gd name="T72" fmla="*/ 0 w 1"/>
              <a:gd name="T73" fmla="*/ 2147483647 h 7"/>
              <a:gd name="T74" fmla="*/ 0 w 1"/>
              <a:gd name="T75" fmla="*/ 2147483647 h 7"/>
              <a:gd name="T76" fmla="*/ 0 w 1"/>
              <a:gd name="T77" fmla="*/ 2147483647 h 7"/>
              <a:gd name="T78" fmla="*/ 0 w 1"/>
              <a:gd name="T79" fmla="*/ 2147483647 h 7"/>
              <a:gd name="T80" fmla="*/ 0 w 1"/>
              <a:gd name="T81" fmla="*/ 2147483647 h 7"/>
              <a:gd name="T82" fmla="*/ 0 w 1"/>
              <a:gd name="T83" fmla="*/ 2147483647 h 7"/>
              <a:gd name="T84" fmla="*/ 0 w 1"/>
              <a:gd name="T85" fmla="*/ 2147483647 h 7"/>
              <a:gd name="T86" fmla="*/ 0 w 1"/>
              <a:gd name="T87" fmla="*/ 2147483647 h 7"/>
              <a:gd name="T88" fmla="*/ 0 w 1"/>
              <a:gd name="T89" fmla="*/ 2147483647 h 7"/>
              <a:gd name="T90" fmla="*/ 0 w 1"/>
              <a:gd name="T91" fmla="*/ 2147483647 h 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"/>
              <a:gd name="T139" fmla="*/ 0 h 7"/>
              <a:gd name="T140" fmla="*/ 1 w 1"/>
              <a:gd name="T141" fmla="*/ 7 h 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" h="7">
                <a:moveTo>
                  <a:pt x="0" y="7"/>
                </a:move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87" name="Freeform 155"/>
          <p:cNvSpPr>
            <a:spLocks/>
          </p:cNvSpPr>
          <p:nvPr/>
        </p:nvSpPr>
        <p:spPr bwMode="auto">
          <a:xfrm>
            <a:off x="3273425" y="421798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"/>
              <a:gd name="T46" fmla="*/ 0 h 1"/>
              <a:gd name="T47" fmla="*/ 1 w 1"/>
              <a:gd name="T48" fmla="*/ 1 h 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88" name="Freeform 156"/>
          <p:cNvSpPr>
            <a:spLocks/>
          </p:cNvSpPr>
          <p:nvPr/>
        </p:nvSpPr>
        <p:spPr bwMode="auto">
          <a:xfrm>
            <a:off x="3273425" y="421798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89" name="Freeform 157"/>
          <p:cNvSpPr>
            <a:spLocks/>
          </p:cNvSpPr>
          <p:nvPr/>
        </p:nvSpPr>
        <p:spPr bwMode="auto">
          <a:xfrm>
            <a:off x="3295650" y="4225925"/>
            <a:ext cx="28575" cy="12700"/>
          </a:xfrm>
          <a:custGeom>
            <a:avLst/>
            <a:gdLst>
              <a:gd name="T0" fmla="*/ 2147483647 w 25"/>
              <a:gd name="T1" fmla="*/ 2147483647 h 12"/>
              <a:gd name="T2" fmla="*/ 2147483647 w 25"/>
              <a:gd name="T3" fmla="*/ 2147483647 h 12"/>
              <a:gd name="T4" fmla="*/ 2147483647 w 25"/>
              <a:gd name="T5" fmla="*/ 2147483647 h 12"/>
              <a:gd name="T6" fmla="*/ 2147483647 w 25"/>
              <a:gd name="T7" fmla="*/ 2147483647 h 12"/>
              <a:gd name="T8" fmla="*/ 2147483647 w 25"/>
              <a:gd name="T9" fmla="*/ 2147483647 h 12"/>
              <a:gd name="T10" fmla="*/ 2147483647 w 25"/>
              <a:gd name="T11" fmla="*/ 2147483647 h 12"/>
              <a:gd name="T12" fmla="*/ 0 w 25"/>
              <a:gd name="T13" fmla="*/ 2147483647 h 12"/>
              <a:gd name="T14" fmla="*/ 0 w 25"/>
              <a:gd name="T15" fmla="*/ 2147483647 h 12"/>
              <a:gd name="T16" fmla="*/ 0 w 25"/>
              <a:gd name="T17" fmla="*/ 2147483647 h 12"/>
              <a:gd name="T18" fmla="*/ 0 w 25"/>
              <a:gd name="T19" fmla="*/ 2147483647 h 12"/>
              <a:gd name="T20" fmla="*/ 0 w 25"/>
              <a:gd name="T21" fmla="*/ 2147483647 h 12"/>
              <a:gd name="T22" fmla="*/ 0 w 25"/>
              <a:gd name="T23" fmla="*/ 2147483647 h 12"/>
              <a:gd name="T24" fmla="*/ 0 w 25"/>
              <a:gd name="T25" fmla="*/ 2147483647 h 12"/>
              <a:gd name="T26" fmla="*/ 0 w 25"/>
              <a:gd name="T27" fmla="*/ 2147483647 h 12"/>
              <a:gd name="T28" fmla="*/ 0 w 25"/>
              <a:gd name="T29" fmla="*/ 2147483647 h 12"/>
              <a:gd name="T30" fmla="*/ 0 w 25"/>
              <a:gd name="T31" fmla="*/ 2147483647 h 12"/>
              <a:gd name="T32" fmla="*/ 2147483647 w 25"/>
              <a:gd name="T33" fmla="*/ 2147483647 h 12"/>
              <a:gd name="T34" fmla="*/ 2147483647 w 25"/>
              <a:gd name="T35" fmla="*/ 2147483647 h 12"/>
              <a:gd name="T36" fmla="*/ 2147483647 w 25"/>
              <a:gd name="T37" fmla="*/ 2147483647 h 12"/>
              <a:gd name="T38" fmla="*/ 2147483647 w 25"/>
              <a:gd name="T39" fmla="*/ 0 h 12"/>
              <a:gd name="T40" fmla="*/ 2147483647 w 25"/>
              <a:gd name="T41" fmla="*/ 2147483647 h 12"/>
              <a:gd name="T42" fmla="*/ 2147483647 w 25"/>
              <a:gd name="T43" fmla="*/ 2147483647 h 12"/>
              <a:gd name="T44" fmla="*/ 2147483647 w 25"/>
              <a:gd name="T45" fmla="*/ 0 h 12"/>
              <a:gd name="T46" fmla="*/ 2147483647 w 25"/>
              <a:gd name="T47" fmla="*/ 0 h 12"/>
              <a:gd name="T48" fmla="*/ 2147483647 w 25"/>
              <a:gd name="T49" fmla="*/ 0 h 12"/>
              <a:gd name="T50" fmla="*/ 2147483647 w 25"/>
              <a:gd name="T51" fmla="*/ 0 h 12"/>
              <a:gd name="T52" fmla="*/ 2147483647 w 25"/>
              <a:gd name="T53" fmla="*/ 0 h 12"/>
              <a:gd name="T54" fmla="*/ 2147483647 w 25"/>
              <a:gd name="T55" fmla="*/ 0 h 12"/>
              <a:gd name="T56" fmla="*/ 2147483647 w 25"/>
              <a:gd name="T57" fmla="*/ 0 h 12"/>
              <a:gd name="T58" fmla="*/ 2147483647 w 25"/>
              <a:gd name="T59" fmla="*/ 0 h 12"/>
              <a:gd name="T60" fmla="*/ 2147483647 w 25"/>
              <a:gd name="T61" fmla="*/ 0 h 12"/>
              <a:gd name="T62" fmla="*/ 2147483647 w 25"/>
              <a:gd name="T63" fmla="*/ 0 h 12"/>
              <a:gd name="T64" fmla="*/ 2147483647 w 25"/>
              <a:gd name="T65" fmla="*/ 0 h 12"/>
              <a:gd name="T66" fmla="*/ 2147483647 w 25"/>
              <a:gd name="T67" fmla="*/ 0 h 12"/>
              <a:gd name="T68" fmla="*/ 2147483647 w 25"/>
              <a:gd name="T69" fmla="*/ 0 h 12"/>
              <a:gd name="T70" fmla="*/ 2147483647 w 25"/>
              <a:gd name="T71" fmla="*/ 0 h 12"/>
              <a:gd name="T72" fmla="*/ 2147483647 w 25"/>
              <a:gd name="T73" fmla="*/ 2147483647 h 12"/>
              <a:gd name="T74" fmla="*/ 2147483647 w 25"/>
              <a:gd name="T75" fmla="*/ 2147483647 h 12"/>
              <a:gd name="T76" fmla="*/ 2147483647 w 25"/>
              <a:gd name="T77" fmla="*/ 2147483647 h 12"/>
              <a:gd name="T78" fmla="*/ 2147483647 w 25"/>
              <a:gd name="T79" fmla="*/ 0 h 12"/>
              <a:gd name="T80" fmla="*/ 2147483647 w 25"/>
              <a:gd name="T81" fmla="*/ 2147483647 h 12"/>
              <a:gd name="T82" fmla="*/ 2147483647 w 25"/>
              <a:gd name="T83" fmla="*/ 2147483647 h 12"/>
              <a:gd name="T84" fmla="*/ 2147483647 w 25"/>
              <a:gd name="T85" fmla="*/ 2147483647 h 12"/>
              <a:gd name="T86" fmla="*/ 2147483647 w 25"/>
              <a:gd name="T87" fmla="*/ 2147483647 h 12"/>
              <a:gd name="T88" fmla="*/ 2147483647 w 25"/>
              <a:gd name="T89" fmla="*/ 2147483647 h 12"/>
              <a:gd name="T90" fmla="*/ 2147483647 w 25"/>
              <a:gd name="T91" fmla="*/ 2147483647 h 12"/>
              <a:gd name="T92" fmla="*/ 2147483647 w 25"/>
              <a:gd name="T93" fmla="*/ 2147483647 h 12"/>
              <a:gd name="T94" fmla="*/ 2147483647 w 25"/>
              <a:gd name="T95" fmla="*/ 2147483647 h 12"/>
              <a:gd name="T96" fmla="*/ 2147483647 w 25"/>
              <a:gd name="T97" fmla="*/ 2147483647 h 12"/>
              <a:gd name="T98" fmla="*/ 2147483647 w 25"/>
              <a:gd name="T99" fmla="*/ 2147483647 h 12"/>
              <a:gd name="T100" fmla="*/ 2147483647 w 25"/>
              <a:gd name="T101" fmla="*/ 2147483647 h 12"/>
              <a:gd name="T102" fmla="*/ 2147483647 w 25"/>
              <a:gd name="T103" fmla="*/ 2147483647 h 12"/>
              <a:gd name="T104" fmla="*/ 2147483647 w 25"/>
              <a:gd name="T105" fmla="*/ 2147483647 h 12"/>
              <a:gd name="T106" fmla="*/ 2147483647 w 25"/>
              <a:gd name="T107" fmla="*/ 2147483647 h 12"/>
              <a:gd name="T108" fmla="*/ 2147483647 w 25"/>
              <a:gd name="T109" fmla="*/ 2147483647 h 12"/>
              <a:gd name="T110" fmla="*/ 2147483647 w 25"/>
              <a:gd name="T111" fmla="*/ 2147483647 h 12"/>
              <a:gd name="T112" fmla="*/ 2147483647 w 25"/>
              <a:gd name="T113" fmla="*/ 2147483647 h 1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"/>
              <a:gd name="T172" fmla="*/ 0 h 12"/>
              <a:gd name="T173" fmla="*/ 25 w 25"/>
              <a:gd name="T174" fmla="*/ 12 h 1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" h="12">
                <a:moveTo>
                  <a:pt x="13" y="12"/>
                </a:moveTo>
                <a:lnTo>
                  <a:pt x="13" y="12"/>
                </a:lnTo>
                <a:lnTo>
                  <a:pt x="13" y="6"/>
                </a:lnTo>
                <a:lnTo>
                  <a:pt x="6" y="12"/>
                </a:lnTo>
                <a:lnTo>
                  <a:pt x="6" y="6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lnTo>
                  <a:pt x="6" y="0"/>
                </a:lnTo>
                <a:lnTo>
                  <a:pt x="13" y="0"/>
                </a:lnTo>
                <a:lnTo>
                  <a:pt x="19" y="0"/>
                </a:lnTo>
                <a:lnTo>
                  <a:pt x="13" y="0"/>
                </a:lnTo>
                <a:lnTo>
                  <a:pt x="19" y="0"/>
                </a:lnTo>
                <a:lnTo>
                  <a:pt x="19" y="6"/>
                </a:lnTo>
                <a:lnTo>
                  <a:pt x="25" y="0"/>
                </a:lnTo>
                <a:lnTo>
                  <a:pt x="25" y="6"/>
                </a:lnTo>
                <a:lnTo>
                  <a:pt x="19" y="6"/>
                </a:lnTo>
                <a:lnTo>
                  <a:pt x="25" y="6"/>
                </a:lnTo>
                <a:lnTo>
                  <a:pt x="19" y="6"/>
                </a:lnTo>
                <a:lnTo>
                  <a:pt x="19" y="12"/>
                </a:lnTo>
                <a:lnTo>
                  <a:pt x="13" y="12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0" name="Freeform 158"/>
          <p:cNvSpPr>
            <a:spLocks/>
          </p:cNvSpPr>
          <p:nvPr/>
        </p:nvSpPr>
        <p:spPr bwMode="auto">
          <a:xfrm>
            <a:off x="3317875" y="4217988"/>
            <a:ext cx="0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"/>
              <a:gd name="T46" fmla="*/ 0 h 1"/>
              <a:gd name="T47" fmla="*/ 1 w 1"/>
              <a:gd name="T48" fmla="*/ 1 h 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1" name="Freeform 159"/>
          <p:cNvSpPr>
            <a:spLocks/>
          </p:cNvSpPr>
          <p:nvPr/>
        </p:nvSpPr>
        <p:spPr bwMode="auto">
          <a:xfrm>
            <a:off x="3324225" y="4217988"/>
            <a:ext cx="0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"/>
              <a:gd name="T70" fmla="*/ 0 h 1"/>
              <a:gd name="T71" fmla="*/ 1 w 1"/>
              <a:gd name="T72" fmla="*/ 1 h 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2" name="Freeform 160"/>
          <p:cNvSpPr>
            <a:spLocks/>
          </p:cNvSpPr>
          <p:nvPr/>
        </p:nvSpPr>
        <p:spPr bwMode="auto">
          <a:xfrm>
            <a:off x="3324225" y="4217988"/>
            <a:ext cx="0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3" name="Freeform 161"/>
          <p:cNvSpPr>
            <a:spLocks/>
          </p:cNvSpPr>
          <p:nvPr/>
        </p:nvSpPr>
        <p:spPr bwMode="auto">
          <a:xfrm>
            <a:off x="3330575" y="4217988"/>
            <a:ext cx="3175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4" name="Freeform 162"/>
          <p:cNvSpPr>
            <a:spLocks/>
          </p:cNvSpPr>
          <p:nvPr/>
        </p:nvSpPr>
        <p:spPr bwMode="auto">
          <a:xfrm>
            <a:off x="3330575" y="4211638"/>
            <a:ext cx="3175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5" name="Freeform 163"/>
          <p:cNvSpPr>
            <a:spLocks/>
          </p:cNvSpPr>
          <p:nvPr/>
        </p:nvSpPr>
        <p:spPr bwMode="auto">
          <a:xfrm>
            <a:off x="3317875" y="4217988"/>
            <a:ext cx="0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"/>
              <a:gd name="T43" fmla="*/ 0 h 1"/>
              <a:gd name="T44" fmla="*/ 1 w 1"/>
              <a:gd name="T45" fmla="*/ 1 h 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6" name="Freeform 164"/>
          <p:cNvSpPr>
            <a:spLocks noEditPoints="1"/>
          </p:cNvSpPr>
          <p:nvPr/>
        </p:nvSpPr>
        <p:spPr bwMode="auto">
          <a:xfrm>
            <a:off x="3344863" y="4211638"/>
            <a:ext cx="9525" cy="1587"/>
          </a:xfrm>
          <a:custGeom>
            <a:avLst/>
            <a:gdLst>
              <a:gd name="T0" fmla="*/ 0 w 7"/>
              <a:gd name="T1" fmla="*/ 0 h 1"/>
              <a:gd name="T2" fmla="*/ 0 w 7"/>
              <a:gd name="T3" fmla="*/ 0 h 1"/>
              <a:gd name="T4" fmla="*/ 0 w 7"/>
              <a:gd name="T5" fmla="*/ 0 h 1"/>
              <a:gd name="T6" fmla="*/ 0 w 7"/>
              <a:gd name="T7" fmla="*/ 0 h 1"/>
              <a:gd name="T8" fmla="*/ 0 w 7"/>
              <a:gd name="T9" fmla="*/ 0 h 1"/>
              <a:gd name="T10" fmla="*/ 0 w 7"/>
              <a:gd name="T11" fmla="*/ 0 h 1"/>
              <a:gd name="T12" fmla="*/ 0 w 7"/>
              <a:gd name="T13" fmla="*/ 0 h 1"/>
              <a:gd name="T14" fmla="*/ 0 w 7"/>
              <a:gd name="T15" fmla="*/ 0 h 1"/>
              <a:gd name="T16" fmla="*/ 0 w 7"/>
              <a:gd name="T17" fmla="*/ 0 h 1"/>
              <a:gd name="T18" fmla="*/ 0 w 7"/>
              <a:gd name="T19" fmla="*/ 0 h 1"/>
              <a:gd name="T20" fmla="*/ 0 w 7"/>
              <a:gd name="T21" fmla="*/ 0 h 1"/>
              <a:gd name="T22" fmla="*/ 2147483647 w 7"/>
              <a:gd name="T23" fmla="*/ 0 h 1"/>
              <a:gd name="T24" fmla="*/ 2147483647 w 7"/>
              <a:gd name="T25" fmla="*/ 0 h 1"/>
              <a:gd name="T26" fmla="*/ 2147483647 w 7"/>
              <a:gd name="T27" fmla="*/ 0 h 1"/>
              <a:gd name="T28" fmla="*/ 2147483647 w 7"/>
              <a:gd name="T29" fmla="*/ 0 h 1"/>
              <a:gd name="T30" fmla="*/ 2147483647 w 7"/>
              <a:gd name="T31" fmla="*/ 0 h 1"/>
              <a:gd name="T32" fmla="*/ 2147483647 w 7"/>
              <a:gd name="T33" fmla="*/ 0 h 1"/>
              <a:gd name="T34" fmla="*/ 2147483647 w 7"/>
              <a:gd name="T35" fmla="*/ 0 h 1"/>
              <a:gd name="T36" fmla="*/ 2147483647 w 7"/>
              <a:gd name="T37" fmla="*/ 0 h 1"/>
              <a:gd name="T38" fmla="*/ 2147483647 w 7"/>
              <a:gd name="T39" fmla="*/ 0 h 1"/>
              <a:gd name="T40" fmla="*/ 2147483647 w 7"/>
              <a:gd name="T41" fmla="*/ 0 h 1"/>
              <a:gd name="T42" fmla="*/ 2147483647 w 7"/>
              <a:gd name="T43" fmla="*/ 0 h 1"/>
              <a:gd name="T44" fmla="*/ 2147483647 w 7"/>
              <a:gd name="T45" fmla="*/ 0 h 1"/>
              <a:gd name="T46" fmla="*/ 2147483647 w 7"/>
              <a:gd name="T47" fmla="*/ 0 h 1"/>
              <a:gd name="T48" fmla="*/ 2147483647 w 7"/>
              <a:gd name="T49" fmla="*/ 0 h 1"/>
              <a:gd name="T50" fmla="*/ 2147483647 w 7"/>
              <a:gd name="T51" fmla="*/ 0 h 1"/>
              <a:gd name="T52" fmla="*/ 2147483647 w 7"/>
              <a:gd name="T53" fmla="*/ 0 h 1"/>
              <a:gd name="T54" fmla="*/ 2147483647 w 7"/>
              <a:gd name="T55" fmla="*/ 0 h 1"/>
              <a:gd name="T56" fmla="*/ 2147483647 w 7"/>
              <a:gd name="T57" fmla="*/ 0 h 1"/>
              <a:gd name="T58" fmla="*/ 2147483647 w 7"/>
              <a:gd name="T59" fmla="*/ 0 h 1"/>
              <a:gd name="T60" fmla="*/ 2147483647 w 7"/>
              <a:gd name="T61" fmla="*/ 0 h 1"/>
              <a:gd name="T62" fmla="*/ 2147483647 w 7"/>
              <a:gd name="T63" fmla="*/ 0 h 1"/>
              <a:gd name="T64" fmla="*/ 2147483647 w 7"/>
              <a:gd name="T65" fmla="*/ 0 h 1"/>
              <a:gd name="T66" fmla="*/ 2147483647 w 7"/>
              <a:gd name="T67" fmla="*/ 0 h 1"/>
              <a:gd name="T68" fmla="*/ 2147483647 w 7"/>
              <a:gd name="T69" fmla="*/ 0 h 1"/>
              <a:gd name="T70" fmla="*/ 2147483647 w 7"/>
              <a:gd name="T71" fmla="*/ 0 h 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"/>
              <a:gd name="T109" fmla="*/ 0 h 1"/>
              <a:gd name="T110" fmla="*/ 7 w 7"/>
              <a:gd name="T111" fmla="*/ 1 h 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" h="1">
                <a:moveTo>
                  <a:pt x="0" y="0"/>
                </a:moveTo>
                <a:lnTo>
                  <a:pt x="0" y="0"/>
                </a:lnTo>
                <a:close/>
                <a:moveTo>
                  <a:pt x="7" y="0"/>
                </a:moveTo>
                <a:lnTo>
                  <a:pt x="0" y="0"/>
                </a:lnTo>
                <a:lnTo>
                  <a:pt x="7" y="0"/>
                </a:lnTo>
                <a:close/>
                <a:moveTo>
                  <a:pt x="7" y="0"/>
                </a:move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7" name="Freeform 165"/>
          <p:cNvSpPr>
            <a:spLocks/>
          </p:cNvSpPr>
          <p:nvPr/>
        </p:nvSpPr>
        <p:spPr bwMode="auto">
          <a:xfrm>
            <a:off x="3338513" y="4211638"/>
            <a:ext cx="6350" cy="6350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0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w 6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8" name="Freeform 166"/>
          <p:cNvSpPr>
            <a:spLocks/>
          </p:cNvSpPr>
          <p:nvPr/>
        </p:nvSpPr>
        <p:spPr bwMode="auto">
          <a:xfrm>
            <a:off x="3338513" y="421163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299" name="Freeform 167"/>
          <p:cNvSpPr>
            <a:spLocks/>
          </p:cNvSpPr>
          <p:nvPr/>
        </p:nvSpPr>
        <p:spPr bwMode="auto">
          <a:xfrm>
            <a:off x="3338513" y="421163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00" name="Freeform 168"/>
          <p:cNvSpPr>
            <a:spLocks/>
          </p:cNvSpPr>
          <p:nvPr/>
        </p:nvSpPr>
        <p:spPr bwMode="auto">
          <a:xfrm>
            <a:off x="3338513" y="421163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01" name="Freeform 169"/>
          <p:cNvSpPr>
            <a:spLocks/>
          </p:cNvSpPr>
          <p:nvPr/>
        </p:nvSpPr>
        <p:spPr bwMode="auto">
          <a:xfrm>
            <a:off x="3344863" y="421163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"/>
              <a:gd name="T46" fmla="*/ 0 h 1"/>
              <a:gd name="T47" fmla="*/ 1 w 1"/>
              <a:gd name="T48" fmla="*/ 1 h 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02" name="Freeform 170"/>
          <p:cNvSpPr>
            <a:spLocks/>
          </p:cNvSpPr>
          <p:nvPr/>
        </p:nvSpPr>
        <p:spPr bwMode="auto">
          <a:xfrm>
            <a:off x="3344863" y="421163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"/>
              <a:gd name="T46" fmla="*/ 0 h 1"/>
              <a:gd name="T47" fmla="*/ 1 w 1"/>
              <a:gd name="T48" fmla="*/ 1 h 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03" name="Freeform 171"/>
          <p:cNvSpPr>
            <a:spLocks/>
          </p:cNvSpPr>
          <p:nvPr/>
        </p:nvSpPr>
        <p:spPr bwMode="auto">
          <a:xfrm>
            <a:off x="3344863" y="4211638"/>
            <a:ext cx="1587" cy="6350"/>
          </a:xfrm>
          <a:custGeom>
            <a:avLst/>
            <a:gdLst>
              <a:gd name="T0" fmla="*/ 0 w 1"/>
              <a:gd name="T1" fmla="*/ 2147483647 h 6"/>
              <a:gd name="T2" fmla="*/ 0 w 1"/>
              <a:gd name="T3" fmla="*/ 2147483647 h 6"/>
              <a:gd name="T4" fmla="*/ 0 w 1"/>
              <a:gd name="T5" fmla="*/ 2147483647 h 6"/>
              <a:gd name="T6" fmla="*/ 0 w 1"/>
              <a:gd name="T7" fmla="*/ 2147483647 h 6"/>
              <a:gd name="T8" fmla="*/ 0 w 1"/>
              <a:gd name="T9" fmla="*/ 2147483647 h 6"/>
              <a:gd name="T10" fmla="*/ 0 w 1"/>
              <a:gd name="T11" fmla="*/ 0 h 6"/>
              <a:gd name="T12" fmla="*/ 0 w 1"/>
              <a:gd name="T13" fmla="*/ 0 h 6"/>
              <a:gd name="T14" fmla="*/ 0 w 1"/>
              <a:gd name="T15" fmla="*/ 0 h 6"/>
              <a:gd name="T16" fmla="*/ 0 w 1"/>
              <a:gd name="T17" fmla="*/ 2147483647 h 6"/>
              <a:gd name="T18" fmla="*/ 0 w 1"/>
              <a:gd name="T19" fmla="*/ 2147483647 h 6"/>
              <a:gd name="T20" fmla="*/ 0 w 1"/>
              <a:gd name="T21" fmla="*/ 2147483647 h 6"/>
              <a:gd name="T22" fmla="*/ 0 w 1"/>
              <a:gd name="T23" fmla="*/ 2147483647 h 6"/>
              <a:gd name="T24" fmla="*/ 0 w 1"/>
              <a:gd name="T25" fmla="*/ 2147483647 h 6"/>
              <a:gd name="T26" fmla="*/ 0 w 1"/>
              <a:gd name="T27" fmla="*/ 2147483647 h 6"/>
              <a:gd name="T28" fmla="*/ 0 w 1"/>
              <a:gd name="T29" fmla="*/ 2147483647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"/>
              <a:gd name="T46" fmla="*/ 0 h 6"/>
              <a:gd name="T47" fmla="*/ 1 w 1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04" name="Oval 172"/>
          <p:cNvSpPr>
            <a:spLocks noChangeArrowheads="1"/>
          </p:cNvSpPr>
          <p:nvPr/>
        </p:nvSpPr>
        <p:spPr bwMode="auto">
          <a:xfrm>
            <a:off x="3344863" y="4211638"/>
            <a:ext cx="1587" cy="1587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305" name="Freeform 173"/>
          <p:cNvSpPr>
            <a:spLocks/>
          </p:cNvSpPr>
          <p:nvPr/>
        </p:nvSpPr>
        <p:spPr bwMode="auto">
          <a:xfrm>
            <a:off x="3338513" y="42179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"/>
              <a:gd name="T64" fmla="*/ 0 h 1"/>
              <a:gd name="T65" fmla="*/ 1 w 1"/>
              <a:gd name="T66" fmla="*/ 1 h 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06" name="Freeform 174"/>
          <p:cNvSpPr>
            <a:spLocks/>
          </p:cNvSpPr>
          <p:nvPr/>
        </p:nvSpPr>
        <p:spPr bwMode="auto">
          <a:xfrm>
            <a:off x="3338513" y="42179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"/>
              <a:gd name="T58" fmla="*/ 0 h 1"/>
              <a:gd name="T59" fmla="*/ 1 w 1"/>
              <a:gd name="T60" fmla="*/ 1 h 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07" name="Freeform 175"/>
          <p:cNvSpPr>
            <a:spLocks/>
          </p:cNvSpPr>
          <p:nvPr/>
        </p:nvSpPr>
        <p:spPr bwMode="auto">
          <a:xfrm>
            <a:off x="3338513" y="42179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"/>
              <a:gd name="T58" fmla="*/ 0 h 1"/>
              <a:gd name="T59" fmla="*/ 1 w 1"/>
              <a:gd name="T60" fmla="*/ 1 h 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08" name="Freeform 176"/>
          <p:cNvSpPr>
            <a:spLocks/>
          </p:cNvSpPr>
          <p:nvPr/>
        </p:nvSpPr>
        <p:spPr bwMode="auto">
          <a:xfrm>
            <a:off x="3338513" y="42179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"/>
              <a:gd name="T46" fmla="*/ 0 h 1"/>
              <a:gd name="T47" fmla="*/ 1 w 1"/>
              <a:gd name="T48" fmla="*/ 1 h 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09" name="Freeform 177"/>
          <p:cNvSpPr>
            <a:spLocks/>
          </p:cNvSpPr>
          <p:nvPr/>
        </p:nvSpPr>
        <p:spPr bwMode="auto">
          <a:xfrm>
            <a:off x="3382963" y="422592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"/>
              <a:gd name="T46" fmla="*/ 0 h 1"/>
              <a:gd name="T47" fmla="*/ 1 w 1"/>
              <a:gd name="T48" fmla="*/ 1 h 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0" name="Freeform 178"/>
          <p:cNvSpPr>
            <a:spLocks/>
          </p:cNvSpPr>
          <p:nvPr/>
        </p:nvSpPr>
        <p:spPr bwMode="auto">
          <a:xfrm>
            <a:off x="3389313" y="42259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"/>
              <a:gd name="T85" fmla="*/ 0 h 1"/>
              <a:gd name="T86" fmla="*/ 1 w 1"/>
              <a:gd name="T87" fmla="*/ 1 h 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1" name="Freeform 179"/>
          <p:cNvSpPr>
            <a:spLocks/>
          </p:cNvSpPr>
          <p:nvPr/>
        </p:nvSpPr>
        <p:spPr bwMode="auto">
          <a:xfrm>
            <a:off x="3389313" y="42179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2" name="Freeform 180"/>
          <p:cNvSpPr>
            <a:spLocks/>
          </p:cNvSpPr>
          <p:nvPr/>
        </p:nvSpPr>
        <p:spPr bwMode="auto">
          <a:xfrm>
            <a:off x="3425825" y="42259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"/>
              <a:gd name="T79" fmla="*/ 0 h 1"/>
              <a:gd name="T80" fmla="*/ 1 w 1"/>
              <a:gd name="T81" fmla="*/ 1 h 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3" name="Freeform 181"/>
          <p:cNvSpPr>
            <a:spLocks/>
          </p:cNvSpPr>
          <p:nvPr/>
        </p:nvSpPr>
        <p:spPr bwMode="auto">
          <a:xfrm>
            <a:off x="3419475" y="4225925"/>
            <a:ext cx="6350" cy="1588"/>
          </a:xfrm>
          <a:custGeom>
            <a:avLst/>
            <a:gdLst>
              <a:gd name="T0" fmla="*/ 0 w 6"/>
              <a:gd name="T1" fmla="*/ 0 h 1"/>
              <a:gd name="T2" fmla="*/ 2147483647 w 6"/>
              <a:gd name="T3" fmla="*/ 0 h 1"/>
              <a:gd name="T4" fmla="*/ 2147483647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2147483647 w 6"/>
              <a:gd name="T11" fmla="*/ 0 h 1"/>
              <a:gd name="T12" fmla="*/ 2147483647 w 6"/>
              <a:gd name="T13" fmla="*/ 0 h 1"/>
              <a:gd name="T14" fmla="*/ 2147483647 w 6"/>
              <a:gd name="T15" fmla="*/ 0 h 1"/>
              <a:gd name="T16" fmla="*/ 2147483647 w 6"/>
              <a:gd name="T17" fmla="*/ 0 h 1"/>
              <a:gd name="T18" fmla="*/ 2147483647 w 6"/>
              <a:gd name="T19" fmla="*/ 0 h 1"/>
              <a:gd name="T20" fmla="*/ 2147483647 w 6"/>
              <a:gd name="T21" fmla="*/ 0 h 1"/>
              <a:gd name="T22" fmla="*/ 2147483647 w 6"/>
              <a:gd name="T23" fmla="*/ 0 h 1"/>
              <a:gd name="T24" fmla="*/ 2147483647 w 6"/>
              <a:gd name="T25" fmla="*/ 0 h 1"/>
              <a:gd name="T26" fmla="*/ 2147483647 w 6"/>
              <a:gd name="T27" fmla="*/ 0 h 1"/>
              <a:gd name="T28" fmla="*/ 2147483647 w 6"/>
              <a:gd name="T29" fmla="*/ 0 h 1"/>
              <a:gd name="T30" fmla="*/ 2147483647 w 6"/>
              <a:gd name="T31" fmla="*/ 0 h 1"/>
              <a:gd name="T32" fmla="*/ 2147483647 w 6"/>
              <a:gd name="T33" fmla="*/ 0 h 1"/>
              <a:gd name="T34" fmla="*/ 2147483647 w 6"/>
              <a:gd name="T35" fmla="*/ 0 h 1"/>
              <a:gd name="T36" fmla="*/ 2147483647 w 6"/>
              <a:gd name="T37" fmla="*/ 0 h 1"/>
              <a:gd name="T38" fmla="*/ 2147483647 w 6"/>
              <a:gd name="T39" fmla="*/ 0 h 1"/>
              <a:gd name="T40" fmla="*/ 2147483647 w 6"/>
              <a:gd name="T41" fmla="*/ 0 h 1"/>
              <a:gd name="T42" fmla="*/ 0 w 6"/>
              <a:gd name="T43" fmla="*/ 0 h 1"/>
              <a:gd name="T44" fmla="*/ 0 w 6"/>
              <a:gd name="T45" fmla="*/ 0 h 1"/>
              <a:gd name="T46" fmla="*/ 0 w 6"/>
              <a:gd name="T47" fmla="*/ 0 h 1"/>
              <a:gd name="T48" fmla="*/ 0 w 6"/>
              <a:gd name="T49" fmla="*/ 0 h 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"/>
              <a:gd name="T76" fmla="*/ 0 h 1"/>
              <a:gd name="T77" fmla="*/ 6 w 6"/>
              <a:gd name="T78" fmla="*/ 1 h 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" h="1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4" name="Freeform 182"/>
          <p:cNvSpPr>
            <a:spLocks/>
          </p:cNvSpPr>
          <p:nvPr/>
        </p:nvSpPr>
        <p:spPr bwMode="auto">
          <a:xfrm>
            <a:off x="3419475" y="4225925"/>
            <a:ext cx="6350" cy="1588"/>
          </a:xfrm>
          <a:custGeom>
            <a:avLst/>
            <a:gdLst>
              <a:gd name="T0" fmla="*/ 0 w 6"/>
              <a:gd name="T1" fmla="*/ 0 h 1"/>
              <a:gd name="T2" fmla="*/ 0 w 6"/>
              <a:gd name="T3" fmla="*/ 0 h 1"/>
              <a:gd name="T4" fmla="*/ 0 w 6"/>
              <a:gd name="T5" fmla="*/ 0 h 1"/>
              <a:gd name="T6" fmla="*/ 0 w 6"/>
              <a:gd name="T7" fmla="*/ 0 h 1"/>
              <a:gd name="T8" fmla="*/ 0 w 6"/>
              <a:gd name="T9" fmla="*/ 0 h 1"/>
              <a:gd name="T10" fmla="*/ 0 w 6"/>
              <a:gd name="T11" fmla="*/ 0 h 1"/>
              <a:gd name="T12" fmla="*/ 0 w 6"/>
              <a:gd name="T13" fmla="*/ 0 h 1"/>
              <a:gd name="T14" fmla="*/ 0 w 6"/>
              <a:gd name="T15" fmla="*/ 0 h 1"/>
              <a:gd name="T16" fmla="*/ 0 w 6"/>
              <a:gd name="T17" fmla="*/ 0 h 1"/>
              <a:gd name="T18" fmla="*/ 0 w 6"/>
              <a:gd name="T19" fmla="*/ 0 h 1"/>
              <a:gd name="T20" fmla="*/ 2147483647 w 6"/>
              <a:gd name="T21" fmla="*/ 0 h 1"/>
              <a:gd name="T22" fmla="*/ 0 w 6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1"/>
              <a:gd name="T38" fmla="*/ 6 w 6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1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5" name="Freeform 183"/>
          <p:cNvSpPr>
            <a:spLocks/>
          </p:cNvSpPr>
          <p:nvPr/>
        </p:nvSpPr>
        <p:spPr bwMode="auto">
          <a:xfrm>
            <a:off x="3425825" y="421798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"/>
              <a:gd name="T58" fmla="*/ 0 h 1"/>
              <a:gd name="T59" fmla="*/ 1 w 1"/>
              <a:gd name="T60" fmla="*/ 1 h 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6" name="Freeform 184"/>
          <p:cNvSpPr>
            <a:spLocks/>
          </p:cNvSpPr>
          <p:nvPr/>
        </p:nvSpPr>
        <p:spPr bwMode="auto">
          <a:xfrm>
            <a:off x="3425825" y="421798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7" name="Freeform 185"/>
          <p:cNvSpPr>
            <a:spLocks/>
          </p:cNvSpPr>
          <p:nvPr/>
        </p:nvSpPr>
        <p:spPr bwMode="auto">
          <a:xfrm>
            <a:off x="3419475" y="421798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"/>
              <a:gd name="T52" fmla="*/ 0 h 1"/>
              <a:gd name="T53" fmla="*/ 1 w 1"/>
              <a:gd name="T54" fmla="*/ 1 h 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8" name="Freeform 186"/>
          <p:cNvSpPr>
            <a:spLocks/>
          </p:cNvSpPr>
          <p:nvPr/>
        </p:nvSpPr>
        <p:spPr bwMode="auto">
          <a:xfrm>
            <a:off x="3419475" y="4217988"/>
            <a:ext cx="6350" cy="1587"/>
          </a:xfrm>
          <a:custGeom>
            <a:avLst/>
            <a:gdLst>
              <a:gd name="T0" fmla="*/ 0 w 6"/>
              <a:gd name="T1" fmla="*/ 0 h 1"/>
              <a:gd name="T2" fmla="*/ 0 w 6"/>
              <a:gd name="T3" fmla="*/ 0 h 1"/>
              <a:gd name="T4" fmla="*/ 0 w 6"/>
              <a:gd name="T5" fmla="*/ 0 h 1"/>
              <a:gd name="T6" fmla="*/ 0 w 6"/>
              <a:gd name="T7" fmla="*/ 0 h 1"/>
              <a:gd name="T8" fmla="*/ 0 w 6"/>
              <a:gd name="T9" fmla="*/ 0 h 1"/>
              <a:gd name="T10" fmla="*/ 0 w 6"/>
              <a:gd name="T11" fmla="*/ 0 h 1"/>
              <a:gd name="T12" fmla="*/ 0 w 6"/>
              <a:gd name="T13" fmla="*/ 0 h 1"/>
              <a:gd name="T14" fmla="*/ 0 w 6"/>
              <a:gd name="T15" fmla="*/ 0 h 1"/>
              <a:gd name="T16" fmla="*/ 0 w 6"/>
              <a:gd name="T17" fmla="*/ 0 h 1"/>
              <a:gd name="T18" fmla="*/ 0 w 6"/>
              <a:gd name="T19" fmla="*/ 0 h 1"/>
              <a:gd name="T20" fmla="*/ 0 w 6"/>
              <a:gd name="T21" fmla="*/ 0 h 1"/>
              <a:gd name="T22" fmla="*/ 0 w 6"/>
              <a:gd name="T23" fmla="*/ 0 h 1"/>
              <a:gd name="T24" fmla="*/ 0 w 6"/>
              <a:gd name="T25" fmla="*/ 0 h 1"/>
              <a:gd name="T26" fmla="*/ 0 w 6"/>
              <a:gd name="T27" fmla="*/ 0 h 1"/>
              <a:gd name="T28" fmla="*/ 0 w 6"/>
              <a:gd name="T29" fmla="*/ 0 h 1"/>
              <a:gd name="T30" fmla="*/ 0 w 6"/>
              <a:gd name="T31" fmla="*/ 0 h 1"/>
              <a:gd name="T32" fmla="*/ 0 w 6"/>
              <a:gd name="T33" fmla="*/ 0 h 1"/>
              <a:gd name="T34" fmla="*/ 0 w 6"/>
              <a:gd name="T35" fmla="*/ 0 h 1"/>
              <a:gd name="T36" fmla="*/ 0 w 6"/>
              <a:gd name="T37" fmla="*/ 0 h 1"/>
              <a:gd name="T38" fmla="*/ 0 w 6"/>
              <a:gd name="T39" fmla="*/ 0 h 1"/>
              <a:gd name="T40" fmla="*/ 0 w 6"/>
              <a:gd name="T41" fmla="*/ 0 h 1"/>
              <a:gd name="T42" fmla="*/ 2147483647 w 6"/>
              <a:gd name="T43" fmla="*/ 0 h 1"/>
              <a:gd name="T44" fmla="*/ 2147483647 w 6"/>
              <a:gd name="T45" fmla="*/ 0 h 1"/>
              <a:gd name="T46" fmla="*/ 2147483647 w 6"/>
              <a:gd name="T47" fmla="*/ 0 h 1"/>
              <a:gd name="T48" fmla="*/ 0 w 6"/>
              <a:gd name="T49" fmla="*/ 0 h 1"/>
              <a:gd name="T50" fmla="*/ 0 w 6"/>
              <a:gd name="T51" fmla="*/ 0 h 1"/>
              <a:gd name="T52" fmla="*/ 0 w 6"/>
              <a:gd name="T53" fmla="*/ 0 h 1"/>
              <a:gd name="T54" fmla="*/ 0 w 6"/>
              <a:gd name="T55" fmla="*/ 0 h 1"/>
              <a:gd name="T56" fmla="*/ 0 w 6"/>
              <a:gd name="T57" fmla="*/ 0 h 1"/>
              <a:gd name="T58" fmla="*/ 0 w 6"/>
              <a:gd name="T59" fmla="*/ 0 h 1"/>
              <a:gd name="T60" fmla="*/ 0 w 6"/>
              <a:gd name="T61" fmla="*/ 0 h 1"/>
              <a:gd name="T62" fmla="*/ 0 w 6"/>
              <a:gd name="T63" fmla="*/ 0 h 1"/>
              <a:gd name="T64" fmla="*/ 0 w 6"/>
              <a:gd name="T65" fmla="*/ 0 h 1"/>
              <a:gd name="T66" fmla="*/ 0 w 6"/>
              <a:gd name="T67" fmla="*/ 0 h 1"/>
              <a:gd name="T68" fmla="*/ 0 w 6"/>
              <a:gd name="T69" fmla="*/ 0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"/>
              <a:gd name="T106" fmla="*/ 0 h 1"/>
              <a:gd name="T107" fmla="*/ 6 w 6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" h="1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19" name="Oval 187"/>
          <p:cNvSpPr>
            <a:spLocks noChangeArrowheads="1"/>
          </p:cNvSpPr>
          <p:nvPr/>
        </p:nvSpPr>
        <p:spPr bwMode="auto">
          <a:xfrm>
            <a:off x="3411538" y="4217988"/>
            <a:ext cx="1587" cy="1587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320" name="Freeform 188"/>
          <p:cNvSpPr>
            <a:spLocks/>
          </p:cNvSpPr>
          <p:nvPr/>
        </p:nvSpPr>
        <p:spPr bwMode="auto">
          <a:xfrm>
            <a:off x="3411538" y="42179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"/>
              <a:gd name="T43" fmla="*/ 0 h 1"/>
              <a:gd name="T44" fmla="*/ 1 w 1"/>
              <a:gd name="T45" fmla="*/ 1 h 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21" name="Freeform 189"/>
          <p:cNvSpPr>
            <a:spLocks/>
          </p:cNvSpPr>
          <p:nvPr/>
        </p:nvSpPr>
        <p:spPr bwMode="auto">
          <a:xfrm>
            <a:off x="3411538" y="42179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"/>
              <a:gd name="T58" fmla="*/ 0 h 1"/>
              <a:gd name="T59" fmla="*/ 1 w 1"/>
              <a:gd name="T60" fmla="*/ 1 h 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22" name="Freeform 190"/>
          <p:cNvSpPr>
            <a:spLocks/>
          </p:cNvSpPr>
          <p:nvPr/>
        </p:nvSpPr>
        <p:spPr bwMode="auto">
          <a:xfrm>
            <a:off x="3433763" y="4192588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"/>
              <a:gd name="T31" fmla="*/ 0 h 1"/>
              <a:gd name="T32" fmla="*/ 1 w 1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23" name="Freeform 191"/>
          <p:cNvSpPr>
            <a:spLocks/>
          </p:cNvSpPr>
          <p:nvPr/>
        </p:nvSpPr>
        <p:spPr bwMode="auto">
          <a:xfrm>
            <a:off x="3419475" y="4192588"/>
            <a:ext cx="6350" cy="635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2147483647 h 6"/>
              <a:gd name="T18" fmla="*/ 0 w 6"/>
              <a:gd name="T19" fmla="*/ 2147483647 h 6"/>
              <a:gd name="T20" fmla="*/ 0 w 6"/>
              <a:gd name="T21" fmla="*/ 2147483647 h 6"/>
              <a:gd name="T22" fmla="*/ 0 w 6"/>
              <a:gd name="T23" fmla="*/ 2147483647 h 6"/>
              <a:gd name="T24" fmla="*/ 0 w 6"/>
              <a:gd name="T25" fmla="*/ 2147483647 h 6"/>
              <a:gd name="T26" fmla="*/ 0 w 6"/>
              <a:gd name="T27" fmla="*/ 2147483647 h 6"/>
              <a:gd name="T28" fmla="*/ 0 w 6"/>
              <a:gd name="T29" fmla="*/ 2147483647 h 6"/>
              <a:gd name="T30" fmla="*/ 0 w 6"/>
              <a:gd name="T31" fmla="*/ 2147483647 h 6"/>
              <a:gd name="T32" fmla="*/ 0 w 6"/>
              <a:gd name="T33" fmla="*/ 2147483647 h 6"/>
              <a:gd name="T34" fmla="*/ 0 w 6"/>
              <a:gd name="T35" fmla="*/ 2147483647 h 6"/>
              <a:gd name="T36" fmla="*/ 0 w 6"/>
              <a:gd name="T37" fmla="*/ 2147483647 h 6"/>
              <a:gd name="T38" fmla="*/ 0 w 6"/>
              <a:gd name="T39" fmla="*/ 2147483647 h 6"/>
              <a:gd name="T40" fmla="*/ 0 w 6"/>
              <a:gd name="T41" fmla="*/ 2147483647 h 6"/>
              <a:gd name="T42" fmla="*/ 0 w 6"/>
              <a:gd name="T43" fmla="*/ 0 h 6"/>
              <a:gd name="T44" fmla="*/ 0 w 6"/>
              <a:gd name="T45" fmla="*/ 0 h 6"/>
              <a:gd name="T46" fmla="*/ 0 w 6"/>
              <a:gd name="T47" fmla="*/ 0 h 6"/>
              <a:gd name="T48" fmla="*/ 0 w 6"/>
              <a:gd name="T49" fmla="*/ 2147483647 h 6"/>
              <a:gd name="T50" fmla="*/ 2147483647 w 6"/>
              <a:gd name="T51" fmla="*/ 2147483647 h 6"/>
              <a:gd name="T52" fmla="*/ 2147483647 w 6"/>
              <a:gd name="T53" fmla="*/ 2147483647 h 6"/>
              <a:gd name="T54" fmla="*/ 2147483647 w 6"/>
              <a:gd name="T55" fmla="*/ 0 h 6"/>
              <a:gd name="T56" fmla="*/ 2147483647 w 6"/>
              <a:gd name="T57" fmla="*/ 0 h 6"/>
              <a:gd name="T58" fmla="*/ 2147483647 w 6"/>
              <a:gd name="T59" fmla="*/ 0 h 6"/>
              <a:gd name="T60" fmla="*/ 2147483647 w 6"/>
              <a:gd name="T61" fmla="*/ 0 h 6"/>
              <a:gd name="T62" fmla="*/ 2147483647 w 6"/>
              <a:gd name="T63" fmla="*/ 0 h 6"/>
              <a:gd name="T64" fmla="*/ 2147483647 w 6"/>
              <a:gd name="T65" fmla="*/ 0 h 6"/>
              <a:gd name="T66" fmla="*/ 2147483647 w 6"/>
              <a:gd name="T67" fmla="*/ 0 h 6"/>
              <a:gd name="T68" fmla="*/ 2147483647 w 6"/>
              <a:gd name="T69" fmla="*/ 0 h 6"/>
              <a:gd name="T70" fmla="*/ 2147483647 w 6"/>
              <a:gd name="T71" fmla="*/ 0 h 6"/>
              <a:gd name="T72" fmla="*/ 2147483647 w 6"/>
              <a:gd name="T73" fmla="*/ 2147483647 h 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"/>
              <a:gd name="T112" fmla="*/ 0 h 6"/>
              <a:gd name="T113" fmla="*/ 6 w 6"/>
              <a:gd name="T114" fmla="*/ 6 h 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" h="6">
                <a:moveTo>
                  <a:pt x="6" y="6"/>
                </a:move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24" name="Freeform 192"/>
          <p:cNvSpPr>
            <a:spLocks/>
          </p:cNvSpPr>
          <p:nvPr/>
        </p:nvSpPr>
        <p:spPr bwMode="auto">
          <a:xfrm>
            <a:off x="3419475" y="4198938"/>
            <a:ext cx="1588" cy="6350"/>
          </a:xfrm>
          <a:custGeom>
            <a:avLst/>
            <a:gdLst>
              <a:gd name="T0" fmla="*/ 0 w 1"/>
              <a:gd name="T1" fmla="*/ 2147483647 h 7"/>
              <a:gd name="T2" fmla="*/ 0 w 1"/>
              <a:gd name="T3" fmla="*/ 2147483647 h 7"/>
              <a:gd name="T4" fmla="*/ 0 w 1"/>
              <a:gd name="T5" fmla="*/ 2147483647 h 7"/>
              <a:gd name="T6" fmla="*/ 0 w 1"/>
              <a:gd name="T7" fmla="*/ 2147483647 h 7"/>
              <a:gd name="T8" fmla="*/ 0 w 1"/>
              <a:gd name="T9" fmla="*/ 2147483647 h 7"/>
              <a:gd name="T10" fmla="*/ 0 w 1"/>
              <a:gd name="T11" fmla="*/ 2147483647 h 7"/>
              <a:gd name="T12" fmla="*/ 0 w 1"/>
              <a:gd name="T13" fmla="*/ 2147483647 h 7"/>
              <a:gd name="T14" fmla="*/ 0 w 1"/>
              <a:gd name="T15" fmla="*/ 2147483647 h 7"/>
              <a:gd name="T16" fmla="*/ 0 w 1"/>
              <a:gd name="T17" fmla="*/ 2147483647 h 7"/>
              <a:gd name="T18" fmla="*/ 0 w 1"/>
              <a:gd name="T19" fmla="*/ 2147483647 h 7"/>
              <a:gd name="T20" fmla="*/ 0 w 1"/>
              <a:gd name="T21" fmla="*/ 0 h 7"/>
              <a:gd name="T22" fmla="*/ 0 w 1"/>
              <a:gd name="T23" fmla="*/ 0 h 7"/>
              <a:gd name="T24" fmla="*/ 0 w 1"/>
              <a:gd name="T25" fmla="*/ 0 h 7"/>
              <a:gd name="T26" fmla="*/ 0 w 1"/>
              <a:gd name="T27" fmla="*/ 0 h 7"/>
              <a:gd name="T28" fmla="*/ 0 w 1"/>
              <a:gd name="T29" fmla="*/ 0 h 7"/>
              <a:gd name="T30" fmla="*/ 0 w 1"/>
              <a:gd name="T31" fmla="*/ 0 h 7"/>
              <a:gd name="T32" fmla="*/ 0 w 1"/>
              <a:gd name="T33" fmla="*/ 0 h 7"/>
              <a:gd name="T34" fmla="*/ 0 w 1"/>
              <a:gd name="T35" fmla="*/ 0 h 7"/>
              <a:gd name="T36" fmla="*/ 0 w 1"/>
              <a:gd name="T37" fmla="*/ 2147483647 h 7"/>
              <a:gd name="T38" fmla="*/ 0 w 1"/>
              <a:gd name="T39" fmla="*/ 2147483647 h 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"/>
              <a:gd name="T61" fmla="*/ 0 h 7"/>
              <a:gd name="T62" fmla="*/ 1 w 1"/>
              <a:gd name="T63" fmla="*/ 7 h 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" h="7">
                <a:moveTo>
                  <a:pt x="0" y="7"/>
                </a:move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25" name="Freeform 210"/>
          <p:cNvSpPr>
            <a:spLocks/>
          </p:cNvSpPr>
          <p:nvPr/>
        </p:nvSpPr>
        <p:spPr bwMode="auto">
          <a:xfrm>
            <a:off x="3200400" y="4306888"/>
            <a:ext cx="1588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26" name="Freeform 213"/>
          <p:cNvSpPr>
            <a:spLocks/>
          </p:cNvSpPr>
          <p:nvPr/>
        </p:nvSpPr>
        <p:spPr bwMode="auto">
          <a:xfrm>
            <a:off x="3200400" y="42989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1"/>
              <a:gd name="T38" fmla="*/ 1 w 1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27" name="Oval 214"/>
          <p:cNvSpPr>
            <a:spLocks noChangeArrowheads="1"/>
          </p:cNvSpPr>
          <p:nvPr/>
        </p:nvSpPr>
        <p:spPr bwMode="auto">
          <a:xfrm>
            <a:off x="3206750" y="4298950"/>
            <a:ext cx="3175" cy="1588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328" name="Freeform 215"/>
          <p:cNvSpPr>
            <a:spLocks/>
          </p:cNvSpPr>
          <p:nvPr/>
        </p:nvSpPr>
        <p:spPr bwMode="auto">
          <a:xfrm>
            <a:off x="3206750" y="4298950"/>
            <a:ext cx="7938" cy="1588"/>
          </a:xfrm>
          <a:custGeom>
            <a:avLst/>
            <a:gdLst>
              <a:gd name="T0" fmla="*/ 0 w 6"/>
              <a:gd name="T1" fmla="*/ 0 h 1"/>
              <a:gd name="T2" fmla="*/ 0 w 6"/>
              <a:gd name="T3" fmla="*/ 0 h 1"/>
              <a:gd name="T4" fmla="*/ 0 w 6"/>
              <a:gd name="T5" fmla="*/ 0 h 1"/>
              <a:gd name="T6" fmla="*/ 0 w 6"/>
              <a:gd name="T7" fmla="*/ 0 h 1"/>
              <a:gd name="T8" fmla="*/ 2147483647 w 6"/>
              <a:gd name="T9" fmla="*/ 0 h 1"/>
              <a:gd name="T10" fmla="*/ 2147483647 w 6"/>
              <a:gd name="T11" fmla="*/ 0 h 1"/>
              <a:gd name="T12" fmla="*/ 2147483647 w 6"/>
              <a:gd name="T13" fmla="*/ 0 h 1"/>
              <a:gd name="T14" fmla="*/ 0 w 6"/>
              <a:gd name="T15" fmla="*/ 0 h 1"/>
              <a:gd name="T16" fmla="*/ 0 w 6"/>
              <a:gd name="T17" fmla="*/ 0 h 1"/>
              <a:gd name="T18" fmla="*/ 0 w 6"/>
              <a:gd name="T19" fmla="*/ 0 h 1"/>
              <a:gd name="T20" fmla="*/ 0 w 6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1"/>
              <a:gd name="T35" fmla="*/ 6 w 6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1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29" name="Freeform 216"/>
          <p:cNvSpPr>
            <a:spLocks/>
          </p:cNvSpPr>
          <p:nvPr/>
        </p:nvSpPr>
        <p:spPr bwMode="auto">
          <a:xfrm>
            <a:off x="3222625" y="429260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"/>
              <a:gd name="T31" fmla="*/ 0 h 1"/>
              <a:gd name="T32" fmla="*/ 1 w 1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30" name="Freeform 217"/>
          <p:cNvSpPr>
            <a:spLocks/>
          </p:cNvSpPr>
          <p:nvPr/>
        </p:nvSpPr>
        <p:spPr bwMode="auto">
          <a:xfrm>
            <a:off x="3222625" y="429260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31" name="Freeform 220"/>
          <p:cNvSpPr>
            <a:spLocks/>
          </p:cNvSpPr>
          <p:nvPr/>
        </p:nvSpPr>
        <p:spPr bwMode="auto">
          <a:xfrm>
            <a:off x="3200400" y="427196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32" name="Freeform 221"/>
          <p:cNvSpPr>
            <a:spLocks/>
          </p:cNvSpPr>
          <p:nvPr/>
        </p:nvSpPr>
        <p:spPr bwMode="auto">
          <a:xfrm>
            <a:off x="3200400" y="427196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33" name="Freeform 222"/>
          <p:cNvSpPr>
            <a:spLocks/>
          </p:cNvSpPr>
          <p:nvPr/>
        </p:nvSpPr>
        <p:spPr bwMode="auto">
          <a:xfrm>
            <a:off x="3206750" y="4271963"/>
            <a:ext cx="3175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34" name="Freeform 223"/>
          <p:cNvSpPr>
            <a:spLocks/>
          </p:cNvSpPr>
          <p:nvPr/>
        </p:nvSpPr>
        <p:spPr bwMode="auto">
          <a:xfrm>
            <a:off x="3214688" y="4271963"/>
            <a:ext cx="7937" cy="1587"/>
          </a:xfrm>
          <a:custGeom>
            <a:avLst/>
            <a:gdLst>
              <a:gd name="T0" fmla="*/ 2147483647 w 7"/>
              <a:gd name="T1" fmla="*/ 0 h 1"/>
              <a:gd name="T2" fmla="*/ 2147483647 w 7"/>
              <a:gd name="T3" fmla="*/ 0 h 1"/>
              <a:gd name="T4" fmla="*/ 2147483647 w 7"/>
              <a:gd name="T5" fmla="*/ 0 h 1"/>
              <a:gd name="T6" fmla="*/ 2147483647 w 7"/>
              <a:gd name="T7" fmla="*/ 0 h 1"/>
              <a:gd name="T8" fmla="*/ 2147483647 w 7"/>
              <a:gd name="T9" fmla="*/ 0 h 1"/>
              <a:gd name="T10" fmla="*/ 0 w 7"/>
              <a:gd name="T11" fmla="*/ 0 h 1"/>
              <a:gd name="T12" fmla="*/ 0 w 7"/>
              <a:gd name="T13" fmla="*/ 0 h 1"/>
              <a:gd name="T14" fmla="*/ 0 w 7"/>
              <a:gd name="T15" fmla="*/ 0 h 1"/>
              <a:gd name="T16" fmla="*/ 0 w 7"/>
              <a:gd name="T17" fmla="*/ 0 h 1"/>
              <a:gd name="T18" fmla="*/ 0 w 7"/>
              <a:gd name="T19" fmla="*/ 0 h 1"/>
              <a:gd name="T20" fmla="*/ 0 w 7"/>
              <a:gd name="T21" fmla="*/ 0 h 1"/>
              <a:gd name="T22" fmla="*/ 0 w 7"/>
              <a:gd name="T23" fmla="*/ 0 h 1"/>
              <a:gd name="T24" fmla="*/ 0 w 7"/>
              <a:gd name="T25" fmla="*/ 0 h 1"/>
              <a:gd name="T26" fmla="*/ 0 w 7"/>
              <a:gd name="T27" fmla="*/ 0 h 1"/>
              <a:gd name="T28" fmla="*/ 2147483647 w 7"/>
              <a:gd name="T29" fmla="*/ 0 h 1"/>
              <a:gd name="T30" fmla="*/ 2147483647 w 7"/>
              <a:gd name="T31" fmla="*/ 0 h 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"/>
              <a:gd name="T49" fmla="*/ 0 h 1"/>
              <a:gd name="T50" fmla="*/ 7 w 7"/>
              <a:gd name="T51" fmla="*/ 1 h 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" h="1">
                <a:moveTo>
                  <a:pt x="7" y="0"/>
                </a:moveTo>
                <a:lnTo>
                  <a:pt x="7" y="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35" name="Rectangle 224"/>
          <p:cNvSpPr>
            <a:spLocks noChangeArrowheads="1"/>
          </p:cNvSpPr>
          <p:nvPr/>
        </p:nvSpPr>
        <p:spPr bwMode="auto">
          <a:xfrm>
            <a:off x="3222625" y="4271963"/>
            <a:ext cx="1588" cy="1587"/>
          </a:xfrm>
          <a:prstGeom prst="rect">
            <a:avLst/>
          </a:prstGeom>
          <a:solidFill>
            <a:schemeClr val="accent1"/>
          </a:solidFill>
          <a:ln w="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336" name="Freeform 225"/>
          <p:cNvSpPr>
            <a:spLocks/>
          </p:cNvSpPr>
          <p:nvPr/>
        </p:nvSpPr>
        <p:spPr bwMode="auto">
          <a:xfrm>
            <a:off x="3222625" y="426561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1"/>
              <a:gd name="T38" fmla="*/ 1 w 1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37" name="Freeform 226"/>
          <p:cNvSpPr>
            <a:spLocks/>
          </p:cNvSpPr>
          <p:nvPr/>
        </p:nvSpPr>
        <p:spPr bwMode="auto">
          <a:xfrm>
            <a:off x="3230563" y="4252913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"/>
              <a:gd name="T31" fmla="*/ 0 h 1"/>
              <a:gd name="T32" fmla="*/ 1 w 1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38" name="Rectangle 227"/>
          <p:cNvSpPr>
            <a:spLocks noChangeArrowheads="1"/>
          </p:cNvSpPr>
          <p:nvPr/>
        </p:nvSpPr>
        <p:spPr bwMode="auto">
          <a:xfrm>
            <a:off x="3230563" y="4252913"/>
            <a:ext cx="1587" cy="0"/>
          </a:xfrm>
          <a:prstGeom prst="rect">
            <a:avLst/>
          </a:prstGeom>
          <a:solidFill>
            <a:schemeClr val="accent1"/>
          </a:solidFill>
          <a:ln w="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339" name="Freeform 228"/>
          <p:cNvSpPr>
            <a:spLocks/>
          </p:cNvSpPr>
          <p:nvPr/>
        </p:nvSpPr>
        <p:spPr bwMode="auto">
          <a:xfrm>
            <a:off x="3236913" y="4252913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40" name="Freeform 229"/>
          <p:cNvSpPr>
            <a:spLocks/>
          </p:cNvSpPr>
          <p:nvPr/>
        </p:nvSpPr>
        <p:spPr bwMode="auto">
          <a:xfrm>
            <a:off x="3236913" y="4252913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41" name="Oval 230"/>
          <p:cNvSpPr>
            <a:spLocks noChangeArrowheads="1"/>
          </p:cNvSpPr>
          <p:nvPr/>
        </p:nvSpPr>
        <p:spPr bwMode="auto">
          <a:xfrm>
            <a:off x="3244850" y="4259263"/>
            <a:ext cx="0" cy="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342" name="Freeform 231"/>
          <p:cNvSpPr>
            <a:spLocks/>
          </p:cNvSpPr>
          <p:nvPr/>
        </p:nvSpPr>
        <p:spPr bwMode="auto">
          <a:xfrm>
            <a:off x="3244850" y="4259263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"/>
              <a:gd name="T61" fmla="*/ 0 h 1"/>
              <a:gd name="T62" fmla="*/ 1 w 1"/>
              <a:gd name="T63" fmla="*/ 1 h 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43" name="Freeform 232"/>
          <p:cNvSpPr>
            <a:spLocks/>
          </p:cNvSpPr>
          <p:nvPr/>
        </p:nvSpPr>
        <p:spPr bwMode="auto">
          <a:xfrm>
            <a:off x="3244850" y="4259263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"/>
              <a:gd name="T31" fmla="*/ 0 h 1"/>
              <a:gd name="T32" fmla="*/ 1 w 1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44" name="Freeform 233"/>
          <p:cNvSpPr>
            <a:spLocks/>
          </p:cNvSpPr>
          <p:nvPr/>
        </p:nvSpPr>
        <p:spPr bwMode="auto">
          <a:xfrm>
            <a:off x="3236913" y="4259263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45" name="Freeform 235"/>
          <p:cNvSpPr>
            <a:spLocks/>
          </p:cNvSpPr>
          <p:nvPr/>
        </p:nvSpPr>
        <p:spPr bwMode="auto">
          <a:xfrm>
            <a:off x="3222625" y="427196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46" name="Freeform 236"/>
          <p:cNvSpPr>
            <a:spLocks/>
          </p:cNvSpPr>
          <p:nvPr/>
        </p:nvSpPr>
        <p:spPr bwMode="auto">
          <a:xfrm>
            <a:off x="3222625" y="427196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"/>
              <a:gd name="T52" fmla="*/ 0 h 1"/>
              <a:gd name="T53" fmla="*/ 1 w 1"/>
              <a:gd name="T54" fmla="*/ 1 h 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47" name="Freeform 237"/>
          <p:cNvSpPr>
            <a:spLocks/>
          </p:cNvSpPr>
          <p:nvPr/>
        </p:nvSpPr>
        <p:spPr bwMode="auto">
          <a:xfrm>
            <a:off x="3236913" y="4252913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48" name="Freeform 238"/>
          <p:cNvSpPr>
            <a:spLocks/>
          </p:cNvSpPr>
          <p:nvPr/>
        </p:nvSpPr>
        <p:spPr bwMode="auto">
          <a:xfrm>
            <a:off x="3244850" y="4259263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49" name="Freeform 239"/>
          <p:cNvSpPr>
            <a:spLocks/>
          </p:cNvSpPr>
          <p:nvPr/>
        </p:nvSpPr>
        <p:spPr bwMode="auto">
          <a:xfrm>
            <a:off x="2343150" y="3889375"/>
            <a:ext cx="974725" cy="557213"/>
          </a:xfrm>
          <a:custGeom>
            <a:avLst/>
            <a:gdLst>
              <a:gd name="T0" fmla="*/ 2147483647 w 850"/>
              <a:gd name="T1" fmla="*/ 2147483647 h 527"/>
              <a:gd name="T2" fmla="*/ 2147483647 w 850"/>
              <a:gd name="T3" fmla="*/ 2147483647 h 527"/>
              <a:gd name="T4" fmla="*/ 2147483647 w 850"/>
              <a:gd name="T5" fmla="*/ 2147483647 h 527"/>
              <a:gd name="T6" fmla="*/ 2147483647 w 850"/>
              <a:gd name="T7" fmla="*/ 2147483647 h 527"/>
              <a:gd name="T8" fmla="*/ 2147483647 w 850"/>
              <a:gd name="T9" fmla="*/ 2147483647 h 527"/>
              <a:gd name="T10" fmla="*/ 2147483647 w 850"/>
              <a:gd name="T11" fmla="*/ 2147483647 h 527"/>
              <a:gd name="T12" fmla="*/ 2147483647 w 850"/>
              <a:gd name="T13" fmla="*/ 2147483647 h 527"/>
              <a:gd name="T14" fmla="*/ 2147483647 w 850"/>
              <a:gd name="T15" fmla="*/ 2147483647 h 527"/>
              <a:gd name="T16" fmla="*/ 2147483647 w 850"/>
              <a:gd name="T17" fmla="*/ 2147483647 h 527"/>
              <a:gd name="T18" fmla="*/ 2147483647 w 850"/>
              <a:gd name="T19" fmla="*/ 2147483647 h 527"/>
              <a:gd name="T20" fmla="*/ 2147483647 w 850"/>
              <a:gd name="T21" fmla="*/ 2147483647 h 527"/>
              <a:gd name="T22" fmla="*/ 2147483647 w 850"/>
              <a:gd name="T23" fmla="*/ 2147483647 h 527"/>
              <a:gd name="T24" fmla="*/ 2147483647 w 850"/>
              <a:gd name="T25" fmla="*/ 2147483647 h 527"/>
              <a:gd name="T26" fmla="*/ 2147483647 w 850"/>
              <a:gd name="T27" fmla="*/ 2147483647 h 527"/>
              <a:gd name="T28" fmla="*/ 2147483647 w 850"/>
              <a:gd name="T29" fmla="*/ 2147483647 h 527"/>
              <a:gd name="T30" fmla="*/ 2147483647 w 850"/>
              <a:gd name="T31" fmla="*/ 2147483647 h 527"/>
              <a:gd name="T32" fmla="*/ 2147483647 w 850"/>
              <a:gd name="T33" fmla="*/ 2147483647 h 527"/>
              <a:gd name="T34" fmla="*/ 2147483647 w 850"/>
              <a:gd name="T35" fmla="*/ 2147483647 h 527"/>
              <a:gd name="T36" fmla="*/ 2147483647 w 850"/>
              <a:gd name="T37" fmla="*/ 2147483647 h 527"/>
              <a:gd name="T38" fmla="*/ 2147483647 w 850"/>
              <a:gd name="T39" fmla="*/ 2147483647 h 527"/>
              <a:gd name="T40" fmla="*/ 2147483647 w 850"/>
              <a:gd name="T41" fmla="*/ 2147483647 h 527"/>
              <a:gd name="T42" fmla="*/ 2147483647 w 850"/>
              <a:gd name="T43" fmla="*/ 2147483647 h 527"/>
              <a:gd name="T44" fmla="*/ 2147483647 w 850"/>
              <a:gd name="T45" fmla="*/ 2147483647 h 527"/>
              <a:gd name="T46" fmla="*/ 2147483647 w 850"/>
              <a:gd name="T47" fmla="*/ 2147483647 h 527"/>
              <a:gd name="T48" fmla="*/ 2147483647 w 850"/>
              <a:gd name="T49" fmla="*/ 2147483647 h 527"/>
              <a:gd name="T50" fmla="*/ 2147483647 w 850"/>
              <a:gd name="T51" fmla="*/ 2147483647 h 527"/>
              <a:gd name="T52" fmla="*/ 2147483647 w 850"/>
              <a:gd name="T53" fmla="*/ 2147483647 h 527"/>
              <a:gd name="T54" fmla="*/ 2147483647 w 850"/>
              <a:gd name="T55" fmla="*/ 2147483647 h 527"/>
              <a:gd name="T56" fmla="*/ 2147483647 w 850"/>
              <a:gd name="T57" fmla="*/ 2147483647 h 527"/>
              <a:gd name="T58" fmla="*/ 2147483647 w 850"/>
              <a:gd name="T59" fmla="*/ 2147483647 h 527"/>
              <a:gd name="T60" fmla="*/ 2147483647 w 850"/>
              <a:gd name="T61" fmla="*/ 2147483647 h 527"/>
              <a:gd name="T62" fmla="*/ 2147483647 w 850"/>
              <a:gd name="T63" fmla="*/ 2147483647 h 527"/>
              <a:gd name="T64" fmla="*/ 2147483647 w 850"/>
              <a:gd name="T65" fmla="*/ 2147483647 h 527"/>
              <a:gd name="T66" fmla="*/ 2147483647 w 850"/>
              <a:gd name="T67" fmla="*/ 2147483647 h 527"/>
              <a:gd name="T68" fmla="*/ 2147483647 w 850"/>
              <a:gd name="T69" fmla="*/ 2147483647 h 527"/>
              <a:gd name="T70" fmla="*/ 2147483647 w 850"/>
              <a:gd name="T71" fmla="*/ 2147483647 h 527"/>
              <a:gd name="T72" fmla="*/ 2147483647 w 850"/>
              <a:gd name="T73" fmla="*/ 2147483647 h 527"/>
              <a:gd name="T74" fmla="*/ 2147483647 w 850"/>
              <a:gd name="T75" fmla="*/ 2147483647 h 527"/>
              <a:gd name="T76" fmla="*/ 2147483647 w 850"/>
              <a:gd name="T77" fmla="*/ 2147483647 h 527"/>
              <a:gd name="T78" fmla="*/ 2147483647 w 850"/>
              <a:gd name="T79" fmla="*/ 2147483647 h 527"/>
              <a:gd name="T80" fmla="*/ 2147483647 w 850"/>
              <a:gd name="T81" fmla="*/ 2147483647 h 527"/>
              <a:gd name="T82" fmla="*/ 2147483647 w 850"/>
              <a:gd name="T83" fmla="*/ 2147483647 h 527"/>
              <a:gd name="T84" fmla="*/ 2147483647 w 850"/>
              <a:gd name="T85" fmla="*/ 2147483647 h 527"/>
              <a:gd name="T86" fmla="*/ 2147483647 w 850"/>
              <a:gd name="T87" fmla="*/ 2147483647 h 527"/>
              <a:gd name="T88" fmla="*/ 2147483647 w 850"/>
              <a:gd name="T89" fmla="*/ 2147483647 h 527"/>
              <a:gd name="T90" fmla="*/ 2147483647 w 850"/>
              <a:gd name="T91" fmla="*/ 2147483647 h 527"/>
              <a:gd name="T92" fmla="*/ 2147483647 w 850"/>
              <a:gd name="T93" fmla="*/ 2147483647 h 527"/>
              <a:gd name="T94" fmla="*/ 2147483647 w 850"/>
              <a:gd name="T95" fmla="*/ 2147483647 h 527"/>
              <a:gd name="T96" fmla="*/ 2147483647 w 850"/>
              <a:gd name="T97" fmla="*/ 2147483647 h 527"/>
              <a:gd name="T98" fmla="*/ 2147483647 w 850"/>
              <a:gd name="T99" fmla="*/ 2147483647 h 527"/>
              <a:gd name="T100" fmla="*/ 2147483647 w 850"/>
              <a:gd name="T101" fmla="*/ 2147483647 h 527"/>
              <a:gd name="T102" fmla="*/ 2147483647 w 850"/>
              <a:gd name="T103" fmla="*/ 2147483647 h 527"/>
              <a:gd name="T104" fmla="*/ 2147483647 w 850"/>
              <a:gd name="T105" fmla="*/ 2147483647 h 527"/>
              <a:gd name="T106" fmla="*/ 2147483647 w 850"/>
              <a:gd name="T107" fmla="*/ 2147483647 h 527"/>
              <a:gd name="T108" fmla="*/ 2147483647 w 850"/>
              <a:gd name="T109" fmla="*/ 2147483647 h 527"/>
              <a:gd name="T110" fmla="*/ 2147483647 w 850"/>
              <a:gd name="T111" fmla="*/ 2147483647 h 527"/>
              <a:gd name="T112" fmla="*/ 2147483647 w 850"/>
              <a:gd name="T113" fmla="*/ 2147483647 h 527"/>
              <a:gd name="T114" fmla="*/ 2147483647 w 850"/>
              <a:gd name="T115" fmla="*/ 2147483647 h 527"/>
              <a:gd name="T116" fmla="*/ 2147483647 w 850"/>
              <a:gd name="T117" fmla="*/ 2147483647 h 527"/>
              <a:gd name="T118" fmla="*/ 2147483647 w 850"/>
              <a:gd name="T119" fmla="*/ 2147483647 h 527"/>
              <a:gd name="T120" fmla="*/ 2147483647 w 850"/>
              <a:gd name="T121" fmla="*/ 2147483647 h 527"/>
              <a:gd name="T122" fmla="*/ 2147483647 w 850"/>
              <a:gd name="T123" fmla="*/ 2147483647 h 527"/>
              <a:gd name="T124" fmla="*/ 2147483647 w 850"/>
              <a:gd name="T125" fmla="*/ 2147483647 h 5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50"/>
              <a:gd name="T190" fmla="*/ 0 h 527"/>
              <a:gd name="T191" fmla="*/ 850 w 850"/>
              <a:gd name="T192" fmla="*/ 527 h 5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50" h="527">
                <a:moveTo>
                  <a:pt x="0" y="273"/>
                </a:moveTo>
                <a:lnTo>
                  <a:pt x="0" y="273"/>
                </a:lnTo>
                <a:lnTo>
                  <a:pt x="0" y="267"/>
                </a:lnTo>
                <a:lnTo>
                  <a:pt x="6" y="267"/>
                </a:lnTo>
                <a:lnTo>
                  <a:pt x="13" y="261"/>
                </a:lnTo>
                <a:lnTo>
                  <a:pt x="19" y="261"/>
                </a:lnTo>
                <a:lnTo>
                  <a:pt x="19" y="254"/>
                </a:lnTo>
                <a:lnTo>
                  <a:pt x="25" y="254"/>
                </a:lnTo>
                <a:lnTo>
                  <a:pt x="32" y="248"/>
                </a:lnTo>
                <a:lnTo>
                  <a:pt x="38" y="248"/>
                </a:lnTo>
                <a:lnTo>
                  <a:pt x="38" y="241"/>
                </a:lnTo>
                <a:lnTo>
                  <a:pt x="44" y="241"/>
                </a:lnTo>
                <a:lnTo>
                  <a:pt x="51" y="241"/>
                </a:lnTo>
                <a:lnTo>
                  <a:pt x="51" y="235"/>
                </a:lnTo>
                <a:lnTo>
                  <a:pt x="57" y="235"/>
                </a:lnTo>
                <a:lnTo>
                  <a:pt x="63" y="235"/>
                </a:lnTo>
                <a:lnTo>
                  <a:pt x="63" y="229"/>
                </a:lnTo>
                <a:lnTo>
                  <a:pt x="70" y="229"/>
                </a:lnTo>
                <a:lnTo>
                  <a:pt x="70" y="222"/>
                </a:lnTo>
                <a:lnTo>
                  <a:pt x="76" y="222"/>
                </a:lnTo>
                <a:lnTo>
                  <a:pt x="76" y="210"/>
                </a:lnTo>
                <a:lnTo>
                  <a:pt x="82" y="203"/>
                </a:lnTo>
                <a:lnTo>
                  <a:pt x="89" y="197"/>
                </a:lnTo>
                <a:lnTo>
                  <a:pt x="89" y="191"/>
                </a:lnTo>
                <a:lnTo>
                  <a:pt x="95" y="191"/>
                </a:lnTo>
                <a:lnTo>
                  <a:pt x="101" y="184"/>
                </a:lnTo>
                <a:lnTo>
                  <a:pt x="101" y="178"/>
                </a:lnTo>
                <a:lnTo>
                  <a:pt x="95" y="172"/>
                </a:lnTo>
                <a:lnTo>
                  <a:pt x="101" y="165"/>
                </a:lnTo>
                <a:lnTo>
                  <a:pt x="108" y="165"/>
                </a:lnTo>
                <a:lnTo>
                  <a:pt x="114" y="165"/>
                </a:lnTo>
                <a:lnTo>
                  <a:pt x="114" y="159"/>
                </a:lnTo>
                <a:lnTo>
                  <a:pt x="114" y="153"/>
                </a:lnTo>
                <a:lnTo>
                  <a:pt x="120" y="153"/>
                </a:lnTo>
                <a:lnTo>
                  <a:pt x="120" y="146"/>
                </a:lnTo>
                <a:lnTo>
                  <a:pt x="120" y="140"/>
                </a:lnTo>
                <a:lnTo>
                  <a:pt x="120" y="134"/>
                </a:lnTo>
                <a:lnTo>
                  <a:pt x="127" y="134"/>
                </a:lnTo>
                <a:lnTo>
                  <a:pt x="127" y="127"/>
                </a:lnTo>
                <a:lnTo>
                  <a:pt x="127" y="121"/>
                </a:lnTo>
                <a:lnTo>
                  <a:pt x="133" y="115"/>
                </a:lnTo>
                <a:lnTo>
                  <a:pt x="139" y="115"/>
                </a:lnTo>
                <a:lnTo>
                  <a:pt x="146" y="108"/>
                </a:lnTo>
                <a:lnTo>
                  <a:pt x="139" y="108"/>
                </a:lnTo>
                <a:lnTo>
                  <a:pt x="139" y="102"/>
                </a:lnTo>
                <a:lnTo>
                  <a:pt x="139" y="96"/>
                </a:lnTo>
                <a:lnTo>
                  <a:pt x="146" y="83"/>
                </a:lnTo>
                <a:lnTo>
                  <a:pt x="152" y="83"/>
                </a:lnTo>
                <a:lnTo>
                  <a:pt x="152" y="77"/>
                </a:lnTo>
                <a:lnTo>
                  <a:pt x="159" y="70"/>
                </a:lnTo>
                <a:lnTo>
                  <a:pt x="165" y="70"/>
                </a:lnTo>
                <a:lnTo>
                  <a:pt x="165" y="64"/>
                </a:lnTo>
                <a:lnTo>
                  <a:pt x="165" y="57"/>
                </a:lnTo>
                <a:lnTo>
                  <a:pt x="171" y="57"/>
                </a:lnTo>
                <a:lnTo>
                  <a:pt x="178" y="51"/>
                </a:lnTo>
                <a:lnTo>
                  <a:pt x="184" y="51"/>
                </a:lnTo>
                <a:lnTo>
                  <a:pt x="190" y="51"/>
                </a:lnTo>
                <a:lnTo>
                  <a:pt x="197" y="45"/>
                </a:lnTo>
                <a:lnTo>
                  <a:pt x="197" y="38"/>
                </a:lnTo>
                <a:lnTo>
                  <a:pt x="203" y="32"/>
                </a:lnTo>
                <a:lnTo>
                  <a:pt x="203" y="26"/>
                </a:lnTo>
                <a:lnTo>
                  <a:pt x="209" y="26"/>
                </a:lnTo>
                <a:lnTo>
                  <a:pt x="216" y="26"/>
                </a:lnTo>
                <a:lnTo>
                  <a:pt x="216" y="19"/>
                </a:lnTo>
                <a:lnTo>
                  <a:pt x="222" y="19"/>
                </a:lnTo>
                <a:lnTo>
                  <a:pt x="228" y="19"/>
                </a:lnTo>
                <a:lnTo>
                  <a:pt x="228" y="13"/>
                </a:lnTo>
                <a:lnTo>
                  <a:pt x="235" y="13"/>
                </a:lnTo>
                <a:lnTo>
                  <a:pt x="241" y="13"/>
                </a:lnTo>
                <a:lnTo>
                  <a:pt x="241" y="7"/>
                </a:lnTo>
                <a:lnTo>
                  <a:pt x="247" y="7"/>
                </a:lnTo>
                <a:lnTo>
                  <a:pt x="254" y="0"/>
                </a:lnTo>
                <a:lnTo>
                  <a:pt x="254" y="7"/>
                </a:lnTo>
                <a:lnTo>
                  <a:pt x="260" y="7"/>
                </a:lnTo>
                <a:lnTo>
                  <a:pt x="260" y="13"/>
                </a:lnTo>
                <a:lnTo>
                  <a:pt x="266" y="13"/>
                </a:lnTo>
                <a:lnTo>
                  <a:pt x="273" y="13"/>
                </a:lnTo>
                <a:lnTo>
                  <a:pt x="279" y="13"/>
                </a:lnTo>
                <a:lnTo>
                  <a:pt x="285" y="13"/>
                </a:lnTo>
                <a:lnTo>
                  <a:pt x="292" y="13"/>
                </a:lnTo>
                <a:lnTo>
                  <a:pt x="292" y="19"/>
                </a:lnTo>
                <a:lnTo>
                  <a:pt x="298" y="19"/>
                </a:lnTo>
                <a:lnTo>
                  <a:pt x="304" y="19"/>
                </a:lnTo>
                <a:lnTo>
                  <a:pt x="311" y="19"/>
                </a:lnTo>
                <a:lnTo>
                  <a:pt x="317" y="19"/>
                </a:lnTo>
                <a:lnTo>
                  <a:pt x="323" y="19"/>
                </a:lnTo>
                <a:lnTo>
                  <a:pt x="330" y="19"/>
                </a:lnTo>
                <a:lnTo>
                  <a:pt x="336" y="13"/>
                </a:lnTo>
                <a:lnTo>
                  <a:pt x="343" y="13"/>
                </a:lnTo>
                <a:lnTo>
                  <a:pt x="343" y="19"/>
                </a:lnTo>
                <a:lnTo>
                  <a:pt x="349" y="19"/>
                </a:lnTo>
                <a:lnTo>
                  <a:pt x="355" y="26"/>
                </a:lnTo>
                <a:lnTo>
                  <a:pt x="362" y="19"/>
                </a:lnTo>
                <a:lnTo>
                  <a:pt x="368" y="19"/>
                </a:lnTo>
                <a:lnTo>
                  <a:pt x="368" y="26"/>
                </a:lnTo>
                <a:lnTo>
                  <a:pt x="362" y="26"/>
                </a:lnTo>
                <a:lnTo>
                  <a:pt x="362" y="32"/>
                </a:lnTo>
                <a:lnTo>
                  <a:pt x="362" y="38"/>
                </a:lnTo>
                <a:lnTo>
                  <a:pt x="368" y="45"/>
                </a:lnTo>
                <a:lnTo>
                  <a:pt x="368" y="51"/>
                </a:lnTo>
                <a:lnTo>
                  <a:pt x="374" y="51"/>
                </a:lnTo>
                <a:lnTo>
                  <a:pt x="381" y="51"/>
                </a:lnTo>
                <a:lnTo>
                  <a:pt x="381" y="45"/>
                </a:lnTo>
                <a:lnTo>
                  <a:pt x="387" y="38"/>
                </a:lnTo>
                <a:lnTo>
                  <a:pt x="393" y="38"/>
                </a:lnTo>
                <a:lnTo>
                  <a:pt x="393" y="45"/>
                </a:lnTo>
                <a:lnTo>
                  <a:pt x="393" y="51"/>
                </a:lnTo>
                <a:lnTo>
                  <a:pt x="393" y="64"/>
                </a:lnTo>
                <a:lnTo>
                  <a:pt x="400" y="64"/>
                </a:lnTo>
                <a:lnTo>
                  <a:pt x="406" y="64"/>
                </a:lnTo>
                <a:lnTo>
                  <a:pt x="406" y="57"/>
                </a:lnTo>
                <a:lnTo>
                  <a:pt x="400" y="57"/>
                </a:lnTo>
                <a:lnTo>
                  <a:pt x="406" y="51"/>
                </a:lnTo>
                <a:lnTo>
                  <a:pt x="400" y="51"/>
                </a:lnTo>
                <a:lnTo>
                  <a:pt x="406" y="45"/>
                </a:lnTo>
                <a:lnTo>
                  <a:pt x="406" y="38"/>
                </a:lnTo>
                <a:lnTo>
                  <a:pt x="412" y="38"/>
                </a:lnTo>
                <a:lnTo>
                  <a:pt x="419" y="38"/>
                </a:lnTo>
                <a:lnTo>
                  <a:pt x="425" y="38"/>
                </a:lnTo>
                <a:lnTo>
                  <a:pt x="431" y="38"/>
                </a:lnTo>
                <a:lnTo>
                  <a:pt x="438" y="38"/>
                </a:lnTo>
                <a:lnTo>
                  <a:pt x="444" y="38"/>
                </a:lnTo>
                <a:lnTo>
                  <a:pt x="450" y="32"/>
                </a:lnTo>
                <a:lnTo>
                  <a:pt x="450" y="38"/>
                </a:lnTo>
                <a:lnTo>
                  <a:pt x="457" y="32"/>
                </a:lnTo>
                <a:lnTo>
                  <a:pt x="457" y="38"/>
                </a:lnTo>
                <a:lnTo>
                  <a:pt x="463" y="38"/>
                </a:lnTo>
                <a:lnTo>
                  <a:pt x="463" y="32"/>
                </a:lnTo>
                <a:lnTo>
                  <a:pt x="463" y="26"/>
                </a:lnTo>
                <a:lnTo>
                  <a:pt x="469" y="26"/>
                </a:lnTo>
                <a:lnTo>
                  <a:pt x="469" y="32"/>
                </a:lnTo>
                <a:lnTo>
                  <a:pt x="469" y="38"/>
                </a:lnTo>
                <a:lnTo>
                  <a:pt x="476" y="38"/>
                </a:lnTo>
                <a:lnTo>
                  <a:pt x="482" y="38"/>
                </a:lnTo>
                <a:lnTo>
                  <a:pt x="482" y="32"/>
                </a:lnTo>
                <a:lnTo>
                  <a:pt x="482" y="38"/>
                </a:lnTo>
                <a:lnTo>
                  <a:pt x="488" y="32"/>
                </a:lnTo>
                <a:lnTo>
                  <a:pt x="488" y="26"/>
                </a:lnTo>
                <a:lnTo>
                  <a:pt x="488" y="32"/>
                </a:lnTo>
                <a:lnTo>
                  <a:pt x="495" y="32"/>
                </a:lnTo>
                <a:lnTo>
                  <a:pt x="495" y="38"/>
                </a:lnTo>
                <a:lnTo>
                  <a:pt x="495" y="32"/>
                </a:lnTo>
                <a:lnTo>
                  <a:pt x="501" y="32"/>
                </a:lnTo>
                <a:lnTo>
                  <a:pt x="501" y="26"/>
                </a:lnTo>
                <a:lnTo>
                  <a:pt x="495" y="26"/>
                </a:lnTo>
                <a:lnTo>
                  <a:pt x="501" y="26"/>
                </a:lnTo>
                <a:lnTo>
                  <a:pt x="507" y="26"/>
                </a:lnTo>
                <a:lnTo>
                  <a:pt x="514" y="26"/>
                </a:lnTo>
                <a:lnTo>
                  <a:pt x="514" y="19"/>
                </a:lnTo>
                <a:lnTo>
                  <a:pt x="514" y="26"/>
                </a:lnTo>
                <a:lnTo>
                  <a:pt x="520" y="26"/>
                </a:lnTo>
                <a:lnTo>
                  <a:pt x="527" y="26"/>
                </a:lnTo>
                <a:lnTo>
                  <a:pt x="533" y="19"/>
                </a:lnTo>
                <a:lnTo>
                  <a:pt x="539" y="19"/>
                </a:lnTo>
                <a:lnTo>
                  <a:pt x="539" y="26"/>
                </a:lnTo>
                <a:lnTo>
                  <a:pt x="539" y="32"/>
                </a:lnTo>
                <a:lnTo>
                  <a:pt x="546" y="32"/>
                </a:lnTo>
                <a:lnTo>
                  <a:pt x="552" y="32"/>
                </a:lnTo>
                <a:lnTo>
                  <a:pt x="552" y="38"/>
                </a:lnTo>
                <a:lnTo>
                  <a:pt x="558" y="38"/>
                </a:lnTo>
                <a:lnTo>
                  <a:pt x="558" y="45"/>
                </a:lnTo>
                <a:lnTo>
                  <a:pt x="558" y="51"/>
                </a:lnTo>
                <a:lnTo>
                  <a:pt x="552" y="51"/>
                </a:lnTo>
                <a:lnTo>
                  <a:pt x="552" y="57"/>
                </a:lnTo>
                <a:lnTo>
                  <a:pt x="552" y="64"/>
                </a:lnTo>
                <a:lnTo>
                  <a:pt x="558" y="70"/>
                </a:lnTo>
                <a:lnTo>
                  <a:pt x="565" y="70"/>
                </a:lnTo>
                <a:lnTo>
                  <a:pt x="565" y="77"/>
                </a:lnTo>
                <a:lnTo>
                  <a:pt x="571" y="77"/>
                </a:lnTo>
                <a:lnTo>
                  <a:pt x="565" y="77"/>
                </a:lnTo>
                <a:lnTo>
                  <a:pt x="571" y="83"/>
                </a:lnTo>
                <a:lnTo>
                  <a:pt x="571" y="89"/>
                </a:lnTo>
                <a:lnTo>
                  <a:pt x="565" y="89"/>
                </a:lnTo>
                <a:lnTo>
                  <a:pt x="565" y="96"/>
                </a:lnTo>
                <a:lnTo>
                  <a:pt x="558" y="96"/>
                </a:lnTo>
                <a:lnTo>
                  <a:pt x="558" y="102"/>
                </a:lnTo>
                <a:lnTo>
                  <a:pt x="558" y="108"/>
                </a:lnTo>
                <a:lnTo>
                  <a:pt x="558" y="115"/>
                </a:lnTo>
                <a:lnTo>
                  <a:pt x="565" y="115"/>
                </a:lnTo>
                <a:lnTo>
                  <a:pt x="565" y="121"/>
                </a:lnTo>
                <a:lnTo>
                  <a:pt x="565" y="127"/>
                </a:lnTo>
                <a:lnTo>
                  <a:pt x="571" y="127"/>
                </a:lnTo>
                <a:lnTo>
                  <a:pt x="565" y="127"/>
                </a:lnTo>
                <a:lnTo>
                  <a:pt x="571" y="127"/>
                </a:lnTo>
                <a:lnTo>
                  <a:pt x="571" y="134"/>
                </a:lnTo>
                <a:lnTo>
                  <a:pt x="571" y="140"/>
                </a:lnTo>
                <a:lnTo>
                  <a:pt x="577" y="140"/>
                </a:lnTo>
                <a:lnTo>
                  <a:pt x="571" y="140"/>
                </a:lnTo>
                <a:lnTo>
                  <a:pt x="577" y="140"/>
                </a:lnTo>
                <a:lnTo>
                  <a:pt x="577" y="146"/>
                </a:lnTo>
                <a:lnTo>
                  <a:pt x="577" y="153"/>
                </a:lnTo>
                <a:lnTo>
                  <a:pt x="584" y="153"/>
                </a:lnTo>
                <a:lnTo>
                  <a:pt x="577" y="153"/>
                </a:lnTo>
                <a:lnTo>
                  <a:pt x="584" y="153"/>
                </a:lnTo>
                <a:lnTo>
                  <a:pt x="577" y="159"/>
                </a:lnTo>
                <a:lnTo>
                  <a:pt x="584" y="159"/>
                </a:lnTo>
                <a:lnTo>
                  <a:pt x="590" y="159"/>
                </a:lnTo>
                <a:lnTo>
                  <a:pt x="596" y="159"/>
                </a:lnTo>
                <a:lnTo>
                  <a:pt x="596" y="153"/>
                </a:lnTo>
                <a:lnTo>
                  <a:pt x="603" y="153"/>
                </a:lnTo>
                <a:lnTo>
                  <a:pt x="609" y="159"/>
                </a:lnTo>
                <a:lnTo>
                  <a:pt x="609" y="153"/>
                </a:lnTo>
                <a:lnTo>
                  <a:pt x="615" y="153"/>
                </a:lnTo>
                <a:lnTo>
                  <a:pt x="615" y="159"/>
                </a:lnTo>
                <a:lnTo>
                  <a:pt x="622" y="159"/>
                </a:lnTo>
                <a:lnTo>
                  <a:pt x="628" y="159"/>
                </a:lnTo>
                <a:lnTo>
                  <a:pt x="628" y="165"/>
                </a:lnTo>
                <a:lnTo>
                  <a:pt x="628" y="172"/>
                </a:lnTo>
                <a:lnTo>
                  <a:pt x="628" y="178"/>
                </a:lnTo>
                <a:lnTo>
                  <a:pt x="622" y="178"/>
                </a:lnTo>
                <a:lnTo>
                  <a:pt x="622" y="184"/>
                </a:lnTo>
                <a:lnTo>
                  <a:pt x="615" y="184"/>
                </a:lnTo>
                <a:lnTo>
                  <a:pt x="615" y="191"/>
                </a:lnTo>
                <a:lnTo>
                  <a:pt x="615" y="197"/>
                </a:lnTo>
                <a:lnTo>
                  <a:pt x="609" y="197"/>
                </a:lnTo>
                <a:lnTo>
                  <a:pt x="615" y="197"/>
                </a:lnTo>
                <a:lnTo>
                  <a:pt x="615" y="203"/>
                </a:lnTo>
                <a:lnTo>
                  <a:pt x="609" y="203"/>
                </a:lnTo>
                <a:lnTo>
                  <a:pt x="615" y="203"/>
                </a:lnTo>
                <a:lnTo>
                  <a:pt x="615" y="210"/>
                </a:lnTo>
                <a:lnTo>
                  <a:pt x="615" y="216"/>
                </a:lnTo>
                <a:lnTo>
                  <a:pt x="609" y="216"/>
                </a:lnTo>
                <a:lnTo>
                  <a:pt x="615" y="222"/>
                </a:lnTo>
                <a:lnTo>
                  <a:pt x="609" y="222"/>
                </a:lnTo>
                <a:lnTo>
                  <a:pt x="615" y="222"/>
                </a:lnTo>
                <a:lnTo>
                  <a:pt x="615" y="229"/>
                </a:lnTo>
                <a:lnTo>
                  <a:pt x="622" y="229"/>
                </a:lnTo>
                <a:lnTo>
                  <a:pt x="615" y="229"/>
                </a:lnTo>
                <a:lnTo>
                  <a:pt x="609" y="229"/>
                </a:lnTo>
                <a:lnTo>
                  <a:pt x="615" y="229"/>
                </a:lnTo>
                <a:lnTo>
                  <a:pt x="609" y="235"/>
                </a:lnTo>
                <a:lnTo>
                  <a:pt x="609" y="241"/>
                </a:lnTo>
                <a:lnTo>
                  <a:pt x="609" y="248"/>
                </a:lnTo>
                <a:lnTo>
                  <a:pt x="615" y="248"/>
                </a:lnTo>
                <a:lnTo>
                  <a:pt x="615" y="254"/>
                </a:lnTo>
                <a:lnTo>
                  <a:pt x="622" y="254"/>
                </a:lnTo>
                <a:lnTo>
                  <a:pt x="622" y="261"/>
                </a:lnTo>
                <a:lnTo>
                  <a:pt x="628" y="261"/>
                </a:lnTo>
                <a:lnTo>
                  <a:pt x="622" y="261"/>
                </a:lnTo>
                <a:lnTo>
                  <a:pt x="628" y="261"/>
                </a:lnTo>
                <a:lnTo>
                  <a:pt x="634" y="261"/>
                </a:lnTo>
                <a:lnTo>
                  <a:pt x="634" y="267"/>
                </a:lnTo>
                <a:lnTo>
                  <a:pt x="634" y="273"/>
                </a:lnTo>
                <a:lnTo>
                  <a:pt x="641" y="273"/>
                </a:lnTo>
                <a:lnTo>
                  <a:pt x="641" y="280"/>
                </a:lnTo>
                <a:lnTo>
                  <a:pt x="634" y="280"/>
                </a:lnTo>
                <a:lnTo>
                  <a:pt x="628" y="280"/>
                </a:lnTo>
                <a:lnTo>
                  <a:pt x="634" y="280"/>
                </a:lnTo>
                <a:lnTo>
                  <a:pt x="628" y="280"/>
                </a:lnTo>
                <a:lnTo>
                  <a:pt x="634" y="280"/>
                </a:lnTo>
                <a:lnTo>
                  <a:pt x="634" y="286"/>
                </a:lnTo>
                <a:lnTo>
                  <a:pt x="641" y="286"/>
                </a:lnTo>
                <a:lnTo>
                  <a:pt x="647" y="286"/>
                </a:lnTo>
                <a:lnTo>
                  <a:pt x="641" y="286"/>
                </a:lnTo>
                <a:lnTo>
                  <a:pt x="641" y="292"/>
                </a:lnTo>
                <a:lnTo>
                  <a:pt x="641" y="299"/>
                </a:lnTo>
                <a:lnTo>
                  <a:pt x="647" y="299"/>
                </a:lnTo>
                <a:lnTo>
                  <a:pt x="653" y="299"/>
                </a:lnTo>
                <a:lnTo>
                  <a:pt x="660" y="299"/>
                </a:lnTo>
                <a:lnTo>
                  <a:pt x="666" y="299"/>
                </a:lnTo>
                <a:lnTo>
                  <a:pt x="660" y="299"/>
                </a:lnTo>
                <a:lnTo>
                  <a:pt x="666" y="299"/>
                </a:lnTo>
                <a:lnTo>
                  <a:pt x="672" y="299"/>
                </a:lnTo>
                <a:lnTo>
                  <a:pt x="679" y="299"/>
                </a:lnTo>
                <a:lnTo>
                  <a:pt x="679" y="292"/>
                </a:lnTo>
                <a:lnTo>
                  <a:pt x="679" y="299"/>
                </a:lnTo>
                <a:lnTo>
                  <a:pt x="679" y="292"/>
                </a:lnTo>
                <a:lnTo>
                  <a:pt x="685" y="292"/>
                </a:lnTo>
                <a:lnTo>
                  <a:pt x="685" y="299"/>
                </a:lnTo>
                <a:lnTo>
                  <a:pt x="691" y="299"/>
                </a:lnTo>
                <a:lnTo>
                  <a:pt x="691" y="292"/>
                </a:lnTo>
                <a:lnTo>
                  <a:pt x="698" y="292"/>
                </a:lnTo>
                <a:lnTo>
                  <a:pt x="698" y="299"/>
                </a:lnTo>
                <a:lnTo>
                  <a:pt x="698" y="292"/>
                </a:lnTo>
                <a:lnTo>
                  <a:pt x="704" y="292"/>
                </a:lnTo>
                <a:lnTo>
                  <a:pt x="704" y="286"/>
                </a:lnTo>
                <a:lnTo>
                  <a:pt x="704" y="280"/>
                </a:lnTo>
                <a:lnTo>
                  <a:pt x="698" y="280"/>
                </a:lnTo>
                <a:lnTo>
                  <a:pt x="698" y="286"/>
                </a:lnTo>
                <a:lnTo>
                  <a:pt x="691" y="286"/>
                </a:lnTo>
                <a:lnTo>
                  <a:pt x="691" y="280"/>
                </a:lnTo>
                <a:lnTo>
                  <a:pt x="698" y="280"/>
                </a:lnTo>
                <a:lnTo>
                  <a:pt x="704" y="273"/>
                </a:lnTo>
                <a:lnTo>
                  <a:pt x="704" y="280"/>
                </a:lnTo>
                <a:lnTo>
                  <a:pt x="704" y="273"/>
                </a:lnTo>
                <a:lnTo>
                  <a:pt x="698" y="273"/>
                </a:lnTo>
                <a:lnTo>
                  <a:pt x="704" y="273"/>
                </a:lnTo>
                <a:lnTo>
                  <a:pt x="704" y="267"/>
                </a:lnTo>
                <a:lnTo>
                  <a:pt x="711" y="267"/>
                </a:lnTo>
                <a:lnTo>
                  <a:pt x="711" y="273"/>
                </a:lnTo>
                <a:lnTo>
                  <a:pt x="704" y="273"/>
                </a:lnTo>
                <a:lnTo>
                  <a:pt x="711" y="273"/>
                </a:lnTo>
                <a:lnTo>
                  <a:pt x="717" y="273"/>
                </a:lnTo>
                <a:lnTo>
                  <a:pt x="723" y="273"/>
                </a:lnTo>
                <a:lnTo>
                  <a:pt x="723" y="267"/>
                </a:lnTo>
                <a:lnTo>
                  <a:pt x="723" y="273"/>
                </a:lnTo>
                <a:lnTo>
                  <a:pt x="730" y="273"/>
                </a:lnTo>
                <a:lnTo>
                  <a:pt x="736" y="273"/>
                </a:lnTo>
                <a:lnTo>
                  <a:pt x="742" y="273"/>
                </a:lnTo>
                <a:lnTo>
                  <a:pt x="749" y="273"/>
                </a:lnTo>
                <a:lnTo>
                  <a:pt x="749" y="267"/>
                </a:lnTo>
                <a:lnTo>
                  <a:pt x="755" y="267"/>
                </a:lnTo>
                <a:lnTo>
                  <a:pt x="755" y="261"/>
                </a:lnTo>
                <a:lnTo>
                  <a:pt x="761" y="261"/>
                </a:lnTo>
                <a:lnTo>
                  <a:pt x="768" y="261"/>
                </a:lnTo>
                <a:lnTo>
                  <a:pt x="774" y="261"/>
                </a:lnTo>
                <a:lnTo>
                  <a:pt x="774" y="254"/>
                </a:lnTo>
                <a:lnTo>
                  <a:pt x="780" y="254"/>
                </a:lnTo>
                <a:lnTo>
                  <a:pt x="787" y="254"/>
                </a:lnTo>
                <a:lnTo>
                  <a:pt x="793" y="254"/>
                </a:lnTo>
                <a:lnTo>
                  <a:pt x="799" y="254"/>
                </a:lnTo>
                <a:lnTo>
                  <a:pt x="799" y="261"/>
                </a:lnTo>
                <a:lnTo>
                  <a:pt x="799" y="267"/>
                </a:lnTo>
                <a:lnTo>
                  <a:pt x="806" y="267"/>
                </a:lnTo>
                <a:lnTo>
                  <a:pt x="806" y="273"/>
                </a:lnTo>
                <a:lnTo>
                  <a:pt x="812" y="273"/>
                </a:lnTo>
                <a:lnTo>
                  <a:pt x="818" y="273"/>
                </a:lnTo>
                <a:lnTo>
                  <a:pt x="812" y="273"/>
                </a:lnTo>
                <a:lnTo>
                  <a:pt x="818" y="273"/>
                </a:lnTo>
                <a:lnTo>
                  <a:pt x="812" y="273"/>
                </a:lnTo>
                <a:lnTo>
                  <a:pt x="818" y="273"/>
                </a:lnTo>
                <a:lnTo>
                  <a:pt x="825" y="273"/>
                </a:lnTo>
                <a:lnTo>
                  <a:pt x="831" y="273"/>
                </a:lnTo>
                <a:lnTo>
                  <a:pt x="825" y="273"/>
                </a:lnTo>
                <a:lnTo>
                  <a:pt x="825" y="267"/>
                </a:lnTo>
                <a:lnTo>
                  <a:pt x="831" y="267"/>
                </a:lnTo>
                <a:lnTo>
                  <a:pt x="831" y="273"/>
                </a:lnTo>
                <a:lnTo>
                  <a:pt x="831" y="267"/>
                </a:lnTo>
                <a:lnTo>
                  <a:pt x="831" y="273"/>
                </a:lnTo>
                <a:lnTo>
                  <a:pt x="837" y="267"/>
                </a:lnTo>
                <a:lnTo>
                  <a:pt x="837" y="273"/>
                </a:lnTo>
                <a:lnTo>
                  <a:pt x="844" y="273"/>
                </a:lnTo>
                <a:lnTo>
                  <a:pt x="850" y="273"/>
                </a:lnTo>
                <a:lnTo>
                  <a:pt x="850" y="280"/>
                </a:lnTo>
                <a:lnTo>
                  <a:pt x="844" y="280"/>
                </a:lnTo>
                <a:lnTo>
                  <a:pt x="850" y="286"/>
                </a:lnTo>
                <a:lnTo>
                  <a:pt x="844" y="286"/>
                </a:lnTo>
                <a:lnTo>
                  <a:pt x="844" y="292"/>
                </a:lnTo>
                <a:lnTo>
                  <a:pt x="837" y="292"/>
                </a:lnTo>
                <a:lnTo>
                  <a:pt x="831" y="299"/>
                </a:lnTo>
                <a:lnTo>
                  <a:pt x="831" y="292"/>
                </a:lnTo>
                <a:lnTo>
                  <a:pt x="825" y="292"/>
                </a:lnTo>
                <a:lnTo>
                  <a:pt x="825" y="299"/>
                </a:lnTo>
                <a:lnTo>
                  <a:pt x="818" y="299"/>
                </a:lnTo>
                <a:lnTo>
                  <a:pt x="818" y="292"/>
                </a:lnTo>
                <a:lnTo>
                  <a:pt x="818" y="299"/>
                </a:lnTo>
                <a:lnTo>
                  <a:pt x="812" y="299"/>
                </a:lnTo>
                <a:lnTo>
                  <a:pt x="806" y="299"/>
                </a:lnTo>
                <a:lnTo>
                  <a:pt x="806" y="305"/>
                </a:lnTo>
                <a:lnTo>
                  <a:pt x="799" y="299"/>
                </a:lnTo>
                <a:lnTo>
                  <a:pt x="799" y="305"/>
                </a:lnTo>
                <a:lnTo>
                  <a:pt x="793" y="305"/>
                </a:lnTo>
                <a:lnTo>
                  <a:pt x="793" y="311"/>
                </a:lnTo>
                <a:lnTo>
                  <a:pt x="787" y="311"/>
                </a:lnTo>
                <a:lnTo>
                  <a:pt x="793" y="311"/>
                </a:lnTo>
                <a:lnTo>
                  <a:pt x="787" y="311"/>
                </a:lnTo>
                <a:lnTo>
                  <a:pt x="787" y="318"/>
                </a:lnTo>
                <a:lnTo>
                  <a:pt x="787" y="324"/>
                </a:lnTo>
                <a:lnTo>
                  <a:pt x="780" y="324"/>
                </a:lnTo>
                <a:lnTo>
                  <a:pt x="780" y="330"/>
                </a:lnTo>
                <a:lnTo>
                  <a:pt x="787" y="330"/>
                </a:lnTo>
                <a:lnTo>
                  <a:pt x="787" y="337"/>
                </a:lnTo>
                <a:lnTo>
                  <a:pt x="793" y="337"/>
                </a:lnTo>
                <a:lnTo>
                  <a:pt x="793" y="343"/>
                </a:lnTo>
                <a:lnTo>
                  <a:pt x="799" y="343"/>
                </a:lnTo>
                <a:lnTo>
                  <a:pt x="793" y="343"/>
                </a:lnTo>
                <a:lnTo>
                  <a:pt x="787" y="343"/>
                </a:lnTo>
                <a:lnTo>
                  <a:pt x="780" y="343"/>
                </a:lnTo>
                <a:lnTo>
                  <a:pt x="774" y="343"/>
                </a:lnTo>
                <a:lnTo>
                  <a:pt x="774" y="349"/>
                </a:lnTo>
                <a:lnTo>
                  <a:pt x="768" y="349"/>
                </a:lnTo>
                <a:lnTo>
                  <a:pt x="761" y="349"/>
                </a:lnTo>
                <a:lnTo>
                  <a:pt x="768" y="349"/>
                </a:lnTo>
                <a:lnTo>
                  <a:pt x="768" y="356"/>
                </a:lnTo>
                <a:lnTo>
                  <a:pt x="768" y="349"/>
                </a:lnTo>
                <a:lnTo>
                  <a:pt x="768" y="356"/>
                </a:lnTo>
                <a:lnTo>
                  <a:pt x="761" y="356"/>
                </a:lnTo>
                <a:lnTo>
                  <a:pt x="768" y="356"/>
                </a:lnTo>
                <a:lnTo>
                  <a:pt x="761" y="356"/>
                </a:lnTo>
                <a:lnTo>
                  <a:pt x="761" y="362"/>
                </a:lnTo>
                <a:lnTo>
                  <a:pt x="761" y="356"/>
                </a:lnTo>
                <a:lnTo>
                  <a:pt x="755" y="356"/>
                </a:lnTo>
                <a:lnTo>
                  <a:pt x="755" y="362"/>
                </a:lnTo>
                <a:lnTo>
                  <a:pt x="755" y="356"/>
                </a:lnTo>
                <a:lnTo>
                  <a:pt x="749" y="356"/>
                </a:lnTo>
                <a:lnTo>
                  <a:pt x="749" y="362"/>
                </a:lnTo>
                <a:lnTo>
                  <a:pt x="749" y="368"/>
                </a:lnTo>
                <a:lnTo>
                  <a:pt x="749" y="362"/>
                </a:lnTo>
                <a:lnTo>
                  <a:pt x="749" y="368"/>
                </a:lnTo>
                <a:lnTo>
                  <a:pt x="749" y="362"/>
                </a:lnTo>
                <a:lnTo>
                  <a:pt x="742" y="362"/>
                </a:lnTo>
                <a:lnTo>
                  <a:pt x="736" y="368"/>
                </a:lnTo>
                <a:lnTo>
                  <a:pt x="730" y="368"/>
                </a:lnTo>
                <a:lnTo>
                  <a:pt x="730" y="375"/>
                </a:lnTo>
                <a:lnTo>
                  <a:pt x="730" y="381"/>
                </a:lnTo>
                <a:lnTo>
                  <a:pt x="730" y="375"/>
                </a:lnTo>
                <a:lnTo>
                  <a:pt x="736" y="375"/>
                </a:lnTo>
                <a:lnTo>
                  <a:pt x="736" y="381"/>
                </a:lnTo>
                <a:lnTo>
                  <a:pt x="730" y="381"/>
                </a:lnTo>
                <a:lnTo>
                  <a:pt x="736" y="381"/>
                </a:lnTo>
                <a:lnTo>
                  <a:pt x="736" y="387"/>
                </a:lnTo>
                <a:lnTo>
                  <a:pt x="730" y="387"/>
                </a:lnTo>
                <a:lnTo>
                  <a:pt x="723" y="387"/>
                </a:lnTo>
                <a:lnTo>
                  <a:pt x="717" y="387"/>
                </a:lnTo>
                <a:lnTo>
                  <a:pt x="723" y="387"/>
                </a:lnTo>
                <a:lnTo>
                  <a:pt x="717" y="387"/>
                </a:lnTo>
                <a:lnTo>
                  <a:pt x="717" y="381"/>
                </a:lnTo>
                <a:lnTo>
                  <a:pt x="717" y="387"/>
                </a:lnTo>
                <a:lnTo>
                  <a:pt x="711" y="387"/>
                </a:lnTo>
                <a:lnTo>
                  <a:pt x="711" y="381"/>
                </a:lnTo>
                <a:lnTo>
                  <a:pt x="704" y="381"/>
                </a:lnTo>
                <a:lnTo>
                  <a:pt x="698" y="381"/>
                </a:lnTo>
                <a:lnTo>
                  <a:pt x="691" y="381"/>
                </a:lnTo>
                <a:lnTo>
                  <a:pt x="685" y="381"/>
                </a:lnTo>
                <a:lnTo>
                  <a:pt x="679" y="381"/>
                </a:lnTo>
                <a:lnTo>
                  <a:pt x="679" y="387"/>
                </a:lnTo>
                <a:lnTo>
                  <a:pt x="672" y="387"/>
                </a:lnTo>
                <a:lnTo>
                  <a:pt x="666" y="387"/>
                </a:lnTo>
                <a:lnTo>
                  <a:pt x="660" y="387"/>
                </a:lnTo>
                <a:lnTo>
                  <a:pt x="660" y="394"/>
                </a:lnTo>
                <a:lnTo>
                  <a:pt x="666" y="387"/>
                </a:lnTo>
                <a:lnTo>
                  <a:pt x="666" y="394"/>
                </a:lnTo>
                <a:lnTo>
                  <a:pt x="660" y="394"/>
                </a:lnTo>
                <a:lnTo>
                  <a:pt x="660" y="400"/>
                </a:lnTo>
                <a:lnTo>
                  <a:pt x="660" y="406"/>
                </a:lnTo>
                <a:lnTo>
                  <a:pt x="653" y="406"/>
                </a:lnTo>
                <a:lnTo>
                  <a:pt x="660" y="400"/>
                </a:lnTo>
                <a:lnTo>
                  <a:pt x="653" y="400"/>
                </a:lnTo>
                <a:lnTo>
                  <a:pt x="653" y="406"/>
                </a:lnTo>
                <a:lnTo>
                  <a:pt x="647" y="406"/>
                </a:lnTo>
                <a:lnTo>
                  <a:pt x="647" y="400"/>
                </a:lnTo>
                <a:lnTo>
                  <a:pt x="641" y="400"/>
                </a:lnTo>
                <a:lnTo>
                  <a:pt x="641" y="406"/>
                </a:lnTo>
                <a:lnTo>
                  <a:pt x="634" y="406"/>
                </a:lnTo>
                <a:lnTo>
                  <a:pt x="628" y="406"/>
                </a:lnTo>
                <a:lnTo>
                  <a:pt x="615" y="413"/>
                </a:lnTo>
                <a:lnTo>
                  <a:pt x="609" y="419"/>
                </a:lnTo>
                <a:lnTo>
                  <a:pt x="603" y="419"/>
                </a:lnTo>
                <a:lnTo>
                  <a:pt x="596" y="425"/>
                </a:lnTo>
                <a:lnTo>
                  <a:pt x="590" y="425"/>
                </a:lnTo>
                <a:lnTo>
                  <a:pt x="584" y="432"/>
                </a:lnTo>
                <a:lnTo>
                  <a:pt x="584" y="438"/>
                </a:lnTo>
                <a:lnTo>
                  <a:pt x="577" y="438"/>
                </a:lnTo>
                <a:lnTo>
                  <a:pt x="577" y="444"/>
                </a:lnTo>
                <a:lnTo>
                  <a:pt x="584" y="444"/>
                </a:lnTo>
                <a:lnTo>
                  <a:pt x="577" y="444"/>
                </a:lnTo>
                <a:lnTo>
                  <a:pt x="584" y="444"/>
                </a:lnTo>
                <a:lnTo>
                  <a:pt x="577" y="444"/>
                </a:lnTo>
                <a:lnTo>
                  <a:pt x="571" y="444"/>
                </a:lnTo>
                <a:lnTo>
                  <a:pt x="571" y="451"/>
                </a:lnTo>
                <a:lnTo>
                  <a:pt x="565" y="451"/>
                </a:lnTo>
                <a:lnTo>
                  <a:pt x="565" y="457"/>
                </a:lnTo>
                <a:lnTo>
                  <a:pt x="558" y="457"/>
                </a:lnTo>
                <a:lnTo>
                  <a:pt x="546" y="470"/>
                </a:lnTo>
                <a:lnTo>
                  <a:pt x="539" y="470"/>
                </a:lnTo>
                <a:lnTo>
                  <a:pt x="533" y="470"/>
                </a:lnTo>
                <a:lnTo>
                  <a:pt x="533" y="476"/>
                </a:lnTo>
                <a:lnTo>
                  <a:pt x="520" y="476"/>
                </a:lnTo>
                <a:lnTo>
                  <a:pt x="520" y="483"/>
                </a:lnTo>
                <a:lnTo>
                  <a:pt x="507" y="489"/>
                </a:lnTo>
                <a:lnTo>
                  <a:pt x="501" y="495"/>
                </a:lnTo>
                <a:lnTo>
                  <a:pt x="501" y="502"/>
                </a:lnTo>
                <a:lnTo>
                  <a:pt x="495" y="502"/>
                </a:lnTo>
                <a:lnTo>
                  <a:pt x="495" y="508"/>
                </a:lnTo>
                <a:lnTo>
                  <a:pt x="495" y="514"/>
                </a:lnTo>
                <a:lnTo>
                  <a:pt x="488" y="514"/>
                </a:lnTo>
                <a:lnTo>
                  <a:pt x="488" y="521"/>
                </a:lnTo>
                <a:lnTo>
                  <a:pt x="482" y="521"/>
                </a:lnTo>
                <a:lnTo>
                  <a:pt x="476" y="527"/>
                </a:lnTo>
                <a:lnTo>
                  <a:pt x="482" y="521"/>
                </a:lnTo>
                <a:lnTo>
                  <a:pt x="476" y="521"/>
                </a:lnTo>
                <a:lnTo>
                  <a:pt x="469" y="521"/>
                </a:lnTo>
                <a:lnTo>
                  <a:pt x="469" y="514"/>
                </a:lnTo>
                <a:lnTo>
                  <a:pt x="469" y="508"/>
                </a:lnTo>
                <a:lnTo>
                  <a:pt x="463" y="508"/>
                </a:lnTo>
                <a:lnTo>
                  <a:pt x="463" y="502"/>
                </a:lnTo>
                <a:lnTo>
                  <a:pt x="463" y="495"/>
                </a:lnTo>
                <a:lnTo>
                  <a:pt x="463" y="502"/>
                </a:lnTo>
                <a:lnTo>
                  <a:pt x="463" y="495"/>
                </a:lnTo>
                <a:lnTo>
                  <a:pt x="463" y="502"/>
                </a:lnTo>
                <a:lnTo>
                  <a:pt x="457" y="502"/>
                </a:lnTo>
                <a:lnTo>
                  <a:pt x="457" y="508"/>
                </a:lnTo>
                <a:lnTo>
                  <a:pt x="457" y="502"/>
                </a:lnTo>
                <a:lnTo>
                  <a:pt x="450" y="502"/>
                </a:lnTo>
                <a:lnTo>
                  <a:pt x="450" y="495"/>
                </a:lnTo>
                <a:lnTo>
                  <a:pt x="444" y="495"/>
                </a:lnTo>
                <a:lnTo>
                  <a:pt x="444" y="502"/>
                </a:lnTo>
                <a:lnTo>
                  <a:pt x="438" y="502"/>
                </a:lnTo>
                <a:lnTo>
                  <a:pt x="438" y="508"/>
                </a:lnTo>
                <a:lnTo>
                  <a:pt x="431" y="508"/>
                </a:lnTo>
                <a:lnTo>
                  <a:pt x="431" y="502"/>
                </a:lnTo>
                <a:lnTo>
                  <a:pt x="431" y="495"/>
                </a:lnTo>
                <a:lnTo>
                  <a:pt x="431" y="489"/>
                </a:lnTo>
                <a:lnTo>
                  <a:pt x="431" y="483"/>
                </a:lnTo>
                <a:lnTo>
                  <a:pt x="438" y="476"/>
                </a:lnTo>
                <a:lnTo>
                  <a:pt x="438" y="470"/>
                </a:lnTo>
                <a:lnTo>
                  <a:pt x="431" y="470"/>
                </a:lnTo>
                <a:lnTo>
                  <a:pt x="425" y="470"/>
                </a:lnTo>
                <a:lnTo>
                  <a:pt x="419" y="470"/>
                </a:lnTo>
                <a:lnTo>
                  <a:pt x="425" y="470"/>
                </a:lnTo>
                <a:lnTo>
                  <a:pt x="419" y="470"/>
                </a:lnTo>
                <a:lnTo>
                  <a:pt x="425" y="470"/>
                </a:lnTo>
                <a:lnTo>
                  <a:pt x="419" y="470"/>
                </a:lnTo>
                <a:lnTo>
                  <a:pt x="412" y="470"/>
                </a:lnTo>
                <a:lnTo>
                  <a:pt x="406" y="470"/>
                </a:lnTo>
                <a:lnTo>
                  <a:pt x="406" y="464"/>
                </a:lnTo>
                <a:lnTo>
                  <a:pt x="406" y="470"/>
                </a:lnTo>
                <a:lnTo>
                  <a:pt x="406" y="464"/>
                </a:lnTo>
                <a:lnTo>
                  <a:pt x="406" y="470"/>
                </a:lnTo>
                <a:lnTo>
                  <a:pt x="400" y="470"/>
                </a:lnTo>
                <a:lnTo>
                  <a:pt x="393" y="470"/>
                </a:lnTo>
                <a:lnTo>
                  <a:pt x="393" y="464"/>
                </a:lnTo>
                <a:lnTo>
                  <a:pt x="387" y="464"/>
                </a:lnTo>
                <a:lnTo>
                  <a:pt x="393" y="464"/>
                </a:lnTo>
                <a:lnTo>
                  <a:pt x="387" y="464"/>
                </a:lnTo>
                <a:lnTo>
                  <a:pt x="387" y="470"/>
                </a:lnTo>
                <a:lnTo>
                  <a:pt x="381" y="470"/>
                </a:lnTo>
                <a:lnTo>
                  <a:pt x="374" y="470"/>
                </a:lnTo>
                <a:lnTo>
                  <a:pt x="368" y="470"/>
                </a:lnTo>
                <a:lnTo>
                  <a:pt x="362" y="470"/>
                </a:lnTo>
                <a:lnTo>
                  <a:pt x="362" y="464"/>
                </a:lnTo>
                <a:lnTo>
                  <a:pt x="362" y="457"/>
                </a:lnTo>
                <a:lnTo>
                  <a:pt x="362" y="451"/>
                </a:lnTo>
                <a:lnTo>
                  <a:pt x="368" y="451"/>
                </a:lnTo>
                <a:lnTo>
                  <a:pt x="368" y="444"/>
                </a:lnTo>
                <a:lnTo>
                  <a:pt x="368" y="438"/>
                </a:lnTo>
                <a:lnTo>
                  <a:pt x="374" y="438"/>
                </a:lnTo>
                <a:lnTo>
                  <a:pt x="368" y="438"/>
                </a:lnTo>
                <a:lnTo>
                  <a:pt x="368" y="432"/>
                </a:lnTo>
                <a:lnTo>
                  <a:pt x="362" y="432"/>
                </a:lnTo>
                <a:lnTo>
                  <a:pt x="362" y="425"/>
                </a:lnTo>
                <a:lnTo>
                  <a:pt x="355" y="425"/>
                </a:lnTo>
                <a:lnTo>
                  <a:pt x="362" y="425"/>
                </a:lnTo>
                <a:lnTo>
                  <a:pt x="355" y="419"/>
                </a:lnTo>
                <a:lnTo>
                  <a:pt x="362" y="419"/>
                </a:lnTo>
                <a:lnTo>
                  <a:pt x="355" y="419"/>
                </a:lnTo>
                <a:lnTo>
                  <a:pt x="355" y="413"/>
                </a:lnTo>
                <a:lnTo>
                  <a:pt x="349" y="413"/>
                </a:lnTo>
                <a:lnTo>
                  <a:pt x="349" y="406"/>
                </a:lnTo>
                <a:lnTo>
                  <a:pt x="343" y="406"/>
                </a:lnTo>
                <a:lnTo>
                  <a:pt x="343" y="400"/>
                </a:lnTo>
                <a:lnTo>
                  <a:pt x="343" y="394"/>
                </a:lnTo>
                <a:lnTo>
                  <a:pt x="343" y="400"/>
                </a:lnTo>
                <a:lnTo>
                  <a:pt x="336" y="394"/>
                </a:lnTo>
                <a:lnTo>
                  <a:pt x="336" y="387"/>
                </a:lnTo>
                <a:lnTo>
                  <a:pt x="336" y="381"/>
                </a:lnTo>
                <a:lnTo>
                  <a:pt x="336" y="375"/>
                </a:lnTo>
                <a:lnTo>
                  <a:pt x="336" y="368"/>
                </a:lnTo>
                <a:lnTo>
                  <a:pt x="330" y="368"/>
                </a:lnTo>
                <a:lnTo>
                  <a:pt x="336" y="368"/>
                </a:lnTo>
                <a:lnTo>
                  <a:pt x="330" y="368"/>
                </a:lnTo>
                <a:lnTo>
                  <a:pt x="330" y="362"/>
                </a:lnTo>
                <a:lnTo>
                  <a:pt x="336" y="362"/>
                </a:lnTo>
                <a:lnTo>
                  <a:pt x="330" y="356"/>
                </a:lnTo>
                <a:lnTo>
                  <a:pt x="336" y="356"/>
                </a:lnTo>
                <a:lnTo>
                  <a:pt x="336" y="349"/>
                </a:lnTo>
                <a:lnTo>
                  <a:pt x="330" y="349"/>
                </a:lnTo>
                <a:lnTo>
                  <a:pt x="330" y="343"/>
                </a:lnTo>
                <a:lnTo>
                  <a:pt x="336" y="343"/>
                </a:lnTo>
                <a:lnTo>
                  <a:pt x="330" y="343"/>
                </a:lnTo>
                <a:lnTo>
                  <a:pt x="330" y="337"/>
                </a:lnTo>
                <a:lnTo>
                  <a:pt x="330" y="330"/>
                </a:lnTo>
                <a:lnTo>
                  <a:pt x="330" y="324"/>
                </a:lnTo>
                <a:lnTo>
                  <a:pt x="323" y="324"/>
                </a:lnTo>
                <a:lnTo>
                  <a:pt x="323" y="318"/>
                </a:lnTo>
                <a:lnTo>
                  <a:pt x="317" y="318"/>
                </a:lnTo>
                <a:lnTo>
                  <a:pt x="311" y="318"/>
                </a:lnTo>
                <a:lnTo>
                  <a:pt x="304" y="318"/>
                </a:lnTo>
                <a:lnTo>
                  <a:pt x="304" y="311"/>
                </a:lnTo>
                <a:lnTo>
                  <a:pt x="304" y="305"/>
                </a:lnTo>
                <a:lnTo>
                  <a:pt x="298" y="305"/>
                </a:lnTo>
                <a:lnTo>
                  <a:pt x="298" y="299"/>
                </a:lnTo>
                <a:lnTo>
                  <a:pt x="298" y="305"/>
                </a:lnTo>
                <a:lnTo>
                  <a:pt x="292" y="299"/>
                </a:lnTo>
                <a:lnTo>
                  <a:pt x="292" y="305"/>
                </a:lnTo>
                <a:lnTo>
                  <a:pt x="285" y="299"/>
                </a:lnTo>
                <a:lnTo>
                  <a:pt x="285" y="305"/>
                </a:lnTo>
                <a:lnTo>
                  <a:pt x="279" y="305"/>
                </a:lnTo>
                <a:lnTo>
                  <a:pt x="273" y="305"/>
                </a:lnTo>
                <a:lnTo>
                  <a:pt x="266" y="305"/>
                </a:lnTo>
                <a:lnTo>
                  <a:pt x="260" y="299"/>
                </a:lnTo>
                <a:lnTo>
                  <a:pt x="254" y="299"/>
                </a:lnTo>
                <a:lnTo>
                  <a:pt x="254" y="305"/>
                </a:lnTo>
                <a:lnTo>
                  <a:pt x="247" y="305"/>
                </a:lnTo>
                <a:lnTo>
                  <a:pt x="247" y="299"/>
                </a:lnTo>
                <a:lnTo>
                  <a:pt x="241" y="299"/>
                </a:lnTo>
                <a:lnTo>
                  <a:pt x="235" y="299"/>
                </a:lnTo>
                <a:lnTo>
                  <a:pt x="228" y="299"/>
                </a:lnTo>
                <a:lnTo>
                  <a:pt x="228" y="305"/>
                </a:lnTo>
                <a:lnTo>
                  <a:pt x="222" y="305"/>
                </a:lnTo>
                <a:lnTo>
                  <a:pt x="222" y="299"/>
                </a:lnTo>
                <a:lnTo>
                  <a:pt x="216" y="299"/>
                </a:lnTo>
                <a:lnTo>
                  <a:pt x="216" y="292"/>
                </a:lnTo>
                <a:lnTo>
                  <a:pt x="209" y="292"/>
                </a:lnTo>
                <a:lnTo>
                  <a:pt x="203" y="286"/>
                </a:lnTo>
                <a:lnTo>
                  <a:pt x="203" y="292"/>
                </a:lnTo>
                <a:lnTo>
                  <a:pt x="197" y="286"/>
                </a:lnTo>
                <a:lnTo>
                  <a:pt x="190" y="286"/>
                </a:lnTo>
                <a:lnTo>
                  <a:pt x="184" y="286"/>
                </a:lnTo>
                <a:lnTo>
                  <a:pt x="184" y="280"/>
                </a:lnTo>
                <a:lnTo>
                  <a:pt x="178" y="280"/>
                </a:lnTo>
                <a:lnTo>
                  <a:pt x="171" y="280"/>
                </a:lnTo>
                <a:lnTo>
                  <a:pt x="165" y="280"/>
                </a:lnTo>
                <a:lnTo>
                  <a:pt x="159" y="273"/>
                </a:lnTo>
                <a:lnTo>
                  <a:pt x="159" y="280"/>
                </a:lnTo>
                <a:lnTo>
                  <a:pt x="152" y="280"/>
                </a:lnTo>
                <a:lnTo>
                  <a:pt x="146" y="280"/>
                </a:lnTo>
                <a:lnTo>
                  <a:pt x="139" y="280"/>
                </a:lnTo>
                <a:lnTo>
                  <a:pt x="133" y="280"/>
                </a:lnTo>
                <a:lnTo>
                  <a:pt x="133" y="273"/>
                </a:lnTo>
                <a:lnTo>
                  <a:pt x="127" y="273"/>
                </a:lnTo>
                <a:lnTo>
                  <a:pt x="120" y="273"/>
                </a:lnTo>
                <a:lnTo>
                  <a:pt x="114" y="273"/>
                </a:lnTo>
                <a:lnTo>
                  <a:pt x="114" y="267"/>
                </a:lnTo>
                <a:lnTo>
                  <a:pt x="108" y="267"/>
                </a:lnTo>
                <a:lnTo>
                  <a:pt x="101" y="267"/>
                </a:lnTo>
                <a:lnTo>
                  <a:pt x="95" y="261"/>
                </a:lnTo>
                <a:lnTo>
                  <a:pt x="95" y="267"/>
                </a:lnTo>
                <a:lnTo>
                  <a:pt x="89" y="267"/>
                </a:lnTo>
                <a:lnTo>
                  <a:pt x="89" y="273"/>
                </a:lnTo>
                <a:lnTo>
                  <a:pt x="89" y="280"/>
                </a:lnTo>
                <a:lnTo>
                  <a:pt x="82" y="280"/>
                </a:lnTo>
                <a:lnTo>
                  <a:pt x="82" y="273"/>
                </a:lnTo>
                <a:lnTo>
                  <a:pt x="76" y="273"/>
                </a:lnTo>
                <a:lnTo>
                  <a:pt x="70" y="273"/>
                </a:lnTo>
                <a:lnTo>
                  <a:pt x="63" y="273"/>
                </a:lnTo>
                <a:lnTo>
                  <a:pt x="57" y="273"/>
                </a:lnTo>
                <a:lnTo>
                  <a:pt x="51" y="267"/>
                </a:lnTo>
                <a:lnTo>
                  <a:pt x="44" y="273"/>
                </a:lnTo>
                <a:lnTo>
                  <a:pt x="38" y="273"/>
                </a:lnTo>
                <a:lnTo>
                  <a:pt x="32" y="273"/>
                </a:lnTo>
                <a:lnTo>
                  <a:pt x="25" y="273"/>
                </a:lnTo>
                <a:lnTo>
                  <a:pt x="19" y="267"/>
                </a:lnTo>
                <a:lnTo>
                  <a:pt x="13" y="267"/>
                </a:lnTo>
                <a:lnTo>
                  <a:pt x="13" y="273"/>
                </a:lnTo>
                <a:lnTo>
                  <a:pt x="6" y="273"/>
                </a:lnTo>
                <a:lnTo>
                  <a:pt x="0" y="280"/>
                </a:lnTo>
                <a:lnTo>
                  <a:pt x="0" y="273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50" name="Freeform 50"/>
          <p:cNvSpPr>
            <a:spLocks noChangeAspect="1"/>
          </p:cNvSpPr>
          <p:nvPr/>
        </p:nvSpPr>
        <p:spPr bwMode="auto">
          <a:xfrm>
            <a:off x="2851150" y="2055813"/>
            <a:ext cx="768350" cy="952500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51" name="Freeform 56"/>
          <p:cNvSpPr>
            <a:spLocks noChangeAspect="1"/>
          </p:cNvSpPr>
          <p:nvPr/>
        </p:nvSpPr>
        <p:spPr bwMode="auto">
          <a:xfrm>
            <a:off x="2590800" y="2447925"/>
            <a:ext cx="593725" cy="915988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52" name="Freeform 60"/>
          <p:cNvSpPr>
            <a:spLocks noChangeAspect="1"/>
          </p:cNvSpPr>
          <p:nvPr/>
        </p:nvSpPr>
        <p:spPr bwMode="auto">
          <a:xfrm>
            <a:off x="1444625" y="2657475"/>
            <a:ext cx="1230313" cy="1073150"/>
          </a:xfrm>
          <a:custGeom>
            <a:avLst/>
            <a:gdLst>
              <a:gd name="T0" fmla="*/ 1360013340 w 10000"/>
              <a:gd name="T1" fmla="*/ 2147483647 h 10000"/>
              <a:gd name="T2" fmla="*/ 1795803810 w 10000"/>
              <a:gd name="T3" fmla="*/ 2147483647 h 10000"/>
              <a:gd name="T4" fmla="*/ 2040013427 w 10000"/>
              <a:gd name="T5" fmla="*/ 2147483647 h 10000"/>
              <a:gd name="T6" fmla="*/ 2147483647 w 10000"/>
              <a:gd name="T7" fmla="*/ 2147483647 h 10000"/>
              <a:gd name="T8" fmla="*/ 1959581986 w 10000"/>
              <a:gd name="T9" fmla="*/ 2147483647 h 10000"/>
              <a:gd name="T10" fmla="*/ 2147483647 w 10000"/>
              <a:gd name="T11" fmla="*/ 2147483647 h 10000"/>
              <a:gd name="T12" fmla="*/ 1646636613 w 10000"/>
              <a:gd name="T13" fmla="*/ 2147483647 h 10000"/>
              <a:gd name="T14" fmla="*/ 204734468 w 10000"/>
              <a:gd name="T15" fmla="*/ 2147483647 h 10000"/>
              <a:gd name="T16" fmla="*/ 95055729 w 10000"/>
              <a:gd name="T17" fmla="*/ 2147483647 h 10000"/>
              <a:gd name="T18" fmla="*/ 40944331 w 10000"/>
              <a:gd name="T19" fmla="*/ 2147483647 h 10000"/>
              <a:gd name="T20" fmla="*/ 217888822 w 10000"/>
              <a:gd name="T21" fmla="*/ 2147483647 h 10000"/>
              <a:gd name="T22" fmla="*/ 122845948 w 10000"/>
              <a:gd name="T23" fmla="*/ 2147483647 h 10000"/>
              <a:gd name="T24" fmla="*/ 204734468 w 10000"/>
              <a:gd name="T25" fmla="*/ 2024393662 h 10000"/>
              <a:gd name="T26" fmla="*/ 2147483647 w 10000"/>
              <a:gd name="T27" fmla="*/ 1904508259 h 10000"/>
              <a:gd name="T28" fmla="*/ 2147483647 w 10000"/>
              <a:gd name="T29" fmla="*/ 1521388278 h 10000"/>
              <a:gd name="T30" fmla="*/ 2147483647 w 10000"/>
              <a:gd name="T31" fmla="*/ 982530684 h 10000"/>
              <a:gd name="T32" fmla="*/ 2147483647 w 10000"/>
              <a:gd name="T33" fmla="*/ 551202892 h 10000"/>
              <a:gd name="T34" fmla="*/ 2147483647 w 10000"/>
              <a:gd name="T35" fmla="*/ 179208307 h 10000"/>
              <a:gd name="T36" fmla="*/ 2147483647 w 10000"/>
              <a:gd name="T37" fmla="*/ 107518132 h 10000"/>
              <a:gd name="T38" fmla="*/ 2147483647 w 10000"/>
              <a:gd name="T39" fmla="*/ 946690922 h 10000"/>
              <a:gd name="T40" fmla="*/ 2147483647 w 10000"/>
              <a:gd name="T41" fmla="*/ 1772275197 h 10000"/>
              <a:gd name="T42" fmla="*/ 2147483647 w 10000"/>
              <a:gd name="T43" fmla="*/ 1976198085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1836748695 w 10000"/>
              <a:gd name="T101" fmla="*/ 2147483647 h 10000"/>
              <a:gd name="T102" fmla="*/ 1836748695 w 10000"/>
              <a:gd name="T103" fmla="*/ 2147483647 h 10000"/>
              <a:gd name="T104" fmla="*/ 1768013846 w 10000"/>
              <a:gd name="T105" fmla="*/ 2147483647 h 10000"/>
              <a:gd name="T106" fmla="*/ 1482846178 w 10000"/>
              <a:gd name="T107" fmla="*/ 2147483647 h 10000"/>
              <a:gd name="T108" fmla="*/ 1482846178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53" name="Freeform 68"/>
          <p:cNvSpPr>
            <a:spLocks noChangeAspect="1"/>
          </p:cNvSpPr>
          <p:nvPr/>
        </p:nvSpPr>
        <p:spPr bwMode="auto">
          <a:xfrm>
            <a:off x="877888" y="2732088"/>
            <a:ext cx="781050" cy="573087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54" name="Freeform 191"/>
          <p:cNvSpPr>
            <a:spLocks noChangeAspect="1"/>
          </p:cNvSpPr>
          <p:nvPr/>
        </p:nvSpPr>
        <p:spPr bwMode="auto">
          <a:xfrm>
            <a:off x="2185988" y="1514475"/>
            <a:ext cx="528637" cy="577850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8325355" name="Group 43"/>
          <p:cNvGrpSpPr>
            <a:grpSpLocks noChangeAspect="1"/>
          </p:cNvGrpSpPr>
          <p:nvPr/>
        </p:nvGrpSpPr>
        <p:grpSpPr bwMode="auto">
          <a:xfrm>
            <a:off x="1739900" y="1673225"/>
            <a:ext cx="1381125" cy="1262063"/>
            <a:chOff x="2567" y="572"/>
            <a:chExt cx="1201" cy="1170"/>
          </a:xfrm>
        </p:grpSpPr>
        <p:sp>
          <p:nvSpPr>
            <p:cNvPr id="8325356" name="Freeform 44"/>
            <p:cNvSpPr>
              <a:spLocks noChangeAspect="1"/>
            </p:cNvSpPr>
            <p:nvPr/>
          </p:nvSpPr>
          <p:spPr bwMode="auto">
            <a:xfrm>
              <a:off x="2567" y="572"/>
              <a:ext cx="1201" cy="1170"/>
            </a:xfrm>
            <a:custGeom>
              <a:avLst/>
              <a:gdLst>
                <a:gd name="T0" fmla="*/ 226 w 1201"/>
                <a:gd name="T1" fmla="*/ 495 h 1170"/>
                <a:gd name="T2" fmla="*/ 230 w 1201"/>
                <a:gd name="T3" fmla="*/ 449 h 1170"/>
                <a:gd name="T4" fmla="*/ 188 w 1201"/>
                <a:gd name="T5" fmla="*/ 435 h 1170"/>
                <a:gd name="T6" fmla="*/ 84 w 1201"/>
                <a:gd name="T7" fmla="*/ 373 h 1170"/>
                <a:gd name="T8" fmla="*/ 42 w 1201"/>
                <a:gd name="T9" fmla="*/ 325 h 1170"/>
                <a:gd name="T10" fmla="*/ 0 w 1201"/>
                <a:gd name="T11" fmla="*/ 273 h 1170"/>
                <a:gd name="T12" fmla="*/ 42 w 1201"/>
                <a:gd name="T13" fmla="*/ 97 h 1170"/>
                <a:gd name="T14" fmla="*/ 126 w 1201"/>
                <a:gd name="T15" fmla="*/ 79 h 1170"/>
                <a:gd name="T16" fmla="*/ 198 w 1201"/>
                <a:gd name="T17" fmla="*/ 63 h 1170"/>
                <a:gd name="T18" fmla="*/ 274 w 1201"/>
                <a:gd name="T19" fmla="*/ 65 h 1170"/>
                <a:gd name="T20" fmla="*/ 272 w 1201"/>
                <a:gd name="T21" fmla="*/ 9 h 1170"/>
                <a:gd name="T22" fmla="*/ 319 w 1201"/>
                <a:gd name="T23" fmla="*/ 13 h 1170"/>
                <a:gd name="T24" fmla="*/ 377 w 1201"/>
                <a:gd name="T25" fmla="*/ 7 h 1170"/>
                <a:gd name="T26" fmla="*/ 427 w 1201"/>
                <a:gd name="T27" fmla="*/ 78 h 1170"/>
                <a:gd name="T28" fmla="*/ 518 w 1201"/>
                <a:gd name="T29" fmla="*/ 132 h 1170"/>
                <a:gd name="T30" fmla="*/ 541 w 1201"/>
                <a:gd name="T31" fmla="*/ 205 h 1170"/>
                <a:gd name="T32" fmla="*/ 587 w 1201"/>
                <a:gd name="T33" fmla="*/ 274 h 1170"/>
                <a:gd name="T34" fmla="*/ 602 w 1201"/>
                <a:gd name="T35" fmla="*/ 306 h 1170"/>
                <a:gd name="T36" fmla="*/ 613 w 1201"/>
                <a:gd name="T37" fmla="*/ 343 h 1170"/>
                <a:gd name="T38" fmla="*/ 680 w 1201"/>
                <a:gd name="T39" fmla="*/ 339 h 1170"/>
                <a:gd name="T40" fmla="*/ 715 w 1201"/>
                <a:gd name="T41" fmla="*/ 330 h 1170"/>
                <a:gd name="T42" fmla="*/ 835 w 1201"/>
                <a:gd name="T43" fmla="*/ 385 h 1170"/>
                <a:gd name="T44" fmla="*/ 923 w 1201"/>
                <a:gd name="T45" fmla="*/ 348 h 1170"/>
                <a:gd name="T46" fmla="*/ 961 w 1201"/>
                <a:gd name="T47" fmla="*/ 306 h 1170"/>
                <a:gd name="T48" fmla="*/ 985 w 1201"/>
                <a:gd name="T49" fmla="*/ 291 h 1170"/>
                <a:gd name="T50" fmla="*/ 1052 w 1201"/>
                <a:gd name="T51" fmla="*/ 297 h 1170"/>
                <a:gd name="T52" fmla="*/ 1193 w 1201"/>
                <a:gd name="T53" fmla="*/ 345 h 1170"/>
                <a:gd name="T54" fmla="*/ 1192 w 1201"/>
                <a:gd name="T55" fmla="*/ 429 h 1170"/>
                <a:gd name="T56" fmla="*/ 1172 w 1201"/>
                <a:gd name="T57" fmla="*/ 484 h 1170"/>
                <a:gd name="T58" fmla="*/ 1135 w 1201"/>
                <a:gd name="T59" fmla="*/ 553 h 1170"/>
                <a:gd name="T60" fmla="*/ 1090 w 1201"/>
                <a:gd name="T61" fmla="*/ 630 h 1170"/>
                <a:gd name="T62" fmla="*/ 1024 w 1201"/>
                <a:gd name="T63" fmla="*/ 700 h 1170"/>
                <a:gd name="T64" fmla="*/ 968 w 1201"/>
                <a:gd name="T65" fmla="*/ 759 h 1170"/>
                <a:gd name="T66" fmla="*/ 1013 w 1201"/>
                <a:gd name="T67" fmla="*/ 786 h 1170"/>
                <a:gd name="T68" fmla="*/ 988 w 1201"/>
                <a:gd name="T69" fmla="*/ 837 h 1170"/>
                <a:gd name="T70" fmla="*/ 929 w 1201"/>
                <a:gd name="T71" fmla="*/ 882 h 1170"/>
                <a:gd name="T72" fmla="*/ 893 w 1201"/>
                <a:gd name="T73" fmla="*/ 952 h 1170"/>
                <a:gd name="T74" fmla="*/ 919 w 1201"/>
                <a:gd name="T75" fmla="*/ 999 h 1170"/>
                <a:gd name="T76" fmla="*/ 866 w 1201"/>
                <a:gd name="T77" fmla="*/ 1078 h 1170"/>
                <a:gd name="T78" fmla="*/ 813 w 1201"/>
                <a:gd name="T79" fmla="*/ 1170 h 1170"/>
                <a:gd name="T80" fmla="*/ 181 w 1201"/>
                <a:gd name="T81" fmla="*/ 1117 h 1170"/>
                <a:gd name="T82" fmla="*/ 118 w 1201"/>
                <a:gd name="T83" fmla="*/ 1065 h 1170"/>
                <a:gd name="T84" fmla="*/ 92 w 1201"/>
                <a:gd name="T85" fmla="*/ 967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1"/>
                <a:gd name="T130" fmla="*/ 0 h 1170"/>
                <a:gd name="T131" fmla="*/ 1201 w 1201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1" h="1170">
                  <a:moveTo>
                    <a:pt x="32" y="883"/>
                  </a:moveTo>
                  <a:lnTo>
                    <a:pt x="60" y="855"/>
                  </a:lnTo>
                  <a:lnTo>
                    <a:pt x="226" y="495"/>
                  </a:lnTo>
                  <a:lnTo>
                    <a:pt x="230" y="471"/>
                  </a:lnTo>
                  <a:lnTo>
                    <a:pt x="262" y="433"/>
                  </a:lnTo>
                  <a:lnTo>
                    <a:pt x="230" y="449"/>
                  </a:lnTo>
                  <a:lnTo>
                    <a:pt x="206" y="447"/>
                  </a:lnTo>
                  <a:lnTo>
                    <a:pt x="200" y="431"/>
                  </a:lnTo>
                  <a:lnTo>
                    <a:pt x="188" y="435"/>
                  </a:lnTo>
                  <a:lnTo>
                    <a:pt x="164" y="405"/>
                  </a:lnTo>
                  <a:lnTo>
                    <a:pt x="142" y="407"/>
                  </a:lnTo>
                  <a:lnTo>
                    <a:pt x="84" y="373"/>
                  </a:lnTo>
                  <a:lnTo>
                    <a:pt x="88" y="347"/>
                  </a:lnTo>
                  <a:lnTo>
                    <a:pt x="50" y="354"/>
                  </a:lnTo>
                  <a:lnTo>
                    <a:pt x="42" y="325"/>
                  </a:lnTo>
                  <a:lnTo>
                    <a:pt x="20" y="309"/>
                  </a:lnTo>
                  <a:lnTo>
                    <a:pt x="20" y="289"/>
                  </a:lnTo>
                  <a:lnTo>
                    <a:pt x="0" y="273"/>
                  </a:lnTo>
                  <a:lnTo>
                    <a:pt x="0" y="127"/>
                  </a:lnTo>
                  <a:lnTo>
                    <a:pt x="26" y="119"/>
                  </a:lnTo>
                  <a:lnTo>
                    <a:pt x="42" y="97"/>
                  </a:lnTo>
                  <a:lnTo>
                    <a:pt x="74" y="95"/>
                  </a:lnTo>
                  <a:lnTo>
                    <a:pt x="94" y="83"/>
                  </a:lnTo>
                  <a:lnTo>
                    <a:pt x="126" y="79"/>
                  </a:lnTo>
                  <a:lnTo>
                    <a:pt x="140" y="59"/>
                  </a:lnTo>
                  <a:lnTo>
                    <a:pt x="164" y="55"/>
                  </a:lnTo>
                  <a:lnTo>
                    <a:pt x="198" y="63"/>
                  </a:lnTo>
                  <a:lnTo>
                    <a:pt x="220" y="59"/>
                  </a:lnTo>
                  <a:lnTo>
                    <a:pt x="248" y="67"/>
                  </a:lnTo>
                  <a:lnTo>
                    <a:pt x="274" y="65"/>
                  </a:lnTo>
                  <a:lnTo>
                    <a:pt x="280" y="51"/>
                  </a:lnTo>
                  <a:lnTo>
                    <a:pt x="260" y="23"/>
                  </a:lnTo>
                  <a:lnTo>
                    <a:pt x="272" y="9"/>
                  </a:lnTo>
                  <a:lnTo>
                    <a:pt x="289" y="13"/>
                  </a:lnTo>
                  <a:lnTo>
                    <a:pt x="304" y="18"/>
                  </a:lnTo>
                  <a:lnTo>
                    <a:pt x="319" y="13"/>
                  </a:lnTo>
                  <a:lnTo>
                    <a:pt x="337" y="9"/>
                  </a:lnTo>
                  <a:lnTo>
                    <a:pt x="358" y="0"/>
                  </a:lnTo>
                  <a:lnTo>
                    <a:pt x="377" y="7"/>
                  </a:lnTo>
                  <a:lnTo>
                    <a:pt x="385" y="27"/>
                  </a:lnTo>
                  <a:lnTo>
                    <a:pt x="389" y="75"/>
                  </a:lnTo>
                  <a:lnTo>
                    <a:pt x="427" y="78"/>
                  </a:lnTo>
                  <a:lnTo>
                    <a:pt x="463" y="111"/>
                  </a:lnTo>
                  <a:lnTo>
                    <a:pt x="494" y="111"/>
                  </a:lnTo>
                  <a:lnTo>
                    <a:pt x="518" y="132"/>
                  </a:lnTo>
                  <a:lnTo>
                    <a:pt x="514" y="156"/>
                  </a:lnTo>
                  <a:lnTo>
                    <a:pt x="541" y="174"/>
                  </a:lnTo>
                  <a:lnTo>
                    <a:pt x="541" y="205"/>
                  </a:lnTo>
                  <a:lnTo>
                    <a:pt x="554" y="234"/>
                  </a:lnTo>
                  <a:lnTo>
                    <a:pt x="559" y="253"/>
                  </a:lnTo>
                  <a:lnTo>
                    <a:pt x="587" y="274"/>
                  </a:lnTo>
                  <a:lnTo>
                    <a:pt x="584" y="291"/>
                  </a:lnTo>
                  <a:lnTo>
                    <a:pt x="587" y="301"/>
                  </a:lnTo>
                  <a:lnTo>
                    <a:pt x="602" y="306"/>
                  </a:lnTo>
                  <a:lnTo>
                    <a:pt x="599" y="325"/>
                  </a:lnTo>
                  <a:lnTo>
                    <a:pt x="613" y="330"/>
                  </a:lnTo>
                  <a:lnTo>
                    <a:pt x="613" y="343"/>
                  </a:lnTo>
                  <a:lnTo>
                    <a:pt x="644" y="357"/>
                  </a:lnTo>
                  <a:lnTo>
                    <a:pt x="667" y="355"/>
                  </a:lnTo>
                  <a:lnTo>
                    <a:pt x="680" y="339"/>
                  </a:lnTo>
                  <a:lnTo>
                    <a:pt x="695" y="322"/>
                  </a:lnTo>
                  <a:lnTo>
                    <a:pt x="709" y="310"/>
                  </a:lnTo>
                  <a:lnTo>
                    <a:pt x="715" y="330"/>
                  </a:lnTo>
                  <a:lnTo>
                    <a:pt x="737" y="358"/>
                  </a:lnTo>
                  <a:lnTo>
                    <a:pt x="782" y="373"/>
                  </a:lnTo>
                  <a:lnTo>
                    <a:pt x="835" y="385"/>
                  </a:lnTo>
                  <a:lnTo>
                    <a:pt x="887" y="379"/>
                  </a:lnTo>
                  <a:lnTo>
                    <a:pt x="913" y="360"/>
                  </a:lnTo>
                  <a:lnTo>
                    <a:pt x="923" y="348"/>
                  </a:lnTo>
                  <a:lnTo>
                    <a:pt x="937" y="343"/>
                  </a:lnTo>
                  <a:lnTo>
                    <a:pt x="944" y="316"/>
                  </a:lnTo>
                  <a:lnTo>
                    <a:pt x="961" y="306"/>
                  </a:lnTo>
                  <a:lnTo>
                    <a:pt x="971" y="285"/>
                  </a:lnTo>
                  <a:lnTo>
                    <a:pt x="982" y="289"/>
                  </a:lnTo>
                  <a:lnTo>
                    <a:pt x="985" y="291"/>
                  </a:lnTo>
                  <a:lnTo>
                    <a:pt x="1006" y="297"/>
                  </a:lnTo>
                  <a:lnTo>
                    <a:pt x="1027" y="312"/>
                  </a:lnTo>
                  <a:lnTo>
                    <a:pt x="1052" y="297"/>
                  </a:lnTo>
                  <a:lnTo>
                    <a:pt x="1093" y="306"/>
                  </a:lnTo>
                  <a:lnTo>
                    <a:pt x="1151" y="333"/>
                  </a:lnTo>
                  <a:lnTo>
                    <a:pt x="1193" y="345"/>
                  </a:lnTo>
                  <a:lnTo>
                    <a:pt x="1201" y="364"/>
                  </a:lnTo>
                  <a:lnTo>
                    <a:pt x="1199" y="397"/>
                  </a:lnTo>
                  <a:lnTo>
                    <a:pt x="1192" y="429"/>
                  </a:lnTo>
                  <a:lnTo>
                    <a:pt x="1184" y="451"/>
                  </a:lnTo>
                  <a:lnTo>
                    <a:pt x="1171" y="466"/>
                  </a:lnTo>
                  <a:lnTo>
                    <a:pt x="1172" y="484"/>
                  </a:lnTo>
                  <a:lnTo>
                    <a:pt x="1156" y="496"/>
                  </a:lnTo>
                  <a:lnTo>
                    <a:pt x="1160" y="517"/>
                  </a:lnTo>
                  <a:lnTo>
                    <a:pt x="1135" y="553"/>
                  </a:lnTo>
                  <a:lnTo>
                    <a:pt x="1115" y="583"/>
                  </a:lnTo>
                  <a:lnTo>
                    <a:pt x="1111" y="608"/>
                  </a:lnTo>
                  <a:lnTo>
                    <a:pt x="1090" y="630"/>
                  </a:lnTo>
                  <a:lnTo>
                    <a:pt x="1067" y="669"/>
                  </a:lnTo>
                  <a:lnTo>
                    <a:pt x="1045" y="675"/>
                  </a:lnTo>
                  <a:lnTo>
                    <a:pt x="1024" y="700"/>
                  </a:lnTo>
                  <a:lnTo>
                    <a:pt x="988" y="721"/>
                  </a:lnTo>
                  <a:lnTo>
                    <a:pt x="957" y="747"/>
                  </a:lnTo>
                  <a:lnTo>
                    <a:pt x="968" y="759"/>
                  </a:lnTo>
                  <a:lnTo>
                    <a:pt x="991" y="751"/>
                  </a:lnTo>
                  <a:lnTo>
                    <a:pt x="1012" y="772"/>
                  </a:lnTo>
                  <a:lnTo>
                    <a:pt x="1013" y="786"/>
                  </a:lnTo>
                  <a:lnTo>
                    <a:pt x="1000" y="789"/>
                  </a:lnTo>
                  <a:lnTo>
                    <a:pt x="1006" y="805"/>
                  </a:lnTo>
                  <a:lnTo>
                    <a:pt x="988" y="837"/>
                  </a:lnTo>
                  <a:lnTo>
                    <a:pt x="964" y="852"/>
                  </a:lnTo>
                  <a:lnTo>
                    <a:pt x="958" y="882"/>
                  </a:lnTo>
                  <a:lnTo>
                    <a:pt x="929" y="882"/>
                  </a:lnTo>
                  <a:lnTo>
                    <a:pt x="911" y="897"/>
                  </a:lnTo>
                  <a:lnTo>
                    <a:pt x="913" y="936"/>
                  </a:lnTo>
                  <a:lnTo>
                    <a:pt x="893" y="952"/>
                  </a:lnTo>
                  <a:lnTo>
                    <a:pt x="899" y="972"/>
                  </a:lnTo>
                  <a:lnTo>
                    <a:pt x="919" y="979"/>
                  </a:lnTo>
                  <a:lnTo>
                    <a:pt x="919" y="999"/>
                  </a:lnTo>
                  <a:lnTo>
                    <a:pt x="913" y="1021"/>
                  </a:lnTo>
                  <a:lnTo>
                    <a:pt x="889" y="1060"/>
                  </a:lnTo>
                  <a:lnTo>
                    <a:pt x="866" y="1078"/>
                  </a:lnTo>
                  <a:lnTo>
                    <a:pt x="832" y="1119"/>
                  </a:lnTo>
                  <a:lnTo>
                    <a:pt x="833" y="1146"/>
                  </a:lnTo>
                  <a:lnTo>
                    <a:pt x="813" y="1170"/>
                  </a:lnTo>
                  <a:lnTo>
                    <a:pt x="206" y="1131"/>
                  </a:lnTo>
                  <a:lnTo>
                    <a:pt x="193" y="1116"/>
                  </a:lnTo>
                  <a:lnTo>
                    <a:pt x="181" y="1117"/>
                  </a:lnTo>
                  <a:lnTo>
                    <a:pt x="157" y="1084"/>
                  </a:lnTo>
                  <a:lnTo>
                    <a:pt x="137" y="1081"/>
                  </a:lnTo>
                  <a:lnTo>
                    <a:pt x="118" y="1065"/>
                  </a:lnTo>
                  <a:lnTo>
                    <a:pt x="116" y="1021"/>
                  </a:lnTo>
                  <a:lnTo>
                    <a:pt x="101" y="1000"/>
                  </a:lnTo>
                  <a:lnTo>
                    <a:pt x="92" y="967"/>
                  </a:lnTo>
                  <a:lnTo>
                    <a:pt x="74" y="925"/>
                  </a:lnTo>
                  <a:lnTo>
                    <a:pt x="32" y="883"/>
                  </a:ln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5357" name="Freeform 45"/>
            <p:cNvSpPr>
              <a:spLocks noChangeAspect="1"/>
            </p:cNvSpPr>
            <p:nvPr/>
          </p:nvSpPr>
          <p:spPr bwMode="auto">
            <a:xfrm>
              <a:off x="3291" y="750"/>
              <a:ext cx="234" cy="194"/>
            </a:xfrm>
            <a:custGeom>
              <a:avLst/>
              <a:gdLst>
                <a:gd name="T0" fmla="*/ 91 w 234"/>
                <a:gd name="T1" fmla="*/ 0 h 194"/>
                <a:gd name="T2" fmla="*/ 66 w 234"/>
                <a:gd name="T3" fmla="*/ 33 h 194"/>
                <a:gd name="T4" fmla="*/ 45 w 234"/>
                <a:gd name="T5" fmla="*/ 44 h 194"/>
                <a:gd name="T6" fmla="*/ 21 w 234"/>
                <a:gd name="T7" fmla="*/ 65 h 194"/>
                <a:gd name="T8" fmla="*/ 0 w 234"/>
                <a:gd name="T9" fmla="*/ 98 h 194"/>
                <a:gd name="T10" fmla="*/ 0 w 234"/>
                <a:gd name="T11" fmla="*/ 125 h 194"/>
                <a:gd name="T12" fmla="*/ 7 w 234"/>
                <a:gd name="T13" fmla="*/ 146 h 194"/>
                <a:gd name="T14" fmla="*/ 16 w 234"/>
                <a:gd name="T15" fmla="*/ 165 h 194"/>
                <a:gd name="T16" fmla="*/ 45 w 234"/>
                <a:gd name="T17" fmla="*/ 179 h 194"/>
                <a:gd name="T18" fmla="*/ 114 w 234"/>
                <a:gd name="T19" fmla="*/ 194 h 194"/>
                <a:gd name="T20" fmla="*/ 159 w 234"/>
                <a:gd name="T21" fmla="*/ 185 h 194"/>
                <a:gd name="T22" fmla="*/ 186 w 234"/>
                <a:gd name="T23" fmla="*/ 161 h 194"/>
                <a:gd name="T24" fmla="*/ 213 w 234"/>
                <a:gd name="T25" fmla="*/ 114 h 194"/>
                <a:gd name="T26" fmla="*/ 219 w 234"/>
                <a:gd name="T27" fmla="*/ 104 h 194"/>
                <a:gd name="T28" fmla="*/ 220 w 234"/>
                <a:gd name="T29" fmla="*/ 93 h 194"/>
                <a:gd name="T30" fmla="*/ 234 w 234"/>
                <a:gd name="T31" fmla="*/ 75 h 194"/>
                <a:gd name="T32" fmla="*/ 231 w 234"/>
                <a:gd name="T33" fmla="*/ 65 h 194"/>
                <a:gd name="T34" fmla="*/ 213 w 234"/>
                <a:gd name="T35" fmla="*/ 57 h 194"/>
                <a:gd name="T36" fmla="*/ 199 w 234"/>
                <a:gd name="T37" fmla="*/ 54 h 194"/>
                <a:gd name="T38" fmla="*/ 180 w 234"/>
                <a:gd name="T39" fmla="*/ 38 h 194"/>
                <a:gd name="T40" fmla="*/ 160 w 234"/>
                <a:gd name="T41" fmla="*/ 38 h 194"/>
                <a:gd name="T42" fmla="*/ 145 w 234"/>
                <a:gd name="T43" fmla="*/ 18 h 194"/>
                <a:gd name="T44" fmla="*/ 130 w 234"/>
                <a:gd name="T45" fmla="*/ 11 h 194"/>
                <a:gd name="T46" fmla="*/ 111 w 234"/>
                <a:gd name="T47" fmla="*/ 14 h 194"/>
                <a:gd name="T48" fmla="*/ 108 w 234"/>
                <a:gd name="T49" fmla="*/ 3 h 194"/>
                <a:gd name="T50" fmla="*/ 91 w 234"/>
                <a:gd name="T51" fmla="*/ 0 h 1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4"/>
                <a:gd name="T79" fmla="*/ 0 h 194"/>
                <a:gd name="T80" fmla="*/ 234 w 234"/>
                <a:gd name="T81" fmla="*/ 194 h 1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4" h="194">
                  <a:moveTo>
                    <a:pt x="91" y="0"/>
                  </a:moveTo>
                  <a:lnTo>
                    <a:pt x="66" y="33"/>
                  </a:lnTo>
                  <a:lnTo>
                    <a:pt x="45" y="44"/>
                  </a:lnTo>
                  <a:lnTo>
                    <a:pt x="21" y="65"/>
                  </a:lnTo>
                  <a:lnTo>
                    <a:pt x="0" y="98"/>
                  </a:lnTo>
                  <a:lnTo>
                    <a:pt x="0" y="125"/>
                  </a:lnTo>
                  <a:lnTo>
                    <a:pt x="7" y="146"/>
                  </a:lnTo>
                  <a:lnTo>
                    <a:pt x="16" y="165"/>
                  </a:lnTo>
                  <a:lnTo>
                    <a:pt x="45" y="179"/>
                  </a:lnTo>
                  <a:lnTo>
                    <a:pt x="114" y="194"/>
                  </a:lnTo>
                  <a:lnTo>
                    <a:pt x="159" y="185"/>
                  </a:lnTo>
                  <a:lnTo>
                    <a:pt x="186" y="161"/>
                  </a:lnTo>
                  <a:lnTo>
                    <a:pt x="213" y="114"/>
                  </a:lnTo>
                  <a:lnTo>
                    <a:pt x="219" y="104"/>
                  </a:lnTo>
                  <a:lnTo>
                    <a:pt x="220" y="93"/>
                  </a:lnTo>
                  <a:lnTo>
                    <a:pt x="234" y="75"/>
                  </a:lnTo>
                  <a:lnTo>
                    <a:pt x="231" y="65"/>
                  </a:lnTo>
                  <a:lnTo>
                    <a:pt x="213" y="57"/>
                  </a:lnTo>
                  <a:lnTo>
                    <a:pt x="199" y="54"/>
                  </a:lnTo>
                  <a:lnTo>
                    <a:pt x="180" y="38"/>
                  </a:lnTo>
                  <a:lnTo>
                    <a:pt x="160" y="38"/>
                  </a:lnTo>
                  <a:lnTo>
                    <a:pt x="145" y="18"/>
                  </a:lnTo>
                  <a:lnTo>
                    <a:pt x="130" y="11"/>
                  </a:lnTo>
                  <a:lnTo>
                    <a:pt x="111" y="14"/>
                  </a:lnTo>
                  <a:lnTo>
                    <a:pt x="108" y="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25358" name="Freeform 197"/>
          <p:cNvSpPr>
            <a:spLocks noChangeAspect="1"/>
          </p:cNvSpPr>
          <p:nvPr/>
        </p:nvSpPr>
        <p:spPr bwMode="auto">
          <a:xfrm>
            <a:off x="2822575" y="2044700"/>
            <a:ext cx="141288" cy="93663"/>
          </a:xfrm>
          <a:custGeom>
            <a:avLst/>
            <a:gdLst>
              <a:gd name="T0" fmla="*/ 0 w 296"/>
              <a:gd name="T1" fmla="*/ 2147483647 h 211"/>
              <a:gd name="T2" fmla="*/ 2147483647 w 296"/>
              <a:gd name="T3" fmla="*/ 2147483647 h 211"/>
              <a:gd name="T4" fmla="*/ 2147483647 w 296"/>
              <a:gd name="T5" fmla="*/ 2147483647 h 211"/>
              <a:gd name="T6" fmla="*/ 2147483647 w 296"/>
              <a:gd name="T7" fmla="*/ 2147483647 h 211"/>
              <a:gd name="T8" fmla="*/ 2147483647 w 296"/>
              <a:gd name="T9" fmla="*/ 2147483647 h 211"/>
              <a:gd name="T10" fmla="*/ 2147483647 w 296"/>
              <a:gd name="T11" fmla="*/ 2147483647 h 211"/>
              <a:gd name="T12" fmla="*/ 2147483647 w 296"/>
              <a:gd name="T13" fmla="*/ 0 h 211"/>
              <a:gd name="T14" fmla="*/ 2147483647 w 296"/>
              <a:gd name="T15" fmla="*/ 2147483647 h 211"/>
              <a:gd name="T16" fmla="*/ 2147483647 w 296"/>
              <a:gd name="T17" fmla="*/ 2147483647 h 211"/>
              <a:gd name="T18" fmla="*/ 0 w 296"/>
              <a:gd name="T19" fmla="*/ 2147483647 h 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6"/>
              <a:gd name="T31" fmla="*/ 0 h 211"/>
              <a:gd name="T32" fmla="*/ 296 w 296"/>
              <a:gd name="T33" fmla="*/ 211 h 2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6" h="211">
                <a:moveTo>
                  <a:pt x="0" y="137"/>
                </a:moveTo>
                <a:cubicBezTo>
                  <a:pt x="25" y="150"/>
                  <a:pt x="49" y="158"/>
                  <a:pt x="76" y="167"/>
                </a:cubicBezTo>
                <a:cubicBezTo>
                  <a:pt x="110" y="155"/>
                  <a:pt x="108" y="139"/>
                  <a:pt x="144" y="152"/>
                </a:cubicBezTo>
                <a:cubicBezTo>
                  <a:pt x="172" y="193"/>
                  <a:pt x="143" y="211"/>
                  <a:pt x="197" y="197"/>
                </a:cubicBezTo>
                <a:cubicBezTo>
                  <a:pt x="223" y="180"/>
                  <a:pt x="228" y="161"/>
                  <a:pt x="258" y="152"/>
                </a:cubicBezTo>
                <a:cubicBezTo>
                  <a:pt x="269" y="145"/>
                  <a:pt x="296" y="132"/>
                  <a:pt x="296" y="114"/>
                </a:cubicBezTo>
                <a:cubicBezTo>
                  <a:pt x="296" y="64"/>
                  <a:pt x="244" y="30"/>
                  <a:pt x="212" y="0"/>
                </a:cubicBezTo>
                <a:cubicBezTo>
                  <a:pt x="129" y="9"/>
                  <a:pt x="150" y="12"/>
                  <a:pt x="91" y="30"/>
                </a:cubicBezTo>
                <a:cubicBezTo>
                  <a:pt x="80" y="65"/>
                  <a:pt x="68" y="56"/>
                  <a:pt x="38" y="76"/>
                </a:cubicBezTo>
                <a:cubicBezTo>
                  <a:pt x="24" y="98"/>
                  <a:pt x="18" y="118"/>
                  <a:pt x="0" y="137"/>
                </a:cubicBez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59" name="Freeform 75"/>
          <p:cNvSpPr>
            <a:spLocks noChangeAspect="1"/>
          </p:cNvSpPr>
          <p:nvPr/>
        </p:nvSpPr>
        <p:spPr bwMode="auto">
          <a:xfrm>
            <a:off x="139700" y="1708150"/>
            <a:ext cx="1905000" cy="121602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60" name="Freeform 73"/>
          <p:cNvSpPr>
            <a:spLocks noChangeAspect="1"/>
          </p:cNvSpPr>
          <p:nvPr/>
        </p:nvSpPr>
        <p:spPr bwMode="auto">
          <a:xfrm>
            <a:off x="117475" y="2662238"/>
            <a:ext cx="787400" cy="388937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61" name="Freeform 47"/>
          <p:cNvSpPr>
            <a:spLocks noChangeAspect="1"/>
          </p:cNvSpPr>
          <p:nvPr/>
        </p:nvSpPr>
        <p:spPr bwMode="auto">
          <a:xfrm>
            <a:off x="1101725" y="1439863"/>
            <a:ext cx="644525" cy="638175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62" name="Freeform 77"/>
          <p:cNvSpPr>
            <a:spLocks noChangeAspect="1"/>
          </p:cNvSpPr>
          <p:nvPr/>
        </p:nvSpPr>
        <p:spPr bwMode="auto">
          <a:xfrm>
            <a:off x="946150" y="2398713"/>
            <a:ext cx="11113" cy="20637"/>
          </a:xfrm>
          <a:custGeom>
            <a:avLst/>
            <a:gdLst>
              <a:gd name="T0" fmla="*/ 0 w 20"/>
              <a:gd name="T1" fmla="*/ 2147483647 h 33"/>
              <a:gd name="T2" fmla="*/ 2147483647 w 20"/>
              <a:gd name="T3" fmla="*/ 0 h 33"/>
              <a:gd name="T4" fmla="*/ 0 60000 65536"/>
              <a:gd name="T5" fmla="*/ 0 60000 65536"/>
              <a:gd name="T6" fmla="*/ 0 w 20"/>
              <a:gd name="T7" fmla="*/ 0 h 33"/>
              <a:gd name="T8" fmla="*/ 20 w 20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3">
                <a:moveTo>
                  <a:pt x="0" y="33"/>
                </a:moveTo>
                <a:cubicBezTo>
                  <a:pt x="9" y="7"/>
                  <a:pt x="2" y="18"/>
                  <a:pt x="20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363" name="Forma livre 250"/>
          <p:cNvSpPr>
            <a:spLocks/>
          </p:cNvSpPr>
          <p:nvPr/>
        </p:nvSpPr>
        <p:spPr bwMode="auto">
          <a:xfrm>
            <a:off x="1427163" y="2663825"/>
            <a:ext cx="973137" cy="762000"/>
          </a:xfrm>
          <a:custGeom>
            <a:avLst/>
            <a:gdLst>
              <a:gd name="T0" fmla="*/ 7432 w 2183675"/>
              <a:gd name="T1" fmla="*/ 47212 h 1853320"/>
              <a:gd name="T2" fmla="*/ 10162 w 2183675"/>
              <a:gd name="T3" fmla="*/ 60831 h 1853320"/>
              <a:gd name="T4" fmla="*/ 16533 w 2183675"/>
              <a:gd name="T5" fmla="*/ 60831 h 1853320"/>
              <a:gd name="T6" fmla="*/ 34734 w 2183675"/>
              <a:gd name="T7" fmla="*/ 60831 h 1853320"/>
              <a:gd name="T8" fmla="*/ 32004 w 2183675"/>
              <a:gd name="T9" fmla="*/ 70818 h 1853320"/>
              <a:gd name="T10" fmla="*/ 33824 w 2183675"/>
              <a:gd name="T11" fmla="*/ 79898 h 1853320"/>
              <a:gd name="T12" fmla="*/ 33824 w 2183675"/>
              <a:gd name="T13" fmla="*/ 92609 h 1853320"/>
              <a:gd name="T14" fmla="*/ 30183 w 2183675"/>
              <a:gd name="T15" fmla="*/ 96240 h 1853320"/>
              <a:gd name="T16" fmla="*/ 25633 w 2183675"/>
              <a:gd name="T17" fmla="*/ 102596 h 1853320"/>
              <a:gd name="T18" fmla="*/ 35644 w 2183675"/>
              <a:gd name="T19" fmla="*/ 113491 h 1853320"/>
              <a:gd name="T20" fmla="*/ 44744 w 2183675"/>
              <a:gd name="T21" fmla="*/ 116215 h 1853320"/>
              <a:gd name="T22" fmla="*/ 52934 w 2183675"/>
              <a:gd name="T23" fmla="*/ 109860 h 1853320"/>
              <a:gd name="T24" fmla="*/ 61125 w 2183675"/>
              <a:gd name="T25" fmla="*/ 115307 h 1853320"/>
              <a:gd name="T26" fmla="*/ 69316 w 2183675"/>
              <a:gd name="T27" fmla="*/ 118031 h 1853320"/>
              <a:gd name="T28" fmla="*/ 72956 w 2183675"/>
              <a:gd name="T29" fmla="*/ 112583 h 1853320"/>
              <a:gd name="T30" fmla="*/ 79326 w 2183675"/>
              <a:gd name="T31" fmla="*/ 110767 h 1853320"/>
              <a:gd name="T32" fmla="*/ 89336 w 2183675"/>
              <a:gd name="T33" fmla="*/ 115307 h 1853320"/>
              <a:gd name="T34" fmla="*/ 102077 w 2183675"/>
              <a:gd name="T35" fmla="*/ 118939 h 1853320"/>
              <a:gd name="T36" fmla="*/ 107537 w 2183675"/>
              <a:gd name="T37" fmla="*/ 117123 h 1853320"/>
              <a:gd name="T38" fmla="*/ 110268 w 2183675"/>
              <a:gd name="T39" fmla="*/ 108952 h 1853320"/>
              <a:gd name="T40" fmla="*/ 116638 w 2183675"/>
              <a:gd name="T41" fmla="*/ 112583 h 1853320"/>
              <a:gd name="T42" fmla="*/ 110268 w 2183675"/>
              <a:gd name="T43" fmla="*/ 119847 h 1853320"/>
              <a:gd name="T44" fmla="*/ 108448 w 2183675"/>
              <a:gd name="T45" fmla="*/ 125294 h 1853320"/>
              <a:gd name="T46" fmla="*/ 119368 w 2183675"/>
              <a:gd name="T47" fmla="*/ 125294 h 1853320"/>
              <a:gd name="T48" fmla="*/ 140299 w 2183675"/>
              <a:gd name="T49" fmla="*/ 120755 h 1853320"/>
              <a:gd name="T50" fmla="*/ 143940 w 2183675"/>
              <a:gd name="T51" fmla="*/ 103504 h 1853320"/>
              <a:gd name="T52" fmla="*/ 148490 w 2183675"/>
              <a:gd name="T53" fmla="*/ 97148 h 1853320"/>
              <a:gd name="T54" fmla="*/ 148490 w 2183675"/>
              <a:gd name="T55" fmla="*/ 84437 h 1853320"/>
              <a:gd name="T56" fmla="*/ 142119 w 2183675"/>
              <a:gd name="T57" fmla="*/ 77174 h 1853320"/>
              <a:gd name="T58" fmla="*/ 139389 w 2183675"/>
              <a:gd name="T59" fmla="*/ 71726 h 1853320"/>
              <a:gd name="T60" fmla="*/ 145760 w 2183675"/>
              <a:gd name="T61" fmla="*/ 59923 h 1853320"/>
              <a:gd name="T62" fmla="*/ 148490 w 2183675"/>
              <a:gd name="T63" fmla="*/ 49028 h 1853320"/>
              <a:gd name="T64" fmla="*/ 149400 w 2183675"/>
              <a:gd name="T65" fmla="*/ 40857 h 1853320"/>
              <a:gd name="T66" fmla="*/ 98437 w 2183675"/>
              <a:gd name="T67" fmla="*/ 38133 h 1853320"/>
              <a:gd name="T68" fmla="*/ 90247 w 2183675"/>
              <a:gd name="T69" fmla="*/ 35409 h 1853320"/>
              <a:gd name="T70" fmla="*/ 80236 w 2183675"/>
              <a:gd name="T71" fmla="*/ 31778 h 1853320"/>
              <a:gd name="T72" fmla="*/ 74776 w 2183675"/>
              <a:gd name="T73" fmla="*/ 27238 h 1853320"/>
              <a:gd name="T74" fmla="*/ 70225 w 2183675"/>
              <a:gd name="T75" fmla="*/ 20882 h 1853320"/>
              <a:gd name="T76" fmla="*/ 67495 w 2183675"/>
              <a:gd name="T77" fmla="*/ 10895 h 1853320"/>
              <a:gd name="T78" fmla="*/ 63855 w 2183675"/>
              <a:gd name="T79" fmla="*/ 5447 h 1853320"/>
              <a:gd name="T80" fmla="*/ 58395 w 2183675"/>
              <a:gd name="T81" fmla="*/ 2724 h 1853320"/>
              <a:gd name="T82" fmla="*/ 46564 w 2183675"/>
              <a:gd name="T83" fmla="*/ 25422 h 18533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83675"/>
              <a:gd name="T127" fmla="*/ 0 h 1853320"/>
              <a:gd name="T128" fmla="*/ 2183675 w 2183675"/>
              <a:gd name="T129" fmla="*/ 1853320 h 18533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83675" h="1853320">
                <a:moveTo>
                  <a:pt x="93617" y="352697"/>
                </a:moveTo>
                <a:cubicBezTo>
                  <a:pt x="0" y="404948"/>
                  <a:pt x="100089" y="570523"/>
                  <a:pt x="106680" y="679268"/>
                </a:cubicBezTo>
                <a:cubicBezTo>
                  <a:pt x="110350" y="739818"/>
                  <a:pt x="117171" y="781302"/>
                  <a:pt x="132806" y="836023"/>
                </a:cubicBezTo>
                <a:cubicBezTo>
                  <a:pt x="136589" y="849262"/>
                  <a:pt x="136133" y="865475"/>
                  <a:pt x="145869" y="875211"/>
                </a:cubicBezTo>
                <a:cubicBezTo>
                  <a:pt x="155605" y="884947"/>
                  <a:pt x="171994" y="883920"/>
                  <a:pt x="185057" y="888274"/>
                </a:cubicBezTo>
                <a:cubicBezTo>
                  <a:pt x="202474" y="883920"/>
                  <a:pt x="220046" y="880143"/>
                  <a:pt x="237309" y="875211"/>
                </a:cubicBezTo>
                <a:cubicBezTo>
                  <a:pt x="250548" y="871428"/>
                  <a:pt x="262728" y="862148"/>
                  <a:pt x="276497" y="862148"/>
                </a:cubicBezTo>
                <a:cubicBezTo>
                  <a:pt x="350648" y="862148"/>
                  <a:pt x="424543" y="870857"/>
                  <a:pt x="498566" y="875211"/>
                </a:cubicBezTo>
                <a:cubicBezTo>
                  <a:pt x="513630" y="920404"/>
                  <a:pt x="526154" y="937602"/>
                  <a:pt x="498566" y="992777"/>
                </a:cubicBezTo>
                <a:cubicBezTo>
                  <a:pt x="491545" y="1006819"/>
                  <a:pt x="472440" y="1010194"/>
                  <a:pt x="459377" y="1018903"/>
                </a:cubicBezTo>
                <a:cubicBezTo>
                  <a:pt x="450669" y="1036320"/>
                  <a:pt x="429433" y="1052059"/>
                  <a:pt x="433252" y="1071154"/>
                </a:cubicBezTo>
                <a:cubicBezTo>
                  <a:pt x="439410" y="1101943"/>
                  <a:pt x="468086" y="1123405"/>
                  <a:pt x="485503" y="1149531"/>
                </a:cubicBezTo>
                <a:cubicBezTo>
                  <a:pt x="519267" y="1200177"/>
                  <a:pt x="506664" y="1173826"/>
                  <a:pt x="524692" y="1227908"/>
                </a:cubicBezTo>
                <a:cubicBezTo>
                  <a:pt x="517611" y="1263315"/>
                  <a:pt x="517538" y="1306783"/>
                  <a:pt x="485503" y="1332411"/>
                </a:cubicBezTo>
                <a:cubicBezTo>
                  <a:pt x="474751" y="1341013"/>
                  <a:pt x="459378" y="1341120"/>
                  <a:pt x="446315" y="1345474"/>
                </a:cubicBezTo>
                <a:cubicBezTo>
                  <a:pt x="441961" y="1358537"/>
                  <a:pt x="442989" y="1374927"/>
                  <a:pt x="433252" y="1384663"/>
                </a:cubicBezTo>
                <a:cubicBezTo>
                  <a:pt x="423515" y="1394399"/>
                  <a:pt x="402066" y="1386520"/>
                  <a:pt x="394063" y="1397725"/>
                </a:cubicBezTo>
                <a:cubicBezTo>
                  <a:pt x="378056" y="1420135"/>
                  <a:pt x="376646" y="1449977"/>
                  <a:pt x="367937" y="1476103"/>
                </a:cubicBezTo>
                <a:lnTo>
                  <a:pt x="354875" y="1515291"/>
                </a:lnTo>
                <a:cubicBezTo>
                  <a:pt x="377341" y="1695027"/>
                  <a:pt x="328265" y="1578927"/>
                  <a:pt x="511629" y="1632857"/>
                </a:cubicBezTo>
                <a:cubicBezTo>
                  <a:pt x="541752" y="1641717"/>
                  <a:pt x="590006" y="1685108"/>
                  <a:pt x="590006" y="1685108"/>
                </a:cubicBezTo>
                <a:cubicBezTo>
                  <a:pt x="607423" y="1680754"/>
                  <a:pt x="628746" y="1683867"/>
                  <a:pt x="642257" y="1672045"/>
                </a:cubicBezTo>
                <a:cubicBezTo>
                  <a:pt x="665887" y="1651368"/>
                  <a:pt x="663720" y="1599826"/>
                  <a:pt x="694509" y="1593668"/>
                </a:cubicBezTo>
                <a:lnTo>
                  <a:pt x="759823" y="1580605"/>
                </a:lnTo>
                <a:cubicBezTo>
                  <a:pt x="777240" y="1584959"/>
                  <a:pt x="797137" y="1583709"/>
                  <a:pt x="812075" y="1593668"/>
                </a:cubicBezTo>
                <a:cubicBezTo>
                  <a:pt x="925284" y="1669142"/>
                  <a:pt x="746760" y="1600926"/>
                  <a:pt x="877389" y="1658983"/>
                </a:cubicBezTo>
                <a:cubicBezTo>
                  <a:pt x="902554" y="1670167"/>
                  <a:pt x="929640" y="1676400"/>
                  <a:pt x="955766" y="1685108"/>
                </a:cubicBezTo>
                <a:lnTo>
                  <a:pt x="994955" y="1698171"/>
                </a:lnTo>
                <a:lnTo>
                  <a:pt x="1034143" y="1711234"/>
                </a:lnTo>
                <a:cubicBezTo>
                  <a:pt x="1038497" y="1680754"/>
                  <a:pt x="1033436" y="1647333"/>
                  <a:pt x="1047206" y="1619794"/>
                </a:cubicBezTo>
                <a:cubicBezTo>
                  <a:pt x="1053364" y="1607478"/>
                  <a:pt x="1073155" y="1610514"/>
                  <a:pt x="1086395" y="1606731"/>
                </a:cubicBezTo>
                <a:cubicBezTo>
                  <a:pt x="1103657" y="1601799"/>
                  <a:pt x="1121229" y="1598022"/>
                  <a:pt x="1138646" y="1593668"/>
                </a:cubicBezTo>
                <a:cubicBezTo>
                  <a:pt x="1173480" y="1598022"/>
                  <a:pt x="1211190" y="1592204"/>
                  <a:pt x="1243149" y="1606731"/>
                </a:cubicBezTo>
                <a:cubicBezTo>
                  <a:pt x="1262969" y="1615740"/>
                  <a:pt x="1269683" y="1641267"/>
                  <a:pt x="1282337" y="1658983"/>
                </a:cubicBezTo>
                <a:cubicBezTo>
                  <a:pt x="1313113" y="1702070"/>
                  <a:pt x="1309073" y="1699390"/>
                  <a:pt x="1334589" y="1750423"/>
                </a:cubicBezTo>
                <a:cubicBezTo>
                  <a:pt x="1413558" y="1730680"/>
                  <a:pt x="1369807" y="1743038"/>
                  <a:pt x="1465217" y="1711234"/>
                </a:cubicBezTo>
                <a:lnTo>
                  <a:pt x="1504406" y="1698171"/>
                </a:lnTo>
                <a:lnTo>
                  <a:pt x="1543595" y="1685108"/>
                </a:lnTo>
                <a:cubicBezTo>
                  <a:pt x="1552303" y="1672045"/>
                  <a:pt x="1564755" y="1660814"/>
                  <a:pt x="1569720" y="1645920"/>
                </a:cubicBezTo>
                <a:cubicBezTo>
                  <a:pt x="1578096" y="1620793"/>
                  <a:pt x="1561230" y="1582938"/>
                  <a:pt x="1582783" y="1567543"/>
                </a:cubicBezTo>
                <a:cubicBezTo>
                  <a:pt x="1604335" y="1552148"/>
                  <a:pt x="1635034" y="1576251"/>
                  <a:pt x="1661160" y="1580605"/>
                </a:cubicBezTo>
                <a:cubicBezTo>
                  <a:pt x="1665514" y="1593668"/>
                  <a:pt x="1674223" y="1606024"/>
                  <a:pt x="1674223" y="1619794"/>
                </a:cubicBezTo>
                <a:cubicBezTo>
                  <a:pt x="1674223" y="1661463"/>
                  <a:pt x="1655802" y="1688680"/>
                  <a:pt x="1621972" y="1711234"/>
                </a:cubicBezTo>
                <a:cubicBezTo>
                  <a:pt x="1610515" y="1718872"/>
                  <a:pt x="1595846" y="1719943"/>
                  <a:pt x="1582783" y="1724297"/>
                </a:cubicBezTo>
                <a:cubicBezTo>
                  <a:pt x="1571587" y="1731761"/>
                  <a:pt x="1511249" y="1764731"/>
                  <a:pt x="1517469" y="1789611"/>
                </a:cubicBezTo>
                <a:cubicBezTo>
                  <a:pt x="1520808" y="1802969"/>
                  <a:pt x="1544341" y="1796516"/>
                  <a:pt x="1556657" y="1802674"/>
                </a:cubicBezTo>
                <a:cubicBezTo>
                  <a:pt x="1657945" y="1853319"/>
                  <a:pt x="1536536" y="1809030"/>
                  <a:pt x="1635035" y="1841863"/>
                </a:cubicBezTo>
                <a:cubicBezTo>
                  <a:pt x="1733534" y="1809029"/>
                  <a:pt x="1612122" y="1853320"/>
                  <a:pt x="1713412" y="1802674"/>
                </a:cubicBezTo>
                <a:cubicBezTo>
                  <a:pt x="1735363" y="1791698"/>
                  <a:pt x="1783924" y="1782826"/>
                  <a:pt x="1804852" y="1776548"/>
                </a:cubicBezTo>
                <a:cubicBezTo>
                  <a:pt x="1944724" y="1734587"/>
                  <a:pt x="1824077" y="1756338"/>
                  <a:pt x="2013857" y="1737360"/>
                </a:cubicBezTo>
                <a:cubicBezTo>
                  <a:pt x="2045660" y="1641951"/>
                  <a:pt x="2033304" y="1685700"/>
                  <a:pt x="2053046" y="1606731"/>
                </a:cubicBezTo>
                <a:cubicBezTo>
                  <a:pt x="2057400" y="1567542"/>
                  <a:pt x="2051465" y="1525775"/>
                  <a:pt x="2066109" y="1489165"/>
                </a:cubicBezTo>
                <a:cubicBezTo>
                  <a:pt x="2071223" y="1476381"/>
                  <a:pt x="2097294" y="1487307"/>
                  <a:pt x="2105297" y="1476103"/>
                </a:cubicBezTo>
                <a:cubicBezTo>
                  <a:pt x="2121304" y="1453693"/>
                  <a:pt x="2116147" y="1420639"/>
                  <a:pt x="2131423" y="1397725"/>
                </a:cubicBezTo>
                <a:lnTo>
                  <a:pt x="2183675" y="1319348"/>
                </a:lnTo>
                <a:cubicBezTo>
                  <a:pt x="2171201" y="1288164"/>
                  <a:pt x="2157511" y="1240933"/>
                  <a:pt x="2131423" y="1214845"/>
                </a:cubicBezTo>
                <a:cubicBezTo>
                  <a:pt x="2120322" y="1203744"/>
                  <a:pt x="2105298" y="1197428"/>
                  <a:pt x="2092235" y="1188720"/>
                </a:cubicBezTo>
                <a:lnTo>
                  <a:pt x="2039983" y="1110343"/>
                </a:lnTo>
                <a:lnTo>
                  <a:pt x="2013857" y="1071154"/>
                </a:lnTo>
                <a:cubicBezTo>
                  <a:pt x="2009503" y="1058091"/>
                  <a:pt x="2000795" y="1045735"/>
                  <a:pt x="2000795" y="1031965"/>
                </a:cubicBezTo>
                <a:cubicBezTo>
                  <a:pt x="2000795" y="980267"/>
                  <a:pt x="2040062" y="940407"/>
                  <a:pt x="2066109" y="901337"/>
                </a:cubicBezTo>
                <a:lnTo>
                  <a:pt x="2092235" y="862148"/>
                </a:lnTo>
                <a:cubicBezTo>
                  <a:pt x="2115577" y="792118"/>
                  <a:pt x="2097341" y="852229"/>
                  <a:pt x="2118360" y="757645"/>
                </a:cubicBezTo>
                <a:cubicBezTo>
                  <a:pt x="2122255" y="740119"/>
                  <a:pt x="2124351" y="721895"/>
                  <a:pt x="2131423" y="705394"/>
                </a:cubicBezTo>
                <a:cubicBezTo>
                  <a:pt x="2137608" y="690964"/>
                  <a:pt x="2148840" y="679268"/>
                  <a:pt x="2157549" y="666205"/>
                </a:cubicBezTo>
                <a:cubicBezTo>
                  <a:pt x="2153195" y="640079"/>
                  <a:pt x="2156331" y="611518"/>
                  <a:pt x="2144486" y="587828"/>
                </a:cubicBezTo>
                <a:cubicBezTo>
                  <a:pt x="2137465" y="573786"/>
                  <a:pt x="2120974" y="562543"/>
                  <a:pt x="2105297" y="561703"/>
                </a:cubicBezTo>
                <a:cubicBezTo>
                  <a:pt x="1874809" y="549356"/>
                  <a:pt x="1643743" y="552994"/>
                  <a:pt x="1412966" y="548640"/>
                </a:cubicBezTo>
                <a:lnTo>
                  <a:pt x="1334589" y="522514"/>
                </a:lnTo>
                <a:lnTo>
                  <a:pt x="1295400" y="509451"/>
                </a:lnTo>
                <a:cubicBezTo>
                  <a:pt x="1282337" y="500742"/>
                  <a:pt x="1270966" y="488690"/>
                  <a:pt x="1256212" y="483325"/>
                </a:cubicBezTo>
                <a:cubicBezTo>
                  <a:pt x="1222467" y="471054"/>
                  <a:pt x="1151709" y="457200"/>
                  <a:pt x="1151709" y="457200"/>
                </a:cubicBezTo>
                <a:cubicBezTo>
                  <a:pt x="1138646" y="448491"/>
                  <a:pt x="1124581" y="441125"/>
                  <a:pt x="1112520" y="431074"/>
                </a:cubicBezTo>
                <a:cubicBezTo>
                  <a:pt x="1098328" y="419247"/>
                  <a:pt x="1088703" y="402132"/>
                  <a:pt x="1073332" y="391885"/>
                </a:cubicBezTo>
                <a:cubicBezTo>
                  <a:pt x="1061875" y="384247"/>
                  <a:pt x="1047206" y="383177"/>
                  <a:pt x="1034143" y="378823"/>
                </a:cubicBezTo>
                <a:cubicBezTo>
                  <a:pt x="1025434" y="352697"/>
                  <a:pt x="1013418" y="327449"/>
                  <a:pt x="1008017" y="300445"/>
                </a:cubicBezTo>
                <a:cubicBezTo>
                  <a:pt x="1003663" y="278674"/>
                  <a:pt x="1000797" y="256551"/>
                  <a:pt x="994955" y="235131"/>
                </a:cubicBezTo>
                <a:cubicBezTo>
                  <a:pt x="987709" y="208562"/>
                  <a:pt x="988302" y="176227"/>
                  <a:pt x="968829" y="156754"/>
                </a:cubicBezTo>
                <a:lnTo>
                  <a:pt x="929640" y="117565"/>
                </a:lnTo>
                <a:cubicBezTo>
                  <a:pt x="925286" y="104502"/>
                  <a:pt x="923264" y="90414"/>
                  <a:pt x="916577" y="78377"/>
                </a:cubicBezTo>
                <a:cubicBezTo>
                  <a:pt x="901328" y="50929"/>
                  <a:pt x="864326" y="0"/>
                  <a:pt x="864326" y="0"/>
                </a:cubicBezTo>
                <a:cubicBezTo>
                  <a:pt x="855617" y="13063"/>
                  <a:pt x="840071" y="23600"/>
                  <a:pt x="838200" y="39188"/>
                </a:cubicBezTo>
                <a:cubicBezTo>
                  <a:pt x="780548" y="519613"/>
                  <a:pt x="856588" y="200757"/>
                  <a:pt x="812075" y="378823"/>
                </a:cubicBezTo>
                <a:cubicBezTo>
                  <a:pt x="764178" y="374469"/>
                  <a:pt x="716478" y="365760"/>
                  <a:pt x="668383" y="365760"/>
                </a:cubicBezTo>
                <a:cubicBezTo>
                  <a:pt x="463685" y="365760"/>
                  <a:pt x="187234" y="300446"/>
                  <a:pt x="93617" y="352697"/>
                </a:cubicBezTo>
                <a:close/>
              </a:path>
            </a:pathLst>
          </a:custGeom>
          <a:solidFill>
            <a:schemeClr val="hlink">
              <a:alpha val="7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5364" name="Freeform 79"/>
          <p:cNvSpPr>
            <a:spLocks noChangeAspect="1"/>
          </p:cNvSpPr>
          <p:nvPr/>
        </p:nvSpPr>
        <p:spPr bwMode="auto">
          <a:xfrm>
            <a:off x="581025" y="2189163"/>
            <a:ext cx="34925" cy="20637"/>
          </a:xfrm>
          <a:custGeom>
            <a:avLst/>
            <a:gdLst>
              <a:gd name="T0" fmla="*/ 2147483647 w 53"/>
              <a:gd name="T1" fmla="*/ 2147483647 h 33"/>
              <a:gd name="T2" fmla="*/ 0 w 53"/>
              <a:gd name="T3" fmla="*/ 0 h 33"/>
              <a:gd name="T4" fmla="*/ 0 60000 65536"/>
              <a:gd name="T5" fmla="*/ 0 60000 65536"/>
              <a:gd name="T6" fmla="*/ 0 w 53"/>
              <a:gd name="T7" fmla="*/ 0 h 33"/>
              <a:gd name="T8" fmla="*/ 53 w 5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33">
                <a:moveTo>
                  <a:pt x="53" y="33"/>
                </a:moveTo>
                <a:cubicBezTo>
                  <a:pt x="23" y="27"/>
                  <a:pt x="13" y="27"/>
                  <a:pt x="0" y="0"/>
                </a:cubicBezTo>
              </a:path>
            </a:pathLst>
          </a:custGeom>
          <a:noFill/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365" name="Freeform 39"/>
          <p:cNvSpPr>
            <a:spLocks/>
          </p:cNvSpPr>
          <p:nvPr/>
        </p:nvSpPr>
        <p:spPr bwMode="auto">
          <a:xfrm>
            <a:off x="1624013" y="3227388"/>
            <a:ext cx="398462" cy="207962"/>
          </a:xfrm>
          <a:custGeom>
            <a:avLst/>
            <a:gdLst>
              <a:gd name="T0" fmla="*/ 2147483647 w 10554"/>
              <a:gd name="T1" fmla="*/ 2147483647 h 10880"/>
              <a:gd name="T2" fmla="*/ 2147483647 w 10554"/>
              <a:gd name="T3" fmla="*/ 2147483647 h 10880"/>
              <a:gd name="T4" fmla="*/ 2147483647 w 10554"/>
              <a:gd name="T5" fmla="*/ 2147483647 h 10880"/>
              <a:gd name="T6" fmla="*/ 0 w 10554"/>
              <a:gd name="T7" fmla="*/ 0 h 10880"/>
              <a:gd name="T8" fmla="*/ 0 60000 65536"/>
              <a:gd name="T9" fmla="*/ 0 60000 65536"/>
              <a:gd name="T10" fmla="*/ 0 60000 65536"/>
              <a:gd name="T11" fmla="*/ 0 60000 65536"/>
              <a:gd name="T12" fmla="*/ 0 w 10554"/>
              <a:gd name="T13" fmla="*/ 0 h 10880"/>
              <a:gd name="T14" fmla="*/ 10554 w 10554"/>
              <a:gd name="T15" fmla="*/ 10880 h 10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54" h="10880">
                <a:moveTo>
                  <a:pt x="10554" y="9578"/>
                </a:moveTo>
                <a:cubicBezTo>
                  <a:pt x="9683" y="8684"/>
                  <a:pt x="8812" y="7811"/>
                  <a:pt x="7700" y="7811"/>
                </a:cubicBezTo>
                <a:cubicBezTo>
                  <a:pt x="6588" y="7811"/>
                  <a:pt x="5174" y="10880"/>
                  <a:pt x="3891" y="9578"/>
                </a:cubicBezTo>
                <a:cubicBezTo>
                  <a:pt x="2608" y="8276"/>
                  <a:pt x="1070" y="3806"/>
                  <a:pt x="0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366" name="Freeform 35"/>
          <p:cNvSpPr>
            <a:spLocks/>
          </p:cNvSpPr>
          <p:nvPr/>
        </p:nvSpPr>
        <p:spPr bwMode="auto">
          <a:xfrm>
            <a:off x="1184275" y="2820988"/>
            <a:ext cx="452438" cy="417512"/>
          </a:xfrm>
          <a:custGeom>
            <a:avLst/>
            <a:gdLst>
              <a:gd name="T0" fmla="*/ 0 w 363"/>
              <a:gd name="T1" fmla="*/ 0 h 182"/>
              <a:gd name="T2" fmla="*/ 2147483647 w 363"/>
              <a:gd name="T3" fmla="*/ 2147483647 h 182"/>
              <a:gd name="T4" fmla="*/ 0 60000 65536"/>
              <a:gd name="T5" fmla="*/ 0 60000 65536"/>
              <a:gd name="T6" fmla="*/ 0 w 363"/>
              <a:gd name="T7" fmla="*/ 0 h 182"/>
              <a:gd name="T8" fmla="*/ 363 w 363"/>
              <a:gd name="T9" fmla="*/ 182 h 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82">
                <a:moveTo>
                  <a:pt x="0" y="0"/>
                </a:moveTo>
                <a:cubicBezTo>
                  <a:pt x="140" y="91"/>
                  <a:pt x="280" y="182"/>
                  <a:pt x="363" y="182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367" name="Freeform 48"/>
          <p:cNvSpPr>
            <a:spLocks/>
          </p:cNvSpPr>
          <p:nvPr/>
        </p:nvSpPr>
        <p:spPr bwMode="auto">
          <a:xfrm>
            <a:off x="1163638" y="2732088"/>
            <a:ext cx="177800" cy="93662"/>
          </a:xfrm>
          <a:custGeom>
            <a:avLst/>
            <a:gdLst>
              <a:gd name="T0" fmla="*/ 2147483647 w 5689"/>
              <a:gd name="T1" fmla="*/ 2147483647 h 5810"/>
              <a:gd name="T2" fmla="*/ 2147483647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368" name="Freeform 30"/>
          <p:cNvSpPr>
            <a:spLocks/>
          </p:cNvSpPr>
          <p:nvPr/>
        </p:nvSpPr>
        <p:spPr bwMode="auto">
          <a:xfrm>
            <a:off x="1998663" y="3359150"/>
            <a:ext cx="190500" cy="211138"/>
          </a:xfrm>
          <a:custGeom>
            <a:avLst/>
            <a:gdLst>
              <a:gd name="T0" fmla="*/ 2147483647 w 11742"/>
              <a:gd name="T1" fmla="*/ 1859078267 h 34307"/>
              <a:gd name="T2" fmla="*/ 2147483647 w 11742"/>
              <a:gd name="T3" fmla="*/ 1686049375 h 34307"/>
              <a:gd name="T4" fmla="*/ 2147483647 w 11742"/>
              <a:gd name="T5" fmla="*/ 1257626644 h 34307"/>
              <a:gd name="T6" fmla="*/ 2147483647 w 11742"/>
              <a:gd name="T7" fmla="*/ 326598751 h 34307"/>
              <a:gd name="T8" fmla="*/ 0 60000 65536"/>
              <a:gd name="T9" fmla="*/ 0 60000 65536"/>
              <a:gd name="T10" fmla="*/ 0 60000 65536"/>
              <a:gd name="T11" fmla="*/ 0 60000 65536"/>
              <a:gd name="T12" fmla="*/ 0 w 11742"/>
              <a:gd name="T13" fmla="*/ 0 h 34307"/>
              <a:gd name="T14" fmla="*/ 11742 w 11742"/>
              <a:gd name="T15" fmla="*/ 34307 h 343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42" h="34307">
                <a:moveTo>
                  <a:pt x="11742" y="34307"/>
                </a:moveTo>
                <a:cubicBezTo>
                  <a:pt x="10065" y="32695"/>
                  <a:pt x="8106" y="32964"/>
                  <a:pt x="6649" y="31114"/>
                </a:cubicBezTo>
                <a:cubicBezTo>
                  <a:pt x="5192" y="29264"/>
                  <a:pt x="4939" y="27083"/>
                  <a:pt x="3002" y="23208"/>
                </a:cubicBezTo>
                <a:cubicBezTo>
                  <a:pt x="0" y="0"/>
                  <a:pt x="1648" y="14374"/>
                  <a:pt x="285" y="6027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325369" name="Conector de seta reta 263"/>
          <p:cNvCxnSpPr>
            <a:cxnSpLocks noChangeShapeType="1"/>
          </p:cNvCxnSpPr>
          <p:nvPr/>
        </p:nvCxnSpPr>
        <p:spPr bwMode="auto">
          <a:xfrm>
            <a:off x="522288" y="32258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8325370" name="Text Box 301"/>
          <p:cNvSpPr txBox="1">
            <a:spLocks noChangeArrowheads="1"/>
          </p:cNvSpPr>
          <p:nvPr/>
        </p:nvSpPr>
        <p:spPr bwMode="auto">
          <a:xfrm>
            <a:off x="1068388" y="2071688"/>
            <a:ext cx="669925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Itacoatiara</a:t>
            </a:r>
          </a:p>
        </p:txBody>
      </p:sp>
      <p:sp>
        <p:nvSpPr>
          <p:cNvPr id="8325371" name="Text Box 241"/>
          <p:cNvSpPr txBox="1">
            <a:spLocks noChangeArrowheads="1"/>
          </p:cNvSpPr>
          <p:nvPr/>
        </p:nvSpPr>
        <p:spPr bwMode="auto">
          <a:xfrm>
            <a:off x="755650" y="2547938"/>
            <a:ext cx="39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Porto Velho</a:t>
            </a:r>
          </a:p>
        </p:txBody>
      </p:sp>
      <p:sp>
        <p:nvSpPr>
          <p:cNvPr id="8325372" name="Text Box 326"/>
          <p:cNvSpPr txBox="1">
            <a:spLocks noChangeArrowheads="1"/>
          </p:cNvSpPr>
          <p:nvPr/>
        </p:nvSpPr>
        <p:spPr bwMode="auto">
          <a:xfrm>
            <a:off x="2187575" y="3073400"/>
            <a:ext cx="69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Lucas do Rio Verde</a:t>
            </a:r>
          </a:p>
        </p:txBody>
      </p:sp>
      <p:sp>
        <p:nvSpPr>
          <p:cNvPr id="8325373" name="Freeform 253"/>
          <p:cNvSpPr>
            <a:spLocks/>
          </p:cNvSpPr>
          <p:nvPr/>
        </p:nvSpPr>
        <p:spPr bwMode="auto">
          <a:xfrm>
            <a:off x="1989138" y="3284538"/>
            <a:ext cx="77787" cy="144462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0" y="91"/>
              </a:cxn>
            </a:cxnLst>
            <a:rect l="0" t="0" r="r" b="b"/>
            <a:pathLst>
              <a:path w="45" h="91">
                <a:moveTo>
                  <a:pt x="45" y="0"/>
                </a:moveTo>
                <a:cubicBezTo>
                  <a:pt x="26" y="38"/>
                  <a:pt x="7" y="76"/>
                  <a:pt x="0" y="91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325374" name="Group 251"/>
          <p:cNvGrpSpPr>
            <a:grpSpLocks/>
          </p:cNvGrpSpPr>
          <p:nvPr/>
        </p:nvGrpSpPr>
        <p:grpSpPr bwMode="auto">
          <a:xfrm>
            <a:off x="2357438" y="4471988"/>
            <a:ext cx="228600" cy="204787"/>
            <a:chOff x="1441" y="2317"/>
            <a:chExt cx="160" cy="155"/>
          </a:xfrm>
        </p:grpSpPr>
        <p:sp>
          <p:nvSpPr>
            <p:cNvPr id="8325375" name="Oval 252"/>
            <p:cNvSpPr>
              <a:spLocks noChangeArrowheads="1"/>
            </p:cNvSpPr>
            <p:nvPr/>
          </p:nvSpPr>
          <p:spPr bwMode="auto">
            <a:xfrm>
              <a:off x="1441" y="2317"/>
              <a:ext cx="160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5376" name="Text Box 253"/>
            <p:cNvSpPr txBox="1">
              <a:spLocks noChangeArrowheads="1"/>
            </p:cNvSpPr>
            <p:nvPr/>
          </p:nvSpPr>
          <p:spPr bwMode="auto">
            <a:xfrm>
              <a:off x="1461" y="2327"/>
              <a:ext cx="11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II</a:t>
              </a:r>
            </a:p>
          </p:txBody>
        </p:sp>
      </p:grpSp>
      <p:grpSp>
        <p:nvGrpSpPr>
          <p:cNvPr id="8325377" name="Group 257"/>
          <p:cNvGrpSpPr>
            <a:grpSpLocks/>
          </p:cNvGrpSpPr>
          <p:nvPr/>
        </p:nvGrpSpPr>
        <p:grpSpPr bwMode="auto">
          <a:xfrm>
            <a:off x="1282700" y="2355850"/>
            <a:ext cx="228600" cy="204788"/>
            <a:chOff x="651" y="2218"/>
            <a:chExt cx="144" cy="129"/>
          </a:xfrm>
        </p:grpSpPr>
        <p:sp>
          <p:nvSpPr>
            <p:cNvPr id="8325378" name="Oval 255"/>
            <p:cNvSpPr>
              <a:spLocks noChangeArrowheads="1"/>
            </p:cNvSpPr>
            <p:nvPr/>
          </p:nvSpPr>
          <p:spPr bwMode="auto">
            <a:xfrm>
              <a:off x="651" y="2218"/>
              <a:ext cx="144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5379" name="Text Box 256"/>
            <p:cNvSpPr txBox="1">
              <a:spLocks noChangeArrowheads="1"/>
            </p:cNvSpPr>
            <p:nvPr/>
          </p:nvSpPr>
          <p:spPr bwMode="auto">
            <a:xfrm>
              <a:off x="671" y="2227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I</a:t>
              </a:r>
            </a:p>
          </p:txBody>
        </p:sp>
      </p:grpSp>
      <p:sp>
        <p:nvSpPr>
          <p:cNvPr id="8325380" name="Freeform 260"/>
          <p:cNvSpPr>
            <a:spLocks/>
          </p:cNvSpPr>
          <p:nvPr/>
        </p:nvSpPr>
        <p:spPr bwMode="auto">
          <a:xfrm>
            <a:off x="2132013" y="3573463"/>
            <a:ext cx="90487" cy="5762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136"/>
              </a:cxn>
              <a:cxn ang="0">
                <a:pos x="52" y="363"/>
              </a:cxn>
            </a:cxnLst>
            <a:rect l="0" t="0" r="r" b="b"/>
            <a:pathLst>
              <a:path w="52" h="363">
                <a:moveTo>
                  <a:pt x="7" y="0"/>
                </a:moveTo>
                <a:cubicBezTo>
                  <a:pt x="3" y="37"/>
                  <a:pt x="0" y="75"/>
                  <a:pt x="7" y="136"/>
                </a:cubicBezTo>
                <a:cubicBezTo>
                  <a:pt x="14" y="197"/>
                  <a:pt x="45" y="325"/>
                  <a:pt x="52" y="363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25381" name="Freeform 118"/>
          <p:cNvSpPr>
            <a:spLocks/>
          </p:cNvSpPr>
          <p:nvPr/>
        </p:nvSpPr>
        <p:spPr bwMode="auto">
          <a:xfrm>
            <a:off x="2830513" y="4672013"/>
            <a:ext cx="3175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"/>
              <a:gd name="T64" fmla="*/ 0 h 1"/>
              <a:gd name="T65" fmla="*/ 1 w 1"/>
              <a:gd name="T66" fmla="*/ 1 h 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82" name="Freeform 119"/>
          <p:cNvSpPr>
            <a:spLocks/>
          </p:cNvSpPr>
          <p:nvPr/>
        </p:nvSpPr>
        <p:spPr bwMode="auto">
          <a:xfrm>
            <a:off x="2830513" y="4672013"/>
            <a:ext cx="3175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1"/>
              <a:gd name="T38" fmla="*/ 1 w 1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83" name="Freeform 121"/>
          <p:cNvSpPr>
            <a:spLocks/>
          </p:cNvSpPr>
          <p:nvPr/>
        </p:nvSpPr>
        <p:spPr bwMode="auto">
          <a:xfrm>
            <a:off x="2830513" y="4691063"/>
            <a:ext cx="3175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"/>
              <a:gd name="T55" fmla="*/ 0 h 1"/>
              <a:gd name="T56" fmla="*/ 1 w 1"/>
              <a:gd name="T57" fmla="*/ 1 h 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84" name="Freeform 125"/>
          <p:cNvSpPr>
            <a:spLocks/>
          </p:cNvSpPr>
          <p:nvPr/>
        </p:nvSpPr>
        <p:spPr bwMode="auto">
          <a:xfrm>
            <a:off x="3581400" y="41608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0 h 1"/>
              <a:gd name="T62" fmla="*/ 0 w 1"/>
              <a:gd name="T63" fmla="*/ 0 h 1"/>
              <a:gd name="T64" fmla="*/ 0 w 1"/>
              <a:gd name="T65" fmla="*/ 0 h 1"/>
              <a:gd name="T66" fmla="*/ 0 w 1"/>
              <a:gd name="T67" fmla="*/ 0 h 1"/>
              <a:gd name="T68" fmla="*/ 0 w 1"/>
              <a:gd name="T69" fmla="*/ 0 h 1"/>
              <a:gd name="T70" fmla="*/ 0 w 1"/>
              <a:gd name="T71" fmla="*/ 0 h 1"/>
              <a:gd name="T72" fmla="*/ 0 w 1"/>
              <a:gd name="T73" fmla="*/ 0 h 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"/>
              <a:gd name="T112" fmla="*/ 0 h 1"/>
              <a:gd name="T113" fmla="*/ 1 w 1"/>
              <a:gd name="T114" fmla="*/ 1 h 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85" name="Freeform 126"/>
          <p:cNvSpPr>
            <a:spLocks/>
          </p:cNvSpPr>
          <p:nvPr/>
        </p:nvSpPr>
        <p:spPr bwMode="auto">
          <a:xfrm>
            <a:off x="3581400" y="41608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86" name="Freeform 193"/>
          <p:cNvSpPr>
            <a:spLocks/>
          </p:cNvSpPr>
          <p:nvPr/>
        </p:nvSpPr>
        <p:spPr bwMode="auto">
          <a:xfrm>
            <a:off x="3006725" y="435610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"/>
              <a:gd name="T52" fmla="*/ 0 h 1"/>
              <a:gd name="T53" fmla="*/ 1 w 1"/>
              <a:gd name="T54" fmla="*/ 1 h 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387" name="Freeform 30"/>
          <p:cNvSpPr>
            <a:spLocks/>
          </p:cNvSpPr>
          <p:nvPr/>
        </p:nvSpPr>
        <p:spPr bwMode="auto">
          <a:xfrm>
            <a:off x="1993900" y="3362325"/>
            <a:ext cx="190500" cy="211138"/>
          </a:xfrm>
          <a:custGeom>
            <a:avLst/>
            <a:gdLst>
              <a:gd name="T0" fmla="*/ 2147483647 w 11742"/>
              <a:gd name="T1" fmla="*/ 1859078267 h 34307"/>
              <a:gd name="T2" fmla="*/ 2147483647 w 11742"/>
              <a:gd name="T3" fmla="*/ 1686049375 h 34307"/>
              <a:gd name="T4" fmla="*/ 2147483647 w 11742"/>
              <a:gd name="T5" fmla="*/ 1257626644 h 34307"/>
              <a:gd name="T6" fmla="*/ 2147483647 w 11742"/>
              <a:gd name="T7" fmla="*/ 326598751 h 34307"/>
              <a:gd name="T8" fmla="*/ 0 60000 65536"/>
              <a:gd name="T9" fmla="*/ 0 60000 65536"/>
              <a:gd name="T10" fmla="*/ 0 60000 65536"/>
              <a:gd name="T11" fmla="*/ 0 60000 65536"/>
              <a:gd name="T12" fmla="*/ 0 w 11742"/>
              <a:gd name="T13" fmla="*/ 0 h 34307"/>
              <a:gd name="T14" fmla="*/ 11742 w 11742"/>
              <a:gd name="T15" fmla="*/ 34307 h 343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42" h="34307">
                <a:moveTo>
                  <a:pt x="11742" y="34307"/>
                </a:moveTo>
                <a:cubicBezTo>
                  <a:pt x="10065" y="32695"/>
                  <a:pt x="8106" y="32964"/>
                  <a:pt x="6649" y="31114"/>
                </a:cubicBezTo>
                <a:cubicBezTo>
                  <a:pt x="5192" y="29264"/>
                  <a:pt x="4939" y="27083"/>
                  <a:pt x="3002" y="23208"/>
                </a:cubicBezTo>
                <a:cubicBezTo>
                  <a:pt x="0" y="0"/>
                  <a:pt x="1648" y="14374"/>
                  <a:pt x="285" y="6027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388" name="Text Box 326"/>
          <p:cNvSpPr txBox="1">
            <a:spLocks noChangeArrowheads="1"/>
          </p:cNvSpPr>
          <p:nvPr/>
        </p:nvSpPr>
        <p:spPr bwMode="auto">
          <a:xfrm>
            <a:off x="4271963" y="1460500"/>
            <a:ext cx="692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Rotterdam</a:t>
            </a:r>
          </a:p>
        </p:txBody>
      </p:sp>
      <p:sp>
        <p:nvSpPr>
          <p:cNvPr id="8325389" name="Freeform 269"/>
          <p:cNvSpPr>
            <a:spLocks/>
          </p:cNvSpPr>
          <p:nvPr/>
        </p:nvSpPr>
        <p:spPr bwMode="auto">
          <a:xfrm>
            <a:off x="1984375" y="3287713"/>
            <a:ext cx="77788" cy="144462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0" y="91"/>
              </a:cxn>
            </a:cxnLst>
            <a:rect l="0" t="0" r="r" b="b"/>
            <a:pathLst>
              <a:path w="45" h="91">
                <a:moveTo>
                  <a:pt x="45" y="0"/>
                </a:moveTo>
                <a:cubicBezTo>
                  <a:pt x="26" y="38"/>
                  <a:pt x="7" y="76"/>
                  <a:pt x="0" y="91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25390" name="Freeform 270"/>
          <p:cNvSpPr>
            <a:spLocks/>
          </p:cNvSpPr>
          <p:nvPr/>
        </p:nvSpPr>
        <p:spPr bwMode="auto">
          <a:xfrm>
            <a:off x="1974850" y="1846263"/>
            <a:ext cx="730250" cy="327025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42" y="178"/>
              </a:cxn>
              <a:cxn ang="0">
                <a:pos x="54" y="168"/>
              </a:cxn>
              <a:cxn ang="0">
                <a:pos x="76" y="145"/>
              </a:cxn>
              <a:cxn ang="0">
                <a:pos x="88" y="136"/>
              </a:cxn>
              <a:cxn ang="0">
                <a:pos x="108" y="144"/>
              </a:cxn>
              <a:cxn ang="0">
                <a:pos x="126" y="138"/>
              </a:cxn>
              <a:cxn ang="0">
                <a:pos x="141" y="145"/>
              </a:cxn>
              <a:cxn ang="0">
                <a:pos x="150" y="157"/>
              </a:cxn>
              <a:cxn ang="0">
                <a:pos x="165" y="174"/>
              </a:cxn>
              <a:cxn ang="0">
                <a:pos x="202" y="159"/>
              </a:cxn>
              <a:cxn ang="0">
                <a:pos x="208" y="205"/>
              </a:cxn>
              <a:cxn ang="0">
                <a:pos x="231" y="204"/>
              </a:cxn>
              <a:cxn ang="0">
                <a:pos x="247" y="178"/>
              </a:cxn>
              <a:cxn ang="0">
                <a:pos x="271" y="153"/>
              </a:cxn>
              <a:cxn ang="0">
                <a:pos x="294" y="139"/>
              </a:cxn>
              <a:cxn ang="0">
                <a:pos x="321" y="102"/>
              </a:cxn>
              <a:cxn ang="0">
                <a:pos x="354" y="91"/>
              </a:cxn>
              <a:cxn ang="0">
                <a:pos x="375" y="84"/>
              </a:cxn>
              <a:cxn ang="0">
                <a:pos x="391" y="61"/>
              </a:cxn>
              <a:cxn ang="0">
                <a:pos x="405" y="45"/>
              </a:cxn>
              <a:cxn ang="0">
                <a:pos x="417" y="34"/>
              </a:cxn>
              <a:cxn ang="0">
                <a:pos x="459" y="6"/>
              </a:cxn>
              <a:cxn ang="0">
                <a:pos x="460" y="0"/>
              </a:cxn>
            </a:cxnLst>
            <a:rect l="0" t="0" r="r" b="b"/>
            <a:pathLst>
              <a:path w="460" h="206">
                <a:moveTo>
                  <a:pt x="0" y="204"/>
                </a:moveTo>
                <a:cubicBezTo>
                  <a:pt x="20" y="201"/>
                  <a:pt x="26" y="187"/>
                  <a:pt x="42" y="178"/>
                </a:cubicBezTo>
                <a:cubicBezTo>
                  <a:pt x="46" y="173"/>
                  <a:pt x="49" y="171"/>
                  <a:pt x="54" y="168"/>
                </a:cubicBezTo>
                <a:cubicBezTo>
                  <a:pt x="59" y="160"/>
                  <a:pt x="67" y="149"/>
                  <a:pt x="76" y="145"/>
                </a:cubicBezTo>
                <a:cubicBezTo>
                  <a:pt x="79" y="140"/>
                  <a:pt x="83" y="139"/>
                  <a:pt x="88" y="136"/>
                </a:cubicBezTo>
                <a:cubicBezTo>
                  <a:pt x="95" y="138"/>
                  <a:pt x="101" y="141"/>
                  <a:pt x="108" y="144"/>
                </a:cubicBezTo>
                <a:cubicBezTo>
                  <a:pt x="115" y="142"/>
                  <a:pt x="119" y="139"/>
                  <a:pt x="126" y="138"/>
                </a:cubicBezTo>
                <a:cubicBezTo>
                  <a:pt x="133" y="139"/>
                  <a:pt x="135" y="142"/>
                  <a:pt x="141" y="145"/>
                </a:cubicBezTo>
                <a:cubicBezTo>
                  <a:pt x="142" y="152"/>
                  <a:pt x="142" y="155"/>
                  <a:pt x="150" y="157"/>
                </a:cubicBezTo>
                <a:cubicBezTo>
                  <a:pt x="160" y="162"/>
                  <a:pt x="160" y="163"/>
                  <a:pt x="165" y="174"/>
                </a:cubicBezTo>
                <a:cubicBezTo>
                  <a:pt x="179" y="172"/>
                  <a:pt x="188" y="161"/>
                  <a:pt x="202" y="159"/>
                </a:cubicBezTo>
                <a:cubicBezTo>
                  <a:pt x="210" y="170"/>
                  <a:pt x="207" y="191"/>
                  <a:pt x="208" y="205"/>
                </a:cubicBezTo>
                <a:cubicBezTo>
                  <a:pt x="216" y="205"/>
                  <a:pt x="224" y="206"/>
                  <a:pt x="231" y="204"/>
                </a:cubicBezTo>
                <a:cubicBezTo>
                  <a:pt x="231" y="204"/>
                  <a:pt x="240" y="182"/>
                  <a:pt x="247" y="178"/>
                </a:cubicBezTo>
                <a:cubicBezTo>
                  <a:pt x="252" y="169"/>
                  <a:pt x="261" y="155"/>
                  <a:pt x="271" y="153"/>
                </a:cubicBezTo>
                <a:cubicBezTo>
                  <a:pt x="279" y="148"/>
                  <a:pt x="286" y="144"/>
                  <a:pt x="294" y="139"/>
                </a:cubicBezTo>
                <a:cubicBezTo>
                  <a:pt x="296" y="129"/>
                  <a:pt x="311" y="104"/>
                  <a:pt x="321" y="102"/>
                </a:cubicBezTo>
                <a:cubicBezTo>
                  <a:pt x="332" y="94"/>
                  <a:pt x="340" y="93"/>
                  <a:pt x="354" y="91"/>
                </a:cubicBezTo>
                <a:cubicBezTo>
                  <a:pt x="361" y="88"/>
                  <a:pt x="368" y="85"/>
                  <a:pt x="375" y="84"/>
                </a:cubicBezTo>
                <a:cubicBezTo>
                  <a:pt x="380" y="76"/>
                  <a:pt x="383" y="67"/>
                  <a:pt x="391" y="61"/>
                </a:cubicBezTo>
                <a:cubicBezTo>
                  <a:pt x="393" y="54"/>
                  <a:pt x="398" y="46"/>
                  <a:pt x="405" y="45"/>
                </a:cubicBezTo>
                <a:cubicBezTo>
                  <a:pt x="407" y="37"/>
                  <a:pt x="410" y="36"/>
                  <a:pt x="417" y="34"/>
                </a:cubicBezTo>
                <a:cubicBezTo>
                  <a:pt x="430" y="24"/>
                  <a:pt x="445" y="14"/>
                  <a:pt x="459" y="6"/>
                </a:cubicBezTo>
                <a:cubicBezTo>
                  <a:pt x="460" y="1"/>
                  <a:pt x="460" y="3"/>
                  <a:pt x="460" y="0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5391" name="Freeform 271"/>
          <p:cNvSpPr>
            <a:spLocks/>
          </p:cNvSpPr>
          <p:nvPr/>
        </p:nvSpPr>
        <p:spPr bwMode="auto">
          <a:xfrm>
            <a:off x="1714500" y="2171700"/>
            <a:ext cx="265113" cy="12700"/>
          </a:xfrm>
          <a:custGeom>
            <a:avLst/>
            <a:gdLst/>
            <a:ahLst/>
            <a:cxnLst>
              <a:cxn ang="0">
                <a:pos x="167" y="0"/>
              </a:cxn>
              <a:cxn ang="0">
                <a:pos x="17" y="2"/>
              </a:cxn>
              <a:cxn ang="0">
                <a:pos x="0" y="8"/>
              </a:cxn>
            </a:cxnLst>
            <a:rect l="0" t="0" r="r" b="b"/>
            <a:pathLst>
              <a:path w="167" h="8">
                <a:moveTo>
                  <a:pt x="167" y="0"/>
                </a:moveTo>
                <a:cubicBezTo>
                  <a:pt x="117" y="1"/>
                  <a:pt x="67" y="1"/>
                  <a:pt x="17" y="2"/>
                </a:cubicBezTo>
                <a:cubicBezTo>
                  <a:pt x="11" y="2"/>
                  <a:pt x="0" y="8"/>
                  <a:pt x="0" y="8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5392" name="Oval 250"/>
          <p:cNvSpPr>
            <a:spLocks noChangeArrowheads="1"/>
          </p:cNvSpPr>
          <p:nvPr/>
        </p:nvSpPr>
        <p:spPr bwMode="auto">
          <a:xfrm>
            <a:off x="1157288" y="2797175"/>
            <a:ext cx="79375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393" name="Freeform 46"/>
          <p:cNvSpPr>
            <a:spLocks/>
          </p:cNvSpPr>
          <p:nvPr/>
        </p:nvSpPr>
        <p:spPr bwMode="auto">
          <a:xfrm>
            <a:off x="1325563" y="2125663"/>
            <a:ext cx="406400" cy="611187"/>
          </a:xfrm>
          <a:custGeom>
            <a:avLst/>
            <a:gdLst>
              <a:gd name="T0" fmla="*/ 2147483647 w 9549"/>
              <a:gd name="T1" fmla="*/ 0 h 10104"/>
              <a:gd name="T2" fmla="*/ 0 w 9549"/>
              <a:gd name="T3" fmla="*/ 2147483647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38100" algn="ctr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394" name="Oval 250"/>
          <p:cNvSpPr>
            <a:spLocks noChangeArrowheads="1"/>
          </p:cNvSpPr>
          <p:nvPr/>
        </p:nvSpPr>
        <p:spPr bwMode="auto">
          <a:xfrm>
            <a:off x="1695450" y="2130425"/>
            <a:ext cx="79375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grpSp>
        <p:nvGrpSpPr>
          <p:cNvPr id="8325395" name="Group 251"/>
          <p:cNvGrpSpPr>
            <a:grpSpLocks/>
          </p:cNvGrpSpPr>
          <p:nvPr/>
        </p:nvGrpSpPr>
        <p:grpSpPr bwMode="auto">
          <a:xfrm>
            <a:off x="2468563" y="4152900"/>
            <a:ext cx="263525" cy="204788"/>
            <a:chOff x="1441" y="2317"/>
            <a:chExt cx="160" cy="155"/>
          </a:xfrm>
        </p:grpSpPr>
        <p:sp>
          <p:nvSpPr>
            <p:cNvPr id="8325396" name="Oval 252"/>
            <p:cNvSpPr>
              <a:spLocks noChangeArrowheads="1"/>
            </p:cNvSpPr>
            <p:nvPr/>
          </p:nvSpPr>
          <p:spPr bwMode="auto">
            <a:xfrm>
              <a:off x="1441" y="2317"/>
              <a:ext cx="160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5397" name="Text Box 253"/>
            <p:cNvSpPr txBox="1">
              <a:spLocks noChangeArrowheads="1"/>
            </p:cNvSpPr>
            <p:nvPr/>
          </p:nvSpPr>
          <p:spPr bwMode="auto">
            <a:xfrm>
              <a:off x="1461" y="2327"/>
              <a:ext cx="11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IV</a:t>
              </a:r>
            </a:p>
          </p:txBody>
        </p:sp>
      </p:grpSp>
      <p:grpSp>
        <p:nvGrpSpPr>
          <p:cNvPr id="8325398" name="Group 251"/>
          <p:cNvGrpSpPr>
            <a:grpSpLocks/>
          </p:cNvGrpSpPr>
          <p:nvPr/>
        </p:nvGrpSpPr>
        <p:grpSpPr bwMode="auto">
          <a:xfrm>
            <a:off x="2776538" y="3892550"/>
            <a:ext cx="241300" cy="204788"/>
            <a:chOff x="1441" y="2317"/>
            <a:chExt cx="160" cy="155"/>
          </a:xfrm>
        </p:grpSpPr>
        <p:sp>
          <p:nvSpPr>
            <p:cNvPr id="8325399" name="Oval 252"/>
            <p:cNvSpPr>
              <a:spLocks noChangeArrowheads="1"/>
            </p:cNvSpPr>
            <p:nvPr/>
          </p:nvSpPr>
          <p:spPr bwMode="auto">
            <a:xfrm>
              <a:off x="1441" y="2317"/>
              <a:ext cx="160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5400" name="Text Box 253"/>
            <p:cNvSpPr txBox="1">
              <a:spLocks noChangeArrowheads="1"/>
            </p:cNvSpPr>
            <p:nvPr/>
          </p:nvSpPr>
          <p:spPr bwMode="auto">
            <a:xfrm>
              <a:off x="1461" y="2327"/>
              <a:ext cx="11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V</a:t>
              </a:r>
            </a:p>
          </p:txBody>
        </p:sp>
      </p:grpSp>
      <p:grpSp>
        <p:nvGrpSpPr>
          <p:cNvPr id="8325401" name="Group 251"/>
          <p:cNvGrpSpPr>
            <a:grpSpLocks/>
          </p:cNvGrpSpPr>
          <p:nvPr/>
        </p:nvGrpSpPr>
        <p:grpSpPr bwMode="auto">
          <a:xfrm>
            <a:off x="3368675" y="3617913"/>
            <a:ext cx="260350" cy="204787"/>
            <a:chOff x="1441" y="2317"/>
            <a:chExt cx="160" cy="155"/>
          </a:xfrm>
        </p:grpSpPr>
        <p:sp>
          <p:nvSpPr>
            <p:cNvPr id="8325402" name="Oval 252"/>
            <p:cNvSpPr>
              <a:spLocks noChangeArrowheads="1"/>
            </p:cNvSpPr>
            <p:nvPr/>
          </p:nvSpPr>
          <p:spPr bwMode="auto">
            <a:xfrm>
              <a:off x="1441" y="2317"/>
              <a:ext cx="160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5403" name="Text Box 253"/>
            <p:cNvSpPr txBox="1">
              <a:spLocks noChangeArrowheads="1"/>
            </p:cNvSpPr>
            <p:nvPr/>
          </p:nvSpPr>
          <p:spPr bwMode="auto">
            <a:xfrm>
              <a:off x="1461" y="2327"/>
              <a:ext cx="11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VI</a:t>
              </a:r>
            </a:p>
          </p:txBody>
        </p:sp>
      </p:grpSp>
      <p:sp>
        <p:nvSpPr>
          <p:cNvPr id="8325404" name="Line 284"/>
          <p:cNvSpPr>
            <a:spLocks noChangeShapeType="1"/>
          </p:cNvSpPr>
          <p:nvPr/>
        </p:nvSpPr>
        <p:spPr bwMode="auto">
          <a:xfrm flipV="1">
            <a:off x="2719388" y="1354138"/>
            <a:ext cx="914400" cy="498475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5405" name="Text Box 326"/>
          <p:cNvSpPr txBox="1">
            <a:spLocks noChangeArrowheads="1"/>
          </p:cNvSpPr>
          <p:nvPr/>
        </p:nvSpPr>
        <p:spPr bwMode="auto">
          <a:xfrm>
            <a:off x="3644900" y="1201738"/>
            <a:ext cx="692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Rotterdam</a:t>
            </a:r>
          </a:p>
        </p:txBody>
      </p:sp>
      <p:sp>
        <p:nvSpPr>
          <p:cNvPr id="8325406" name="Oval 250"/>
          <p:cNvSpPr>
            <a:spLocks noChangeArrowheads="1"/>
          </p:cNvSpPr>
          <p:nvPr/>
        </p:nvSpPr>
        <p:spPr bwMode="auto">
          <a:xfrm>
            <a:off x="2274888" y="2170113"/>
            <a:ext cx="80962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407" name="CaixaDeTexto 348"/>
          <p:cNvSpPr txBox="1">
            <a:spLocks noChangeArrowheads="1"/>
          </p:cNvSpPr>
          <p:nvPr/>
        </p:nvSpPr>
        <p:spPr bwMode="auto">
          <a:xfrm>
            <a:off x="2079625" y="2165350"/>
            <a:ext cx="1217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0">
                <a:latin typeface="Tahoma" pitchFamily="34" charset="0"/>
              </a:rPr>
              <a:t>Santarém</a:t>
            </a:r>
          </a:p>
        </p:txBody>
      </p:sp>
      <p:grpSp>
        <p:nvGrpSpPr>
          <p:cNvPr id="8325408" name="Group 251"/>
          <p:cNvGrpSpPr>
            <a:grpSpLocks/>
          </p:cNvGrpSpPr>
          <p:nvPr/>
        </p:nvGrpSpPr>
        <p:grpSpPr bwMode="auto">
          <a:xfrm>
            <a:off x="1951038" y="2227263"/>
            <a:ext cx="260350" cy="204787"/>
            <a:chOff x="1441" y="2317"/>
            <a:chExt cx="160" cy="155"/>
          </a:xfrm>
        </p:grpSpPr>
        <p:sp>
          <p:nvSpPr>
            <p:cNvPr id="8325409" name="Oval 252"/>
            <p:cNvSpPr>
              <a:spLocks noChangeArrowheads="1"/>
            </p:cNvSpPr>
            <p:nvPr/>
          </p:nvSpPr>
          <p:spPr bwMode="auto">
            <a:xfrm>
              <a:off x="1441" y="2317"/>
              <a:ext cx="160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5410" name="Text Box 253"/>
            <p:cNvSpPr txBox="1">
              <a:spLocks noChangeArrowheads="1"/>
            </p:cNvSpPr>
            <p:nvPr/>
          </p:nvSpPr>
          <p:spPr bwMode="auto">
            <a:xfrm>
              <a:off x="1461" y="2327"/>
              <a:ext cx="11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III</a:t>
              </a:r>
            </a:p>
          </p:txBody>
        </p:sp>
      </p:grpSp>
      <p:sp>
        <p:nvSpPr>
          <p:cNvPr id="8325411" name="Freeform 291"/>
          <p:cNvSpPr>
            <a:spLocks/>
          </p:cNvSpPr>
          <p:nvPr/>
        </p:nvSpPr>
        <p:spPr bwMode="auto">
          <a:xfrm>
            <a:off x="2873375" y="4240213"/>
            <a:ext cx="1176338" cy="450850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53" y="194"/>
              </a:cxn>
              <a:cxn ang="0">
                <a:pos x="75" y="202"/>
              </a:cxn>
              <a:cxn ang="0">
                <a:pos x="98" y="216"/>
              </a:cxn>
              <a:cxn ang="0">
                <a:pos x="210" y="284"/>
              </a:cxn>
              <a:cxn ang="0">
                <a:pos x="367" y="276"/>
              </a:cxn>
              <a:cxn ang="0">
                <a:pos x="449" y="254"/>
              </a:cxn>
              <a:cxn ang="0">
                <a:pos x="539" y="209"/>
              </a:cxn>
              <a:cxn ang="0">
                <a:pos x="561" y="194"/>
              </a:cxn>
              <a:cxn ang="0">
                <a:pos x="591" y="149"/>
              </a:cxn>
              <a:cxn ang="0">
                <a:pos x="659" y="97"/>
              </a:cxn>
              <a:cxn ang="0">
                <a:pos x="733" y="29"/>
              </a:cxn>
              <a:cxn ang="0">
                <a:pos x="741" y="0"/>
              </a:cxn>
            </a:cxnLst>
            <a:rect l="0" t="0" r="r" b="b"/>
            <a:pathLst>
              <a:path w="741" h="284">
                <a:moveTo>
                  <a:pt x="0" y="149"/>
                </a:moveTo>
                <a:cubicBezTo>
                  <a:pt x="18" y="163"/>
                  <a:pt x="34" y="181"/>
                  <a:pt x="53" y="194"/>
                </a:cubicBezTo>
                <a:cubicBezTo>
                  <a:pt x="59" y="198"/>
                  <a:pt x="68" y="199"/>
                  <a:pt x="75" y="202"/>
                </a:cubicBezTo>
                <a:cubicBezTo>
                  <a:pt x="83" y="206"/>
                  <a:pt x="91" y="211"/>
                  <a:pt x="98" y="216"/>
                </a:cubicBezTo>
                <a:cubicBezTo>
                  <a:pt x="143" y="248"/>
                  <a:pt x="161" y="267"/>
                  <a:pt x="210" y="284"/>
                </a:cubicBezTo>
                <a:cubicBezTo>
                  <a:pt x="262" y="281"/>
                  <a:pt x="315" y="280"/>
                  <a:pt x="367" y="276"/>
                </a:cubicBezTo>
                <a:cubicBezTo>
                  <a:pt x="395" y="274"/>
                  <a:pt x="449" y="254"/>
                  <a:pt x="449" y="254"/>
                </a:cubicBezTo>
                <a:cubicBezTo>
                  <a:pt x="476" y="236"/>
                  <a:pt x="508" y="219"/>
                  <a:pt x="539" y="209"/>
                </a:cubicBezTo>
                <a:cubicBezTo>
                  <a:pt x="546" y="204"/>
                  <a:pt x="555" y="201"/>
                  <a:pt x="561" y="194"/>
                </a:cubicBezTo>
                <a:cubicBezTo>
                  <a:pt x="573" y="180"/>
                  <a:pt x="576" y="159"/>
                  <a:pt x="591" y="149"/>
                </a:cubicBezTo>
                <a:cubicBezTo>
                  <a:pt x="616" y="133"/>
                  <a:pt x="634" y="113"/>
                  <a:pt x="659" y="97"/>
                </a:cubicBezTo>
                <a:cubicBezTo>
                  <a:pt x="676" y="72"/>
                  <a:pt x="705" y="39"/>
                  <a:pt x="733" y="29"/>
                </a:cubicBezTo>
                <a:cubicBezTo>
                  <a:pt x="736" y="19"/>
                  <a:pt x="741" y="0"/>
                  <a:pt x="741" y="0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5412" name="CaixaDeTexto 348"/>
          <p:cNvSpPr txBox="1">
            <a:spLocks noChangeArrowheads="1"/>
          </p:cNvSpPr>
          <p:nvPr/>
        </p:nvSpPr>
        <p:spPr bwMode="auto">
          <a:xfrm>
            <a:off x="2628900" y="4362450"/>
            <a:ext cx="1217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0">
                <a:latin typeface="Tahoma" pitchFamily="34" charset="0"/>
              </a:rPr>
              <a:t>Paranaguá</a:t>
            </a:r>
          </a:p>
        </p:txBody>
      </p:sp>
      <p:sp>
        <p:nvSpPr>
          <p:cNvPr id="8325413" name="Forma livre 661"/>
          <p:cNvSpPr>
            <a:spLocks/>
          </p:cNvSpPr>
          <p:nvPr/>
        </p:nvSpPr>
        <p:spPr bwMode="auto">
          <a:xfrm>
            <a:off x="2232025" y="4146550"/>
            <a:ext cx="612775" cy="342900"/>
          </a:xfrm>
          <a:custGeom>
            <a:avLst/>
            <a:gdLst>
              <a:gd name="T0" fmla="*/ 0 w 564042"/>
              <a:gd name="T1" fmla="*/ 0 h 342460"/>
              <a:gd name="T2" fmla="*/ 7385 w 564042"/>
              <a:gd name="T3" fmla="*/ 36811 h 342460"/>
              <a:gd name="T4" fmla="*/ 71093 w 564042"/>
              <a:gd name="T5" fmla="*/ 302946 h 342460"/>
              <a:gd name="T6" fmla="*/ 369366 w 564042"/>
              <a:gd name="T7" fmla="*/ 287130 h 342460"/>
              <a:gd name="T8" fmla="*/ 478856 w 564042"/>
              <a:gd name="T9" fmla="*/ 282904 h 342460"/>
              <a:gd name="T10" fmla="*/ 561437 w 564042"/>
              <a:gd name="T11" fmla="*/ 301854 h 342460"/>
              <a:gd name="T12" fmla="*/ 568825 w 564042"/>
              <a:gd name="T13" fmla="*/ 331304 h 342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4042"/>
              <a:gd name="T22" fmla="*/ 0 h 342460"/>
              <a:gd name="T23" fmla="*/ 564042 w 564042"/>
              <a:gd name="T24" fmla="*/ 342460 h 3424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4042" h="342460">
                <a:moveTo>
                  <a:pt x="0" y="0"/>
                </a:moveTo>
                <a:cubicBezTo>
                  <a:pt x="2438" y="12192"/>
                  <a:pt x="5424" y="24287"/>
                  <a:pt x="7315" y="36576"/>
                </a:cubicBezTo>
                <a:cubicBezTo>
                  <a:pt x="23104" y="87903"/>
                  <a:pt x="22850" y="257116"/>
                  <a:pt x="70399" y="301007"/>
                </a:cubicBezTo>
                <a:cubicBezTo>
                  <a:pt x="130140" y="342460"/>
                  <a:pt x="290930" y="290349"/>
                  <a:pt x="365760" y="285292"/>
                </a:cubicBezTo>
                <a:cubicBezTo>
                  <a:pt x="403555" y="280415"/>
                  <a:pt x="442482" y="278655"/>
                  <a:pt x="474181" y="281093"/>
                </a:cubicBezTo>
                <a:cubicBezTo>
                  <a:pt x="492640" y="290322"/>
                  <a:pt x="542346" y="286313"/>
                  <a:pt x="555955" y="299923"/>
                </a:cubicBezTo>
                <a:cubicBezTo>
                  <a:pt x="564042" y="324181"/>
                  <a:pt x="563271" y="314157"/>
                  <a:pt x="563271" y="32918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414" name="Forma livre 627"/>
          <p:cNvSpPr>
            <a:spLocks/>
          </p:cNvSpPr>
          <p:nvPr/>
        </p:nvSpPr>
        <p:spPr bwMode="auto">
          <a:xfrm>
            <a:off x="2125663" y="3560763"/>
            <a:ext cx="968375" cy="742950"/>
          </a:xfrm>
          <a:custGeom>
            <a:avLst/>
            <a:gdLst>
              <a:gd name="T0" fmla="*/ 43933 w 950958"/>
              <a:gd name="T1" fmla="*/ 0 h 750608"/>
              <a:gd name="T2" fmla="*/ 19032 w 950958"/>
              <a:gd name="T3" fmla="*/ 117580 h 750608"/>
              <a:gd name="T4" fmla="*/ 2026 w 950958"/>
              <a:gd name="T5" fmla="*/ 183801 h 750608"/>
              <a:gd name="T6" fmla="*/ 13363 w 950958"/>
              <a:gd name="T7" fmla="*/ 256645 h 750608"/>
              <a:gd name="T8" fmla="*/ 19032 w 950958"/>
              <a:gd name="T9" fmla="*/ 296377 h 750608"/>
              <a:gd name="T10" fmla="*/ 24701 w 950958"/>
              <a:gd name="T11" fmla="*/ 316244 h 750608"/>
              <a:gd name="T12" fmla="*/ 30369 w 950958"/>
              <a:gd name="T13" fmla="*/ 342731 h 750608"/>
              <a:gd name="T14" fmla="*/ 47374 w 950958"/>
              <a:gd name="T15" fmla="*/ 408951 h 750608"/>
              <a:gd name="T16" fmla="*/ 53043 w 950958"/>
              <a:gd name="T17" fmla="*/ 468550 h 750608"/>
              <a:gd name="T18" fmla="*/ 58714 w 950958"/>
              <a:gd name="T19" fmla="*/ 488418 h 750608"/>
              <a:gd name="T20" fmla="*/ 64381 w 950958"/>
              <a:gd name="T21" fmla="*/ 534773 h 750608"/>
              <a:gd name="T22" fmla="*/ 70049 w 950958"/>
              <a:gd name="T23" fmla="*/ 554637 h 750608"/>
              <a:gd name="T24" fmla="*/ 104062 w 950958"/>
              <a:gd name="T25" fmla="*/ 581126 h 750608"/>
              <a:gd name="T26" fmla="*/ 143743 w 950958"/>
              <a:gd name="T27" fmla="*/ 574504 h 750608"/>
              <a:gd name="T28" fmla="*/ 160750 w 950958"/>
              <a:gd name="T29" fmla="*/ 561260 h 750608"/>
              <a:gd name="T30" fmla="*/ 177755 w 950958"/>
              <a:gd name="T31" fmla="*/ 554637 h 750608"/>
              <a:gd name="T32" fmla="*/ 211766 w 950958"/>
              <a:gd name="T33" fmla="*/ 534773 h 750608"/>
              <a:gd name="T34" fmla="*/ 285457 w 950958"/>
              <a:gd name="T35" fmla="*/ 548015 h 750608"/>
              <a:gd name="T36" fmla="*/ 302464 w 950958"/>
              <a:gd name="T37" fmla="*/ 554637 h 750608"/>
              <a:gd name="T38" fmla="*/ 325139 w 950958"/>
              <a:gd name="T39" fmla="*/ 561260 h 750608"/>
              <a:gd name="T40" fmla="*/ 342145 w 950958"/>
              <a:gd name="T41" fmla="*/ 567881 h 750608"/>
              <a:gd name="T42" fmla="*/ 364820 w 950958"/>
              <a:gd name="T43" fmla="*/ 574504 h 750608"/>
              <a:gd name="T44" fmla="*/ 398833 w 950958"/>
              <a:gd name="T45" fmla="*/ 587748 h 750608"/>
              <a:gd name="T46" fmla="*/ 415838 w 950958"/>
              <a:gd name="T47" fmla="*/ 594372 h 750608"/>
              <a:gd name="T48" fmla="*/ 449849 w 950958"/>
              <a:gd name="T49" fmla="*/ 614237 h 750608"/>
              <a:gd name="T50" fmla="*/ 534880 w 950958"/>
              <a:gd name="T51" fmla="*/ 627480 h 750608"/>
              <a:gd name="T52" fmla="*/ 557555 w 950958"/>
              <a:gd name="T53" fmla="*/ 634104 h 750608"/>
              <a:gd name="T54" fmla="*/ 591566 w 950958"/>
              <a:gd name="T55" fmla="*/ 647347 h 750608"/>
              <a:gd name="T56" fmla="*/ 625578 w 950958"/>
              <a:gd name="T57" fmla="*/ 653970 h 750608"/>
              <a:gd name="T58" fmla="*/ 642584 w 950958"/>
              <a:gd name="T59" fmla="*/ 667213 h 750608"/>
              <a:gd name="T60" fmla="*/ 676596 w 950958"/>
              <a:gd name="T61" fmla="*/ 680458 h 750608"/>
              <a:gd name="T62" fmla="*/ 710608 w 950958"/>
              <a:gd name="T63" fmla="*/ 706946 h 750608"/>
              <a:gd name="T64" fmla="*/ 744619 w 950958"/>
              <a:gd name="T65" fmla="*/ 726810 h 750608"/>
              <a:gd name="T66" fmla="*/ 789967 w 950958"/>
              <a:gd name="T67" fmla="*/ 726810 h 7506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50958"/>
              <a:gd name="T103" fmla="*/ 0 h 750608"/>
              <a:gd name="T104" fmla="*/ 950958 w 950958"/>
              <a:gd name="T105" fmla="*/ 750608 h 7506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50958" h="750608">
                <a:moveTo>
                  <a:pt x="52887" y="0"/>
                </a:moveTo>
                <a:cubicBezTo>
                  <a:pt x="48338" y="6824"/>
                  <a:pt x="26242" y="113669"/>
                  <a:pt x="22911" y="121163"/>
                </a:cubicBezTo>
                <a:cubicBezTo>
                  <a:pt x="13417" y="142525"/>
                  <a:pt x="8111" y="166715"/>
                  <a:pt x="2439" y="189402"/>
                </a:cubicBezTo>
                <a:cubicBezTo>
                  <a:pt x="19785" y="310824"/>
                  <a:pt x="0" y="184030"/>
                  <a:pt x="16087" y="264465"/>
                </a:cubicBezTo>
                <a:cubicBezTo>
                  <a:pt x="18800" y="278032"/>
                  <a:pt x="19910" y="291902"/>
                  <a:pt x="22911" y="305408"/>
                </a:cubicBezTo>
                <a:cubicBezTo>
                  <a:pt x="24471" y="312430"/>
                  <a:pt x="27758" y="318964"/>
                  <a:pt x="29734" y="325880"/>
                </a:cubicBezTo>
                <a:cubicBezTo>
                  <a:pt x="32310" y="334898"/>
                  <a:pt x="33863" y="344192"/>
                  <a:pt x="36558" y="353175"/>
                </a:cubicBezTo>
                <a:cubicBezTo>
                  <a:pt x="61477" y="436236"/>
                  <a:pt x="41303" y="358504"/>
                  <a:pt x="57030" y="421414"/>
                </a:cubicBezTo>
                <a:cubicBezTo>
                  <a:pt x="59305" y="441886"/>
                  <a:pt x="60468" y="462512"/>
                  <a:pt x="63854" y="482829"/>
                </a:cubicBezTo>
                <a:cubicBezTo>
                  <a:pt x="65037" y="489924"/>
                  <a:pt x="69267" y="496248"/>
                  <a:pt x="70678" y="503301"/>
                </a:cubicBezTo>
                <a:cubicBezTo>
                  <a:pt x="73832" y="519073"/>
                  <a:pt x="74348" y="535296"/>
                  <a:pt x="77502" y="551068"/>
                </a:cubicBezTo>
                <a:cubicBezTo>
                  <a:pt x="78913" y="558121"/>
                  <a:pt x="79239" y="566453"/>
                  <a:pt x="84325" y="571539"/>
                </a:cubicBezTo>
                <a:cubicBezTo>
                  <a:pt x="95924" y="583138"/>
                  <a:pt x="125269" y="598835"/>
                  <a:pt x="125269" y="598835"/>
                </a:cubicBezTo>
                <a:cubicBezTo>
                  <a:pt x="141191" y="596560"/>
                  <a:pt x="157630" y="596633"/>
                  <a:pt x="173036" y="592011"/>
                </a:cubicBezTo>
                <a:cubicBezTo>
                  <a:pt x="180892" y="589654"/>
                  <a:pt x="186172" y="582031"/>
                  <a:pt x="193508" y="578363"/>
                </a:cubicBezTo>
                <a:cubicBezTo>
                  <a:pt x="199941" y="575146"/>
                  <a:pt x="207546" y="574756"/>
                  <a:pt x="213979" y="571539"/>
                </a:cubicBezTo>
                <a:cubicBezTo>
                  <a:pt x="266892" y="545083"/>
                  <a:pt x="203468" y="568220"/>
                  <a:pt x="254922" y="551068"/>
                </a:cubicBezTo>
                <a:cubicBezTo>
                  <a:pt x="288059" y="555210"/>
                  <a:pt x="312378" y="556902"/>
                  <a:pt x="343633" y="564715"/>
                </a:cubicBezTo>
                <a:cubicBezTo>
                  <a:pt x="350611" y="566459"/>
                  <a:pt x="357189" y="569563"/>
                  <a:pt x="364105" y="571539"/>
                </a:cubicBezTo>
                <a:cubicBezTo>
                  <a:pt x="373123" y="574115"/>
                  <a:pt x="382382" y="575787"/>
                  <a:pt x="391400" y="578363"/>
                </a:cubicBezTo>
                <a:cubicBezTo>
                  <a:pt x="398316" y="580339"/>
                  <a:pt x="404956" y="583211"/>
                  <a:pt x="411872" y="585187"/>
                </a:cubicBezTo>
                <a:cubicBezTo>
                  <a:pt x="420890" y="587763"/>
                  <a:pt x="430184" y="589316"/>
                  <a:pt x="439167" y="592011"/>
                </a:cubicBezTo>
                <a:cubicBezTo>
                  <a:pt x="452947" y="596145"/>
                  <a:pt x="466463" y="601110"/>
                  <a:pt x="480111" y="605659"/>
                </a:cubicBezTo>
                <a:cubicBezTo>
                  <a:pt x="486935" y="607934"/>
                  <a:pt x="494597" y="608493"/>
                  <a:pt x="500582" y="612483"/>
                </a:cubicBezTo>
                <a:cubicBezTo>
                  <a:pt x="516300" y="622961"/>
                  <a:pt x="522692" y="629815"/>
                  <a:pt x="541525" y="632954"/>
                </a:cubicBezTo>
                <a:cubicBezTo>
                  <a:pt x="650769" y="651162"/>
                  <a:pt x="559731" y="629771"/>
                  <a:pt x="643884" y="646602"/>
                </a:cubicBezTo>
                <a:cubicBezTo>
                  <a:pt x="653080" y="648441"/>
                  <a:pt x="662196" y="650731"/>
                  <a:pt x="671179" y="653426"/>
                </a:cubicBezTo>
                <a:cubicBezTo>
                  <a:pt x="684958" y="657560"/>
                  <a:pt x="697932" y="664709"/>
                  <a:pt x="712122" y="667074"/>
                </a:cubicBezTo>
                <a:lnTo>
                  <a:pt x="753066" y="673898"/>
                </a:lnTo>
                <a:cubicBezTo>
                  <a:pt x="759890" y="678447"/>
                  <a:pt x="766043" y="684214"/>
                  <a:pt x="773537" y="687545"/>
                </a:cubicBezTo>
                <a:cubicBezTo>
                  <a:pt x="786683" y="693388"/>
                  <a:pt x="814481" y="701193"/>
                  <a:pt x="814481" y="701193"/>
                </a:cubicBezTo>
                <a:lnTo>
                  <a:pt x="855424" y="728489"/>
                </a:lnTo>
                <a:cubicBezTo>
                  <a:pt x="868315" y="737083"/>
                  <a:pt x="880014" y="747473"/>
                  <a:pt x="896367" y="748960"/>
                </a:cubicBezTo>
                <a:cubicBezTo>
                  <a:pt x="914489" y="750608"/>
                  <a:pt x="932761" y="748960"/>
                  <a:pt x="950958" y="74896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415" name="Freeform 61"/>
          <p:cNvSpPr>
            <a:spLocks noChangeAspect="1"/>
          </p:cNvSpPr>
          <p:nvPr/>
        </p:nvSpPr>
        <p:spPr bwMode="auto">
          <a:xfrm flipH="1" flipV="1">
            <a:off x="2362200" y="3649663"/>
            <a:ext cx="712788" cy="631825"/>
          </a:xfrm>
          <a:custGeom>
            <a:avLst/>
            <a:gdLst>
              <a:gd name="T0" fmla="*/ 0 w 43292"/>
              <a:gd name="T1" fmla="*/ 0 h 26787"/>
              <a:gd name="T2" fmla="*/ 206859 w 43292"/>
              <a:gd name="T3" fmla="*/ 168636 h 26787"/>
              <a:gd name="T4" fmla="*/ 424903 w 43292"/>
              <a:gd name="T5" fmla="*/ 342084 h 26787"/>
              <a:gd name="T6" fmla="*/ 545505 w 43292"/>
              <a:gd name="T7" fmla="*/ 390240 h 26787"/>
              <a:gd name="T8" fmla="*/ 695329 w 43292"/>
              <a:gd name="T9" fmla="*/ 550862 h 26787"/>
              <a:gd name="T10" fmla="*/ 727071 w 43292"/>
              <a:gd name="T11" fmla="*/ 696890 h 267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292" h="26787">
                <a:moveTo>
                  <a:pt x="0" y="0"/>
                </a:moveTo>
                <a:lnTo>
                  <a:pt x="12317" y="6482"/>
                </a:lnTo>
                <a:lnTo>
                  <a:pt x="25300" y="13149"/>
                </a:lnTo>
                <a:cubicBezTo>
                  <a:pt x="28338" y="14815"/>
                  <a:pt x="29577" y="12910"/>
                  <a:pt x="32481" y="15000"/>
                </a:cubicBezTo>
                <a:cubicBezTo>
                  <a:pt x="34786" y="16337"/>
                  <a:pt x="39600" y="19210"/>
                  <a:pt x="41402" y="21174"/>
                </a:cubicBezTo>
                <a:cubicBezTo>
                  <a:pt x="43204" y="23139"/>
                  <a:pt x="42693" y="26035"/>
                  <a:pt x="43292" y="2678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5416" name="CaixaDeTexto 346"/>
          <p:cNvSpPr txBox="1">
            <a:spLocks noChangeArrowheads="1"/>
          </p:cNvSpPr>
          <p:nvPr/>
        </p:nvSpPr>
        <p:spPr bwMode="auto">
          <a:xfrm>
            <a:off x="2976563" y="4191000"/>
            <a:ext cx="887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0">
                <a:latin typeface="Tahoma" pitchFamily="34" charset="0"/>
              </a:rPr>
              <a:t>Santos</a:t>
            </a:r>
          </a:p>
        </p:txBody>
      </p:sp>
      <p:sp>
        <p:nvSpPr>
          <p:cNvPr id="8325417" name="Freeform 297"/>
          <p:cNvSpPr>
            <a:spLocks/>
          </p:cNvSpPr>
          <p:nvPr/>
        </p:nvSpPr>
        <p:spPr bwMode="auto">
          <a:xfrm>
            <a:off x="3757613" y="1662113"/>
            <a:ext cx="849312" cy="2271712"/>
          </a:xfrm>
          <a:custGeom>
            <a:avLst/>
            <a:gdLst/>
            <a:ahLst/>
            <a:cxnLst>
              <a:cxn ang="0">
                <a:pos x="12" y="1414"/>
              </a:cxn>
              <a:cxn ang="0">
                <a:pos x="87" y="1324"/>
              </a:cxn>
              <a:cxn ang="0">
                <a:pos x="244" y="1122"/>
              </a:cxn>
              <a:cxn ang="0">
                <a:pos x="296" y="1033"/>
              </a:cxn>
              <a:cxn ang="0">
                <a:pos x="348" y="905"/>
              </a:cxn>
              <a:cxn ang="0">
                <a:pos x="423" y="614"/>
              </a:cxn>
              <a:cxn ang="0">
                <a:pos x="468" y="412"/>
              </a:cxn>
              <a:cxn ang="0">
                <a:pos x="513" y="142"/>
              </a:cxn>
              <a:cxn ang="0">
                <a:pos x="535" y="0"/>
              </a:cxn>
            </a:cxnLst>
            <a:rect l="0" t="0" r="r" b="b"/>
            <a:pathLst>
              <a:path w="535" h="1431">
                <a:moveTo>
                  <a:pt x="12" y="1414"/>
                </a:moveTo>
                <a:cubicBezTo>
                  <a:pt x="28" y="1329"/>
                  <a:pt x="0" y="1431"/>
                  <a:pt x="87" y="1324"/>
                </a:cubicBezTo>
                <a:cubicBezTo>
                  <a:pt x="141" y="1257"/>
                  <a:pt x="192" y="1190"/>
                  <a:pt x="244" y="1122"/>
                </a:cubicBezTo>
                <a:cubicBezTo>
                  <a:pt x="255" y="1088"/>
                  <a:pt x="282" y="1066"/>
                  <a:pt x="296" y="1033"/>
                </a:cubicBezTo>
                <a:cubicBezTo>
                  <a:pt x="314" y="990"/>
                  <a:pt x="327" y="946"/>
                  <a:pt x="348" y="905"/>
                </a:cubicBezTo>
                <a:cubicBezTo>
                  <a:pt x="357" y="807"/>
                  <a:pt x="378" y="703"/>
                  <a:pt x="423" y="614"/>
                </a:cubicBezTo>
                <a:cubicBezTo>
                  <a:pt x="437" y="546"/>
                  <a:pt x="455" y="480"/>
                  <a:pt x="468" y="412"/>
                </a:cubicBezTo>
                <a:cubicBezTo>
                  <a:pt x="475" y="318"/>
                  <a:pt x="486" y="232"/>
                  <a:pt x="513" y="142"/>
                </a:cubicBezTo>
                <a:cubicBezTo>
                  <a:pt x="515" y="111"/>
                  <a:pt x="504" y="35"/>
                  <a:pt x="535" y="0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5418" name="Freeform 298"/>
          <p:cNvSpPr>
            <a:spLocks/>
          </p:cNvSpPr>
          <p:nvPr/>
        </p:nvSpPr>
        <p:spPr bwMode="auto">
          <a:xfrm>
            <a:off x="3098800" y="3230563"/>
            <a:ext cx="1185863" cy="1238250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53" y="733"/>
              </a:cxn>
              <a:cxn ang="0">
                <a:pos x="128" y="763"/>
              </a:cxn>
              <a:cxn ang="0">
                <a:pos x="449" y="733"/>
              </a:cxn>
              <a:cxn ang="0">
                <a:pos x="584" y="651"/>
              </a:cxn>
              <a:cxn ang="0">
                <a:pos x="681" y="516"/>
              </a:cxn>
              <a:cxn ang="0">
                <a:pos x="741" y="0"/>
              </a:cxn>
            </a:cxnLst>
            <a:rect l="0" t="0" r="r" b="b"/>
            <a:pathLst>
              <a:path w="747" h="780">
                <a:moveTo>
                  <a:pt x="0" y="688"/>
                </a:moveTo>
                <a:cubicBezTo>
                  <a:pt x="19" y="702"/>
                  <a:pt x="34" y="720"/>
                  <a:pt x="53" y="733"/>
                </a:cubicBezTo>
                <a:cubicBezTo>
                  <a:pt x="73" y="746"/>
                  <a:pt x="105" y="755"/>
                  <a:pt x="128" y="763"/>
                </a:cubicBezTo>
                <a:cubicBezTo>
                  <a:pt x="543" y="751"/>
                  <a:pt x="302" y="780"/>
                  <a:pt x="449" y="733"/>
                </a:cubicBezTo>
                <a:cubicBezTo>
                  <a:pt x="495" y="703"/>
                  <a:pt x="534" y="674"/>
                  <a:pt x="584" y="651"/>
                </a:cubicBezTo>
                <a:cubicBezTo>
                  <a:pt x="617" y="606"/>
                  <a:pt x="649" y="563"/>
                  <a:pt x="681" y="516"/>
                </a:cubicBezTo>
                <a:cubicBezTo>
                  <a:pt x="747" y="317"/>
                  <a:pt x="741" y="240"/>
                  <a:pt x="741" y="0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5419" name="CaixaDeTexto 348"/>
          <p:cNvSpPr txBox="1">
            <a:spLocks noChangeArrowheads="1"/>
          </p:cNvSpPr>
          <p:nvPr/>
        </p:nvSpPr>
        <p:spPr bwMode="auto">
          <a:xfrm>
            <a:off x="3424238" y="3778250"/>
            <a:ext cx="12176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0">
                <a:latin typeface="Tahoma" pitchFamily="34" charset="0"/>
              </a:rPr>
              <a:t>Vitória</a:t>
            </a:r>
          </a:p>
        </p:txBody>
      </p:sp>
      <p:sp>
        <p:nvSpPr>
          <p:cNvPr id="8325420" name="Text Box 326"/>
          <p:cNvSpPr txBox="1">
            <a:spLocks noChangeArrowheads="1"/>
          </p:cNvSpPr>
          <p:nvPr/>
        </p:nvSpPr>
        <p:spPr bwMode="auto">
          <a:xfrm>
            <a:off x="1547813" y="3638550"/>
            <a:ext cx="930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Alto Araguaia</a:t>
            </a:r>
          </a:p>
        </p:txBody>
      </p:sp>
      <p:grpSp>
        <p:nvGrpSpPr>
          <p:cNvPr id="8325421" name="Group 301"/>
          <p:cNvGrpSpPr>
            <a:grpSpLocks/>
          </p:cNvGrpSpPr>
          <p:nvPr/>
        </p:nvGrpSpPr>
        <p:grpSpPr bwMode="auto">
          <a:xfrm>
            <a:off x="8023225" y="179388"/>
            <a:ext cx="1893888" cy="1277937"/>
            <a:chOff x="5054" y="113"/>
            <a:chExt cx="1193" cy="805"/>
          </a:xfrm>
        </p:grpSpPr>
        <p:sp>
          <p:nvSpPr>
            <p:cNvPr id="8325422" name="Text Box 302"/>
            <p:cNvSpPr txBox="1">
              <a:spLocks noChangeArrowheads="1"/>
            </p:cNvSpPr>
            <p:nvPr/>
          </p:nvSpPr>
          <p:spPr bwMode="auto">
            <a:xfrm>
              <a:off x="5458" y="357"/>
              <a:ext cx="29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/>
                <a:t>Ferrovia</a:t>
              </a:r>
              <a:endParaRPr lang="en-US" sz="1000" b="0"/>
            </a:p>
          </p:txBody>
        </p:sp>
        <p:sp>
          <p:nvSpPr>
            <p:cNvPr id="8325423" name="Line 304"/>
            <p:cNvSpPr>
              <a:spLocks noChangeShapeType="1"/>
            </p:cNvSpPr>
            <p:nvPr/>
          </p:nvSpPr>
          <p:spPr bwMode="auto">
            <a:xfrm>
              <a:off x="5058" y="408"/>
              <a:ext cx="2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5424" name="Text Box 306"/>
            <p:cNvSpPr txBox="1">
              <a:spLocks noChangeArrowheads="1"/>
            </p:cNvSpPr>
            <p:nvPr/>
          </p:nvSpPr>
          <p:spPr bwMode="auto">
            <a:xfrm>
              <a:off x="5458" y="463"/>
              <a:ext cx="2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/>
                <a:t>Rodovia</a:t>
              </a:r>
              <a:endParaRPr lang="en-US" sz="1000" b="0"/>
            </a:p>
          </p:txBody>
        </p:sp>
        <p:sp>
          <p:nvSpPr>
            <p:cNvPr id="8325425" name="Line 307"/>
            <p:cNvSpPr>
              <a:spLocks noChangeShapeType="1"/>
            </p:cNvSpPr>
            <p:nvPr/>
          </p:nvSpPr>
          <p:spPr bwMode="auto">
            <a:xfrm>
              <a:off x="5058" y="508"/>
              <a:ext cx="277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5426" name="Text Box 306"/>
            <p:cNvSpPr txBox="1">
              <a:spLocks noChangeArrowheads="1"/>
            </p:cNvSpPr>
            <p:nvPr/>
          </p:nvSpPr>
          <p:spPr bwMode="auto">
            <a:xfrm>
              <a:off x="5451" y="113"/>
              <a:ext cx="45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/>
                <a:t>Longo Curso</a:t>
              </a:r>
              <a:endParaRPr lang="en-US" sz="1000" b="0"/>
            </a:p>
          </p:txBody>
        </p:sp>
        <p:sp>
          <p:nvSpPr>
            <p:cNvPr id="8325427" name="Line 307"/>
            <p:cNvSpPr>
              <a:spLocks noChangeShapeType="1"/>
            </p:cNvSpPr>
            <p:nvPr/>
          </p:nvSpPr>
          <p:spPr bwMode="auto">
            <a:xfrm>
              <a:off x="5058" y="157"/>
              <a:ext cx="277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25428" name="Line 308"/>
            <p:cNvSpPr>
              <a:spLocks noChangeShapeType="1"/>
            </p:cNvSpPr>
            <p:nvPr/>
          </p:nvSpPr>
          <p:spPr bwMode="auto">
            <a:xfrm>
              <a:off x="5058" y="295"/>
              <a:ext cx="277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25429" name="Text Box 309"/>
            <p:cNvSpPr txBox="1">
              <a:spLocks noChangeArrowheads="1"/>
            </p:cNvSpPr>
            <p:nvPr/>
          </p:nvSpPr>
          <p:spPr bwMode="auto">
            <a:xfrm>
              <a:off x="5449" y="243"/>
              <a:ext cx="29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/>
                <a:t>Hidrovia</a:t>
              </a:r>
              <a:endParaRPr lang="en-US" sz="1000" b="0"/>
            </a:p>
          </p:txBody>
        </p:sp>
        <p:grpSp>
          <p:nvGrpSpPr>
            <p:cNvPr id="8325430" name="Group 310"/>
            <p:cNvGrpSpPr>
              <a:grpSpLocks/>
            </p:cNvGrpSpPr>
            <p:nvPr/>
          </p:nvGrpSpPr>
          <p:grpSpPr bwMode="auto">
            <a:xfrm>
              <a:off x="5246" y="686"/>
              <a:ext cx="1001" cy="232"/>
              <a:chOff x="5246" y="536"/>
              <a:chExt cx="1001" cy="232"/>
            </a:xfrm>
          </p:grpSpPr>
          <p:sp>
            <p:nvSpPr>
              <p:cNvPr id="8325431" name="Oval 250"/>
              <p:cNvSpPr>
                <a:spLocks noChangeArrowheads="1"/>
              </p:cNvSpPr>
              <p:nvPr/>
            </p:nvSpPr>
            <p:spPr bwMode="auto">
              <a:xfrm>
                <a:off x="5246" y="706"/>
                <a:ext cx="51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25432" name="Oval 250"/>
              <p:cNvSpPr>
                <a:spLocks noChangeArrowheads="1"/>
              </p:cNvSpPr>
              <p:nvPr/>
            </p:nvSpPr>
            <p:spPr bwMode="auto">
              <a:xfrm>
                <a:off x="5246" y="564"/>
                <a:ext cx="51" cy="4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25433" name="Text Box 313"/>
              <p:cNvSpPr txBox="1">
                <a:spLocks noChangeArrowheads="1"/>
              </p:cNvSpPr>
              <p:nvPr/>
            </p:nvSpPr>
            <p:spPr bwMode="auto">
              <a:xfrm>
                <a:off x="5461" y="536"/>
                <a:ext cx="66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0"/>
                  <a:t>Origem ou Destino</a:t>
                </a:r>
              </a:p>
            </p:txBody>
          </p:sp>
          <p:sp>
            <p:nvSpPr>
              <p:cNvPr id="8325434" name="Text Box 314"/>
              <p:cNvSpPr txBox="1">
                <a:spLocks noChangeArrowheads="1"/>
              </p:cNvSpPr>
              <p:nvPr/>
            </p:nvSpPr>
            <p:spPr bwMode="auto">
              <a:xfrm>
                <a:off x="5461" y="672"/>
                <a:ext cx="78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0"/>
                  <a:t>Pontos de Transbordo</a:t>
                </a:r>
              </a:p>
            </p:txBody>
          </p:sp>
        </p:grpSp>
        <p:sp>
          <p:nvSpPr>
            <p:cNvPr id="8325435" name="Text Box 315"/>
            <p:cNvSpPr txBox="1">
              <a:spLocks noChangeArrowheads="1"/>
            </p:cNvSpPr>
            <p:nvPr/>
          </p:nvSpPr>
          <p:spPr bwMode="auto">
            <a:xfrm>
              <a:off x="5459" y="560"/>
              <a:ext cx="76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/>
                <a:t>Rodovia não Pavim.</a:t>
              </a:r>
              <a:endParaRPr lang="en-US" sz="1000" b="0"/>
            </a:p>
          </p:txBody>
        </p:sp>
        <p:sp>
          <p:nvSpPr>
            <p:cNvPr id="8325436" name="Line 316"/>
            <p:cNvSpPr>
              <a:spLocks noChangeShapeType="1"/>
            </p:cNvSpPr>
            <p:nvPr/>
          </p:nvSpPr>
          <p:spPr bwMode="auto">
            <a:xfrm>
              <a:off x="5054" y="616"/>
              <a:ext cx="277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25437" name="Oval 250"/>
          <p:cNvSpPr>
            <a:spLocks noChangeArrowheads="1"/>
          </p:cNvSpPr>
          <p:nvPr/>
        </p:nvSpPr>
        <p:spPr bwMode="auto">
          <a:xfrm>
            <a:off x="2033588" y="3217863"/>
            <a:ext cx="79375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438" name="Freeform 318"/>
          <p:cNvSpPr>
            <a:spLocks/>
          </p:cNvSpPr>
          <p:nvPr/>
        </p:nvSpPr>
        <p:spPr bwMode="auto">
          <a:xfrm>
            <a:off x="1966913" y="2100263"/>
            <a:ext cx="328612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35" y="59"/>
              </a:cxn>
              <a:cxn ang="0">
                <a:pos x="44" y="56"/>
              </a:cxn>
              <a:cxn ang="0">
                <a:pos x="68" y="29"/>
              </a:cxn>
              <a:cxn ang="0">
                <a:pos x="90" y="0"/>
              </a:cxn>
              <a:cxn ang="0">
                <a:pos x="125" y="2"/>
              </a:cxn>
              <a:cxn ang="0">
                <a:pos x="146" y="15"/>
              </a:cxn>
              <a:cxn ang="0">
                <a:pos x="164" y="33"/>
              </a:cxn>
              <a:cxn ang="0">
                <a:pos x="182" y="32"/>
              </a:cxn>
              <a:cxn ang="0">
                <a:pos x="197" y="35"/>
              </a:cxn>
              <a:cxn ang="0">
                <a:pos x="203" y="50"/>
              </a:cxn>
              <a:cxn ang="0">
                <a:pos x="207" y="59"/>
              </a:cxn>
            </a:cxnLst>
            <a:rect l="0" t="0" r="r" b="b"/>
            <a:pathLst>
              <a:path w="207" h="65">
                <a:moveTo>
                  <a:pt x="0" y="65"/>
                </a:moveTo>
                <a:cubicBezTo>
                  <a:pt x="11" y="61"/>
                  <a:pt x="23" y="61"/>
                  <a:pt x="35" y="59"/>
                </a:cubicBezTo>
                <a:cubicBezTo>
                  <a:pt x="38" y="58"/>
                  <a:pt x="41" y="58"/>
                  <a:pt x="44" y="56"/>
                </a:cubicBezTo>
                <a:cubicBezTo>
                  <a:pt x="53" y="50"/>
                  <a:pt x="59" y="36"/>
                  <a:pt x="68" y="29"/>
                </a:cubicBezTo>
                <a:cubicBezTo>
                  <a:pt x="73" y="20"/>
                  <a:pt x="80" y="5"/>
                  <a:pt x="90" y="0"/>
                </a:cubicBezTo>
                <a:cubicBezTo>
                  <a:pt x="106" y="2"/>
                  <a:pt x="112" y="5"/>
                  <a:pt x="125" y="2"/>
                </a:cubicBezTo>
                <a:cubicBezTo>
                  <a:pt x="136" y="4"/>
                  <a:pt x="135" y="13"/>
                  <a:pt x="146" y="15"/>
                </a:cubicBezTo>
                <a:cubicBezTo>
                  <a:pt x="152" y="26"/>
                  <a:pt x="150" y="31"/>
                  <a:pt x="164" y="33"/>
                </a:cubicBezTo>
                <a:cubicBezTo>
                  <a:pt x="169" y="36"/>
                  <a:pt x="182" y="32"/>
                  <a:pt x="182" y="32"/>
                </a:cubicBezTo>
                <a:cubicBezTo>
                  <a:pt x="191" y="27"/>
                  <a:pt x="192" y="24"/>
                  <a:pt x="197" y="35"/>
                </a:cubicBezTo>
                <a:cubicBezTo>
                  <a:pt x="198" y="41"/>
                  <a:pt x="200" y="44"/>
                  <a:pt x="203" y="50"/>
                </a:cubicBezTo>
                <a:cubicBezTo>
                  <a:pt x="204" y="53"/>
                  <a:pt x="207" y="62"/>
                  <a:pt x="207" y="5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5439" name="Freeform 319"/>
          <p:cNvSpPr>
            <a:spLocks/>
          </p:cNvSpPr>
          <p:nvPr/>
        </p:nvSpPr>
        <p:spPr bwMode="auto">
          <a:xfrm>
            <a:off x="1701800" y="2173288"/>
            <a:ext cx="266700" cy="96837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29" y="48"/>
              </a:cxn>
              <a:cxn ang="0">
                <a:pos x="45" y="39"/>
              </a:cxn>
              <a:cxn ang="0">
                <a:pos x="168" y="18"/>
              </a:cxn>
            </a:cxnLst>
            <a:rect l="0" t="0" r="r" b="b"/>
            <a:pathLst>
              <a:path w="168" h="61">
                <a:moveTo>
                  <a:pt x="0" y="61"/>
                </a:moveTo>
                <a:cubicBezTo>
                  <a:pt x="7" y="52"/>
                  <a:pt x="18" y="50"/>
                  <a:pt x="29" y="48"/>
                </a:cubicBezTo>
                <a:cubicBezTo>
                  <a:pt x="35" y="45"/>
                  <a:pt x="39" y="42"/>
                  <a:pt x="45" y="39"/>
                </a:cubicBezTo>
                <a:cubicBezTo>
                  <a:pt x="68" y="0"/>
                  <a:pt x="141" y="18"/>
                  <a:pt x="168" y="18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5440" name="Oval 250"/>
          <p:cNvSpPr>
            <a:spLocks noChangeArrowheads="1"/>
          </p:cNvSpPr>
          <p:nvPr/>
        </p:nvSpPr>
        <p:spPr bwMode="auto">
          <a:xfrm>
            <a:off x="2276475" y="2170113"/>
            <a:ext cx="79375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grpSp>
        <p:nvGrpSpPr>
          <p:cNvPr id="8325441" name="Group 321"/>
          <p:cNvGrpSpPr>
            <a:grpSpLocks/>
          </p:cNvGrpSpPr>
          <p:nvPr/>
        </p:nvGrpSpPr>
        <p:grpSpPr bwMode="auto">
          <a:xfrm>
            <a:off x="2155825" y="3563938"/>
            <a:ext cx="1585913" cy="334962"/>
            <a:chOff x="1358" y="2245"/>
            <a:chExt cx="999" cy="211"/>
          </a:xfrm>
        </p:grpSpPr>
        <p:sp>
          <p:nvSpPr>
            <p:cNvPr id="8325442" name="Text Box 326"/>
            <p:cNvSpPr txBox="1">
              <a:spLocks noChangeArrowheads="1"/>
            </p:cNvSpPr>
            <p:nvPr/>
          </p:nvSpPr>
          <p:spPr bwMode="auto">
            <a:xfrm>
              <a:off x="1787" y="2268"/>
              <a:ext cx="43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/>
                <a:t>Araguari</a:t>
              </a:r>
            </a:p>
          </p:txBody>
        </p:sp>
        <p:sp>
          <p:nvSpPr>
            <p:cNvPr id="8325443" name="Line 323"/>
            <p:cNvSpPr>
              <a:spLocks noChangeShapeType="1"/>
            </p:cNvSpPr>
            <p:nvPr/>
          </p:nvSpPr>
          <p:spPr bwMode="auto">
            <a:xfrm flipH="1" flipV="1">
              <a:off x="2216" y="2417"/>
              <a:ext cx="141" cy="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5444" name="Line 324"/>
            <p:cNvSpPr>
              <a:spLocks noChangeShapeType="1"/>
            </p:cNvSpPr>
            <p:nvPr/>
          </p:nvSpPr>
          <p:spPr bwMode="auto">
            <a:xfrm flipH="1">
              <a:off x="2066" y="2418"/>
              <a:ext cx="159" cy="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5445" name="Line 325"/>
            <p:cNvSpPr>
              <a:spLocks noChangeShapeType="1"/>
            </p:cNvSpPr>
            <p:nvPr/>
          </p:nvSpPr>
          <p:spPr bwMode="auto">
            <a:xfrm flipH="1" flipV="1">
              <a:off x="1934" y="2435"/>
              <a:ext cx="141" cy="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5446" name="Line 326"/>
            <p:cNvSpPr>
              <a:spLocks noChangeShapeType="1"/>
            </p:cNvSpPr>
            <p:nvPr/>
          </p:nvSpPr>
          <p:spPr bwMode="auto">
            <a:xfrm flipH="1" flipV="1">
              <a:off x="1769" y="2378"/>
              <a:ext cx="170" cy="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5447" name="Freeform 327"/>
            <p:cNvSpPr>
              <a:spLocks noChangeAspect="1"/>
            </p:cNvSpPr>
            <p:nvPr/>
          </p:nvSpPr>
          <p:spPr bwMode="auto">
            <a:xfrm>
              <a:off x="1358" y="2245"/>
              <a:ext cx="392" cy="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7"/>
                </a:cxn>
                <a:cxn ang="0">
                  <a:pos x="128" y="50"/>
                </a:cxn>
                <a:cxn ang="0">
                  <a:pos x="158" y="59"/>
                </a:cxn>
                <a:cxn ang="0">
                  <a:pos x="167" y="74"/>
                </a:cxn>
                <a:cxn ang="0">
                  <a:pos x="195" y="113"/>
                </a:cxn>
                <a:cxn ang="0">
                  <a:pos x="234" y="126"/>
                </a:cxn>
                <a:cxn ang="0">
                  <a:pos x="263" y="135"/>
                </a:cxn>
                <a:cxn ang="0">
                  <a:pos x="275" y="146"/>
                </a:cxn>
                <a:cxn ang="0">
                  <a:pos x="305" y="158"/>
                </a:cxn>
                <a:cxn ang="0">
                  <a:pos x="341" y="165"/>
                </a:cxn>
                <a:cxn ang="0">
                  <a:pos x="384" y="201"/>
                </a:cxn>
                <a:cxn ang="0">
                  <a:pos x="486" y="194"/>
                </a:cxn>
                <a:cxn ang="0">
                  <a:pos x="549" y="195"/>
                </a:cxn>
                <a:cxn ang="0">
                  <a:pos x="585" y="210"/>
                </a:cxn>
                <a:cxn ang="0">
                  <a:pos x="590" y="212"/>
                </a:cxn>
                <a:cxn ang="0">
                  <a:pos x="608" y="213"/>
                </a:cxn>
                <a:cxn ang="0">
                  <a:pos x="632" y="225"/>
                </a:cxn>
                <a:cxn ang="0">
                  <a:pos x="692" y="252"/>
                </a:cxn>
                <a:cxn ang="0">
                  <a:pos x="713" y="258"/>
                </a:cxn>
                <a:cxn ang="0">
                  <a:pos x="773" y="285"/>
                </a:cxn>
                <a:cxn ang="0">
                  <a:pos x="788" y="291"/>
                </a:cxn>
                <a:cxn ang="0">
                  <a:pos x="815" y="300"/>
                </a:cxn>
                <a:cxn ang="0">
                  <a:pos x="833" y="309"/>
                </a:cxn>
                <a:cxn ang="0">
                  <a:pos x="867" y="326"/>
                </a:cxn>
                <a:cxn ang="0">
                  <a:pos x="887" y="332"/>
                </a:cxn>
                <a:cxn ang="0">
                  <a:pos x="900" y="315"/>
                </a:cxn>
                <a:cxn ang="0">
                  <a:pos x="902" y="306"/>
                </a:cxn>
              </a:cxnLst>
              <a:rect l="0" t="0" r="r" b="b"/>
              <a:pathLst>
                <a:path w="902" h="334">
                  <a:moveTo>
                    <a:pt x="0" y="0"/>
                  </a:moveTo>
                  <a:cubicBezTo>
                    <a:pt x="18" y="4"/>
                    <a:pt x="26" y="24"/>
                    <a:pt x="44" y="27"/>
                  </a:cubicBezTo>
                  <a:cubicBezTo>
                    <a:pt x="64" y="52"/>
                    <a:pt x="97" y="48"/>
                    <a:pt x="128" y="50"/>
                  </a:cubicBezTo>
                  <a:cubicBezTo>
                    <a:pt x="138" y="52"/>
                    <a:pt x="149" y="54"/>
                    <a:pt x="158" y="59"/>
                  </a:cubicBezTo>
                  <a:cubicBezTo>
                    <a:pt x="161" y="64"/>
                    <a:pt x="164" y="69"/>
                    <a:pt x="167" y="74"/>
                  </a:cubicBezTo>
                  <a:cubicBezTo>
                    <a:pt x="168" y="114"/>
                    <a:pt x="160" y="110"/>
                    <a:pt x="195" y="113"/>
                  </a:cubicBezTo>
                  <a:cubicBezTo>
                    <a:pt x="212" y="116"/>
                    <a:pt x="212" y="125"/>
                    <a:pt x="234" y="126"/>
                  </a:cubicBezTo>
                  <a:cubicBezTo>
                    <a:pt x="248" y="128"/>
                    <a:pt x="252" y="128"/>
                    <a:pt x="263" y="135"/>
                  </a:cubicBezTo>
                  <a:cubicBezTo>
                    <a:pt x="266" y="141"/>
                    <a:pt x="269" y="143"/>
                    <a:pt x="275" y="146"/>
                  </a:cubicBezTo>
                  <a:cubicBezTo>
                    <a:pt x="284" y="159"/>
                    <a:pt x="287" y="156"/>
                    <a:pt x="305" y="158"/>
                  </a:cubicBezTo>
                  <a:cubicBezTo>
                    <a:pt x="315" y="166"/>
                    <a:pt x="329" y="164"/>
                    <a:pt x="341" y="165"/>
                  </a:cubicBezTo>
                  <a:cubicBezTo>
                    <a:pt x="357" y="173"/>
                    <a:pt x="369" y="190"/>
                    <a:pt x="384" y="201"/>
                  </a:cubicBezTo>
                  <a:cubicBezTo>
                    <a:pt x="419" y="200"/>
                    <a:pt x="451" y="195"/>
                    <a:pt x="486" y="194"/>
                  </a:cubicBezTo>
                  <a:cubicBezTo>
                    <a:pt x="507" y="194"/>
                    <a:pt x="528" y="194"/>
                    <a:pt x="549" y="195"/>
                  </a:cubicBezTo>
                  <a:cubicBezTo>
                    <a:pt x="562" y="196"/>
                    <a:pt x="572" y="208"/>
                    <a:pt x="585" y="210"/>
                  </a:cubicBezTo>
                  <a:cubicBezTo>
                    <a:pt x="587" y="211"/>
                    <a:pt x="588" y="212"/>
                    <a:pt x="590" y="212"/>
                  </a:cubicBezTo>
                  <a:cubicBezTo>
                    <a:pt x="596" y="213"/>
                    <a:pt x="602" y="212"/>
                    <a:pt x="608" y="213"/>
                  </a:cubicBezTo>
                  <a:cubicBezTo>
                    <a:pt x="617" y="215"/>
                    <a:pt x="623" y="223"/>
                    <a:pt x="632" y="225"/>
                  </a:cubicBezTo>
                  <a:cubicBezTo>
                    <a:pt x="648" y="237"/>
                    <a:pt x="672" y="250"/>
                    <a:pt x="692" y="252"/>
                  </a:cubicBezTo>
                  <a:cubicBezTo>
                    <a:pt x="698" y="256"/>
                    <a:pt x="713" y="258"/>
                    <a:pt x="713" y="258"/>
                  </a:cubicBezTo>
                  <a:cubicBezTo>
                    <a:pt x="724" y="268"/>
                    <a:pt x="758" y="283"/>
                    <a:pt x="773" y="285"/>
                  </a:cubicBezTo>
                  <a:cubicBezTo>
                    <a:pt x="778" y="289"/>
                    <a:pt x="782" y="290"/>
                    <a:pt x="788" y="291"/>
                  </a:cubicBezTo>
                  <a:cubicBezTo>
                    <a:pt x="796" y="297"/>
                    <a:pt x="805" y="298"/>
                    <a:pt x="815" y="300"/>
                  </a:cubicBezTo>
                  <a:cubicBezTo>
                    <a:pt x="821" y="303"/>
                    <a:pt x="826" y="308"/>
                    <a:pt x="833" y="309"/>
                  </a:cubicBezTo>
                  <a:cubicBezTo>
                    <a:pt x="844" y="315"/>
                    <a:pt x="856" y="320"/>
                    <a:pt x="867" y="326"/>
                  </a:cubicBezTo>
                  <a:cubicBezTo>
                    <a:pt x="874" y="334"/>
                    <a:pt x="876" y="333"/>
                    <a:pt x="887" y="332"/>
                  </a:cubicBezTo>
                  <a:cubicBezTo>
                    <a:pt x="892" y="324"/>
                    <a:pt x="892" y="321"/>
                    <a:pt x="900" y="315"/>
                  </a:cubicBezTo>
                  <a:cubicBezTo>
                    <a:pt x="902" y="307"/>
                    <a:pt x="902" y="310"/>
                    <a:pt x="902" y="306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25448" name="Oval 250"/>
            <p:cNvSpPr>
              <a:spLocks noChangeArrowheads="1"/>
            </p:cNvSpPr>
            <p:nvPr/>
          </p:nvSpPr>
          <p:spPr bwMode="auto">
            <a:xfrm>
              <a:off x="1456" y="2289"/>
              <a:ext cx="50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5449" name="Oval 250"/>
            <p:cNvSpPr>
              <a:spLocks noChangeArrowheads="1"/>
            </p:cNvSpPr>
            <p:nvPr/>
          </p:nvSpPr>
          <p:spPr bwMode="auto">
            <a:xfrm>
              <a:off x="1736" y="2353"/>
              <a:ext cx="50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</p:grpSp>
      <p:sp>
        <p:nvSpPr>
          <p:cNvPr id="8325450" name="Freeform 193"/>
          <p:cNvSpPr>
            <a:spLocks/>
          </p:cNvSpPr>
          <p:nvPr/>
        </p:nvSpPr>
        <p:spPr bwMode="auto">
          <a:xfrm>
            <a:off x="3011488" y="43529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"/>
              <a:gd name="T52" fmla="*/ 0 h 1"/>
              <a:gd name="T53" fmla="*/ 1 w 1"/>
              <a:gd name="T54" fmla="*/ 1 h 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51" name="Freeform 194"/>
          <p:cNvSpPr>
            <a:spLocks/>
          </p:cNvSpPr>
          <p:nvPr/>
        </p:nvSpPr>
        <p:spPr bwMode="auto">
          <a:xfrm>
            <a:off x="3017838" y="43529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"/>
              <a:gd name="T43" fmla="*/ 0 h 1"/>
              <a:gd name="T44" fmla="*/ 1 w 1"/>
              <a:gd name="T45" fmla="*/ 1 h 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52" name="Freeform 195"/>
          <p:cNvSpPr>
            <a:spLocks/>
          </p:cNvSpPr>
          <p:nvPr/>
        </p:nvSpPr>
        <p:spPr bwMode="auto">
          <a:xfrm>
            <a:off x="3017838" y="4352925"/>
            <a:ext cx="1587" cy="6350"/>
          </a:xfrm>
          <a:custGeom>
            <a:avLst/>
            <a:gdLst>
              <a:gd name="T0" fmla="*/ 0 w 1"/>
              <a:gd name="T1" fmla="*/ 2147483647 h 6"/>
              <a:gd name="T2" fmla="*/ 0 w 1"/>
              <a:gd name="T3" fmla="*/ 0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0 h 6"/>
              <a:gd name="T10" fmla="*/ 0 w 1"/>
              <a:gd name="T11" fmla="*/ 0 h 6"/>
              <a:gd name="T12" fmla="*/ 0 w 1"/>
              <a:gd name="T13" fmla="*/ 0 h 6"/>
              <a:gd name="T14" fmla="*/ 0 w 1"/>
              <a:gd name="T15" fmla="*/ 2147483647 h 6"/>
              <a:gd name="T16" fmla="*/ 0 w 1"/>
              <a:gd name="T17" fmla="*/ 2147483647 h 6"/>
              <a:gd name="T18" fmla="*/ 0 w 1"/>
              <a:gd name="T19" fmla="*/ 2147483647 h 6"/>
              <a:gd name="T20" fmla="*/ 0 w 1"/>
              <a:gd name="T21" fmla="*/ 2147483647 h 6"/>
              <a:gd name="T22" fmla="*/ 0 w 1"/>
              <a:gd name="T23" fmla="*/ 2147483647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6"/>
              <a:gd name="T38" fmla="*/ 1 w 1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53" name="Freeform 196"/>
          <p:cNvSpPr>
            <a:spLocks/>
          </p:cNvSpPr>
          <p:nvPr/>
        </p:nvSpPr>
        <p:spPr bwMode="auto">
          <a:xfrm>
            <a:off x="3113088" y="4298950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54" name="Freeform 197"/>
          <p:cNvSpPr>
            <a:spLocks/>
          </p:cNvSpPr>
          <p:nvPr/>
        </p:nvSpPr>
        <p:spPr bwMode="auto">
          <a:xfrm>
            <a:off x="3141663" y="4298950"/>
            <a:ext cx="1587" cy="7938"/>
          </a:xfrm>
          <a:custGeom>
            <a:avLst/>
            <a:gdLst>
              <a:gd name="T0" fmla="*/ 0 w 1"/>
              <a:gd name="T1" fmla="*/ 2147483647 h 7"/>
              <a:gd name="T2" fmla="*/ 0 w 1"/>
              <a:gd name="T3" fmla="*/ 2147483647 h 7"/>
              <a:gd name="T4" fmla="*/ 0 w 1"/>
              <a:gd name="T5" fmla="*/ 2147483647 h 7"/>
              <a:gd name="T6" fmla="*/ 0 w 1"/>
              <a:gd name="T7" fmla="*/ 2147483647 h 7"/>
              <a:gd name="T8" fmla="*/ 0 w 1"/>
              <a:gd name="T9" fmla="*/ 2147483647 h 7"/>
              <a:gd name="T10" fmla="*/ 0 w 1"/>
              <a:gd name="T11" fmla="*/ 2147483647 h 7"/>
              <a:gd name="T12" fmla="*/ 0 w 1"/>
              <a:gd name="T13" fmla="*/ 2147483647 h 7"/>
              <a:gd name="T14" fmla="*/ 0 w 1"/>
              <a:gd name="T15" fmla="*/ 0 h 7"/>
              <a:gd name="T16" fmla="*/ 0 w 1"/>
              <a:gd name="T17" fmla="*/ 0 h 7"/>
              <a:gd name="T18" fmla="*/ 0 w 1"/>
              <a:gd name="T19" fmla="*/ 0 h 7"/>
              <a:gd name="T20" fmla="*/ 0 w 1"/>
              <a:gd name="T21" fmla="*/ 0 h 7"/>
              <a:gd name="T22" fmla="*/ 0 w 1"/>
              <a:gd name="T23" fmla="*/ 0 h 7"/>
              <a:gd name="T24" fmla="*/ 0 w 1"/>
              <a:gd name="T25" fmla="*/ 0 h 7"/>
              <a:gd name="T26" fmla="*/ 0 w 1"/>
              <a:gd name="T27" fmla="*/ 0 h 7"/>
              <a:gd name="T28" fmla="*/ 0 w 1"/>
              <a:gd name="T29" fmla="*/ 0 h 7"/>
              <a:gd name="T30" fmla="*/ 0 w 1"/>
              <a:gd name="T31" fmla="*/ 0 h 7"/>
              <a:gd name="T32" fmla="*/ 0 w 1"/>
              <a:gd name="T33" fmla="*/ 2147483647 h 7"/>
              <a:gd name="T34" fmla="*/ 0 w 1"/>
              <a:gd name="T35" fmla="*/ 2147483647 h 7"/>
              <a:gd name="T36" fmla="*/ 0 w 1"/>
              <a:gd name="T37" fmla="*/ 2147483647 h 7"/>
              <a:gd name="T38" fmla="*/ 0 w 1"/>
              <a:gd name="T39" fmla="*/ 2147483647 h 7"/>
              <a:gd name="T40" fmla="*/ 0 w 1"/>
              <a:gd name="T41" fmla="*/ 2147483647 h 7"/>
              <a:gd name="T42" fmla="*/ 0 w 1"/>
              <a:gd name="T43" fmla="*/ 2147483647 h 7"/>
              <a:gd name="T44" fmla="*/ 0 w 1"/>
              <a:gd name="T45" fmla="*/ 2147483647 h 7"/>
              <a:gd name="T46" fmla="*/ 0 w 1"/>
              <a:gd name="T47" fmla="*/ 2147483647 h 7"/>
              <a:gd name="T48" fmla="*/ 0 w 1"/>
              <a:gd name="T49" fmla="*/ 2147483647 h 7"/>
              <a:gd name="T50" fmla="*/ 0 w 1"/>
              <a:gd name="T51" fmla="*/ 2147483647 h 7"/>
              <a:gd name="T52" fmla="*/ 0 w 1"/>
              <a:gd name="T53" fmla="*/ 2147483647 h 7"/>
              <a:gd name="T54" fmla="*/ 0 w 1"/>
              <a:gd name="T55" fmla="*/ 2147483647 h 7"/>
              <a:gd name="T56" fmla="*/ 0 w 1"/>
              <a:gd name="T57" fmla="*/ 2147483647 h 7"/>
              <a:gd name="T58" fmla="*/ 0 w 1"/>
              <a:gd name="T59" fmla="*/ 2147483647 h 7"/>
              <a:gd name="T60" fmla="*/ 0 w 1"/>
              <a:gd name="T61" fmla="*/ 2147483647 h 7"/>
              <a:gd name="T62" fmla="*/ 0 w 1"/>
              <a:gd name="T63" fmla="*/ 2147483647 h 7"/>
              <a:gd name="T64" fmla="*/ 0 w 1"/>
              <a:gd name="T65" fmla="*/ 2147483647 h 7"/>
              <a:gd name="T66" fmla="*/ 0 w 1"/>
              <a:gd name="T67" fmla="*/ 2147483647 h 7"/>
              <a:gd name="T68" fmla="*/ 0 w 1"/>
              <a:gd name="T69" fmla="*/ 2147483647 h 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"/>
              <a:gd name="T106" fmla="*/ 0 h 7"/>
              <a:gd name="T107" fmla="*/ 1 w 1"/>
              <a:gd name="T108" fmla="*/ 7 h 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" h="7">
                <a:moveTo>
                  <a:pt x="0" y="7"/>
                </a:move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55" name="Freeform 198"/>
          <p:cNvSpPr>
            <a:spLocks/>
          </p:cNvSpPr>
          <p:nvPr/>
        </p:nvSpPr>
        <p:spPr bwMode="auto">
          <a:xfrm>
            <a:off x="3141663" y="4298950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56" name="Rectangle 199"/>
          <p:cNvSpPr>
            <a:spLocks noChangeArrowheads="1"/>
          </p:cNvSpPr>
          <p:nvPr/>
        </p:nvSpPr>
        <p:spPr bwMode="auto">
          <a:xfrm>
            <a:off x="3141663" y="4306888"/>
            <a:ext cx="1587" cy="0"/>
          </a:xfrm>
          <a:prstGeom prst="rect">
            <a:avLst/>
          </a:prstGeom>
          <a:solidFill>
            <a:schemeClr val="accent1"/>
          </a:solidFill>
          <a:ln w="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457" name="Freeform 200"/>
          <p:cNvSpPr>
            <a:spLocks/>
          </p:cNvSpPr>
          <p:nvPr/>
        </p:nvSpPr>
        <p:spPr bwMode="auto">
          <a:xfrm>
            <a:off x="3141663" y="4306888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58" name="Freeform 201"/>
          <p:cNvSpPr>
            <a:spLocks/>
          </p:cNvSpPr>
          <p:nvPr/>
        </p:nvSpPr>
        <p:spPr bwMode="auto">
          <a:xfrm>
            <a:off x="3149600" y="42989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"/>
              <a:gd name="T52" fmla="*/ 0 h 1"/>
              <a:gd name="T53" fmla="*/ 1 w 1"/>
              <a:gd name="T54" fmla="*/ 1 h 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59" name="Freeform 202"/>
          <p:cNvSpPr>
            <a:spLocks/>
          </p:cNvSpPr>
          <p:nvPr/>
        </p:nvSpPr>
        <p:spPr bwMode="auto">
          <a:xfrm>
            <a:off x="3149600" y="4292600"/>
            <a:ext cx="1588" cy="6350"/>
          </a:xfrm>
          <a:custGeom>
            <a:avLst/>
            <a:gdLst>
              <a:gd name="T0" fmla="*/ 0 w 1"/>
              <a:gd name="T1" fmla="*/ 2147483647 h 6"/>
              <a:gd name="T2" fmla="*/ 0 w 1"/>
              <a:gd name="T3" fmla="*/ 2147483647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0 h 6"/>
              <a:gd name="T10" fmla="*/ 0 w 1"/>
              <a:gd name="T11" fmla="*/ 0 h 6"/>
              <a:gd name="T12" fmla="*/ 0 w 1"/>
              <a:gd name="T13" fmla="*/ 0 h 6"/>
              <a:gd name="T14" fmla="*/ 0 w 1"/>
              <a:gd name="T15" fmla="*/ 0 h 6"/>
              <a:gd name="T16" fmla="*/ 0 w 1"/>
              <a:gd name="T17" fmla="*/ 0 h 6"/>
              <a:gd name="T18" fmla="*/ 0 w 1"/>
              <a:gd name="T19" fmla="*/ 0 h 6"/>
              <a:gd name="T20" fmla="*/ 0 w 1"/>
              <a:gd name="T21" fmla="*/ 0 h 6"/>
              <a:gd name="T22" fmla="*/ 0 w 1"/>
              <a:gd name="T23" fmla="*/ 0 h 6"/>
              <a:gd name="T24" fmla="*/ 0 w 1"/>
              <a:gd name="T25" fmla="*/ 2147483647 h 6"/>
              <a:gd name="T26" fmla="*/ 0 w 1"/>
              <a:gd name="T27" fmla="*/ 2147483647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"/>
              <a:gd name="T43" fmla="*/ 0 h 6"/>
              <a:gd name="T44" fmla="*/ 1 w 1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0" name="Freeform 203"/>
          <p:cNvSpPr>
            <a:spLocks/>
          </p:cNvSpPr>
          <p:nvPr/>
        </p:nvSpPr>
        <p:spPr bwMode="auto">
          <a:xfrm>
            <a:off x="3149600" y="4298950"/>
            <a:ext cx="7938" cy="1588"/>
          </a:xfrm>
          <a:custGeom>
            <a:avLst/>
            <a:gdLst>
              <a:gd name="T0" fmla="*/ 0 w 7"/>
              <a:gd name="T1" fmla="*/ 0 h 1"/>
              <a:gd name="T2" fmla="*/ 0 w 7"/>
              <a:gd name="T3" fmla="*/ 0 h 1"/>
              <a:gd name="T4" fmla="*/ 0 w 7"/>
              <a:gd name="T5" fmla="*/ 0 h 1"/>
              <a:gd name="T6" fmla="*/ 0 w 7"/>
              <a:gd name="T7" fmla="*/ 0 h 1"/>
              <a:gd name="T8" fmla="*/ 0 w 7"/>
              <a:gd name="T9" fmla="*/ 0 h 1"/>
              <a:gd name="T10" fmla="*/ 2147483647 w 7"/>
              <a:gd name="T11" fmla="*/ 0 h 1"/>
              <a:gd name="T12" fmla="*/ 0 w 7"/>
              <a:gd name="T13" fmla="*/ 0 h 1"/>
              <a:gd name="T14" fmla="*/ 0 w 7"/>
              <a:gd name="T15" fmla="*/ 0 h 1"/>
              <a:gd name="T16" fmla="*/ 0 w 7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"/>
              <a:gd name="T29" fmla="*/ 7 w 7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1" name="Freeform 204"/>
          <p:cNvSpPr>
            <a:spLocks/>
          </p:cNvSpPr>
          <p:nvPr/>
        </p:nvSpPr>
        <p:spPr bwMode="auto">
          <a:xfrm>
            <a:off x="3141663" y="4306888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2" name="Freeform 205"/>
          <p:cNvSpPr>
            <a:spLocks/>
          </p:cNvSpPr>
          <p:nvPr/>
        </p:nvSpPr>
        <p:spPr bwMode="auto">
          <a:xfrm>
            <a:off x="3171825" y="42989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0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"/>
              <a:gd name="T73" fmla="*/ 0 h 1"/>
              <a:gd name="T74" fmla="*/ 1 w 1"/>
              <a:gd name="T75" fmla="*/ 1 h 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3" name="Freeform 206"/>
          <p:cNvSpPr>
            <a:spLocks/>
          </p:cNvSpPr>
          <p:nvPr/>
        </p:nvSpPr>
        <p:spPr bwMode="auto">
          <a:xfrm>
            <a:off x="3179763" y="4298950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4" name="Freeform 207"/>
          <p:cNvSpPr>
            <a:spLocks/>
          </p:cNvSpPr>
          <p:nvPr/>
        </p:nvSpPr>
        <p:spPr bwMode="auto">
          <a:xfrm>
            <a:off x="3186113" y="4298950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5" name="Freeform 208"/>
          <p:cNvSpPr>
            <a:spLocks/>
          </p:cNvSpPr>
          <p:nvPr/>
        </p:nvSpPr>
        <p:spPr bwMode="auto">
          <a:xfrm>
            <a:off x="3179763" y="4286250"/>
            <a:ext cx="20637" cy="26988"/>
          </a:xfrm>
          <a:custGeom>
            <a:avLst/>
            <a:gdLst>
              <a:gd name="T0" fmla="*/ 2147483647 w 19"/>
              <a:gd name="T1" fmla="*/ 2147483647 h 25"/>
              <a:gd name="T2" fmla="*/ 2147483647 w 19"/>
              <a:gd name="T3" fmla="*/ 2147483647 h 25"/>
              <a:gd name="T4" fmla="*/ 2147483647 w 19"/>
              <a:gd name="T5" fmla="*/ 2147483647 h 25"/>
              <a:gd name="T6" fmla="*/ 2147483647 w 19"/>
              <a:gd name="T7" fmla="*/ 2147483647 h 25"/>
              <a:gd name="T8" fmla="*/ 2147483647 w 19"/>
              <a:gd name="T9" fmla="*/ 2147483647 h 25"/>
              <a:gd name="T10" fmla="*/ 2147483647 w 19"/>
              <a:gd name="T11" fmla="*/ 0 h 25"/>
              <a:gd name="T12" fmla="*/ 2147483647 w 19"/>
              <a:gd name="T13" fmla="*/ 2147483647 h 25"/>
              <a:gd name="T14" fmla="*/ 2147483647 w 19"/>
              <a:gd name="T15" fmla="*/ 2147483647 h 25"/>
              <a:gd name="T16" fmla="*/ 2147483647 w 19"/>
              <a:gd name="T17" fmla="*/ 2147483647 h 25"/>
              <a:gd name="T18" fmla="*/ 2147483647 w 19"/>
              <a:gd name="T19" fmla="*/ 2147483647 h 25"/>
              <a:gd name="T20" fmla="*/ 2147483647 w 19"/>
              <a:gd name="T21" fmla="*/ 2147483647 h 25"/>
              <a:gd name="T22" fmla="*/ 2147483647 w 19"/>
              <a:gd name="T23" fmla="*/ 2147483647 h 25"/>
              <a:gd name="T24" fmla="*/ 2147483647 w 19"/>
              <a:gd name="T25" fmla="*/ 2147483647 h 25"/>
              <a:gd name="T26" fmla="*/ 2147483647 w 19"/>
              <a:gd name="T27" fmla="*/ 2147483647 h 25"/>
              <a:gd name="T28" fmla="*/ 2147483647 w 19"/>
              <a:gd name="T29" fmla="*/ 2147483647 h 25"/>
              <a:gd name="T30" fmla="*/ 2147483647 w 19"/>
              <a:gd name="T31" fmla="*/ 2147483647 h 25"/>
              <a:gd name="T32" fmla="*/ 2147483647 w 19"/>
              <a:gd name="T33" fmla="*/ 2147483647 h 25"/>
              <a:gd name="T34" fmla="*/ 2147483647 w 19"/>
              <a:gd name="T35" fmla="*/ 2147483647 h 25"/>
              <a:gd name="T36" fmla="*/ 2147483647 w 19"/>
              <a:gd name="T37" fmla="*/ 2147483647 h 25"/>
              <a:gd name="T38" fmla="*/ 2147483647 w 19"/>
              <a:gd name="T39" fmla="*/ 2147483647 h 25"/>
              <a:gd name="T40" fmla="*/ 2147483647 w 19"/>
              <a:gd name="T41" fmla="*/ 2147483647 h 25"/>
              <a:gd name="T42" fmla="*/ 2147483647 w 19"/>
              <a:gd name="T43" fmla="*/ 2147483647 h 25"/>
              <a:gd name="T44" fmla="*/ 2147483647 w 19"/>
              <a:gd name="T45" fmla="*/ 2147483647 h 25"/>
              <a:gd name="T46" fmla="*/ 2147483647 w 19"/>
              <a:gd name="T47" fmla="*/ 2147483647 h 25"/>
              <a:gd name="T48" fmla="*/ 2147483647 w 19"/>
              <a:gd name="T49" fmla="*/ 2147483647 h 25"/>
              <a:gd name="T50" fmla="*/ 2147483647 w 19"/>
              <a:gd name="T51" fmla="*/ 2147483647 h 25"/>
              <a:gd name="T52" fmla="*/ 2147483647 w 19"/>
              <a:gd name="T53" fmla="*/ 2147483647 h 25"/>
              <a:gd name="T54" fmla="*/ 2147483647 w 19"/>
              <a:gd name="T55" fmla="*/ 2147483647 h 25"/>
              <a:gd name="T56" fmla="*/ 2147483647 w 19"/>
              <a:gd name="T57" fmla="*/ 2147483647 h 25"/>
              <a:gd name="T58" fmla="*/ 2147483647 w 19"/>
              <a:gd name="T59" fmla="*/ 2147483647 h 25"/>
              <a:gd name="T60" fmla="*/ 2147483647 w 19"/>
              <a:gd name="T61" fmla="*/ 2147483647 h 25"/>
              <a:gd name="T62" fmla="*/ 2147483647 w 19"/>
              <a:gd name="T63" fmla="*/ 2147483647 h 25"/>
              <a:gd name="T64" fmla="*/ 2147483647 w 19"/>
              <a:gd name="T65" fmla="*/ 2147483647 h 25"/>
              <a:gd name="T66" fmla="*/ 2147483647 w 19"/>
              <a:gd name="T67" fmla="*/ 2147483647 h 25"/>
              <a:gd name="T68" fmla="*/ 2147483647 w 19"/>
              <a:gd name="T69" fmla="*/ 2147483647 h 25"/>
              <a:gd name="T70" fmla="*/ 2147483647 w 19"/>
              <a:gd name="T71" fmla="*/ 2147483647 h 25"/>
              <a:gd name="T72" fmla="*/ 2147483647 w 19"/>
              <a:gd name="T73" fmla="*/ 2147483647 h 25"/>
              <a:gd name="T74" fmla="*/ 2147483647 w 19"/>
              <a:gd name="T75" fmla="*/ 2147483647 h 25"/>
              <a:gd name="T76" fmla="*/ 2147483647 w 19"/>
              <a:gd name="T77" fmla="*/ 2147483647 h 25"/>
              <a:gd name="T78" fmla="*/ 2147483647 w 19"/>
              <a:gd name="T79" fmla="*/ 2147483647 h 25"/>
              <a:gd name="T80" fmla="*/ 2147483647 w 19"/>
              <a:gd name="T81" fmla="*/ 2147483647 h 25"/>
              <a:gd name="T82" fmla="*/ 0 w 19"/>
              <a:gd name="T83" fmla="*/ 2147483647 h 25"/>
              <a:gd name="T84" fmla="*/ 0 w 19"/>
              <a:gd name="T85" fmla="*/ 2147483647 h 25"/>
              <a:gd name="T86" fmla="*/ 0 w 19"/>
              <a:gd name="T87" fmla="*/ 2147483647 h 25"/>
              <a:gd name="T88" fmla="*/ 0 w 19"/>
              <a:gd name="T89" fmla="*/ 2147483647 h 25"/>
              <a:gd name="T90" fmla="*/ 0 w 19"/>
              <a:gd name="T91" fmla="*/ 2147483647 h 25"/>
              <a:gd name="T92" fmla="*/ 0 w 19"/>
              <a:gd name="T93" fmla="*/ 2147483647 h 25"/>
              <a:gd name="T94" fmla="*/ 0 w 19"/>
              <a:gd name="T95" fmla="*/ 2147483647 h 25"/>
              <a:gd name="T96" fmla="*/ 0 w 19"/>
              <a:gd name="T97" fmla="*/ 2147483647 h 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"/>
              <a:gd name="T148" fmla="*/ 0 h 25"/>
              <a:gd name="T149" fmla="*/ 19 w 19"/>
              <a:gd name="T150" fmla="*/ 25 h 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" h="25">
                <a:moveTo>
                  <a:pt x="6" y="12"/>
                </a:moveTo>
                <a:lnTo>
                  <a:pt x="6" y="12"/>
                </a:lnTo>
                <a:lnTo>
                  <a:pt x="6" y="6"/>
                </a:lnTo>
                <a:lnTo>
                  <a:pt x="12" y="0"/>
                </a:lnTo>
                <a:lnTo>
                  <a:pt x="12" y="6"/>
                </a:lnTo>
                <a:lnTo>
                  <a:pt x="19" y="6"/>
                </a:lnTo>
                <a:lnTo>
                  <a:pt x="19" y="12"/>
                </a:lnTo>
                <a:lnTo>
                  <a:pt x="12" y="12"/>
                </a:lnTo>
                <a:lnTo>
                  <a:pt x="12" y="19"/>
                </a:lnTo>
                <a:lnTo>
                  <a:pt x="19" y="19"/>
                </a:lnTo>
                <a:lnTo>
                  <a:pt x="12" y="19"/>
                </a:lnTo>
                <a:lnTo>
                  <a:pt x="19" y="19"/>
                </a:lnTo>
                <a:lnTo>
                  <a:pt x="19" y="25"/>
                </a:lnTo>
                <a:lnTo>
                  <a:pt x="12" y="25"/>
                </a:lnTo>
                <a:lnTo>
                  <a:pt x="12" y="19"/>
                </a:lnTo>
                <a:lnTo>
                  <a:pt x="6" y="19"/>
                </a:lnTo>
                <a:lnTo>
                  <a:pt x="6" y="25"/>
                </a:lnTo>
                <a:lnTo>
                  <a:pt x="0" y="25"/>
                </a:lnTo>
                <a:lnTo>
                  <a:pt x="0" y="19"/>
                </a:lnTo>
                <a:lnTo>
                  <a:pt x="0" y="12"/>
                </a:lnTo>
                <a:lnTo>
                  <a:pt x="6" y="12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6" name="Freeform 209"/>
          <p:cNvSpPr>
            <a:spLocks/>
          </p:cNvSpPr>
          <p:nvPr/>
        </p:nvSpPr>
        <p:spPr bwMode="auto">
          <a:xfrm>
            <a:off x="3194050" y="4298950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7" name="Freeform 211"/>
          <p:cNvSpPr>
            <a:spLocks/>
          </p:cNvSpPr>
          <p:nvPr/>
        </p:nvSpPr>
        <p:spPr bwMode="auto">
          <a:xfrm>
            <a:off x="3194050" y="4306888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"/>
              <a:gd name="T31" fmla="*/ 0 h 1"/>
              <a:gd name="T32" fmla="*/ 1 w 1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8" name="Freeform 212"/>
          <p:cNvSpPr>
            <a:spLocks/>
          </p:cNvSpPr>
          <p:nvPr/>
        </p:nvSpPr>
        <p:spPr bwMode="auto">
          <a:xfrm>
            <a:off x="3194050" y="4306888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69" name="Freeform 218"/>
          <p:cNvSpPr>
            <a:spLocks/>
          </p:cNvSpPr>
          <p:nvPr/>
        </p:nvSpPr>
        <p:spPr bwMode="auto">
          <a:xfrm>
            <a:off x="3194050" y="4271963"/>
            <a:ext cx="0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70" name="Rectangle 219"/>
          <p:cNvSpPr>
            <a:spLocks noChangeArrowheads="1"/>
          </p:cNvSpPr>
          <p:nvPr/>
        </p:nvSpPr>
        <p:spPr bwMode="auto">
          <a:xfrm>
            <a:off x="3194050" y="4278313"/>
            <a:ext cx="0" cy="1587"/>
          </a:xfrm>
          <a:prstGeom prst="rect">
            <a:avLst/>
          </a:prstGeom>
          <a:solidFill>
            <a:schemeClr val="accent1"/>
          </a:solidFill>
          <a:ln w="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471" name="Freeform 234"/>
          <p:cNvSpPr>
            <a:spLocks/>
          </p:cNvSpPr>
          <p:nvPr/>
        </p:nvSpPr>
        <p:spPr bwMode="auto">
          <a:xfrm>
            <a:off x="3194050" y="4271963"/>
            <a:ext cx="0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72" name="Freeform 194"/>
          <p:cNvSpPr>
            <a:spLocks/>
          </p:cNvSpPr>
          <p:nvPr/>
        </p:nvSpPr>
        <p:spPr bwMode="auto">
          <a:xfrm>
            <a:off x="3013075" y="435610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"/>
              <a:gd name="T43" fmla="*/ 0 h 1"/>
              <a:gd name="T44" fmla="*/ 1 w 1"/>
              <a:gd name="T45" fmla="*/ 1 h 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73" name="Freeform 195"/>
          <p:cNvSpPr>
            <a:spLocks/>
          </p:cNvSpPr>
          <p:nvPr/>
        </p:nvSpPr>
        <p:spPr bwMode="auto">
          <a:xfrm>
            <a:off x="3013075" y="4356100"/>
            <a:ext cx="1588" cy="6350"/>
          </a:xfrm>
          <a:custGeom>
            <a:avLst/>
            <a:gdLst>
              <a:gd name="T0" fmla="*/ 0 w 1"/>
              <a:gd name="T1" fmla="*/ 2147483647 h 6"/>
              <a:gd name="T2" fmla="*/ 0 w 1"/>
              <a:gd name="T3" fmla="*/ 0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0 h 6"/>
              <a:gd name="T10" fmla="*/ 0 w 1"/>
              <a:gd name="T11" fmla="*/ 0 h 6"/>
              <a:gd name="T12" fmla="*/ 0 w 1"/>
              <a:gd name="T13" fmla="*/ 0 h 6"/>
              <a:gd name="T14" fmla="*/ 0 w 1"/>
              <a:gd name="T15" fmla="*/ 2147483647 h 6"/>
              <a:gd name="T16" fmla="*/ 0 w 1"/>
              <a:gd name="T17" fmla="*/ 2147483647 h 6"/>
              <a:gd name="T18" fmla="*/ 0 w 1"/>
              <a:gd name="T19" fmla="*/ 2147483647 h 6"/>
              <a:gd name="T20" fmla="*/ 0 w 1"/>
              <a:gd name="T21" fmla="*/ 2147483647 h 6"/>
              <a:gd name="T22" fmla="*/ 0 w 1"/>
              <a:gd name="T23" fmla="*/ 2147483647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6"/>
              <a:gd name="T38" fmla="*/ 1 w 1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5474" name="Oval 250"/>
          <p:cNvSpPr>
            <a:spLocks noChangeArrowheads="1"/>
          </p:cNvSpPr>
          <p:nvPr/>
        </p:nvSpPr>
        <p:spPr bwMode="auto">
          <a:xfrm>
            <a:off x="3054350" y="4259263"/>
            <a:ext cx="79375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475" name="Oval 250"/>
          <p:cNvSpPr>
            <a:spLocks noChangeArrowheads="1"/>
          </p:cNvSpPr>
          <p:nvPr/>
        </p:nvSpPr>
        <p:spPr bwMode="auto">
          <a:xfrm>
            <a:off x="2825750" y="4421188"/>
            <a:ext cx="79375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476" name="Oval 250"/>
          <p:cNvSpPr>
            <a:spLocks noChangeArrowheads="1"/>
          </p:cNvSpPr>
          <p:nvPr/>
        </p:nvSpPr>
        <p:spPr bwMode="auto">
          <a:xfrm>
            <a:off x="3716338" y="3846513"/>
            <a:ext cx="79375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5477" name="Text Box 357"/>
          <p:cNvSpPr txBox="1">
            <a:spLocks noChangeArrowheads="1"/>
          </p:cNvSpPr>
          <p:nvPr/>
        </p:nvSpPr>
        <p:spPr bwMode="auto">
          <a:xfrm>
            <a:off x="211138" y="971550"/>
            <a:ext cx="531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n-US" sz="1500" b="0"/>
              <a:t>2008,</a:t>
            </a:r>
            <a:r>
              <a:rPr lang="pt-BR" sz="1500" b="0"/>
              <a:t>% total = </a:t>
            </a:r>
            <a:r>
              <a:rPr lang="en-US" sz="1500" b="0"/>
              <a:t>11.592 </a:t>
            </a:r>
            <a:r>
              <a:rPr lang="pt-BR" sz="1500" b="0"/>
              <a:t>Mil tons</a:t>
            </a:r>
            <a:endParaRPr lang="en-US" sz="1500" b="0"/>
          </a:p>
        </p:txBody>
      </p:sp>
      <p:sp>
        <p:nvSpPr>
          <p:cNvPr id="8325478" name="Text Box 358"/>
          <p:cNvSpPr txBox="1">
            <a:spLocks noChangeArrowheads="1"/>
          </p:cNvSpPr>
          <p:nvPr/>
        </p:nvSpPr>
        <p:spPr bwMode="auto">
          <a:xfrm>
            <a:off x="5143500" y="1825625"/>
            <a:ext cx="5730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n-US" sz="1200" b="0"/>
              <a:t>em km</a:t>
            </a:r>
          </a:p>
        </p:txBody>
      </p:sp>
      <p:sp>
        <p:nvSpPr>
          <p:cNvPr id="8325479" name="AutoShape 359"/>
          <p:cNvSpPr>
            <a:spLocks noChangeArrowheads="1"/>
          </p:cNvSpPr>
          <p:nvPr/>
        </p:nvSpPr>
        <p:spPr bwMode="auto">
          <a:xfrm rot="5400000">
            <a:off x="4896644" y="4188619"/>
            <a:ext cx="119062" cy="290830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555148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Principais Rotas Atuais do Norte Mato Grossense – Cargas Consolidadas</a:t>
            </a:r>
          </a:p>
        </p:txBody>
      </p:sp>
      <p:sp>
        <p:nvSpPr>
          <p:cNvPr id="7398404" name="AutoShape 4"/>
          <p:cNvSpPr>
            <a:spLocks noChangeArrowheads="1"/>
          </p:cNvSpPr>
          <p:nvPr/>
        </p:nvSpPr>
        <p:spPr bwMode="auto">
          <a:xfrm>
            <a:off x="285750" y="5835650"/>
            <a:ext cx="9201150" cy="42227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 sz="1500"/>
          </a:p>
        </p:txBody>
      </p:sp>
      <p:sp>
        <p:nvSpPr>
          <p:cNvPr id="8327172" name="AutoShape 5"/>
          <p:cNvSpPr>
            <a:spLocks noChangeArrowheads="1"/>
          </p:cNvSpPr>
          <p:nvPr/>
        </p:nvSpPr>
        <p:spPr bwMode="auto">
          <a:xfrm>
            <a:off x="360363" y="5786438"/>
            <a:ext cx="9193212" cy="473075"/>
          </a:xfrm>
          <a:prstGeom prst="roundRect">
            <a:avLst>
              <a:gd name="adj" fmla="val 1623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Com base em todas estas informações, pôde-se criar um mapa de todas as vias utilizadas para o escoamento do consolidado de toda a produção das 16 cadeias em cada uma das 33 meso-regiões</a:t>
            </a:r>
          </a:p>
        </p:txBody>
      </p:sp>
      <p:sp>
        <p:nvSpPr>
          <p:cNvPr id="8327173" name="AutoShape 6"/>
          <p:cNvSpPr>
            <a:spLocks noChangeArrowheads="1"/>
          </p:cNvSpPr>
          <p:nvPr/>
        </p:nvSpPr>
        <p:spPr bwMode="auto">
          <a:xfrm rot="5400000">
            <a:off x="4928394" y="4299744"/>
            <a:ext cx="96838" cy="290830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endParaRPr lang="pt-BR" sz="1500"/>
          </a:p>
        </p:txBody>
      </p:sp>
      <p:graphicFrame>
        <p:nvGraphicFramePr>
          <p:cNvPr id="8327174" name="Group 6"/>
          <p:cNvGraphicFramePr>
            <a:graphicFrameLocks noGrp="1"/>
          </p:cNvGraphicFramePr>
          <p:nvPr>
            <p:ph idx="4294967295"/>
          </p:nvPr>
        </p:nvGraphicFramePr>
        <p:xfrm>
          <a:off x="5829300" y="1639888"/>
          <a:ext cx="4000500" cy="4159250"/>
        </p:xfrm>
        <a:graphic>
          <a:graphicData uri="http://schemas.openxmlformats.org/drawingml/2006/table">
            <a:tbl>
              <a:tblPr/>
              <a:tblGrid>
                <a:gridCol w="652463"/>
                <a:gridCol w="909637"/>
                <a:gridCol w="968375"/>
                <a:gridCol w="684213"/>
                <a:gridCol w="785812"/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Destino</a:t>
                      </a:r>
                      <a:r>
                        <a:rPr kumimoji="0" lang="pt-BR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carga</a:t>
                      </a:r>
                      <a:r>
                        <a:rPr kumimoji="0" lang="pt-BR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Rodo-Longo curso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Santos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4.077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15,6%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Rodofluvial-Longo curso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Itacoatiara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1.787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6,8%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Rodoviário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Rondonópolis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1.398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Rodo-Longo curso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Paranaguá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1.337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Rodoviário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Maringá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1.043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Rodo-Ferro-Longo curso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Santos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1.034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Rodofluvial-Longo curso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Santarém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Rodoviário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Itapeva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Rodo-Ferro-Longo curso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Vitória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OutrosFluxos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1.957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7,5%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</a:t>
                      </a:r>
                      <a:r>
                        <a:rPr kumimoji="0" lang="pt-BR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11.066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42,3%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857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26.173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7240" name="Text Box 100"/>
          <p:cNvSpPr txBox="1">
            <a:spLocks noChangeArrowheads="1"/>
          </p:cNvSpPr>
          <p:nvPr/>
        </p:nvSpPr>
        <p:spPr bwMode="auto">
          <a:xfrm>
            <a:off x="250825" y="968375"/>
            <a:ext cx="21240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500" b="0"/>
              <a:t>2008, mil tons</a:t>
            </a:r>
            <a:endParaRPr lang="pt-BR" sz="1500" b="0" baseline="30000"/>
          </a:p>
        </p:txBody>
      </p:sp>
      <p:sp>
        <p:nvSpPr>
          <p:cNvPr id="8327241" name="Line 101"/>
          <p:cNvSpPr>
            <a:spLocks noChangeShapeType="1"/>
          </p:cNvSpPr>
          <p:nvPr/>
        </p:nvSpPr>
        <p:spPr bwMode="auto">
          <a:xfrm flipV="1">
            <a:off x="5899150" y="1533525"/>
            <a:ext cx="3795713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327242" name="Group 102"/>
          <p:cNvGrpSpPr>
            <a:grpSpLocks/>
          </p:cNvGrpSpPr>
          <p:nvPr/>
        </p:nvGrpSpPr>
        <p:grpSpPr bwMode="auto">
          <a:xfrm>
            <a:off x="5937250" y="1976438"/>
            <a:ext cx="228600" cy="204787"/>
            <a:chOff x="3813" y="1330"/>
            <a:chExt cx="144" cy="129"/>
          </a:xfrm>
        </p:grpSpPr>
        <p:sp>
          <p:nvSpPr>
            <p:cNvPr id="8327243" name="Oval 255"/>
            <p:cNvSpPr>
              <a:spLocks noChangeArrowheads="1"/>
            </p:cNvSpPr>
            <p:nvPr/>
          </p:nvSpPr>
          <p:spPr bwMode="auto">
            <a:xfrm>
              <a:off x="3813" y="1330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244" name="Text Box 256"/>
            <p:cNvSpPr txBox="1">
              <a:spLocks noChangeArrowheads="1"/>
            </p:cNvSpPr>
            <p:nvPr/>
          </p:nvSpPr>
          <p:spPr bwMode="auto">
            <a:xfrm>
              <a:off x="3833" y="1339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8327245" name="Group 105"/>
          <p:cNvGrpSpPr>
            <a:grpSpLocks/>
          </p:cNvGrpSpPr>
          <p:nvPr/>
        </p:nvGrpSpPr>
        <p:grpSpPr bwMode="auto">
          <a:xfrm>
            <a:off x="5937250" y="2300288"/>
            <a:ext cx="228600" cy="204787"/>
            <a:chOff x="3819" y="1516"/>
            <a:chExt cx="144" cy="129"/>
          </a:xfrm>
        </p:grpSpPr>
        <p:sp>
          <p:nvSpPr>
            <p:cNvPr id="8327246" name="Oval 255"/>
            <p:cNvSpPr>
              <a:spLocks noChangeArrowheads="1"/>
            </p:cNvSpPr>
            <p:nvPr/>
          </p:nvSpPr>
          <p:spPr bwMode="auto">
            <a:xfrm>
              <a:off x="3819" y="1516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247" name="Text Box 256"/>
            <p:cNvSpPr txBox="1">
              <a:spLocks noChangeArrowheads="1"/>
            </p:cNvSpPr>
            <p:nvPr/>
          </p:nvSpPr>
          <p:spPr bwMode="auto">
            <a:xfrm>
              <a:off x="3839" y="1525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8327248" name="Group 108"/>
          <p:cNvGrpSpPr>
            <a:grpSpLocks/>
          </p:cNvGrpSpPr>
          <p:nvPr/>
        </p:nvGrpSpPr>
        <p:grpSpPr bwMode="auto">
          <a:xfrm>
            <a:off x="5937250" y="2622550"/>
            <a:ext cx="228600" cy="204788"/>
            <a:chOff x="3806" y="1706"/>
            <a:chExt cx="144" cy="129"/>
          </a:xfrm>
        </p:grpSpPr>
        <p:sp>
          <p:nvSpPr>
            <p:cNvPr id="8327249" name="Oval 255"/>
            <p:cNvSpPr>
              <a:spLocks noChangeArrowheads="1"/>
            </p:cNvSpPr>
            <p:nvPr/>
          </p:nvSpPr>
          <p:spPr bwMode="auto">
            <a:xfrm>
              <a:off x="3806" y="1706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250" name="Text Box 256"/>
            <p:cNvSpPr txBox="1">
              <a:spLocks noChangeArrowheads="1"/>
            </p:cNvSpPr>
            <p:nvPr/>
          </p:nvSpPr>
          <p:spPr bwMode="auto">
            <a:xfrm>
              <a:off x="3826" y="1715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C</a:t>
              </a:r>
            </a:p>
          </p:txBody>
        </p:sp>
      </p:grpSp>
      <p:grpSp>
        <p:nvGrpSpPr>
          <p:cNvPr id="8327251" name="Group 120"/>
          <p:cNvGrpSpPr>
            <a:grpSpLocks/>
          </p:cNvGrpSpPr>
          <p:nvPr/>
        </p:nvGrpSpPr>
        <p:grpSpPr bwMode="auto">
          <a:xfrm>
            <a:off x="5937250" y="2946400"/>
            <a:ext cx="228600" cy="204788"/>
            <a:chOff x="3818" y="1907"/>
            <a:chExt cx="144" cy="129"/>
          </a:xfrm>
        </p:grpSpPr>
        <p:sp>
          <p:nvSpPr>
            <p:cNvPr id="8327252" name="Oval 255"/>
            <p:cNvSpPr>
              <a:spLocks noChangeArrowheads="1"/>
            </p:cNvSpPr>
            <p:nvPr/>
          </p:nvSpPr>
          <p:spPr bwMode="auto">
            <a:xfrm>
              <a:off x="3818" y="1907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253" name="Text Box 256"/>
            <p:cNvSpPr txBox="1">
              <a:spLocks noChangeArrowheads="1"/>
            </p:cNvSpPr>
            <p:nvPr/>
          </p:nvSpPr>
          <p:spPr bwMode="auto">
            <a:xfrm>
              <a:off x="3838" y="1916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8327254" name="Rectangle 123"/>
          <p:cNvSpPr>
            <a:spLocks noChangeArrowheads="1"/>
          </p:cNvSpPr>
          <p:nvPr/>
        </p:nvSpPr>
        <p:spPr bwMode="auto">
          <a:xfrm>
            <a:off x="5957888" y="1160463"/>
            <a:ext cx="369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100">
                <a:solidFill>
                  <a:schemeClr val="tx2"/>
                </a:solidFill>
              </a:rPr>
              <a:t>Participação das rotas atuais na movimentação da mesoregião</a:t>
            </a:r>
          </a:p>
        </p:txBody>
      </p:sp>
      <p:grpSp>
        <p:nvGrpSpPr>
          <p:cNvPr id="8327255" name="Group 125"/>
          <p:cNvGrpSpPr>
            <a:grpSpLocks/>
          </p:cNvGrpSpPr>
          <p:nvPr/>
        </p:nvGrpSpPr>
        <p:grpSpPr bwMode="auto">
          <a:xfrm>
            <a:off x="5937250" y="3270250"/>
            <a:ext cx="228600" cy="204788"/>
            <a:chOff x="3820" y="2112"/>
            <a:chExt cx="144" cy="129"/>
          </a:xfrm>
        </p:grpSpPr>
        <p:sp>
          <p:nvSpPr>
            <p:cNvPr id="8327256" name="Oval 255"/>
            <p:cNvSpPr>
              <a:spLocks noChangeArrowheads="1"/>
            </p:cNvSpPr>
            <p:nvPr/>
          </p:nvSpPr>
          <p:spPr bwMode="auto">
            <a:xfrm>
              <a:off x="3820" y="2112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257" name="Text Box 256"/>
            <p:cNvSpPr txBox="1">
              <a:spLocks noChangeArrowheads="1"/>
            </p:cNvSpPr>
            <p:nvPr/>
          </p:nvSpPr>
          <p:spPr bwMode="auto">
            <a:xfrm>
              <a:off x="3840" y="2121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E</a:t>
              </a:r>
            </a:p>
          </p:txBody>
        </p:sp>
      </p:grpSp>
      <p:grpSp>
        <p:nvGrpSpPr>
          <p:cNvPr id="8327258" name="Group 322"/>
          <p:cNvGrpSpPr>
            <a:grpSpLocks/>
          </p:cNvGrpSpPr>
          <p:nvPr/>
        </p:nvGrpSpPr>
        <p:grpSpPr bwMode="auto">
          <a:xfrm>
            <a:off x="5937250" y="3592513"/>
            <a:ext cx="228600" cy="204787"/>
            <a:chOff x="3820" y="2112"/>
            <a:chExt cx="144" cy="129"/>
          </a:xfrm>
        </p:grpSpPr>
        <p:sp>
          <p:nvSpPr>
            <p:cNvPr id="8327259" name="Oval 255"/>
            <p:cNvSpPr>
              <a:spLocks noChangeArrowheads="1"/>
            </p:cNvSpPr>
            <p:nvPr/>
          </p:nvSpPr>
          <p:spPr bwMode="auto">
            <a:xfrm>
              <a:off x="3820" y="2112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260" name="Text Box 256"/>
            <p:cNvSpPr txBox="1">
              <a:spLocks noChangeArrowheads="1"/>
            </p:cNvSpPr>
            <p:nvPr/>
          </p:nvSpPr>
          <p:spPr bwMode="auto">
            <a:xfrm>
              <a:off x="3840" y="2121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8327261" name="Group 339"/>
          <p:cNvGrpSpPr>
            <a:grpSpLocks/>
          </p:cNvGrpSpPr>
          <p:nvPr/>
        </p:nvGrpSpPr>
        <p:grpSpPr bwMode="auto">
          <a:xfrm>
            <a:off x="5937250" y="3916363"/>
            <a:ext cx="228600" cy="204787"/>
            <a:chOff x="3820" y="2112"/>
            <a:chExt cx="144" cy="129"/>
          </a:xfrm>
        </p:grpSpPr>
        <p:sp>
          <p:nvSpPr>
            <p:cNvPr id="8327262" name="Oval 255"/>
            <p:cNvSpPr>
              <a:spLocks noChangeArrowheads="1"/>
            </p:cNvSpPr>
            <p:nvPr/>
          </p:nvSpPr>
          <p:spPr bwMode="auto">
            <a:xfrm>
              <a:off x="3820" y="2112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263" name="Text Box 256"/>
            <p:cNvSpPr txBox="1">
              <a:spLocks noChangeArrowheads="1"/>
            </p:cNvSpPr>
            <p:nvPr/>
          </p:nvSpPr>
          <p:spPr bwMode="auto">
            <a:xfrm>
              <a:off x="3840" y="2121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G</a:t>
              </a:r>
            </a:p>
          </p:txBody>
        </p:sp>
      </p:grpSp>
      <p:sp>
        <p:nvSpPr>
          <p:cNvPr id="8327264" name="Line 348"/>
          <p:cNvSpPr>
            <a:spLocks noChangeShapeType="1"/>
          </p:cNvSpPr>
          <p:nvPr/>
        </p:nvSpPr>
        <p:spPr bwMode="auto">
          <a:xfrm flipV="1">
            <a:off x="5918200" y="1874838"/>
            <a:ext cx="5476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265" name="Line 349"/>
          <p:cNvSpPr>
            <a:spLocks noChangeShapeType="1"/>
          </p:cNvSpPr>
          <p:nvPr/>
        </p:nvSpPr>
        <p:spPr bwMode="auto">
          <a:xfrm flipV="1">
            <a:off x="6570663" y="1876425"/>
            <a:ext cx="82391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266" name="Line 350"/>
          <p:cNvSpPr>
            <a:spLocks noChangeShapeType="1"/>
          </p:cNvSpPr>
          <p:nvPr/>
        </p:nvSpPr>
        <p:spPr bwMode="auto">
          <a:xfrm flipV="1">
            <a:off x="7453313" y="1878013"/>
            <a:ext cx="82391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267" name="Line 351"/>
          <p:cNvSpPr>
            <a:spLocks noChangeShapeType="1"/>
          </p:cNvSpPr>
          <p:nvPr/>
        </p:nvSpPr>
        <p:spPr bwMode="auto">
          <a:xfrm flipV="1">
            <a:off x="8318500" y="1878013"/>
            <a:ext cx="627063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268" name="Line 352"/>
          <p:cNvSpPr>
            <a:spLocks noChangeShapeType="1"/>
          </p:cNvSpPr>
          <p:nvPr/>
        </p:nvSpPr>
        <p:spPr bwMode="auto">
          <a:xfrm flipV="1">
            <a:off x="9015413" y="1873250"/>
            <a:ext cx="62706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327269" name="Group 339"/>
          <p:cNvGrpSpPr>
            <a:grpSpLocks/>
          </p:cNvGrpSpPr>
          <p:nvPr/>
        </p:nvGrpSpPr>
        <p:grpSpPr bwMode="auto">
          <a:xfrm>
            <a:off x="5937250" y="4562475"/>
            <a:ext cx="228600" cy="204788"/>
            <a:chOff x="3820" y="2112"/>
            <a:chExt cx="144" cy="129"/>
          </a:xfrm>
        </p:grpSpPr>
        <p:sp>
          <p:nvSpPr>
            <p:cNvPr id="8327270" name="Oval 255"/>
            <p:cNvSpPr>
              <a:spLocks noChangeArrowheads="1"/>
            </p:cNvSpPr>
            <p:nvPr/>
          </p:nvSpPr>
          <p:spPr bwMode="auto">
            <a:xfrm>
              <a:off x="3820" y="2112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271" name="Text Box 256"/>
            <p:cNvSpPr txBox="1">
              <a:spLocks noChangeArrowheads="1"/>
            </p:cNvSpPr>
            <p:nvPr/>
          </p:nvSpPr>
          <p:spPr bwMode="auto">
            <a:xfrm>
              <a:off x="3840" y="2121"/>
              <a:ext cx="1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I</a:t>
              </a:r>
            </a:p>
          </p:txBody>
        </p:sp>
      </p:grpSp>
      <p:grpSp>
        <p:nvGrpSpPr>
          <p:cNvPr id="8327272" name="Group 339"/>
          <p:cNvGrpSpPr>
            <a:grpSpLocks/>
          </p:cNvGrpSpPr>
          <p:nvPr/>
        </p:nvGrpSpPr>
        <p:grpSpPr bwMode="auto">
          <a:xfrm>
            <a:off x="5937250" y="4240213"/>
            <a:ext cx="228600" cy="204787"/>
            <a:chOff x="3820" y="2112"/>
            <a:chExt cx="144" cy="129"/>
          </a:xfrm>
        </p:grpSpPr>
        <p:sp>
          <p:nvSpPr>
            <p:cNvPr id="8327273" name="Oval 255"/>
            <p:cNvSpPr>
              <a:spLocks noChangeArrowheads="1"/>
            </p:cNvSpPr>
            <p:nvPr/>
          </p:nvSpPr>
          <p:spPr bwMode="auto">
            <a:xfrm>
              <a:off x="3820" y="2112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274" name="Text Box 256"/>
            <p:cNvSpPr txBox="1">
              <a:spLocks noChangeArrowheads="1"/>
            </p:cNvSpPr>
            <p:nvPr/>
          </p:nvSpPr>
          <p:spPr bwMode="auto">
            <a:xfrm>
              <a:off x="3840" y="2121"/>
              <a:ext cx="1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8327275" name="Grupo 285"/>
          <p:cNvGrpSpPr>
            <a:grpSpLocks/>
          </p:cNvGrpSpPr>
          <p:nvPr/>
        </p:nvGrpSpPr>
        <p:grpSpPr bwMode="auto">
          <a:xfrm>
            <a:off x="2368550" y="1930400"/>
            <a:ext cx="3082925" cy="3781425"/>
            <a:chOff x="1975174" y="2257860"/>
            <a:chExt cx="2350764" cy="3123765"/>
          </a:xfrm>
        </p:grpSpPr>
        <p:sp>
          <p:nvSpPr>
            <p:cNvPr id="8327276" name="Freeform 10"/>
            <p:cNvSpPr>
              <a:spLocks/>
            </p:cNvSpPr>
            <p:nvPr/>
          </p:nvSpPr>
          <p:spPr bwMode="auto">
            <a:xfrm>
              <a:off x="1975174" y="3708557"/>
              <a:ext cx="731702" cy="698876"/>
            </a:xfrm>
            <a:custGeom>
              <a:avLst/>
              <a:gdLst>
                <a:gd name="T0" fmla="*/ 2147483647 w 691"/>
                <a:gd name="T1" fmla="*/ 2147483647 h 660"/>
                <a:gd name="T2" fmla="*/ 2147483647 w 691"/>
                <a:gd name="T3" fmla="*/ 2147483647 h 660"/>
                <a:gd name="T4" fmla="*/ 2147483647 w 691"/>
                <a:gd name="T5" fmla="*/ 2147483647 h 660"/>
                <a:gd name="T6" fmla="*/ 2147483647 w 691"/>
                <a:gd name="T7" fmla="*/ 2147483647 h 660"/>
                <a:gd name="T8" fmla="*/ 2147483647 w 691"/>
                <a:gd name="T9" fmla="*/ 2147483647 h 660"/>
                <a:gd name="T10" fmla="*/ 2147483647 w 691"/>
                <a:gd name="T11" fmla="*/ 2147483647 h 660"/>
                <a:gd name="T12" fmla="*/ 2147483647 w 691"/>
                <a:gd name="T13" fmla="*/ 2147483647 h 660"/>
                <a:gd name="T14" fmla="*/ 2147483647 w 691"/>
                <a:gd name="T15" fmla="*/ 2147483647 h 660"/>
                <a:gd name="T16" fmla="*/ 2147483647 w 691"/>
                <a:gd name="T17" fmla="*/ 0 h 660"/>
                <a:gd name="T18" fmla="*/ 2147483647 w 691"/>
                <a:gd name="T19" fmla="*/ 2147483647 h 660"/>
                <a:gd name="T20" fmla="*/ 2147483647 w 691"/>
                <a:gd name="T21" fmla="*/ 2147483647 h 660"/>
                <a:gd name="T22" fmla="*/ 2147483647 w 691"/>
                <a:gd name="T23" fmla="*/ 2147483647 h 660"/>
                <a:gd name="T24" fmla="*/ 2147483647 w 691"/>
                <a:gd name="T25" fmla="*/ 2147483647 h 660"/>
                <a:gd name="T26" fmla="*/ 2147483647 w 691"/>
                <a:gd name="T27" fmla="*/ 2147483647 h 660"/>
                <a:gd name="T28" fmla="*/ 2147483647 w 691"/>
                <a:gd name="T29" fmla="*/ 2147483647 h 660"/>
                <a:gd name="T30" fmla="*/ 2147483647 w 691"/>
                <a:gd name="T31" fmla="*/ 2147483647 h 660"/>
                <a:gd name="T32" fmla="*/ 2147483647 w 691"/>
                <a:gd name="T33" fmla="*/ 2147483647 h 660"/>
                <a:gd name="T34" fmla="*/ 2147483647 w 691"/>
                <a:gd name="T35" fmla="*/ 2147483647 h 660"/>
                <a:gd name="T36" fmla="*/ 2147483647 w 691"/>
                <a:gd name="T37" fmla="*/ 2147483647 h 660"/>
                <a:gd name="T38" fmla="*/ 2147483647 w 691"/>
                <a:gd name="T39" fmla="*/ 2147483647 h 660"/>
                <a:gd name="T40" fmla="*/ 2147483647 w 691"/>
                <a:gd name="T41" fmla="*/ 2147483647 h 660"/>
                <a:gd name="T42" fmla="*/ 2147483647 w 691"/>
                <a:gd name="T43" fmla="*/ 2147483647 h 660"/>
                <a:gd name="T44" fmla="*/ 2147483647 w 691"/>
                <a:gd name="T45" fmla="*/ 2147483647 h 660"/>
                <a:gd name="T46" fmla="*/ 2147483647 w 691"/>
                <a:gd name="T47" fmla="*/ 2147483647 h 660"/>
                <a:gd name="T48" fmla="*/ 2147483647 w 691"/>
                <a:gd name="T49" fmla="*/ 2147483647 h 660"/>
                <a:gd name="T50" fmla="*/ 2147483647 w 691"/>
                <a:gd name="T51" fmla="*/ 2147483647 h 660"/>
                <a:gd name="T52" fmla="*/ 2147483647 w 691"/>
                <a:gd name="T53" fmla="*/ 2147483647 h 660"/>
                <a:gd name="T54" fmla="*/ 2147483647 w 691"/>
                <a:gd name="T55" fmla="*/ 2147483647 h 660"/>
                <a:gd name="T56" fmla="*/ 2147483647 w 691"/>
                <a:gd name="T57" fmla="*/ 2147483647 h 660"/>
                <a:gd name="T58" fmla="*/ 2147483647 w 691"/>
                <a:gd name="T59" fmla="*/ 2147483647 h 660"/>
                <a:gd name="T60" fmla="*/ 2147483647 w 691"/>
                <a:gd name="T61" fmla="*/ 2147483647 h 660"/>
                <a:gd name="T62" fmla="*/ 2147483647 w 691"/>
                <a:gd name="T63" fmla="*/ 2147483647 h 660"/>
                <a:gd name="T64" fmla="*/ 2147483647 w 691"/>
                <a:gd name="T65" fmla="*/ 2147483647 h 660"/>
                <a:gd name="T66" fmla="*/ 2147483647 w 691"/>
                <a:gd name="T67" fmla="*/ 2147483647 h 660"/>
                <a:gd name="T68" fmla="*/ 2147483647 w 691"/>
                <a:gd name="T69" fmla="*/ 2147483647 h 660"/>
                <a:gd name="T70" fmla="*/ 2147483647 w 691"/>
                <a:gd name="T71" fmla="*/ 2147483647 h 660"/>
                <a:gd name="T72" fmla="*/ 2147483647 w 691"/>
                <a:gd name="T73" fmla="*/ 2147483647 h 660"/>
                <a:gd name="T74" fmla="*/ 2147483647 w 691"/>
                <a:gd name="T75" fmla="*/ 2147483647 h 660"/>
                <a:gd name="T76" fmla="*/ 2147483647 w 691"/>
                <a:gd name="T77" fmla="*/ 2147483647 h 660"/>
                <a:gd name="T78" fmla="*/ 2147483647 w 691"/>
                <a:gd name="T79" fmla="*/ 2147483647 h 660"/>
                <a:gd name="T80" fmla="*/ 2147483647 w 691"/>
                <a:gd name="T81" fmla="*/ 2147483647 h 660"/>
                <a:gd name="T82" fmla="*/ 2147483647 w 691"/>
                <a:gd name="T83" fmla="*/ 2147483647 h 660"/>
                <a:gd name="T84" fmla="*/ 2147483647 w 691"/>
                <a:gd name="T85" fmla="*/ 2147483647 h 660"/>
                <a:gd name="T86" fmla="*/ 2147483647 w 691"/>
                <a:gd name="T87" fmla="*/ 2147483647 h 660"/>
                <a:gd name="T88" fmla="*/ 2147483647 w 691"/>
                <a:gd name="T89" fmla="*/ 2147483647 h 660"/>
                <a:gd name="T90" fmla="*/ 2147483647 w 691"/>
                <a:gd name="T91" fmla="*/ 2147483647 h 660"/>
                <a:gd name="T92" fmla="*/ 2147483647 w 691"/>
                <a:gd name="T93" fmla="*/ 2147483647 h 660"/>
                <a:gd name="T94" fmla="*/ 2147483647 w 691"/>
                <a:gd name="T95" fmla="*/ 2147483647 h 660"/>
                <a:gd name="T96" fmla="*/ 2147483647 w 691"/>
                <a:gd name="T97" fmla="*/ 2147483647 h 660"/>
                <a:gd name="T98" fmla="*/ 2147483647 w 691"/>
                <a:gd name="T99" fmla="*/ 2147483647 h 660"/>
                <a:gd name="T100" fmla="*/ 2147483647 w 691"/>
                <a:gd name="T101" fmla="*/ 2147483647 h 660"/>
                <a:gd name="T102" fmla="*/ 2147483647 w 691"/>
                <a:gd name="T103" fmla="*/ 2147483647 h 660"/>
                <a:gd name="T104" fmla="*/ 2147483647 w 691"/>
                <a:gd name="T105" fmla="*/ 2147483647 h 660"/>
                <a:gd name="T106" fmla="*/ 2147483647 w 691"/>
                <a:gd name="T107" fmla="*/ 2147483647 h 660"/>
                <a:gd name="T108" fmla="*/ 2147483647 w 691"/>
                <a:gd name="T109" fmla="*/ 2147483647 h 660"/>
                <a:gd name="T110" fmla="*/ 2147483647 w 691"/>
                <a:gd name="T111" fmla="*/ 2147483647 h 660"/>
                <a:gd name="T112" fmla="*/ 2147483647 w 691"/>
                <a:gd name="T113" fmla="*/ 2147483647 h 660"/>
                <a:gd name="T114" fmla="*/ 2147483647 w 691"/>
                <a:gd name="T115" fmla="*/ 2147483647 h 660"/>
                <a:gd name="T116" fmla="*/ 2147483647 w 691"/>
                <a:gd name="T117" fmla="*/ 2147483647 h 660"/>
                <a:gd name="T118" fmla="*/ 2147483647 w 691"/>
                <a:gd name="T119" fmla="*/ 2147483647 h 660"/>
                <a:gd name="T120" fmla="*/ 2147483647 w 691"/>
                <a:gd name="T121" fmla="*/ 2147483647 h 660"/>
                <a:gd name="T122" fmla="*/ 2147483647 w 691"/>
                <a:gd name="T123" fmla="*/ 2147483647 h 6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1"/>
                <a:gd name="T187" fmla="*/ 0 h 660"/>
                <a:gd name="T188" fmla="*/ 691 w 691"/>
                <a:gd name="T189" fmla="*/ 660 h 6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1" h="660">
                  <a:moveTo>
                    <a:pt x="12" y="228"/>
                  </a:moveTo>
                  <a:lnTo>
                    <a:pt x="31" y="197"/>
                  </a:lnTo>
                  <a:lnTo>
                    <a:pt x="38" y="178"/>
                  </a:lnTo>
                  <a:lnTo>
                    <a:pt x="44" y="178"/>
                  </a:lnTo>
                  <a:lnTo>
                    <a:pt x="44" y="171"/>
                  </a:lnTo>
                  <a:lnTo>
                    <a:pt x="44" y="165"/>
                  </a:lnTo>
                  <a:lnTo>
                    <a:pt x="38" y="165"/>
                  </a:lnTo>
                  <a:lnTo>
                    <a:pt x="63" y="101"/>
                  </a:lnTo>
                  <a:lnTo>
                    <a:pt x="70" y="101"/>
                  </a:lnTo>
                  <a:lnTo>
                    <a:pt x="63" y="101"/>
                  </a:lnTo>
                  <a:lnTo>
                    <a:pt x="57" y="95"/>
                  </a:lnTo>
                  <a:lnTo>
                    <a:pt x="57" y="89"/>
                  </a:lnTo>
                  <a:lnTo>
                    <a:pt x="57" y="82"/>
                  </a:lnTo>
                  <a:lnTo>
                    <a:pt x="44" y="63"/>
                  </a:lnTo>
                  <a:lnTo>
                    <a:pt x="50" y="63"/>
                  </a:lnTo>
                  <a:lnTo>
                    <a:pt x="44" y="57"/>
                  </a:lnTo>
                  <a:lnTo>
                    <a:pt x="44" y="51"/>
                  </a:lnTo>
                  <a:lnTo>
                    <a:pt x="38" y="51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50" y="44"/>
                  </a:lnTo>
                  <a:lnTo>
                    <a:pt x="50" y="51"/>
                  </a:lnTo>
                  <a:lnTo>
                    <a:pt x="50" y="57"/>
                  </a:lnTo>
                  <a:lnTo>
                    <a:pt x="57" y="57"/>
                  </a:lnTo>
                  <a:lnTo>
                    <a:pt x="57" y="63"/>
                  </a:lnTo>
                  <a:lnTo>
                    <a:pt x="63" y="63"/>
                  </a:lnTo>
                  <a:lnTo>
                    <a:pt x="63" y="70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lnTo>
                    <a:pt x="82" y="63"/>
                  </a:lnTo>
                  <a:lnTo>
                    <a:pt x="89" y="63"/>
                  </a:lnTo>
                  <a:lnTo>
                    <a:pt x="95" y="63"/>
                  </a:lnTo>
                  <a:lnTo>
                    <a:pt x="95" y="57"/>
                  </a:lnTo>
                  <a:lnTo>
                    <a:pt x="101" y="57"/>
                  </a:lnTo>
                  <a:lnTo>
                    <a:pt x="101" y="63"/>
                  </a:lnTo>
                  <a:lnTo>
                    <a:pt x="101" y="57"/>
                  </a:lnTo>
                  <a:lnTo>
                    <a:pt x="108" y="57"/>
                  </a:lnTo>
                  <a:lnTo>
                    <a:pt x="108" y="51"/>
                  </a:lnTo>
                  <a:lnTo>
                    <a:pt x="114" y="51"/>
                  </a:lnTo>
                  <a:lnTo>
                    <a:pt x="114" y="44"/>
                  </a:lnTo>
                  <a:lnTo>
                    <a:pt x="114" y="38"/>
                  </a:lnTo>
                  <a:lnTo>
                    <a:pt x="120" y="38"/>
                  </a:lnTo>
                  <a:lnTo>
                    <a:pt x="127" y="38"/>
                  </a:lnTo>
                  <a:lnTo>
                    <a:pt x="127" y="32"/>
                  </a:lnTo>
                  <a:lnTo>
                    <a:pt x="127" y="25"/>
                  </a:lnTo>
                  <a:lnTo>
                    <a:pt x="133" y="25"/>
                  </a:lnTo>
                  <a:lnTo>
                    <a:pt x="127" y="25"/>
                  </a:lnTo>
                  <a:lnTo>
                    <a:pt x="133" y="25"/>
                  </a:lnTo>
                  <a:lnTo>
                    <a:pt x="133" y="19"/>
                  </a:lnTo>
                  <a:lnTo>
                    <a:pt x="139" y="19"/>
                  </a:lnTo>
                  <a:lnTo>
                    <a:pt x="139" y="13"/>
                  </a:lnTo>
                  <a:lnTo>
                    <a:pt x="139" y="19"/>
                  </a:lnTo>
                  <a:lnTo>
                    <a:pt x="146" y="19"/>
                  </a:lnTo>
                  <a:lnTo>
                    <a:pt x="152" y="19"/>
                  </a:lnTo>
                  <a:lnTo>
                    <a:pt x="158" y="19"/>
                  </a:lnTo>
                  <a:lnTo>
                    <a:pt x="158" y="13"/>
                  </a:lnTo>
                  <a:lnTo>
                    <a:pt x="165" y="13"/>
                  </a:lnTo>
                  <a:lnTo>
                    <a:pt x="165" y="19"/>
                  </a:lnTo>
                  <a:lnTo>
                    <a:pt x="165" y="13"/>
                  </a:lnTo>
                  <a:lnTo>
                    <a:pt x="165" y="19"/>
                  </a:lnTo>
                  <a:lnTo>
                    <a:pt x="171" y="13"/>
                  </a:lnTo>
                  <a:lnTo>
                    <a:pt x="171" y="19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84" y="13"/>
                  </a:lnTo>
                  <a:lnTo>
                    <a:pt x="184" y="6"/>
                  </a:lnTo>
                  <a:lnTo>
                    <a:pt x="190" y="6"/>
                  </a:lnTo>
                  <a:lnTo>
                    <a:pt x="196" y="6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03" y="6"/>
                  </a:lnTo>
                  <a:lnTo>
                    <a:pt x="203" y="0"/>
                  </a:lnTo>
                  <a:lnTo>
                    <a:pt x="203" y="6"/>
                  </a:lnTo>
                  <a:lnTo>
                    <a:pt x="209" y="6"/>
                  </a:lnTo>
                  <a:lnTo>
                    <a:pt x="209" y="13"/>
                  </a:lnTo>
                  <a:lnTo>
                    <a:pt x="209" y="6"/>
                  </a:lnTo>
                  <a:lnTo>
                    <a:pt x="209" y="13"/>
                  </a:lnTo>
                  <a:lnTo>
                    <a:pt x="215" y="13"/>
                  </a:lnTo>
                  <a:lnTo>
                    <a:pt x="222" y="13"/>
                  </a:lnTo>
                  <a:lnTo>
                    <a:pt x="215" y="13"/>
                  </a:lnTo>
                  <a:lnTo>
                    <a:pt x="222" y="13"/>
                  </a:lnTo>
                  <a:lnTo>
                    <a:pt x="228" y="13"/>
                  </a:lnTo>
                  <a:lnTo>
                    <a:pt x="228" y="19"/>
                  </a:lnTo>
                  <a:lnTo>
                    <a:pt x="234" y="19"/>
                  </a:lnTo>
                  <a:lnTo>
                    <a:pt x="241" y="19"/>
                  </a:lnTo>
                  <a:lnTo>
                    <a:pt x="247" y="19"/>
                  </a:lnTo>
                  <a:lnTo>
                    <a:pt x="247" y="25"/>
                  </a:lnTo>
                  <a:lnTo>
                    <a:pt x="254" y="32"/>
                  </a:lnTo>
                  <a:lnTo>
                    <a:pt x="247" y="32"/>
                  </a:lnTo>
                  <a:lnTo>
                    <a:pt x="254" y="32"/>
                  </a:lnTo>
                  <a:lnTo>
                    <a:pt x="260" y="32"/>
                  </a:lnTo>
                  <a:lnTo>
                    <a:pt x="260" y="38"/>
                  </a:lnTo>
                  <a:lnTo>
                    <a:pt x="266" y="38"/>
                  </a:lnTo>
                  <a:lnTo>
                    <a:pt x="266" y="32"/>
                  </a:lnTo>
                  <a:lnTo>
                    <a:pt x="266" y="38"/>
                  </a:lnTo>
                  <a:lnTo>
                    <a:pt x="273" y="38"/>
                  </a:lnTo>
                  <a:lnTo>
                    <a:pt x="279" y="38"/>
                  </a:lnTo>
                  <a:lnTo>
                    <a:pt x="273" y="38"/>
                  </a:lnTo>
                  <a:lnTo>
                    <a:pt x="279" y="38"/>
                  </a:lnTo>
                  <a:lnTo>
                    <a:pt x="279" y="44"/>
                  </a:lnTo>
                  <a:lnTo>
                    <a:pt x="285" y="44"/>
                  </a:lnTo>
                  <a:lnTo>
                    <a:pt x="279" y="44"/>
                  </a:lnTo>
                  <a:lnTo>
                    <a:pt x="285" y="44"/>
                  </a:lnTo>
                  <a:lnTo>
                    <a:pt x="292" y="44"/>
                  </a:lnTo>
                  <a:lnTo>
                    <a:pt x="292" y="51"/>
                  </a:lnTo>
                  <a:lnTo>
                    <a:pt x="292" y="44"/>
                  </a:lnTo>
                  <a:lnTo>
                    <a:pt x="298" y="44"/>
                  </a:lnTo>
                  <a:lnTo>
                    <a:pt x="304" y="44"/>
                  </a:lnTo>
                  <a:lnTo>
                    <a:pt x="311" y="44"/>
                  </a:lnTo>
                  <a:lnTo>
                    <a:pt x="317" y="44"/>
                  </a:lnTo>
                  <a:lnTo>
                    <a:pt x="323" y="44"/>
                  </a:lnTo>
                  <a:lnTo>
                    <a:pt x="317" y="44"/>
                  </a:lnTo>
                  <a:lnTo>
                    <a:pt x="323" y="44"/>
                  </a:lnTo>
                  <a:lnTo>
                    <a:pt x="323" y="38"/>
                  </a:lnTo>
                  <a:lnTo>
                    <a:pt x="330" y="38"/>
                  </a:lnTo>
                  <a:lnTo>
                    <a:pt x="330" y="32"/>
                  </a:lnTo>
                  <a:lnTo>
                    <a:pt x="336" y="32"/>
                  </a:lnTo>
                  <a:lnTo>
                    <a:pt x="342" y="32"/>
                  </a:lnTo>
                  <a:lnTo>
                    <a:pt x="349" y="32"/>
                  </a:lnTo>
                  <a:lnTo>
                    <a:pt x="355" y="32"/>
                  </a:lnTo>
                  <a:lnTo>
                    <a:pt x="355" y="38"/>
                  </a:lnTo>
                  <a:lnTo>
                    <a:pt x="361" y="38"/>
                  </a:lnTo>
                  <a:lnTo>
                    <a:pt x="361" y="44"/>
                  </a:lnTo>
                  <a:lnTo>
                    <a:pt x="361" y="51"/>
                  </a:lnTo>
                  <a:lnTo>
                    <a:pt x="368" y="51"/>
                  </a:lnTo>
                  <a:lnTo>
                    <a:pt x="374" y="51"/>
                  </a:lnTo>
                  <a:lnTo>
                    <a:pt x="374" y="44"/>
                  </a:lnTo>
                  <a:lnTo>
                    <a:pt x="380" y="44"/>
                  </a:lnTo>
                  <a:lnTo>
                    <a:pt x="387" y="44"/>
                  </a:lnTo>
                  <a:lnTo>
                    <a:pt x="393" y="44"/>
                  </a:lnTo>
                  <a:lnTo>
                    <a:pt x="393" y="38"/>
                  </a:lnTo>
                  <a:lnTo>
                    <a:pt x="393" y="32"/>
                  </a:lnTo>
                  <a:lnTo>
                    <a:pt x="399" y="32"/>
                  </a:lnTo>
                  <a:lnTo>
                    <a:pt x="406" y="32"/>
                  </a:lnTo>
                  <a:lnTo>
                    <a:pt x="406" y="25"/>
                  </a:lnTo>
                  <a:lnTo>
                    <a:pt x="412" y="19"/>
                  </a:lnTo>
                  <a:lnTo>
                    <a:pt x="412" y="13"/>
                  </a:lnTo>
                  <a:lnTo>
                    <a:pt x="418" y="13"/>
                  </a:lnTo>
                  <a:lnTo>
                    <a:pt x="418" y="6"/>
                  </a:lnTo>
                  <a:lnTo>
                    <a:pt x="425" y="6"/>
                  </a:lnTo>
                  <a:lnTo>
                    <a:pt x="425" y="13"/>
                  </a:lnTo>
                  <a:lnTo>
                    <a:pt x="431" y="13"/>
                  </a:lnTo>
                  <a:lnTo>
                    <a:pt x="425" y="51"/>
                  </a:lnTo>
                  <a:lnTo>
                    <a:pt x="418" y="51"/>
                  </a:lnTo>
                  <a:lnTo>
                    <a:pt x="412" y="51"/>
                  </a:lnTo>
                  <a:lnTo>
                    <a:pt x="412" y="57"/>
                  </a:lnTo>
                  <a:lnTo>
                    <a:pt x="406" y="57"/>
                  </a:lnTo>
                  <a:lnTo>
                    <a:pt x="406" y="63"/>
                  </a:lnTo>
                  <a:lnTo>
                    <a:pt x="406" y="70"/>
                  </a:lnTo>
                  <a:lnTo>
                    <a:pt x="399" y="70"/>
                  </a:lnTo>
                  <a:lnTo>
                    <a:pt x="406" y="70"/>
                  </a:lnTo>
                  <a:lnTo>
                    <a:pt x="399" y="70"/>
                  </a:lnTo>
                  <a:lnTo>
                    <a:pt x="406" y="70"/>
                  </a:lnTo>
                  <a:lnTo>
                    <a:pt x="406" y="76"/>
                  </a:lnTo>
                  <a:lnTo>
                    <a:pt x="406" y="70"/>
                  </a:lnTo>
                  <a:lnTo>
                    <a:pt x="406" y="76"/>
                  </a:lnTo>
                  <a:lnTo>
                    <a:pt x="406" y="70"/>
                  </a:lnTo>
                  <a:lnTo>
                    <a:pt x="412" y="70"/>
                  </a:lnTo>
                  <a:lnTo>
                    <a:pt x="412" y="76"/>
                  </a:lnTo>
                  <a:lnTo>
                    <a:pt x="418" y="76"/>
                  </a:lnTo>
                  <a:lnTo>
                    <a:pt x="418" y="82"/>
                  </a:lnTo>
                  <a:lnTo>
                    <a:pt x="425" y="82"/>
                  </a:lnTo>
                  <a:lnTo>
                    <a:pt x="431" y="82"/>
                  </a:lnTo>
                  <a:lnTo>
                    <a:pt x="431" y="76"/>
                  </a:lnTo>
                  <a:lnTo>
                    <a:pt x="438" y="76"/>
                  </a:lnTo>
                  <a:lnTo>
                    <a:pt x="438" y="82"/>
                  </a:lnTo>
                  <a:lnTo>
                    <a:pt x="444" y="82"/>
                  </a:lnTo>
                  <a:lnTo>
                    <a:pt x="450" y="82"/>
                  </a:lnTo>
                  <a:lnTo>
                    <a:pt x="457" y="82"/>
                  </a:lnTo>
                  <a:lnTo>
                    <a:pt x="463" y="82"/>
                  </a:lnTo>
                  <a:lnTo>
                    <a:pt x="469" y="82"/>
                  </a:lnTo>
                  <a:lnTo>
                    <a:pt x="476" y="82"/>
                  </a:lnTo>
                  <a:lnTo>
                    <a:pt x="488" y="82"/>
                  </a:lnTo>
                  <a:lnTo>
                    <a:pt x="488" y="89"/>
                  </a:lnTo>
                  <a:lnTo>
                    <a:pt x="482" y="89"/>
                  </a:lnTo>
                  <a:lnTo>
                    <a:pt x="482" y="95"/>
                  </a:lnTo>
                  <a:lnTo>
                    <a:pt x="482" y="101"/>
                  </a:lnTo>
                  <a:lnTo>
                    <a:pt x="482" y="108"/>
                  </a:lnTo>
                  <a:lnTo>
                    <a:pt x="488" y="114"/>
                  </a:lnTo>
                  <a:lnTo>
                    <a:pt x="495" y="114"/>
                  </a:lnTo>
                  <a:lnTo>
                    <a:pt x="495" y="108"/>
                  </a:lnTo>
                  <a:lnTo>
                    <a:pt x="501" y="108"/>
                  </a:lnTo>
                  <a:lnTo>
                    <a:pt x="507" y="108"/>
                  </a:lnTo>
                  <a:lnTo>
                    <a:pt x="514" y="108"/>
                  </a:lnTo>
                  <a:lnTo>
                    <a:pt x="514" y="114"/>
                  </a:lnTo>
                  <a:lnTo>
                    <a:pt x="514" y="121"/>
                  </a:lnTo>
                  <a:lnTo>
                    <a:pt x="507" y="121"/>
                  </a:lnTo>
                  <a:lnTo>
                    <a:pt x="507" y="127"/>
                  </a:lnTo>
                  <a:lnTo>
                    <a:pt x="501" y="127"/>
                  </a:lnTo>
                  <a:lnTo>
                    <a:pt x="501" y="133"/>
                  </a:lnTo>
                  <a:lnTo>
                    <a:pt x="495" y="133"/>
                  </a:lnTo>
                  <a:lnTo>
                    <a:pt x="501" y="140"/>
                  </a:lnTo>
                  <a:lnTo>
                    <a:pt x="507" y="140"/>
                  </a:lnTo>
                  <a:lnTo>
                    <a:pt x="507" y="146"/>
                  </a:lnTo>
                  <a:lnTo>
                    <a:pt x="514" y="146"/>
                  </a:lnTo>
                  <a:lnTo>
                    <a:pt x="520" y="146"/>
                  </a:lnTo>
                  <a:lnTo>
                    <a:pt x="526" y="146"/>
                  </a:lnTo>
                  <a:lnTo>
                    <a:pt x="533" y="146"/>
                  </a:lnTo>
                  <a:lnTo>
                    <a:pt x="539" y="146"/>
                  </a:lnTo>
                  <a:lnTo>
                    <a:pt x="545" y="146"/>
                  </a:lnTo>
                  <a:lnTo>
                    <a:pt x="545" y="152"/>
                  </a:lnTo>
                  <a:lnTo>
                    <a:pt x="552" y="152"/>
                  </a:lnTo>
                  <a:lnTo>
                    <a:pt x="552" y="159"/>
                  </a:lnTo>
                  <a:lnTo>
                    <a:pt x="558" y="159"/>
                  </a:lnTo>
                  <a:lnTo>
                    <a:pt x="564" y="159"/>
                  </a:lnTo>
                  <a:lnTo>
                    <a:pt x="571" y="159"/>
                  </a:lnTo>
                  <a:lnTo>
                    <a:pt x="571" y="165"/>
                  </a:lnTo>
                  <a:lnTo>
                    <a:pt x="571" y="159"/>
                  </a:lnTo>
                  <a:lnTo>
                    <a:pt x="571" y="165"/>
                  </a:lnTo>
                  <a:lnTo>
                    <a:pt x="571" y="159"/>
                  </a:lnTo>
                  <a:lnTo>
                    <a:pt x="571" y="165"/>
                  </a:lnTo>
                  <a:lnTo>
                    <a:pt x="577" y="165"/>
                  </a:lnTo>
                  <a:lnTo>
                    <a:pt x="577" y="171"/>
                  </a:lnTo>
                  <a:lnTo>
                    <a:pt x="583" y="171"/>
                  </a:lnTo>
                  <a:lnTo>
                    <a:pt x="590" y="171"/>
                  </a:lnTo>
                  <a:lnTo>
                    <a:pt x="583" y="171"/>
                  </a:lnTo>
                  <a:lnTo>
                    <a:pt x="590" y="171"/>
                  </a:lnTo>
                  <a:lnTo>
                    <a:pt x="596" y="171"/>
                  </a:lnTo>
                  <a:lnTo>
                    <a:pt x="596" y="178"/>
                  </a:lnTo>
                  <a:lnTo>
                    <a:pt x="602" y="178"/>
                  </a:lnTo>
                  <a:lnTo>
                    <a:pt x="602" y="184"/>
                  </a:lnTo>
                  <a:lnTo>
                    <a:pt x="602" y="178"/>
                  </a:lnTo>
                  <a:lnTo>
                    <a:pt x="602" y="184"/>
                  </a:lnTo>
                  <a:lnTo>
                    <a:pt x="609" y="184"/>
                  </a:lnTo>
                  <a:lnTo>
                    <a:pt x="615" y="184"/>
                  </a:lnTo>
                  <a:lnTo>
                    <a:pt x="615" y="190"/>
                  </a:lnTo>
                  <a:lnTo>
                    <a:pt x="621" y="190"/>
                  </a:lnTo>
                  <a:lnTo>
                    <a:pt x="628" y="190"/>
                  </a:lnTo>
                  <a:lnTo>
                    <a:pt x="634" y="190"/>
                  </a:lnTo>
                  <a:lnTo>
                    <a:pt x="641" y="190"/>
                  </a:lnTo>
                  <a:lnTo>
                    <a:pt x="647" y="190"/>
                  </a:lnTo>
                  <a:lnTo>
                    <a:pt x="647" y="197"/>
                  </a:lnTo>
                  <a:lnTo>
                    <a:pt x="653" y="197"/>
                  </a:lnTo>
                  <a:lnTo>
                    <a:pt x="653" y="203"/>
                  </a:lnTo>
                  <a:lnTo>
                    <a:pt x="660" y="197"/>
                  </a:lnTo>
                  <a:lnTo>
                    <a:pt x="660" y="203"/>
                  </a:lnTo>
                  <a:lnTo>
                    <a:pt x="666" y="203"/>
                  </a:lnTo>
                  <a:lnTo>
                    <a:pt x="672" y="203"/>
                  </a:lnTo>
                  <a:lnTo>
                    <a:pt x="679" y="209"/>
                  </a:lnTo>
                  <a:lnTo>
                    <a:pt x="679" y="216"/>
                  </a:lnTo>
                  <a:lnTo>
                    <a:pt x="685" y="216"/>
                  </a:lnTo>
                  <a:lnTo>
                    <a:pt x="691" y="222"/>
                  </a:lnTo>
                  <a:lnTo>
                    <a:pt x="685" y="222"/>
                  </a:lnTo>
                  <a:lnTo>
                    <a:pt x="691" y="228"/>
                  </a:lnTo>
                  <a:lnTo>
                    <a:pt x="691" y="235"/>
                  </a:lnTo>
                  <a:lnTo>
                    <a:pt x="685" y="228"/>
                  </a:lnTo>
                  <a:lnTo>
                    <a:pt x="685" y="235"/>
                  </a:lnTo>
                  <a:lnTo>
                    <a:pt x="685" y="241"/>
                  </a:lnTo>
                  <a:lnTo>
                    <a:pt x="679" y="241"/>
                  </a:lnTo>
                  <a:lnTo>
                    <a:pt x="679" y="247"/>
                  </a:lnTo>
                  <a:lnTo>
                    <a:pt x="679" y="254"/>
                  </a:lnTo>
                  <a:lnTo>
                    <a:pt x="679" y="260"/>
                  </a:lnTo>
                  <a:lnTo>
                    <a:pt x="685" y="260"/>
                  </a:lnTo>
                  <a:lnTo>
                    <a:pt x="685" y="266"/>
                  </a:lnTo>
                  <a:lnTo>
                    <a:pt x="679" y="266"/>
                  </a:lnTo>
                  <a:lnTo>
                    <a:pt x="685" y="273"/>
                  </a:lnTo>
                  <a:lnTo>
                    <a:pt x="679" y="273"/>
                  </a:lnTo>
                  <a:lnTo>
                    <a:pt x="685" y="279"/>
                  </a:lnTo>
                  <a:lnTo>
                    <a:pt x="679" y="285"/>
                  </a:lnTo>
                  <a:lnTo>
                    <a:pt x="679" y="292"/>
                  </a:lnTo>
                  <a:lnTo>
                    <a:pt x="672" y="298"/>
                  </a:lnTo>
                  <a:lnTo>
                    <a:pt x="666" y="298"/>
                  </a:lnTo>
                  <a:lnTo>
                    <a:pt x="660" y="298"/>
                  </a:lnTo>
                  <a:lnTo>
                    <a:pt x="653" y="304"/>
                  </a:lnTo>
                  <a:lnTo>
                    <a:pt x="647" y="304"/>
                  </a:lnTo>
                  <a:lnTo>
                    <a:pt x="647" y="311"/>
                  </a:lnTo>
                  <a:lnTo>
                    <a:pt x="647" y="317"/>
                  </a:lnTo>
                  <a:lnTo>
                    <a:pt x="641" y="317"/>
                  </a:lnTo>
                  <a:lnTo>
                    <a:pt x="634" y="324"/>
                  </a:lnTo>
                  <a:lnTo>
                    <a:pt x="634" y="330"/>
                  </a:lnTo>
                  <a:lnTo>
                    <a:pt x="628" y="330"/>
                  </a:lnTo>
                  <a:lnTo>
                    <a:pt x="621" y="343"/>
                  </a:lnTo>
                  <a:lnTo>
                    <a:pt x="621" y="349"/>
                  </a:lnTo>
                  <a:lnTo>
                    <a:pt x="621" y="355"/>
                  </a:lnTo>
                  <a:lnTo>
                    <a:pt x="628" y="355"/>
                  </a:lnTo>
                  <a:lnTo>
                    <a:pt x="621" y="362"/>
                  </a:lnTo>
                  <a:lnTo>
                    <a:pt x="615" y="362"/>
                  </a:lnTo>
                  <a:lnTo>
                    <a:pt x="609" y="368"/>
                  </a:lnTo>
                  <a:lnTo>
                    <a:pt x="609" y="374"/>
                  </a:lnTo>
                  <a:lnTo>
                    <a:pt x="609" y="381"/>
                  </a:lnTo>
                  <a:lnTo>
                    <a:pt x="602" y="381"/>
                  </a:lnTo>
                  <a:lnTo>
                    <a:pt x="602" y="387"/>
                  </a:lnTo>
                  <a:lnTo>
                    <a:pt x="602" y="393"/>
                  </a:lnTo>
                  <a:lnTo>
                    <a:pt x="602" y="400"/>
                  </a:lnTo>
                  <a:lnTo>
                    <a:pt x="596" y="400"/>
                  </a:lnTo>
                  <a:lnTo>
                    <a:pt x="596" y="406"/>
                  </a:lnTo>
                  <a:lnTo>
                    <a:pt x="596" y="412"/>
                  </a:lnTo>
                  <a:lnTo>
                    <a:pt x="590" y="412"/>
                  </a:lnTo>
                  <a:lnTo>
                    <a:pt x="583" y="412"/>
                  </a:lnTo>
                  <a:lnTo>
                    <a:pt x="577" y="419"/>
                  </a:lnTo>
                  <a:lnTo>
                    <a:pt x="583" y="425"/>
                  </a:lnTo>
                  <a:lnTo>
                    <a:pt x="583" y="431"/>
                  </a:lnTo>
                  <a:lnTo>
                    <a:pt x="577" y="438"/>
                  </a:lnTo>
                  <a:lnTo>
                    <a:pt x="571" y="438"/>
                  </a:lnTo>
                  <a:lnTo>
                    <a:pt x="571" y="444"/>
                  </a:lnTo>
                  <a:lnTo>
                    <a:pt x="564" y="450"/>
                  </a:lnTo>
                  <a:lnTo>
                    <a:pt x="558" y="457"/>
                  </a:lnTo>
                  <a:lnTo>
                    <a:pt x="558" y="469"/>
                  </a:lnTo>
                  <a:lnTo>
                    <a:pt x="552" y="469"/>
                  </a:lnTo>
                  <a:lnTo>
                    <a:pt x="552" y="476"/>
                  </a:lnTo>
                  <a:lnTo>
                    <a:pt x="545" y="476"/>
                  </a:lnTo>
                  <a:lnTo>
                    <a:pt x="545" y="482"/>
                  </a:lnTo>
                  <a:lnTo>
                    <a:pt x="539" y="482"/>
                  </a:lnTo>
                  <a:lnTo>
                    <a:pt x="533" y="482"/>
                  </a:lnTo>
                  <a:lnTo>
                    <a:pt x="533" y="488"/>
                  </a:lnTo>
                  <a:lnTo>
                    <a:pt x="526" y="488"/>
                  </a:lnTo>
                  <a:lnTo>
                    <a:pt x="520" y="488"/>
                  </a:lnTo>
                  <a:lnTo>
                    <a:pt x="520" y="495"/>
                  </a:lnTo>
                  <a:lnTo>
                    <a:pt x="514" y="495"/>
                  </a:lnTo>
                  <a:lnTo>
                    <a:pt x="507" y="501"/>
                  </a:lnTo>
                  <a:lnTo>
                    <a:pt x="501" y="501"/>
                  </a:lnTo>
                  <a:lnTo>
                    <a:pt x="501" y="508"/>
                  </a:lnTo>
                  <a:lnTo>
                    <a:pt x="495" y="508"/>
                  </a:lnTo>
                  <a:lnTo>
                    <a:pt x="488" y="514"/>
                  </a:lnTo>
                  <a:lnTo>
                    <a:pt x="482" y="514"/>
                  </a:lnTo>
                  <a:lnTo>
                    <a:pt x="482" y="520"/>
                  </a:lnTo>
                  <a:lnTo>
                    <a:pt x="476" y="527"/>
                  </a:lnTo>
                  <a:lnTo>
                    <a:pt x="476" y="533"/>
                  </a:lnTo>
                  <a:lnTo>
                    <a:pt x="469" y="533"/>
                  </a:lnTo>
                  <a:lnTo>
                    <a:pt x="463" y="533"/>
                  </a:lnTo>
                  <a:lnTo>
                    <a:pt x="457" y="533"/>
                  </a:lnTo>
                  <a:lnTo>
                    <a:pt x="457" y="539"/>
                  </a:lnTo>
                  <a:lnTo>
                    <a:pt x="450" y="539"/>
                  </a:lnTo>
                  <a:lnTo>
                    <a:pt x="450" y="546"/>
                  </a:lnTo>
                  <a:lnTo>
                    <a:pt x="444" y="546"/>
                  </a:lnTo>
                  <a:lnTo>
                    <a:pt x="438" y="546"/>
                  </a:lnTo>
                  <a:lnTo>
                    <a:pt x="438" y="552"/>
                  </a:lnTo>
                  <a:lnTo>
                    <a:pt x="431" y="558"/>
                  </a:lnTo>
                  <a:lnTo>
                    <a:pt x="431" y="571"/>
                  </a:lnTo>
                  <a:lnTo>
                    <a:pt x="431" y="577"/>
                  </a:lnTo>
                  <a:lnTo>
                    <a:pt x="425" y="577"/>
                  </a:lnTo>
                  <a:lnTo>
                    <a:pt x="425" y="584"/>
                  </a:lnTo>
                  <a:lnTo>
                    <a:pt x="418" y="590"/>
                  </a:lnTo>
                  <a:lnTo>
                    <a:pt x="412" y="596"/>
                  </a:lnTo>
                  <a:lnTo>
                    <a:pt x="406" y="596"/>
                  </a:lnTo>
                  <a:lnTo>
                    <a:pt x="399" y="596"/>
                  </a:lnTo>
                  <a:lnTo>
                    <a:pt x="399" y="603"/>
                  </a:lnTo>
                  <a:lnTo>
                    <a:pt x="399" y="609"/>
                  </a:lnTo>
                  <a:lnTo>
                    <a:pt x="393" y="609"/>
                  </a:lnTo>
                  <a:lnTo>
                    <a:pt x="393" y="615"/>
                  </a:lnTo>
                  <a:lnTo>
                    <a:pt x="393" y="622"/>
                  </a:lnTo>
                  <a:lnTo>
                    <a:pt x="393" y="628"/>
                  </a:lnTo>
                  <a:lnTo>
                    <a:pt x="393" y="634"/>
                  </a:lnTo>
                  <a:lnTo>
                    <a:pt x="387" y="634"/>
                  </a:lnTo>
                  <a:lnTo>
                    <a:pt x="393" y="641"/>
                  </a:lnTo>
                  <a:lnTo>
                    <a:pt x="387" y="647"/>
                  </a:lnTo>
                  <a:lnTo>
                    <a:pt x="380" y="653"/>
                  </a:lnTo>
                  <a:lnTo>
                    <a:pt x="374" y="653"/>
                  </a:lnTo>
                  <a:lnTo>
                    <a:pt x="374" y="660"/>
                  </a:lnTo>
                  <a:lnTo>
                    <a:pt x="368" y="660"/>
                  </a:lnTo>
                  <a:lnTo>
                    <a:pt x="368" y="653"/>
                  </a:lnTo>
                  <a:lnTo>
                    <a:pt x="361" y="653"/>
                  </a:lnTo>
                  <a:lnTo>
                    <a:pt x="361" y="647"/>
                  </a:lnTo>
                  <a:lnTo>
                    <a:pt x="355" y="647"/>
                  </a:lnTo>
                  <a:lnTo>
                    <a:pt x="355" y="641"/>
                  </a:lnTo>
                  <a:lnTo>
                    <a:pt x="349" y="641"/>
                  </a:lnTo>
                  <a:lnTo>
                    <a:pt x="342" y="641"/>
                  </a:lnTo>
                  <a:lnTo>
                    <a:pt x="342" y="634"/>
                  </a:lnTo>
                  <a:lnTo>
                    <a:pt x="336" y="634"/>
                  </a:lnTo>
                  <a:lnTo>
                    <a:pt x="330" y="634"/>
                  </a:lnTo>
                  <a:lnTo>
                    <a:pt x="330" y="641"/>
                  </a:lnTo>
                  <a:lnTo>
                    <a:pt x="323" y="634"/>
                  </a:lnTo>
                  <a:lnTo>
                    <a:pt x="323" y="641"/>
                  </a:lnTo>
                  <a:lnTo>
                    <a:pt x="317" y="641"/>
                  </a:lnTo>
                  <a:lnTo>
                    <a:pt x="311" y="641"/>
                  </a:lnTo>
                  <a:lnTo>
                    <a:pt x="311" y="647"/>
                  </a:lnTo>
                  <a:lnTo>
                    <a:pt x="304" y="647"/>
                  </a:lnTo>
                  <a:lnTo>
                    <a:pt x="298" y="647"/>
                  </a:lnTo>
                  <a:lnTo>
                    <a:pt x="292" y="647"/>
                  </a:lnTo>
                  <a:lnTo>
                    <a:pt x="285" y="647"/>
                  </a:lnTo>
                  <a:lnTo>
                    <a:pt x="285" y="653"/>
                  </a:lnTo>
                  <a:lnTo>
                    <a:pt x="285" y="647"/>
                  </a:lnTo>
                  <a:lnTo>
                    <a:pt x="285" y="653"/>
                  </a:lnTo>
                  <a:lnTo>
                    <a:pt x="279" y="653"/>
                  </a:lnTo>
                  <a:lnTo>
                    <a:pt x="279" y="647"/>
                  </a:lnTo>
                  <a:lnTo>
                    <a:pt x="273" y="647"/>
                  </a:lnTo>
                  <a:lnTo>
                    <a:pt x="273" y="653"/>
                  </a:lnTo>
                  <a:lnTo>
                    <a:pt x="266" y="647"/>
                  </a:lnTo>
                  <a:lnTo>
                    <a:pt x="260" y="647"/>
                  </a:lnTo>
                  <a:lnTo>
                    <a:pt x="260" y="641"/>
                  </a:lnTo>
                  <a:lnTo>
                    <a:pt x="260" y="634"/>
                  </a:lnTo>
                  <a:lnTo>
                    <a:pt x="260" y="628"/>
                  </a:lnTo>
                  <a:lnTo>
                    <a:pt x="260" y="622"/>
                  </a:lnTo>
                  <a:lnTo>
                    <a:pt x="260" y="615"/>
                  </a:lnTo>
                  <a:lnTo>
                    <a:pt x="254" y="615"/>
                  </a:lnTo>
                  <a:lnTo>
                    <a:pt x="254" y="609"/>
                  </a:lnTo>
                  <a:lnTo>
                    <a:pt x="254" y="603"/>
                  </a:lnTo>
                  <a:lnTo>
                    <a:pt x="247" y="603"/>
                  </a:lnTo>
                  <a:lnTo>
                    <a:pt x="254" y="603"/>
                  </a:lnTo>
                  <a:lnTo>
                    <a:pt x="254" y="596"/>
                  </a:lnTo>
                  <a:lnTo>
                    <a:pt x="254" y="590"/>
                  </a:lnTo>
                  <a:lnTo>
                    <a:pt x="247" y="584"/>
                  </a:lnTo>
                  <a:lnTo>
                    <a:pt x="254" y="584"/>
                  </a:lnTo>
                  <a:lnTo>
                    <a:pt x="247" y="584"/>
                  </a:lnTo>
                  <a:lnTo>
                    <a:pt x="254" y="584"/>
                  </a:lnTo>
                  <a:lnTo>
                    <a:pt x="254" y="577"/>
                  </a:lnTo>
                  <a:lnTo>
                    <a:pt x="254" y="571"/>
                  </a:lnTo>
                  <a:lnTo>
                    <a:pt x="247" y="571"/>
                  </a:lnTo>
                  <a:lnTo>
                    <a:pt x="247" y="565"/>
                  </a:lnTo>
                  <a:lnTo>
                    <a:pt x="247" y="558"/>
                  </a:lnTo>
                  <a:lnTo>
                    <a:pt x="241" y="558"/>
                  </a:lnTo>
                  <a:lnTo>
                    <a:pt x="247" y="552"/>
                  </a:lnTo>
                  <a:lnTo>
                    <a:pt x="241" y="552"/>
                  </a:lnTo>
                  <a:lnTo>
                    <a:pt x="241" y="546"/>
                  </a:lnTo>
                  <a:lnTo>
                    <a:pt x="241" y="539"/>
                  </a:lnTo>
                  <a:lnTo>
                    <a:pt x="241" y="533"/>
                  </a:lnTo>
                  <a:lnTo>
                    <a:pt x="247" y="533"/>
                  </a:lnTo>
                  <a:lnTo>
                    <a:pt x="241" y="533"/>
                  </a:lnTo>
                  <a:lnTo>
                    <a:pt x="247" y="533"/>
                  </a:lnTo>
                  <a:lnTo>
                    <a:pt x="247" y="527"/>
                  </a:lnTo>
                  <a:lnTo>
                    <a:pt x="247" y="520"/>
                  </a:lnTo>
                  <a:lnTo>
                    <a:pt x="241" y="520"/>
                  </a:lnTo>
                  <a:lnTo>
                    <a:pt x="241" y="514"/>
                  </a:lnTo>
                  <a:lnTo>
                    <a:pt x="234" y="514"/>
                  </a:lnTo>
                  <a:lnTo>
                    <a:pt x="234" y="508"/>
                  </a:lnTo>
                  <a:lnTo>
                    <a:pt x="234" y="501"/>
                  </a:lnTo>
                  <a:lnTo>
                    <a:pt x="234" y="495"/>
                  </a:lnTo>
                  <a:lnTo>
                    <a:pt x="228" y="495"/>
                  </a:lnTo>
                  <a:lnTo>
                    <a:pt x="222" y="495"/>
                  </a:lnTo>
                  <a:lnTo>
                    <a:pt x="222" y="488"/>
                  </a:lnTo>
                  <a:lnTo>
                    <a:pt x="215" y="488"/>
                  </a:lnTo>
                  <a:lnTo>
                    <a:pt x="209" y="488"/>
                  </a:lnTo>
                  <a:lnTo>
                    <a:pt x="203" y="488"/>
                  </a:lnTo>
                  <a:lnTo>
                    <a:pt x="196" y="488"/>
                  </a:lnTo>
                  <a:lnTo>
                    <a:pt x="190" y="488"/>
                  </a:lnTo>
                  <a:lnTo>
                    <a:pt x="184" y="488"/>
                  </a:lnTo>
                  <a:lnTo>
                    <a:pt x="184" y="482"/>
                  </a:lnTo>
                  <a:lnTo>
                    <a:pt x="177" y="482"/>
                  </a:lnTo>
                  <a:lnTo>
                    <a:pt x="177" y="476"/>
                  </a:lnTo>
                  <a:lnTo>
                    <a:pt x="171" y="476"/>
                  </a:lnTo>
                  <a:lnTo>
                    <a:pt x="171" y="469"/>
                  </a:lnTo>
                  <a:lnTo>
                    <a:pt x="165" y="469"/>
                  </a:lnTo>
                  <a:lnTo>
                    <a:pt x="158" y="469"/>
                  </a:lnTo>
                  <a:lnTo>
                    <a:pt x="158" y="476"/>
                  </a:lnTo>
                  <a:lnTo>
                    <a:pt x="158" y="482"/>
                  </a:lnTo>
                  <a:lnTo>
                    <a:pt x="152" y="482"/>
                  </a:lnTo>
                  <a:lnTo>
                    <a:pt x="146" y="482"/>
                  </a:lnTo>
                  <a:lnTo>
                    <a:pt x="146" y="488"/>
                  </a:lnTo>
                  <a:lnTo>
                    <a:pt x="146" y="482"/>
                  </a:lnTo>
                  <a:lnTo>
                    <a:pt x="139" y="482"/>
                  </a:lnTo>
                  <a:lnTo>
                    <a:pt x="139" y="488"/>
                  </a:lnTo>
                  <a:lnTo>
                    <a:pt x="139" y="482"/>
                  </a:lnTo>
                  <a:lnTo>
                    <a:pt x="133" y="482"/>
                  </a:lnTo>
                  <a:lnTo>
                    <a:pt x="133" y="488"/>
                  </a:lnTo>
                  <a:lnTo>
                    <a:pt x="133" y="482"/>
                  </a:lnTo>
                  <a:lnTo>
                    <a:pt x="133" y="488"/>
                  </a:lnTo>
                  <a:lnTo>
                    <a:pt x="127" y="488"/>
                  </a:lnTo>
                  <a:lnTo>
                    <a:pt x="127" y="482"/>
                  </a:lnTo>
                  <a:lnTo>
                    <a:pt x="120" y="482"/>
                  </a:lnTo>
                  <a:lnTo>
                    <a:pt x="120" y="488"/>
                  </a:lnTo>
                  <a:lnTo>
                    <a:pt x="120" y="482"/>
                  </a:lnTo>
                  <a:lnTo>
                    <a:pt x="120" y="488"/>
                  </a:lnTo>
                  <a:lnTo>
                    <a:pt x="120" y="482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1" y="482"/>
                  </a:lnTo>
                  <a:lnTo>
                    <a:pt x="95" y="482"/>
                  </a:lnTo>
                  <a:lnTo>
                    <a:pt x="89" y="482"/>
                  </a:lnTo>
                  <a:lnTo>
                    <a:pt x="82" y="482"/>
                  </a:lnTo>
                  <a:lnTo>
                    <a:pt x="76" y="482"/>
                  </a:lnTo>
                  <a:lnTo>
                    <a:pt x="70" y="482"/>
                  </a:lnTo>
                  <a:lnTo>
                    <a:pt x="70" y="476"/>
                  </a:lnTo>
                  <a:lnTo>
                    <a:pt x="70" y="482"/>
                  </a:lnTo>
                  <a:lnTo>
                    <a:pt x="70" y="476"/>
                  </a:lnTo>
                  <a:lnTo>
                    <a:pt x="70" y="482"/>
                  </a:lnTo>
                  <a:lnTo>
                    <a:pt x="70" y="476"/>
                  </a:lnTo>
                  <a:lnTo>
                    <a:pt x="70" y="482"/>
                  </a:lnTo>
                  <a:lnTo>
                    <a:pt x="70" y="476"/>
                  </a:lnTo>
                  <a:lnTo>
                    <a:pt x="63" y="476"/>
                  </a:lnTo>
                  <a:lnTo>
                    <a:pt x="57" y="476"/>
                  </a:lnTo>
                  <a:lnTo>
                    <a:pt x="57" y="469"/>
                  </a:lnTo>
                  <a:lnTo>
                    <a:pt x="57" y="476"/>
                  </a:lnTo>
                  <a:lnTo>
                    <a:pt x="57" y="469"/>
                  </a:lnTo>
                  <a:lnTo>
                    <a:pt x="50" y="469"/>
                  </a:lnTo>
                  <a:lnTo>
                    <a:pt x="44" y="469"/>
                  </a:lnTo>
                  <a:lnTo>
                    <a:pt x="44" y="476"/>
                  </a:lnTo>
                  <a:lnTo>
                    <a:pt x="38" y="476"/>
                  </a:lnTo>
                  <a:lnTo>
                    <a:pt x="38" y="469"/>
                  </a:lnTo>
                  <a:lnTo>
                    <a:pt x="31" y="469"/>
                  </a:lnTo>
                  <a:lnTo>
                    <a:pt x="31" y="476"/>
                  </a:lnTo>
                  <a:lnTo>
                    <a:pt x="25" y="476"/>
                  </a:lnTo>
                  <a:lnTo>
                    <a:pt x="25" y="469"/>
                  </a:lnTo>
                  <a:lnTo>
                    <a:pt x="19" y="469"/>
                  </a:lnTo>
                  <a:lnTo>
                    <a:pt x="19" y="463"/>
                  </a:lnTo>
                  <a:lnTo>
                    <a:pt x="19" y="457"/>
                  </a:lnTo>
                  <a:lnTo>
                    <a:pt x="25" y="457"/>
                  </a:lnTo>
                  <a:lnTo>
                    <a:pt x="25" y="450"/>
                  </a:lnTo>
                  <a:lnTo>
                    <a:pt x="19" y="444"/>
                  </a:lnTo>
                  <a:lnTo>
                    <a:pt x="25" y="444"/>
                  </a:lnTo>
                  <a:lnTo>
                    <a:pt x="25" y="438"/>
                  </a:lnTo>
                  <a:lnTo>
                    <a:pt x="25" y="431"/>
                  </a:lnTo>
                  <a:lnTo>
                    <a:pt x="31" y="431"/>
                  </a:lnTo>
                  <a:lnTo>
                    <a:pt x="25" y="431"/>
                  </a:lnTo>
                  <a:lnTo>
                    <a:pt x="25" y="425"/>
                  </a:lnTo>
                  <a:lnTo>
                    <a:pt x="25" y="419"/>
                  </a:lnTo>
                  <a:lnTo>
                    <a:pt x="19" y="419"/>
                  </a:lnTo>
                  <a:lnTo>
                    <a:pt x="25" y="412"/>
                  </a:lnTo>
                  <a:lnTo>
                    <a:pt x="25" y="406"/>
                  </a:lnTo>
                  <a:lnTo>
                    <a:pt x="31" y="400"/>
                  </a:lnTo>
                  <a:lnTo>
                    <a:pt x="31" y="393"/>
                  </a:lnTo>
                  <a:lnTo>
                    <a:pt x="25" y="393"/>
                  </a:lnTo>
                  <a:lnTo>
                    <a:pt x="31" y="387"/>
                  </a:lnTo>
                  <a:lnTo>
                    <a:pt x="31" y="381"/>
                  </a:lnTo>
                  <a:lnTo>
                    <a:pt x="31" y="374"/>
                  </a:lnTo>
                  <a:lnTo>
                    <a:pt x="31" y="368"/>
                  </a:lnTo>
                  <a:lnTo>
                    <a:pt x="38" y="362"/>
                  </a:lnTo>
                  <a:lnTo>
                    <a:pt x="31" y="362"/>
                  </a:lnTo>
                  <a:lnTo>
                    <a:pt x="31" y="355"/>
                  </a:lnTo>
                  <a:lnTo>
                    <a:pt x="25" y="355"/>
                  </a:lnTo>
                  <a:lnTo>
                    <a:pt x="31" y="349"/>
                  </a:lnTo>
                  <a:lnTo>
                    <a:pt x="25" y="349"/>
                  </a:lnTo>
                  <a:lnTo>
                    <a:pt x="19" y="349"/>
                  </a:lnTo>
                  <a:lnTo>
                    <a:pt x="25" y="343"/>
                  </a:lnTo>
                  <a:lnTo>
                    <a:pt x="31" y="343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19" y="336"/>
                  </a:lnTo>
                  <a:lnTo>
                    <a:pt x="19" y="330"/>
                  </a:lnTo>
                  <a:lnTo>
                    <a:pt x="19" y="324"/>
                  </a:lnTo>
                  <a:lnTo>
                    <a:pt x="19" y="317"/>
                  </a:lnTo>
                  <a:lnTo>
                    <a:pt x="19" y="311"/>
                  </a:lnTo>
                  <a:lnTo>
                    <a:pt x="12" y="311"/>
                  </a:lnTo>
                  <a:lnTo>
                    <a:pt x="12" y="304"/>
                  </a:lnTo>
                  <a:lnTo>
                    <a:pt x="6" y="304"/>
                  </a:lnTo>
                  <a:lnTo>
                    <a:pt x="6" y="298"/>
                  </a:lnTo>
                  <a:lnTo>
                    <a:pt x="12" y="298"/>
                  </a:lnTo>
                  <a:lnTo>
                    <a:pt x="6" y="298"/>
                  </a:lnTo>
                  <a:lnTo>
                    <a:pt x="6" y="292"/>
                  </a:lnTo>
                  <a:lnTo>
                    <a:pt x="6" y="298"/>
                  </a:lnTo>
                  <a:lnTo>
                    <a:pt x="0" y="298"/>
                  </a:lnTo>
                  <a:lnTo>
                    <a:pt x="0" y="292"/>
                  </a:lnTo>
                  <a:lnTo>
                    <a:pt x="6" y="292"/>
                  </a:lnTo>
                  <a:lnTo>
                    <a:pt x="6" y="285"/>
                  </a:lnTo>
                  <a:lnTo>
                    <a:pt x="0" y="285"/>
                  </a:lnTo>
                  <a:lnTo>
                    <a:pt x="6" y="285"/>
                  </a:lnTo>
                  <a:lnTo>
                    <a:pt x="12" y="279"/>
                  </a:lnTo>
                  <a:lnTo>
                    <a:pt x="19" y="279"/>
                  </a:lnTo>
                  <a:lnTo>
                    <a:pt x="19" y="273"/>
                  </a:lnTo>
                  <a:lnTo>
                    <a:pt x="25" y="273"/>
                  </a:lnTo>
                  <a:lnTo>
                    <a:pt x="31" y="273"/>
                  </a:lnTo>
                  <a:lnTo>
                    <a:pt x="31" y="266"/>
                  </a:lnTo>
                  <a:lnTo>
                    <a:pt x="6" y="247"/>
                  </a:lnTo>
                  <a:lnTo>
                    <a:pt x="12" y="228"/>
                  </a:ln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77" name="Freeform 12"/>
            <p:cNvSpPr>
              <a:spLocks/>
            </p:cNvSpPr>
            <p:nvPr/>
          </p:nvSpPr>
          <p:spPr bwMode="auto">
            <a:xfrm>
              <a:off x="2471799" y="3232051"/>
              <a:ext cx="739114" cy="711583"/>
            </a:xfrm>
            <a:custGeom>
              <a:avLst/>
              <a:gdLst>
                <a:gd name="T0" fmla="*/ 2147483647 w 698"/>
                <a:gd name="T1" fmla="*/ 2147483647 h 672"/>
                <a:gd name="T2" fmla="*/ 2147483647 w 698"/>
                <a:gd name="T3" fmla="*/ 2147483647 h 672"/>
                <a:gd name="T4" fmla="*/ 2147483647 w 698"/>
                <a:gd name="T5" fmla="*/ 2147483647 h 672"/>
                <a:gd name="T6" fmla="*/ 2147483647 w 698"/>
                <a:gd name="T7" fmla="*/ 2147483647 h 672"/>
                <a:gd name="T8" fmla="*/ 2147483647 w 698"/>
                <a:gd name="T9" fmla="*/ 2147483647 h 672"/>
                <a:gd name="T10" fmla="*/ 2147483647 w 698"/>
                <a:gd name="T11" fmla="*/ 2147483647 h 672"/>
                <a:gd name="T12" fmla="*/ 2147483647 w 698"/>
                <a:gd name="T13" fmla="*/ 2147483647 h 672"/>
                <a:gd name="T14" fmla="*/ 2147483647 w 698"/>
                <a:gd name="T15" fmla="*/ 2147483647 h 672"/>
                <a:gd name="T16" fmla="*/ 2147483647 w 698"/>
                <a:gd name="T17" fmla="*/ 2147483647 h 672"/>
                <a:gd name="T18" fmla="*/ 2147483647 w 698"/>
                <a:gd name="T19" fmla="*/ 2147483647 h 672"/>
                <a:gd name="T20" fmla="*/ 2147483647 w 698"/>
                <a:gd name="T21" fmla="*/ 2147483647 h 672"/>
                <a:gd name="T22" fmla="*/ 2147483647 w 698"/>
                <a:gd name="T23" fmla="*/ 2147483647 h 672"/>
                <a:gd name="T24" fmla="*/ 2147483647 w 698"/>
                <a:gd name="T25" fmla="*/ 2147483647 h 672"/>
                <a:gd name="T26" fmla="*/ 2147483647 w 698"/>
                <a:gd name="T27" fmla="*/ 2147483647 h 672"/>
                <a:gd name="T28" fmla="*/ 2147483647 w 698"/>
                <a:gd name="T29" fmla="*/ 2147483647 h 672"/>
                <a:gd name="T30" fmla="*/ 2147483647 w 698"/>
                <a:gd name="T31" fmla="*/ 2147483647 h 672"/>
                <a:gd name="T32" fmla="*/ 2147483647 w 698"/>
                <a:gd name="T33" fmla="*/ 2147483647 h 672"/>
                <a:gd name="T34" fmla="*/ 2147483647 w 698"/>
                <a:gd name="T35" fmla="*/ 2147483647 h 672"/>
                <a:gd name="T36" fmla="*/ 2147483647 w 698"/>
                <a:gd name="T37" fmla="*/ 2147483647 h 672"/>
                <a:gd name="T38" fmla="*/ 2147483647 w 698"/>
                <a:gd name="T39" fmla="*/ 2147483647 h 672"/>
                <a:gd name="T40" fmla="*/ 2147483647 w 698"/>
                <a:gd name="T41" fmla="*/ 2147483647 h 672"/>
                <a:gd name="T42" fmla="*/ 2147483647 w 698"/>
                <a:gd name="T43" fmla="*/ 2147483647 h 672"/>
                <a:gd name="T44" fmla="*/ 2147483647 w 698"/>
                <a:gd name="T45" fmla="*/ 2147483647 h 672"/>
                <a:gd name="T46" fmla="*/ 2147483647 w 698"/>
                <a:gd name="T47" fmla="*/ 2147483647 h 672"/>
                <a:gd name="T48" fmla="*/ 2147483647 w 698"/>
                <a:gd name="T49" fmla="*/ 2147483647 h 672"/>
                <a:gd name="T50" fmla="*/ 2147483647 w 698"/>
                <a:gd name="T51" fmla="*/ 2147483647 h 672"/>
                <a:gd name="T52" fmla="*/ 2147483647 w 698"/>
                <a:gd name="T53" fmla="*/ 2147483647 h 672"/>
                <a:gd name="T54" fmla="*/ 2147483647 w 698"/>
                <a:gd name="T55" fmla="*/ 2147483647 h 672"/>
                <a:gd name="T56" fmla="*/ 2147483647 w 698"/>
                <a:gd name="T57" fmla="*/ 2147483647 h 672"/>
                <a:gd name="T58" fmla="*/ 2147483647 w 698"/>
                <a:gd name="T59" fmla="*/ 2147483647 h 672"/>
                <a:gd name="T60" fmla="*/ 2147483647 w 698"/>
                <a:gd name="T61" fmla="*/ 2147483647 h 672"/>
                <a:gd name="T62" fmla="*/ 2147483647 w 698"/>
                <a:gd name="T63" fmla="*/ 2147483647 h 672"/>
                <a:gd name="T64" fmla="*/ 2147483647 w 698"/>
                <a:gd name="T65" fmla="*/ 2147483647 h 672"/>
                <a:gd name="T66" fmla="*/ 2147483647 w 698"/>
                <a:gd name="T67" fmla="*/ 2147483647 h 672"/>
                <a:gd name="T68" fmla="*/ 2147483647 w 698"/>
                <a:gd name="T69" fmla="*/ 2147483647 h 672"/>
                <a:gd name="T70" fmla="*/ 2147483647 w 698"/>
                <a:gd name="T71" fmla="*/ 2147483647 h 672"/>
                <a:gd name="T72" fmla="*/ 2147483647 w 698"/>
                <a:gd name="T73" fmla="*/ 2147483647 h 672"/>
                <a:gd name="T74" fmla="*/ 2147483647 w 698"/>
                <a:gd name="T75" fmla="*/ 2147483647 h 672"/>
                <a:gd name="T76" fmla="*/ 2147483647 w 698"/>
                <a:gd name="T77" fmla="*/ 2147483647 h 672"/>
                <a:gd name="T78" fmla="*/ 2147483647 w 698"/>
                <a:gd name="T79" fmla="*/ 2147483647 h 672"/>
                <a:gd name="T80" fmla="*/ 2147483647 w 698"/>
                <a:gd name="T81" fmla="*/ 2147483647 h 672"/>
                <a:gd name="T82" fmla="*/ 2147483647 w 698"/>
                <a:gd name="T83" fmla="*/ 2147483647 h 672"/>
                <a:gd name="T84" fmla="*/ 2147483647 w 698"/>
                <a:gd name="T85" fmla="*/ 2147483647 h 672"/>
                <a:gd name="T86" fmla="*/ 2147483647 w 698"/>
                <a:gd name="T87" fmla="*/ 2147483647 h 672"/>
                <a:gd name="T88" fmla="*/ 2147483647 w 698"/>
                <a:gd name="T89" fmla="*/ 2147483647 h 672"/>
                <a:gd name="T90" fmla="*/ 2147483647 w 698"/>
                <a:gd name="T91" fmla="*/ 2147483647 h 672"/>
                <a:gd name="T92" fmla="*/ 2147483647 w 698"/>
                <a:gd name="T93" fmla="*/ 2147483647 h 672"/>
                <a:gd name="T94" fmla="*/ 2147483647 w 698"/>
                <a:gd name="T95" fmla="*/ 2147483647 h 672"/>
                <a:gd name="T96" fmla="*/ 2147483647 w 698"/>
                <a:gd name="T97" fmla="*/ 2147483647 h 672"/>
                <a:gd name="T98" fmla="*/ 2147483647 w 698"/>
                <a:gd name="T99" fmla="*/ 2147483647 h 672"/>
                <a:gd name="T100" fmla="*/ 2147483647 w 698"/>
                <a:gd name="T101" fmla="*/ 2147483647 h 672"/>
                <a:gd name="T102" fmla="*/ 2147483647 w 698"/>
                <a:gd name="T103" fmla="*/ 2147483647 h 672"/>
                <a:gd name="T104" fmla="*/ 2147483647 w 698"/>
                <a:gd name="T105" fmla="*/ 2147483647 h 672"/>
                <a:gd name="T106" fmla="*/ 2147483647 w 698"/>
                <a:gd name="T107" fmla="*/ 2147483647 h 672"/>
                <a:gd name="T108" fmla="*/ 2147483647 w 698"/>
                <a:gd name="T109" fmla="*/ 2147483647 h 672"/>
                <a:gd name="T110" fmla="*/ 2147483647 w 698"/>
                <a:gd name="T111" fmla="*/ 2147483647 h 672"/>
                <a:gd name="T112" fmla="*/ 2147483647 w 698"/>
                <a:gd name="T113" fmla="*/ 2147483647 h 672"/>
                <a:gd name="T114" fmla="*/ 2147483647 w 698"/>
                <a:gd name="T115" fmla="*/ 2147483647 h 672"/>
                <a:gd name="T116" fmla="*/ 2147483647 w 698"/>
                <a:gd name="T117" fmla="*/ 2147483647 h 672"/>
                <a:gd name="T118" fmla="*/ 2147483647 w 698"/>
                <a:gd name="T119" fmla="*/ 2147483647 h 672"/>
                <a:gd name="T120" fmla="*/ 2147483647 w 698"/>
                <a:gd name="T121" fmla="*/ 2147483647 h 672"/>
                <a:gd name="T122" fmla="*/ 2147483647 w 698"/>
                <a:gd name="T123" fmla="*/ 2147483647 h 672"/>
                <a:gd name="T124" fmla="*/ 2147483647 w 698"/>
                <a:gd name="T125" fmla="*/ 2147483647 h 6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8"/>
                <a:gd name="T190" fmla="*/ 0 h 672"/>
                <a:gd name="T191" fmla="*/ 698 w 698"/>
                <a:gd name="T192" fmla="*/ 672 h 6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8" h="672">
                  <a:moveTo>
                    <a:pt x="0" y="482"/>
                  </a:moveTo>
                  <a:lnTo>
                    <a:pt x="0" y="482"/>
                  </a:lnTo>
                  <a:lnTo>
                    <a:pt x="0" y="475"/>
                  </a:lnTo>
                  <a:lnTo>
                    <a:pt x="7" y="475"/>
                  </a:lnTo>
                  <a:lnTo>
                    <a:pt x="7" y="469"/>
                  </a:lnTo>
                  <a:lnTo>
                    <a:pt x="7" y="463"/>
                  </a:lnTo>
                  <a:lnTo>
                    <a:pt x="0" y="463"/>
                  </a:lnTo>
                  <a:lnTo>
                    <a:pt x="7" y="463"/>
                  </a:lnTo>
                  <a:lnTo>
                    <a:pt x="0" y="463"/>
                  </a:lnTo>
                  <a:lnTo>
                    <a:pt x="7" y="463"/>
                  </a:lnTo>
                  <a:lnTo>
                    <a:pt x="7" y="456"/>
                  </a:lnTo>
                  <a:lnTo>
                    <a:pt x="7" y="450"/>
                  </a:lnTo>
                  <a:lnTo>
                    <a:pt x="13" y="450"/>
                  </a:lnTo>
                  <a:lnTo>
                    <a:pt x="13" y="444"/>
                  </a:lnTo>
                  <a:lnTo>
                    <a:pt x="19" y="444"/>
                  </a:lnTo>
                  <a:lnTo>
                    <a:pt x="19" y="437"/>
                  </a:lnTo>
                  <a:lnTo>
                    <a:pt x="19" y="444"/>
                  </a:lnTo>
                  <a:lnTo>
                    <a:pt x="19" y="437"/>
                  </a:lnTo>
                  <a:lnTo>
                    <a:pt x="19" y="431"/>
                  </a:lnTo>
                  <a:lnTo>
                    <a:pt x="19" y="425"/>
                  </a:lnTo>
                  <a:lnTo>
                    <a:pt x="26" y="425"/>
                  </a:lnTo>
                  <a:lnTo>
                    <a:pt x="19" y="425"/>
                  </a:lnTo>
                  <a:lnTo>
                    <a:pt x="26" y="425"/>
                  </a:lnTo>
                  <a:lnTo>
                    <a:pt x="32" y="425"/>
                  </a:lnTo>
                  <a:lnTo>
                    <a:pt x="32" y="418"/>
                  </a:lnTo>
                  <a:lnTo>
                    <a:pt x="26" y="418"/>
                  </a:lnTo>
                  <a:lnTo>
                    <a:pt x="32" y="418"/>
                  </a:lnTo>
                  <a:lnTo>
                    <a:pt x="38" y="412"/>
                  </a:lnTo>
                  <a:lnTo>
                    <a:pt x="38" y="418"/>
                  </a:lnTo>
                  <a:lnTo>
                    <a:pt x="38" y="412"/>
                  </a:lnTo>
                  <a:lnTo>
                    <a:pt x="45" y="412"/>
                  </a:lnTo>
                  <a:lnTo>
                    <a:pt x="45" y="406"/>
                  </a:lnTo>
                  <a:lnTo>
                    <a:pt x="51" y="406"/>
                  </a:lnTo>
                  <a:lnTo>
                    <a:pt x="51" y="399"/>
                  </a:lnTo>
                  <a:lnTo>
                    <a:pt x="51" y="406"/>
                  </a:lnTo>
                  <a:lnTo>
                    <a:pt x="51" y="399"/>
                  </a:lnTo>
                  <a:lnTo>
                    <a:pt x="51" y="393"/>
                  </a:lnTo>
                  <a:lnTo>
                    <a:pt x="51" y="399"/>
                  </a:lnTo>
                  <a:lnTo>
                    <a:pt x="57" y="399"/>
                  </a:lnTo>
                  <a:lnTo>
                    <a:pt x="57" y="393"/>
                  </a:lnTo>
                  <a:lnTo>
                    <a:pt x="57" y="387"/>
                  </a:lnTo>
                  <a:lnTo>
                    <a:pt x="64" y="387"/>
                  </a:lnTo>
                  <a:lnTo>
                    <a:pt x="57" y="387"/>
                  </a:lnTo>
                  <a:lnTo>
                    <a:pt x="64" y="387"/>
                  </a:lnTo>
                  <a:lnTo>
                    <a:pt x="57" y="380"/>
                  </a:lnTo>
                  <a:lnTo>
                    <a:pt x="51" y="380"/>
                  </a:lnTo>
                  <a:lnTo>
                    <a:pt x="57" y="380"/>
                  </a:lnTo>
                  <a:lnTo>
                    <a:pt x="51" y="374"/>
                  </a:lnTo>
                  <a:lnTo>
                    <a:pt x="57" y="374"/>
                  </a:lnTo>
                  <a:lnTo>
                    <a:pt x="51" y="374"/>
                  </a:lnTo>
                  <a:lnTo>
                    <a:pt x="57" y="374"/>
                  </a:lnTo>
                  <a:lnTo>
                    <a:pt x="51" y="374"/>
                  </a:lnTo>
                  <a:lnTo>
                    <a:pt x="57" y="368"/>
                  </a:lnTo>
                  <a:lnTo>
                    <a:pt x="64" y="368"/>
                  </a:lnTo>
                  <a:lnTo>
                    <a:pt x="70" y="368"/>
                  </a:lnTo>
                  <a:lnTo>
                    <a:pt x="64" y="361"/>
                  </a:lnTo>
                  <a:lnTo>
                    <a:pt x="70" y="361"/>
                  </a:lnTo>
                  <a:lnTo>
                    <a:pt x="64" y="361"/>
                  </a:lnTo>
                  <a:lnTo>
                    <a:pt x="70" y="361"/>
                  </a:lnTo>
                  <a:lnTo>
                    <a:pt x="70" y="355"/>
                  </a:lnTo>
                  <a:lnTo>
                    <a:pt x="76" y="355"/>
                  </a:lnTo>
                  <a:lnTo>
                    <a:pt x="76" y="348"/>
                  </a:lnTo>
                  <a:lnTo>
                    <a:pt x="83" y="348"/>
                  </a:lnTo>
                  <a:lnTo>
                    <a:pt x="89" y="348"/>
                  </a:lnTo>
                  <a:lnTo>
                    <a:pt x="89" y="342"/>
                  </a:lnTo>
                  <a:lnTo>
                    <a:pt x="89" y="336"/>
                  </a:lnTo>
                  <a:lnTo>
                    <a:pt x="95" y="336"/>
                  </a:lnTo>
                  <a:lnTo>
                    <a:pt x="95" y="329"/>
                  </a:lnTo>
                  <a:lnTo>
                    <a:pt x="102" y="329"/>
                  </a:lnTo>
                  <a:lnTo>
                    <a:pt x="108" y="329"/>
                  </a:lnTo>
                  <a:lnTo>
                    <a:pt x="114" y="329"/>
                  </a:lnTo>
                  <a:lnTo>
                    <a:pt x="121" y="329"/>
                  </a:lnTo>
                  <a:lnTo>
                    <a:pt x="121" y="323"/>
                  </a:lnTo>
                  <a:lnTo>
                    <a:pt x="127" y="323"/>
                  </a:lnTo>
                  <a:lnTo>
                    <a:pt x="133" y="323"/>
                  </a:lnTo>
                  <a:lnTo>
                    <a:pt x="133" y="317"/>
                  </a:lnTo>
                  <a:lnTo>
                    <a:pt x="140" y="317"/>
                  </a:lnTo>
                  <a:lnTo>
                    <a:pt x="140" y="310"/>
                  </a:lnTo>
                  <a:lnTo>
                    <a:pt x="140" y="304"/>
                  </a:lnTo>
                  <a:lnTo>
                    <a:pt x="140" y="298"/>
                  </a:lnTo>
                  <a:lnTo>
                    <a:pt x="146" y="298"/>
                  </a:lnTo>
                  <a:lnTo>
                    <a:pt x="146" y="291"/>
                  </a:lnTo>
                  <a:lnTo>
                    <a:pt x="146" y="285"/>
                  </a:lnTo>
                  <a:lnTo>
                    <a:pt x="152" y="279"/>
                  </a:lnTo>
                  <a:lnTo>
                    <a:pt x="146" y="279"/>
                  </a:lnTo>
                  <a:lnTo>
                    <a:pt x="146" y="272"/>
                  </a:lnTo>
                  <a:lnTo>
                    <a:pt x="152" y="272"/>
                  </a:lnTo>
                  <a:lnTo>
                    <a:pt x="152" y="266"/>
                  </a:lnTo>
                  <a:lnTo>
                    <a:pt x="152" y="260"/>
                  </a:lnTo>
                  <a:lnTo>
                    <a:pt x="159" y="260"/>
                  </a:lnTo>
                  <a:lnTo>
                    <a:pt x="159" y="253"/>
                  </a:lnTo>
                  <a:lnTo>
                    <a:pt x="165" y="253"/>
                  </a:lnTo>
                  <a:lnTo>
                    <a:pt x="172" y="253"/>
                  </a:lnTo>
                  <a:lnTo>
                    <a:pt x="172" y="247"/>
                  </a:lnTo>
                  <a:lnTo>
                    <a:pt x="178" y="247"/>
                  </a:lnTo>
                  <a:lnTo>
                    <a:pt x="184" y="241"/>
                  </a:lnTo>
                  <a:lnTo>
                    <a:pt x="184" y="247"/>
                  </a:lnTo>
                  <a:lnTo>
                    <a:pt x="191" y="247"/>
                  </a:lnTo>
                  <a:lnTo>
                    <a:pt x="197" y="247"/>
                  </a:lnTo>
                  <a:lnTo>
                    <a:pt x="203" y="247"/>
                  </a:lnTo>
                  <a:lnTo>
                    <a:pt x="203" y="241"/>
                  </a:lnTo>
                  <a:lnTo>
                    <a:pt x="203" y="234"/>
                  </a:lnTo>
                  <a:lnTo>
                    <a:pt x="203" y="228"/>
                  </a:lnTo>
                  <a:lnTo>
                    <a:pt x="210" y="228"/>
                  </a:lnTo>
                  <a:lnTo>
                    <a:pt x="210" y="222"/>
                  </a:lnTo>
                  <a:lnTo>
                    <a:pt x="210" y="215"/>
                  </a:lnTo>
                  <a:lnTo>
                    <a:pt x="216" y="209"/>
                  </a:lnTo>
                  <a:lnTo>
                    <a:pt x="216" y="203"/>
                  </a:lnTo>
                  <a:lnTo>
                    <a:pt x="216" y="196"/>
                  </a:lnTo>
                  <a:lnTo>
                    <a:pt x="216" y="190"/>
                  </a:lnTo>
                  <a:lnTo>
                    <a:pt x="216" y="184"/>
                  </a:lnTo>
                  <a:lnTo>
                    <a:pt x="216" y="177"/>
                  </a:lnTo>
                  <a:lnTo>
                    <a:pt x="222" y="171"/>
                  </a:lnTo>
                  <a:lnTo>
                    <a:pt x="222" y="165"/>
                  </a:lnTo>
                  <a:lnTo>
                    <a:pt x="229" y="165"/>
                  </a:lnTo>
                  <a:lnTo>
                    <a:pt x="229" y="158"/>
                  </a:lnTo>
                  <a:lnTo>
                    <a:pt x="229" y="152"/>
                  </a:lnTo>
                  <a:lnTo>
                    <a:pt x="229" y="145"/>
                  </a:lnTo>
                  <a:lnTo>
                    <a:pt x="229" y="139"/>
                  </a:lnTo>
                  <a:lnTo>
                    <a:pt x="229" y="133"/>
                  </a:lnTo>
                  <a:lnTo>
                    <a:pt x="229" y="126"/>
                  </a:lnTo>
                  <a:lnTo>
                    <a:pt x="235" y="120"/>
                  </a:lnTo>
                  <a:lnTo>
                    <a:pt x="235" y="114"/>
                  </a:lnTo>
                  <a:lnTo>
                    <a:pt x="235" y="107"/>
                  </a:lnTo>
                  <a:lnTo>
                    <a:pt x="241" y="107"/>
                  </a:lnTo>
                  <a:lnTo>
                    <a:pt x="241" y="101"/>
                  </a:lnTo>
                  <a:lnTo>
                    <a:pt x="248" y="101"/>
                  </a:lnTo>
                  <a:lnTo>
                    <a:pt x="248" y="95"/>
                  </a:lnTo>
                  <a:lnTo>
                    <a:pt x="248" y="88"/>
                  </a:lnTo>
                  <a:lnTo>
                    <a:pt x="254" y="88"/>
                  </a:lnTo>
                  <a:lnTo>
                    <a:pt x="254" y="82"/>
                  </a:lnTo>
                  <a:lnTo>
                    <a:pt x="254" y="76"/>
                  </a:lnTo>
                  <a:lnTo>
                    <a:pt x="254" y="69"/>
                  </a:lnTo>
                  <a:lnTo>
                    <a:pt x="254" y="63"/>
                  </a:lnTo>
                  <a:lnTo>
                    <a:pt x="254" y="57"/>
                  </a:lnTo>
                  <a:lnTo>
                    <a:pt x="260" y="57"/>
                  </a:lnTo>
                  <a:lnTo>
                    <a:pt x="260" y="50"/>
                  </a:lnTo>
                  <a:lnTo>
                    <a:pt x="260" y="44"/>
                  </a:lnTo>
                  <a:lnTo>
                    <a:pt x="260" y="38"/>
                  </a:lnTo>
                  <a:lnTo>
                    <a:pt x="267" y="38"/>
                  </a:lnTo>
                  <a:lnTo>
                    <a:pt x="267" y="31"/>
                  </a:lnTo>
                  <a:lnTo>
                    <a:pt x="260" y="31"/>
                  </a:lnTo>
                  <a:lnTo>
                    <a:pt x="267" y="31"/>
                  </a:lnTo>
                  <a:lnTo>
                    <a:pt x="267" y="25"/>
                  </a:lnTo>
                  <a:lnTo>
                    <a:pt x="273" y="25"/>
                  </a:lnTo>
                  <a:lnTo>
                    <a:pt x="267" y="19"/>
                  </a:lnTo>
                  <a:lnTo>
                    <a:pt x="273" y="19"/>
                  </a:lnTo>
                  <a:lnTo>
                    <a:pt x="273" y="12"/>
                  </a:lnTo>
                  <a:lnTo>
                    <a:pt x="279" y="12"/>
                  </a:lnTo>
                  <a:lnTo>
                    <a:pt x="279" y="6"/>
                  </a:lnTo>
                  <a:lnTo>
                    <a:pt x="286" y="6"/>
                  </a:lnTo>
                  <a:lnTo>
                    <a:pt x="292" y="6"/>
                  </a:lnTo>
                  <a:lnTo>
                    <a:pt x="286" y="6"/>
                  </a:lnTo>
                  <a:lnTo>
                    <a:pt x="292" y="0"/>
                  </a:lnTo>
                  <a:lnTo>
                    <a:pt x="298" y="0"/>
                  </a:lnTo>
                  <a:lnTo>
                    <a:pt x="292" y="0"/>
                  </a:lnTo>
                  <a:lnTo>
                    <a:pt x="292" y="6"/>
                  </a:lnTo>
                  <a:lnTo>
                    <a:pt x="286" y="6"/>
                  </a:lnTo>
                  <a:lnTo>
                    <a:pt x="286" y="12"/>
                  </a:lnTo>
                  <a:lnTo>
                    <a:pt x="292" y="12"/>
                  </a:lnTo>
                  <a:lnTo>
                    <a:pt x="292" y="19"/>
                  </a:lnTo>
                  <a:lnTo>
                    <a:pt x="286" y="19"/>
                  </a:lnTo>
                  <a:lnTo>
                    <a:pt x="286" y="25"/>
                  </a:lnTo>
                  <a:lnTo>
                    <a:pt x="279" y="25"/>
                  </a:lnTo>
                  <a:lnTo>
                    <a:pt x="279" y="31"/>
                  </a:lnTo>
                  <a:lnTo>
                    <a:pt x="279" y="38"/>
                  </a:lnTo>
                  <a:lnTo>
                    <a:pt x="279" y="44"/>
                  </a:lnTo>
                  <a:lnTo>
                    <a:pt x="279" y="38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8" y="50"/>
                  </a:lnTo>
                  <a:lnTo>
                    <a:pt x="305" y="50"/>
                  </a:lnTo>
                  <a:lnTo>
                    <a:pt x="311" y="50"/>
                  </a:lnTo>
                  <a:lnTo>
                    <a:pt x="317" y="50"/>
                  </a:lnTo>
                  <a:lnTo>
                    <a:pt x="317" y="57"/>
                  </a:lnTo>
                  <a:lnTo>
                    <a:pt x="349" y="69"/>
                  </a:lnTo>
                  <a:lnTo>
                    <a:pt x="362" y="76"/>
                  </a:lnTo>
                  <a:lnTo>
                    <a:pt x="368" y="82"/>
                  </a:lnTo>
                  <a:lnTo>
                    <a:pt x="375" y="82"/>
                  </a:lnTo>
                  <a:lnTo>
                    <a:pt x="375" y="76"/>
                  </a:lnTo>
                  <a:lnTo>
                    <a:pt x="368" y="76"/>
                  </a:lnTo>
                  <a:lnTo>
                    <a:pt x="368" y="69"/>
                  </a:lnTo>
                  <a:lnTo>
                    <a:pt x="375" y="69"/>
                  </a:lnTo>
                  <a:lnTo>
                    <a:pt x="368" y="69"/>
                  </a:lnTo>
                  <a:lnTo>
                    <a:pt x="368" y="63"/>
                  </a:lnTo>
                  <a:lnTo>
                    <a:pt x="375" y="63"/>
                  </a:lnTo>
                  <a:lnTo>
                    <a:pt x="375" y="57"/>
                  </a:lnTo>
                  <a:lnTo>
                    <a:pt x="381" y="57"/>
                  </a:lnTo>
                  <a:lnTo>
                    <a:pt x="375" y="57"/>
                  </a:lnTo>
                  <a:lnTo>
                    <a:pt x="375" y="50"/>
                  </a:lnTo>
                  <a:lnTo>
                    <a:pt x="381" y="50"/>
                  </a:lnTo>
                  <a:lnTo>
                    <a:pt x="381" y="44"/>
                  </a:lnTo>
                  <a:lnTo>
                    <a:pt x="387" y="44"/>
                  </a:lnTo>
                  <a:lnTo>
                    <a:pt x="387" y="38"/>
                  </a:lnTo>
                  <a:lnTo>
                    <a:pt x="394" y="38"/>
                  </a:lnTo>
                  <a:lnTo>
                    <a:pt x="394" y="44"/>
                  </a:lnTo>
                  <a:lnTo>
                    <a:pt x="400" y="44"/>
                  </a:lnTo>
                  <a:lnTo>
                    <a:pt x="394" y="44"/>
                  </a:lnTo>
                  <a:lnTo>
                    <a:pt x="400" y="50"/>
                  </a:lnTo>
                  <a:lnTo>
                    <a:pt x="400" y="44"/>
                  </a:lnTo>
                  <a:lnTo>
                    <a:pt x="400" y="50"/>
                  </a:lnTo>
                  <a:lnTo>
                    <a:pt x="406" y="50"/>
                  </a:lnTo>
                  <a:lnTo>
                    <a:pt x="413" y="38"/>
                  </a:lnTo>
                  <a:lnTo>
                    <a:pt x="419" y="38"/>
                  </a:lnTo>
                  <a:lnTo>
                    <a:pt x="419" y="44"/>
                  </a:lnTo>
                  <a:lnTo>
                    <a:pt x="425" y="44"/>
                  </a:lnTo>
                  <a:lnTo>
                    <a:pt x="425" y="50"/>
                  </a:lnTo>
                  <a:lnTo>
                    <a:pt x="432" y="50"/>
                  </a:lnTo>
                  <a:lnTo>
                    <a:pt x="432" y="57"/>
                  </a:lnTo>
                  <a:lnTo>
                    <a:pt x="438" y="57"/>
                  </a:lnTo>
                  <a:lnTo>
                    <a:pt x="438" y="63"/>
                  </a:lnTo>
                  <a:lnTo>
                    <a:pt x="444" y="63"/>
                  </a:lnTo>
                  <a:lnTo>
                    <a:pt x="444" y="69"/>
                  </a:lnTo>
                  <a:lnTo>
                    <a:pt x="444" y="76"/>
                  </a:lnTo>
                  <a:lnTo>
                    <a:pt x="444" y="82"/>
                  </a:lnTo>
                  <a:lnTo>
                    <a:pt x="444" y="88"/>
                  </a:lnTo>
                  <a:lnTo>
                    <a:pt x="444" y="82"/>
                  </a:lnTo>
                  <a:lnTo>
                    <a:pt x="444" y="76"/>
                  </a:lnTo>
                  <a:lnTo>
                    <a:pt x="451" y="76"/>
                  </a:lnTo>
                  <a:lnTo>
                    <a:pt x="451" y="69"/>
                  </a:lnTo>
                  <a:lnTo>
                    <a:pt x="457" y="69"/>
                  </a:lnTo>
                  <a:lnTo>
                    <a:pt x="457" y="76"/>
                  </a:lnTo>
                  <a:lnTo>
                    <a:pt x="451" y="76"/>
                  </a:lnTo>
                  <a:lnTo>
                    <a:pt x="457" y="76"/>
                  </a:lnTo>
                  <a:lnTo>
                    <a:pt x="451" y="76"/>
                  </a:lnTo>
                  <a:lnTo>
                    <a:pt x="457" y="76"/>
                  </a:lnTo>
                  <a:lnTo>
                    <a:pt x="451" y="76"/>
                  </a:lnTo>
                  <a:lnTo>
                    <a:pt x="457" y="76"/>
                  </a:lnTo>
                  <a:lnTo>
                    <a:pt x="451" y="76"/>
                  </a:lnTo>
                  <a:lnTo>
                    <a:pt x="457" y="76"/>
                  </a:lnTo>
                  <a:lnTo>
                    <a:pt x="457" y="82"/>
                  </a:lnTo>
                  <a:lnTo>
                    <a:pt x="463" y="82"/>
                  </a:lnTo>
                  <a:lnTo>
                    <a:pt x="470" y="82"/>
                  </a:lnTo>
                  <a:lnTo>
                    <a:pt x="463" y="82"/>
                  </a:lnTo>
                  <a:lnTo>
                    <a:pt x="470" y="76"/>
                  </a:lnTo>
                  <a:lnTo>
                    <a:pt x="463" y="76"/>
                  </a:lnTo>
                  <a:lnTo>
                    <a:pt x="470" y="76"/>
                  </a:lnTo>
                  <a:lnTo>
                    <a:pt x="476" y="76"/>
                  </a:lnTo>
                  <a:lnTo>
                    <a:pt x="476" y="69"/>
                  </a:lnTo>
                  <a:lnTo>
                    <a:pt x="476" y="76"/>
                  </a:lnTo>
                  <a:lnTo>
                    <a:pt x="476" y="69"/>
                  </a:lnTo>
                  <a:lnTo>
                    <a:pt x="476" y="76"/>
                  </a:lnTo>
                  <a:lnTo>
                    <a:pt x="482" y="76"/>
                  </a:lnTo>
                  <a:lnTo>
                    <a:pt x="482" y="69"/>
                  </a:lnTo>
                  <a:lnTo>
                    <a:pt x="482" y="76"/>
                  </a:lnTo>
                  <a:lnTo>
                    <a:pt x="482" y="82"/>
                  </a:lnTo>
                  <a:lnTo>
                    <a:pt x="482" y="88"/>
                  </a:lnTo>
                  <a:lnTo>
                    <a:pt x="482" y="82"/>
                  </a:lnTo>
                  <a:lnTo>
                    <a:pt x="482" y="88"/>
                  </a:lnTo>
                  <a:lnTo>
                    <a:pt x="482" y="82"/>
                  </a:lnTo>
                  <a:lnTo>
                    <a:pt x="482" y="88"/>
                  </a:lnTo>
                  <a:lnTo>
                    <a:pt x="482" y="82"/>
                  </a:lnTo>
                  <a:lnTo>
                    <a:pt x="489" y="82"/>
                  </a:lnTo>
                  <a:lnTo>
                    <a:pt x="495" y="82"/>
                  </a:lnTo>
                  <a:lnTo>
                    <a:pt x="489" y="82"/>
                  </a:lnTo>
                  <a:lnTo>
                    <a:pt x="495" y="82"/>
                  </a:lnTo>
                  <a:lnTo>
                    <a:pt x="495" y="76"/>
                  </a:lnTo>
                  <a:lnTo>
                    <a:pt x="495" y="82"/>
                  </a:lnTo>
                  <a:lnTo>
                    <a:pt x="501" y="82"/>
                  </a:lnTo>
                  <a:lnTo>
                    <a:pt x="501" y="88"/>
                  </a:lnTo>
                  <a:lnTo>
                    <a:pt x="508" y="82"/>
                  </a:lnTo>
                  <a:lnTo>
                    <a:pt x="508" y="88"/>
                  </a:lnTo>
                  <a:lnTo>
                    <a:pt x="514" y="88"/>
                  </a:lnTo>
                  <a:lnTo>
                    <a:pt x="520" y="88"/>
                  </a:lnTo>
                  <a:lnTo>
                    <a:pt x="527" y="101"/>
                  </a:lnTo>
                  <a:lnTo>
                    <a:pt x="533" y="95"/>
                  </a:lnTo>
                  <a:lnTo>
                    <a:pt x="533" y="88"/>
                  </a:lnTo>
                  <a:lnTo>
                    <a:pt x="533" y="82"/>
                  </a:lnTo>
                  <a:lnTo>
                    <a:pt x="533" y="76"/>
                  </a:lnTo>
                  <a:lnTo>
                    <a:pt x="533" y="69"/>
                  </a:lnTo>
                  <a:lnTo>
                    <a:pt x="533" y="63"/>
                  </a:lnTo>
                  <a:lnTo>
                    <a:pt x="533" y="69"/>
                  </a:lnTo>
                  <a:lnTo>
                    <a:pt x="540" y="69"/>
                  </a:lnTo>
                  <a:lnTo>
                    <a:pt x="540" y="76"/>
                  </a:lnTo>
                  <a:lnTo>
                    <a:pt x="546" y="76"/>
                  </a:lnTo>
                  <a:lnTo>
                    <a:pt x="552" y="76"/>
                  </a:lnTo>
                  <a:lnTo>
                    <a:pt x="552" y="82"/>
                  </a:lnTo>
                  <a:lnTo>
                    <a:pt x="559" y="82"/>
                  </a:lnTo>
                  <a:lnTo>
                    <a:pt x="559" y="76"/>
                  </a:lnTo>
                  <a:lnTo>
                    <a:pt x="559" y="82"/>
                  </a:lnTo>
                  <a:lnTo>
                    <a:pt x="565" y="82"/>
                  </a:lnTo>
                  <a:lnTo>
                    <a:pt x="571" y="82"/>
                  </a:lnTo>
                  <a:lnTo>
                    <a:pt x="571" y="76"/>
                  </a:lnTo>
                  <a:lnTo>
                    <a:pt x="578" y="76"/>
                  </a:lnTo>
                  <a:lnTo>
                    <a:pt x="584" y="76"/>
                  </a:lnTo>
                  <a:lnTo>
                    <a:pt x="578" y="76"/>
                  </a:lnTo>
                  <a:lnTo>
                    <a:pt x="584" y="76"/>
                  </a:lnTo>
                  <a:lnTo>
                    <a:pt x="584" y="69"/>
                  </a:lnTo>
                  <a:lnTo>
                    <a:pt x="584" y="76"/>
                  </a:lnTo>
                  <a:lnTo>
                    <a:pt x="584" y="69"/>
                  </a:lnTo>
                  <a:lnTo>
                    <a:pt x="590" y="69"/>
                  </a:lnTo>
                  <a:lnTo>
                    <a:pt x="597" y="69"/>
                  </a:lnTo>
                  <a:lnTo>
                    <a:pt x="597" y="63"/>
                  </a:lnTo>
                  <a:lnTo>
                    <a:pt x="603" y="63"/>
                  </a:lnTo>
                  <a:lnTo>
                    <a:pt x="609" y="63"/>
                  </a:lnTo>
                  <a:lnTo>
                    <a:pt x="609" y="57"/>
                  </a:lnTo>
                  <a:lnTo>
                    <a:pt x="616" y="50"/>
                  </a:lnTo>
                  <a:lnTo>
                    <a:pt x="628" y="50"/>
                  </a:lnTo>
                  <a:lnTo>
                    <a:pt x="641" y="57"/>
                  </a:lnTo>
                  <a:lnTo>
                    <a:pt x="647" y="57"/>
                  </a:lnTo>
                  <a:lnTo>
                    <a:pt x="647" y="50"/>
                  </a:lnTo>
                  <a:lnTo>
                    <a:pt x="647" y="38"/>
                  </a:lnTo>
                  <a:lnTo>
                    <a:pt x="647" y="44"/>
                  </a:lnTo>
                  <a:lnTo>
                    <a:pt x="654" y="44"/>
                  </a:lnTo>
                  <a:lnTo>
                    <a:pt x="654" y="50"/>
                  </a:lnTo>
                  <a:lnTo>
                    <a:pt x="654" y="57"/>
                  </a:lnTo>
                  <a:lnTo>
                    <a:pt x="660" y="57"/>
                  </a:lnTo>
                  <a:lnTo>
                    <a:pt x="660" y="50"/>
                  </a:lnTo>
                  <a:lnTo>
                    <a:pt x="660" y="57"/>
                  </a:lnTo>
                  <a:lnTo>
                    <a:pt x="666" y="50"/>
                  </a:lnTo>
                  <a:lnTo>
                    <a:pt x="673" y="50"/>
                  </a:lnTo>
                  <a:lnTo>
                    <a:pt x="679" y="50"/>
                  </a:lnTo>
                  <a:lnTo>
                    <a:pt x="673" y="50"/>
                  </a:lnTo>
                  <a:lnTo>
                    <a:pt x="673" y="57"/>
                  </a:lnTo>
                  <a:lnTo>
                    <a:pt x="666" y="57"/>
                  </a:lnTo>
                  <a:lnTo>
                    <a:pt x="660" y="57"/>
                  </a:lnTo>
                  <a:lnTo>
                    <a:pt x="660" y="63"/>
                  </a:lnTo>
                  <a:lnTo>
                    <a:pt x="660" y="69"/>
                  </a:lnTo>
                  <a:lnTo>
                    <a:pt x="660" y="76"/>
                  </a:lnTo>
                  <a:lnTo>
                    <a:pt x="660" y="82"/>
                  </a:lnTo>
                  <a:lnTo>
                    <a:pt x="660" y="88"/>
                  </a:lnTo>
                  <a:lnTo>
                    <a:pt x="666" y="88"/>
                  </a:lnTo>
                  <a:lnTo>
                    <a:pt x="673" y="88"/>
                  </a:lnTo>
                  <a:lnTo>
                    <a:pt x="679" y="82"/>
                  </a:lnTo>
                  <a:lnTo>
                    <a:pt x="685" y="82"/>
                  </a:lnTo>
                  <a:lnTo>
                    <a:pt x="685" y="88"/>
                  </a:lnTo>
                  <a:lnTo>
                    <a:pt x="679" y="88"/>
                  </a:lnTo>
                  <a:lnTo>
                    <a:pt x="679" y="95"/>
                  </a:lnTo>
                  <a:lnTo>
                    <a:pt x="673" y="95"/>
                  </a:lnTo>
                  <a:lnTo>
                    <a:pt x="666" y="95"/>
                  </a:lnTo>
                  <a:lnTo>
                    <a:pt x="666" y="101"/>
                  </a:lnTo>
                  <a:lnTo>
                    <a:pt x="666" y="107"/>
                  </a:lnTo>
                  <a:lnTo>
                    <a:pt x="666" y="114"/>
                  </a:lnTo>
                  <a:lnTo>
                    <a:pt x="673" y="107"/>
                  </a:lnTo>
                  <a:lnTo>
                    <a:pt x="673" y="114"/>
                  </a:lnTo>
                  <a:lnTo>
                    <a:pt x="666" y="114"/>
                  </a:lnTo>
                  <a:lnTo>
                    <a:pt x="666" y="120"/>
                  </a:lnTo>
                  <a:lnTo>
                    <a:pt x="666" y="126"/>
                  </a:lnTo>
                  <a:lnTo>
                    <a:pt x="666" y="133"/>
                  </a:lnTo>
                  <a:lnTo>
                    <a:pt x="660" y="133"/>
                  </a:lnTo>
                  <a:lnTo>
                    <a:pt x="666" y="133"/>
                  </a:lnTo>
                  <a:lnTo>
                    <a:pt x="660" y="133"/>
                  </a:lnTo>
                  <a:lnTo>
                    <a:pt x="666" y="133"/>
                  </a:lnTo>
                  <a:lnTo>
                    <a:pt x="666" y="139"/>
                  </a:lnTo>
                  <a:lnTo>
                    <a:pt x="666" y="145"/>
                  </a:lnTo>
                  <a:lnTo>
                    <a:pt x="666" y="152"/>
                  </a:lnTo>
                  <a:lnTo>
                    <a:pt x="666" y="158"/>
                  </a:lnTo>
                  <a:lnTo>
                    <a:pt x="666" y="165"/>
                  </a:lnTo>
                  <a:lnTo>
                    <a:pt x="673" y="165"/>
                  </a:lnTo>
                  <a:lnTo>
                    <a:pt x="679" y="165"/>
                  </a:lnTo>
                  <a:lnTo>
                    <a:pt x="679" y="171"/>
                  </a:lnTo>
                  <a:lnTo>
                    <a:pt x="685" y="171"/>
                  </a:lnTo>
                  <a:lnTo>
                    <a:pt x="685" y="177"/>
                  </a:lnTo>
                  <a:lnTo>
                    <a:pt x="692" y="177"/>
                  </a:lnTo>
                  <a:lnTo>
                    <a:pt x="692" y="184"/>
                  </a:lnTo>
                  <a:lnTo>
                    <a:pt x="698" y="184"/>
                  </a:lnTo>
                  <a:lnTo>
                    <a:pt x="698" y="190"/>
                  </a:lnTo>
                  <a:lnTo>
                    <a:pt x="692" y="190"/>
                  </a:lnTo>
                  <a:lnTo>
                    <a:pt x="685" y="190"/>
                  </a:lnTo>
                  <a:lnTo>
                    <a:pt x="692" y="190"/>
                  </a:lnTo>
                  <a:lnTo>
                    <a:pt x="692" y="196"/>
                  </a:lnTo>
                  <a:lnTo>
                    <a:pt x="685" y="196"/>
                  </a:lnTo>
                  <a:lnTo>
                    <a:pt x="692" y="196"/>
                  </a:lnTo>
                  <a:lnTo>
                    <a:pt x="692" y="203"/>
                  </a:lnTo>
                  <a:lnTo>
                    <a:pt x="685" y="203"/>
                  </a:lnTo>
                  <a:lnTo>
                    <a:pt x="692" y="203"/>
                  </a:lnTo>
                  <a:lnTo>
                    <a:pt x="692" y="209"/>
                  </a:lnTo>
                  <a:lnTo>
                    <a:pt x="692" y="215"/>
                  </a:lnTo>
                  <a:lnTo>
                    <a:pt x="685" y="215"/>
                  </a:lnTo>
                  <a:lnTo>
                    <a:pt x="692" y="222"/>
                  </a:lnTo>
                  <a:lnTo>
                    <a:pt x="685" y="222"/>
                  </a:lnTo>
                  <a:lnTo>
                    <a:pt x="685" y="228"/>
                  </a:lnTo>
                  <a:lnTo>
                    <a:pt x="685" y="234"/>
                  </a:lnTo>
                  <a:lnTo>
                    <a:pt x="685" y="241"/>
                  </a:lnTo>
                  <a:lnTo>
                    <a:pt x="679" y="234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3" y="234"/>
                  </a:lnTo>
                  <a:lnTo>
                    <a:pt x="673" y="241"/>
                  </a:lnTo>
                  <a:lnTo>
                    <a:pt x="666" y="241"/>
                  </a:lnTo>
                  <a:lnTo>
                    <a:pt x="660" y="241"/>
                  </a:lnTo>
                  <a:lnTo>
                    <a:pt x="660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7" y="222"/>
                  </a:lnTo>
                  <a:lnTo>
                    <a:pt x="641" y="215"/>
                  </a:lnTo>
                  <a:lnTo>
                    <a:pt x="641" y="222"/>
                  </a:lnTo>
                  <a:lnTo>
                    <a:pt x="641" y="215"/>
                  </a:lnTo>
                  <a:lnTo>
                    <a:pt x="641" y="222"/>
                  </a:lnTo>
                  <a:lnTo>
                    <a:pt x="635" y="222"/>
                  </a:lnTo>
                  <a:lnTo>
                    <a:pt x="635" y="228"/>
                  </a:lnTo>
                  <a:lnTo>
                    <a:pt x="641" y="228"/>
                  </a:lnTo>
                  <a:lnTo>
                    <a:pt x="641" y="234"/>
                  </a:lnTo>
                  <a:lnTo>
                    <a:pt x="635" y="234"/>
                  </a:lnTo>
                  <a:lnTo>
                    <a:pt x="635" y="241"/>
                  </a:lnTo>
                  <a:lnTo>
                    <a:pt x="641" y="241"/>
                  </a:lnTo>
                  <a:lnTo>
                    <a:pt x="641" y="247"/>
                  </a:lnTo>
                  <a:lnTo>
                    <a:pt x="641" y="253"/>
                  </a:lnTo>
                  <a:lnTo>
                    <a:pt x="635" y="253"/>
                  </a:lnTo>
                  <a:lnTo>
                    <a:pt x="628" y="253"/>
                  </a:lnTo>
                  <a:lnTo>
                    <a:pt x="622" y="253"/>
                  </a:lnTo>
                  <a:lnTo>
                    <a:pt x="622" y="247"/>
                  </a:lnTo>
                  <a:lnTo>
                    <a:pt x="616" y="247"/>
                  </a:lnTo>
                  <a:lnTo>
                    <a:pt x="609" y="247"/>
                  </a:lnTo>
                  <a:lnTo>
                    <a:pt x="603" y="253"/>
                  </a:lnTo>
                  <a:lnTo>
                    <a:pt x="603" y="260"/>
                  </a:lnTo>
                  <a:lnTo>
                    <a:pt x="603" y="266"/>
                  </a:lnTo>
                  <a:lnTo>
                    <a:pt x="597" y="266"/>
                  </a:lnTo>
                  <a:lnTo>
                    <a:pt x="603" y="272"/>
                  </a:lnTo>
                  <a:lnTo>
                    <a:pt x="603" y="266"/>
                  </a:lnTo>
                  <a:lnTo>
                    <a:pt x="603" y="272"/>
                  </a:lnTo>
                  <a:lnTo>
                    <a:pt x="609" y="279"/>
                  </a:lnTo>
                  <a:lnTo>
                    <a:pt x="609" y="285"/>
                  </a:lnTo>
                  <a:lnTo>
                    <a:pt x="603" y="285"/>
                  </a:lnTo>
                  <a:lnTo>
                    <a:pt x="603" y="291"/>
                  </a:lnTo>
                  <a:lnTo>
                    <a:pt x="597" y="298"/>
                  </a:lnTo>
                  <a:lnTo>
                    <a:pt x="603" y="304"/>
                  </a:lnTo>
                  <a:lnTo>
                    <a:pt x="609" y="304"/>
                  </a:lnTo>
                  <a:lnTo>
                    <a:pt x="609" y="310"/>
                  </a:lnTo>
                  <a:lnTo>
                    <a:pt x="609" y="317"/>
                  </a:lnTo>
                  <a:lnTo>
                    <a:pt x="609" y="323"/>
                  </a:lnTo>
                  <a:lnTo>
                    <a:pt x="609" y="329"/>
                  </a:lnTo>
                  <a:lnTo>
                    <a:pt x="597" y="336"/>
                  </a:lnTo>
                  <a:lnTo>
                    <a:pt x="590" y="336"/>
                  </a:lnTo>
                  <a:lnTo>
                    <a:pt x="584" y="336"/>
                  </a:lnTo>
                  <a:lnTo>
                    <a:pt x="578" y="336"/>
                  </a:lnTo>
                  <a:lnTo>
                    <a:pt x="578" y="342"/>
                  </a:lnTo>
                  <a:lnTo>
                    <a:pt x="578" y="336"/>
                  </a:lnTo>
                  <a:lnTo>
                    <a:pt x="578" y="342"/>
                  </a:lnTo>
                  <a:lnTo>
                    <a:pt x="571" y="342"/>
                  </a:lnTo>
                  <a:lnTo>
                    <a:pt x="565" y="342"/>
                  </a:lnTo>
                  <a:lnTo>
                    <a:pt x="559" y="342"/>
                  </a:lnTo>
                  <a:lnTo>
                    <a:pt x="559" y="336"/>
                  </a:lnTo>
                  <a:lnTo>
                    <a:pt x="559" y="329"/>
                  </a:lnTo>
                  <a:lnTo>
                    <a:pt x="559" y="323"/>
                  </a:lnTo>
                  <a:lnTo>
                    <a:pt x="565" y="323"/>
                  </a:lnTo>
                  <a:lnTo>
                    <a:pt x="565" y="317"/>
                  </a:lnTo>
                  <a:lnTo>
                    <a:pt x="565" y="310"/>
                  </a:lnTo>
                  <a:lnTo>
                    <a:pt x="565" y="304"/>
                  </a:lnTo>
                  <a:lnTo>
                    <a:pt x="559" y="304"/>
                  </a:lnTo>
                  <a:lnTo>
                    <a:pt x="559" y="298"/>
                  </a:lnTo>
                  <a:lnTo>
                    <a:pt x="552" y="298"/>
                  </a:lnTo>
                  <a:lnTo>
                    <a:pt x="552" y="291"/>
                  </a:lnTo>
                  <a:lnTo>
                    <a:pt x="546" y="291"/>
                  </a:lnTo>
                  <a:lnTo>
                    <a:pt x="540" y="291"/>
                  </a:lnTo>
                  <a:lnTo>
                    <a:pt x="533" y="291"/>
                  </a:lnTo>
                  <a:lnTo>
                    <a:pt x="520" y="291"/>
                  </a:lnTo>
                  <a:lnTo>
                    <a:pt x="495" y="291"/>
                  </a:lnTo>
                  <a:lnTo>
                    <a:pt x="482" y="291"/>
                  </a:lnTo>
                  <a:lnTo>
                    <a:pt x="482" y="298"/>
                  </a:lnTo>
                  <a:lnTo>
                    <a:pt x="482" y="304"/>
                  </a:lnTo>
                  <a:lnTo>
                    <a:pt x="476" y="304"/>
                  </a:lnTo>
                  <a:lnTo>
                    <a:pt x="476" y="310"/>
                  </a:lnTo>
                  <a:lnTo>
                    <a:pt x="482" y="317"/>
                  </a:lnTo>
                  <a:lnTo>
                    <a:pt x="476" y="317"/>
                  </a:lnTo>
                  <a:lnTo>
                    <a:pt x="476" y="323"/>
                  </a:lnTo>
                  <a:lnTo>
                    <a:pt x="470" y="323"/>
                  </a:lnTo>
                  <a:lnTo>
                    <a:pt x="470" y="329"/>
                  </a:lnTo>
                  <a:lnTo>
                    <a:pt x="476" y="329"/>
                  </a:lnTo>
                  <a:lnTo>
                    <a:pt x="470" y="329"/>
                  </a:lnTo>
                  <a:lnTo>
                    <a:pt x="476" y="329"/>
                  </a:lnTo>
                  <a:lnTo>
                    <a:pt x="470" y="329"/>
                  </a:lnTo>
                  <a:lnTo>
                    <a:pt x="476" y="336"/>
                  </a:lnTo>
                  <a:lnTo>
                    <a:pt x="470" y="336"/>
                  </a:lnTo>
                  <a:lnTo>
                    <a:pt x="476" y="336"/>
                  </a:lnTo>
                  <a:lnTo>
                    <a:pt x="476" y="342"/>
                  </a:lnTo>
                  <a:lnTo>
                    <a:pt x="470" y="348"/>
                  </a:lnTo>
                  <a:lnTo>
                    <a:pt x="489" y="348"/>
                  </a:lnTo>
                  <a:lnTo>
                    <a:pt x="495" y="348"/>
                  </a:lnTo>
                  <a:lnTo>
                    <a:pt x="508" y="348"/>
                  </a:lnTo>
                  <a:lnTo>
                    <a:pt x="514" y="348"/>
                  </a:lnTo>
                  <a:lnTo>
                    <a:pt x="527" y="348"/>
                  </a:lnTo>
                  <a:lnTo>
                    <a:pt x="533" y="348"/>
                  </a:lnTo>
                  <a:lnTo>
                    <a:pt x="565" y="348"/>
                  </a:lnTo>
                  <a:lnTo>
                    <a:pt x="565" y="355"/>
                  </a:lnTo>
                  <a:lnTo>
                    <a:pt x="559" y="355"/>
                  </a:lnTo>
                  <a:lnTo>
                    <a:pt x="565" y="355"/>
                  </a:lnTo>
                  <a:lnTo>
                    <a:pt x="559" y="355"/>
                  </a:lnTo>
                  <a:lnTo>
                    <a:pt x="565" y="355"/>
                  </a:lnTo>
                  <a:lnTo>
                    <a:pt x="565" y="361"/>
                  </a:lnTo>
                  <a:lnTo>
                    <a:pt x="559" y="361"/>
                  </a:lnTo>
                  <a:lnTo>
                    <a:pt x="565" y="361"/>
                  </a:lnTo>
                  <a:lnTo>
                    <a:pt x="565" y="368"/>
                  </a:lnTo>
                  <a:lnTo>
                    <a:pt x="559" y="368"/>
                  </a:lnTo>
                  <a:lnTo>
                    <a:pt x="559" y="374"/>
                  </a:lnTo>
                  <a:lnTo>
                    <a:pt x="552" y="380"/>
                  </a:lnTo>
                  <a:lnTo>
                    <a:pt x="552" y="387"/>
                  </a:lnTo>
                  <a:lnTo>
                    <a:pt x="552" y="393"/>
                  </a:lnTo>
                  <a:lnTo>
                    <a:pt x="559" y="393"/>
                  </a:lnTo>
                  <a:lnTo>
                    <a:pt x="552" y="393"/>
                  </a:lnTo>
                  <a:lnTo>
                    <a:pt x="559" y="393"/>
                  </a:lnTo>
                  <a:lnTo>
                    <a:pt x="559" y="399"/>
                  </a:lnTo>
                  <a:lnTo>
                    <a:pt x="565" y="399"/>
                  </a:lnTo>
                  <a:lnTo>
                    <a:pt x="565" y="406"/>
                  </a:lnTo>
                  <a:lnTo>
                    <a:pt x="571" y="406"/>
                  </a:lnTo>
                  <a:lnTo>
                    <a:pt x="571" y="412"/>
                  </a:lnTo>
                  <a:lnTo>
                    <a:pt x="571" y="418"/>
                  </a:lnTo>
                  <a:lnTo>
                    <a:pt x="578" y="418"/>
                  </a:lnTo>
                  <a:lnTo>
                    <a:pt x="578" y="425"/>
                  </a:lnTo>
                  <a:lnTo>
                    <a:pt x="571" y="425"/>
                  </a:lnTo>
                  <a:lnTo>
                    <a:pt x="578" y="425"/>
                  </a:lnTo>
                  <a:lnTo>
                    <a:pt x="578" y="431"/>
                  </a:lnTo>
                  <a:lnTo>
                    <a:pt x="584" y="431"/>
                  </a:lnTo>
                  <a:lnTo>
                    <a:pt x="584" y="437"/>
                  </a:lnTo>
                  <a:lnTo>
                    <a:pt x="578" y="437"/>
                  </a:lnTo>
                  <a:lnTo>
                    <a:pt x="584" y="437"/>
                  </a:lnTo>
                  <a:lnTo>
                    <a:pt x="578" y="437"/>
                  </a:lnTo>
                  <a:lnTo>
                    <a:pt x="584" y="437"/>
                  </a:lnTo>
                  <a:lnTo>
                    <a:pt x="578" y="437"/>
                  </a:lnTo>
                  <a:lnTo>
                    <a:pt x="578" y="444"/>
                  </a:lnTo>
                  <a:lnTo>
                    <a:pt x="578" y="437"/>
                  </a:lnTo>
                  <a:lnTo>
                    <a:pt x="578" y="444"/>
                  </a:lnTo>
                  <a:lnTo>
                    <a:pt x="571" y="444"/>
                  </a:lnTo>
                  <a:lnTo>
                    <a:pt x="571" y="450"/>
                  </a:lnTo>
                  <a:lnTo>
                    <a:pt x="565" y="444"/>
                  </a:lnTo>
                  <a:lnTo>
                    <a:pt x="565" y="450"/>
                  </a:lnTo>
                  <a:lnTo>
                    <a:pt x="559" y="450"/>
                  </a:lnTo>
                  <a:lnTo>
                    <a:pt x="559" y="456"/>
                  </a:lnTo>
                  <a:lnTo>
                    <a:pt x="559" y="463"/>
                  </a:lnTo>
                  <a:lnTo>
                    <a:pt x="559" y="456"/>
                  </a:lnTo>
                  <a:lnTo>
                    <a:pt x="552" y="456"/>
                  </a:lnTo>
                  <a:lnTo>
                    <a:pt x="552" y="463"/>
                  </a:lnTo>
                  <a:lnTo>
                    <a:pt x="552" y="469"/>
                  </a:lnTo>
                  <a:lnTo>
                    <a:pt x="546" y="469"/>
                  </a:lnTo>
                  <a:lnTo>
                    <a:pt x="546" y="475"/>
                  </a:lnTo>
                  <a:lnTo>
                    <a:pt x="546" y="469"/>
                  </a:lnTo>
                  <a:lnTo>
                    <a:pt x="546" y="475"/>
                  </a:lnTo>
                  <a:lnTo>
                    <a:pt x="540" y="475"/>
                  </a:lnTo>
                  <a:lnTo>
                    <a:pt x="540" y="482"/>
                  </a:lnTo>
                  <a:lnTo>
                    <a:pt x="546" y="482"/>
                  </a:lnTo>
                  <a:lnTo>
                    <a:pt x="546" y="488"/>
                  </a:lnTo>
                  <a:lnTo>
                    <a:pt x="546" y="482"/>
                  </a:lnTo>
                  <a:lnTo>
                    <a:pt x="552" y="488"/>
                  </a:lnTo>
                  <a:lnTo>
                    <a:pt x="559" y="482"/>
                  </a:lnTo>
                  <a:lnTo>
                    <a:pt x="559" y="488"/>
                  </a:lnTo>
                  <a:lnTo>
                    <a:pt x="565" y="488"/>
                  </a:lnTo>
                  <a:lnTo>
                    <a:pt x="565" y="494"/>
                  </a:lnTo>
                  <a:lnTo>
                    <a:pt x="571" y="494"/>
                  </a:lnTo>
                  <a:lnTo>
                    <a:pt x="565" y="494"/>
                  </a:lnTo>
                  <a:lnTo>
                    <a:pt x="565" y="501"/>
                  </a:lnTo>
                  <a:lnTo>
                    <a:pt x="571" y="501"/>
                  </a:lnTo>
                  <a:lnTo>
                    <a:pt x="565" y="501"/>
                  </a:lnTo>
                  <a:lnTo>
                    <a:pt x="565" y="507"/>
                  </a:lnTo>
                  <a:lnTo>
                    <a:pt x="559" y="507"/>
                  </a:lnTo>
                  <a:lnTo>
                    <a:pt x="565" y="507"/>
                  </a:lnTo>
                  <a:lnTo>
                    <a:pt x="559" y="507"/>
                  </a:lnTo>
                  <a:lnTo>
                    <a:pt x="559" y="51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59" y="526"/>
                  </a:lnTo>
                  <a:lnTo>
                    <a:pt x="565" y="526"/>
                  </a:lnTo>
                  <a:lnTo>
                    <a:pt x="559" y="526"/>
                  </a:lnTo>
                  <a:lnTo>
                    <a:pt x="565" y="526"/>
                  </a:lnTo>
                  <a:lnTo>
                    <a:pt x="565" y="532"/>
                  </a:lnTo>
                  <a:lnTo>
                    <a:pt x="565" y="539"/>
                  </a:lnTo>
                  <a:lnTo>
                    <a:pt x="559" y="539"/>
                  </a:lnTo>
                  <a:lnTo>
                    <a:pt x="559" y="545"/>
                  </a:lnTo>
                  <a:lnTo>
                    <a:pt x="552" y="545"/>
                  </a:lnTo>
                  <a:lnTo>
                    <a:pt x="559" y="545"/>
                  </a:lnTo>
                  <a:lnTo>
                    <a:pt x="552" y="545"/>
                  </a:lnTo>
                  <a:lnTo>
                    <a:pt x="546" y="545"/>
                  </a:lnTo>
                  <a:lnTo>
                    <a:pt x="546" y="551"/>
                  </a:lnTo>
                  <a:lnTo>
                    <a:pt x="540" y="551"/>
                  </a:lnTo>
                  <a:lnTo>
                    <a:pt x="546" y="551"/>
                  </a:lnTo>
                  <a:lnTo>
                    <a:pt x="540" y="551"/>
                  </a:lnTo>
                  <a:lnTo>
                    <a:pt x="533" y="551"/>
                  </a:lnTo>
                  <a:lnTo>
                    <a:pt x="540" y="558"/>
                  </a:lnTo>
                  <a:lnTo>
                    <a:pt x="533" y="558"/>
                  </a:lnTo>
                  <a:lnTo>
                    <a:pt x="533" y="564"/>
                  </a:lnTo>
                  <a:lnTo>
                    <a:pt x="527" y="564"/>
                  </a:lnTo>
                  <a:lnTo>
                    <a:pt x="520" y="564"/>
                  </a:lnTo>
                  <a:lnTo>
                    <a:pt x="527" y="564"/>
                  </a:lnTo>
                  <a:lnTo>
                    <a:pt x="520" y="564"/>
                  </a:lnTo>
                  <a:lnTo>
                    <a:pt x="520" y="571"/>
                  </a:lnTo>
                  <a:lnTo>
                    <a:pt x="514" y="571"/>
                  </a:lnTo>
                  <a:lnTo>
                    <a:pt x="514" y="577"/>
                  </a:lnTo>
                  <a:lnTo>
                    <a:pt x="514" y="571"/>
                  </a:lnTo>
                  <a:lnTo>
                    <a:pt x="514" y="577"/>
                  </a:lnTo>
                  <a:lnTo>
                    <a:pt x="508" y="577"/>
                  </a:lnTo>
                  <a:lnTo>
                    <a:pt x="501" y="577"/>
                  </a:lnTo>
                  <a:lnTo>
                    <a:pt x="501" y="571"/>
                  </a:lnTo>
                  <a:lnTo>
                    <a:pt x="501" y="577"/>
                  </a:lnTo>
                  <a:lnTo>
                    <a:pt x="495" y="577"/>
                  </a:lnTo>
                  <a:lnTo>
                    <a:pt x="495" y="571"/>
                  </a:lnTo>
                  <a:lnTo>
                    <a:pt x="489" y="571"/>
                  </a:lnTo>
                  <a:lnTo>
                    <a:pt x="482" y="571"/>
                  </a:lnTo>
                  <a:lnTo>
                    <a:pt x="482" y="564"/>
                  </a:lnTo>
                  <a:lnTo>
                    <a:pt x="476" y="564"/>
                  </a:lnTo>
                  <a:lnTo>
                    <a:pt x="470" y="564"/>
                  </a:lnTo>
                  <a:lnTo>
                    <a:pt x="470" y="571"/>
                  </a:lnTo>
                  <a:lnTo>
                    <a:pt x="470" y="564"/>
                  </a:lnTo>
                  <a:lnTo>
                    <a:pt x="463" y="564"/>
                  </a:lnTo>
                  <a:lnTo>
                    <a:pt x="457" y="564"/>
                  </a:lnTo>
                  <a:lnTo>
                    <a:pt x="451" y="564"/>
                  </a:lnTo>
                  <a:lnTo>
                    <a:pt x="444" y="564"/>
                  </a:lnTo>
                  <a:lnTo>
                    <a:pt x="438" y="564"/>
                  </a:lnTo>
                  <a:lnTo>
                    <a:pt x="432" y="564"/>
                  </a:lnTo>
                  <a:lnTo>
                    <a:pt x="425" y="564"/>
                  </a:lnTo>
                  <a:lnTo>
                    <a:pt x="419" y="564"/>
                  </a:lnTo>
                  <a:lnTo>
                    <a:pt x="413" y="564"/>
                  </a:lnTo>
                  <a:lnTo>
                    <a:pt x="413" y="558"/>
                  </a:lnTo>
                  <a:lnTo>
                    <a:pt x="406" y="564"/>
                  </a:lnTo>
                  <a:lnTo>
                    <a:pt x="400" y="564"/>
                  </a:lnTo>
                  <a:lnTo>
                    <a:pt x="400" y="571"/>
                  </a:lnTo>
                  <a:lnTo>
                    <a:pt x="394" y="571"/>
                  </a:lnTo>
                  <a:lnTo>
                    <a:pt x="387" y="571"/>
                  </a:lnTo>
                  <a:lnTo>
                    <a:pt x="381" y="571"/>
                  </a:lnTo>
                  <a:lnTo>
                    <a:pt x="387" y="571"/>
                  </a:lnTo>
                  <a:lnTo>
                    <a:pt x="387" y="577"/>
                  </a:lnTo>
                  <a:lnTo>
                    <a:pt x="381" y="577"/>
                  </a:lnTo>
                  <a:lnTo>
                    <a:pt x="381" y="583"/>
                  </a:lnTo>
                  <a:lnTo>
                    <a:pt x="375" y="583"/>
                  </a:lnTo>
                  <a:lnTo>
                    <a:pt x="375" y="590"/>
                  </a:lnTo>
                  <a:lnTo>
                    <a:pt x="368" y="590"/>
                  </a:lnTo>
                  <a:lnTo>
                    <a:pt x="362" y="590"/>
                  </a:lnTo>
                  <a:lnTo>
                    <a:pt x="356" y="583"/>
                  </a:lnTo>
                  <a:lnTo>
                    <a:pt x="356" y="577"/>
                  </a:lnTo>
                  <a:lnTo>
                    <a:pt x="349" y="577"/>
                  </a:lnTo>
                  <a:lnTo>
                    <a:pt x="356" y="583"/>
                  </a:lnTo>
                  <a:lnTo>
                    <a:pt x="349" y="583"/>
                  </a:lnTo>
                  <a:lnTo>
                    <a:pt x="343" y="583"/>
                  </a:lnTo>
                  <a:lnTo>
                    <a:pt x="343" y="590"/>
                  </a:lnTo>
                  <a:lnTo>
                    <a:pt x="336" y="590"/>
                  </a:lnTo>
                  <a:lnTo>
                    <a:pt x="330" y="590"/>
                  </a:lnTo>
                  <a:lnTo>
                    <a:pt x="324" y="590"/>
                  </a:lnTo>
                  <a:lnTo>
                    <a:pt x="317" y="590"/>
                  </a:lnTo>
                  <a:lnTo>
                    <a:pt x="311" y="590"/>
                  </a:lnTo>
                  <a:lnTo>
                    <a:pt x="305" y="590"/>
                  </a:lnTo>
                  <a:lnTo>
                    <a:pt x="305" y="596"/>
                  </a:lnTo>
                  <a:lnTo>
                    <a:pt x="298" y="596"/>
                  </a:lnTo>
                  <a:lnTo>
                    <a:pt x="292" y="596"/>
                  </a:lnTo>
                  <a:lnTo>
                    <a:pt x="286" y="596"/>
                  </a:lnTo>
                  <a:lnTo>
                    <a:pt x="279" y="596"/>
                  </a:lnTo>
                  <a:lnTo>
                    <a:pt x="273" y="602"/>
                  </a:lnTo>
                  <a:lnTo>
                    <a:pt x="273" y="609"/>
                  </a:lnTo>
                  <a:lnTo>
                    <a:pt x="267" y="609"/>
                  </a:lnTo>
                  <a:lnTo>
                    <a:pt x="267" y="615"/>
                  </a:lnTo>
                  <a:lnTo>
                    <a:pt x="267" y="621"/>
                  </a:lnTo>
                  <a:lnTo>
                    <a:pt x="260" y="621"/>
                  </a:lnTo>
                  <a:lnTo>
                    <a:pt x="260" y="628"/>
                  </a:lnTo>
                  <a:lnTo>
                    <a:pt x="260" y="634"/>
                  </a:lnTo>
                  <a:lnTo>
                    <a:pt x="254" y="640"/>
                  </a:lnTo>
                  <a:lnTo>
                    <a:pt x="248" y="640"/>
                  </a:lnTo>
                  <a:lnTo>
                    <a:pt x="241" y="640"/>
                  </a:lnTo>
                  <a:lnTo>
                    <a:pt x="241" y="647"/>
                  </a:lnTo>
                  <a:lnTo>
                    <a:pt x="235" y="647"/>
                  </a:lnTo>
                  <a:lnTo>
                    <a:pt x="235" y="653"/>
                  </a:lnTo>
                  <a:lnTo>
                    <a:pt x="229" y="653"/>
                  </a:lnTo>
                  <a:lnTo>
                    <a:pt x="229" y="659"/>
                  </a:lnTo>
                  <a:lnTo>
                    <a:pt x="229" y="666"/>
                  </a:lnTo>
                  <a:lnTo>
                    <a:pt x="229" y="672"/>
                  </a:lnTo>
                  <a:lnTo>
                    <a:pt x="222" y="672"/>
                  </a:lnTo>
                  <a:lnTo>
                    <a:pt x="216" y="666"/>
                  </a:lnTo>
                  <a:lnTo>
                    <a:pt x="210" y="666"/>
                  </a:lnTo>
                  <a:lnTo>
                    <a:pt x="210" y="659"/>
                  </a:lnTo>
                  <a:lnTo>
                    <a:pt x="203" y="653"/>
                  </a:lnTo>
                  <a:lnTo>
                    <a:pt x="197" y="653"/>
                  </a:lnTo>
                  <a:lnTo>
                    <a:pt x="191" y="653"/>
                  </a:lnTo>
                  <a:lnTo>
                    <a:pt x="191" y="647"/>
                  </a:lnTo>
                  <a:lnTo>
                    <a:pt x="184" y="653"/>
                  </a:lnTo>
                  <a:lnTo>
                    <a:pt x="184" y="647"/>
                  </a:lnTo>
                  <a:lnTo>
                    <a:pt x="178" y="647"/>
                  </a:lnTo>
                  <a:lnTo>
                    <a:pt x="178" y="640"/>
                  </a:lnTo>
                  <a:lnTo>
                    <a:pt x="172" y="640"/>
                  </a:lnTo>
                  <a:lnTo>
                    <a:pt x="165" y="640"/>
                  </a:lnTo>
                  <a:lnTo>
                    <a:pt x="159" y="640"/>
                  </a:lnTo>
                  <a:lnTo>
                    <a:pt x="152" y="640"/>
                  </a:lnTo>
                  <a:lnTo>
                    <a:pt x="146" y="640"/>
                  </a:lnTo>
                  <a:lnTo>
                    <a:pt x="146" y="634"/>
                  </a:lnTo>
                  <a:lnTo>
                    <a:pt x="140" y="634"/>
                  </a:lnTo>
                  <a:lnTo>
                    <a:pt x="133" y="634"/>
                  </a:lnTo>
                  <a:lnTo>
                    <a:pt x="133" y="628"/>
                  </a:lnTo>
                  <a:lnTo>
                    <a:pt x="133" y="634"/>
                  </a:lnTo>
                  <a:lnTo>
                    <a:pt x="133" y="628"/>
                  </a:lnTo>
                  <a:lnTo>
                    <a:pt x="127" y="628"/>
                  </a:lnTo>
                  <a:lnTo>
                    <a:pt x="127" y="621"/>
                  </a:lnTo>
                  <a:lnTo>
                    <a:pt x="121" y="621"/>
                  </a:lnTo>
                  <a:lnTo>
                    <a:pt x="114" y="621"/>
                  </a:lnTo>
                  <a:lnTo>
                    <a:pt x="121" y="621"/>
                  </a:lnTo>
                  <a:lnTo>
                    <a:pt x="114" y="621"/>
                  </a:lnTo>
                  <a:lnTo>
                    <a:pt x="108" y="621"/>
                  </a:lnTo>
                  <a:lnTo>
                    <a:pt x="108" y="615"/>
                  </a:lnTo>
                  <a:lnTo>
                    <a:pt x="102" y="615"/>
                  </a:lnTo>
                  <a:lnTo>
                    <a:pt x="102" y="609"/>
                  </a:lnTo>
                  <a:lnTo>
                    <a:pt x="102" y="615"/>
                  </a:lnTo>
                  <a:lnTo>
                    <a:pt x="102" y="609"/>
                  </a:lnTo>
                  <a:lnTo>
                    <a:pt x="102" y="615"/>
                  </a:lnTo>
                  <a:lnTo>
                    <a:pt x="102" y="609"/>
                  </a:lnTo>
                  <a:lnTo>
                    <a:pt x="95" y="609"/>
                  </a:lnTo>
                  <a:lnTo>
                    <a:pt x="89" y="609"/>
                  </a:lnTo>
                  <a:lnTo>
                    <a:pt x="83" y="609"/>
                  </a:lnTo>
                  <a:lnTo>
                    <a:pt x="83" y="602"/>
                  </a:lnTo>
                  <a:lnTo>
                    <a:pt x="76" y="602"/>
                  </a:lnTo>
                  <a:lnTo>
                    <a:pt x="76" y="596"/>
                  </a:lnTo>
                  <a:lnTo>
                    <a:pt x="70" y="596"/>
                  </a:lnTo>
                  <a:lnTo>
                    <a:pt x="64" y="596"/>
                  </a:lnTo>
                  <a:lnTo>
                    <a:pt x="57" y="596"/>
                  </a:lnTo>
                  <a:lnTo>
                    <a:pt x="51" y="596"/>
                  </a:lnTo>
                  <a:lnTo>
                    <a:pt x="45" y="596"/>
                  </a:lnTo>
                  <a:lnTo>
                    <a:pt x="38" y="596"/>
                  </a:lnTo>
                  <a:lnTo>
                    <a:pt x="38" y="590"/>
                  </a:lnTo>
                  <a:lnTo>
                    <a:pt x="32" y="590"/>
                  </a:lnTo>
                  <a:lnTo>
                    <a:pt x="26" y="583"/>
                  </a:lnTo>
                  <a:lnTo>
                    <a:pt x="32" y="583"/>
                  </a:lnTo>
                  <a:lnTo>
                    <a:pt x="32" y="577"/>
                  </a:lnTo>
                  <a:lnTo>
                    <a:pt x="38" y="577"/>
                  </a:lnTo>
                  <a:lnTo>
                    <a:pt x="38" y="571"/>
                  </a:lnTo>
                  <a:lnTo>
                    <a:pt x="45" y="571"/>
                  </a:lnTo>
                  <a:lnTo>
                    <a:pt x="45" y="564"/>
                  </a:lnTo>
                  <a:lnTo>
                    <a:pt x="45" y="558"/>
                  </a:lnTo>
                  <a:lnTo>
                    <a:pt x="38" y="558"/>
                  </a:lnTo>
                  <a:lnTo>
                    <a:pt x="32" y="558"/>
                  </a:lnTo>
                  <a:lnTo>
                    <a:pt x="26" y="558"/>
                  </a:lnTo>
                  <a:lnTo>
                    <a:pt x="26" y="564"/>
                  </a:lnTo>
                  <a:lnTo>
                    <a:pt x="19" y="564"/>
                  </a:lnTo>
                  <a:lnTo>
                    <a:pt x="13" y="558"/>
                  </a:lnTo>
                  <a:lnTo>
                    <a:pt x="13" y="551"/>
                  </a:lnTo>
                  <a:lnTo>
                    <a:pt x="13" y="545"/>
                  </a:lnTo>
                  <a:lnTo>
                    <a:pt x="13" y="539"/>
                  </a:lnTo>
                  <a:lnTo>
                    <a:pt x="19" y="539"/>
                  </a:lnTo>
                  <a:lnTo>
                    <a:pt x="19" y="532"/>
                  </a:lnTo>
                  <a:lnTo>
                    <a:pt x="19" y="526"/>
                  </a:lnTo>
                  <a:lnTo>
                    <a:pt x="13" y="526"/>
                  </a:lnTo>
                  <a:lnTo>
                    <a:pt x="13" y="520"/>
                  </a:lnTo>
                  <a:lnTo>
                    <a:pt x="13" y="513"/>
                  </a:lnTo>
                  <a:lnTo>
                    <a:pt x="7" y="513"/>
                  </a:lnTo>
                  <a:lnTo>
                    <a:pt x="7" y="507"/>
                  </a:lnTo>
                  <a:lnTo>
                    <a:pt x="0" y="507"/>
                  </a:lnTo>
                  <a:lnTo>
                    <a:pt x="0" y="501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78" name="Freeform 13"/>
            <p:cNvSpPr>
              <a:spLocks/>
            </p:cNvSpPr>
            <p:nvPr/>
          </p:nvSpPr>
          <p:spPr bwMode="auto">
            <a:xfrm>
              <a:off x="2969484" y="3540192"/>
              <a:ext cx="100596" cy="60358"/>
            </a:xfrm>
            <a:custGeom>
              <a:avLst/>
              <a:gdLst>
                <a:gd name="T0" fmla="*/ 2147483647 w 95"/>
                <a:gd name="T1" fmla="*/ 2147483647 h 57"/>
                <a:gd name="T2" fmla="*/ 2147483647 w 95"/>
                <a:gd name="T3" fmla="*/ 2147483647 h 57"/>
                <a:gd name="T4" fmla="*/ 2147483647 w 95"/>
                <a:gd name="T5" fmla="*/ 2147483647 h 57"/>
                <a:gd name="T6" fmla="*/ 2147483647 w 95"/>
                <a:gd name="T7" fmla="*/ 2147483647 h 57"/>
                <a:gd name="T8" fmla="*/ 2147483647 w 95"/>
                <a:gd name="T9" fmla="*/ 2147483647 h 57"/>
                <a:gd name="T10" fmla="*/ 2147483647 w 95"/>
                <a:gd name="T11" fmla="*/ 2147483647 h 57"/>
                <a:gd name="T12" fmla="*/ 2147483647 w 95"/>
                <a:gd name="T13" fmla="*/ 0 h 57"/>
                <a:gd name="T14" fmla="*/ 2147483647 w 95"/>
                <a:gd name="T15" fmla="*/ 0 h 57"/>
                <a:gd name="T16" fmla="*/ 2147483647 w 95"/>
                <a:gd name="T17" fmla="*/ 0 h 57"/>
                <a:gd name="T18" fmla="*/ 2147483647 w 95"/>
                <a:gd name="T19" fmla="*/ 2147483647 h 57"/>
                <a:gd name="T20" fmla="*/ 2147483647 w 95"/>
                <a:gd name="T21" fmla="*/ 2147483647 h 57"/>
                <a:gd name="T22" fmla="*/ 2147483647 w 95"/>
                <a:gd name="T23" fmla="*/ 2147483647 h 57"/>
                <a:gd name="T24" fmla="*/ 2147483647 w 95"/>
                <a:gd name="T25" fmla="*/ 2147483647 h 57"/>
                <a:gd name="T26" fmla="*/ 2147483647 w 95"/>
                <a:gd name="T27" fmla="*/ 2147483647 h 57"/>
                <a:gd name="T28" fmla="*/ 2147483647 w 95"/>
                <a:gd name="T29" fmla="*/ 2147483647 h 57"/>
                <a:gd name="T30" fmla="*/ 2147483647 w 95"/>
                <a:gd name="T31" fmla="*/ 2147483647 h 57"/>
                <a:gd name="T32" fmla="*/ 2147483647 w 95"/>
                <a:gd name="T33" fmla="*/ 2147483647 h 57"/>
                <a:gd name="T34" fmla="*/ 2147483647 w 95"/>
                <a:gd name="T35" fmla="*/ 2147483647 h 57"/>
                <a:gd name="T36" fmla="*/ 2147483647 w 95"/>
                <a:gd name="T37" fmla="*/ 2147483647 h 57"/>
                <a:gd name="T38" fmla="*/ 2147483647 w 95"/>
                <a:gd name="T39" fmla="*/ 2147483647 h 57"/>
                <a:gd name="T40" fmla="*/ 2147483647 w 95"/>
                <a:gd name="T41" fmla="*/ 2147483647 h 57"/>
                <a:gd name="T42" fmla="*/ 2147483647 w 95"/>
                <a:gd name="T43" fmla="*/ 2147483647 h 57"/>
                <a:gd name="T44" fmla="*/ 2147483647 w 95"/>
                <a:gd name="T45" fmla="*/ 2147483647 h 57"/>
                <a:gd name="T46" fmla="*/ 2147483647 w 95"/>
                <a:gd name="T47" fmla="*/ 2147483647 h 57"/>
                <a:gd name="T48" fmla="*/ 2147483647 w 95"/>
                <a:gd name="T49" fmla="*/ 2147483647 h 57"/>
                <a:gd name="T50" fmla="*/ 2147483647 w 95"/>
                <a:gd name="T51" fmla="*/ 2147483647 h 57"/>
                <a:gd name="T52" fmla="*/ 2147483647 w 95"/>
                <a:gd name="T53" fmla="*/ 2147483647 h 57"/>
                <a:gd name="T54" fmla="*/ 2147483647 w 95"/>
                <a:gd name="T55" fmla="*/ 2147483647 h 57"/>
                <a:gd name="T56" fmla="*/ 2147483647 w 95"/>
                <a:gd name="T57" fmla="*/ 2147483647 h 57"/>
                <a:gd name="T58" fmla="*/ 2147483647 w 95"/>
                <a:gd name="T59" fmla="*/ 2147483647 h 57"/>
                <a:gd name="T60" fmla="*/ 2147483647 w 95"/>
                <a:gd name="T61" fmla="*/ 2147483647 h 57"/>
                <a:gd name="T62" fmla="*/ 2147483647 w 95"/>
                <a:gd name="T63" fmla="*/ 2147483647 h 57"/>
                <a:gd name="T64" fmla="*/ 2147483647 w 95"/>
                <a:gd name="T65" fmla="*/ 2147483647 h 57"/>
                <a:gd name="T66" fmla="*/ 2147483647 w 95"/>
                <a:gd name="T67" fmla="*/ 2147483647 h 57"/>
                <a:gd name="T68" fmla="*/ 2147483647 w 95"/>
                <a:gd name="T69" fmla="*/ 2147483647 h 57"/>
                <a:gd name="T70" fmla="*/ 2147483647 w 95"/>
                <a:gd name="T71" fmla="*/ 2147483647 h 57"/>
                <a:gd name="T72" fmla="*/ 2147483647 w 95"/>
                <a:gd name="T73" fmla="*/ 2147483647 h 57"/>
                <a:gd name="T74" fmla="*/ 2147483647 w 95"/>
                <a:gd name="T75" fmla="*/ 2147483647 h 57"/>
                <a:gd name="T76" fmla="*/ 2147483647 w 95"/>
                <a:gd name="T77" fmla="*/ 2147483647 h 57"/>
                <a:gd name="T78" fmla="*/ 2147483647 w 95"/>
                <a:gd name="T79" fmla="*/ 2147483647 h 57"/>
                <a:gd name="T80" fmla="*/ 2147483647 w 95"/>
                <a:gd name="T81" fmla="*/ 2147483647 h 57"/>
                <a:gd name="T82" fmla="*/ 2147483647 w 95"/>
                <a:gd name="T83" fmla="*/ 2147483647 h 57"/>
                <a:gd name="T84" fmla="*/ 2147483647 w 95"/>
                <a:gd name="T85" fmla="*/ 2147483647 h 57"/>
                <a:gd name="T86" fmla="*/ 0 w 95"/>
                <a:gd name="T87" fmla="*/ 2147483647 h 57"/>
                <a:gd name="T88" fmla="*/ 2147483647 w 95"/>
                <a:gd name="T89" fmla="*/ 2147483647 h 57"/>
                <a:gd name="T90" fmla="*/ 2147483647 w 95"/>
                <a:gd name="T91" fmla="*/ 2147483647 h 57"/>
                <a:gd name="T92" fmla="*/ 2147483647 w 95"/>
                <a:gd name="T93" fmla="*/ 2147483647 h 57"/>
                <a:gd name="T94" fmla="*/ 0 w 95"/>
                <a:gd name="T95" fmla="*/ 2147483647 h 57"/>
                <a:gd name="T96" fmla="*/ 2147483647 w 95"/>
                <a:gd name="T97" fmla="*/ 2147483647 h 57"/>
                <a:gd name="T98" fmla="*/ 0 w 95"/>
                <a:gd name="T99" fmla="*/ 2147483647 h 57"/>
                <a:gd name="T100" fmla="*/ 0 w 95"/>
                <a:gd name="T101" fmla="*/ 2147483647 h 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"/>
                <a:gd name="T154" fmla="*/ 0 h 57"/>
                <a:gd name="T155" fmla="*/ 95 w 95"/>
                <a:gd name="T156" fmla="*/ 57 h 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" h="57">
                  <a:moveTo>
                    <a:pt x="0" y="32"/>
                  </a:moveTo>
                  <a:lnTo>
                    <a:pt x="0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12" y="13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89" y="13"/>
                  </a:lnTo>
                  <a:lnTo>
                    <a:pt x="95" y="13"/>
                  </a:lnTo>
                  <a:lnTo>
                    <a:pt x="95" y="19"/>
                  </a:lnTo>
                  <a:lnTo>
                    <a:pt x="95" y="26"/>
                  </a:lnTo>
                  <a:lnTo>
                    <a:pt x="95" y="32"/>
                  </a:lnTo>
                  <a:lnTo>
                    <a:pt x="89" y="32"/>
                  </a:lnTo>
                  <a:lnTo>
                    <a:pt x="89" y="38"/>
                  </a:lnTo>
                  <a:lnTo>
                    <a:pt x="89" y="45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95" y="57"/>
                  </a:lnTo>
                  <a:lnTo>
                    <a:pt x="63" y="57"/>
                  </a:lnTo>
                  <a:lnTo>
                    <a:pt x="57" y="57"/>
                  </a:lnTo>
                  <a:lnTo>
                    <a:pt x="44" y="57"/>
                  </a:lnTo>
                  <a:lnTo>
                    <a:pt x="38" y="57"/>
                  </a:lnTo>
                  <a:lnTo>
                    <a:pt x="25" y="57"/>
                  </a:lnTo>
                  <a:lnTo>
                    <a:pt x="19" y="57"/>
                  </a:lnTo>
                  <a:lnTo>
                    <a:pt x="0" y="57"/>
                  </a:lnTo>
                  <a:lnTo>
                    <a:pt x="6" y="51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6" y="45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79" name="Freeform 107"/>
            <p:cNvSpPr>
              <a:spLocks/>
            </p:cNvSpPr>
            <p:nvPr/>
          </p:nvSpPr>
          <p:spPr bwMode="auto">
            <a:xfrm>
              <a:off x="3204560" y="2257860"/>
              <a:ext cx="564395" cy="825945"/>
            </a:xfrm>
            <a:custGeom>
              <a:avLst/>
              <a:gdLst>
                <a:gd name="T0" fmla="*/ 2147483647 w 533"/>
                <a:gd name="T1" fmla="*/ 2147483647 h 780"/>
                <a:gd name="T2" fmla="*/ 2147483647 w 533"/>
                <a:gd name="T3" fmla="*/ 2147483647 h 780"/>
                <a:gd name="T4" fmla="*/ 2147483647 w 533"/>
                <a:gd name="T5" fmla="*/ 2147483647 h 780"/>
                <a:gd name="T6" fmla="*/ 2147483647 w 533"/>
                <a:gd name="T7" fmla="*/ 2147483647 h 780"/>
                <a:gd name="T8" fmla="*/ 0 w 533"/>
                <a:gd name="T9" fmla="*/ 2147483647 h 780"/>
                <a:gd name="T10" fmla="*/ 2147483647 w 533"/>
                <a:gd name="T11" fmla="*/ 2147483647 h 780"/>
                <a:gd name="T12" fmla="*/ 2147483647 w 533"/>
                <a:gd name="T13" fmla="*/ 2147483647 h 780"/>
                <a:gd name="T14" fmla="*/ 2147483647 w 533"/>
                <a:gd name="T15" fmla="*/ 2147483647 h 780"/>
                <a:gd name="T16" fmla="*/ 2147483647 w 533"/>
                <a:gd name="T17" fmla="*/ 2147483647 h 780"/>
                <a:gd name="T18" fmla="*/ 2147483647 w 533"/>
                <a:gd name="T19" fmla="*/ 2147483647 h 780"/>
                <a:gd name="T20" fmla="*/ 2147483647 w 533"/>
                <a:gd name="T21" fmla="*/ 2147483647 h 780"/>
                <a:gd name="T22" fmla="*/ 2147483647 w 533"/>
                <a:gd name="T23" fmla="*/ 2147483647 h 780"/>
                <a:gd name="T24" fmla="*/ 2147483647 w 533"/>
                <a:gd name="T25" fmla="*/ 2147483647 h 780"/>
                <a:gd name="T26" fmla="*/ 2147483647 w 533"/>
                <a:gd name="T27" fmla="*/ 2147483647 h 780"/>
                <a:gd name="T28" fmla="*/ 2147483647 w 533"/>
                <a:gd name="T29" fmla="*/ 2147483647 h 780"/>
                <a:gd name="T30" fmla="*/ 2147483647 w 533"/>
                <a:gd name="T31" fmla="*/ 2147483647 h 780"/>
                <a:gd name="T32" fmla="*/ 2147483647 w 533"/>
                <a:gd name="T33" fmla="*/ 2147483647 h 780"/>
                <a:gd name="T34" fmla="*/ 2147483647 w 533"/>
                <a:gd name="T35" fmla="*/ 2147483647 h 780"/>
                <a:gd name="T36" fmla="*/ 2147483647 w 533"/>
                <a:gd name="T37" fmla="*/ 2147483647 h 780"/>
                <a:gd name="T38" fmla="*/ 2147483647 w 533"/>
                <a:gd name="T39" fmla="*/ 2147483647 h 780"/>
                <a:gd name="T40" fmla="*/ 2147483647 w 533"/>
                <a:gd name="T41" fmla="*/ 2147483647 h 780"/>
                <a:gd name="T42" fmla="*/ 2147483647 w 533"/>
                <a:gd name="T43" fmla="*/ 2147483647 h 780"/>
                <a:gd name="T44" fmla="*/ 2147483647 w 533"/>
                <a:gd name="T45" fmla="*/ 2147483647 h 780"/>
                <a:gd name="T46" fmla="*/ 2147483647 w 533"/>
                <a:gd name="T47" fmla="*/ 2147483647 h 780"/>
                <a:gd name="T48" fmla="*/ 2147483647 w 533"/>
                <a:gd name="T49" fmla="*/ 2147483647 h 780"/>
                <a:gd name="T50" fmla="*/ 2147483647 w 533"/>
                <a:gd name="T51" fmla="*/ 2147483647 h 780"/>
                <a:gd name="T52" fmla="*/ 2147483647 w 533"/>
                <a:gd name="T53" fmla="*/ 2147483647 h 780"/>
                <a:gd name="T54" fmla="*/ 2147483647 w 533"/>
                <a:gd name="T55" fmla="*/ 2147483647 h 780"/>
                <a:gd name="T56" fmla="*/ 2147483647 w 533"/>
                <a:gd name="T57" fmla="*/ 2147483647 h 780"/>
                <a:gd name="T58" fmla="*/ 2147483647 w 533"/>
                <a:gd name="T59" fmla="*/ 2147483647 h 780"/>
                <a:gd name="T60" fmla="*/ 2147483647 w 533"/>
                <a:gd name="T61" fmla="*/ 2147483647 h 780"/>
                <a:gd name="T62" fmla="*/ 2147483647 w 533"/>
                <a:gd name="T63" fmla="*/ 2147483647 h 780"/>
                <a:gd name="T64" fmla="*/ 2147483647 w 533"/>
                <a:gd name="T65" fmla="*/ 2147483647 h 780"/>
                <a:gd name="T66" fmla="*/ 2147483647 w 533"/>
                <a:gd name="T67" fmla="*/ 2147483647 h 780"/>
                <a:gd name="T68" fmla="*/ 2147483647 w 533"/>
                <a:gd name="T69" fmla="*/ 2147483647 h 780"/>
                <a:gd name="T70" fmla="*/ 2147483647 w 533"/>
                <a:gd name="T71" fmla="*/ 2147483647 h 780"/>
                <a:gd name="T72" fmla="*/ 2147483647 w 533"/>
                <a:gd name="T73" fmla="*/ 2147483647 h 780"/>
                <a:gd name="T74" fmla="*/ 2147483647 w 533"/>
                <a:gd name="T75" fmla="*/ 2147483647 h 780"/>
                <a:gd name="T76" fmla="*/ 2147483647 w 533"/>
                <a:gd name="T77" fmla="*/ 2147483647 h 780"/>
                <a:gd name="T78" fmla="*/ 2147483647 w 533"/>
                <a:gd name="T79" fmla="*/ 2147483647 h 780"/>
                <a:gd name="T80" fmla="*/ 2147483647 w 533"/>
                <a:gd name="T81" fmla="*/ 2147483647 h 780"/>
                <a:gd name="T82" fmla="*/ 2147483647 w 533"/>
                <a:gd name="T83" fmla="*/ 2147483647 h 780"/>
                <a:gd name="T84" fmla="*/ 2147483647 w 533"/>
                <a:gd name="T85" fmla="*/ 2147483647 h 780"/>
                <a:gd name="T86" fmla="*/ 2147483647 w 533"/>
                <a:gd name="T87" fmla="*/ 2147483647 h 780"/>
                <a:gd name="T88" fmla="*/ 2147483647 w 533"/>
                <a:gd name="T89" fmla="*/ 2147483647 h 780"/>
                <a:gd name="T90" fmla="*/ 2147483647 w 533"/>
                <a:gd name="T91" fmla="*/ 2147483647 h 780"/>
                <a:gd name="T92" fmla="*/ 2147483647 w 533"/>
                <a:gd name="T93" fmla="*/ 2147483647 h 780"/>
                <a:gd name="T94" fmla="*/ 2147483647 w 533"/>
                <a:gd name="T95" fmla="*/ 2147483647 h 780"/>
                <a:gd name="T96" fmla="*/ 2147483647 w 533"/>
                <a:gd name="T97" fmla="*/ 2147483647 h 780"/>
                <a:gd name="T98" fmla="*/ 2147483647 w 533"/>
                <a:gd name="T99" fmla="*/ 2147483647 h 780"/>
                <a:gd name="T100" fmla="*/ 2147483647 w 533"/>
                <a:gd name="T101" fmla="*/ 2147483647 h 780"/>
                <a:gd name="T102" fmla="*/ 2147483647 w 533"/>
                <a:gd name="T103" fmla="*/ 2147483647 h 780"/>
                <a:gd name="T104" fmla="*/ 2147483647 w 533"/>
                <a:gd name="T105" fmla="*/ 2147483647 h 780"/>
                <a:gd name="T106" fmla="*/ 2147483647 w 533"/>
                <a:gd name="T107" fmla="*/ 2147483647 h 780"/>
                <a:gd name="T108" fmla="*/ 2147483647 w 533"/>
                <a:gd name="T109" fmla="*/ 2147483647 h 780"/>
                <a:gd name="T110" fmla="*/ 2147483647 w 533"/>
                <a:gd name="T111" fmla="*/ 2147483647 h 780"/>
                <a:gd name="T112" fmla="*/ 2147483647 w 533"/>
                <a:gd name="T113" fmla="*/ 2147483647 h 780"/>
                <a:gd name="T114" fmla="*/ 2147483647 w 533"/>
                <a:gd name="T115" fmla="*/ 2147483647 h 780"/>
                <a:gd name="T116" fmla="*/ 2147483647 w 533"/>
                <a:gd name="T117" fmla="*/ 2147483647 h 780"/>
                <a:gd name="T118" fmla="*/ 2147483647 w 533"/>
                <a:gd name="T119" fmla="*/ 2147483647 h 780"/>
                <a:gd name="T120" fmla="*/ 2147483647 w 533"/>
                <a:gd name="T121" fmla="*/ 2147483647 h 780"/>
                <a:gd name="T122" fmla="*/ 2147483647 w 533"/>
                <a:gd name="T123" fmla="*/ 2147483647 h 780"/>
                <a:gd name="T124" fmla="*/ 2147483647 w 533"/>
                <a:gd name="T125" fmla="*/ 2147483647 h 7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3"/>
                <a:gd name="T190" fmla="*/ 0 h 780"/>
                <a:gd name="T191" fmla="*/ 533 w 533"/>
                <a:gd name="T192" fmla="*/ 780 h 7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3" h="780">
                  <a:moveTo>
                    <a:pt x="0" y="717"/>
                  </a:moveTo>
                  <a:lnTo>
                    <a:pt x="0" y="710"/>
                  </a:lnTo>
                  <a:lnTo>
                    <a:pt x="6" y="710"/>
                  </a:lnTo>
                  <a:lnTo>
                    <a:pt x="6" y="704"/>
                  </a:lnTo>
                  <a:lnTo>
                    <a:pt x="12" y="698"/>
                  </a:lnTo>
                  <a:lnTo>
                    <a:pt x="6" y="698"/>
                  </a:lnTo>
                  <a:lnTo>
                    <a:pt x="12" y="691"/>
                  </a:lnTo>
                  <a:lnTo>
                    <a:pt x="12" y="685"/>
                  </a:lnTo>
                  <a:lnTo>
                    <a:pt x="12" y="678"/>
                  </a:lnTo>
                  <a:lnTo>
                    <a:pt x="12" y="672"/>
                  </a:lnTo>
                  <a:lnTo>
                    <a:pt x="12" y="666"/>
                  </a:lnTo>
                  <a:lnTo>
                    <a:pt x="12" y="659"/>
                  </a:lnTo>
                  <a:lnTo>
                    <a:pt x="12" y="653"/>
                  </a:lnTo>
                  <a:lnTo>
                    <a:pt x="12" y="647"/>
                  </a:lnTo>
                  <a:lnTo>
                    <a:pt x="19" y="640"/>
                  </a:lnTo>
                  <a:lnTo>
                    <a:pt x="19" y="634"/>
                  </a:lnTo>
                  <a:lnTo>
                    <a:pt x="12" y="634"/>
                  </a:lnTo>
                  <a:lnTo>
                    <a:pt x="12" y="628"/>
                  </a:lnTo>
                  <a:lnTo>
                    <a:pt x="6" y="628"/>
                  </a:lnTo>
                  <a:lnTo>
                    <a:pt x="6" y="621"/>
                  </a:lnTo>
                  <a:lnTo>
                    <a:pt x="6" y="615"/>
                  </a:lnTo>
                  <a:lnTo>
                    <a:pt x="6" y="609"/>
                  </a:lnTo>
                  <a:lnTo>
                    <a:pt x="6" y="602"/>
                  </a:lnTo>
                  <a:lnTo>
                    <a:pt x="0" y="602"/>
                  </a:lnTo>
                  <a:lnTo>
                    <a:pt x="6" y="602"/>
                  </a:lnTo>
                  <a:lnTo>
                    <a:pt x="0" y="596"/>
                  </a:lnTo>
                  <a:lnTo>
                    <a:pt x="0" y="590"/>
                  </a:lnTo>
                  <a:lnTo>
                    <a:pt x="0" y="583"/>
                  </a:lnTo>
                  <a:lnTo>
                    <a:pt x="0" y="577"/>
                  </a:lnTo>
                  <a:lnTo>
                    <a:pt x="6" y="577"/>
                  </a:lnTo>
                  <a:lnTo>
                    <a:pt x="6" y="571"/>
                  </a:lnTo>
                  <a:lnTo>
                    <a:pt x="6" y="577"/>
                  </a:lnTo>
                  <a:lnTo>
                    <a:pt x="6" y="571"/>
                  </a:lnTo>
                  <a:lnTo>
                    <a:pt x="12" y="571"/>
                  </a:lnTo>
                  <a:lnTo>
                    <a:pt x="12" y="564"/>
                  </a:lnTo>
                  <a:lnTo>
                    <a:pt x="12" y="558"/>
                  </a:lnTo>
                  <a:lnTo>
                    <a:pt x="19" y="558"/>
                  </a:lnTo>
                  <a:lnTo>
                    <a:pt x="19" y="552"/>
                  </a:lnTo>
                  <a:lnTo>
                    <a:pt x="19" y="545"/>
                  </a:lnTo>
                  <a:lnTo>
                    <a:pt x="25" y="545"/>
                  </a:lnTo>
                  <a:lnTo>
                    <a:pt x="25" y="539"/>
                  </a:lnTo>
                  <a:lnTo>
                    <a:pt x="25" y="533"/>
                  </a:lnTo>
                  <a:lnTo>
                    <a:pt x="32" y="526"/>
                  </a:lnTo>
                  <a:lnTo>
                    <a:pt x="32" y="520"/>
                  </a:lnTo>
                  <a:lnTo>
                    <a:pt x="38" y="520"/>
                  </a:lnTo>
                  <a:lnTo>
                    <a:pt x="38" y="514"/>
                  </a:lnTo>
                  <a:lnTo>
                    <a:pt x="38" y="507"/>
                  </a:lnTo>
                  <a:lnTo>
                    <a:pt x="38" y="501"/>
                  </a:lnTo>
                  <a:lnTo>
                    <a:pt x="38" y="495"/>
                  </a:lnTo>
                  <a:lnTo>
                    <a:pt x="44" y="495"/>
                  </a:lnTo>
                  <a:lnTo>
                    <a:pt x="38" y="495"/>
                  </a:lnTo>
                  <a:lnTo>
                    <a:pt x="38" y="488"/>
                  </a:lnTo>
                  <a:lnTo>
                    <a:pt x="44" y="488"/>
                  </a:lnTo>
                  <a:lnTo>
                    <a:pt x="38" y="488"/>
                  </a:lnTo>
                  <a:lnTo>
                    <a:pt x="44" y="488"/>
                  </a:lnTo>
                  <a:lnTo>
                    <a:pt x="44" y="482"/>
                  </a:lnTo>
                  <a:lnTo>
                    <a:pt x="44" y="475"/>
                  </a:lnTo>
                  <a:lnTo>
                    <a:pt x="51" y="475"/>
                  </a:lnTo>
                  <a:lnTo>
                    <a:pt x="44" y="475"/>
                  </a:lnTo>
                  <a:lnTo>
                    <a:pt x="51" y="469"/>
                  </a:lnTo>
                  <a:lnTo>
                    <a:pt x="57" y="469"/>
                  </a:lnTo>
                  <a:lnTo>
                    <a:pt x="57" y="463"/>
                  </a:lnTo>
                  <a:lnTo>
                    <a:pt x="63" y="463"/>
                  </a:lnTo>
                  <a:lnTo>
                    <a:pt x="70" y="463"/>
                  </a:lnTo>
                  <a:lnTo>
                    <a:pt x="70" y="456"/>
                  </a:lnTo>
                  <a:lnTo>
                    <a:pt x="70" y="463"/>
                  </a:lnTo>
                  <a:lnTo>
                    <a:pt x="70" y="456"/>
                  </a:lnTo>
                  <a:lnTo>
                    <a:pt x="76" y="456"/>
                  </a:lnTo>
                  <a:lnTo>
                    <a:pt x="82" y="456"/>
                  </a:lnTo>
                  <a:lnTo>
                    <a:pt x="89" y="456"/>
                  </a:lnTo>
                  <a:lnTo>
                    <a:pt x="95" y="450"/>
                  </a:lnTo>
                  <a:lnTo>
                    <a:pt x="101" y="450"/>
                  </a:lnTo>
                  <a:lnTo>
                    <a:pt x="101" y="444"/>
                  </a:lnTo>
                  <a:lnTo>
                    <a:pt x="101" y="450"/>
                  </a:lnTo>
                  <a:lnTo>
                    <a:pt x="101" y="444"/>
                  </a:lnTo>
                  <a:lnTo>
                    <a:pt x="108" y="444"/>
                  </a:lnTo>
                  <a:lnTo>
                    <a:pt x="114" y="444"/>
                  </a:lnTo>
                  <a:lnTo>
                    <a:pt x="120" y="444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1"/>
                  </a:lnTo>
                  <a:lnTo>
                    <a:pt x="139" y="425"/>
                  </a:lnTo>
                  <a:lnTo>
                    <a:pt x="146" y="425"/>
                  </a:lnTo>
                  <a:lnTo>
                    <a:pt x="146" y="418"/>
                  </a:lnTo>
                  <a:lnTo>
                    <a:pt x="152" y="418"/>
                  </a:lnTo>
                  <a:lnTo>
                    <a:pt x="158" y="418"/>
                  </a:lnTo>
                  <a:lnTo>
                    <a:pt x="158" y="412"/>
                  </a:lnTo>
                  <a:lnTo>
                    <a:pt x="165" y="406"/>
                  </a:lnTo>
                  <a:lnTo>
                    <a:pt x="165" y="399"/>
                  </a:lnTo>
                  <a:lnTo>
                    <a:pt x="171" y="399"/>
                  </a:lnTo>
                  <a:lnTo>
                    <a:pt x="171" y="393"/>
                  </a:lnTo>
                  <a:lnTo>
                    <a:pt x="177" y="393"/>
                  </a:lnTo>
                  <a:lnTo>
                    <a:pt x="177" y="387"/>
                  </a:lnTo>
                  <a:lnTo>
                    <a:pt x="184" y="387"/>
                  </a:lnTo>
                  <a:lnTo>
                    <a:pt x="190" y="380"/>
                  </a:lnTo>
                  <a:lnTo>
                    <a:pt x="190" y="387"/>
                  </a:lnTo>
                  <a:lnTo>
                    <a:pt x="196" y="387"/>
                  </a:lnTo>
                  <a:lnTo>
                    <a:pt x="196" y="380"/>
                  </a:lnTo>
                  <a:lnTo>
                    <a:pt x="203" y="380"/>
                  </a:lnTo>
                  <a:lnTo>
                    <a:pt x="209" y="380"/>
                  </a:lnTo>
                  <a:lnTo>
                    <a:pt x="216" y="380"/>
                  </a:lnTo>
                  <a:lnTo>
                    <a:pt x="222" y="380"/>
                  </a:lnTo>
                  <a:lnTo>
                    <a:pt x="228" y="380"/>
                  </a:lnTo>
                  <a:lnTo>
                    <a:pt x="228" y="387"/>
                  </a:lnTo>
                  <a:lnTo>
                    <a:pt x="235" y="387"/>
                  </a:lnTo>
                  <a:lnTo>
                    <a:pt x="235" y="393"/>
                  </a:lnTo>
                  <a:lnTo>
                    <a:pt x="241" y="393"/>
                  </a:lnTo>
                  <a:lnTo>
                    <a:pt x="247" y="393"/>
                  </a:lnTo>
                  <a:lnTo>
                    <a:pt x="247" y="387"/>
                  </a:lnTo>
                  <a:lnTo>
                    <a:pt x="254" y="387"/>
                  </a:lnTo>
                  <a:lnTo>
                    <a:pt x="260" y="387"/>
                  </a:lnTo>
                  <a:lnTo>
                    <a:pt x="266" y="387"/>
                  </a:lnTo>
                  <a:lnTo>
                    <a:pt x="273" y="387"/>
                  </a:lnTo>
                  <a:lnTo>
                    <a:pt x="273" y="380"/>
                  </a:lnTo>
                  <a:lnTo>
                    <a:pt x="279" y="387"/>
                  </a:lnTo>
                  <a:lnTo>
                    <a:pt x="279" y="380"/>
                  </a:lnTo>
                  <a:lnTo>
                    <a:pt x="285" y="380"/>
                  </a:lnTo>
                  <a:lnTo>
                    <a:pt x="292" y="374"/>
                  </a:lnTo>
                  <a:lnTo>
                    <a:pt x="292" y="368"/>
                  </a:lnTo>
                  <a:lnTo>
                    <a:pt x="292" y="361"/>
                  </a:lnTo>
                  <a:lnTo>
                    <a:pt x="292" y="355"/>
                  </a:lnTo>
                  <a:lnTo>
                    <a:pt x="292" y="349"/>
                  </a:lnTo>
                  <a:lnTo>
                    <a:pt x="298" y="349"/>
                  </a:lnTo>
                  <a:lnTo>
                    <a:pt x="298" y="342"/>
                  </a:lnTo>
                  <a:lnTo>
                    <a:pt x="298" y="336"/>
                  </a:lnTo>
                  <a:lnTo>
                    <a:pt x="292" y="336"/>
                  </a:lnTo>
                  <a:lnTo>
                    <a:pt x="292" y="330"/>
                  </a:lnTo>
                  <a:lnTo>
                    <a:pt x="285" y="330"/>
                  </a:lnTo>
                  <a:lnTo>
                    <a:pt x="285" y="323"/>
                  </a:lnTo>
                  <a:lnTo>
                    <a:pt x="279" y="323"/>
                  </a:lnTo>
                  <a:lnTo>
                    <a:pt x="279" y="317"/>
                  </a:lnTo>
                  <a:lnTo>
                    <a:pt x="273" y="317"/>
                  </a:lnTo>
                  <a:lnTo>
                    <a:pt x="279" y="317"/>
                  </a:lnTo>
                  <a:lnTo>
                    <a:pt x="279" y="311"/>
                  </a:lnTo>
                  <a:lnTo>
                    <a:pt x="273" y="311"/>
                  </a:lnTo>
                  <a:lnTo>
                    <a:pt x="273" y="304"/>
                  </a:lnTo>
                  <a:lnTo>
                    <a:pt x="273" y="298"/>
                  </a:lnTo>
                  <a:lnTo>
                    <a:pt x="273" y="291"/>
                  </a:lnTo>
                  <a:lnTo>
                    <a:pt x="273" y="285"/>
                  </a:lnTo>
                  <a:lnTo>
                    <a:pt x="273" y="279"/>
                  </a:lnTo>
                  <a:lnTo>
                    <a:pt x="273" y="272"/>
                  </a:lnTo>
                  <a:lnTo>
                    <a:pt x="279" y="272"/>
                  </a:lnTo>
                  <a:lnTo>
                    <a:pt x="279" y="266"/>
                  </a:lnTo>
                  <a:lnTo>
                    <a:pt x="285" y="266"/>
                  </a:lnTo>
                  <a:lnTo>
                    <a:pt x="285" y="260"/>
                  </a:lnTo>
                  <a:lnTo>
                    <a:pt x="292" y="260"/>
                  </a:lnTo>
                  <a:lnTo>
                    <a:pt x="292" y="253"/>
                  </a:lnTo>
                  <a:lnTo>
                    <a:pt x="298" y="247"/>
                  </a:lnTo>
                  <a:lnTo>
                    <a:pt x="298" y="241"/>
                  </a:lnTo>
                  <a:lnTo>
                    <a:pt x="298" y="234"/>
                  </a:lnTo>
                  <a:lnTo>
                    <a:pt x="298" y="228"/>
                  </a:lnTo>
                  <a:lnTo>
                    <a:pt x="298" y="222"/>
                  </a:lnTo>
                  <a:lnTo>
                    <a:pt x="298" y="215"/>
                  </a:lnTo>
                  <a:lnTo>
                    <a:pt x="298" y="209"/>
                  </a:lnTo>
                  <a:lnTo>
                    <a:pt x="292" y="209"/>
                  </a:lnTo>
                  <a:lnTo>
                    <a:pt x="292" y="203"/>
                  </a:lnTo>
                  <a:lnTo>
                    <a:pt x="285" y="196"/>
                  </a:lnTo>
                  <a:lnTo>
                    <a:pt x="292" y="190"/>
                  </a:lnTo>
                  <a:lnTo>
                    <a:pt x="285" y="190"/>
                  </a:lnTo>
                  <a:lnTo>
                    <a:pt x="285" y="184"/>
                  </a:lnTo>
                  <a:lnTo>
                    <a:pt x="292" y="184"/>
                  </a:lnTo>
                  <a:lnTo>
                    <a:pt x="292" y="177"/>
                  </a:lnTo>
                  <a:lnTo>
                    <a:pt x="292" y="171"/>
                  </a:lnTo>
                  <a:lnTo>
                    <a:pt x="298" y="171"/>
                  </a:lnTo>
                  <a:lnTo>
                    <a:pt x="298" y="165"/>
                  </a:lnTo>
                  <a:lnTo>
                    <a:pt x="292" y="165"/>
                  </a:lnTo>
                  <a:lnTo>
                    <a:pt x="292" y="158"/>
                  </a:lnTo>
                  <a:lnTo>
                    <a:pt x="285" y="158"/>
                  </a:lnTo>
                  <a:lnTo>
                    <a:pt x="285" y="152"/>
                  </a:lnTo>
                  <a:lnTo>
                    <a:pt x="285" y="146"/>
                  </a:lnTo>
                  <a:lnTo>
                    <a:pt x="285" y="139"/>
                  </a:lnTo>
                  <a:lnTo>
                    <a:pt x="292" y="139"/>
                  </a:lnTo>
                  <a:lnTo>
                    <a:pt x="292" y="133"/>
                  </a:lnTo>
                  <a:lnTo>
                    <a:pt x="298" y="133"/>
                  </a:lnTo>
                  <a:lnTo>
                    <a:pt x="298" y="127"/>
                  </a:lnTo>
                  <a:lnTo>
                    <a:pt x="298" y="120"/>
                  </a:lnTo>
                  <a:lnTo>
                    <a:pt x="304" y="120"/>
                  </a:lnTo>
                  <a:lnTo>
                    <a:pt x="304" y="114"/>
                  </a:lnTo>
                  <a:lnTo>
                    <a:pt x="311" y="114"/>
                  </a:lnTo>
                  <a:lnTo>
                    <a:pt x="311" y="108"/>
                  </a:lnTo>
                  <a:lnTo>
                    <a:pt x="311" y="101"/>
                  </a:lnTo>
                  <a:lnTo>
                    <a:pt x="311" y="95"/>
                  </a:lnTo>
                  <a:lnTo>
                    <a:pt x="311" y="88"/>
                  </a:lnTo>
                  <a:lnTo>
                    <a:pt x="317" y="88"/>
                  </a:lnTo>
                  <a:lnTo>
                    <a:pt x="317" y="82"/>
                  </a:lnTo>
                  <a:lnTo>
                    <a:pt x="323" y="82"/>
                  </a:lnTo>
                  <a:lnTo>
                    <a:pt x="323" y="76"/>
                  </a:lnTo>
                  <a:lnTo>
                    <a:pt x="330" y="76"/>
                  </a:lnTo>
                  <a:lnTo>
                    <a:pt x="330" y="69"/>
                  </a:lnTo>
                  <a:lnTo>
                    <a:pt x="336" y="76"/>
                  </a:lnTo>
                  <a:lnTo>
                    <a:pt x="336" y="69"/>
                  </a:lnTo>
                  <a:lnTo>
                    <a:pt x="342" y="69"/>
                  </a:lnTo>
                  <a:lnTo>
                    <a:pt x="349" y="69"/>
                  </a:lnTo>
                  <a:lnTo>
                    <a:pt x="355" y="69"/>
                  </a:lnTo>
                  <a:lnTo>
                    <a:pt x="355" y="63"/>
                  </a:lnTo>
                  <a:lnTo>
                    <a:pt x="361" y="63"/>
                  </a:lnTo>
                  <a:lnTo>
                    <a:pt x="368" y="63"/>
                  </a:lnTo>
                  <a:lnTo>
                    <a:pt x="368" y="57"/>
                  </a:lnTo>
                  <a:lnTo>
                    <a:pt x="361" y="57"/>
                  </a:lnTo>
                  <a:lnTo>
                    <a:pt x="361" y="50"/>
                  </a:lnTo>
                  <a:lnTo>
                    <a:pt x="368" y="50"/>
                  </a:lnTo>
                  <a:lnTo>
                    <a:pt x="374" y="50"/>
                  </a:lnTo>
                  <a:lnTo>
                    <a:pt x="380" y="50"/>
                  </a:lnTo>
                  <a:lnTo>
                    <a:pt x="380" y="44"/>
                  </a:lnTo>
                  <a:lnTo>
                    <a:pt x="380" y="38"/>
                  </a:lnTo>
                  <a:lnTo>
                    <a:pt x="387" y="38"/>
                  </a:lnTo>
                  <a:lnTo>
                    <a:pt x="387" y="31"/>
                  </a:lnTo>
                  <a:lnTo>
                    <a:pt x="393" y="31"/>
                  </a:lnTo>
                  <a:lnTo>
                    <a:pt x="393" y="25"/>
                  </a:lnTo>
                  <a:lnTo>
                    <a:pt x="393" y="19"/>
                  </a:lnTo>
                  <a:lnTo>
                    <a:pt x="387" y="12"/>
                  </a:lnTo>
                  <a:lnTo>
                    <a:pt x="393" y="12"/>
                  </a:lnTo>
                  <a:lnTo>
                    <a:pt x="393" y="6"/>
                  </a:lnTo>
                  <a:lnTo>
                    <a:pt x="393" y="0"/>
                  </a:lnTo>
                  <a:lnTo>
                    <a:pt x="400" y="6"/>
                  </a:lnTo>
                  <a:lnTo>
                    <a:pt x="406" y="12"/>
                  </a:lnTo>
                  <a:lnTo>
                    <a:pt x="412" y="12"/>
                  </a:lnTo>
                  <a:lnTo>
                    <a:pt x="412" y="19"/>
                  </a:lnTo>
                  <a:lnTo>
                    <a:pt x="419" y="19"/>
                  </a:lnTo>
                  <a:lnTo>
                    <a:pt x="425" y="19"/>
                  </a:lnTo>
                  <a:lnTo>
                    <a:pt x="431" y="19"/>
                  </a:lnTo>
                  <a:lnTo>
                    <a:pt x="438" y="19"/>
                  </a:lnTo>
                  <a:lnTo>
                    <a:pt x="444" y="19"/>
                  </a:lnTo>
                  <a:lnTo>
                    <a:pt x="444" y="25"/>
                  </a:lnTo>
                  <a:lnTo>
                    <a:pt x="450" y="25"/>
                  </a:lnTo>
                  <a:lnTo>
                    <a:pt x="450" y="31"/>
                  </a:lnTo>
                  <a:lnTo>
                    <a:pt x="444" y="31"/>
                  </a:lnTo>
                  <a:lnTo>
                    <a:pt x="450" y="31"/>
                  </a:lnTo>
                  <a:lnTo>
                    <a:pt x="450" y="38"/>
                  </a:lnTo>
                  <a:lnTo>
                    <a:pt x="444" y="38"/>
                  </a:lnTo>
                  <a:lnTo>
                    <a:pt x="438" y="44"/>
                  </a:lnTo>
                  <a:lnTo>
                    <a:pt x="444" y="44"/>
                  </a:lnTo>
                  <a:lnTo>
                    <a:pt x="438" y="57"/>
                  </a:lnTo>
                  <a:lnTo>
                    <a:pt x="431" y="57"/>
                  </a:lnTo>
                  <a:lnTo>
                    <a:pt x="431" y="63"/>
                  </a:lnTo>
                  <a:lnTo>
                    <a:pt x="438" y="63"/>
                  </a:lnTo>
                  <a:lnTo>
                    <a:pt x="438" y="69"/>
                  </a:lnTo>
                  <a:lnTo>
                    <a:pt x="438" y="76"/>
                  </a:lnTo>
                  <a:lnTo>
                    <a:pt x="444" y="76"/>
                  </a:lnTo>
                  <a:lnTo>
                    <a:pt x="438" y="82"/>
                  </a:lnTo>
                  <a:lnTo>
                    <a:pt x="438" y="88"/>
                  </a:lnTo>
                  <a:lnTo>
                    <a:pt x="444" y="95"/>
                  </a:lnTo>
                  <a:lnTo>
                    <a:pt x="444" y="88"/>
                  </a:lnTo>
                  <a:lnTo>
                    <a:pt x="444" y="95"/>
                  </a:lnTo>
                  <a:lnTo>
                    <a:pt x="450" y="95"/>
                  </a:lnTo>
                  <a:lnTo>
                    <a:pt x="444" y="101"/>
                  </a:lnTo>
                  <a:lnTo>
                    <a:pt x="450" y="101"/>
                  </a:lnTo>
                  <a:lnTo>
                    <a:pt x="444" y="101"/>
                  </a:lnTo>
                  <a:lnTo>
                    <a:pt x="444" y="108"/>
                  </a:lnTo>
                  <a:lnTo>
                    <a:pt x="450" y="108"/>
                  </a:lnTo>
                  <a:lnTo>
                    <a:pt x="450" y="114"/>
                  </a:lnTo>
                  <a:lnTo>
                    <a:pt x="450" y="120"/>
                  </a:lnTo>
                  <a:lnTo>
                    <a:pt x="450" y="127"/>
                  </a:lnTo>
                  <a:lnTo>
                    <a:pt x="450" y="120"/>
                  </a:lnTo>
                  <a:lnTo>
                    <a:pt x="457" y="127"/>
                  </a:lnTo>
                  <a:lnTo>
                    <a:pt x="457" y="120"/>
                  </a:lnTo>
                  <a:lnTo>
                    <a:pt x="457" y="127"/>
                  </a:lnTo>
                  <a:lnTo>
                    <a:pt x="463" y="127"/>
                  </a:lnTo>
                  <a:lnTo>
                    <a:pt x="457" y="133"/>
                  </a:lnTo>
                  <a:lnTo>
                    <a:pt x="463" y="133"/>
                  </a:lnTo>
                  <a:lnTo>
                    <a:pt x="463" y="139"/>
                  </a:lnTo>
                  <a:lnTo>
                    <a:pt x="457" y="146"/>
                  </a:lnTo>
                  <a:lnTo>
                    <a:pt x="463" y="152"/>
                  </a:lnTo>
                  <a:lnTo>
                    <a:pt x="457" y="152"/>
                  </a:lnTo>
                  <a:lnTo>
                    <a:pt x="457" y="158"/>
                  </a:lnTo>
                  <a:lnTo>
                    <a:pt x="457" y="165"/>
                  </a:lnTo>
                  <a:lnTo>
                    <a:pt x="457" y="171"/>
                  </a:lnTo>
                  <a:lnTo>
                    <a:pt x="450" y="171"/>
                  </a:lnTo>
                  <a:lnTo>
                    <a:pt x="450" y="177"/>
                  </a:lnTo>
                  <a:lnTo>
                    <a:pt x="450" y="184"/>
                  </a:lnTo>
                  <a:lnTo>
                    <a:pt x="457" y="184"/>
                  </a:lnTo>
                  <a:lnTo>
                    <a:pt x="450" y="190"/>
                  </a:lnTo>
                  <a:lnTo>
                    <a:pt x="450" y="196"/>
                  </a:lnTo>
                  <a:lnTo>
                    <a:pt x="450" y="203"/>
                  </a:lnTo>
                  <a:lnTo>
                    <a:pt x="450" y="209"/>
                  </a:lnTo>
                  <a:lnTo>
                    <a:pt x="457" y="209"/>
                  </a:lnTo>
                  <a:lnTo>
                    <a:pt x="457" y="215"/>
                  </a:lnTo>
                  <a:lnTo>
                    <a:pt x="463" y="215"/>
                  </a:lnTo>
                  <a:lnTo>
                    <a:pt x="463" y="222"/>
                  </a:lnTo>
                  <a:lnTo>
                    <a:pt x="457" y="222"/>
                  </a:lnTo>
                  <a:lnTo>
                    <a:pt x="463" y="222"/>
                  </a:lnTo>
                  <a:lnTo>
                    <a:pt x="463" y="228"/>
                  </a:lnTo>
                  <a:lnTo>
                    <a:pt x="469" y="228"/>
                  </a:lnTo>
                  <a:lnTo>
                    <a:pt x="476" y="228"/>
                  </a:lnTo>
                  <a:lnTo>
                    <a:pt x="476" y="234"/>
                  </a:lnTo>
                  <a:lnTo>
                    <a:pt x="482" y="234"/>
                  </a:lnTo>
                  <a:lnTo>
                    <a:pt x="476" y="234"/>
                  </a:lnTo>
                  <a:lnTo>
                    <a:pt x="482" y="241"/>
                  </a:lnTo>
                  <a:lnTo>
                    <a:pt x="476" y="241"/>
                  </a:lnTo>
                  <a:lnTo>
                    <a:pt x="482" y="241"/>
                  </a:lnTo>
                  <a:lnTo>
                    <a:pt x="482" y="247"/>
                  </a:lnTo>
                  <a:lnTo>
                    <a:pt x="476" y="247"/>
                  </a:lnTo>
                  <a:lnTo>
                    <a:pt x="476" y="253"/>
                  </a:lnTo>
                  <a:lnTo>
                    <a:pt x="482" y="253"/>
                  </a:lnTo>
                  <a:lnTo>
                    <a:pt x="476" y="253"/>
                  </a:lnTo>
                  <a:lnTo>
                    <a:pt x="476" y="260"/>
                  </a:lnTo>
                  <a:lnTo>
                    <a:pt x="482" y="260"/>
                  </a:lnTo>
                  <a:lnTo>
                    <a:pt x="476" y="260"/>
                  </a:lnTo>
                  <a:lnTo>
                    <a:pt x="476" y="266"/>
                  </a:lnTo>
                  <a:lnTo>
                    <a:pt x="482" y="272"/>
                  </a:lnTo>
                  <a:lnTo>
                    <a:pt x="482" y="279"/>
                  </a:lnTo>
                  <a:lnTo>
                    <a:pt x="476" y="279"/>
                  </a:lnTo>
                  <a:lnTo>
                    <a:pt x="476" y="285"/>
                  </a:lnTo>
                  <a:lnTo>
                    <a:pt x="482" y="285"/>
                  </a:lnTo>
                  <a:lnTo>
                    <a:pt x="482" y="291"/>
                  </a:lnTo>
                  <a:lnTo>
                    <a:pt x="482" y="298"/>
                  </a:lnTo>
                  <a:lnTo>
                    <a:pt x="482" y="304"/>
                  </a:lnTo>
                  <a:lnTo>
                    <a:pt x="482" y="311"/>
                  </a:lnTo>
                  <a:lnTo>
                    <a:pt x="482" y="317"/>
                  </a:lnTo>
                  <a:lnTo>
                    <a:pt x="488" y="323"/>
                  </a:lnTo>
                  <a:lnTo>
                    <a:pt x="488" y="330"/>
                  </a:lnTo>
                  <a:lnTo>
                    <a:pt x="488" y="336"/>
                  </a:lnTo>
                  <a:lnTo>
                    <a:pt x="488" y="342"/>
                  </a:lnTo>
                  <a:lnTo>
                    <a:pt x="495" y="342"/>
                  </a:lnTo>
                  <a:lnTo>
                    <a:pt x="495" y="349"/>
                  </a:lnTo>
                  <a:lnTo>
                    <a:pt x="488" y="349"/>
                  </a:lnTo>
                  <a:lnTo>
                    <a:pt x="488" y="355"/>
                  </a:lnTo>
                  <a:lnTo>
                    <a:pt x="495" y="361"/>
                  </a:lnTo>
                  <a:lnTo>
                    <a:pt x="495" y="368"/>
                  </a:lnTo>
                  <a:lnTo>
                    <a:pt x="501" y="368"/>
                  </a:lnTo>
                  <a:lnTo>
                    <a:pt x="495" y="374"/>
                  </a:lnTo>
                  <a:lnTo>
                    <a:pt x="501" y="374"/>
                  </a:lnTo>
                  <a:lnTo>
                    <a:pt x="507" y="374"/>
                  </a:lnTo>
                  <a:lnTo>
                    <a:pt x="507" y="380"/>
                  </a:lnTo>
                  <a:lnTo>
                    <a:pt x="514" y="380"/>
                  </a:lnTo>
                  <a:lnTo>
                    <a:pt x="520" y="380"/>
                  </a:lnTo>
                  <a:lnTo>
                    <a:pt x="526" y="380"/>
                  </a:lnTo>
                  <a:lnTo>
                    <a:pt x="526" y="387"/>
                  </a:lnTo>
                  <a:lnTo>
                    <a:pt x="533" y="387"/>
                  </a:lnTo>
                  <a:lnTo>
                    <a:pt x="533" y="393"/>
                  </a:lnTo>
                  <a:lnTo>
                    <a:pt x="526" y="393"/>
                  </a:lnTo>
                  <a:lnTo>
                    <a:pt x="526" y="399"/>
                  </a:lnTo>
                  <a:lnTo>
                    <a:pt x="526" y="406"/>
                  </a:lnTo>
                  <a:lnTo>
                    <a:pt x="526" y="412"/>
                  </a:lnTo>
                  <a:lnTo>
                    <a:pt x="520" y="412"/>
                  </a:lnTo>
                  <a:lnTo>
                    <a:pt x="520" y="418"/>
                  </a:lnTo>
                  <a:lnTo>
                    <a:pt x="520" y="425"/>
                  </a:lnTo>
                  <a:lnTo>
                    <a:pt x="520" y="431"/>
                  </a:lnTo>
                  <a:lnTo>
                    <a:pt x="520" y="437"/>
                  </a:lnTo>
                  <a:lnTo>
                    <a:pt x="514" y="437"/>
                  </a:lnTo>
                  <a:lnTo>
                    <a:pt x="514" y="444"/>
                  </a:lnTo>
                  <a:lnTo>
                    <a:pt x="507" y="450"/>
                  </a:lnTo>
                  <a:lnTo>
                    <a:pt x="501" y="450"/>
                  </a:lnTo>
                  <a:lnTo>
                    <a:pt x="501" y="456"/>
                  </a:lnTo>
                  <a:lnTo>
                    <a:pt x="507" y="463"/>
                  </a:lnTo>
                  <a:lnTo>
                    <a:pt x="507" y="469"/>
                  </a:lnTo>
                  <a:lnTo>
                    <a:pt x="501" y="469"/>
                  </a:lnTo>
                  <a:lnTo>
                    <a:pt x="501" y="475"/>
                  </a:lnTo>
                  <a:lnTo>
                    <a:pt x="501" y="482"/>
                  </a:lnTo>
                  <a:lnTo>
                    <a:pt x="507" y="482"/>
                  </a:lnTo>
                  <a:lnTo>
                    <a:pt x="514" y="482"/>
                  </a:lnTo>
                  <a:lnTo>
                    <a:pt x="514" y="488"/>
                  </a:lnTo>
                  <a:lnTo>
                    <a:pt x="514" y="495"/>
                  </a:lnTo>
                  <a:lnTo>
                    <a:pt x="514" y="501"/>
                  </a:lnTo>
                  <a:lnTo>
                    <a:pt x="514" y="507"/>
                  </a:lnTo>
                  <a:lnTo>
                    <a:pt x="507" y="507"/>
                  </a:lnTo>
                  <a:lnTo>
                    <a:pt x="507" y="514"/>
                  </a:lnTo>
                  <a:lnTo>
                    <a:pt x="514" y="514"/>
                  </a:lnTo>
                  <a:lnTo>
                    <a:pt x="507" y="514"/>
                  </a:lnTo>
                  <a:lnTo>
                    <a:pt x="501" y="520"/>
                  </a:lnTo>
                  <a:lnTo>
                    <a:pt x="495" y="520"/>
                  </a:lnTo>
                  <a:lnTo>
                    <a:pt x="495" y="526"/>
                  </a:lnTo>
                  <a:lnTo>
                    <a:pt x="495" y="533"/>
                  </a:lnTo>
                  <a:lnTo>
                    <a:pt x="488" y="533"/>
                  </a:lnTo>
                  <a:lnTo>
                    <a:pt x="488" y="539"/>
                  </a:lnTo>
                  <a:lnTo>
                    <a:pt x="482" y="539"/>
                  </a:lnTo>
                  <a:lnTo>
                    <a:pt x="482" y="533"/>
                  </a:lnTo>
                  <a:lnTo>
                    <a:pt x="482" y="539"/>
                  </a:lnTo>
                  <a:lnTo>
                    <a:pt x="482" y="545"/>
                  </a:lnTo>
                  <a:lnTo>
                    <a:pt x="476" y="545"/>
                  </a:lnTo>
                  <a:lnTo>
                    <a:pt x="476" y="539"/>
                  </a:lnTo>
                  <a:lnTo>
                    <a:pt x="469" y="539"/>
                  </a:lnTo>
                  <a:lnTo>
                    <a:pt x="469" y="545"/>
                  </a:lnTo>
                  <a:lnTo>
                    <a:pt x="463" y="545"/>
                  </a:lnTo>
                  <a:lnTo>
                    <a:pt x="463" y="552"/>
                  </a:lnTo>
                  <a:lnTo>
                    <a:pt x="457" y="552"/>
                  </a:lnTo>
                  <a:lnTo>
                    <a:pt x="457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44" y="564"/>
                  </a:lnTo>
                  <a:lnTo>
                    <a:pt x="438" y="571"/>
                  </a:lnTo>
                  <a:lnTo>
                    <a:pt x="431" y="571"/>
                  </a:lnTo>
                  <a:lnTo>
                    <a:pt x="431" y="577"/>
                  </a:lnTo>
                  <a:lnTo>
                    <a:pt x="425" y="577"/>
                  </a:lnTo>
                  <a:lnTo>
                    <a:pt x="425" y="583"/>
                  </a:lnTo>
                  <a:lnTo>
                    <a:pt x="425" y="590"/>
                  </a:lnTo>
                  <a:lnTo>
                    <a:pt x="419" y="590"/>
                  </a:lnTo>
                  <a:lnTo>
                    <a:pt x="419" y="596"/>
                  </a:lnTo>
                  <a:lnTo>
                    <a:pt x="419" y="590"/>
                  </a:lnTo>
                  <a:lnTo>
                    <a:pt x="412" y="590"/>
                  </a:lnTo>
                  <a:lnTo>
                    <a:pt x="412" y="596"/>
                  </a:lnTo>
                  <a:lnTo>
                    <a:pt x="406" y="596"/>
                  </a:lnTo>
                  <a:lnTo>
                    <a:pt x="400" y="596"/>
                  </a:lnTo>
                  <a:lnTo>
                    <a:pt x="400" y="602"/>
                  </a:lnTo>
                  <a:lnTo>
                    <a:pt x="400" y="609"/>
                  </a:lnTo>
                  <a:lnTo>
                    <a:pt x="393" y="609"/>
                  </a:lnTo>
                  <a:lnTo>
                    <a:pt x="393" y="615"/>
                  </a:lnTo>
                  <a:lnTo>
                    <a:pt x="393" y="621"/>
                  </a:lnTo>
                  <a:lnTo>
                    <a:pt x="387" y="621"/>
                  </a:lnTo>
                  <a:lnTo>
                    <a:pt x="380" y="621"/>
                  </a:lnTo>
                  <a:lnTo>
                    <a:pt x="374" y="621"/>
                  </a:lnTo>
                  <a:lnTo>
                    <a:pt x="368" y="621"/>
                  </a:lnTo>
                  <a:lnTo>
                    <a:pt x="361" y="621"/>
                  </a:lnTo>
                  <a:lnTo>
                    <a:pt x="355" y="621"/>
                  </a:lnTo>
                  <a:lnTo>
                    <a:pt x="349" y="628"/>
                  </a:lnTo>
                  <a:lnTo>
                    <a:pt x="342" y="628"/>
                  </a:lnTo>
                  <a:lnTo>
                    <a:pt x="342" y="634"/>
                  </a:lnTo>
                  <a:lnTo>
                    <a:pt x="336" y="634"/>
                  </a:lnTo>
                  <a:lnTo>
                    <a:pt x="336" y="640"/>
                  </a:lnTo>
                  <a:lnTo>
                    <a:pt x="330" y="640"/>
                  </a:lnTo>
                  <a:lnTo>
                    <a:pt x="330" y="647"/>
                  </a:lnTo>
                  <a:lnTo>
                    <a:pt x="323" y="640"/>
                  </a:lnTo>
                  <a:lnTo>
                    <a:pt x="323" y="647"/>
                  </a:lnTo>
                  <a:lnTo>
                    <a:pt x="323" y="640"/>
                  </a:lnTo>
                  <a:lnTo>
                    <a:pt x="323" y="647"/>
                  </a:lnTo>
                  <a:lnTo>
                    <a:pt x="317" y="647"/>
                  </a:lnTo>
                  <a:lnTo>
                    <a:pt x="311" y="647"/>
                  </a:lnTo>
                  <a:lnTo>
                    <a:pt x="304" y="653"/>
                  </a:lnTo>
                  <a:lnTo>
                    <a:pt x="298" y="653"/>
                  </a:lnTo>
                  <a:lnTo>
                    <a:pt x="298" y="647"/>
                  </a:lnTo>
                  <a:lnTo>
                    <a:pt x="292" y="647"/>
                  </a:lnTo>
                  <a:lnTo>
                    <a:pt x="285" y="647"/>
                  </a:lnTo>
                  <a:lnTo>
                    <a:pt x="285" y="640"/>
                  </a:lnTo>
                  <a:lnTo>
                    <a:pt x="285" y="634"/>
                  </a:lnTo>
                  <a:lnTo>
                    <a:pt x="279" y="634"/>
                  </a:lnTo>
                  <a:lnTo>
                    <a:pt x="273" y="634"/>
                  </a:lnTo>
                  <a:lnTo>
                    <a:pt x="266" y="634"/>
                  </a:lnTo>
                  <a:lnTo>
                    <a:pt x="260" y="634"/>
                  </a:lnTo>
                  <a:lnTo>
                    <a:pt x="254" y="634"/>
                  </a:lnTo>
                  <a:lnTo>
                    <a:pt x="247" y="634"/>
                  </a:lnTo>
                  <a:lnTo>
                    <a:pt x="247" y="628"/>
                  </a:lnTo>
                  <a:lnTo>
                    <a:pt x="241" y="628"/>
                  </a:lnTo>
                  <a:lnTo>
                    <a:pt x="241" y="621"/>
                  </a:lnTo>
                  <a:lnTo>
                    <a:pt x="235" y="621"/>
                  </a:lnTo>
                  <a:lnTo>
                    <a:pt x="235" y="628"/>
                  </a:lnTo>
                  <a:lnTo>
                    <a:pt x="228" y="628"/>
                  </a:lnTo>
                  <a:lnTo>
                    <a:pt x="222" y="634"/>
                  </a:lnTo>
                  <a:lnTo>
                    <a:pt x="216" y="634"/>
                  </a:lnTo>
                  <a:lnTo>
                    <a:pt x="209" y="640"/>
                  </a:lnTo>
                  <a:lnTo>
                    <a:pt x="203" y="640"/>
                  </a:lnTo>
                  <a:lnTo>
                    <a:pt x="203" y="647"/>
                  </a:lnTo>
                  <a:lnTo>
                    <a:pt x="203" y="653"/>
                  </a:lnTo>
                  <a:lnTo>
                    <a:pt x="203" y="659"/>
                  </a:lnTo>
                  <a:lnTo>
                    <a:pt x="209" y="659"/>
                  </a:lnTo>
                  <a:lnTo>
                    <a:pt x="209" y="666"/>
                  </a:lnTo>
                  <a:lnTo>
                    <a:pt x="209" y="672"/>
                  </a:lnTo>
                  <a:lnTo>
                    <a:pt x="216" y="672"/>
                  </a:lnTo>
                  <a:lnTo>
                    <a:pt x="222" y="672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16" y="685"/>
                  </a:lnTo>
                  <a:lnTo>
                    <a:pt x="216" y="691"/>
                  </a:lnTo>
                  <a:lnTo>
                    <a:pt x="222" y="691"/>
                  </a:lnTo>
                  <a:lnTo>
                    <a:pt x="216" y="691"/>
                  </a:lnTo>
                  <a:lnTo>
                    <a:pt x="216" y="698"/>
                  </a:lnTo>
                  <a:lnTo>
                    <a:pt x="209" y="698"/>
                  </a:lnTo>
                  <a:lnTo>
                    <a:pt x="209" y="704"/>
                  </a:lnTo>
                  <a:lnTo>
                    <a:pt x="209" y="710"/>
                  </a:lnTo>
                  <a:lnTo>
                    <a:pt x="203" y="717"/>
                  </a:lnTo>
                  <a:lnTo>
                    <a:pt x="203" y="723"/>
                  </a:lnTo>
                  <a:lnTo>
                    <a:pt x="196" y="723"/>
                  </a:lnTo>
                  <a:lnTo>
                    <a:pt x="196" y="729"/>
                  </a:lnTo>
                  <a:lnTo>
                    <a:pt x="190" y="729"/>
                  </a:lnTo>
                  <a:lnTo>
                    <a:pt x="184" y="729"/>
                  </a:lnTo>
                  <a:lnTo>
                    <a:pt x="184" y="736"/>
                  </a:lnTo>
                  <a:lnTo>
                    <a:pt x="184" y="742"/>
                  </a:lnTo>
                  <a:lnTo>
                    <a:pt x="177" y="748"/>
                  </a:lnTo>
                  <a:lnTo>
                    <a:pt x="177" y="755"/>
                  </a:lnTo>
                  <a:lnTo>
                    <a:pt x="171" y="755"/>
                  </a:lnTo>
                  <a:lnTo>
                    <a:pt x="171" y="748"/>
                  </a:lnTo>
                  <a:lnTo>
                    <a:pt x="165" y="748"/>
                  </a:lnTo>
                  <a:lnTo>
                    <a:pt x="158" y="748"/>
                  </a:lnTo>
                  <a:lnTo>
                    <a:pt x="158" y="742"/>
                  </a:lnTo>
                  <a:lnTo>
                    <a:pt x="152" y="742"/>
                  </a:lnTo>
                  <a:lnTo>
                    <a:pt x="152" y="748"/>
                  </a:lnTo>
                  <a:lnTo>
                    <a:pt x="146" y="748"/>
                  </a:lnTo>
                  <a:lnTo>
                    <a:pt x="139" y="748"/>
                  </a:lnTo>
                  <a:lnTo>
                    <a:pt x="139" y="755"/>
                  </a:lnTo>
                  <a:lnTo>
                    <a:pt x="133" y="748"/>
                  </a:lnTo>
                  <a:lnTo>
                    <a:pt x="127" y="755"/>
                  </a:lnTo>
                  <a:lnTo>
                    <a:pt x="120" y="755"/>
                  </a:lnTo>
                  <a:lnTo>
                    <a:pt x="127" y="761"/>
                  </a:lnTo>
                  <a:lnTo>
                    <a:pt x="120" y="761"/>
                  </a:lnTo>
                  <a:lnTo>
                    <a:pt x="120" y="767"/>
                  </a:lnTo>
                  <a:lnTo>
                    <a:pt x="120" y="761"/>
                  </a:lnTo>
                  <a:lnTo>
                    <a:pt x="120" y="767"/>
                  </a:lnTo>
                  <a:lnTo>
                    <a:pt x="114" y="767"/>
                  </a:lnTo>
                  <a:lnTo>
                    <a:pt x="108" y="774"/>
                  </a:lnTo>
                  <a:lnTo>
                    <a:pt x="101" y="780"/>
                  </a:lnTo>
                  <a:lnTo>
                    <a:pt x="95" y="780"/>
                  </a:lnTo>
                  <a:lnTo>
                    <a:pt x="95" y="774"/>
                  </a:lnTo>
                  <a:lnTo>
                    <a:pt x="89" y="774"/>
                  </a:lnTo>
                  <a:lnTo>
                    <a:pt x="82" y="774"/>
                  </a:lnTo>
                  <a:lnTo>
                    <a:pt x="76" y="774"/>
                  </a:lnTo>
                  <a:lnTo>
                    <a:pt x="70" y="767"/>
                  </a:lnTo>
                  <a:lnTo>
                    <a:pt x="63" y="767"/>
                  </a:lnTo>
                  <a:lnTo>
                    <a:pt x="63" y="761"/>
                  </a:lnTo>
                  <a:lnTo>
                    <a:pt x="57" y="761"/>
                  </a:lnTo>
                  <a:lnTo>
                    <a:pt x="57" y="755"/>
                  </a:lnTo>
                  <a:lnTo>
                    <a:pt x="51" y="755"/>
                  </a:lnTo>
                  <a:lnTo>
                    <a:pt x="51" y="748"/>
                  </a:lnTo>
                  <a:lnTo>
                    <a:pt x="51" y="742"/>
                  </a:lnTo>
                  <a:lnTo>
                    <a:pt x="51" y="736"/>
                  </a:lnTo>
                  <a:lnTo>
                    <a:pt x="57" y="736"/>
                  </a:lnTo>
                  <a:lnTo>
                    <a:pt x="51" y="729"/>
                  </a:lnTo>
                  <a:lnTo>
                    <a:pt x="51" y="723"/>
                  </a:lnTo>
                  <a:lnTo>
                    <a:pt x="44" y="723"/>
                  </a:lnTo>
                  <a:lnTo>
                    <a:pt x="44" y="717"/>
                  </a:lnTo>
                  <a:lnTo>
                    <a:pt x="38" y="710"/>
                  </a:lnTo>
                  <a:lnTo>
                    <a:pt x="38" y="704"/>
                  </a:lnTo>
                  <a:lnTo>
                    <a:pt x="32" y="704"/>
                  </a:lnTo>
                  <a:lnTo>
                    <a:pt x="25" y="704"/>
                  </a:lnTo>
                  <a:lnTo>
                    <a:pt x="25" y="710"/>
                  </a:lnTo>
                  <a:lnTo>
                    <a:pt x="19" y="717"/>
                  </a:lnTo>
                  <a:lnTo>
                    <a:pt x="12" y="717"/>
                  </a:lnTo>
                  <a:lnTo>
                    <a:pt x="6" y="717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0" name="Freeform 108"/>
            <p:cNvSpPr>
              <a:spLocks/>
            </p:cNvSpPr>
            <p:nvPr/>
          </p:nvSpPr>
          <p:spPr bwMode="auto">
            <a:xfrm>
              <a:off x="3660947" y="2264213"/>
              <a:ext cx="423561" cy="510392"/>
            </a:xfrm>
            <a:custGeom>
              <a:avLst/>
              <a:gdLst>
                <a:gd name="T0" fmla="*/ 2147483647 w 400"/>
                <a:gd name="T1" fmla="*/ 2147483647 h 482"/>
                <a:gd name="T2" fmla="*/ 2147483647 w 400"/>
                <a:gd name="T3" fmla="*/ 2147483647 h 482"/>
                <a:gd name="T4" fmla="*/ 2147483647 w 400"/>
                <a:gd name="T5" fmla="*/ 2147483647 h 482"/>
                <a:gd name="T6" fmla="*/ 2147483647 w 400"/>
                <a:gd name="T7" fmla="*/ 2147483647 h 482"/>
                <a:gd name="T8" fmla="*/ 2147483647 w 400"/>
                <a:gd name="T9" fmla="*/ 2147483647 h 482"/>
                <a:gd name="T10" fmla="*/ 2147483647 w 400"/>
                <a:gd name="T11" fmla="*/ 2147483647 h 482"/>
                <a:gd name="T12" fmla="*/ 2147483647 w 400"/>
                <a:gd name="T13" fmla="*/ 2147483647 h 482"/>
                <a:gd name="T14" fmla="*/ 2147483647 w 400"/>
                <a:gd name="T15" fmla="*/ 2147483647 h 482"/>
                <a:gd name="T16" fmla="*/ 2147483647 w 400"/>
                <a:gd name="T17" fmla="*/ 2147483647 h 482"/>
                <a:gd name="T18" fmla="*/ 2147483647 w 400"/>
                <a:gd name="T19" fmla="*/ 2147483647 h 482"/>
                <a:gd name="T20" fmla="*/ 2147483647 w 400"/>
                <a:gd name="T21" fmla="*/ 2147483647 h 482"/>
                <a:gd name="T22" fmla="*/ 2147483647 w 400"/>
                <a:gd name="T23" fmla="*/ 2147483647 h 482"/>
                <a:gd name="T24" fmla="*/ 2147483647 w 400"/>
                <a:gd name="T25" fmla="*/ 2147483647 h 482"/>
                <a:gd name="T26" fmla="*/ 2147483647 w 400"/>
                <a:gd name="T27" fmla="*/ 2147483647 h 482"/>
                <a:gd name="T28" fmla="*/ 2147483647 w 400"/>
                <a:gd name="T29" fmla="*/ 2147483647 h 482"/>
                <a:gd name="T30" fmla="*/ 2147483647 w 400"/>
                <a:gd name="T31" fmla="*/ 2147483647 h 482"/>
                <a:gd name="T32" fmla="*/ 2147483647 w 400"/>
                <a:gd name="T33" fmla="*/ 2147483647 h 482"/>
                <a:gd name="T34" fmla="*/ 2147483647 w 400"/>
                <a:gd name="T35" fmla="*/ 2147483647 h 482"/>
                <a:gd name="T36" fmla="*/ 2147483647 w 400"/>
                <a:gd name="T37" fmla="*/ 2147483647 h 482"/>
                <a:gd name="T38" fmla="*/ 2147483647 w 400"/>
                <a:gd name="T39" fmla="*/ 2147483647 h 482"/>
                <a:gd name="T40" fmla="*/ 2147483647 w 400"/>
                <a:gd name="T41" fmla="*/ 2147483647 h 482"/>
                <a:gd name="T42" fmla="*/ 2147483647 w 400"/>
                <a:gd name="T43" fmla="*/ 2147483647 h 482"/>
                <a:gd name="T44" fmla="*/ 2147483647 w 400"/>
                <a:gd name="T45" fmla="*/ 2147483647 h 482"/>
                <a:gd name="T46" fmla="*/ 2147483647 w 400"/>
                <a:gd name="T47" fmla="*/ 2147483647 h 482"/>
                <a:gd name="T48" fmla="*/ 2147483647 w 400"/>
                <a:gd name="T49" fmla="*/ 2147483647 h 482"/>
                <a:gd name="T50" fmla="*/ 2147483647 w 400"/>
                <a:gd name="T51" fmla="*/ 2147483647 h 482"/>
                <a:gd name="T52" fmla="*/ 2147483647 w 400"/>
                <a:gd name="T53" fmla="*/ 2147483647 h 482"/>
                <a:gd name="T54" fmla="*/ 2147483647 w 400"/>
                <a:gd name="T55" fmla="*/ 2147483647 h 482"/>
                <a:gd name="T56" fmla="*/ 2147483647 w 400"/>
                <a:gd name="T57" fmla="*/ 2147483647 h 482"/>
                <a:gd name="T58" fmla="*/ 2147483647 w 400"/>
                <a:gd name="T59" fmla="*/ 2147483647 h 482"/>
                <a:gd name="T60" fmla="*/ 2147483647 w 400"/>
                <a:gd name="T61" fmla="*/ 2147483647 h 482"/>
                <a:gd name="T62" fmla="*/ 2147483647 w 400"/>
                <a:gd name="T63" fmla="*/ 2147483647 h 482"/>
                <a:gd name="T64" fmla="*/ 2147483647 w 400"/>
                <a:gd name="T65" fmla="*/ 2147483647 h 482"/>
                <a:gd name="T66" fmla="*/ 2147483647 w 400"/>
                <a:gd name="T67" fmla="*/ 2147483647 h 482"/>
                <a:gd name="T68" fmla="*/ 2147483647 w 400"/>
                <a:gd name="T69" fmla="*/ 2147483647 h 482"/>
                <a:gd name="T70" fmla="*/ 2147483647 w 400"/>
                <a:gd name="T71" fmla="*/ 2147483647 h 482"/>
                <a:gd name="T72" fmla="*/ 2147483647 w 400"/>
                <a:gd name="T73" fmla="*/ 2147483647 h 482"/>
                <a:gd name="T74" fmla="*/ 2147483647 w 400"/>
                <a:gd name="T75" fmla="*/ 2147483647 h 482"/>
                <a:gd name="T76" fmla="*/ 2147483647 w 400"/>
                <a:gd name="T77" fmla="*/ 2147483647 h 482"/>
                <a:gd name="T78" fmla="*/ 2147483647 w 400"/>
                <a:gd name="T79" fmla="*/ 2147483647 h 482"/>
                <a:gd name="T80" fmla="*/ 2147483647 w 400"/>
                <a:gd name="T81" fmla="*/ 2147483647 h 482"/>
                <a:gd name="T82" fmla="*/ 2147483647 w 400"/>
                <a:gd name="T83" fmla="*/ 2147483647 h 482"/>
                <a:gd name="T84" fmla="*/ 2147483647 w 400"/>
                <a:gd name="T85" fmla="*/ 2147483647 h 482"/>
                <a:gd name="T86" fmla="*/ 2147483647 w 400"/>
                <a:gd name="T87" fmla="*/ 2147483647 h 482"/>
                <a:gd name="T88" fmla="*/ 2147483647 w 400"/>
                <a:gd name="T89" fmla="*/ 2147483647 h 482"/>
                <a:gd name="T90" fmla="*/ 2147483647 w 400"/>
                <a:gd name="T91" fmla="*/ 2147483647 h 482"/>
                <a:gd name="T92" fmla="*/ 2147483647 w 400"/>
                <a:gd name="T93" fmla="*/ 2147483647 h 482"/>
                <a:gd name="T94" fmla="*/ 2147483647 w 400"/>
                <a:gd name="T95" fmla="*/ 2147483647 h 482"/>
                <a:gd name="T96" fmla="*/ 2147483647 w 400"/>
                <a:gd name="T97" fmla="*/ 2147483647 h 482"/>
                <a:gd name="T98" fmla="*/ 2147483647 w 400"/>
                <a:gd name="T99" fmla="*/ 2147483647 h 482"/>
                <a:gd name="T100" fmla="*/ 2147483647 w 400"/>
                <a:gd name="T101" fmla="*/ 2147483647 h 482"/>
                <a:gd name="T102" fmla="*/ 2147483647 w 400"/>
                <a:gd name="T103" fmla="*/ 2147483647 h 482"/>
                <a:gd name="T104" fmla="*/ 2147483647 w 400"/>
                <a:gd name="T105" fmla="*/ 2147483647 h 482"/>
                <a:gd name="T106" fmla="*/ 2147483647 w 400"/>
                <a:gd name="T107" fmla="*/ 2147483647 h 482"/>
                <a:gd name="T108" fmla="*/ 2147483647 w 400"/>
                <a:gd name="T109" fmla="*/ 2147483647 h 482"/>
                <a:gd name="T110" fmla="*/ 2147483647 w 400"/>
                <a:gd name="T111" fmla="*/ 2147483647 h 482"/>
                <a:gd name="T112" fmla="*/ 2147483647 w 400"/>
                <a:gd name="T113" fmla="*/ 2147483647 h 482"/>
                <a:gd name="T114" fmla="*/ 2147483647 w 400"/>
                <a:gd name="T115" fmla="*/ 2147483647 h 482"/>
                <a:gd name="T116" fmla="*/ 2147483647 w 400"/>
                <a:gd name="T117" fmla="*/ 2147483647 h 482"/>
                <a:gd name="T118" fmla="*/ 2147483647 w 400"/>
                <a:gd name="T119" fmla="*/ 2147483647 h 482"/>
                <a:gd name="T120" fmla="*/ 2147483647 w 400"/>
                <a:gd name="T121" fmla="*/ 2147483647 h 482"/>
                <a:gd name="T122" fmla="*/ 2147483647 w 400"/>
                <a:gd name="T123" fmla="*/ 2147483647 h 4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0"/>
                <a:gd name="T187" fmla="*/ 0 h 482"/>
                <a:gd name="T188" fmla="*/ 400 w 400"/>
                <a:gd name="T189" fmla="*/ 482 h 4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0" h="482">
                  <a:moveTo>
                    <a:pt x="0" y="51"/>
                  </a:moveTo>
                  <a:lnTo>
                    <a:pt x="0" y="51"/>
                  </a:lnTo>
                  <a:lnTo>
                    <a:pt x="7" y="51"/>
                  </a:lnTo>
                  <a:lnTo>
                    <a:pt x="13" y="38"/>
                  </a:lnTo>
                  <a:lnTo>
                    <a:pt x="7" y="38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19" y="25"/>
                  </a:lnTo>
                  <a:lnTo>
                    <a:pt x="13" y="25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13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2" y="13"/>
                  </a:lnTo>
                  <a:lnTo>
                    <a:pt x="38" y="13"/>
                  </a:lnTo>
                  <a:lnTo>
                    <a:pt x="45" y="13"/>
                  </a:lnTo>
                  <a:lnTo>
                    <a:pt x="45" y="6"/>
                  </a:lnTo>
                  <a:lnTo>
                    <a:pt x="51" y="6"/>
                  </a:lnTo>
                  <a:lnTo>
                    <a:pt x="57" y="6"/>
                  </a:lnTo>
                  <a:lnTo>
                    <a:pt x="57" y="13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3" y="6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1" y="6"/>
                  </a:lnTo>
                  <a:lnTo>
                    <a:pt x="127" y="6"/>
                  </a:lnTo>
                  <a:lnTo>
                    <a:pt x="133" y="6"/>
                  </a:lnTo>
                  <a:lnTo>
                    <a:pt x="140" y="6"/>
                  </a:lnTo>
                  <a:lnTo>
                    <a:pt x="133" y="6"/>
                  </a:lnTo>
                  <a:lnTo>
                    <a:pt x="140" y="6"/>
                  </a:lnTo>
                  <a:lnTo>
                    <a:pt x="146" y="6"/>
                  </a:lnTo>
                  <a:lnTo>
                    <a:pt x="146" y="13"/>
                  </a:lnTo>
                  <a:lnTo>
                    <a:pt x="146" y="6"/>
                  </a:lnTo>
                  <a:lnTo>
                    <a:pt x="146" y="13"/>
                  </a:lnTo>
                  <a:lnTo>
                    <a:pt x="153" y="13"/>
                  </a:lnTo>
                  <a:lnTo>
                    <a:pt x="159" y="19"/>
                  </a:lnTo>
                  <a:lnTo>
                    <a:pt x="165" y="19"/>
                  </a:lnTo>
                  <a:lnTo>
                    <a:pt x="165" y="25"/>
                  </a:lnTo>
                  <a:lnTo>
                    <a:pt x="172" y="25"/>
                  </a:lnTo>
                  <a:lnTo>
                    <a:pt x="178" y="25"/>
                  </a:lnTo>
                  <a:lnTo>
                    <a:pt x="184" y="32"/>
                  </a:lnTo>
                  <a:lnTo>
                    <a:pt x="191" y="32"/>
                  </a:lnTo>
                  <a:lnTo>
                    <a:pt x="191" y="38"/>
                  </a:lnTo>
                  <a:lnTo>
                    <a:pt x="197" y="38"/>
                  </a:lnTo>
                  <a:lnTo>
                    <a:pt x="203" y="38"/>
                  </a:lnTo>
                  <a:lnTo>
                    <a:pt x="203" y="44"/>
                  </a:lnTo>
                  <a:lnTo>
                    <a:pt x="210" y="44"/>
                  </a:lnTo>
                  <a:lnTo>
                    <a:pt x="216" y="51"/>
                  </a:lnTo>
                  <a:lnTo>
                    <a:pt x="222" y="51"/>
                  </a:lnTo>
                  <a:lnTo>
                    <a:pt x="222" y="57"/>
                  </a:lnTo>
                  <a:lnTo>
                    <a:pt x="229" y="57"/>
                  </a:lnTo>
                  <a:lnTo>
                    <a:pt x="235" y="63"/>
                  </a:lnTo>
                  <a:lnTo>
                    <a:pt x="241" y="70"/>
                  </a:lnTo>
                  <a:lnTo>
                    <a:pt x="248" y="70"/>
                  </a:lnTo>
                  <a:lnTo>
                    <a:pt x="254" y="76"/>
                  </a:lnTo>
                  <a:lnTo>
                    <a:pt x="254" y="82"/>
                  </a:lnTo>
                  <a:lnTo>
                    <a:pt x="260" y="82"/>
                  </a:lnTo>
                  <a:lnTo>
                    <a:pt x="267" y="82"/>
                  </a:lnTo>
                  <a:lnTo>
                    <a:pt x="267" y="89"/>
                  </a:lnTo>
                  <a:lnTo>
                    <a:pt x="273" y="89"/>
                  </a:lnTo>
                  <a:lnTo>
                    <a:pt x="279" y="89"/>
                  </a:lnTo>
                  <a:lnTo>
                    <a:pt x="286" y="95"/>
                  </a:lnTo>
                  <a:lnTo>
                    <a:pt x="286" y="102"/>
                  </a:lnTo>
                  <a:lnTo>
                    <a:pt x="292" y="102"/>
                  </a:lnTo>
                  <a:lnTo>
                    <a:pt x="292" y="108"/>
                  </a:lnTo>
                  <a:lnTo>
                    <a:pt x="298" y="108"/>
                  </a:lnTo>
                  <a:lnTo>
                    <a:pt x="298" y="114"/>
                  </a:lnTo>
                  <a:lnTo>
                    <a:pt x="305" y="114"/>
                  </a:lnTo>
                  <a:lnTo>
                    <a:pt x="305" y="121"/>
                  </a:lnTo>
                  <a:lnTo>
                    <a:pt x="311" y="121"/>
                  </a:lnTo>
                  <a:lnTo>
                    <a:pt x="311" y="127"/>
                  </a:lnTo>
                  <a:lnTo>
                    <a:pt x="317" y="127"/>
                  </a:lnTo>
                  <a:lnTo>
                    <a:pt x="317" y="133"/>
                  </a:lnTo>
                  <a:lnTo>
                    <a:pt x="324" y="133"/>
                  </a:lnTo>
                  <a:lnTo>
                    <a:pt x="324" y="140"/>
                  </a:lnTo>
                  <a:lnTo>
                    <a:pt x="330" y="140"/>
                  </a:lnTo>
                  <a:lnTo>
                    <a:pt x="330" y="146"/>
                  </a:lnTo>
                  <a:lnTo>
                    <a:pt x="336" y="146"/>
                  </a:lnTo>
                  <a:lnTo>
                    <a:pt x="336" y="152"/>
                  </a:lnTo>
                  <a:lnTo>
                    <a:pt x="343" y="152"/>
                  </a:lnTo>
                  <a:lnTo>
                    <a:pt x="349" y="152"/>
                  </a:lnTo>
                  <a:lnTo>
                    <a:pt x="349" y="159"/>
                  </a:lnTo>
                  <a:lnTo>
                    <a:pt x="349" y="165"/>
                  </a:lnTo>
                  <a:lnTo>
                    <a:pt x="356" y="165"/>
                  </a:lnTo>
                  <a:lnTo>
                    <a:pt x="356" y="171"/>
                  </a:lnTo>
                  <a:lnTo>
                    <a:pt x="362" y="171"/>
                  </a:lnTo>
                  <a:lnTo>
                    <a:pt x="362" y="178"/>
                  </a:lnTo>
                  <a:lnTo>
                    <a:pt x="368" y="178"/>
                  </a:lnTo>
                  <a:lnTo>
                    <a:pt x="375" y="178"/>
                  </a:lnTo>
                  <a:lnTo>
                    <a:pt x="381" y="178"/>
                  </a:lnTo>
                  <a:lnTo>
                    <a:pt x="387" y="178"/>
                  </a:lnTo>
                  <a:lnTo>
                    <a:pt x="387" y="184"/>
                  </a:lnTo>
                  <a:lnTo>
                    <a:pt x="394" y="184"/>
                  </a:lnTo>
                  <a:lnTo>
                    <a:pt x="394" y="190"/>
                  </a:lnTo>
                  <a:lnTo>
                    <a:pt x="394" y="197"/>
                  </a:lnTo>
                  <a:lnTo>
                    <a:pt x="400" y="197"/>
                  </a:lnTo>
                  <a:lnTo>
                    <a:pt x="394" y="197"/>
                  </a:lnTo>
                  <a:lnTo>
                    <a:pt x="387" y="197"/>
                  </a:lnTo>
                  <a:lnTo>
                    <a:pt x="381" y="197"/>
                  </a:lnTo>
                  <a:lnTo>
                    <a:pt x="375" y="197"/>
                  </a:lnTo>
                  <a:lnTo>
                    <a:pt x="362" y="203"/>
                  </a:lnTo>
                  <a:lnTo>
                    <a:pt x="362" y="209"/>
                  </a:lnTo>
                  <a:lnTo>
                    <a:pt x="356" y="209"/>
                  </a:lnTo>
                  <a:lnTo>
                    <a:pt x="356" y="216"/>
                  </a:lnTo>
                  <a:lnTo>
                    <a:pt x="349" y="216"/>
                  </a:lnTo>
                  <a:lnTo>
                    <a:pt x="349" y="222"/>
                  </a:lnTo>
                  <a:lnTo>
                    <a:pt x="349" y="228"/>
                  </a:lnTo>
                  <a:lnTo>
                    <a:pt x="343" y="228"/>
                  </a:lnTo>
                  <a:lnTo>
                    <a:pt x="349" y="228"/>
                  </a:lnTo>
                  <a:lnTo>
                    <a:pt x="349" y="235"/>
                  </a:lnTo>
                  <a:lnTo>
                    <a:pt x="343" y="235"/>
                  </a:lnTo>
                  <a:lnTo>
                    <a:pt x="349" y="235"/>
                  </a:lnTo>
                  <a:lnTo>
                    <a:pt x="349" y="241"/>
                  </a:lnTo>
                  <a:lnTo>
                    <a:pt x="343" y="241"/>
                  </a:lnTo>
                  <a:lnTo>
                    <a:pt x="336" y="247"/>
                  </a:lnTo>
                  <a:lnTo>
                    <a:pt x="336" y="254"/>
                  </a:lnTo>
                  <a:lnTo>
                    <a:pt x="336" y="260"/>
                  </a:lnTo>
                  <a:lnTo>
                    <a:pt x="330" y="260"/>
                  </a:lnTo>
                  <a:lnTo>
                    <a:pt x="324" y="260"/>
                  </a:lnTo>
                  <a:lnTo>
                    <a:pt x="324" y="266"/>
                  </a:lnTo>
                  <a:lnTo>
                    <a:pt x="324" y="273"/>
                  </a:lnTo>
                  <a:lnTo>
                    <a:pt x="317" y="273"/>
                  </a:lnTo>
                  <a:lnTo>
                    <a:pt x="317" y="279"/>
                  </a:lnTo>
                  <a:lnTo>
                    <a:pt x="324" y="279"/>
                  </a:lnTo>
                  <a:lnTo>
                    <a:pt x="317" y="279"/>
                  </a:lnTo>
                  <a:lnTo>
                    <a:pt x="317" y="285"/>
                  </a:lnTo>
                  <a:lnTo>
                    <a:pt x="317" y="292"/>
                  </a:lnTo>
                  <a:lnTo>
                    <a:pt x="311" y="292"/>
                  </a:lnTo>
                  <a:lnTo>
                    <a:pt x="311" y="298"/>
                  </a:lnTo>
                  <a:lnTo>
                    <a:pt x="305" y="305"/>
                  </a:lnTo>
                  <a:lnTo>
                    <a:pt x="305" y="311"/>
                  </a:lnTo>
                  <a:lnTo>
                    <a:pt x="298" y="311"/>
                  </a:lnTo>
                  <a:lnTo>
                    <a:pt x="292" y="311"/>
                  </a:lnTo>
                  <a:lnTo>
                    <a:pt x="286" y="311"/>
                  </a:lnTo>
                  <a:lnTo>
                    <a:pt x="286" y="317"/>
                  </a:lnTo>
                  <a:lnTo>
                    <a:pt x="279" y="317"/>
                  </a:lnTo>
                  <a:lnTo>
                    <a:pt x="279" y="324"/>
                  </a:lnTo>
                  <a:lnTo>
                    <a:pt x="273" y="324"/>
                  </a:lnTo>
                  <a:lnTo>
                    <a:pt x="279" y="324"/>
                  </a:lnTo>
                  <a:lnTo>
                    <a:pt x="273" y="330"/>
                  </a:lnTo>
                  <a:lnTo>
                    <a:pt x="273" y="336"/>
                  </a:lnTo>
                  <a:lnTo>
                    <a:pt x="273" y="343"/>
                  </a:lnTo>
                  <a:lnTo>
                    <a:pt x="267" y="343"/>
                  </a:lnTo>
                  <a:lnTo>
                    <a:pt x="273" y="343"/>
                  </a:lnTo>
                  <a:lnTo>
                    <a:pt x="279" y="343"/>
                  </a:lnTo>
                  <a:lnTo>
                    <a:pt x="273" y="343"/>
                  </a:lnTo>
                  <a:lnTo>
                    <a:pt x="273" y="349"/>
                  </a:lnTo>
                  <a:lnTo>
                    <a:pt x="267" y="355"/>
                  </a:lnTo>
                  <a:lnTo>
                    <a:pt x="267" y="362"/>
                  </a:lnTo>
                  <a:lnTo>
                    <a:pt x="267" y="368"/>
                  </a:lnTo>
                  <a:lnTo>
                    <a:pt x="260" y="368"/>
                  </a:lnTo>
                  <a:lnTo>
                    <a:pt x="267" y="368"/>
                  </a:lnTo>
                  <a:lnTo>
                    <a:pt x="260" y="368"/>
                  </a:lnTo>
                  <a:lnTo>
                    <a:pt x="260" y="374"/>
                  </a:lnTo>
                  <a:lnTo>
                    <a:pt x="267" y="374"/>
                  </a:lnTo>
                  <a:lnTo>
                    <a:pt x="267" y="381"/>
                  </a:lnTo>
                  <a:lnTo>
                    <a:pt x="260" y="381"/>
                  </a:lnTo>
                  <a:lnTo>
                    <a:pt x="260" y="387"/>
                  </a:lnTo>
                  <a:lnTo>
                    <a:pt x="254" y="387"/>
                  </a:lnTo>
                  <a:lnTo>
                    <a:pt x="254" y="393"/>
                  </a:lnTo>
                  <a:lnTo>
                    <a:pt x="254" y="400"/>
                  </a:lnTo>
                  <a:lnTo>
                    <a:pt x="260" y="400"/>
                  </a:lnTo>
                  <a:lnTo>
                    <a:pt x="260" y="406"/>
                  </a:lnTo>
                  <a:lnTo>
                    <a:pt x="260" y="412"/>
                  </a:lnTo>
                  <a:lnTo>
                    <a:pt x="260" y="419"/>
                  </a:lnTo>
                  <a:lnTo>
                    <a:pt x="267" y="419"/>
                  </a:lnTo>
                  <a:lnTo>
                    <a:pt x="267" y="425"/>
                  </a:lnTo>
                  <a:lnTo>
                    <a:pt x="273" y="425"/>
                  </a:lnTo>
                  <a:lnTo>
                    <a:pt x="273" y="431"/>
                  </a:lnTo>
                  <a:lnTo>
                    <a:pt x="273" y="438"/>
                  </a:lnTo>
                  <a:lnTo>
                    <a:pt x="267" y="438"/>
                  </a:lnTo>
                  <a:lnTo>
                    <a:pt x="273" y="438"/>
                  </a:lnTo>
                  <a:lnTo>
                    <a:pt x="273" y="444"/>
                  </a:lnTo>
                  <a:lnTo>
                    <a:pt x="267" y="444"/>
                  </a:lnTo>
                  <a:lnTo>
                    <a:pt x="267" y="450"/>
                  </a:lnTo>
                  <a:lnTo>
                    <a:pt x="260" y="450"/>
                  </a:lnTo>
                  <a:lnTo>
                    <a:pt x="267" y="450"/>
                  </a:lnTo>
                  <a:lnTo>
                    <a:pt x="260" y="457"/>
                  </a:lnTo>
                  <a:lnTo>
                    <a:pt x="267" y="457"/>
                  </a:lnTo>
                  <a:lnTo>
                    <a:pt x="260" y="457"/>
                  </a:lnTo>
                  <a:lnTo>
                    <a:pt x="260" y="463"/>
                  </a:lnTo>
                  <a:lnTo>
                    <a:pt x="254" y="463"/>
                  </a:lnTo>
                  <a:lnTo>
                    <a:pt x="248" y="463"/>
                  </a:lnTo>
                  <a:lnTo>
                    <a:pt x="248" y="469"/>
                  </a:lnTo>
                  <a:lnTo>
                    <a:pt x="241" y="469"/>
                  </a:lnTo>
                  <a:lnTo>
                    <a:pt x="235" y="469"/>
                  </a:lnTo>
                  <a:lnTo>
                    <a:pt x="235" y="476"/>
                  </a:lnTo>
                  <a:lnTo>
                    <a:pt x="235" y="482"/>
                  </a:lnTo>
                  <a:lnTo>
                    <a:pt x="229" y="482"/>
                  </a:lnTo>
                  <a:lnTo>
                    <a:pt x="229" y="476"/>
                  </a:lnTo>
                  <a:lnTo>
                    <a:pt x="222" y="482"/>
                  </a:lnTo>
                  <a:lnTo>
                    <a:pt x="222" y="476"/>
                  </a:lnTo>
                  <a:lnTo>
                    <a:pt x="222" y="469"/>
                  </a:lnTo>
                  <a:lnTo>
                    <a:pt x="216" y="469"/>
                  </a:lnTo>
                  <a:lnTo>
                    <a:pt x="210" y="463"/>
                  </a:lnTo>
                  <a:lnTo>
                    <a:pt x="210" y="469"/>
                  </a:lnTo>
                  <a:lnTo>
                    <a:pt x="210" y="463"/>
                  </a:lnTo>
                  <a:lnTo>
                    <a:pt x="203" y="463"/>
                  </a:lnTo>
                  <a:lnTo>
                    <a:pt x="203" y="457"/>
                  </a:lnTo>
                  <a:lnTo>
                    <a:pt x="203" y="450"/>
                  </a:lnTo>
                  <a:lnTo>
                    <a:pt x="197" y="450"/>
                  </a:lnTo>
                  <a:lnTo>
                    <a:pt x="191" y="444"/>
                  </a:lnTo>
                  <a:lnTo>
                    <a:pt x="184" y="444"/>
                  </a:lnTo>
                  <a:lnTo>
                    <a:pt x="184" y="438"/>
                  </a:lnTo>
                  <a:lnTo>
                    <a:pt x="178" y="438"/>
                  </a:lnTo>
                  <a:lnTo>
                    <a:pt x="172" y="431"/>
                  </a:lnTo>
                  <a:lnTo>
                    <a:pt x="165" y="431"/>
                  </a:lnTo>
                  <a:lnTo>
                    <a:pt x="159" y="431"/>
                  </a:lnTo>
                  <a:lnTo>
                    <a:pt x="153" y="431"/>
                  </a:lnTo>
                  <a:lnTo>
                    <a:pt x="146" y="431"/>
                  </a:lnTo>
                  <a:lnTo>
                    <a:pt x="140" y="438"/>
                  </a:lnTo>
                  <a:lnTo>
                    <a:pt x="133" y="438"/>
                  </a:lnTo>
                  <a:lnTo>
                    <a:pt x="127" y="438"/>
                  </a:lnTo>
                  <a:lnTo>
                    <a:pt x="121" y="438"/>
                  </a:lnTo>
                  <a:lnTo>
                    <a:pt x="114" y="444"/>
                  </a:lnTo>
                  <a:lnTo>
                    <a:pt x="108" y="438"/>
                  </a:lnTo>
                  <a:lnTo>
                    <a:pt x="102" y="438"/>
                  </a:lnTo>
                  <a:lnTo>
                    <a:pt x="95" y="438"/>
                  </a:lnTo>
                  <a:lnTo>
                    <a:pt x="89" y="438"/>
                  </a:lnTo>
                  <a:lnTo>
                    <a:pt x="83" y="438"/>
                  </a:lnTo>
                  <a:lnTo>
                    <a:pt x="83" y="431"/>
                  </a:lnTo>
                  <a:lnTo>
                    <a:pt x="89" y="431"/>
                  </a:lnTo>
                  <a:lnTo>
                    <a:pt x="89" y="425"/>
                  </a:lnTo>
                  <a:lnTo>
                    <a:pt x="89" y="419"/>
                  </a:lnTo>
                  <a:lnTo>
                    <a:pt x="89" y="412"/>
                  </a:lnTo>
                  <a:lnTo>
                    <a:pt x="89" y="406"/>
                  </a:lnTo>
                  <a:lnTo>
                    <a:pt x="95" y="406"/>
                  </a:lnTo>
                  <a:lnTo>
                    <a:pt x="95" y="400"/>
                  </a:lnTo>
                  <a:lnTo>
                    <a:pt x="95" y="393"/>
                  </a:lnTo>
                  <a:lnTo>
                    <a:pt x="95" y="387"/>
                  </a:lnTo>
                  <a:lnTo>
                    <a:pt x="102" y="387"/>
                  </a:lnTo>
                  <a:lnTo>
                    <a:pt x="102" y="381"/>
                  </a:lnTo>
                  <a:lnTo>
                    <a:pt x="95" y="381"/>
                  </a:lnTo>
                  <a:lnTo>
                    <a:pt x="95" y="374"/>
                  </a:lnTo>
                  <a:lnTo>
                    <a:pt x="89" y="374"/>
                  </a:lnTo>
                  <a:lnTo>
                    <a:pt x="83" y="374"/>
                  </a:lnTo>
                  <a:lnTo>
                    <a:pt x="76" y="374"/>
                  </a:lnTo>
                  <a:lnTo>
                    <a:pt x="76" y="368"/>
                  </a:lnTo>
                  <a:lnTo>
                    <a:pt x="70" y="368"/>
                  </a:lnTo>
                  <a:lnTo>
                    <a:pt x="64" y="368"/>
                  </a:lnTo>
                  <a:lnTo>
                    <a:pt x="70" y="362"/>
                  </a:lnTo>
                  <a:lnTo>
                    <a:pt x="64" y="362"/>
                  </a:lnTo>
                  <a:lnTo>
                    <a:pt x="64" y="355"/>
                  </a:lnTo>
                  <a:lnTo>
                    <a:pt x="57" y="349"/>
                  </a:lnTo>
                  <a:lnTo>
                    <a:pt x="57" y="343"/>
                  </a:lnTo>
                  <a:lnTo>
                    <a:pt x="64" y="343"/>
                  </a:lnTo>
                  <a:lnTo>
                    <a:pt x="64" y="336"/>
                  </a:lnTo>
                  <a:lnTo>
                    <a:pt x="57" y="336"/>
                  </a:lnTo>
                  <a:lnTo>
                    <a:pt x="57" y="330"/>
                  </a:lnTo>
                  <a:lnTo>
                    <a:pt x="57" y="324"/>
                  </a:lnTo>
                  <a:lnTo>
                    <a:pt x="57" y="317"/>
                  </a:lnTo>
                  <a:lnTo>
                    <a:pt x="51" y="311"/>
                  </a:lnTo>
                  <a:lnTo>
                    <a:pt x="51" y="305"/>
                  </a:lnTo>
                  <a:lnTo>
                    <a:pt x="51" y="298"/>
                  </a:lnTo>
                  <a:lnTo>
                    <a:pt x="51" y="292"/>
                  </a:lnTo>
                  <a:lnTo>
                    <a:pt x="51" y="285"/>
                  </a:lnTo>
                  <a:lnTo>
                    <a:pt x="51" y="279"/>
                  </a:lnTo>
                  <a:lnTo>
                    <a:pt x="45" y="279"/>
                  </a:lnTo>
                  <a:lnTo>
                    <a:pt x="45" y="273"/>
                  </a:lnTo>
                  <a:lnTo>
                    <a:pt x="51" y="273"/>
                  </a:lnTo>
                  <a:lnTo>
                    <a:pt x="51" y="266"/>
                  </a:lnTo>
                  <a:lnTo>
                    <a:pt x="45" y="260"/>
                  </a:lnTo>
                  <a:lnTo>
                    <a:pt x="45" y="254"/>
                  </a:lnTo>
                  <a:lnTo>
                    <a:pt x="51" y="254"/>
                  </a:lnTo>
                  <a:lnTo>
                    <a:pt x="45" y="254"/>
                  </a:lnTo>
                  <a:lnTo>
                    <a:pt x="45" y="247"/>
                  </a:lnTo>
                  <a:lnTo>
                    <a:pt x="51" y="247"/>
                  </a:lnTo>
                  <a:lnTo>
                    <a:pt x="45" y="247"/>
                  </a:lnTo>
                  <a:lnTo>
                    <a:pt x="45" y="241"/>
                  </a:lnTo>
                  <a:lnTo>
                    <a:pt x="51" y="241"/>
                  </a:lnTo>
                  <a:lnTo>
                    <a:pt x="51" y="235"/>
                  </a:lnTo>
                  <a:lnTo>
                    <a:pt x="45" y="235"/>
                  </a:lnTo>
                  <a:lnTo>
                    <a:pt x="51" y="235"/>
                  </a:lnTo>
                  <a:lnTo>
                    <a:pt x="45" y="228"/>
                  </a:lnTo>
                  <a:lnTo>
                    <a:pt x="51" y="228"/>
                  </a:lnTo>
                  <a:lnTo>
                    <a:pt x="45" y="228"/>
                  </a:lnTo>
                  <a:lnTo>
                    <a:pt x="45" y="222"/>
                  </a:lnTo>
                  <a:lnTo>
                    <a:pt x="38" y="222"/>
                  </a:lnTo>
                  <a:lnTo>
                    <a:pt x="32" y="222"/>
                  </a:lnTo>
                  <a:lnTo>
                    <a:pt x="32" y="216"/>
                  </a:lnTo>
                  <a:lnTo>
                    <a:pt x="26" y="216"/>
                  </a:lnTo>
                  <a:lnTo>
                    <a:pt x="32" y="216"/>
                  </a:lnTo>
                  <a:lnTo>
                    <a:pt x="32" y="209"/>
                  </a:lnTo>
                  <a:lnTo>
                    <a:pt x="26" y="209"/>
                  </a:lnTo>
                  <a:lnTo>
                    <a:pt x="26" y="203"/>
                  </a:lnTo>
                  <a:lnTo>
                    <a:pt x="19" y="203"/>
                  </a:lnTo>
                  <a:lnTo>
                    <a:pt x="19" y="197"/>
                  </a:lnTo>
                  <a:lnTo>
                    <a:pt x="19" y="190"/>
                  </a:lnTo>
                  <a:lnTo>
                    <a:pt x="19" y="184"/>
                  </a:lnTo>
                  <a:lnTo>
                    <a:pt x="26" y="178"/>
                  </a:lnTo>
                  <a:lnTo>
                    <a:pt x="19" y="178"/>
                  </a:lnTo>
                  <a:lnTo>
                    <a:pt x="19" y="171"/>
                  </a:lnTo>
                  <a:lnTo>
                    <a:pt x="19" y="165"/>
                  </a:lnTo>
                  <a:lnTo>
                    <a:pt x="26" y="165"/>
                  </a:lnTo>
                  <a:lnTo>
                    <a:pt x="26" y="159"/>
                  </a:lnTo>
                  <a:lnTo>
                    <a:pt x="26" y="152"/>
                  </a:lnTo>
                  <a:lnTo>
                    <a:pt x="26" y="146"/>
                  </a:lnTo>
                  <a:lnTo>
                    <a:pt x="32" y="146"/>
                  </a:lnTo>
                  <a:lnTo>
                    <a:pt x="26" y="140"/>
                  </a:lnTo>
                  <a:lnTo>
                    <a:pt x="32" y="133"/>
                  </a:lnTo>
                  <a:lnTo>
                    <a:pt x="32" y="127"/>
                  </a:lnTo>
                  <a:lnTo>
                    <a:pt x="26" y="127"/>
                  </a:lnTo>
                  <a:lnTo>
                    <a:pt x="32" y="121"/>
                  </a:lnTo>
                  <a:lnTo>
                    <a:pt x="26" y="121"/>
                  </a:lnTo>
                  <a:lnTo>
                    <a:pt x="26" y="114"/>
                  </a:lnTo>
                  <a:lnTo>
                    <a:pt x="26" y="121"/>
                  </a:lnTo>
                  <a:lnTo>
                    <a:pt x="19" y="114"/>
                  </a:lnTo>
                  <a:lnTo>
                    <a:pt x="19" y="121"/>
                  </a:lnTo>
                  <a:lnTo>
                    <a:pt x="19" y="114"/>
                  </a:lnTo>
                  <a:lnTo>
                    <a:pt x="19" y="108"/>
                  </a:lnTo>
                  <a:lnTo>
                    <a:pt x="19" y="102"/>
                  </a:lnTo>
                  <a:lnTo>
                    <a:pt x="13" y="102"/>
                  </a:lnTo>
                  <a:lnTo>
                    <a:pt x="13" y="95"/>
                  </a:lnTo>
                  <a:lnTo>
                    <a:pt x="19" y="95"/>
                  </a:lnTo>
                  <a:lnTo>
                    <a:pt x="13" y="95"/>
                  </a:lnTo>
                  <a:lnTo>
                    <a:pt x="19" y="89"/>
                  </a:lnTo>
                  <a:lnTo>
                    <a:pt x="13" y="89"/>
                  </a:lnTo>
                  <a:lnTo>
                    <a:pt x="13" y="82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7" y="76"/>
                  </a:lnTo>
                  <a:lnTo>
                    <a:pt x="13" y="70"/>
                  </a:lnTo>
                  <a:lnTo>
                    <a:pt x="7" y="70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1" name="Freeform 109"/>
            <p:cNvSpPr>
              <a:spLocks/>
            </p:cNvSpPr>
            <p:nvPr/>
          </p:nvSpPr>
          <p:spPr bwMode="auto">
            <a:xfrm>
              <a:off x="3950028" y="2472817"/>
              <a:ext cx="363204" cy="214957"/>
            </a:xfrm>
            <a:custGeom>
              <a:avLst/>
              <a:gdLst>
                <a:gd name="T0" fmla="*/ 2147483647 w 343"/>
                <a:gd name="T1" fmla="*/ 2147483647 h 203"/>
                <a:gd name="T2" fmla="*/ 2147483647 w 343"/>
                <a:gd name="T3" fmla="*/ 2147483647 h 203"/>
                <a:gd name="T4" fmla="*/ 2147483647 w 343"/>
                <a:gd name="T5" fmla="*/ 2147483647 h 203"/>
                <a:gd name="T6" fmla="*/ 2147483647 w 343"/>
                <a:gd name="T7" fmla="*/ 2147483647 h 203"/>
                <a:gd name="T8" fmla="*/ 2147483647 w 343"/>
                <a:gd name="T9" fmla="*/ 2147483647 h 203"/>
                <a:gd name="T10" fmla="*/ 2147483647 w 343"/>
                <a:gd name="T11" fmla="*/ 2147483647 h 203"/>
                <a:gd name="T12" fmla="*/ 2147483647 w 343"/>
                <a:gd name="T13" fmla="*/ 2147483647 h 203"/>
                <a:gd name="T14" fmla="*/ 2147483647 w 343"/>
                <a:gd name="T15" fmla="*/ 2147483647 h 203"/>
                <a:gd name="T16" fmla="*/ 2147483647 w 343"/>
                <a:gd name="T17" fmla="*/ 2147483647 h 203"/>
                <a:gd name="T18" fmla="*/ 2147483647 w 343"/>
                <a:gd name="T19" fmla="*/ 0 h 203"/>
                <a:gd name="T20" fmla="*/ 2147483647 w 343"/>
                <a:gd name="T21" fmla="*/ 2147483647 h 203"/>
                <a:gd name="T22" fmla="*/ 2147483647 w 343"/>
                <a:gd name="T23" fmla="*/ 2147483647 h 203"/>
                <a:gd name="T24" fmla="*/ 2147483647 w 343"/>
                <a:gd name="T25" fmla="*/ 2147483647 h 203"/>
                <a:gd name="T26" fmla="*/ 2147483647 w 343"/>
                <a:gd name="T27" fmla="*/ 2147483647 h 203"/>
                <a:gd name="T28" fmla="*/ 2147483647 w 343"/>
                <a:gd name="T29" fmla="*/ 2147483647 h 203"/>
                <a:gd name="T30" fmla="*/ 2147483647 w 343"/>
                <a:gd name="T31" fmla="*/ 2147483647 h 203"/>
                <a:gd name="T32" fmla="*/ 2147483647 w 343"/>
                <a:gd name="T33" fmla="*/ 2147483647 h 203"/>
                <a:gd name="T34" fmla="*/ 2147483647 w 343"/>
                <a:gd name="T35" fmla="*/ 2147483647 h 203"/>
                <a:gd name="T36" fmla="*/ 2147483647 w 343"/>
                <a:gd name="T37" fmla="*/ 2147483647 h 203"/>
                <a:gd name="T38" fmla="*/ 2147483647 w 343"/>
                <a:gd name="T39" fmla="*/ 2147483647 h 203"/>
                <a:gd name="T40" fmla="*/ 2147483647 w 343"/>
                <a:gd name="T41" fmla="*/ 2147483647 h 203"/>
                <a:gd name="T42" fmla="*/ 2147483647 w 343"/>
                <a:gd name="T43" fmla="*/ 2147483647 h 203"/>
                <a:gd name="T44" fmla="*/ 2147483647 w 343"/>
                <a:gd name="T45" fmla="*/ 2147483647 h 203"/>
                <a:gd name="T46" fmla="*/ 2147483647 w 343"/>
                <a:gd name="T47" fmla="*/ 2147483647 h 203"/>
                <a:gd name="T48" fmla="*/ 2147483647 w 343"/>
                <a:gd name="T49" fmla="*/ 2147483647 h 203"/>
                <a:gd name="T50" fmla="*/ 2147483647 w 343"/>
                <a:gd name="T51" fmla="*/ 2147483647 h 203"/>
                <a:gd name="T52" fmla="*/ 2147483647 w 343"/>
                <a:gd name="T53" fmla="*/ 2147483647 h 203"/>
                <a:gd name="T54" fmla="*/ 2147483647 w 343"/>
                <a:gd name="T55" fmla="*/ 2147483647 h 203"/>
                <a:gd name="T56" fmla="*/ 2147483647 w 343"/>
                <a:gd name="T57" fmla="*/ 2147483647 h 203"/>
                <a:gd name="T58" fmla="*/ 2147483647 w 343"/>
                <a:gd name="T59" fmla="*/ 2147483647 h 203"/>
                <a:gd name="T60" fmla="*/ 2147483647 w 343"/>
                <a:gd name="T61" fmla="*/ 2147483647 h 203"/>
                <a:gd name="T62" fmla="*/ 2147483647 w 343"/>
                <a:gd name="T63" fmla="*/ 2147483647 h 203"/>
                <a:gd name="T64" fmla="*/ 2147483647 w 343"/>
                <a:gd name="T65" fmla="*/ 2147483647 h 203"/>
                <a:gd name="T66" fmla="*/ 2147483647 w 343"/>
                <a:gd name="T67" fmla="*/ 2147483647 h 203"/>
                <a:gd name="T68" fmla="*/ 2147483647 w 343"/>
                <a:gd name="T69" fmla="*/ 2147483647 h 203"/>
                <a:gd name="T70" fmla="*/ 2147483647 w 343"/>
                <a:gd name="T71" fmla="*/ 2147483647 h 203"/>
                <a:gd name="T72" fmla="*/ 2147483647 w 343"/>
                <a:gd name="T73" fmla="*/ 2147483647 h 203"/>
                <a:gd name="T74" fmla="*/ 2147483647 w 343"/>
                <a:gd name="T75" fmla="*/ 2147483647 h 203"/>
                <a:gd name="T76" fmla="*/ 2147483647 w 343"/>
                <a:gd name="T77" fmla="*/ 2147483647 h 203"/>
                <a:gd name="T78" fmla="*/ 2147483647 w 343"/>
                <a:gd name="T79" fmla="*/ 2147483647 h 203"/>
                <a:gd name="T80" fmla="*/ 2147483647 w 343"/>
                <a:gd name="T81" fmla="*/ 2147483647 h 203"/>
                <a:gd name="T82" fmla="*/ 2147483647 w 343"/>
                <a:gd name="T83" fmla="*/ 2147483647 h 203"/>
                <a:gd name="T84" fmla="*/ 2147483647 w 343"/>
                <a:gd name="T85" fmla="*/ 2147483647 h 203"/>
                <a:gd name="T86" fmla="*/ 2147483647 w 343"/>
                <a:gd name="T87" fmla="*/ 2147483647 h 203"/>
                <a:gd name="T88" fmla="*/ 2147483647 w 343"/>
                <a:gd name="T89" fmla="*/ 2147483647 h 203"/>
                <a:gd name="T90" fmla="*/ 2147483647 w 343"/>
                <a:gd name="T91" fmla="*/ 2147483647 h 203"/>
                <a:gd name="T92" fmla="*/ 2147483647 w 343"/>
                <a:gd name="T93" fmla="*/ 2147483647 h 203"/>
                <a:gd name="T94" fmla="*/ 2147483647 w 343"/>
                <a:gd name="T95" fmla="*/ 2147483647 h 203"/>
                <a:gd name="T96" fmla="*/ 2147483647 w 343"/>
                <a:gd name="T97" fmla="*/ 2147483647 h 203"/>
                <a:gd name="T98" fmla="*/ 2147483647 w 343"/>
                <a:gd name="T99" fmla="*/ 2147483647 h 203"/>
                <a:gd name="T100" fmla="*/ 2147483647 w 343"/>
                <a:gd name="T101" fmla="*/ 2147483647 h 203"/>
                <a:gd name="T102" fmla="*/ 2147483647 w 343"/>
                <a:gd name="T103" fmla="*/ 2147483647 h 203"/>
                <a:gd name="T104" fmla="*/ 2147483647 w 343"/>
                <a:gd name="T105" fmla="*/ 2147483647 h 203"/>
                <a:gd name="T106" fmla="*/ 2147483647 w 343"/>
                <a:gd name="T107" fmla="*/ 2147483647 h 203"/>
                <a:gd name="T108" fmla="*/ 2147483647 w 343"/>
                <a:gd name="T109" fmla="*/ 2147483647 h 203"/>
                <a:gd name="T110" fmla="*/ 2147483647 w 343"/>
                <a:gd name="T111" fmla="*/ 2147483647 h 203"/>
                <a:gd name="T112" fmla="*/ 2147483647 w 343"/>
                <a:gd name="T113" fmla="*/ 2147483647 h 203"/>
                <a:gd name="T114" fmla="*/ 2147483647 w 343"/>
                <a:gd name="T115" fmla="*/ 2147483647 h 203"/>
                <a:gd name="T116" fmla="*/ 2147483647 w 343"/>
                <a:gd name="T117" fmla="*/ 2147483647 h 203"/>
                <a:gd name="T118" fmla="*/ 2147483647 w 343"/>
                <a:gd name="T119" fmla="*/ 2147483647 h 203"/>
                <a:gd name="T120" fmla="*/ 0 w 343"/>
                <a:gd name="T121" fmla="*/ 2147483647 h 2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3"/>
                <a:gd name="T184" fmla="*/ 0 h 203"/>
                <a:gd name="T185" fmla="*/ 343 w 343"/>
                <a:gd name="T186" fmla="*/ 203 h 2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3" h="203">
                  <a:moveTo>
                    <a:pt x="0" y="133"/>
                  </a:moveTo>
                  <a:lnTo>
                    <a:pt x="0" y="133"/>
                  </a:lnTo>
                  <a:lnTo>
                    <a:pt x="6" y="127"/>
                  </a:lnTo>
                  <a:lnTo>
                    <a:pt x="0" y="127"/>
                  </a:lnTo>
                  <a:lnTo>
                    <a:pt x="6" y="127"/>
                  </a:lnTo>
                  <a:lnTo>
                    <a:pt x="6" y="120"/>
                  </a:lnTo>
                  <a:lnTo>
                    <a:pt x="13" y="120"/>
                  </a:lnTo>
                  <a:lnTo>
                    <a:pt x="13" y="114"/>
                  </a:lnTo>
                  <a:lnTo>
                    <a:pt x="19" y="114"/>
                  </a:lnTo>
                  <a:lnTo>
                    <a:pt x="25" y="114"/>
                  </a:lnTo>
                  <a:lnTo>
                    <a:pt x="32" y="114"/>
                  </a:lnTo>
                  <a:lnTo>
                    <a:pt x="32" y="108"/>
                  </a:lnTo>
                  <a:lnTo>
                    <a:pt x="38" y="101"/>
                  </a:lnTo>
                  <a:lnTo>
                    <a:pt x="38" y="95"/>
                  </a:lnTo>
                  <a:lnTo>
                    <a:pt x="44" y="95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51" y="82"/>
                  </a:lnTo>
                  <a:lnTo>
                    <a:pt x="44" y="82"/>
                  </a:lnTo>
                  <a:lnTo>
                    <a:pt x="44" y="76"/>
                  </a:lnTo>
                  <a:lnTo>
                    <a:pt x="51" y="76"/>
                  </a:lnTo>
                  <a:lnTo>
                    <a:pt x="51" y="69"/>
                  </a:lnTo>
                  <a:lnTo>
                    <a:pt x="51" y="63"/>
                  </a:lnTo>
                  <a:lnTo>
                    <a:pt x="57" y="63"/>
                  </a:lnTo>
                  <a:lnTo>
                    <a:pt x="63" y="63"/>
                  </a:lnTo>
                  <a:lnTo>
                    <a:pt x="63" y="57"/>
                  </a:lnTo>
                  <a:lnTo>
                    <a:pt x="63" y="50"/>
                  </a:lnTo>
                  <a:lnTo>
                    <a:pt x="70" y="44"/>
                  </a:lnTo>
                  <a:lnTo>
                    <a:pt x="76" y="44"/>
                  </a:lnTo>
                  <a:lnTo>
                    <a:pt x="76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76" y="31"/>
                  </a:lnTo>
                  <a:lnTo>
                    <a:pt x="70" y="31"/>
                  </a:lnTo>
                  <a:lnTo>
                    <a:pt x="76" y="31"/>
                  </a:lnTo>
                  <a:lnTo>
                    <a:pt x="76" y="25"/>
                  </a:lnTo>
                  <a:lnTo>
                    <a:pt x="76" y="19"/>
                  </a:lnTo>
                  <a:lnTo>
                    <a:pt x="83" y="19"/>
                  </a:lnTo>
                  <a:lnTo>
                    <a:pt x="83" y="12"/>
                  </a:lnTo>
                  <a:lnTo>
                    <a:pt x="89" y="12"/>
                  </a:lnTo>
                  <a:lnTo>
                    <a:pt x="89" y="6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7" y="6"/>
                  </a:lnTo>
                  <a:lnTo>
                    <a:pt x="133" y="6"/>
                  </a:lnTo>
                  <a:lnTo>
                    <a:pt x="140" y="6"/>
                  </a:lnTo>
                  <a:lnTo>
                    <a:pt x="146" y="6"/>
                  </a:lnTo>
                  <a:lnTo>
                    <a:pt x="152" y="6"/>
                  </a:lnTo>
                  <a:lnTo>
                    <a:pt x="159" y="6"/>
                  </a:lnTo>
                  <a:lnTo>
                    <a:pt x="159" y="12"/>
                  </a:lnTo>
                  <a:lnTo>
                    <a:pt x="165" y="12"/>
                  </a:lnTo>
                  <a:lnTo>
                    <a:pt x="165" y="19"/>
                  </a:lnTo>
                  <a:lnTo>
                    <a:pt x="171" y="19"/>
                  </a:lnTo>
                  <a:lnTo>
                    <a:pt x="178" y="19"/>
                  </a:lnTo>
                  <a:lnTo>
                    <a:pt x="178" y="25"/>
                  </a:lnTo>
                  <a:lnTo>
                    <a:pt x="178" y="19"/>
                  </a:lnTo>
                  <a:lnTo>
                    <a:pt x="184" y="25"/>
                  </a:lnTo>
                  <a:lnTo>
                    <a:pt x="184" y="19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203" y="19"/>
                  </a:lnTo>
                  <a:lnTo>
                    <a:pt x="209" y="25"/>
                  </a:lnTo>
                  <a:lnTo>
                    <a:pt x="209" y="19"/>
                  </a:lnTo>
                  <a:lnTo>
                    <a:pt x="216" y="25"/>
                  </a:lnTo>
                  <a:lnTo>
                    <a:pt x="216" y="19"/>
                  </a:lnTo>
                  <a:lnTo>
                    <a:pt x="216" y="25"/>
                  </a:lnTo>
                  <a:lnTo>
                    <a:pt x="222" y="25"/>
                  </a:lnTo>
                  <a:lnTo>
                    <a:pt x="228" y="25"/>
                  </a:lnTo>
                  <a:lnTo>
                    <a:pt x="235" y="19"/>
                  </a:lnTo>
                  <a:lnTo>
                    <a:pt x="241" y="19"/>
                  </a:lnTo>
                  <a:lnTo>
                    <a:pt x="247" y="19"/>
                  </a:lnTo>
                  <a:lnTo>
                    <a:pt x="254" y="19"/>
                  </a:lnTo>
                  <a:lnTo>
                    <a:pt x="260" y="19"/>
                  </a:lnTo>
                  <a:lnTo>
                    <a:pt x="267" y="19"/>
                  </a:lnTo>
                  <a:lnTo>
                    <a:pt x="267" y="25"/>
                  </a:lnTo>
                  <a:lnTo>
                    <a:pt x="273" y="25"/>
                  </a:lnTo>
                  <a:lnTo>
                    <a:pt x="279" y="25"/>
                  </a:lnTo>
                  <a:lnTo>
                    <a:pt x="286" y="25"/>
                  </a:lnTo>
                  <a:lnTo>
                    <a:pt x="292" y="25"/>
                  </a:lnTo>
                  <a:lnTo>
                    <a:pt x="292" y="31"/>
                  </a:lnTo>
                  <a:lnTo>
                    <a:pt x="298" y="31"/>
                  </a:lnTo>
                  <a:lnTo>
                    <a:pt x="298" y="38"/>
                  </a:lnTo>
                  <a:lnTo>
                    <a:pt x="305" y="38"/>
                  </a:lnTo>
                  <a:lnTo>
                    <a:pt x="305" y="44"/>
                  </a:lnTo>
                  <a:lnTo>
                    <a:pt x="305" y="50"/>
                  </a:lnTo>
                  <a:lnTo>
                    <a:pt x="311" y="50"/>
                  </a:lnTo>
                  <a:lnTo>
                    <a:pt x="311" y="57"/>
                  </a:lnTo>
                  <a:lnTo>
                    <a:pt x="311" y="63"/>
                  </a:lnTo>
                  <a:lnTo>
                    <a:pt x="317" y="69"/>
                  </a:lnTo>
                  <a:lnTo>
                    <a:pt x="317" y="76"/>
                  </a:lnTo>
                  <a:lnTo>
                    <a:pt x="317" y="82"/>
                  </a:lnTo>
                  <a:lnTo>
                    <a:pt x="317" y="88"/>
                  </a:lnTo>
                  <a:lnTo>
                    <a:pt x="324" y="88"/>
                  </a:lnTo>
                  <a:lnTo>
                    <a:pt x="324" y="95"/>
                  </a:lnTo>
                  <a:lnTo>
                    <a:pt x="324" y="101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30" y="120"/>
                  </a:lnTo>
                  <a:lnTo>
                    <a:pt x="330" y="127"/>
                  </a:lnTo>
                  <a:lnTo>
                    <a:pt x="330" y="133"/>
                  </a:lnTo>
                  <a:lnTo>
                    <a:pt x="336" y="133"/>
                  </a:lnTo>
                  <a:lnTo>
                    <a:pt x="336" y="139"/>
                  </a:lnTo>
                  <a:lnTo>
                    <a:pt x="336" y="146"/>
                  </a:lnTo>
                  <a:lnTo>
                    <a:pt x="343" y="146"/>
                  </a:lnTo>
                  <a:lnTo>
                    <a:pt x="343" y="152"/>
                  </a:lnTo>
                  <a:lnTo>
                    <a:pt x="336" y="158"/>
                  </a:lnTo>
                  <a:lnTo>
                    <a:pt x="330" y="158"/>
                  </a:lnTo>
                  <a:lnTo>
                    <a:pt x="324" y="158"/>
                  </a:lnTo>
                  <a:lnTo>
                    <a:pt x="324" y="165"/>
                  </a:lnTo>
                  <a:lnTo>
                    <a:pt x="317" y="158"/>
                  </a:lnTo>
                  <a:lnTo>
                    <a:pt x="311" y="158"/>
                  </a:lnTo>
                  <a:lnTo>
                    <a:pt x="305" y="158"/>
                  </a:lnTo>
                  <a:lnTo>
                    <a:pt x="298" y="158"/>
                  </a:lnTo>
                  <a:lnTo>
                    <a:pt x="298" y="152"/>
                  </a:lnTo>
                  <a:lnTo>
                    <a:pt x="292" y="152"/>
                  </a:lnTo>
                  <a:lnTo>
                    <a:pt x="286" y="152"/>
                  </a:lnTo>
                  <a:lnTo>
                    <a:pt x="286" y="158"/>
                  </a:lnTo>
                  <a:lnTo>
                    <a:pt x="286" y="152"/>
                  </a:lnTo>
                  <a:lnTo>
                    <a:pt x="279" y="152"/>
                  </a:lnTo>
                  <a:lnTo>
                    <a:pt x="273" y="152"/>
                  </a:lnTo>
                  <a:lnTo>
                    <a:pt x="267" y="152"/>
                  </a:lnTo>
                  <a:lnTo>
                    <a:pt x="254" y="152"/>
                  </a:lnTo>
                  <a:lnTo>
                    <a:pt x="247" y="158"/>
                  </a:lnTo>
                  <a:lnTo>
                    <a:pt x="247" y="152"/>
                  </a:lnTo>
                  <a:lnTo>
                    <a:pt x="241" y="152"/>
                  </a:lnTo>
                  <a:lnTo>
                    <a:pt x="235" y="152"/>
                  </a:lnTo>
                  <a:lnTo>
                    <a:pt x="235" y="146"/>
                  </a:lnTo>
                  <a:lnTo>
                    <a:pt x="235" y="152"/>
                  </a:lnTo>
                  <a:lnTo>
                    <a:pt x="228" y="152"/>
                  </a:lnTo>
                  <a:lnTo>
                    <a:pt x="222" y="152"/>
                  </a:lnTo>
                  <a:lnTo>
                    <a:pt x="216" y="146"/>
                  </a:lnTo>
                  <a:lnTo>
                    <a:pt x="216" y="139"/>
                  </a:lnTo>
                  <a:lnTo>
                    <a:pt x="216" y="133"/>
                  </a:lnTo>
                  <a:lnTo>
                    <a:pt x="209" y="139"/>
                  </a:lnTo>
                  <a:lnTo>
                    <a:pt x="203" y="139"/>
                  </a:lnTo>
                  <a:lnTo>
                    <a:pt x="203" y="146"/>
                  </a:lnTo>
                  <a:lnTo>
                    <a:pt x="197" y="146"/>
                  </a:lnTo>
                  <a:lnTo>
                    <a:pt x="190" y="152"/>
                  </a:lnTo>
                  <a:lnTo>
                    <a:pt x="190" y="158"/>
                  </a:lnTo>
                  <a:lnTo>
                    <a:pt x="197" y="158"/>
                  </a:lnTo>
                  <a:lnTo>
                    <a:pt x="203" y="158"/>
                  </a:lnTo>
                  <a:lnTo>
                    <a:pt x="203" y="165"/>
                  </a:lnTo>
                  <a:lnTo>
                    <a:pt x="203" y="171"/>
                  </a:lnTo>
                  <a:lnTo>
                    <a:pt x="203" y="165"/>
                  </a:lnTo>
                  <a:lnTo>
                    <a:pt x="197" y="171"/>
                  </a:lnTo>
                  <a:lnTo>
                    <a:pt x="197" y="165"/>
                  </a:lnTo>
                  <a:lnTo>
                    <a:pt x="190" y="165"/>
                  </a:lnTo>
                  <a:lnTo>
                    <a:pt x="190" y="171"/>
                  </a:lnTo>
                  <a:lnTo>
                    <a:pt x="190" y="177"/>
                  </a:lnTo>
                  <a:lnTo>
                    <a:pt x="197" y="177"/>
                  </a:lnTo>
                  <a:lnTo>
                    <a:pt x="197" y="184"/>
                  </a:lnTo>
                  <a:lnTo>
                    <a:pt x="190" y="190"/>
                  </a:lnTo>
                  <a:lnTo>
                    <a:pt x="184" y="196"/>
                  </a:lnTo>
                  <a:lnTo>
                    <a:pt x="178" y="196"/>
                  </a:lnTo>
                  <a:lnTo>
                    <a:pt x="178" y="203"/>
                  </a:lnTo>
                  <a:lnTo>
                    <a:pt x="171" y="203"/>
                  </a:lnTo>
                  <a:lnTo>
                    <a:pt x="171" y="196"/>
                  </a:lnTo>
                  <a:lnTo>
                    <a:pt x="171" y="190"/>
                  </a:lnTo>
                  <a:lnTo>
                    <a:pt x="171" y="184"/>
                  </a:lnTo>
                  <a:lnTo>
                    <a:pt x="165" y="177"/>
                  </a:lnTo>
                  <a:lnTo>
                    <a:pt x="159" y="177"/>
                  </a:lnTo>
                  <a:lnTo>
                    <a:pt x="152" y="184"/>
                  </a:lnTo>
                  <a:lnTo>
                    <a:pt x="152" y="177"/>
                  </a:lnTo>
                  <a:lnTo>
                    <a:pt x="146" y="177"/>
                  </a:lnTo>
                  <a:lnTo>
                    <a:pt x="140" y="177"/>
                  </a:lnTo>
                  <a:lnTo>
                    <a:pt x="133" y="184"/>
                  </a:lnTo>
                  <a:lnTo>
                    <a:pt x="127" y="190"/>
                  </a:lnTo>
                  <a:lnTo>
                    <a:pt x="127" y="184"/>
                  </a:lnTo>
                  <a:lnTo>
                    <a:pt x="121" y="184"/>
                  </a:lnTo>
                  <a:lnTo>
                    <a:pt x="121" y="177"/>
                  </a:lnTo>
                  <a:lnTo>
                    <a:pt x="121" y="171"/>
                  </a:lnTo>
                  <a:lnTo>
                    <a:pt x="114" y="177"/>
                  </a:lnTo>
                  <a:lnTo>
                    <a:pt x="108" y="177"/>
                  </a:lnTo>
                  <a:lnTo>
                    <a:pt x="102" y="177"/>
                  </a:lnTo>
                  <a:lnTo>
                    <a:pt x="102" y="171"/>
                  </a:lnTo>
                  <a:lnTo>
                    <a:pt x="102" y="165"/>
                  </a:lnTo>
                  <a:lnTo>
                    <a:pt x="102" y="158"/>
                  </a:lnTo>
                  <a:lnTo>
                    <a:pt x="108" y="158"/>
                  </a:lnTo>
                  <a:lnTo>
                    <a:pt x="108" y="152"/>
                  </a:lnTo>
                  <a:lnTo>
                    <a:pt x="114" y="152"/>
                  </a:lnTo>
                  <a:lnTo>
                    <a:pt x="108" y="152"/>
                  </a:lnTo>
                  <a:lnTo>
                    <a:pt x="108" y="146"/>
                  </a:lnTo>
                  <a:lnTo>
                    <a:pt x="114" y="146"/>
                  </a:lnTo>
                  <a:lnTo>
                    <a:pt x="114" y="139"/>
                  </a:lnTo>
                  <a:lnTo>
                    <a:pt x="121" y="133"/>
                  </a:lnTo>
                  <a:lnTo>
                    <a:pt x="127" y="133"/>
                  </a:lnTo>
                  <a:lnTo>
                    <a:pt x="127" y="127"/>
                  </a:lnTo>
                  <a:lnTo>
                    <a:pt x="133" y="127"/>
                  </a:lnTo>
                  <a:lnTo>
                    <a:pt x="133" y="120"/>
                  </a:lnTo>
                  <a:lnTo>
                    <a:pt x="133" y="114"/>
                  </a:lnTo>
                  <a:lnTo>
                    <a:pt x="127" y="114"/>
                  </a:lnTo>
                  <a:lnTo>
                    <a:pt x="121" y="114"/>
                  </a:lnTo>
                  <a:lnTo>
                    <a:pt x="114" y="114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95" y="120"/>
                  </a:lnTo>
                  <a:lnTo>
                    <a:pt x="95" y="127"/>
                  </a:lnTo>
                  <a:lnTo>
                    <a:pt x="95" y="120"/>
                  </a:lnTo>
                  <a:lnTo>
                    <a:pt x="95" y="127"/>
                  </a:lnTo>
                  <a:lnTo>
                    <a:pt x="89" y="127"/>
                  </a:lnTo>
                  <a:lnTo>
                    <a:pt x="83" y="127"/>
                  </a:lnTo>
                  <a:lnTo>
                    <a:pt x="76" y="127"/>
                  </a:lnTo>
                  <a:lnTo>
                    <a:pt x="76" y="133"/>
                  </a:lnTo>
                  <a:lnTo>
                    <a:pt x="70" y="133"/>
                  </a:lnTo>
                  <a:lnTo>
                    <a:pt x="70" y="139"/>
                  </a:lnTo>
                  <a:lnTo>
                    <a:pt x="70" y="146"/>
                  </a:lnTo>
                  <a:lnTo>
                    <a:pt x="63" y="146"/>
                  </a:lnTo>
                  <a:lnTo>
                    <a:pt x="57" y="146"/>
                  </a:lnTo>
                  <a:lnTo>
                    <a:pt x="57" y="152"/>
                  </a:lnTo>
                  <a:lnTo>
                    <a:pt x="51" y="152"/>
                  </a:lnTo>
                  <a:lnTo>
                    <a:pt x="44" y="152"/>
                  </a:lnTo>
                  <a:lnTo>
                    <a:pt x="44" y="158"/>
                  </a:lnTo>
                  <a:lnTo>
                    <a:pt x="38" y="158"/>
                  </a:lnTo>
                  <a:lnTo>
                    <a:pt x="32" y="158"/>
                  </a:lnTo>
                  <a:lnTo>
                    <a:pt x="32" y="152"/>
                  </a:lnTo>
                  <a:lnTo>
                    <a:pt x="25" y="152"/>
                  </a:lnTo>
                  <a:lnTo>
                    <a:pt x="25" y="158"/>
                  </a:lnTo>
                  <a:lnTo>
                    <a:pt x="25" y="152"/>
                  </a:lnTo>
                  <a:lnTo>
                    <a:pt x="19" y="152"/>
                  </a:lnTo>
                  <a:lnTo>
                    <a:pt x="19" y="146"/>
                  </a:lnTo>
                  <a:lnTo>
                    <a:pt x="13" y="146"/>
                  </a:lnTo>
                  <a:lnTo>
                    <a:pt x="6" y="146"/>
                  </a:lnTo>
                  <a:lnTo>
                    <a:pt x="6" y="139"/>
                  </a:lnTo>
                  <a:lnTo>
                    <a:pt x="0" y="13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2" name="Freeform 110"/>
            <p:cNvSpPr>
              <a:spLocks noEditPoints="1"/>
            </p:cNvSpPr>
            <p:nvPr/>
          </p:nvSpPr>
          <p:spPr bwMode="auto">
            <a:xfrm>
              <a:off x="3929908" y="2593532"/>
              <a:ext cx="396030" cy="228723"/>
            </a:xfrm>
            <a:custGeom>
              <a:avLst/>
              <a:gdLst>
                <a:gd name="T0" fmla="*/ 2147483647 w 374"/>
                <a:gd name="T1" fmla="*/ 2147483647 h 216"/>
                <a:gd name="T2" fmla="*/ 2147483647 w 374"/>
                <a:gd name="T3" fmla="*/ 2147483647 h 216"/>
                <a:gd name="T4" fmla="*/ 2147483647 w 374"/>
                <a:gd name="T5" fmla="*/ 2147483647 h 216"/>
                <a:gd name="T6" fmla="*/ 2147483647 w 374"/>
                <a:gd name="T7" fmla="*/ 2147483647 h 216"/>
                <a:gd name="T8" fmla="*/ 2147483647 w 374"/>
                <a:gd name="T9" fmla="*/ 2147483647 h 216"/>
                <a:gd name="T10" fmla="*/ 2147483647 w 374"/>
                <a:gd name="T11" fmla="*/ 2147483647 h 216"/>
                <a:gd name="T12" fmla="*/ 2147483647 w 374"/>
                <a:gd name="T13" fmla="*/ 2147483647 h 216"/>
                <a:gd name="T14" fmla="*/ 2147483647 w 374"/>
                <a:gd name="T15" fmla="*/ 2147483647 h 216"/>
                <a:gd name="T16" fmla="*/ 2147483647 w 374"/>
                <a:gd name="T17" fmla="*/ 2147483647 h 216"/>
                <a:gd name="T18" fmla="*/ 2147483647 w 374"/>
                <a:gd name="T19" fmla="*/ 2147483647 h 216"/>
                <a:gd name="T20" fmla="*/ 2147483647 w 374"/>
                <a:gd name="T21" fmla="*/ 0 h 216"/>
                <a:gd name="T22" fmla="*/ 2147483647 w 374"/>
                <a:gd name="T23" fmla="*/ 2147483647 h 216"/>
                <a:gd name="T24" fmla="*/ 2147483647 w 374"/>
                <a:gd name="T25" fmla="*/ 2147483647 h 216"/>
                <a:gd name="T26" fmla="*/ 2147483647 w 374"/>
                <a:gd name="T27" fmla="*/ 2147483647 h 216"/>
                <a:gd name="T28" fmla="*/ 2147483647 w 374"/>
                <a:gd name="T29" fmla="*/ 2147483647 h 216"/>
                <a:gd name="T30" fmla="*/ 2147483647 w 374"/>
                <a:gd name="T31" fmla="*/ 2147483647 h 216"/>
                <a:gd name="T32" fmla="*/ 2147483647 w 374"/>
                <a:gd name="T33" fmla="*/ 2147483647 h 216"/>
                <a:gd name="T34" fmla="*/ 2147483647 w 374"/>
                <a:gd name="T35" fmla="*/ 2147483647 h 216"/>
                <a:gd name="T36" fmla="*/ 2147483647 w 374"/>
                <a:gd name="T37" fmla="*/ 2147483647 h 216"/>
                <a:gd name="T38" fmla="*/ 2147483647 w 374"/>
                <a:gd name="T39" fmla="*/ 2147483647 h 216"/>
                <a:gd name="T40" fmla="*/ 2147483647 w 374"/>
                <a:gd name="T41" fmla="*/ 2147483647 h 216"/>
                <a:gd name="T42" fmla="*/ 2147483647 w 374"/>
                <a:gd name="T43" fmla="*/ 2147483647 h 216"/>
                <a:gd name="T44" fmla="*/ 2147483647 w 374"/>
                <a:gd name="T45" fmla="*/ 2147483647 h 216"/>
                <a:gd name="T46" fmla="*/ 2147483647 w 374"/>
                <a:gd name="T47" fmla="*/ 2147483647 h 216"/>
                <a:gd name="T48" fmla="*/ 2147483647 w 374"/>
                <a:gd name="T49" fmla="*/ 2147483647 h 216"/>
                <a:gd name="T50" fmla="*/ 2147483647 w 374"/>
                <a:gd name="T51" fmla="*/ 2147483647 h 216"/>
                <a:gd name="T52" fmla="*/ 2147483647 w 374"/>
                <a:gd name="T53" fmla="*/ 2147483647 h 216"/>
                <a:gd name="T54" fmla="*/ 2147483647 w 374"/>
                <a:gd name="T55" fmla="*/ 2147483647 h 216"/>
                <a:gd name="T56" fmla="*/ 2147483647 w 374"/>
                <a:gd name="T57" fmla="*/ 2147483647 h 216"/>
                <a:gd name="T58" fmla="*/ 2147483647 w 374"/>
                <a:gd name="T59" fmla="*/ 2147483647 h 216"/>
                <a:gd name="T60" fmla="*/ 2147483647 w 374"/>
                <a:gd name="T61" fmla="*/ 2147483647 h 216"/>
                <a:gd name="T62" fmla="*/ 2147483647 w 374"/>
                <a:gd name="T63" fmla="*/ 2147483647 h 216"/>
                <a:gd name="T64" fmla="*/ 2147483647 w 374"/>
                <a:gd name="T65" fmla="*/ 2147483647 h 216"/>
                <a:gd name="T66" fmla="*/ 2147483647 w 374"/>
                <a:gd name="T67" fmla="*/ 2147483647 h 216"/>
                <a:gd name="T68" fmla="*/ 2147483647 w 374"/>
                <a:gd name="T69" fmla="*/ 2147483647 h 216"/>
                <a:gd name="T70" fmla="*/ 2147483647 w 374"/>
                <a:gd name="T71" fmla="*/ 2147483647 h 216"/>
                <a:gd name="T72" fmla="*/ 2147483647 w 374"/>
                <a:gd name="T73" fmla="*/ 2147483647 h 216"/>
                <a:gd name="T74" fmla="*/ 2147483647 w 374"/>
                <a:gd name="T75" fmla="*/ 2147483647 h 216"/>
                <a:gd name="T76" fmla="*/ 2147483647 w 374"/>
                <a:gd name="T77" fmla="*/ 2147483647 h 216"/>
                <a:gd name="T78" fmla="*/ 2147483647 w 374"/>
                <a:gd name="T79" fmla="*/ 2147483647 h 216"/>
                <a:gd name="T80" fmla="*/ 2147483647 w 374"/>
                <a:gd name="T81" fmla="*/ 2147483647 h 216"/>
                <a:gd name="T82" fmla="*/ 2147483647 w 374"/>
                <a:gd name="T83" fmla="*/ 2147483647 h 216"/>
                <a:gd name="T84" fmla="*/ 2147483647 w 374"/>
                <a:gd name="T85" fmla="*/ 2147483647 h 216"/>
                <a:gd name="T86" fmla="*/ 2147483647 w 374"/>
                <a:gd name="T87" fmla="*/ 2147483647 h 216"/>
                <a:gd name="T88" fmla="*/ 2147483647 w 374"/>
                <a:gd name="T89" fmla="*/ 2147483647 h 216"/>
                <a:gd name="T90" fmla="*/ 2147483647 w 374"/>
                <a:gd name="T91" fmla="*/ 2147483647 h 216"/>
                <a:gd name="T92" fmla="*/ 2147483647 w 374"/>
                <a:gd name="T93" fmla="*/ 2147483647 h 216"/>
                <a:gd name="T94" fmla="*/ 2147483647 w 374"/>
                <a:gd name="T95" fmla="*/ 2147483647 h 216"/>
                <a:gd name="T96" fmla="*/ 2147483647 w 374"/>
                <a:gd name="T97" fmla="*/ 2147483647 h 216"/>
                <a:gd name="T98" fmla="*/ 2147483647 w 374"/>
                <a:gd name="T99" fmla="*/ 2147483647 h 216"/>
                <a:gd name="T100" fmla="*/ 2147483647 w 374"/>
                <a:gd name="T101" fmla="*/ 2147483647 h 216"/>
                <a:gd name="T102" fmla="*/ 2147483647 w 374"/>
                <a:gd name="T103" fmla="*/ 2147483647 h 216"/>
                <a:gd name="T104" fmla="*/ 2147483647 w 374"/>
                <a:gd name="T105" fmla="*/ 2147483647 h 216"/>
                <a:gd name="T106" fmla="*/ 2147483647 w 374"/>
                <a:gd name="T107" fmla="*/ 2147483647 h 216"/>
                <a:gd name="T108" fmla="*/ 2147483647 w 374"/>
                <a:gd name="T109" fmla="*/ 2147483647 h 216"/>
                <a:gd name="T110" fmla="*/ 2147483647 w 374"/>
                <a:gd name="T111" fmla="*/ 2147483647 h 216"/>
                <a:gd name="T112" fmla="*/ 2147483647 w 374"/>
                <a:gd name="T113" fmla="*/ 2147483647 h 216"/>
                <a:gd name="T114" fmla="*/ 2147483647 w 374"/>
                <a:gd name="T115" fmla="*/ 2147483647 h 216"/>
                <a:gd name="T116" fmla="*/ 2147483647 w 374"/>
                <a:gd name="T117" fmla="*/ 2147483647 h 216"/>
                <a:gd name="T118" fmla="*/ 2147483647 w 374"/>
                <a:gd name="T119" fmla="*/ 2147483647 h 216"/>
                <a:gd name="T120" fmla="*/ 2147483647 w 374"/>
                <a:gd name="T121" fmla="*/ 2147483647 h 216"/>
                <a:gd name="T122" fmla="*/ 2147483647 w 374"/>
                <a:gd name="T123" fmla="*/ 2147483647 h 216"/>
                <a:gd name="T124" fmla="*/ 2147483647 w 374"/>
                <a:gd name="T125" fmla="*/ 2147483647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4"/>
                <a:gd name="T190" fmla="*/ 0 h 216"/>
                <a:gd name="T191" fmla="*/ 374 w 374"/>
                <a:gd name="T192" fmla="*/ 216 h 2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4" h="216">
                  <a:moveTo>
                    <a:pt x="0" y="82"/>
                  </a:moveTo>
                  <a:lnTo>
                    <a:pt x="0" y="82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6" y="70"/>
                  </a:lnTo>
                  <a:lnTo>
                    <a:pt x="13" y="70"/>
                  </a:lnTo>
                  <a:lnTo>
                    <a:pt x="13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13" y="57"/>
                  </a:lnTo>
                  <a:lnTo>
                    <a:pt x="6" y="57"/>
                  </a:lnTo>
                  <a:lnTo>
                    <a:pt x="13" y="57"/>
                  </a:lnTo>
                  <a:lnTo>
                    <a:pt x="13" y="51"/>
                  </a:lnTo>
                  <a:lnTo>
                    <a:pt x="13" y="44"/>
                  </a:lnTo>
                  <a:lnTo>
                    <a:pt x="19" y="38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19" y="32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32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4" y="38"/>
                  </a:lnTo>
                  <a:lnTo>
                    <a:pt x="51" y="38"/>
                  </a:lnTo>
                  <a:lnTo>
                    <a:pt x="51" y="44"/>
                  </a:lnTo>
                  <a:lnTo>
                    <a:pt x="57" y="44"/>
                  </a:lnTo>
                  <a:lnTo>
                    <a:pt x="63" y="44"/>
                  </a:lnTo>
                  <a:lnTo>
                    <a:pt x="63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82" y="32"/>
                  </a:lnTo>
                  <a:lnTo>
                    <a:pt x="89" y="32"/>
                  </a:lnTo>
                  <a:lnTo>
                    <a:pt x="89" y="25"/>
                  </a:lnTo>
                  <a:lnTo>
                    <a:pt x="89" y="19"/>
                  </a:lnTo>
                  <a:lnTo>
                    <a:pt x="95" y="19"/>
                  </a:lnTo>
                  <a:lnTo>
                    <a:pt x="95" y="13"/>
                  </a:lnTo>
                  <a:lnTo>
                    <a:pt x="102" y="13"/>
                  </a:lnTo>
                  <a:lnTo>
                    <a:pt x="108" y="13"/>
                  </a:lnTo>
                  <a:lnTo>
                    <a:pt x="114" y="13"/>
                  </a:lnTo>
                  <a:lnTo>
                    <a:pt x="114" y="6"/>
                  </a:lnTo>
                  <a:lnTo>
                    <a:pt x="114" y="13"/>
                  </a:lnTo>
                  <a:lnTo>
                    <a:pt x="114" y="6"/>
                  </a:lnTo>
                  <a:lnTo>
                    <a:pt x="121" y="6"/>
                  </a:lnTo>
                  <a:lnTo>
                    <a:pt x="127" y="6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2" y="6"/>
                  </a:lnTo>
                  <a:lnTo>
                    <a:pt x="152" y="13"/>
                  </a:lnTo>
                  <a:lnTo>
                    <a:pt x="146" y="13"/>
                  </a:lnTo>
                  <a:lnTo>
                    <a:pt x="146" y="19"/>
                  </a:lnTo>
                  <a:lnTo>
                    <a:pt x="140" y="19"/>
                  </a:lnTo>
                  <a:lnTo>
                    <a:pt x="133" y="25"/>
                  </a:lnTo>
                  <a:lnTo>
                    <a:pt x="133" y="32"/>
                  </a:lnTo>
                  <a:lnTo>
                    <a:pt x="127" y="32"/>
                  </a:lnTo>
                  <a:lnTo>
                    <a:pt x="127" y="38"/>
                  </a:lnTo>
                  <a:lnTo>
                    <a:pt x="133" y="38"/>
                  </a:lnTo>
                  <a:lnTo>
                    <a:pt x="127" y="38"/>
                  </a:lnTo>
                  <a:lnTo>
                    <a:pt x="127" y="44"/>
                  </a:lnTo>
                  <a:lnTo>
                    <a:pt x="121" y="44"/>
                  </a:lnTo>
                  <a:lnTo>
                    <a:pt x="121" y="51"/>
                  </a:lnTo>
                  <a:lnTo>
                    <a:pt x="121" y="57"/>
                  </a:lnTo>
                  <a:lnTo>
                    <a:pt x="121" y="63"/>
                  </a:lnTo>
                  <a:lnTo>
                    <a:pt x="127" y="63"/>
                  </a:lnTo>
                  <a:lnTo>
                    <a:pt x="133" y="63"/>
                  </a:lnTo>
                  <a:lnTo>
                    <a:pt x="140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6" y="70"/>
                  </a:lnTo>
                  <a:lnTo>
                    <a:pt x="146" y="76"/>
                  </a:lnTo>
                  <a:lnTo>
                    <a:pt x="152" y="70"/>
                  </a:lnTo>
                  <a:lnTo>
                    <a:pt x="159" y="63"/>
                  </a:lnTo>
                  <a:lnTo>
                    <a:pt x="165" y="63"/>
                  </a:lnTo>
                  <a:lnTo>
                    <a:pt x="171" y="63"/>
                  </a:lnTo>
                  <a:lnTo>
                    <a:pt x="171" y="70"/>
                  </a:lnTo>
                  <a:lnTo>
                    <a:pt x="178" y="63"/>
                  </a:lnTo>
                  <a:lnTo>
                    <a:pt x="184" y="63"/>
                  </a:lnTo>
                  <a:lnTo>
                    <a:pt x="190" y="70"/>
                  </a:lnTo>
                  <a:lnTo>
                    <a:pt x="190" y="76"/>
                  </a:lnTo>
                  <a:lnTo>
                    <a:pt x="190" y="82"/>
                  </a:lnTo>
                  <a:lnTo>
                    <a:pt x="190" y="89"/>
                  </a:lnTo>
                  <a:lnTo>
                    <a:pt x="197" y="89"/>
                  </a:lnTo>
                  <a:lnTo>
                    <a:pt x="197" y="82"/>
                  </a:lnTo>
                  <a:lnTo>
                    <a:pt x="203" y="82"/>
                  </a:lnTo>
                  <a:lnTo>
                    <a:pt x="209" y="76"/>
                  </a:lnTo>
                  <a:lnTo>
                    <a:pt x="216" y="70"/>
                  </a:lnTo>
                  <a:lnTo>
                    <a:pt x="216" y="63"/>
                  </a:lnTo>
                  <a:lnTo>
                    <a:pt x="209" y="63"/>
                  </a:lnTo>
                  <a:lnTo>
                    <a:pt x="209" y="57"/>
                  </a:lnTo>
                  <a:lnTo>
                    <a:pt x="209" y="51"/>
                  </a:lnTo>
                  <a:lnTo>
                    <a:pt x="216" y="51"/>
                  </a:lnTo>
                  <a:lnTo>
                    <a:pt x="216" y="57"/>
                  </a:lnTo>
                  <a:lnTo>
                    <a:pt x="222" y="51"/>
                  </a:lnTo>
                  <a:lnTo>
                    <a:pt x="222" y="57"/>
                  </a:lnTo>
                  <a:lnTo>
                    <a:pt x="222" y="51"/>
                  </a:lnTo>
                  <a:lnTo>
                    <a:pt x="222" y="44"/>
                  </a:lnTo>
                  <a:lnTo>
                    <a:pt x="216" y="44"/>
                  </a:lnTo>
                  <a:lnTo>
                    <a:pt x="209" y="44"/>
                  </a:lnTo>
                  <a:lnTo>
                    <a:pt x="209" y="38"/>
                  </a:lnTo>
                  <a:lnTo>
                    <a:pt x="216" y="32"/>
                  </a:lnTo>
                  <a:lnTo>
                    <a:pt x="222" y="32"/>
                  </a:lnTo>
                  <a:lnTo>
                    <a:pt x="222" y="25"/>
                  </a:lnTo>
                  <a:lnTo>
                    <a:pt x="228" y="25"/>
                  </a:lnTo>
                  <a:lnTo>
                    <a:pt x="235" y="19"/>
                  </a:lnTo>
                  <a:lnTo>
                    <a:pt x="235" y="25"/>
                  </a:lnTo>
                  <a:lnTo>
                    <a:pt x="235" y="32"/>
                  </a:lnTo>
                  <a:lnTo>
                    <a:pt x="241" y="38"/>
                  </a:lnTo>
                  <a:lnTo>
                    <a:pt x="247" y="38"/>
                  </a:lnTo>
                  <a:lnTo>
                    <a:pt x="254" y="38"/>
                  </a:lnTo>
                  <a:lnTo>
                    <a:pt x="254" y="32"/>
                  </a:lnTo>
                  <a:lnTo>
                    <a:pt x="254" y="38"/>
                  </a:lnTo>
                  <a:lnTo>
                    <a:pt x="260" y="38"/>
                  </a:lnTo>
                  <a:lnTo>
                    <a:pt x="266" y="38"/>
                  </a:lnTo>
                  <a:lnTo>
                    <a:pt x="266" y="44"/>
                  </a:lnTo>
                  <a:lnTo>
                    <a:pt x="273" y="38"/>
                  </a:lnTo>
                  <a:lnTo>
                    <a:pt x="286" y="38"/>
                  </a:lnTo>
                  <a:lnTo>
                    <a:pt x="292" y="38"/>
                  </a:lnTo>
                  <a:lnTo>
                    <a:pt x="298" y="38"/>
                  </a:lnTo>
                  <a:lnTo>
                    <a:pt x="305" y="38"/>
                  </a:lnTo>
                  <a:lnTo>
                    <a:pt x="305" y="44"/>
                  </a:lnTo>
                  <a:lnTo>
                    <a:pt x="305" y="38"/>
                  </a:lnTo>
                  <a:lnTo>
                    <a:pt x="311" y="38"/>
                  </a:lnTo>
                  <a:lnTo>
                    <a:pt x="317" y="38"/>
                  </a:lnTo>
                  <a:lnTo>
                    <a:pt x="317" y="44"/>
                  </a:lnTo>
                  <a:lnTo>
                    <a:pt x="324" y="44"/>
                  </a:lnTo>
                  <a:lnTo>
                    <a:pt x="330" y="44"/>
                  </a:lnTo>
                  <a:lnTo>
                    <a:pt x="336" y="44"/>
                  </a:lnTo>
                  <a:lnTo>
                    <a:pt x="343" y="51"/>
                  </a:lnTo>
                  <a:lnTo>
                    <a:pt x="343" y="44"/>
                  </a:lnTo>
                  <a:lnTo>
                    <a:pt x="349" y="44"/>
                  </a:lnTo>
                  <a:lnTo>
                    <a:pt x="355" y="44"/>
                  </a:lnTo>
                  <a:lnTo>
                    <a:pt x="362" y="38"/>
                  </a:lnTo>
                  <a:lnTo>
                    <a:pt x="362" y="44"/>
                  </a:lnTo>
                  <a:lnTo>
                    <a:pt x="362" y="51"/>
                  </a:lnTo>
                  <a:lnTo>
                    <a:pt x="362" y="57"/>
                  </a:lnTo>
                  <a:lnTo>
                    <a:pt x="362" y="63"/>
                  </a:lnTo>
                  <a:lnTo>
                    <a:pt x="362" y="70"/>
                  </a:lnTo>
                  <a:lnTo>
                    <a:pt x="368" y="70"/>
                  </a:lnTo>
                  <a:lnTo>
                    <a:pt x="368" y="76"/>
                  </a:lnTo>
                  <a:lnTo>
                    <a:pt x="368" y="82"/>
                  </a:lnTo>
                  <a:lnTo>
                    <a:pt x="368" y="89"/>
                  </a:lnTo>
                  <a:lnTo>
                    <a:pt x="368" y="95"/>
                  </a:lnTo>
                  <a:lnTo>
                    <a:pt x="368" y="89"/>
                  </a:lnTo>
                  <a:lnTo>
                    <a:pt x="374" y="89"/>
                  </a:lnTo>
                  <a:lnTo>
                    <a:pt x="374" y="95"/>
                  </a:lnTo>
                  <a:lnTo>
                    <a:pt x="374" y="101"/>
                  </a:lnTo>
                  <a:lnTo>
                    <a:pt x="374" y="108"/>
                  </a:lnTo>
                  <a:lnTo>
                    <a:pt x="374" y="114"/>
                  </a:lnTo>
                  <a:lnTo>
                    <a:pt x="374" y="120"/>
                  </a:lnTo>
                  <a:lnTo>
                    <a:pt x="374" y="127"/>
                  </a:lnTo>
                  <a:lnTo>
                    <a:pt x="374" y="133"/>
                  </a:lnTo>
                  <a:lnTo>
                    <a:pt x="374" y="139"/>
                  </a:lnTo>
                  <a:lnTo>
                    <a:pt x="368" y="139"/>
                  </a:lnTo>
                  <a:lnTo>
                    <a:pt x="362" y="139"/>
                  </a:lnTo>
                  <a:lnTo>
                    <a:pt x="355" y="139"/>
                  </a:lnTo>
                  <a:lnTo>
                    <a:pt x="355" y="133"/>
                  </a:lnTo>
                  <a:lnTo>
                    <a:pt x="355" y="127"/>
                  </a:lnTo>
                  <a:lnTo>
                    <a:pt x="349" y="127"/>
                  </a:lnTo>
                  <a:lnTo>
                    <a:pt x="343" y="127"/>
                  </a:lnTo>
                  <a:lnTo>
                    <a:pt x="336" y="127"/>
                  </a:lnTo>
                  <a:lnTo>
                    <a:pt x="330" y="127"/>
                  </a:lnTo>
                  <a:lnTo>
                    <a:pt x="324" y="127"/>
                  </a:lnTo>
                  <a:lnTo>
                    <a:pt x="324" y="133"/>
                  </a:lnTo>
                  <a:lnTo>
                    <a:pt x="317" y="133"/>
                  </a:lnTo>
                  <a:lnTo>
                    <a:pt x="311" y="133"/>
                  </a:lnTo>
                  <a:lnTo>
                    <a:pt x="311" y="139"/>
                  </a:lnTo>
                  <a:lnTo>
                    <a:pt x="305" y="139"/>
                  </a:lnTo>
                  <a:lnTo>
                    <a:pt x="305" y="146"/>
                  </a:lnTo>
                  <a:lnTo>
                    <a:pt x="311" y="146"/>
                  </a:lnTo>
                  <a:lnTo>
                    <a:pt x="305" y="146"/>
                  </a:lnTo>
                  <a:lnTo>
                    <a:pt x="311" y="152"/>
                  </a:lnTo>
                  <a:lnTo>
                    <a:pt x="305" y="152"/>
                  </a:lnTo>
                  <a:lnTo>
                    <a:pt x="298" y="152"/>
                  </a:lnTo>
                  <a:lnTo>
                    <a:pt x="292" y="158"/>
                  </a:lnTo>
                  <a:lnTo>
                    <a:pt x="292" y="152"/>
                  </a:lnTo>
                  <a:lnTo>
                    <a:pt x="292" y="158"/>
                  </a:lnTo>
                  <a:lnTo>
                    <a:pt x="286" y="158"/>
                  </a:lnTo>
                  <a:lnTo>
                    <a:pt x="279" y="158"/>
                  </a:lnTo>
                  <a:lnTo>
                    <a:pt x="273" y="158"/>
                  </a:lnTo>
                  <a:lnTo>
                    <a:pt x="273" y="165"/>
                  </a:lnTo>
                  <a:lnTo>
                    <a:pt x="266" y="165"/>
                  </a:lnTo>
                  <a:lnTo>
                    <a:pt x="260" y="165"/>
                  </a:lnTo>
                  <a:lnTo>
                    <a:pt x="254" y="165"/>
                  </a:lnTo>
                  <a:lnTo>
                    <a:pt x="247" y="165"/>
                  </a:lnTo>
                  <a:lnTo>
                    <a:pt x="241" y="165"/>
                  </a:lnTo>
                  <a:lnTo>
                    <a:pt x="235" y="165"/>
                  </a:lnTo>
                  <a:lnTo>
                    <a:pt x="241" y="165"/>
                  </a:lnTo>
                  <a:lnTo>
                    <a:pt x="241" y="171"/>
                  </a:lnTo>
                  <a:lnTo>
                    <a:pt x="235" y="171"/>
                  </a:lnTo>
                  <a:lnTo>
                    <a:pt x="235" y="165"/>
                  </a:lnTo>
                  <a:lnTo>
                    <a:pt x="228" y="165"/>
                  </a:lnTo>
                  <a:lnTo>
                    <a:pt x="222" y="165"/>
                  </a:lnTo>
                  <a:lnTo>
                    <a:pt x="222" y="171"/>
                  </a:lnTo>
                  <a:lnTo>
                    <a:pt x="222" y="178"/>
                  </a:lnTo>
                  <a:lnTo>
                    <a:pt x="216" y="178"/>
                  </a:lnTo>
                  <a:lnTo>
                    <a:pt x="209" y="178"/>
                  </a:lnTo>
                  <a:lnTo>
                    <a:pt x="203" y="178"/>
                  </a:lnTo>
                  <a:lnTo>
                    <a:pt x="203" y="184"/>
                  </a:lnTo>
                  <a:lnTo>
                    <a:pt x="203" y="190"/>
                  </a:lnTo>
                  <a:lnTo>
                    <a:pt x="197" y="190"/>
                  </a:lnTo>
                  <a:lnTo>
                    <a:pt x="203" y="190"/>
                  </a:lnTo>
                  <a:lnTo>
                    <a:pt x="203" y="197"/>
                  </a:lnTo>
                  <a:lnTo>
                    <a:pt x="197" y="197"/>
                  </a:lnTo>
                  <a:lnTo>
                    <a:pt x="190" y="197"/>
                  </a:lnTo>
                  <a:lnTo>
                    <a:pt x="197" y="203"/>
                  </a:lnTo>
                  <a:lnTo>
                    <a:pt x="190" y="203"/>
                  </a:lnTo>
                  <a:lnTo>
                    <a:pt x="184" y="203"/>
                  </a:lnTo>
                  <a:lnTo>
                    <a:pt x="178" y="203"/>
                  </a:lnTo>
                  <a:lnTo>
                    <a:pt x="178" y="209"/>
                  </a:lnTo>
                  <a:lnTo>
                    <a:pt x="171" y="209"/>
                  </a:lnTo>
                  <a:lnTo>
                    <a:pt x="171" y="216"/>
                  </a:lnTo>
                  <a:lnTo>
                    <a:pt x="165" y="216"/>
                  </a:lnTo>
                  <a:lnTo>
                    <a:pt x="165" y="209"/>
                  </a:lnTo>
                  <a:lnTo>
                    <a:pt x="159" y="209"/>
                  </a:lnTo>
                  <a:lnTo>
                    <a:pt x="152" y="203"/>
                  </a:lnTo>
                  <a:lnTo>
                    <a:pt x="152" y="197"/>
                  </a:lnTo>
                  <a:lnTo>
                    <a:pt x="152" y="190"/>
                  </a:lnTo>
                  <a:lnTo>
                    <a:pt x="152" y="184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46" y="184"/>
                  </a:lnTo>
                  <a:lnTo>
                    <a:pt x="140" y="184"/>
                  </a:lnTo>
                  <a:lnTo>
                    <a:pt x="133" y="184"/>
                  </a:lnTo>
                  <a:lnTo>
                    <a:pt x="133" y="178"/>
                  </a:lnTo>
                  <a:lnTo>
                    <a:pt x="140" y="178"/>
                  </a:lnTo>
                  <a:lnTo>
                    <a:pt x="133" y="178"/>
                  </a:lnTo>
                  <a:lnTo>
                    <a:pt x="140" y="178"/>
                  </a:lnTo>
                  <a:lnTo>
                    <a:pt x="146" y="171"/>
                  </a:lnTo>
                  <a:lnTo>
                    <a:pt x="146" y="165"/>
                  </a:lnTo>
                  <a:lnTo>
                    <a:pt x="152" y="165"/>
                  </a:lnTo>
                  <a:lnTo>
                    <a:pt x="152" y="158"/>
                  </a:lnTo>
                  <a:lnTo>
                    <a:pt x="152" y="152"/>
                  </a:lnTo>
                  <a:lnTo>
                    <a:pt x="146" y="152"/>
                  </a:lnTo>
                  <a:lnTo>
                    <a:pt x="146" y="146"/>
                  </a:lnTo>
                  <a:lnTo>
                    <a:pt x="152" y="146"/>
                  </a:lnTo>
                  <a:lnTo>
                    <a:pt x="152" y="139"/>
                  </a:lnTo>
                  <a:lnTo>
                    <a:pt x="159" y="139"/>
                  </a:lnTo>
                  <a:lnTo>
                    <a:pt x="165" y="139"/>
                  </a:lnTo>
                  <a:lnTo>
                    <a:pt x="165" y="133"/>
                  </a:lnTo>
                  <a:lnTo>
                    <a:pt x="165" y="139"/>
                  </a:lnTo>
                  <a:lnTo>
                    <a:pt x="171" y="133"/>
                  </a:lnTo>
                  <a:lnTo>
                    <a:pt x="165" y="133"/>
                  </a:lnTo>
                  <a:lnTo>
                    <a:pt x="165" y="127"/>
                  </a:lnTo>
                  <a:lnTo>
                    <a:pt x="159" y="127"/>
                  </a:lnTo>
                  <a:lnTo>
                    <a:pt x="159" y="120"/>
                  </a:lnTo>
                  <a:lnTo>
                    <a:pt x="152" y="120"/>
                  </a:lnTo>
                  <a:lnTo>
                    <a:pt x="146" y="120"/>
                  </a:lnTo>
                  <a:lnTo>
                    <a:pt x="146" y="114"/>
                  </a:lnTo>
                  <a:lnTo>
                    <a:pt x="140" y="114"/>
                  </a:lnTo>
                  <a:lnTo>
                    <a:pt x="133" y="114"/>
                  </a:lnTo>
                  <a:lnTo>
                    <a:pt x="133" y="120"/>
                  </a:lnTo>
                  <a:lnTo>
                    <a:pt x="127" y="120"/>
                  </a:lnTo>
                  <a:lnTo>
                    <a:pt x="127" y="127"/>
                  </a:lnTo>
                  <a:lnTo>
                    <a:pt x="127" y="120"/>
                  </a:lnTo>
                  <a:lnTo>
                    <a:pt x="127" y="127"/>
                  </a:lnTo>
                  <a:lnTo>
                    <a:pt x="121" y="120"/>
                  </a:lnTo>
                  <a:lnTo>
                    <a:pt x="121" y="127"/>
                  </a:lnTo>
                  <a:lnTo>
                    <a:pt x="121" y="133"/>
                  </a:lnTo>
                  <a:lnTo>
                    <a:pt x="114" y="133"/>
                  </a:lnTo>
                  <a:lnTo>
                    <a:pt x="108" y="139"/>
                  </a:lnTo>
                  <a:lnTo>
                    <a:pt x="102" y="139"/>
                  </a:lnTo>
                  <a:lnTo>
                    <a:pt x="102" y="146"/>
                  </a:lnTo>
                  <a:lnTo>
                    <a:pt x="95" y="146"/>
                  </a:lnTo>
                  <a:lnTo>
                    <a:pt x="95" y="152"/>
                  </a:lnTo>
                  <a:lnTo>
                    <a:pt x="95" y="146"/>
                  </a:lnTo>
                  <a:lnTo>
                    <a:pt x="89" y="152"/>
                  </a:lnTo>
                  <a:lnTo>
                    <a:pt x="82" y="152"/>
                  </a:lnTo>
                  <a:lnTo>
                    <a:pt x="82" y="158"/>
                  </a:lnTo>
                  <a:lnTo>
                    <a:pt x="76" y="158"/>
                  </a:lnTo>
                  <a:lnTo>
                    <a:pt x="76" y="165"/>
                  </a:lnTo>
                  <a:lnTo>
                    <a:pt x="70" y="165"/>
                  </a:lnTo>
                  <a:lnTo>
                    <a:pt x="70" y="158"/>
                  </a:lnTo>
                  <a:lnTo>
                    <a:pt x="63" y="165"/>
                  </a:lnTo>
                  <a:lnTo>
                    <a:pt x="63" y="171"/>
                  </a:lnTo>
                  <a:lnTo>
                    <a:pt x="63" y="165"/>
                  </a:lnTo>
                  <a:lnTo>
                    <a:pt x="57" y="165"/>
                  </a:lnTo>
                  <a:lnTo>
                    <a:pt x="51" y="165"/>
                  </a:lnTo>
                  <a:lnTo>
                    <a:pt x="51" y="171"/>
                  </a:lnTo>
                  <a:lnTo>
                    <a:pt x="44" y="171"/>
                  </a:lnTo>
                  <a:lnTo>
                    <a:pt x="44" y="165"/>
                  </a:lnTo>
                  <a:lnTo>
                    <a:pt x="44" y="158"/>
                  </a:lnTo>
                  <a:lnTo>
                    <a:pt x="38" y="158"/>
                  </a:lnTo>
                  <a:lnTo>
                    <a:pt x="38" y="152"/>
                  </a:lnTo>
                  <a:lnTo>
                    <a:pt x="38" y="158"/>
                  </a:lnTo>
                  <a:lnTo>
                    <a:pt x="38" y="152"/>
                  </a:lnTo>
                  <a:lnTo>
                    <a:pt x="38" y="158"/>
                  </a:lnTo>
                  <a:lnTo>
                    <a:pt x="32" y="158"/>
                  </a:lnTo>
                  <a:lnTo>
                    <a:pt x="25" y="158"/>
                  </a:lnTo>
                  <a:lnTo>
                    <a:pt x="19" y="158"/>
                  </a:lnTo>
                  <a:lnTo>
                    <a:pt x="13" y="158"/>
                  </a:lnTo>
                  <a:lnTo>
                    <a:pt x="13" y="152"/>
                  </a:lnTo>
                  <a:lnTo>
                    <a:pt x="6" y="152"/>
                  </a:lnTo>
                  <a:lnTo>
                    <a:pt x="6" y="146"/>
                  </a:lnTo>
                  <a:lnTo>
                    <a:pt x="13" y="146"/>
                  </a:lnTo>
                  <a:lnTo>
                    <a:pt x="6" y="146"/>
                  </a:lnTo>
                  <a:lnTo>
                    <a:pt x="13" y="139"/>
                  </a:lnTo>
                  <a:lnTo>
                    <a:pt x="6" y="139"/>
                  </a:lnTo>
                  <a:lnTo>
                    <a:pt x="13" y="139"/>
                  </a:lnTo>
                  <a:lnTo>
                    <a:pt x="13" y="133"/>
                  </a:lnTo>
                  <a:lnTo>
                    <a:pt x="19" y="133"/>
                  </a:lnTo>
                  <a:lnTo>
                    <a:pt x="19" y="127"/>
                  </a:lnTo>
                  <a:lnTo>
                    <a:pt x="13" y="127"/>
                  </a:lnTo>
                  <a:lnTo>
                    <a:pt x="19" y="127"/>
                  </a:lnTo>
                  <a:lnTo>
                    <a:pt x="19" y="120"/>
                  </a:lnTo>
                  <a:lnTo>
                    <a:pt x="19" y="114"/>
                  </a:lnTo>
                  <a:lnTo>
                    <a:pt x="13" y="114"/>
                  </a:lnTo>
                  <a:lnTo>
                    <a:pt x="13" y="108"/>
                  </a:lnTo>
                  <a:lnTo>
                    <a:pt x="6" y="108"/>
                  </a:lnTo>
                  <a:lnTo>
                    <a:pt x="6" y="101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0" y="89"/>
                  </a:lnTo>
                  <a:lnTo>
                    <a:pt x="0" y="82"/>
                  </a:lnTo>
                  <a:close/>
                  <a:moveTo>
                    <a:pt x="368" y="89"/>
                  </a:moveTo>
                  <a:lnTo>
                    <a:pt x="368" y="89"/>
                  </a:lnTo>
                  <a:lnTo>
                    <a:pt x="374" y="89"/>
                  </a:lnTo>
                  <a:lnTo>
                    <a:pt x="368" y="89"/>
                  </a:lnTo>
                  <a:lnTo>
                    <a:pt x="374" y="89"/>
                  </a:lnTo>
                  <a:lnTo>
                    <a:pt x="368" y="89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3" name="Freeform 111"/>
            <p:cNvSpPr>
              <a:spLocks/>
            </p:cNvSpPr>
            <p:nvPr/>
          </p:nvSpPr>
          <p:spPr bwMode="auto">
            <a:xfrm>
              <a:off x="3668359" y="2714247"/>
              <a:ext cx="657579" cy="221311"/>
            </a:xfrm>
            <a:custGeom>
              <a:avLst/>
              <a:gdLst>
                <a:gd name="T0" fmla="*/ 2147483647 w 621"/>
                <a:gd name="T1" fmla="*/ 2147483647 h 209"/>
                <a:gd name="T2" fmla="*/ 2147483647 w 621"/>
                <a:gd name="T3" fmla="*/ 2147483647 h 209"/>
                <a:gd name="T4" fmla="*/ 2147483647 w 621"/>
                <a:gd name="T5" fmla="*/ 2147483647 h 209"/>
                <a:gd name="T6" fmla="*/ 2147483647 w 621"/>
                <a:gd name="T7" fmla="*/ 2147483647 h 209"/>
                <a:gd name="T8" fmla="*/ 2147483647 w 621"/>
                <a:gd name="T9" fmla="*/ 2147483647 h 209"/>
                <a:gd name="T10" fmla="*/ 2147483647 w 621"/>
                <a:gd name="T11" fmla="*/ 2147483647 h 209"/>
                <a:gd name="T12" fmla="*/ 2147483647 w 621"/>
                <a:gd name="T13" fmla="*/ 2147483647 h 209"/>
                <a:gd name="T14" fmla="*/ 2147483647 w 621"/>
                <a:gd name="T15" fmla="*/ 2147483647 h 209"/>
                <a:gd name="T16" fmla="*/ 2147483647 w 621"/>
                <a:gd name="T17" fmla="*/ 2147483647 h 209"/>
                <a:gd name="T18" fmla="*/ 2147483647 w 621"/>
                <a:gd name="T19" fmla="*/ 2147483647 h 209"/>
                <a:gd name="T20" fmla="*/ 2147483647 w 621"/>
                <a:gd name="T21" fmla="*/ 2147483647 h 209"/>
                <a:gd name="T22" fmla="*/ 2147483647 w 621"/>
                <a:gd name="T23" fmla="*/ 2147483647 h 209"/>
                <a:gd name="T24" fmla="*/ 2147483647 w 621"/>
                <a:gd name="T25" fmla="*/ 2147483647 h 209"/>
                <a:gd name="T26" fmla="*/ 2147483647 w 621"/>
                <a:gd name="T27" fmla="*/ 2147483647 h 209"/>
                <a:gd name="T28" fmla="*/ 2147483647 w 621"/>
                <a:gd name="T29" fmla="*/ 2147483647 h 209"/>
                <a:gd name="T30" fmla="*/ 2147483647 w 621"/>
                <a:gd name="T31" fmla="*/ 2147483647 h 209"/>
                <a:gd name="T32" fmla="*/ 2147483647 w 621"/>
                <a:gd name="T33" fmla="*/ 2147483647 h 209"/>
                <a:gd name="T34" fmla="*/ 2147483647 w 621"/>
                <a:gd name="T35" fmla="*/ 2147483647 h 209"/>
                <a:gd name="T36" fmla="*/ 2147483647 w 621"/>
                <a:gd name="T37" fmla="*/ 2147483647 h 209"/>
                <a:gd name="T38" fmla="*/ 2147483647 w 621"/>
                <a:gd name="T39" fmla="*/ 2147483647 h 209"/>
                <a:gd name="T40" fmla="*/ 2147483647 w 621"/>
                <a:gd name="T41" fmla="*/ 2147483647 h 209"/>
                <a:gd name="T42" fmla="*/ 2147483647 w 621"/>
                <a:gd name="T43" fmla="*/ 2147483647 h 209"/>
                <a:gd name="T44" fmla="*/ 2147483647 w 621"/>
                <a:gd name="T45" fmla="*/ 2147483647 h 209"/>
                <a:gd name="T46" fmla="*/ 2147483647 w 621"/>
                <a:gd name="T47" fmla="*/ 2147483647 h 209"/>
                <a:gd name="T48" fmla="*/ 2147483647 w 621"/>
                <a:gd name="T49" fmla="*/ 2147483647 h 209"/>
                <a:gd name="T50" fmla="*/ 2147483647 w 621"/>
                <a:gd name="T51" fmla="*/ 2147483647 h 209"/>
                <a:gd name="T52" fmla="*/ 2147483647 w 621"/>
                <a:gd name="T53" fmla="*/ 2147483647 h 209"/>
                <a:gd name="T54" fmla="*/ 2147483647 w 621"/>
                <a:gd name="T55" fmla="*/ 2147483647 h 209"/>
                <a:gd name="T56" fmla="*/ 2147483647 w 621"/>
                <a:gd name="T57" fmla="*/ 2147483647 h 209"/>
                <a:gd name="T58" fmla="*/ 2147483647 w 621"/>
                <a:gd name="T59" fmla="*/ 2147483647 h 209"/>
                <a:gd name="T60" fmla="*/ 2147483647 w 621"/>
                <a:gd name="T61" fmla="*/ 2147483647 h 209"/>
                <a:gd name="T62" fmla="*/ 2147483647 w 621"/>
                <a:gd name="T63" fmla="*/ 2147483647 h 209"/>
                <a:gd name="T64" fmla="*/ 2147483647 w 621"/>
                <a:gd name="T65" fmla="*/ 2147483647 h 209"/>
                <a:gd name="T66" fmla="*/ 2147483647 w 621"/>
                <a:gd name="T67" fmla="*/ 2147483647 h 209"/>
                <a:gd name="T68" fmla="*/ 2147483647 w 621"/>
                <a:gd name="T69" fmla="*/ 2147483647 h 209"/>
                <a:gd name="T70" fmla="*/ 2147483647 w 621"/>
                <a:gd name="T71" fmla="*/ 2147483647 h 209"/>
                <a:gd name="T72" fmla="*/ 2147483647 w 621"/>
                <a:gd name="T73" fmla="*/ 2147483647 h 209"/>
                <a:gd name="T74" fmla="*/ 2147483647 w 621"/>
                <a:gd name="T75" fmla="*/ 2147483647 h 209"/>
                <a:gd name="T76" fmla="*/ 2147483647 w 621"/>
                <a:gd name="T77" fmla="*/ 2147483647 h 209"/>
                <a:gd name="T78" fmla="*/ 2147483647 w 621"/>
                <a:gd name="T79" fmla="*/ 2147483647 h 209"/>
                <a:gd name="T80" fmla="*/ 2147483647 w 621"/>
                <a:gd name="T81" fmla="*/ 2147483647 h 209"/>
                <a:gd name="T82" fmla="*/ 2147483647 w 621"/>
                <a:gd name="T83" fmla="*/ 2147483647 h 209"/>
                <a:gd name="T84" fmla="*/ 2147483647 w 621"/>
                <a:gd name="T85" fmla="*/ 2147483647 h 209"/>
                <a:gd name="T86" fmla="*/ 2147483647 w 621"/>
                <a:gd name="T87" fmla="*/ 2147483647 h 209"/>
                <a:gd name="T88" fmla="*/ 2147483647 w 621"/>
                <a:gd name="T89" fmla="*/ 2147483647 h 209"/>
                <a:gd name="T90" fmla="*/ 2147483647 w 621"/>
                <a:gd name="T91" fmla="*/ 2147483647 h 209"/>
                <a:gd name="T92" fmla="*/ 2147483647 w 621"/>
                <a:gd name="T93" fmla="*/ 2147483647 h 209"/>
                <a:gd name="T94" fmla="*/ 2147483647 w 621"/>
                <a:gd name="T95" fmla="*/ 2147483647 h 209"/>
                <a:gd name="T96" fmla="*/ 2147483647 w 621"/>
                <a:gd name="T97" fmla="*/ 2147483647 h 209"/>
                <a:gd name="T98" fmla="*/ 2147483647 w 621"/>
                <a:gd name="T99" fmla="*/ 2147483647 h 209"/>
                <a:gd name="T100" fmla="*/ 2147483647 w 621"/>
                <a:gd name="T101" fmla="*/ 2147483647 h 209"/>
                <a:gd name="T102" fmla="*/ 2147483647 w 621"/>
                <a:gd name="T103" fmla="*/ 2147483647 h 209"/>
                <a:gd name="T104" fmla="*/ 2147483647 w 621"/>
                <a:gd name="T105" fmla="*/ 2147483647 h 209"/>
                <a:gd name="T106" fmla="*/ 2147483647 w 621"/>
                <a:gd name="T107" fmla="*/ 2147483647 h 209"/>
                <a:gd name="T108" fmla="*/ 2147483647 w 621"/>
                <a:gd name="T109" fmla="*/ 2147483647 h 209"/>
                <a:gd name="T110" fmla="*/ 2147483647 w 621"/>
                <a:gd name="T111" fmla="*/ 2147483647 h 209"/>
                <a:gd name="T112" fmla="*/ 2147483647 w 621"/>
                <a:gd name="T113" fmla="*/ 2147483647 h 209"/>
                <a:gd name="T114" fmla="*/ 2147483647 w 621"/>
                <a:gd name="T115" fmla="*/ 2147483647 h 209"/>
                <a:gd name="T116" fmla="*/ 2147483647 w 621"/>
                <a:gd name="T117" fmla="*/ 2147483647 h 209"/>
                <a:gd name="T118" fmla="*/ 2147483647 w 621"/>
                <a:gd name="T119" fmla="*/ 2147483647 h 209"/>
                <a:gd name="T120" fmla="*/ 2147483647 w 621"/>
                <a:gd name="T121" fmla="*/ 2147483647 h 209"/>
                <a:gd name="T122" fmla="*/ 2147483647 w 621"/>
                <a:gd name="T123" fmla="*/ 2147483647 h 209"/>
                <a:gd name="T124" fmla="*/ 2147483647 w 621"/>
                <a:gd name="T125" fmla="*/ 2147483647 h 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1"/>
                <a:gd name="T190" fmla="*/ 0 h 209"/>
                <a:gd name="T191" fmla="*/ 621 w 621"/>
                <a:gd name="T192" fmla="*/ 209 h 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1" h="209">
                  <a:moveTo>
                    <a:pt x="0" y="140"/>
                  </a:moveTo>
                  <a:lnTo>
                    <a:pt x="0" y="140"/>
                  </a:lnTo>
                  <a:lnTo>
                    <a:pt x="6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19" y="127"/>
                  </a:lnTo>
                  <a:lnTo>
                    <a:pt x="19" y="121"/>
                  </a:lnTo>
                  <a:lnTo>
                    <a:pt x="25" y="121"/>
                  </a:lnTo>
                  <a:lnTo>
                    <a:pt x="25" y="114"/>
                  </a:lnTo>
                  <a:lnTo>
                    <a:pt x="31" y="114"/>
                  </a:lnTo>
                  <a:lnTo>
                    <a:pt x="31" y="108"/>
                  </a:lnTo>
                  <a:lnTo>
                    <a:pt x="38" y="108"/>
                  </a:lnTo>
                  <a:lnTo>
                    <a:pt x="38" y="114"/>
                  </a:lnTo>
                  <a:lnTo>
                    <a:pt x="44" y="114"/>
                  </a:lnTo>
                  <a:lnTo>
                    <a:pt x="44" y="108"/>
                  </a:lnTo>
                  <a:lnTo>
                    <a:pt x="44" y="102"/>
                  </a:lnTo>
                  <a:lnTo>
                    <a:pt x="44" y="108"/>
                  </a:lnTo>
                  <a:lnTo>
                    <a:pt x="50" y="108"/>
                  </a:lnTo>
                  <a:lnTo>
                    <a:pt x="50" y="102"/>
                  </a:lnTo>
                  <a:lnTo>
                    <a:pt x="57" y="102"/>
                  </a:lnTo>
                  <a:lnTo>
                    <a:pt x="57" y="95"/>
                  </a:lnTo>
                  <a:lnTo>
                    <a:pt x="57" y="89"/>
                  </a:lnTo>
                  <a:lnTo>
                    <a:pt x="63" y="89"/>
                  </a:lnTo>
                  <a:lnTo>
                    <a:pt x="69" y="83"/>
                  </a:lnTo>
                  <a:lnTo>
                    <a:pt x="76" y="83"/>
                  </a:lnTo>
                  <a:lnTo>
                    <a:pt x="69" y="83"/>
                  </a:lnTo>
                  <a:lnTo>
                    <a:pt x="69" y="76"/>
                  </a:lnTo>
                  <a:lnTo>
                    <a:pt x="76" y="76"/>
                  </a:lnTo>
                  <a:lnTo>
                    <a:pt x="76" y="70"/>
                  </a:lnTo>
                  <a:lnTo>
                    <a:pt x="76" y="64"/>
                  </a:lnTo>
                  <a:lnTo>
                    <a:pt x="76" y="57"/>
                  </a:lnTo>
                  <a:lnTo>
                    <a:pt x="76" y="51"/>
                  </a:lnTo>
                  <a:lnTo>
                    <a:pt x="69" y="51"/>
                  </a:lnTo>
                  <a:lnTo>
                    <a:pt x="63" y="51"/>
                  </a:lnTo>
                  <a:lnTo>
                    <a:pt x="63" y="44"/>
                  </a:lnTo>
                  <a:lnTo>
                    <a:pt x="63" y="38"/>
                  </a:lnTo>
                  <a:lnTo>
                    <a:pt x="69" y="38"/>
                  </a:lnTo>
                  <a:lnTo>
                    <a:pt x="69" y="32"/>
                  </a:lnTo>
                  <a:lnTo>
                    <a:pt x="63" y="25"/>
                  </a:lnTo>
                  <a:lnTo>
                    <a:pt x="63" y="19"/>
                  </a:lnTo>
                  <a:lnTo>
                    <a:pt x="69" y="19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88" y="13"/>
                  </a:lnTo>
                  <a:lnTo>
                    <a:pt x="95" y="13"/>
                  </a:lnTo>
                  <a:lnTo>
                    <a:pt x="101" y="13"/>
                  </a:lnTo>
                  <a:lnTo>
                    <a:pt x="107" y="19"/>
                  </a:lnTo>
                  <a:lnTo>
                    <a:pt x="114" y="13"/>
                  </a:lnTo>
                  <a:lnTo>
                    <a:pt x="120" y="13"/>
                  </a:lnTo>
                  <a:lnTo>
                    <a:pt x="126" y="13"/>
                  </a:lnTo>
                  <a:lnTo>
                    <a:pt x="133" y="13"/>
                  </a:lnTo>
                  <a:lnTo>
                    <a:pt x="139" y="6"/>
                  </a:lnTo>
                  <a:lnTo>
                    <a:pt x="146" y="6"/>
                  </a:lnTo>
                  <a:lnTo>
                    <a:pt x="152" y="6"/>
                  </a:lnTo>
                  <a:lnTo>
                    <a:pt x="158" y="6"/>
                  </a:lnTo>
                  <a:lnTo>
                    <a:pt x="165" y="6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77" y="19"/>
                  </a:lnTo>
                  <a:lnTo>
                    <a:pt x="184" y="19"/>
                  </a:lnTo>
                  <a:lnTo>
                    <a:pt x="190" y="25"/>
                  </a:lnTo>
                  <a:lnTo>
                    <a:pt x="196" y="25"/>
                  </a:lnTo>
                  <a:lnTo>
                    <a:pt x="196" y="32"/>
                  </a:lnTo>
                  <a:lnTo>
                    <a:pt x="196" y="38"/>
                  </a:lnTo>
                  <a:lnTo>
                    <a:pt x="203" y="38"/>
                  </a:lnTo>
                  <a:lnTo>
                    <a:pt x="203" y="44"/>
                  </a:lnTo>
                  <a:lnTo>
                    <a:pt x="203" y="38"/>
                  </a:lnTo>
                  <a:lnTo>
                    <a:pt x="209" y="44"/>
                  </a:lnTo>
                  <a:lnTo>
                    <a:pt x="215" y="44"/>
                  </a:lnTo>
                  <a:lnTo>
                    <a:pt x="215" y="51"/>
                  </a:lnTo>
                  <a:lnTo>
                    <a:pt x="215" y="57"/>
                  </a:lnTo>
                  <a:lnTo>
                    <a:pt x="222" y="51"/>
                  </a:lnTo>
                  <a:lnTo>
                    <a:pt x="222" y="57"/>
                  </a:lnTo>
                  <a:lnTo>
                    <a:pt x="228" y="57"/>
                  </a:lnTo>
                  <a:lnTo>
                    <a:pt x="228" y="51"/>
                  </a:lnTo>
                  <a:lnTo>
                    <a:pt x="228" y="44"/>
                  </a:lnTo>
                  <a:lnTo>
                    <a:pt x="234" y="44"/>
                  </a:lnTo>
                  <a:lnTo>
                    <a:pt x="241" y="44"/>
                  </a:lnTo>
                  <a:lnTo>
                    <a:pt x="241" y="38"/>
                  </a:lnTo>
                  <a:lnTo>
                    <a:pt x="247" y="38"/>
                  </a:lnTo>
                  <a:lnTo>
                    <a:pt x="253" y="38"/>
                  </a:lnTo>
                  <a:lnTo>
                    <a:pt x="253" y="32"/>
                  </a:lnTo>
                  <a:lnTo>
                    <a:pt x="253" y="38"/>
                  </a:lnTo>
                  <a:lnTo>
                    <a:pt x="260" y="38"/>
                  </a:lnTo>
                  <a:lnTo>
                    <a:pt x="260" y="44"/>
                  </a:lnTo>
                  <a:lnTo>
                    <a:pt x="266" y="44"/>
                  </a:lnTo>
                  <a:lnTo>
                    <a:pt x="272" y="44"/>
                  </a:lnTo>
                  <a:lnTo>
                    <a:pt x="279" y="44"/>
                  </a:lnTo>
                  <a:lnTo>
                    <a:pt x="285" y="44"/>
                  </a:lnTo>
                  <a:lnTo>
                    <a:pt x="285" y="38"/>
                  </a:lnTo>
                  <a:lnTo>
                    <a:pt x="285" y="44"/>
                  </a:lnTo>
                  <a:lnTo>
                    <a:pt x="285" y="38"/>
                  </a:lnTo>
                  <a:lnTo>
                    <a:pt x="285" y="44"/>
                  </a:lnTo>
                  <a:lnTo>
                    <a:pt x="291" y="44"/>
                  </a:lnTo>
                  <a:lnTo>
                    <a:pt x="291" y="51"/>
                  </a:lnTo>
                  <a:lnTo>
                    <a:pt x="291" y="57"/>
                  </a:lnTo>
                  <a:lnTo>
                    <a:pt x="298" y="57"/>
                  </a:lnTo>
                  <a:lnTo>
                    <a:pt x="298" y="51"/>
                  </a:lnTo>
                  <a:lnTo>
                    <a:pt x="304" y="51"/>
                  </a:lnTo>
                  <a:lnTo>
                    <a:pt x="310" y="51"/>
                  </a:lnTo>
                  <a:lnTo>
                    <a:pt x="310" y="57"/>
                  </a:lnTo>
                  <a:lnTo>
                    <a:pt x="310" y="51"/>
                  </a:lnTo>
                  <a:lnTo>
                    <a:pt x="317" y="44"/>
                  </a:lnTo>
                  <a:lnTo>
                    <a:pt x="317" y="51"/>
                  </a:lnTo>
                  <a:lnTo>
                    <a:pt x="323" y="51"/>
                  </a:lnTo>
                  <a:lnTo>
                    <a:pt x="323" y="44"/>
                  </a:lnTo>
                  <a:lnTo>
                    <a:pt x="329" y="44"/>
                  </a:lnTo>
                  <a:lnTo>
                    <a:pt x="329" y="38"/>
                  </a:lnTo>
                  <a:lnTo>
                    <a:pt x="336" y="38"/>
                  </a:lnTo>
                  <a:lnTo>
                    <a:pt x="342" y="32"/>
                  </a:lnTo>
                  <a:lnTo>
                    <a:pt x="342" y="38"/>
                  </a:lnTo>
                  <a:lnTo>
                    <a:pt x="342" y="32"/>
                  </a:lnTo>
                  <a:lnTo>
                    <a:pt x="349" y="32"/>
                  </a:lnTo>
                  <a:lnTo>
                    <a:pt x="349" y="25"/>
                  </a:lnTo>
                  <a:lnTo>
                    <a:pt x="355" y="25"/>
                  </a:lnTo>
                  <a:lnTo>
                    <a:pt x="361" y="19"/>
                  </a:lnTo>
                  <a:lnTo>
                    <a:pt x="368" y="19"/>
                  </a:lnTo>
                  <a:lnTo>
                    <a:pt x="368" y="13"/>
                  </a:lnTo>
                  <a:lnTo>
                    <a:pt x="368" y="6"/>
                  </a:lnTo>
                  <a:lnTo>
                    <a:pt x="374" y="13"/>
                  </a:lnTo>
                  <a:lnTo>
                    <a:pt x="374" y="6"/>
                  </a:lnTo>
                  <a:lnTo>
                    <a:pt x="374" y="13"/>
                  </a:lnTo>
                  <a:lnTo>
                    <a:pt x="374" y="6"/>
                  </a:lnTo>
                  <a:lnTo>
                    <a:pt x="380" y="6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3" y="6"/>
                  </a:lnTo>
                  <a:lnTo>
                    <a:pt x="399" y="6"/>
                  </a:lnTo>
                  <a:lnTo>
                    <a:pt x="406" y="6"/>
                  </a:lnTo>
                  <a:lnTo>
                    <a:pt x="406" y="13"/>
                  </a:lnTo>
                  <a:lnTo>
                    <a:pt x="412" y="13"/>
                  </a:lnTo>
                  <a:lnTo>
                    <a:pt x="412" y="19"/>
                  </a:lnTo>
                  <a:lnTo>
                    <a:pt x="418" y="19"/>
                  </a:lnTo>
                  <a:lnTo>
                    <a:pt x="412" y="25"/>
                  </a:lnTo>
                  <a:lnTo>
                    <a:pt x="412" y="19"/>
                  </a:lnTo>
                  <a:lnTo>
                    <a:pt x="412" y="25"/>
                  </a:lnTo>
                  <a:lnTo>
                    <a:pt x="406" y="25"/>
                  </a:lnTo>
                  <a:lnTo>
                    <a:pt x="399" y="25"/>
                  </a:lnTo>
                  <a:lnTo>
                    <a:pt x="399" y="32"/>
                  </a:lnTo>
                  <a:lnTo>
                    <a:pt x="393" y="32"/>
                  </a:lnTo>
                  <a:lnTo>
                    <a:pt x="393" y="38"/>
                  </a:lnTo>
                  <a:lnTo>
                    <a:pt x="399" y="38"/>
                  </a:lnTo>
                  <a:lnTo>
                    <a:pt x="399" y="44"/>
                  </a:lnTo>
                  <a:lnTo>
                    <a:pt x="399" y="51"/>
                  </a:lnTo>
                  <a:lnTo>
                    <a:pt x="393" y="51"/>
                  </a:lnTo>
                  <a:lnTo>
                    <a:pt x="393" y="57"/>
                  </a:lnTo>
                  <a:lnTo>
                    <a:pt x="387" y="64"/>
                  </a:lnTo>
                  <a:lnTo>
                    <a:pt x="380" y="64"/>
                  </a:lnTo>
                  <a:lnTo>
                    <a:pt x="387" y="64"/>
                  </a:lnTo>
                  <a:lnTo>
                    <a:pt x="380" y="64"/>
                  </a:lnTo>
                  <a:lnTo>
                    <a:pt x="380" y="70"/>
                  </a:lnTo>
                  <a:lnTo>
                    <a:pt x="387" y="70"/>
                  </a:lnTo>
                  <a:lnTo>
                    <a:pt x="393" y="70"/>
                  </a:lnTo>
                  <a:lnTo>
                    <a:pt x="393" y="64"/>
                  </a:lnTo>
                  <a:lnTo>
                    <a:pt x="393" y="70"/>
                  </a:lnTo>
                  <a:lnTo>
                    <a:pt x="399" y="70"/>
                  </a:lnTo>
                  <a:lnTo>
                    <a:pt x="399" y="76"/>
                  </a:lnTo>
                  <a:lnTo>
                    <a:pt x="399" y="83"/>
                  </a:lnTo>
                  <a:lnTo>
                    <a:pt x="399" y="89"/>
                  </a:lnTo>
                  <a:lnTo>
                    <a:pt x="406" y="95"/>
                  </a:lnTo>
                  <a:lnTo>
                    <a:pt x="412" y="95"/>
                  </a:lnTo>
                  <a:lnTo>
                    <a:pt x="412" y="102"/>
                  </a:lnTo>
                  <a:lnTo>
                    <a:pt x="418" y="102"/>
                  </a:lnTo>
                  <a:lnTo>
                    <a:pt x="418" y="95"/>
                  </a:lnTo>
                  <a:lnTo>
                    <a:pt x="425" y="95"/>
                  </a:lnTo>
                  <a:lnTo>
                    <a:pt x="425" y="89"/>
                  </a:lnTo>
                  <a:lnTo>
                    <a:pt x="431" y="89"/>
                  </a:lnTo>
                  <a:lnTo>
                    <a:pt x="437" y="89"/>
                  </a:lnTo>
                  <a:lnTo>
                    <a:pt x="444" y="89"/>
                  </a:lnTo>
                  <a:lnTo>
                    <a:pt x="437" y="83"/>
                  </a:lnTo>
                  <a:lnTo>
                    <a:pt x="444" y="83"/>
                  </a:lnTo>
                  <a:lnTo>
                    <a:pt x="450" y="83"/>
                  </a:lnTo>
                  <a:lnTo>
                    <a:pt x="450" y="76"/>
                  </a:lnTo>
                  <a:lnTo>
                    <a:pt x="444" y="76"/>
                  </a:lnTo>
                  <a:lnTo>
                    <a:pt x="450" y="76"/>
                  </a:lnTo>
                  <a:lnTo>
                    <a:pt x="450" y="70"/>
                  </a:lnTo>
                  <a:lnTo>
                    <a:pt x="450" y="64"/>
                  </a:lnTo>
                  <a:lnTo>
                    <a:pt x="456" y="64"/>
                  </a:lnTo>
                  <a:lnTo>
                    <a:pt x="463" y="64"/>
                  </a:lnTo>
                  <a:lnTo>
                    <a:pt x="469" y="64"/>
                  </a:lnTo>
                  <a:lnTo>
                    <a:pt x="469" y="57"/>
                  </a:lnTo>
                  <a:lnTo>
                    <a:pt x="469" y="51"/>
                  </a:lnTo>
                  <a:lnTo>
                    <a:pt x="475" y="51"/>
                  </a:lnTo>
                  <a:lnTo>
                    <a:pt x="482" y="51"/>
                  </a:lnTo>
                  <a:lnTo>
                    <a:pt x="482" y="57"/>
                  </a:lnTo>
                  <a:lnTo>
                    <a:pt x="488" y="57"/>
                  </a:lnTo>
                  <a:lnTo>
                    <a:pt x="488" y="51"/>
                  </a:lnTo>
                  <a:lnTo>
                    <a:pt x="482" y="51"/>
                  </a:lnTo>
                  <a:lnTo>
                    <a:pt x="488" y="51"/>
                  </a:lnTo>
                  <a:lnTo>
                    <a:pt x="494" y="51"/>
                  </a:lnTo>
                  <a:lnTo>
                    <a:pt x="501" y="51"/>
                  </a:lnTo>
                  <a:lnTo>
                    <a:pt x="507" y="51"/>
                  </a:lnTo>
                  <a:lnTo>
                    <a:pt x="513" y="51"/>
                  </a:lnTo>
                  <a:lnTo>
                    <a:pt x="520" y="51"/>
                  </a:lnTo>
                  <a:lnTo>
                    <a:pt x="520" y="44"/>
                  </a:lnTo>
                  <a:lnTo>
                    <a:pt x="526" y="44"/>
                  </a:lnTo>
                  <a:lnTo>
                    <a:pt x="533" y="44"/>
                  </a:lnTo>
                  <a:lnTo>
                    <a:pt x="539" y="44"/>
                  </a:lnTo>
                  <a:lnTo>
                    <a:pt x="539" y="38"/>
                  </a:lnTo>
                  <a:lnTo>
                    <a:pt x="539" y="44"/>
                  </a:lnTo>
                  <a:lnTo>
                    <a:pt x="545" y="38"/>
                  </a:lnTo>
                  <a:lnTo>
                    <a:pt x="552" y="38"/>
                  </a:lnTo>
                  <a:lnTo>
                    <a:pt x="558" y="38"/>
                  </a:lnTo>
                  <a:lnTo>
                    <a:pt x="552" y="32"/>
                  </a:lnTo>
                  <a:lnTo>
                    <a:pt x="558" y="32"/>
                  </a:lnTo>
                  <a:lnTo>
                    <a:pt x="552" y="32"/>
                  </a:lnTo>
                  <a:lnTo>
                    <a:pt x="552" y="25"/>
                  </a:lnTo>
                  <a:lnTo>
                    <a:pt x="558" y="25"/>
                  </a:lnTo>
                  <a:lnTo>
                    <a:pt x="558" y="19"/>
                  </a:lnTo>
                  <a:lnTo>
                    <a:pt x="564" y="19"/>
                  </a:lnTo>
                  <a:lnTo>
                    <a:pt x="571" y="19"/>
                  </a:lnTo>
                  <a:lnTo>
                    <a:pt x="571" y="13"/>
                  </a:lnTo>
                  <a:lnTo>
                    <a:pt x="577" y="13"/>
                  </a:lnTo>
                  <a:lnTo>
                    <a:pt x="583" y="13"/>
                  </a:lnTo>
                  <a:lnTo>
                    <a:pt x="590" y="13"/>
                  </a:lnTo>
                  <a:lnTo>
                    <a:pt x="596" y="13"/>
                  </a:lnTo>
                  <a:lnTo>
                    <a:pt x="602" y="13"/>
                  </a:lnTo>
                  <a:lnTo>
                    <a:pt x="602" y="19"/>
                  </a:lnTo>
                  <a:lnTo>
                    <a:pt x="602" y="25"/>
                  </a:lnTo>
                  <a:lnTo>
                    <a:pt x="609" y="25"/>
                  </a:lnTo>
                  <a:lnTo>
                    <a:pt x="615" y="25"/>
                  </a:lnTo>
                  <a:lnTo>
                    <a:pt x="621" y="25"/>
                  </a:lnTo>
                  <a:lnTo>
                    <a:pt x="621" y="32"/>
                  </a:lnTo>
                  <a:lnTo>
                    <a:pt x="621" y="38"/>
                  </a:lnTo>
                  <a:lnTo>
                    <a:pt x="621" y="44"/>
                  </a:lnTo>
                  <a:lnTo>
                    <a:pt x="621" y="51"/>
                  </a:lnTo>
                  <a:lnTo>
                    <a:pt x="621" y="57"/>
                  </a:lnTo>
                  <a:lnTo>
                    <a:pt x="621" y="64"/>
                  </a:lnTo>
                  <a:lnTo>
                    <a:pt x="621" y="70"/>
                  </a:lnTo>
                  <a:lnTo>
                    <a:pt x="615" y="76"/>
                  </a:lnTo>
                  <a:lnTo>
                    <a:pt x="615" y="89"/>
                  </a:lnTo>
                  <a:lnTo>
                    <a:pt x="609" y="89"/>
                  </a:lnTo>
                  <a:lnTo>
                    <a:pt x="609" y="95"/>
                  </a:lnTo>
                  <a:lnTo>
                    <a:pt x="609" y="102"/>
                  </a:lnTo>
                  <a:lnTo>
                    <a:pt x="609" y="108"/>
                  </a:lnTo>
                  <a:lnTo>
                    <a:pt x="609" y="114"/>
                  </a:lnTo>
                  <a:lnTo>
                    <a:pt x="602" y="114"/>
                  </a:lnTo>
                  <a:lnTo>
                    <a:pt x="602" y="121"/>
                  </a:lnTo>
                  <a:lnTo>
                    <a:pt x="602" y="127"/>
                  </a:lnTo>
                  <a:lnTo>
                    <a:pt x="596" y="133"/>
                  </a:lnTo>
                  <a:lnTo>
                    <a:pt x="596" y="140"/>
                  </a:lnTo>
                  <a:lnTo>
                    <a:pt x="596" y="146"/>
                  </a:lnTo>
                  <a:lnTo>
                    <a:pt x="590" y="146"/>
                  </a:lnTo>
                  <a:lnTo>
                    <a:pt x="590" y="152"/>
                  </a:lnTo>
                  <a:lnTo>
                    <a:pt x="590" y="159"/>
                  </a:lnTo>
                  <a:lnTo>
                    <a:pt x="590" y="152"/>
                  </a:lnTo>
                  <a:lnTo>
                    <a:pt x="583" y="152"/>
                  </a:lnTo>
                  <a:lnTo>
                    <a:pt x="577" y="152"/>
                  </a:lnTo>
                  <a:lnTo>
                    <a:pt x="571" y="152"/>
                  </a:lnTo>
                  <a:lnTo>
                    <a:pt x="564" y="152"/>
                  </a:lnTo>
                  <a:lnTo>
                    <a:pt x="558" y="152"/>
                  </a:lnTo>
                  <a:lnTo>
                    <a:pt x="558" y="146"/>
                  </a:lnTo>
                  <a:lnTo>
                    <a:pt x="552" y="146"/>
                  </a:lnTo>
                  <a:lnTo>
                    <a:pt x="552" y="152"/>
                  </a:lnTo>
                  <a:lnTo>
                    <a:pt x="545" y="152"/>
                  </a:lnTo>
                  <a:lnTo>
                    <a:pt x="539" y="152"/>
                  </a:lnTo>
                  <a:lnTo>
                    <a:pt x="539" y="159"/>
                  </a:lnTo>
                  <a:lnTo>
                    <a:pt x="533" y="159"/>
                  </a:lnTo>
                  <a:lnTo>
                    <a:pt x="533" y="152"/>
                  </a:lnTo>
                  <a:lnTo>
                    <a:pt x="526" y="152"/>
                  </a:lnTo>
                  <a:lnTo>
                    <a:pt x="533" y="152"/>
                  </a:lnTo>
                  <a:lnTo>
                    <a:pt x="526" y="152"/>
                  </a:lnTo>
                  <a:lnTo>
                    <a:pt x="520" y="152"/>
                  </a:lnTo>
                  <a:lnTo>
                    <a:pt x="513" y="152"/>
                  </a:lnTo>
                  <a:lnTo>
                    <a:pt x="513" y="159"/>
                  </a:lnTo>
                  <a:lnTo>
                    <a:pt x="507" y="159"/>
                  </a:lnTo>
                  <a:lnTo>
                    <a:pt x="501" y="159"/>
                  </a:lnTo>
                  <a:lnTo>
                    <a:pt x="494" y="159"/>
                  </a:lnTo>
                  <a:lnTo>
                    <a:pt x="494" y="165"/>
                  </a:lnTo>
                  <a:lnTo>
                    <a:pt x="501" y="165"/>
                  </a:lnTo>
                  <a:lnTo>
                    <a:pt x="494" y="171"/>
                  </a:lnTo>
                  <a:lnTo>
                    <a:pt x="488" y="171"/>
                  </a:lnTo>
                  <a:lnTo>
                    <a:pt x="488" y="178"/>
                  </a:lnTo>
                  <a:lnTo>
                    <a:pt x="482" y="178"/>
                  </a:lnTo>
                  <a:lnTo>
                    <a:pt x="488" y="178"/>
                  </a:lnTo>
                  <a:lnTo>
                    <a:pt x="488" y="184"/>
                  </a:lnTo>
                  <a:lnTo>
                    <a:pt x="482" y="184"/>
                  </a:lnTo>
                  <a:lnTo>
                    <a:pt x="475" y="184"/>
                  </a:lnTo>
                  <a:lnTo>
                    <a:pt x="469" y="184"/>
                  </a:lnTo>
                  <a:lnTo>
                    <a:pt x="463" y="184"/>
                  </a:lnTo>
                  <a:lnTo>
                    <a:pt x="463" y="190"/>
                  </a:lnTo>
                  <a:lnTo>
                    <a:pt x="456" y="190"/>
                  </a:lnTo>
                  <a:lnTo>
                    <a:pt x="456" y="197"/>
                  </a:lnTo>
                  <a:lnTo>
                    <a:pt x="450" y="197"/>
                  </a:lnTo>
                  <a:lnTo>
                    <a:pt x="444" y="197"/>
                  </a:lnTo>
                  <a:lnTo>
                    <a:pt x="444" y="190"/>
                  </a:lnTo>
                  <a:lnTo>
                    <a:pt x="437" y="190"/>
                  </a:lnTo>
                  <a:lnTo>
                    <a:pt x="431" y="190"/>
                  </a:lnTo>
                  <a:lnTo>
                    <a:pt x="425" y="190"/>
                  </a:lnTo>
                  <a:lnTo>
                    <a:pt x="425" y="197"/>
                  </a:lnTo>
                  <a:lnTo>
                    <a:pt x="418" y="197"/>
                  </a:lnTo>
                  <a:lnTo>
                    <a:pt x="418" y="203"/>
                  </a:lnTo>
                  <a:lnTo>
                    <a:pt x="418" y="197"/>
                  </a:lnTo>
                  <a:lnTo>
                    <a:pt x="412" y="197"/>
                  </a:lnTo>
                  <a:lnTo>
                    <a:pt x="406" y="197"/>
                  </a:lnTo>
                  <a:lnTo>
                    <a:pt x="406" y="190"/>
                  </a:lnTo>
                  <a:lnTo>
                    <a:pt x="399" y="190"/>
                  </a:lnTo>
                  <a:lnTo>
                    <a:pt x="393" y="184"/>
                  </a:lnTo>
                  <a:lnTo>
                    <a:pt x="393" y="190"/>
                  </a:lnTo>
                  <a:lnTo>
                    <a:pt x="393" y="184"/>
                  </a:lnTo>
                  <a:lnTo>
                    <a:pt x="387" y="184"/>
                  </a:lnTo>
                  <a:lnTo>
                    <a:pt x="387" y="178"/>
                  </a:lnTo>
                  <a:lnTo>
                    <a:pt x="387" y="171"/>
                  </a:lnTo>
                  <a:lnTo>
                    <a:pt x="380" y="171"/>
                  </a:lnTo>
                  <a:lnTo>
                    <a:pt x="374" y="171"/>
                  </a:lnTo>
                  <a:lnTo>
                    <a:pt x="374" y="165"/>
                  </a:lnTo>
                  <a:lnTo>
                    <a:pt x="368" y="165"/>
                  </a:lnTo>
                  <a:lnTo>
                    <a:pt x="361" y="165"/>
                  </a:lnTo>
                  <a:lnTo>
                    <a:pt x="361" y="159"/>
                  </a:lnTo>
                  <a:lnTo>
                    <a:pt x="361" y="165"/>
                  </a:lnTo>
                  <a:lnTo>
                    <a:pt x="355" y="165"/>
                  </a:lnTo>
                  <a:lnTo>
                    <a:pt x="349" y="165"/>
                  </a:lnTo>
                  <a:lnTo>
                    <a:pt x="349" y="159"/>
                  </a:lnTo>
                  <a:lnTo>
                    <a:pt x="342" y="159"/>
                  </a:lnTo>
                  <a:lnTo>
                    <a:pt x="342" y="152"/>
                  </a:lnTo>
                  <a:lnTo>
                    <a:pt x="336" y="152"/>
                  </a:lnTo>
                  <a:lnTo>
                    <a:pt x="336" y="159"/>
                  </a:lnTo>
                  <a:lnTo>
                    <a:pt x="336" y="165"/>
                  </a:lnTo>
                  <a:lnTo>
                    <a:pt x="329" y="165"/>
                  </a:lnTo>
                  <a:lnTo>
                    <a:pt x="329" y="171"/>
                  </a:lnTo>
                  <a:lnTo>
                    <a:pt x="323" y="171"/>
                  </a:lnTo>
                  <a:lnTo>
                    <a:pt x="323" y="178"/>
                  </a:lnTo>
                  <a:lnTo>
                    <a:pt x="317" y="178"/>
                  </a:lnTo>
                  <a:lnTo>
                    <a:pt x="317" y="184"/>
                  </a:lnTo>
                  <a:lnTo>
                    <a:pt x="310" y="184"/>
                  </a:lnTo>
                  <a:lnTo>
                    <a:pt x="304" y="184"/>
                  </a:lnTo>
                  <a:lnTo>
                    <a:pt x="304" y="190"/>
                  </a:lnTo>
                  <a:lnTo>
                    <a:pt x="298" y="190"/>
                  </a:lnTo>
                  <a:lnTo>
                    <a:pt x="298" y="197"/>
                  </a:lnTo>
                  <a:lnTo>
                    <a:pt x="298" y="190"/>
                  </a:lnTo>
                  <a:lnTo>
                    <a:pt x="291" y="184"/>
                  </a:lnTo>
                  <a:lnTo>
                    <a:pt x="291" y="178"/>
                  </a:lnTo>
                  <a:lnTo>
                    <a:pt x="291" y="171"/>
                  </a:lnTo>
                  <a:lnTo>
                    <a:pt x="285" y="171"/>
                  </a:lnTo>
                  <a:lnTo>
                    <a:pt x="291" y="171"/>
                  </a:lnTo>
                  <a:lnTo>
                    <a:pt x="291" y="165"/>
                  </a:lnTo>
                  <a:lnTo>
                    <a:pt x="285" y="165"/>
                  </a:lnTo>
                  <a:lnTo>
                    <a:pt x="279" y="171"/>
                  </a:lnTo>
                  <a:lnTo>
                    <a:pt x="279" y="165"/>
                  </a:lnTo>
                  <a:lnTo>
                    <a:pt x="272" y="165"/>
                  </a:lnTo>
                  <a:lnTo>
                    <a:pt x="272" y="159"/>
                  </a:lnTo>
                  <a:lnTo>
                    <a:pt x="272" y="152"/>
                  </a:lnTo>
                  <a:lnTo>
                    <a:pt x="266" y="146"/>
                  </a:lnTo>
                  <a:lnTo>
                    <a:pt x="266" y="152"/>
                  </a:lnTo>
                  <a:lnTo>
                    <a:pt x="260" y="152"/>
                  </a:lnTo>
                  <a:lnTo>
                    <a:pt x="260" y="159"/>
                  </a:lnTo>
                  <a:lnTo>
                    <a:pt x="260" y="165"/>
                  </a:lnTo>
                  <a:lnTo>
                    <a:pt x="253" y="165"/>
                  </a:lnTo>
                  <a:lnTo>
                    <a:pt x="253" y="159"/>
                  </a:lnTo>
                  <a:lnTo>
                    <a:pt x="253" y="152"/>
                  </a:lnTo>
                  <a:lnTo>
                    <a:pt x="247" y="152"/>
                  </a:lnTo>
                  <a:lnTo>
                    <a:pt x="247" y="146"/>
                  </a:lnTo>
                  <a:lnTo>
                    <a:pt x="241" y="146"/>
                  </a:lnTo>
                  <a:lnTo>
                    <a:pt x="234" y="146"/>
                  </a:lnTo>
                  <a:lnTo>
                    <a:pt x="228" y="146"/>
                  </a:lnTo>
                  <a:lnTo>
                    <a:pt x="222" y="146"/>
                  </a:lnTo>
                  <a:lnTo>
                    <a:pt x="222" y="140"/>
                  </a:lnTo>
                  <a:lnTo>
                    <a:pt x="215" y="140"/>
                  </a:lnTo>
                  <a:lnTo>
                    <a:pt x="209" y="140"/>
                  </a:lnTo>
                  <a:lnTo>
                    <a:pt x="209" y="133"/>
                  </a:lnTo>
                  <a:lnTo>
                    <a:pt x="209" y="140"/>
                  </a:lnTo>
                  <a:lnTo>
                    <a:pt x="203" y="140"/>
                  </a:lnTo>
                  <a:lnTo>
                    <a:pt x="203" y="133"/>
                  </a:lnTo>
                  <a:lnTo>
                    <a:pt x="203" y="127"/>
                  </a:lnTo>
                  <a:lnTo>
                    <a:pt x="196" y="127"/>
                  </a:lnTo>
                  <a:lnTo>
                    <a:pt x="196" y="121"/>
                  </a:lnTo>
                  <a:lnTo>
                    <a:pt x="190" y="121"/>
                  </a:lnTo>
                  <a:lnTo>
                    <a:pt x="184" y="121"/>
                  </a:lnTo>
                  <a:lnTo>
                    <a:pt x="184" y="127"/>
                  </a:lnTo>
                  <a:lnTo>
                    <a:pt x="177" y="127"/>
                  </a:lnTo>
                  <a:lnTo>
                    <a:pt x="171" y="127"/>
                  </a:lnTo>
                  <a:lnTo>
                    <a:pt x="171" y="133"/>
                  </a:lnTo>
                  <a:lnTo>
                    <a:pt x="165" y="133"/>
                  </a:lnTo>
                  <a:lnTo>
                    <a:pt x="158" y="133"/>
                  </a:lnTo>
                  <a:lnTo>
                    <a:pt x="158" y="140"/>
                  </a:lnTo>
                  <a:lnTo>
                    <a:pt x="158" y="146"/>
                  </a:lnTo>
                  <a:lnTo>
                    <a:pt x="152" y="146"/>
                  </a:lnTo>
                  <a:lnTo>
                    <a:pt x="146" y="146"/>
                  </a:lnTo>
                  <a:lnTo>
                    <a:pt x="139" y="146"/>
                  </a:lnTo>
                  <a:lnTo>
                    <a:pt x="139" y="152"/>
                  </a:lnTo>
                  <a:lnTo>
                    <a:pt x="139" y="159"/>
                  </a:lnTo>
                  <a:lnTo>
                    <a:pt x="139" y="165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4" y="178"/>
                  </a:lnTo>
                  <a:lnTo>
                    <a:pt x="114" y="171"/>
                  </a:lnTo>
                  <a:lnTo>
                    <a:pt x="107" y="171"/>
                  </a:lnTo>
                  <a:lnTo>
                    <a:pt x="101" y="171"/>
                  </a:lnTo>
                  <a:lnTo>
                    <a:pt x="101" y="178"/>
                  </a:lnTo>
                  <a:lnTo>
                    <a:pt x="101" y="184"/>
                  </a:lnTo>
                  <a:lnTo>
                    <a:pt x="101" y="190"/>
                  </a:lnTo>
                  <a:lnTo>
                    <a:pt x="95" y="197"/>
                  </a:lnTo>
                  <a:lnTo>
                    <a:pt x="95" y="203"/>
                  </a:lnTo>
                  <a:lnTo>
                    <a:pt x="88" y="197"/>
                  </a:lnTo>
                  <a:lnTo>
                    <a:pt x="88" y="203"/>
                  </a:lnTo>
                  <a:lnTo>
                    <a:pt x="82" y="203"/>
                  </a:lnTo>
                  <a:lnTo>
                    <a:pt x="76" y="203"/>
                  </a:lnTo>
                  <a:lnTo>
                    <a:pt x="76" y="209"/>
                  </a:lnTo>
                  <a:lnTo>
                    <a:pt x="69" y="209"/>
                  </a:lnTo>
                  <a:lnTo>
                    <a:pt x="63" y="209"/>
                  </a:lnTo>
                  <a:lnTo>
                    <a:pt x="57" y="209"/>
                  </a:lnTo>
                  <a:lnTo>
                    <a:pt x="57" y="203"/>
                  </a:lnTo>
                  <a:lnTo>
                    <a:pt x="57" y="197"/>
                  </a:lnTo>
                  <a:lnTo>
                    <a:pt x="57" y="190"/>
                  </a:lnTo>
                  <a:lnTo>
                    <a:pt x="63" y="197"/>
                  </a:lnTo>
                  <a:lnTo>
                    <a:pt x="63" y="190"/>
                  </a:lnTo>
                  <a:lnTo>
                    <a:pt x="63" y="184"/>
                  </a:lnTo>
                  <a:lnTo>
                    <a:pt x="63" y="178"/>
                  </a:lnTo>
                  <a:lnTo>
                    <a:pt x="57" y="178"/>
                  </a:lnTo>
                  <a:lnTo>
                    <a:pt x="50" y="178"/>
                  </a:lnTo>
                  <a:lnTo>
                    <a:pt x="50" y="171"/>
                  </a:lnTo>
                  <a:lnTo>
                    <a:pt x="50" y="165"/>
                  </a:lnTo>
                  <a:lnTo>
                    <a:pt x="50" y="159"/>
                  </a:lnTo>
                  <a:lnTo>
                    <a:pt x="44" y="159"/>
                  </a:lnTo>
                  <a:lnTo>
                    <a:pt x="44" y="152"/>
                  </a:lnTo>
                  <a:lnTo>
                    <a:pt x="38" y="152"/>
                  </a:lnTo>
                  <a:lnTo>
                    <a:pt x="38" y="146"/>
                  </a:lnTo>
                  <a:lnTo>
                    <a:pt x="38" y="152"/>
                  </a:lnTo>
                  <a:lnTo>
                    <a:pt x="31" y="146"/>
                  </a:lnTo>
                  <a:lnTo>
                    <a:pt x="31" y="152"/>
                  </a:lnTo>
                  <a:lnTo>
                    <a:pt x="31" y="146"/>
                  </a:lnTo>
                  <a:lnTo>
                    <a:pt x="25" y="146"/>
                  </a:lnTo>
                  <a:lnTo>
                    <a:pt x="25" y="140"/>
                  </a:lnTo>
                  <a:lnTo>
                    <a:pt x="19" y="140"/>
                  </a:lnTo>
                  <a:lnTo>
                    <a:pt x="25" y="140"/>
                  </a:lnTo>
                  <a:lnTo>
                    <a:pt x="19" y="140"/>
                  </a:lnTo>
                  <a:lnTo>
                    <a:pt x="12" y="140"/>
                  </a:lnTo>
                  <a:lnTo>
                    <a:pt x="6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4" name="Freeform 112"/>
            <p:cNvSpPr>
              <a:spLocks/>
            </p:cNvSpPr>
            <p:nvPr/>
          </p:nvSpPr>
          <p:spPr bwMode="auto">
            <a:xfrm>
              <a:off x="3983912" y="2868847"/>
              <a:ext cx="309200" cy="174719"/>
            </a:xfrm>
            <a:custGeom>
              <a:avLst/>
              <a:gdLst>
                <a:gd name="T0" fmla="*/ 2147483647 w 292"/>
                <a:gd name="T1" fmla="*/ 2147483647 h 165"/>
                <a:gd name="T2" fmla="*/ 2147483647 w 292"/>
                <a:gd name="T3" fmla="*/ 2147483647 h 165"/>
                <a:gd name="T4" fmla="*/ 2147483647 w 292"/>
                <a:gd name="T5" fmla="*/ 2147483647 h 165"/>
                <a:gd name="T6" fmla="*/ 2147483647 w 292"/>
                <a:gd name="T7" fmla="*/ 2147483647 h 165"/>
                <a:gd name="T8" fmla="*/ 2147483647 w 292"/>
                <a:gd name="T9" fmla="*/ 2147483647 h 165"/>
                <a:gd name="T10" fmla="*/ 2147483647 w 292"/>
                <a:gd name="T11" fmla="*/ 2147483647 h 165"/>
                <a:gd name="T12" fmla="*/ 2147483647 w 292"/>
                <a:gd name="T13" fmla="*/ 2147483647 h 165"/>
                <a:gd name="T14" fmla="*/ 2147483647 w 292"/>
                <a:gd name="T15" fmla="*/ 2147483647 h 165"/>
                <a:gd name="T16" fmla="*/ 2147483647 w 292"/>
                <a:gd name="T17" fmla="*/ 2147483647 h 165"/>
                <a:gd name="T18" fmla="*/ 2147483647 w 292"/>
                <a:gd name="T19" fmla="*/ 2147483647 h 165"/>
                <a:gd name="T20" fmla="*/ 2147483647 w 292"/>
                <a:gd name="T21" fmla="*/ 2147483647 h 165"/>
                <a:gd name="T22" fmla="*/ 2147483647 w 292"/>
                <a:gd name="T23" fmla="*/ 2147483647 h 165"/>
                <a:gd name="T24" fmla="*/ 2147483647 w 292"/>
                <a:gd name="T25" fmla="*/ 2147483647 h 165"/>
                <a:gd name="T26" fmla="*/ 2147483647 w 292"/>
                <a:gd name="T27" fmla="*/ 2147483647 h 165"/>
                <a:gd name="T28" fmla="*/ 2147483647 w 292"/>
                <a:gd name="T29" fmla="*/ 2147483647 h 165"/>
                <a:gd name="T30" fmla="*/ 2147483647 w 292"/>
                <a:gd name="T31" fmla="*/ 2147483647 h 165"/>
                <a:gd name="T32" fmla="*/ 2147483647 w 292"/>
                <a:gd name="T33" fmla="*/ 2147483647 h 165"/>
                <a:gd name="T34" fmla="*/ 2147483647 w 292"/>
                <a:gd name="T35" fmla="*/ 2147483647 h 165"/>
                <a:gd name="T36" fmla="*/ 2147483647 w 292"/>
                <a:gd name="T37" fmla="*/ 2147483647 h 165"/>
                <a:gd name="T38" fmla="*/ 2147483647 w 292"/>
                <a:gd name="T39" fmla="*/ 2147483647 h 165"/>
                <a:gd name="T40" fmla="*/ 2147483647 w 292"/>
                <a:gd name="T41" fmla="*/ 2147483647 h 165"/>
                <a:gd name="T42" fmla="*/ 2147483647 w 292"/>
                <a:gd name="T43" fmla="*/ 2147483647 h 165"/>
                <a:gd name="T44" fmla="*/ 2147483647 w 292"/>
                <a:gd name="T45" fmla="*/ 2147483647 h 165"/>
                <a:gd name="T46" fmla="*/ 2147483647 w 292"/>
                <a:gd name="T47" fmla="*/ 2147483647 h 165"/>
                <a:gd name="T48" fmla="*/ 2147483647 w 292"/>
                <a:gd name="T49" fmla="*/ 2147483647 h 165"/>
                <a:gd name="T50" fmla="*/ 2147483647 w 292"/>
                <a:gd name="T51" fmla="*/ 2147483647 h 165"/>
                <a:gd name="T52" fmla="*/ 2147483647 w 292"/>
                <a:gd name="T53" fmla="*/ 2147483647 h 165"/>
                <a:gd name="T54" fmla="*/ 2147483647 w 292"/>
                <a:gd name="T55" fmla="*/ 2147483647 h 165"/>
                <a:gd name="T56" fmla="*/ 2147483647 w 292"/>
                <a:gd name="T57" fmla="*/ 2147483647 h 165"/>
                <a:gd name="T58" fmla="*/ 2147483647 w 292"/>
                <a:gd name="T59" fmla="*/ 2147483647 h 165"/>
                <a:gd name="T60" fmla="*/ 2147483647 w 292"/>
                <a:gd name="T61" fmla="*/ 2147483647 h 165"/>
                <a:gd name="T62" fmla="*/ 2147483647 w 292"/>
                <a:gd name="T63" fmla="*/ 0 h 165"/>
                <a:gd name="T64" fmla="*/ 2147483647 w 292"/>
                <a:gd name="T65" fmla="*/ 0 h 165"/>
                <a:gd name="T66" fmla="*/ 2147483647 w 292"/>
                <a:gd name="T67" fmla="*/ 2147483647 h 165"/>
                <a:gd name="T68" fmla="*/ 2147483647 w 292"/>
                <a:gd name="T69" fmla="*/ 2147483647 h 165"/>
                <a:gd name="T70" fmla="*/ 2147483647 w 292"/>
                <a:gd name="T71" fmla="*/ 2147483647 h 165"/>
                <a:gd name="T72" fmla="*/ 2147483647 w 292"/>
                <a:gd name="T73" fmla="*/ 2147483647 h 165"/>
                <a:gd name="T74" fmla="*/ 2147483647 w 292"/>
                <a:gd name="T75" fmla="*/ 2147483647 h 165"/>
                <a:gd name="T76" fmla="*/ 2147483647 w 292"/>
                <a:gd name="T77" fmla="*/ 2147483647 h 165"/>
                <a:gd name="T78" fmla="*/ 2147483647 w 292"/>
                <a:gd name="T79" fmla="*/ 2147483647 h 165"/>
                <a:gd name="T80" fmla="*/ 2147483647 w 292"/>
                <a:gd name="T81" fmla="*/ 2147483647 h 165"/>
                <a:gd name="T82" fmla="*/ 2147483647 w 292"/>
                <a:gd name="T83" fmla="*/ 2147483647 h 165"/>
                <a:gd name="T84" fmla="*/ 2147483647 w 292"/>
                <a:gd name="T85" fmla="*/ 2147483647 h 165"/>
                <a:gd name="T86" fmla="*/ 2147483647 w 292"/>
                <a:gd name="T87" fmla="*/ 2147483647 h 165"/>
                <a:gd name="T88" fmla="*/ 2147483647 w 292"/>
                <a:gd name="T89" fmla="*/ 2147483647 h 165"/>
                <a:gd name="T90" fmla="*/ 2147483647 w 292"/>
                <a:gd name="T91" fmla="*/ 2147483647 h 165"/>
                <a:gd name="T92" fmla="*/ 2147483647 w 292"/>
                <a:gd name="T93" fmla="*/ 2147483647 h 165"/>
                <a:gd name="T94" fmla="*/ 2147483647 w 292"/>
                <a:gd name="T95" fmla="*/ 2147483647 h 165"/>
                <a:gd name="T96" fmla="*/ 2147483647 w 292"/>
                <a:gd name="T97" fmla="*/ 2147483647 h 165"/>
                <a:gd name="T98" fmla="*/ 2147483647 w 292"/>
                <a:gd name="T99" fmla="*/ 2147483647 h 165"/>
                <a:gd name="T100" fmla="*/ 2147483647 w 292"/>
                <a:gd name="T101" fmla="*/ 2147483647 h 165"/>
                <a:gd name="T102" fmla="*/ 2147483647 w 292"/>
                <a:gd name="T103" fmla="*/ 2147483647 h 165"/>
                <a:gd name="T104" fmla="*/ 2147483647 w 292"/>
                <a:gd name="T105" fmla="*/ 2147483647 h 165"/>
                <a:gd name="T106" fmla="*/ 2147483647 w 292"/>
                <a:gd name="T107" fmla="*/ 2147483647 h 165"/>
                <a:gd name="T108" fmla="*/ 2147483647 w 292"/>
                <a:gd name="T109" fmla="*/ 2147483647 h 165"/>
                <a:gd name="T110" fmla="*/ 2147483647 w 292"/>
                <a:gd name="T111" fmla="*/ 2147483647 h 165"/>
                <a:gd name="T112" fmla="*/ 2147483647 w 292"/>
                <a:gd name="T113" fmla="*/ 2147483647 h 165"/>
                <a:gd name="T114" fmla="*/ 2147483647 w 292"/>
                <a:gd name="T115" fmla="*/ 2147483647 h 165"/>
                <a:gd name="T116" fmla="*/ 2147483647 w 292"/>
                <a:gd name="T117" fmla="*/ 2147483647 h 165"/>
                <a:gd name="T118" fmla="*/ 2147483647 w 292"/>
                <a:gd name="T119" fmla="*/ 2147483647 h 165"/>
                <a:gd name="T120" fmla="*/ 0 w 292"/>
                <a:gd name="T121" fmla="*/ 2147483647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2"/>
                <a:gd name="T184" fmla="*/ 0 h 165"/>
                <a:gd name="T185" fmla="*/ 292 w 292"/>
                <a:gd name="T186" fmla="*/ 165 h 1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2" h="165">
                  <a:moveTo>
                    <a:pt x="0" y="51"/>
                  </a:moveTo>
                  <a:lnTo>
                    <a:pt x="0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25" y="25"/>
                  </a:lnTo>
                  <a:lnTo>
                    <a:pt x="31" y="25"/>
                  </a:lnTo>
                  <a:lnTo>
                    <a:pt x="31" y="19"/>
                  </a:lnTo>
                  <a:lnTo>
                    <a:pt x="38" y="19"/>
                  </a:lnTo>
                  <a:lnTo>
                    <a:pt x="38" y="13"/>
                  </a:lnTo>
                  <a:lnTo>
                    <a:pt x="38" y="6"/>
                  </a:lnTo>
                  <a:lnTo>
                    <a:pt x="44" y="6"/>
                  </a:lnTo>
                  <a:lnTo>
                    <a:pt x="44" y="13"/>
                  </a:lnTo>
                  <a:lnTo>
                    <a:pt x="51" y="13"/>
                  </a:lnTo>
                  <a:lnTo>
                    <a:pt x="51" y="19"/>
                  </a:lnTo>
                  <a:lnTo>
                    <a:pt x="57" y="19"/>
                  </a:lnTo>
                  <a:lnTo>
                    <a:pt x="63" y="19"/>
                  </a:lnTo>
                  <a:lnTo>
                    <a:pt x="63" y="13"/>
                  </a:lnTo>
                  <a:lnTo>
                    <a:pt x="63" y="19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76" y="25"/>
                  </a:lnTo>
                  <a:lnTo>
                    <a:pt x="82" y="25"/>
                  </a:lnTo>
                  <a:lnTo>
                    <a:pt x="89" y="25"/>
                  </a:lnTo>
                  <a:lnTo>
                    <a:pt x="89" y="32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95" y="38"/>
                  </a:lnTo>
                  <a:lnTo>
                    <a:pt x="101" y="44"/>
                  </a:lnTo>
                  <a:lnTo>
                    <a:pt x="108" y="44"/>
                  </a:lnTo>
                  <a:lnTo>
                    <a:pt x="108" y="51"/>
                  </a:lnTo>
                  <a:lnTo>
                    <a:pt x="114" y="51"/>
                  </a:lnTo>
                  <a:lnTo>
                    <a:pt x="120" y="51"/>
                  </a:lnTo>
                  <a:lnTo>
                    <a:pt x="120" y="57"/>
                  </a:lnTo>
                  <a:lnTo>
                    <a:pt x="120" y="51"/>
                  </a:lnTo>
                  <a:lnTo>
                    <a:pt x="127" y="51"/>
                  </a:lnTo>
                  <a:lnTo>
                    <a:pt x="127" y="44"/>
                  </a:lnTo>
                  <a:lnTo>
                    <a:pt x="133" y="44"/>
                  </a:lnTo>
                  <a:lnTo>
                    <a:pt x="139" y="44"/>
                  </a:lnTo>
                  <a:lnTo>
                    <a:pt x="146" y="44"/>
                  </a:lnTo>
                  <a:lnTo>
                    <a:pt x="146" y="51"/>
                  </a:lnTo>
                  <a:lnTo>
                    <a:pt x="152" y="51"/>
                  </a:lnTo>
                  <a:lnTo>
                    <a:pt x="158" y="51"/>
                  </a:lnTo>
                  <a:lnTo>
                    <a:pt x="158" y="44"/>
                  </a:lnTo>
                  <a:lnTo>
                    <a:pt x="165" y="44"/>
                  </a:lnTo>
                  <a:lnTo>
                    <a:pt x="165" y="38"/>
                  </a:lnTo>
                  <a:lnTo>
                    <a:pt x="171" y="38"/>
                  </a:lnTo>
                  <a:lnTo>
                    <a:pt x="177" y="38"/>
                  </a:lnTo>
                  <a:lnTo>
                    <a:pt x="184" y="38"/>
                  </a:lnTo>
                  <a:lnTo>
                    <a:pt x="190" y="38"/>
                  </a:lnTo>
                  <a:lnTo>
                    <a:pt x="190" y="32"/>
                  </a:lnTo>
                  <a:lnTo>
                    <a:pt x="184" y="32"/>
                  </a:lnTo>
                  <a:lnTo>
                    <a:pt x="190" y="32"/>
                  </a:lnTo>
                  <a:lnTo>
                    <a:pt x="190" y="25"/>
                  </a:lnTo>
                  <a:lnTo>
                    <a:pt x="196" y="25"/>
                  </a:lnTo>
                  <a:lnTo>
                    <a:pt x="203" y="19"/>
                  </a:lnTo>
                  <a:lnTo>
                    <a:pt x="196" y="19"/>
                  </a:lnTo>
                  <a:lnTo>
                    <a:pt x="196" y="13"/>
                  </a:lnTo>
                  <a:lnTo>
                    <a:pt x="203" y="13"/>
                  </a:lnTo>
                  <a:lnTo>
                    <a:pt x="209" y="13"/>
                  </a:lnTo>
                  <a:lnTo>
                    <a:pt x="215" y="13"/>
                  </a:lnTo>
                  <a:lnTo>
                    <a:pt x="215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35" y="6"/>
                  </a:lnTo>
                  <a:lnTo>
                    <a:pt x="228" y="6"/>
                  </a:lnTo>
                  <a:lnTo>
                    <a:pt x="235" y="6"/>
                  </a:lnTo>
                  <a:lnTo>
                    <a:pt x="235" y="13"/>
                  </a:lnTo>
                  <a:lnTo>
                    <a:pt x="241" y="13"/>
                  </a:lnTo>
                  <a:lnTo>
                    <a:pt x="241" y="6"/>
                  </a:lnTo>
                  <a:lnTo>
                    <a:pt x="247" y="6"/>
                  </a:lnTo>
                  <a:lnTo>
                    <a:pt x="254" y="6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0" y="6"/>
                  </a:lnTo>
                  <a:lnTo>
                    <a:pt x="266" y="6"/>
                  </a:lnTo>
                  <a:lnTo>
                    <a:pt x="273" y="6"/>
                  </a:lnTo>
                  <a:lnTo>
                    <a:pt x="279" y="6"/>
                  </a:lnTo>
                  <a:lnTo>
                    <a:pt x="285" y="6"/>
                  </a:lnTo>
                  <a:lnTo>
                    <a:pt x="292" y="6"/>
                  </a:lnTo>
                  <a:lnTo>
                    <a:pt x="292" y="13"/>
                  </a:lnTo>
                  <a:lnTo>
                    <a:pt x="285" y="19"/>
                  </a:lnTo>
                  <a:lnTo>
                    <a:pt x="285" y="25"/>
                  </a:lnTo>
                  <a:lnTo>
                    <a:pt x="279" y="25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3" y="38"/>
                  </a:lnTo>
                  <a:lnTo>
                    <a:pt x="273" y="44"/>
                  </a:lnTo>
                  <a:lnTo>
                    <a:pt x="266" y="44"/>
                  </a:lnTo>
                  <a:lnTo>
                    <a:pt x="266" y="51"/>
                  </a:lnTo>
                  <a:lnTo>
                    <a:pt x="260" y="51"/>
                  </a:lnTo>
                  <a:lnTo>
                    <a:pt x="260" y="57"/>
                  </a:lnTo>
                  <a:lnTo>
                    <a:pt x="260" y="63"/>
                  </a:lnTo>
                  <a:lnTo>
                    <a:pt x="254" y="63"/>
                  </a:lnTo>
                  <a:lnTo>
                    <a:pt x="247" y="70"/>
                  </a:lnTo>
                  <a:lnTo>
                    <a:pt x="247" y="76"/>
                  </a:lnTo>
                  <a:lnTo>
                    <a:pt x="241" y="76"/>
                  </a:lnTo>
                  <a:lnTo>
                    <a:pt x="241" y="82"/>
                  </a:lnTo>
                  <a:lnTo>
                    <a:pt x="235" y="82"/>
                  </a:lnTo>
                  <a:lnTo>
                    <a:pt x="228" y="89"/>
                  </a:lnTo>
                  <a:lnTo>
                    <a:pt x="222" y="95"/>
                  </a:lnTo>
                  <a:lnTo>
                    <a:pt x="222" y="101"/>
                  </a:lnTo>
                  <a:lnTo>
                    <a:pt x="215" y="108"/>
                  </a:lnTo>
                  <a:lnTo>
                    <a:pt x="215" y="114"/>
                  </a:lnTo>
                  <a:lnTo>
                    <a:pt x="209" y="114"/>
                  </a:lnTo>
                  <a:lnTo>
                    <a:pt x="209" y="121"/>
                  </a:lnTo>
                  <a:lnTo>
                    <a:pt x="203" y="121"/>
                  </a:lnTo>
                  <a:lnTo>
                    <a:pt x="203" y="127"/>
                  </a:lnTo>
                  <a:lnTo>
                    <a:pt x="196" y="127"/>
                  </a:lnTo>
                  <a:lnTo>
                    <a:pt x="196" y="133"/>
                  </a:lnTo>
                  <a:lnTo>
                    <a:pt x="190" y="133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84" y="146"/>
                  </a:lnTo>
                  <a:lnTo>
                    <a:pt x="177" y="152"/>
                  </a:lnTo>
                  <a:lnTo>
                    <a:pt x="177" y="159"/>
                  </a:lnTo>
                  <a:lnTo>
                    <a:pt x="171" y="165"/>
                  </a:lnTo>
                  <a:lnTo>
                    <a:pt x="171" y="159"/>
                  </a:lnTo>
                  <a:lnTo>
                    <a:pt x="171" y="152"/>
                  </a:lnTo>
                  <a:lnTo>
                    <a:pt x="165" y="152"/>
                  </a:lnTo>
                  <a:lnTo>
                    <a:pt x="165" y="159"/>
                  </a:lnTo>
                  <a:lnTo>
                    <a:pt x="158" y="159"/>
                  </a:lnTo>
                  <a:lnTo>
                    <a:pt x="158" y="152"/>
                  </a:lnTo>
                  <a:lnTo>
                    <a:pt x="165" y="152"/>
                  </a:lnTo>
                  <a:lnTo>
                    <a:pt x="158" y="152"/>
                  </a:lnTo>
                  <a:lnTo>
                    <a:pt x="158" y="146"/>
                  </a:lnTo>
                  <a:lnTo>
                    <a:pt x="152" y="146"/>
                  </a:lnTo>
                  <a:lnTo>
                    <a:pt x="152" y="140"/>
                  </a:lnTo>
                  <a:lnTo>
                    <a:pt x="146" y="140"/>
                  </a:lnTo>
                  <a:lnTo>
                    <a:pt x="139" y="140"/>
                  </a:lnTo>
                  <a:lnTo>
                    <a:pt x="139" y="133"/>
                  </a:lnTo>
                  <a:lnTo>
                    <a:pt x="133" y="133"/>
                  </a:lnTo>
                  <a:lnTo>
                    <a:pt x="133" y="127"/>
                  </a:lnTo>
                  <a:lnTo>
                    <a:pt x="127" y="127"/>
                  </a:lnTo>
                  <a:lnTo>
                    <a:pt x="120" y="127"/>
                  </a:lnTo>
                  <a:lnTo>
                    <a:pt x="120" y="121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08"/>
                  </a:lnTo>
                  <a:lnTo>
                    <a:pt x="95" y="108"/>
                  </a:lnTo>
                  <a:lnTo>
                    <a:pt x="95" y="101"/>
                  </a:lnTo>
                  <a:lnTo>
                    <a:pt x="89" y="101"/>
                  </a:lnTo>
                  <a:lnTo>
                    <a:pt x="89" y="95"/>
                  </a:lnTo>
                  <a:lnTo>
                    <a:pt x="82" y="95"/>
                  </a:lnTo>
                  <a:lnTo>
                    <a:pt x="76" y="95"/>
                  </a:lnTo>
                  <a:lnTo>
                    <a:pt x="76" y="89"/>
                  </a:lnTo>
                  <a:lnTo>
                    <a:pt x="70" y="89"/>
                  </a:lnTo>
                  <a:lnTo>
                    <a:pt x="63" y="89"/>
                  </a:lnTo>
                  <a:lnTo>
                    <a:pt x="51" y="82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38" y="76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9" y="63"/>
                  </a:lnTo>
                  <a:lnTo>
                    <a:pt x="12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0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5" name="Freeform 113"/>
            <p:cNvSpPr>
              <a:spLocks/>
            </p:cNvSpPr>
            <p:nvPr/>
          </p:nvSpPr>
          <p:spPr bwMode="auto">
            <a:xfrm>
              <a:off x="3983912" y="2942970"/>
              <a:ext cx="181072" cy="201192"/>
            </a:xfrm>
            <a:custGeom>
              <a:avLst/>
              <a:gdLst>
                <a:gd name="T0" fmla="*/ 0 w 171"/>
                <a:gd name="T1" fmla="*/ 2147483647 h 190"/>
                <a:gd name="T2" fmla="*/ 2147483647 w 171"/>
                <a:gd name="T3" fmla="*/ 2147483647 h 190"/>
                <a:gd name="T4" fmla="*/ 2147483647 w 171"/>
                <a:gd name="T5" fmla="*/ 2147483647 h 190"/>
                <a:gd name="T6" fmla="*/ 2147483647 w 171"/>
                <a:gd name="T7" fmla="*/ 2147483647 h 190"/>
                <a:gd name="T8" fmla="*/ 2147483647 w 171"/>
                <a:gd name="T9" fmla="*/ 2147483647 h 190"/>
                <a:gd name="T10" fmla="*/ 2147483647 w 171"/>
                <a:gd name="T11" fmla="*/ 2147483647 h 190"/>
                <a:gd name="T12" fmla="*/ 2147483647 w 171"/>
                <a:gd name="T13" fmla="*/ 2147483647 h 190"/>
                <a:gd name="T14" fmla="*/ 2147483647 w 171"/>
                <a:gd name="T15" fmla="*/ 2147483647 h 190"/>
                <a:gd name="T16" fmla="*/ 2147483647 w 171"/>
                <a:gd name="T17" fmla="*/ 2147483647 h 190"/>
                <a:gd name="T18" fmla="*/ 2147483647 w 171"/>
                <a:gd name="T19" fmla="*/ 2147483647 h 190"/>
                <a:gd name="T20" fmla="*/ 2147483647 w 171"/>
                <a:gd name="T21" fmla="*/ 2147483647 h 190"/>
                <a:gd name="T22" fmla="*/ 2147483647 w 171"/>
                <a:gd name="T23" fmla="*/ 2147483647 h 190"/>
                <a:gd name="T24" fmla="*/ 2147483647 w 171"/>
                <a:gd name="T25" fmla="*/ 2147483647 h 190"/>
                <a:gd name="T26" fmla="*/ 2147483647 w 171"/>
                <a:gd name="T27" fmla="*/ 2147483647 h 190"/>
                <a:gd name="T28" fmla="*/ 2147483647 w 171"/>
                <a:gd name="T29" fmla="*/ 2147483647 h 190"/>
                <a:gd name="T30" fmla="*/ 2147483647 w 171"/>
                <a:gd name="T31" fmla="*/ 0 h 190"/>
                <a:gd name="T32" fmla="*/ 2147483647 w 171"/>
                <a:gd name="T33" fmla="*/ 2147483647 h 190"/>
                <a:gd name="T34" fmla="*/ 2147483647 w 171"/>
                <a:gd name="T35" fmla="*/ 2147483647 h 190"/>
                <a:gd name="T36" fmla="*/ 2147483647 w 171"/>
                <a:gd name="T37" fmla="*/ 2147483647 h 190"/>
                <a:gd name="T38" fmla="*/ 2147483647 w 171"/>
                <a:gd name="T39" fmla="*/ 2147483647 h 190"/>
                <a:gd name="T40" fmla="*/ 2147483647 w 171"/>
                <a:gd name="T41" fmla="*/ 2147483647 h 190"/>
                <a:gd name="T42" fmla="*/ 2147483647 w 171"/>
                <a:gd name="T43" fmla="*/ 2147483647 h 190"/>
                <a:gd name="T44" fmla="*/ 2147483647 w 171"/>
                <a:gd name="T45" fmla="*/ 2147483647 h 190"/>
                <a:gd name="T46" fmla="*/ 2147483647 w 171"/>
                <a:gd name="T47" fmla="*/ 2147483647 h 190"/>
                <a:gd name="T48" fmla="*/ 2147483647 w 171"/>
                <a:gd name="T49" fmla="*/ 2147483647 h 190"/>
                <a:gd name="T50" fmla="*/ 2147483647 w 171"/>
                <a:gd name="T51" fmla="*/ 2147483647 h 190"/>
                <a:gd name="T52" fmla="*/ 2147483647 w 171"/>
                <a:gd name="T53" fmla="*/ 2147483647 h 190"/>
                <a:gd name="T54" fmla="*/ 2147483647 w 171"/>
                <a:gd name="T55" fmla="*/ 2147483647 h 190"/>
                <a:gd name="T56" fmla="*/ 2147483647 w 171"/>
                <a:gd name="T57" fmla="*/ 2147483647 h 190"/>
                <a:gd name="T58" fmla="*/ 2147483647 w 171"/>
                <a:gd name="T59" fmla="*/ 2147483647 h 190"/>
                <a:gd name="T60" fmla="*/ 2147483647 w 171"/>
                <a:gd name="T61" fmla="*/ 2147483647 h 190"/>
                <a:gd name="T62" fmla="*/ 2147483647 w 171"/>
                <a:gd name="T63" fmla="*/ 2147483647 h 190"/>
                <a:gd name="T64" fmla="*/ 2147483647 w 171"/>
                <a:gd name="T65" fmla="*/ 2147483647 h 190"/>
                <a:gd name="T66" fmla="*/ 2147483647 w 171"/>
                <a:gd name="T67" fmla="*/ 2147483647 h 190"/>
                <a:gd name="T68" fmla="*/ 2147483647 w 171"/>
                <a:gd name="T69" fmla="*/ 2147483647 h 190"/>
                <a:gd name="T70" fmla="*/ 2147483647 w 171"/>
                <a:gd name="T71" fmla="*/ 2147483647 h 190"/>
                <a:gd name="T72" fmla="*/ 2147483647 w 171"/>
                <a:gd name="T73" fmla="*/ 2147483647 h 190"/>
                <a:gd name="T74" fmla="*/ 2147483647 w 171"/>
                <a:gd name="T75" fmla="*/ 2147483647 h 190"/>
                <a:gd name="T76" fmla="*/ 2147483647 w 171"/>
                <a:gd name="T77" fmla="*/ 2147483647 h 190"/>
                <a:gd name="T78" fmla="*/ 2147483647 w 171"/>
                <a:gd name="T79" fmla="*/ 2147483647 h 190"/>
                <a:gd name="T80" fmla="*/ 2147483647 w 171"/>
                <a:gd name="T81" fmla="*/ 2147483647 h 190"/>
                <a:gd name="T82" fmla="*/ 2147483647 w 171"/>
                <a:gd name="T83" fmla="*/ 2147483647 h 190"/>
                <a:gd name="T84" fmla="*/ 2147483647 w 171"/>
                <a:gd name="T85" fmla="*/ 2147483647 h 190"/>
                <a:gd name="T86" fmla="*/ 2147483647 w 171"/>
                <a:gd name="T87" fmla="*/ 2147483647 h 190"/>
                <a:gd name="T88" fmla="*/ 2147483647 w 171"/>
                <a:gd name="T89" fmla="*/ 2147483647 h 190"/>
                <a:gd name="T90" fmla="*/ 2147483647 w 171"/>
                <a:gd name="T91" fmla="*/ 2147483647 h 190"/>
                <a:gd name="T92" fmla="*/ 2147483647 w 171"/>
                <a:gd name="T93" fmla="*/ 2147483647 h 190"/>
                <a:gd name="T94" fmla="*/ 2147483647 w 171"/>
                <a:gd name="T95" fmla="*/ 2147483647 h 190"/>
                <a:gd name="T96" fmla="*/ 2147483647 w 171"/>
                <a:gd name="T97" fmla="*/ 2147483647 h 190"/>
                <a:gd name="T98" fmla="*/ 2147483647 w 171"/>
                <a:gd name="T99" fmla="*/ 2147483647 h 190"/>
                <a:gd name="T100" fmla="*/ 2147483647 w 171"/>
                <a:gd name="T101" fmla="*/ 2147483647 h 190"/>
                <a:gd name="T102" fmla="*/ 2147483647 w 171"/>
                <a:gd name="T103" fmla="*/ 2147483647 h 190"/>
                <a:gd name="T104" fmla="*/ 2147483647 w 171"/>
                <a:gd name="T105" fmla="*/ 2147483647 h 190"/>
                <a:gd name="T106" fmla="*/ 2147483647 w 171"/>
                <a:gd name="T107" fmla="*/ 2147483647 h 190"/>
                <a:gd name="T108" fmla="*/ 2147483647 w 171"/>
                <a:gd name="T109" fmla="*/ 2147483647 h 190"/>
                <a:gd name="T110" fmla="*/ 2147483647 w 171"/>
                <a:gd name="T111" fmla="*/ 2147483647 h 190"/>
                <a:gd name="T112" fmla="*/ 0 w 171"/>
                <a:gd name="T113" fmla="*/ 2147483647 h 190"/>
                <a:gd name="T114" fmla="*/ 0 w 171"/>
                <a:gd name="T115" fmla="*/ 2147483647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"/>
                <a:gd name="T175" fmla="*/ 0 h 190"/>
                <a:gd name="T176" fmla="*/ 171 w 171"/>
                <a:gd name="T177" fmla="*/ 190 h 1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" h="190">
                  <a:moveTo>
                    <a:pt x="0" y="120"/>
                  </a:moveTo>
                  <a:lnTo>
                    <a:pt x="0" y="120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9" y="114"/>
                  </a:lnTo>
                  <a:lnTo>
                    <a:pt x="25" y="114"/>
                  </a:lnTo>
                  <a:lnTo>
                    <a:pt x="38" y="108"/>
                  </a:lnTo>
                  <a:lnTo>
                    <a:pt x="38" y="101"/>
                  </a:lnTo>
                  <a:lnTo>
                    <a:pt x="38" y="95"/>
                  </a:lnTo>
                  <a:lnTo>
                    <a:pt x="38" y="89"/>
                  </a:lnTo>
                  <a:lnTo>
                    <a:pt x="31" y="82"/>
                  </a:lnTo>
                  <a:lnTo>
                    <a:pt x="38" y="82"/>
                  </a:lnTo>
                  <a:lnTo>
                    <a:pt x="38" y="76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7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38" y="44"/>
                  </a:lnTo>
                  <a:lnTo>
                    <a:pt x="31" y="44"/>
                  </a:lnTo>
                  <a:lnTo>
                    <a:pt x="25" y="44"/>
                  </a:lnTo>
                  <a:lnTo>
                    <a:pt x="25" y="38"/>
                  </a:lnTo>
                  <a:lnTo>
                    <a:pt x="19" y="38"/>
                  </a:lnTo>
                  <a:lnTo>
                    <a:pt x="25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6"/>
                  </a:lnTo>
                  <a:lnTo>
                    <a:pt x="51" y="12"/>
                  </a:lnTo>
                  <a:lnTo>
                    <a:pt x="63" y="19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76" y="25"/>
                  </a:lnTo>
                  <a:lnTo>
                    <a:pt x="82" y="25"/>
                  </a:lnTo>
                  <a:lnTo>
                    <a:pt x="89" y="25"/>
                  </a:lnTo>
                  <a:lnTo>
                    <a:pt x="89" y="31"/>
                  </a:lnTo>
                  <a:lnTo>
                    <a:pt x="95" y="31"/>
                  </a:lnTo>
                  <a:lnTo>
                    <a:pt x="95" y="38"/>
                  </a:lnTo>
                  <a:lnTo>
                    <a:pt x="101" y="38"/>
                  </a:lnTo>
                  <a:lnTo>
                    <a:pt x="108" y="44"/>
                  </a:lnTo>
                  <a:lnTo>
                    <a:pt x="114" y="44"/>
                  </a:lnTo>
                  <a:lnTo>
                    <a:pt x="120" y="44"/>
                  </a:lnTo>
                  <a:lnTo>
                    <a:pt x="120" y="51"/>
                  </a:lnTo>
                  <a:lnTo>
                    <a:pt x="120" y="57"/>
                  </a:lnTo>
                  <a:lnTo>
                    <a:pt x="127" y="57"/>
                  </a:lnTo>
                  <a:lnTo>
                    <a:pt x="133" y="57"/>
                  </a:lnTo>
                  <a:lnTo>
                    <a:pt x="133" y="63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46" y="70"/>
                  </a:lnTo>
                  <a:lnTo>
                    <a:pt x="152" y="70"/>
                  </a:lnTo>
                  <a:lnTo>
                    <a:pt x="152" y="76"/>
                  </a:lnTo>
                  <a:lnTo>
                    <a:pt x="158" y="76"/>
                  </a:lnTo>
                  <a:lnTo>
                    <a:pt x="158" y="82"/>
                  </a:lnTo>
                  <a:lnTo>
                    <a:pt x="165" y="82"/>
                  </a:lnTo>
                  <a:lnTo>
                    <a:pt x="158" y="82"/>
                  </a:lnTo>
                  <a:lnTo>
                    <a:pt x="158" y="89"/>
                  </a:lnTo>
                  <a:lnTo>
                    <a:pt x="165" y="89"/>
                  </a:lnTo>
                  <a:lnTo>
                    <a:pt x="165" y="82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1" y="95"/>
                  </a:lnTo>
                  <a:lnTo>
                    <a:pt x="165" y="95"/>
                  </a:lnTo>
                  <a:lnTo>
                    <a:pt x="158" y="101"/>
                  </a:lnTo>
                  <a:lnTo>
                    <a:pt x="152" y="101"/>
                  </a:lnTo>
                  <a:lnTo>
                    <a:pt x="146" y="101"/>
                  </a:lnTo>
                  <a:lnTo>
                    <a:pt x="146" y="108"/>
                  </a:lnTo>
                  <a:lnTo>
                    <a:pt x="139" y="108"/>
                  </a:lnTo>
                  <a:lnTo>
                    <a:pt x="133" y="114"/>
                  </a:lnTo>
                  <a:lnTo>
                    <a:pt x="127" y="114"/>
                  </a:lnTo>
                  <a:lnTo>
                    <a:pt x="120" y="120"/>
                  </a:lnTo>
                  <a:lnTo>
                    <a:pt x="120" y="127"/>
                  </a:lnTo>
                  <a:lnTo>
                    <a:pt x="114" y="133"/>
                  </a:lnTo>
                  <a:lnTo>
                    <a:pt x="108" y="139"/>
                  </a:lnTo>
                  <a:lnTo>
                    <a:pt x="101" y="152"/>
                  </a:lnTo>
                  <a:lnTo>
                    <a:pt x="95" y="158"/>
                  </a:lnTo>
                  <a:lnTo>
                    <a:pt x="89" y="165"/>
                  </a:lnTo>
                  <a:lnTo>
                    <a:pt x="89" y="171"/>
                  </a:lnTo>
                  <a:lnTo>
                    <a:pt x="89" y="177"/>
                  </a:lnTo>
                  <a:lnTo>
                    <a:pt x="82" y="177"/>
                  </a:lnTo>
                  <a:lnTo>
                    <a:pt x="82" y="184"/>
                  </a:lnTo>
                  <a:lnTo>
                    <a:pt x="76" y="184"/>
                  </a:lnTo>
                  <a:lnTo>
                    <a:pt x="76" y="190"/>
                  </a:lnTo>
                  <a:lnTo>
                    <a:pt x="70" y="190"/>
                  </a:lnTo>
                  <a:lnTo>
                    <a:pt x="63" y="190"/>
                  </a:lnTo>
                  <a:lnTo>
                    <a:pt x="57" y="190"/>
                  </a:lnTo>
                  <a:lnTo>
                    <a:pt x="51" y="190"/>
                  </a:lnTo>
                  <a:lnTo>
                    <a:pt x="44" y="190"/>
                  </a:lnTo>
                  <a:lnTo>
                    <a:pt x="38" y="190"/>
                  </a:lnTo>
                  <a:lnTo>
                    <a:pt x="38" y="184"/>
                  </a:lnTo>
                  <a:lnTo>
                    <a:pt x="31" y="184"/>
                  </a:lnTo>
                  <a:lnTo>
                    <a:pt x="38" y="184"/>
                  </a:lnTo>
                  <a:lnTo>
                    <a:pt x="31" y="184"/>
                  </a:lnTo>
                  <a:lnTo>
                    <a:pt x="31" y="177"/>
                  </a:lnTo>
                  <a:lnTo>
                    <a:pt x="31" y="184"/>
                  </a:lnTo>
                  <a:lnTo>
                    <a:pt x="31" y="177"/>
                  </a:lnTo>
                  <a:lnTo>
                    <a:pt x="31" y="184"/>
                  </a:lnTo>
                  <a:lnTo>
                    <a:pt x="31" y="177"/>
                  </a:lnTo>
                  <a:lnTo>
                    <a:pt x="25" y="177"/>
                  </a:lnTo>
                  <a:lnTo>
                    <a:pt x="25" y="171"/>
                  </a:lnTo>
                  <a:lnTo>
                    <a:pt x="19" y="171"/>
                  </a:lnTo>
                  <a:lnTo>
                    <a:pt x="19" y="165"/>
                  </a:lnTo>
                  <a:lnTo>
                    <a:pt x="25" y="165"/>
                  </a:lnTo>
                  <a:lnTo>
                    <a:pt x="19" y="165"/>
                  </a:lnTo>
                  <a:lnTo>
                    <a:pt x="25" y="165"/>
                  </a:lnTo>
                  <a:lnTo>
                    <a:pt x="19" y="165"/>
                  </a:lnTo>
                  <a:lnTo>
                    <a:pt x="25" y="165"/>
                  </a:lnTo>
                  <a:lnTo>
                    <a:pt x="19" y="158"/>
                  </a:lnTo>
                  <a:lnTo>
                    <a:pt x="25" y="158"/>
                  </a:lnTo>
                  <a:lnTo>
                    <a:pt x="19" y="158"/>
                  </a:lnTo>
                  <a:lnTo>
                    <a:pt x="12" y="152"/>
                  </a:lnTo>
                  <a:lnTo>
                    <a:pt x="12" y="146"/>
                  </a:lnTo>
                  <a:lnTo>
                    <a:pt x="12" y="139"/>
                  </a:lnTo>
                  <a:lnTo>
                    <a:pt x="6" y="139"/>
                  </a:lnTo>
                  <a:lnTo>
                    <a:pt x="0" y="133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6" name="Freeform 114"/>
            <p:cNvSpPr>
              <a:spLocks/>
            </p:cNvSpPr>
            <p:nvPr/>
          </p:nvSpPr>
          <p:spPr bwMode="auto">
            <a:xfrm>
              <a:off x="3136790" y="2842374"/>
              <a:ext cx="933952" cy="986898"/>
            </a:xfrm>
            <a:custGeom>
              <a:avLst/>
              <a:gdLst>
                <a:gd name="T0" fmla="*/ 2147483647 w 882"/>
                <a:gd name="T1" fmla="*/ 2147483647 h 932"/>
                <a:gd name="T2" fmla="*/ 2147483647 w 882"/>
                <a:gd name="T3" fmla="*/ 2147483647 h 932"/>
                <a:gd name="T4" fmla="*/ 2147483647 w 882"/>
                <a:gd name="T5" fmla="*/ 2147483647 h 932"/>
                <a:gd name="T6" fmla="*/ 2147483647 w 882"/>
                <a:gd name="T7" fmla="*/ 2147483647 h 932"/>
                <a:gd name="T8" fmla="*/ 2147483647 w 882"/>
                <a:gd name="T9" fmla="*/ 2147483647 h 932"/>
                <a:gd name="T10" fmla="*/ 2147483647 w 882"/>
                <a:gd name="T11" fmla="*/ 2147483647 h 932"/>
                <a:gd name="T12" fmla="*/ 2147483647 w 882"/>
                <a:gd name="T13" fmla="*/ 2147483647 h 932"/>
                <a:gd name="T14" fmla="*/ 2147483647 w 882"/>
                <a:gd name="T15" fmla="*/ 2147483647 h 932"/>
                <a:gd name="T16" fmla="*/ 2147483647 w 882"/>
                <a:gd name="T17" fmla="*/ 2147483647 h 932"/>
                <a:gd name="T18" fmla="*/ 2147483647 w 882"/>
                <a:gd name="T19" fmla="*/ 2147483647 h 932"/>
                <a:gd name="T20" fmla="*/ 2147483647 w 882"/>
                <a:gd name="T21" fmla="*/ 2147483647 h 932"/>
                <a:gd name="T22" fmla="*/ 2147483647 w 882"/>
                <a:gd name="T23" fmla="*/ 2147483647 h 932"/>
                <a:gd name="T24" fmla="*/ 2147483647 w 882"/>
                <a:gd name="T25" fmla="*/ 2147483647 h 932"/>
                <a:gd name="T26" fmla="*/ 2147483647 w 882"/>
                <a:gd name="T27" fmla="*/ 2147483647 h 932"/>
                <a:gd name="T28" fmla="*/ 2147483647 w 882"/>
                <a:gd name="T29" fmla="*/ 2147483647 h 932"/>
                <a:gd name="T30" fmla="*/ 2147483647 w 882"/>
                <a:gd name="T31" fmla="*/ 2147483647 h 932"/>
                <a:gd name="T32" fmla="*/ 2147483647 w 882"/>
                <a:gd name="T33" fmla="*/ 2147483647 h 932"/>
                <a:gd name="T34" fmla="*/ 2147483647 w 882"/>
                <a:gd name="T35" fmla="*/ 2147483647 h 932"/>
                <a:gd name="T36" fmla="*/ 2147483647 w 882"/>
                <a:gd name="T37" fmla="*/ 2147483647 h 932"/>
                <a:gd name="T38" fmla="*/ 2147483647 w 882"/>
                <a:gd name="T39" fmla="*/ 2147483647 h 932"/>
                <a:gd name="T40" fmla="*/ 2147483647 w 882"/>
                <a:gd name="T41" fmla="*/ 2147483647 h 932"/>
                <a:gd name="T42" fmla="*/ 2147483647 w 882"/>
                <a:gd name="T43" fmla="*/ 2147483647 h 932"/>
                <a:gd name="T44" fmla="*/ 2147483647 w 882"/>
                <a:gd name="T45" fmla="*/ 2147483647 h 932"/>
                <a:gd name="T46" fmla="*/ 2147483647 w 882"/>
                <a:gd name="T47" fmla="*/ 2147483647 h 932"/>
                <a:gd name="T48" fmla="*/ 2147483647 w 882"/>
                <a:gd name="T49" fmla="*/ 2147483647 h 932"/>
                <a:gd name="T50" fmla="*/ 2147483647 w 882"/>
                <a:gd name="T51" fmla="*/ 2147483647 h 932"/>
                <a:gd name="T52" fmla="*/ 2147483647 w 882"/>
                <a:gd name="T53" fmla="*/ 2147483647 h 932"/>
                <a:gd name="T54" fmla="*/ 2147483647 w 882"/>
                <a:gd name="T55" fmla="*/ 2147483647 h 932"/>
                <a:gd name="T56" fmla="*/ 2147483647 w 882"/>
                <a:gd name="T57" fmla="*/ 2147483647 h 932"/>
                <a:gd name="T58" fmla="*/ 2147483647 w 882"/>
                <a:gd name="T59" fmla="*/ 2147483647 h 932"/>
                <a:gd name="T60" fmla="*/ 2147483647 w 882"/>
                <a:gd name="T61" fmla="*/ 2147483647 h 932"/>
                <a:gd name="T62" fmla="*/ 2147483647 w 882"/>
                <a:gd name="T63" fmla="*/ 2147483647 h 932"/>
                <a:gd name="T64" fmla="*/ 2147483647 w 882"/>
                <a:gd name="T65" fmla="*/ 2147483647 h 932"/>
                <a:gd name="T66" fmla="*/ 2147483647 w 882"/>
                <a:gd name="T67" fmla="*/ 2147483647 h 932"/>
                <a:gd name="T68" fmla="*/ 2147483647 w 882"/>
                <a:gd name="T69" fmla="*/ 2147483647 h 932"/>
                <a:gd name="T70" fmla="*/ 2147483647 w 882"/>
                <a:gd name="T71" fmla="*/ 2147483647 h 932"/>
                <a:gd name="T72" fmla="*/ 2147483647 w 882"/>
                <a:gd name="T73" fmla="*/ 2147483647 h 932"/>
                <a:gd name="T74" fmla="*/ 2147483647 w 882"/>
                <a:gd name="T75" fmla="*/ 2147483647 h 932"/>
                <a:gd name="T76" fmla="*/ 2147483647 w 882"/>
                <a:gd name="T77" fmla="*/ 2147483647 h 932"/>
                <a:gd name="T78" fmla="*/ 2147483647 w 882"/>
                <a:gd name="T79" fmla="*/ 2147483647 h 932"/>
                <a:gd name="T80" fmla="*/ 2147483647 w 882"/>
                <a:gd name="T81" fmla="*/ 2147483647 h 932"/>
                <a:gd name="T82" fmla="*/ 2147483647 w 882"/>
                <a:gd name="T83" fmla="*/ 2147483647 h 932"/>
                <a:gd name="T84" fmla="*/ 2147483647 w 882"/>
                <a:gd name="T85" fmla="*/ 2147483647 h 932"/>
                <a:gd name="T86" fmla="*/ 2147483647 w 882"/>
                <a:gd name="T87" fmla="*/ 2147483647 h 932"/>
                <a:gd name="T88" fmla="*/ 2147483647 w 882"/>
                <a:gd name="T89" fmla="*/ 2147483647 h 932"/>
                <a:gd name="T90" fmla="*/ 2147483647 w 882"/>
                <a:gd name="T91" fmla="*/ 2147483647 h 932"/>
                <a:gd name="T92" fmla="*/ 2147483647 w 882"/>
                <a:gd name="T93" fmla="*/ 2147483647 h 932"/>
                <a:gd name="T94" fmla="*/ 2147483647 w 882"/>
                <a:gd name="T95" fmla="*/ 2147483647 h 932"/>
                <a:gd name="T96" fmla="*/ 2147483647 w 882"/>
                <a:gd name="T97" fmla="*/ 2147483647 h 932"/>
                <a:gd name="T98" fmla="*/ 2147483647 w 882"/>
                <a:gd name="T99" fmla="*/ 2147483647 h 932"/>
                <a:gd name="T100" fmla="*/ 2147483647 w 882"/>
                <a:gd name="T101" fmla="*/ 2147483647 h 932"/>
                <a:gd name="T102" fmla="*/ 2147483647 w 882"/>
                <a:gd name="T103" fmla="*/ 2147483647 h 932"/>
                <a:gd name="T104" fmla="*/ 2147483647 w 882"/>
                <a:gd name="T105" fmla="*/ 2147483647 h 932"/>
                <a:gd name="T106" fmla="*/ 2147483647 w 882"/>
                <a:gd name="T107" fmla="*/ 2147483647 h 932"/>
                <a:gd name="T108" fmla="*/ 2147483647 w 882"/>
                <a:gd name="T109" fmla="*/ 2147483647 h 932"/>
                <a:gd name="T110" fmla="*/ 2147483647 w 882"/>
                <a:gd name="T111" fmla="*/ 2147483647 h 932"/>
                <a:gd name="T112" fmla="*/ 2147483647 w 882"/>
                <a:gd name="T113" fmla="*/ 2147483647 h 932"/>
                <a:gd name="T114" fmla="*/ 2147483647 w 882"/>
                <a:gd name="T115" fmla="*/ 2147483647 h 932"/>
                <a:gd name="T116" fmla="*/ 2147483647 w 882"/>
                <a:gd name="T117" fmla="*/ 2147483647 h 932"/>
                <a:gd name="T118" fmla="*/ 2147483647 w 882"/>
                <a:gd name="T119" fmla="*/ 2147483647 h 932"/>
                <a:gd name="T120" fmla="*/ 2147483647 w 882"/>
                <a:gd name="T121" fmla="*/ 2147483647 h 932"/>
                <a:gd name="T122" fmla="*/ 2147483647 w 882"/>
                <a:gd name="T123" fmla="*/ 2147483647 h 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2"/>
                <a:gd name="T187" fmla="*/ 0 h 932"/>
                <a:gd name="T188" fmla="*/ 882 w 882"/>
                <a:gd name="T189" fmla="*/ 932 h 9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2" h="932">
                  <a:moveTo>
                    <a:pt x="0" y="266"/>
                  </a:moveTo>
                  <a:lnTo>
                    <a:pt x="0" y="266"/>
                  </a:lnTo>
                  <a:lnTo>
                    <a:pt x="0" y="260"/>
                  </a:lnTo>
                  <a:lnTo>
                    <a:pt x="7" y="260"/>
                  </a:lnTo>
                  <a:lnTo>
                    <a:pt x="0" y="260"/>
                  </a:lnTo>
                  <a:lnTo>
                    <a:pt x="7" y="260"/>
                  </a:lnTo>
                  <a:lnTo>
                    <a:pt x="13" y="253"/>
                  </a:lnTo>
                  <a:lnTo>
                    <a:pt x="19" y="247"/>
                  </a:lnTo>
                  <a:lnTo>
                    <a:pt x="19" y="241"/>
                  </a:lnTo>
                  <a:lnTo>
                    <a:pt x="19" y="234"/>
                  </a:lnTo>
                  <a:lnTo>
                    <a:pt x="26" y="234"/>
                  </a:lnTo>
                  <a:lnTo>
                    <a:pt x="26" y="228"/>
                  </a:lnTo>
                  <a:lnTo>
                    <a:pt x="32" y="228"/>
                  </a:lnTo>
                  <a:lnTo>
                    <a:pt x="32" y="222"/>
                  </a:lnTo>
                  <a:lnTo>
                    <a:pt x="32" y="215"/>
                  </a:lnTo>
                  <a:lnTo>
                    <a:pt x="38" y="215"/>
                  </a:lnTo>
                  <a:lnTo>
                    <a:pt x="38" y="209"/>
                  </a:lnTo>
                  <a:lnTo>
                    <a:pt x="45" y="209"/>
                  </a:lnTo>
                  <a:lnTo>
                    <a:pt x="45" y="203"/>
                  </a:lnTo>
                  <a:lnTo>
                    <a:pt x="38" y="203"/>
                  </a:lnTo>
                  <a:lnTo>
                    <a:pt x="45" y="203"/>
                  </a:lnTo>
                  <a:lnTo>
                    <a:pt x="45" y="196"/>
                  </a:lnTo>
                  <a:lnTo>
                    <a:pt x="51" y="196"/>
                  </a:lnTo>
                  <a:lnTo>
                    <a:pt x="57" y="196"/>
                  </a:lnTo>
                  <a:lnTo>
                    <a:pt x="57" y="190"/>
                  </a:lnTo>
                  <a:lnTo>
                    <a:pt x="64" y="190"/>
                  </a:lnTo>
                  <a:lnTo>
                    <a:pt x="70" y="184"/>
                  </a:lnTo>
                  <a:lnTo>
                    <a:pt x="76" y="184"/>
                  </a:lnTo>
                  <a:lnTo>
                    <a:pt x="76" y="177"/>
                  </a:lnTo>
                  <a:lnTo>
                    <a:pt x="76" y="171"/>
                  </a:lnTo>
                  <a:lnTo>
                    <a:pt x="83" y="171"/>
                  </a:lnTo>
                  <a:lnTo>
                    <a:pt x="89" y="171"/>
                  </a:lnTo>
                  <a:lnTo>
                    <a:pt x="89" y="165"/>
                  </a:lnTo>
                  <a:lnTo>
                    <a:pt x="89" y="158"/>
                  </a:lnTo>
                  <a:lnTo>
                    <a:pt x="89" y="152"/>
                  </a:lnTo>
                  <a:lnTo>
                    <a:pt x="96" y="152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108" y="165"/>
                  </a:lnTo>
                  <a:lnTo>
                    <a:pt x="108" y="171"/>
                  </a:lnTo>
                  <a:lnTo>
                    <a:pt x="115" y="171"/>
                  </a:lnTo>
                  <a:lnTo>
                    <a:pt x="115" y="177"/>
                  </a:lnTo>
                  <a:lnTo>
                    <a:pt x="121" y="184"/>
                  </a:lnTo>
                  <a:lnTo>
                    <a:pt x="115" y="184"/>
                  </a:lnTo>
                  <a:lnTo>
                    <a:pt x="115" y="190"/>
                  </a:lnTo>
                  <a:lnTo>
                    <a:pt x="115" y="196"/>
                  </a:lnTo>
                  <a:lnTo>
                    <a:pt x="115" y="203"/>
                  </a:lnTo>
                  <a:lnTo>
                    <a:pt x="121" y="203"/>
                  </a:lnTo>
                  <a:lnTo>
                    <a:pt x="121" y="209"/>
                  </a:lnTo>
                  <a:lnTo>
                    <a:pt x="127" y="209"/>
                  </a:lnTo>
                  <a:lnTo>
                    <a:pt x="127" y="215"/>
                  </a:lnTo>
                  <a:lnTo>
                    <a:pt x="134" y="215"/>
                  </a:lnTo>
                  <a:lnTo>
                    <a:pt x="140" y="222"/>
                  </a:lnTo>
                  <a:lnTo>
                    <a:pt x="146" y="222"/>
                  </a:lnTo>
                  <a:lnTo>
                    <a:pt x="153" y="222"/>
                  </a:lnTo>
                  <a:lnTo>
                    <a:pt x="159" y="222"/>
                  </a:lnTo>
                  <a:lnTo>
                    <a:pt x="159" y="228"/>
                  </a:lnTo>
                  <a:lnTo>
                    <a:pt x="165" y="228"/>
                  </a:lnTo>
                  <a:lnTo>
                    <a:pt x="172" y="222"/>
                  </a:lnTo>
                  <a:lnTo>
                    <a:pt x="178" y="215"/>
                  </a:lnTo>
                  <a:lnTo>
                    <a:pt x="184" y="215"/>
                  </a:lnTo>
                  <a:lnTo>
                    <a:pt x="184" y="209"/>
                  </a:lnTo>
                  <a:lnTo>
                    <a:pt x="184" y="215"/>
                  </a:lnTo>
                  <a:lnTo>
                    <a:pt x="184" y="209"/>
                  </a:lnTo>
                  <a:lnTo>
                    <a:pt x="191" y="209"/>
                  </a:lnTo>
                  <a:lnTo>
                    <a:pt x="184" y="203"/>
                  </a:lnTo>
                  <a:lnTo>
                    <a:pt x="191" y="203"/>
                  </a:lnTo>
                  <a:lnTo>
                    <a:pt x="197" y="196"/>
                  </a:lnTo>
                  <a:lnTo>
                    <a:pt x="203" y="203"/>
                  </a:lnTo>
                  <a:lnTo>
                    <a:pt x="203" y="196"/>
                  </a:lnTo>
                  <a:lnTo>
                    <a:pt x="210" y="196"/>
                  </a:lnTo>
                  <a:lnTo>
                    <a:pt x="216" y="196"/>
                  </a:lnTo>
                  <a:lnTo>
                    <a:pt x="216" y="190"/>
                  </a:lnTo>
                  <a:lnTo>
                    <a:pt x="222" y="190"/>
                  </a:lnTo>
                  <a:lnTo>
                    <a:pt x="222" y="196"/>
                  </a:lnTo>
                  <a:lnTo>
                    <a:pt x="229" y="196"/>
                  </a:lnTo>
                  <a:lnTo>
                    <a:pt x="235" y="196"/>
                  </a:lnTo>
                  <a:lnTo>
                    <a:pt x="235" y="203"/>
                  </a:lnTo>
                  <a:lnTo>
                    <a:pt x="241" y="203"/>
                  </a:lnTo>
                  <a:lnTo>
                    <a:pt x="241" y="196"/>
                  </a:lnTo>
                  <a:lnTo>
                    <a:pt x="248" y="190"/>
                  </a:lnTo>
                  <a:lnTo>
                    <a:pt x="248" y="184"/>
                  </a:lnTo>
                  <a:lnTo>
                    <a:pt x="248" y="177"/>
                  </a:lnTo>
                  <a:lnTo>
                    <a:pt x="254" y="177"/>
                  </a:lnTo>
                  <a:lnTo>
                    <a:pt x="260" y="177"/>
                  </a:lnTo>
                  <a:lnTo>
                    <a:pt x="260" y="171"/>
                  </a:lnTo>
                  <a:lnTo>
                    <a:pt x="267" y="171"/>
                  </a:lnTo>
                  <a:lnTo>
                    <a:pt x="267" y="165"/>
                  </a:lnTo>
                  <a:lnTo>
                    <a:pt x="273" y="158"/>
                  </a:lnTo>
                  <a:lnTo>
                    <a:pt x="273" y="152"/>
                  </a:lnTo>
                  <a:lnTo>
                    <a:pt x="273" y="146"/>
                  </a:lnTo>
                  <a:lnTo>
                    <a:pt x="280" y="146"/>
                  </a:lnTo>
                  <a:lnTo>
                    <a:pt x="280" y="139"/>
                  </a:lnTo>
                  <a:lnTo>
                    <a:pt x="286" y="139"/>
                  </a:lnTo>
                  <a:lnTo>
                    <a:pt x="280" y="139"/>
                  </a:lnTo>
                  <a:lnTo>
                    <a:pt x="280" y="133"/>
                  </a:lnTo>
                  <a:lnTo>
                    <a:pt x="280" y="126"/>
                  </a:lnTo>
                  <a:lnTo>
                    <a:pt x="286" y="126"/>
                  </a:lnTo>
                  <a:lnTo>
                    <a:pt x="286" y="120"/>
                  </a:lnTo>
                  <a:lnTo>
                    <a:pt x="280" y="120"/>
                  </a:lnTo>
                  <a:lnTo>
                    <a:pt x="273" y="120"/>
                  </a:lnTo>
                  <a:lnTo>
                    <a:pt x="273" y="114"/>
                  </a:lnTo>
                  <a:lnTo>
                    <a:pt x="273" y="107"/>
                  </a:lnTo>
                  <a:lnTo>
                    <a:pt x="267" y="107"/>
                  </a:lnTo>
                  <a:lnTo>
                    <a:pt x="267" y="101"/>
                  </a:lnTo>
                  <a:lnTo>
                    <a:pt x="267" y="95"/>
                  </a:lnTo>
                  <a:lnTo>
                    <a:pt x="267" y="88"/>
                  </a:lnTo>
                  <a:lnTo>
                    <a:pt x="273" y="88"/>
                  </a:lnTo>
                  <a:lnTo>
                    <a:pt x="280" y="82"/>
                  </a:lnTo>
                  <a:lnTo>
                    <a:pt x="286" y="82"/>
                  </a:lnTo>
                  <a:lnTo>
                    <a:pt x="292" y="76"/>
                  </a:lnTo>
                  <a:lnTo>
                    <a:pt x="299" y="76"/>
                  </a:lnTo>
                  <a:lnTo>
                    <a:pt x="299" y="69"/>
                  </a:lnTo>
                  <a:lnTo>
                    <a:pt x="305" y="69"/>
                  </a:lnTo>
                  <a:lnTo>
                    <a:pt x="305" y="76"/>
                  </a:lnTo>
                  <a:lnTo>
                    <a:pt x="311" y="76"/>
                  </a:lnTo>
                  <a:lnTo>
                    <a:pt x="311" y="82"/>
                  </a:lnTo>
                  <a:lnTo>
                    <a:pt x="318" y="82"/>
                  </a:lnTo>
                  <a:lnTo>
                    <a:pt x="324" y="82"/>
                  </a:lnTo>
                  <a:lnTo>
                    <a:pt x="330" y="82"/>
                  </a:lnTo>
                  <a:lnTo>
                    <a:pt x="337" y="82"/>
                  </a:lnTo>
                  <a:lnTo>
                    <a:pt x="343" y="82"/>
                  </a:lnTo>
                  <a:lnTo>
                    <a:pt x="349" y="82"/>
                  </a:lnTo>
                  <a:lnTo>
                    <a:pt x="349" y="88"/>
                  </a:lnTo>
                  <a:lnTo>
                    <a:pt x="349" y="95"/>
                  </a:lnTo>
                  <a:lnTo>
                    <a:pt x="356" y="95"/>
                  </a:lnTo>
                  <a:lnTo>
                    <a:pt x="362" y="95"/>
                  </a:lnTo>
                  <a:lnTo>
                    <a:pt x="362" y="101"/>
                  </a:lnTo>
                  <a:lnTo>
                    <a:pt x="368" y="101"/>
                  </a:lnTo>
                  <a:lnTo>
                    <a:pt x="375" y="95"/>
                  </a:lnTo>
                  <a:lnTo>
                    <a:pt x="381" y="95"/>
                  </a:lnTo>
                  <a:lnTo>
                    <a:pt x="387" y="95"/>
                  </a:lnTo>
                  <a:lnTo>
                    <a:pt x="387" y="88"/>
                  </a:lnTo>
                  <a:lnTo>
                    <a:pt x="387" y="95"/>
                  </a:lnTo>
                  <a:lnTo>
                    <a:pt x="387" y="88"/>
                  </a:lnTo>
                  <a:lnTo>
                    <a:pt x="394" y="95"/>
                  </a:lnTo>
                  <a:lnTo>
                    <a:pt x="394" y="88"/>
                  </a:lnTo>
                  <a:lnTo>
                    <a:pt x="400" y="88"/>
                  </a:lnTo>
                  <a:lnTo>
                    <a:pt x="400" y="82"/>
                  </a:lnTo>
                  <a:lnTo>
                    <a:pt x="406" y="82"/>
                  </a:lnTo>
                  <a:lnTo>
                    <a:pt x="406" y="76"/>
                  </a:lnTo>
                  <a:lnTo>
                    <a:pt x="413" y="76"/>
                  </a:lnTo>
                  <a:lnTo>
                    <a:pt x="419" y="69"/>
                  </a:lnTo>
                  <a:lnTo>
                    <a:pt x="425" y="69"/>
                  </a:lnTo>
                  <a:lnTo>
                    <a:pt x="432" y="69"/>
                  </a:lnTo>
                  <a:lnTo>
                    <a:pt x="438" y="69"/>
                  </a:lnTo>
                  <a:lnTo>
                    <a:pt x="444" y="69"/>
                  </a:lnTo>
                  <a:lnTo>
                    <a:pt x="451" y="69"/>
                  </a:lnTo>
                  <a:lnTo>
                    <a:pt x="457" y="69"/>
                  </a:lnTo>
                  <a:lnTo>
                    <a:pt x="457" y="63"/>
                  </a:lnTo>
                  <a:lnTo>
                    <a:pt x="457" y="57"/>
                  </a:lnTo>
                  <a:lnTo>
                    <a:pt x="464" y="57"/>
                  </a:lnTo>
                  <a:lnTo>
                    <a:pt x="464" y="50"/>
                  </a:lnTo>
                  <a:lnTo>
                    <a:pt x="464" y="44"/>
                  </a:lnTo>
                  <a:lnTo>
                    <a:pt x="470" y="44"/>
                  </a:lnTo>
                  <a:lnTo>
                    <a:pt x="476" y="44"/>
                  </a:lnTo>
                  <a:lnTo>
                    <a:pt x="476" y="38"/>
                  </a:lnTo>
                  <a:lnTo>
                    <a:pt x="483" y="38"/>
                  </a:lnTo>
                  <a:lnTo>
                    <a:pt x="483" y="44"/>
                  </a:lnTo>
                  <a:lnTo>
                    <a:pt x="483" y="38"/>
                  </a:lnTo>
                  <a:lnTo>
                    <a:pt x="489" y="38"/>
                  </a:lnTo>
                  <a:lnTo>
                    <a:pt x="489" y="31"/>
                  </a:lnTo>
                  <a:lnTo>
                    <a:pt x="489" y="25"/>
                  </a:lnTo>
                  <a:lnTo>
                    <a:pt x="495" y="25"/>
                  </a:lnTo>
                  <a:lnTo>
                    <a:pt x="495" y="19"/>
                  </a:lnTo>
                  <a:lnTo>
                    <a:pt x="502" y="19"/>
                  </a:lnTo>
                  <a:lnTo>
                    <a:pt x="508" y="19"/>
                  </a:lnTo>
                  <a:lnTo>
                    <a:pt x="514" y="19"/>
                  </a:lnTo>
                  <a:lnTo>
                    <a:pt x="521" y="19"/>
                  </a:lnTo>
                  <a:lnTo>
                    <a:pt x="527" y="19"/>
                  </a:lnTo>
                  <a:lnTo>
                    <a:pt x="521" y="19"/>
                  </a:lnTo>
                  <a:lnTo>
                    <a:pt x="527" y="19"/>
                  </a:lnTo>
                  <a:lnTo>
                    <a:pt x="527" y="25"/>
                  </a:lnTo>
                  <a:lnTo>
                    <a:pt x="533" y="25"/>
                  </a:lnTo>
                  <a:lnTo>
                    <a:pt x="533" y="31"/>
                  </a:lnTo>
                  <a:lnTo>
                    <a:pt x="533" y="25"/>
                  </a:lnTo>
                  <a:lnTo>
                    <a:pt x="540" y="31"/>
                  </a:lnTo>
                  <a:lnTo>
                    <a:pt x="540" y="25"/>
                  </a:lnTo>
                  <a:lnTo>
                    <a:pt x="540" y="31"/>
                  </a:lnTo>
                  <a:lnTo>
                    <a:pt x="546" y="31"/>
                  </a:lnTo>
                  <a:lnTo>
                    <a:pt x="546" y="38"/>
                  </a:lnTo>
                  <a:lnTo>
                    <a:pt x="552" y="38"/>
                  </a:lnTo>
                  <a:lnTo>
                    <a:pt x="552" y="44"/>
                  </a:lnTo>
                  <a:lnTo>
                    <a:pt x="552" y="50"/>
                  </a:lnTo>
                  <a:lnTo>
                    <a:pt x="552" y="57"/>
                  </a:lnTo>
                  <a:lnTo>
                    <a:pt x="559" y="57"/>
                  </a:lnTo>
                  <a:lnTo>
                    <a:pt x="565" y="57"/>
                  </a:lnTo>
                  <a:lnTo>
                    <a:pt x="565" y="63"/>
                  </a:lnTo>
                  <a:lnTo>
                    <a:pt x="565" y="69"/>
                  </a:lnTo>
                  <a:lnTo>
                    <a:pt x="565" y="76"/>
                  </a:lnTo>
                  <a:lnTo>
                    <a:pt x="559" y="69"/>
                  </a:lnTo>
                  <a:lnTo>
                    <a:pt x="559" y="76"/>
                  </a:lnTo>
                  <a:lnTo>
                    <a:pt x="559" y="82"/>
                  </a:lnTo>
                  <a:lnTo>
                    <a:pt x="559" y="88"/>
                  </a:lnTo>
                  <a:lnTo>
                    <a:pt x="565" y="88"/>
                  </a:lnTo>
                  <a:lnTo>
                    <a:pt x="571" y="88"/>
                  </a:lnTo>
                  <a:lnTo>
                    <a:pt x="578" y="88"/>
                  </a:lnTo>
                  <a:lnTo>
                    <a:pt x="578" y="82"/>
                  </a:lnTo>
                  <a:lnTo>
                    <a:pt x="584" y="82"/>
                  </a:lnTo>
                  <a:lnTo>
                    <a:pt x="590" y="82"/>
                  </a:lnTo>
                  <a:lnTo>
                    <a:pt x="590" y="76"/>
                  </a:lnTo>
                  <a:lnTo>
                    <a:pt x="597" y="82"/>
                  </a:lnTo>
                  <a:lnTo>
                    <a:pt x="597" y="76"/>
                  </a:lnTo>
                  <a:lnTo>
                    <a:pt x="603" y="69"/>
                  </a:lnTo>
                  <a:lnTo>
                    <a:pt x="603" y="63"/>
                  </a:lnTo>
                  <a:lnTo>
                    <a:pt x="603" y="57"/>
                  </a:lnTo>
                  <a:lnTo>
                    <a:pt x="603" y="50"/>
                  </a:lnTo>
                  <a:lnTo>
                    <a:pt x="609" y="50"/>
                  </a:lnTo>
                  <a:lnTo>
                    <a:pt x="616" y="50"/>
                  </a:lnTo>
                  <a:lnTo>
                    <a:pt x="616" y="57"/>
                  </a:lnTo>
                  <a:lnTo>
                    <a:pt x="622" y="50"/>
                  </a:lnTo>
                  <a:lnTo>
                    <a:pt x="628" y="50"/>
                  </a:lnTo>
                  <a:lnTo>
                    <a:pt x="635" y="50"/>
                  </a:lnTo>
                  <a:lnTo>
                    <a:pt x="641" y="44"/>
                  </a:lnTo>
                  <a:lnTo>
                    <a:pt x="641" y="38"/>
                  </a:lnTo>
                  <a:lnTo>
                    <a:pt x="641" y="31"/>
                  </a:lnTo>
                  <a:lnTo>
                    <a:pt x="641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60" y="25"/>
                  </a:lnTo>
                  <a:lnTo>
                    <a:pt x="660" y="19"/>
                  </a:lnTo>
                  <a:lnTo>
                    <a:pt x="660" y="12"/>
                  </a:lnTo>
                  <a:lnTo>
                    <a:pt x="667" y="12"/>
                  </a:lnTo>
                  <a:lnTo>
                    <a:pt x="673" y="12"/>
                  </a:lnTo>
                  <a:lnTo>
                    <a:pt x="673" y="6"/>
                  </a:lnTo>
                  <a:lnTo>
                    <a:pt x="679" y="6"/>
                  </a:lnTo>
                  <a:lnTo>
                    <a:pt x="686" y="6"/>
                  </a:lnTo>
                  <a:lnTo>
                    <a:pt x="686" y="0"/>
                  </a:lnTo>
                  <a:lnTo>
                    <a:pt x="692" y="0"/>
                  </a:lnTo>
                  <a:lnTo>
                    <a:pt x="698" y="0"/>
                  </a:lnTo>
                  <a:lnTo>
                    <a:pt x="698" y="6"/>
                  </a:lnTo>
                  <a:lnTo>
                    <a:pt x="705" y="6"/>
                  </a:lnTo>
                  <a:lnTo>
                    <a:pt x="705" y="12"/>
                  </a:lnTo>
                  <a:lnTo>
                    <a:pt x="705" y="19"/>
                  </a:lnTo>
                  <a:lnTo>
                    <a:pt x="711" y="19"/>
                  </a:lnTo>
                  <a:lnTo>
                    <a:pt x="711" y="12"/>
                  </a:lnTo>
                  <a:lnTo>
                    <a:pt x="711" y="19"/>
                  </a:lnTo>
                  <a:lnTo>
                    <a:pt x="717" y="19"/>
                  </a:lnTo>
                  <a:lnTo>
                    <a:pt x="724" y="19"/>
                  </a:lnTo>
                  <a:lnTo>
                    <a:pt x="724" y="25"/>
                  </a:lnTo>
                  <a:lnTo>
                    <a:pt x="730" y="25"/>
                  </a:lnTo>
                  <a:lnTo>
                    <a:pt x="736" y="25"/>
                  </a:lnTo>
                  <a:lnTo>
                    <a:pt x="743" y="25"/>
                  </a:lnTo>
                  <a:lnTo>
                    <a:pt x="749" y="25"/>
                  </a:lnTo>
                  <a:lnTo>
                    <a:pt x="749" y="31"/>
                  </a:lnTo>
                  <a:lnTo>
                    <a:pt x="755" y="31"/>
                  </a:lnTo>
                  <a:lnTo>
                    <a:pt x="755" y="38"/>
                  </a:lnTo>
                  <a:lnTo>
                    <a:pt x="755" y="44"/>
                  </a:lnTo>
                  <a:lnTo>
                    <a:pt x="762" y="44"/>
                  </a:lnTo>
                  <a:lnTo>
                    <a:pt x="762" y="38"/>
                  </a:lnTo>
                  <a:lnTo>
                    <a:pt x="762" y="31"/>
                  </a:lnTo>
                  <a:lnTo>
                    <a:pt x="768" y="31"/>
                  </a:lnTo>
                  <a:lnTo>
                    <a:pt x="768" y="25"/>
                  </a:lnTo>
                  <a:lnTo>
                    <a:pt x="774" y="31"/>
                  </a:lnTo>
                  <a:lnTo>
                    <a:pt x="774" y="38"/>
                  </a:lnTo>
                  <a:lnTo>
                    <a:pt x="774" y="44"/>
                  </a:lnTo>
                  <a:lnTo>
                    <a:pt x="781" y="44"/>
                  </a:lnTo>
                  <a:lnTo>
                    <a:pt x="781" y="50"/>
                  </a:lnTo>
                  <a:lnTo>
                    <a:pt x="787" y="44"/>
                  </a:lnTo>
                  <a:lnTo>
                    <a:pt x="793" y="44"/>
                  </a:lnTo>
                  <a:lnTo>
                    <a:pt x="793" y="50"/>
                  </a:lnTo>
                  <a:lnTo>
                    <a:pt x="787" y="50"/>
                  </a:lnTo>
                  <a:lnTo>
                    <a:pt x="793" y="50"/>
                  </a:lnTo>
                  <a:lnTo>
                    <a:pt x="793" y="57"/>
                  </a:lnTo>
                  <a:lnTo>
                    <a:pt x="793" y="63"/>
                  </a:lnTo>
                  <a:lnTo>
                    <a:pt x="800" y="69"/>
                  </a:lnTo>
                  <a:lnTo>
                    <a:pt x="800" y="76"/>
                  </a:lnTo>
                  <a:lnTo>
                    <a:pt x="800" y="82"/>
                  </a:lnTo>
                  <a:lnTo>
                    <a:pt x="806" y="82"/>
                  </a:lnTo>
                  <a:lnTo>
                    <a:pt x="806" y="88"/>
                  </a:lnTo>
                  <a:lnTo>
                    <a:pt x="812" y="88"/>
                  </a:lnTo>
                  <a:lnTo>
                    <a:pt x="819" y="88"/>
                  </a:lnTo>
                  <a:lnTo>
                    <a:pt x="819" y="95"/>
                  </a:lnTo>
                  <a:lnTo>
                    <a:pt x="819" y="101"/>
                  </a:lnTo>
                  <a:lnTo>
                    <a:pt x="819" y="107"/>
                  </a:lnTo>
                  <a:lnTo>
                    <a:pt x="819" y="114"/>
                  </a:lnTo>
                  <a:lnTo>
                    <a:pt x="819" y="120"/>
                  </a:lnTo>
                  <a:lnTo>
                    <a:pt x="825" y="120"/>
                  </a:lnTo>
                  <a:lnTo>
                    <a:pt x="825" y="126"/>
                  </a:lnTo>
                  <a:lnTo>
                    <a:pt x="819" y="133"/>
                  </a:lnTo>
                  <a:lnTo>
                    <a:pt x="825" y="133"/>
                  </a:lnTo>
                  <a:lnTo>
                    <a:pt x="825" y="139"/>
                  </a:lnTo>
                  <a:lnTo>
                    <a:pt x="831" y="139"/>
                  </a:lnTo>
                  <a:lnTo>
                    <a:pt x="838" y="139"/>
                  </a:lnTo>
                  <a:lnTo>
                    <a:pt x="838" y="146"/>
                  </a:lnTo>
                  <a:lnTo>
                    <a:pt x="838" y="152"/>
                  </a:lnTo>
                  <a:lnTo>
                    <a:pt x="844" y="152"/>
                  </a:lnTo>
                  <a:lnTo>
                    <a:pt x="844" y="158"/>
                  </a:lnTo>
                  <a:lnTo>
                    <a:pt x="844" y="171"/>
                  </a:lnTo>
                  <a:lnTo>
                    <a:pt x="838" y="171"/>
                  </a:lnTo>
                  <a:lnTo>
                    <a:pt x="838" y="177"/>
                  </a:lnTo>
                  <a:lnTo>
                    <a:pt x="831" y="177"/>
                  </a:lnTo>
                  <a:lnTo>
                    <a:pt x="838" y="184"/>
                  </a:lnTo>
                  <a:lnTo>
                    <a:pt x="838" y="190"/>
                  </a:lnTo>
                  <a:lnTo>
                    <a:pt x="838" y="196"/>
                  </a:lnTo>
                  <a:lnTo>
                    <a:pt x="838" y="203"/>
                  </a:lnTo>
                  <a:lnTo>
                    <a:pt x="825" y="209"/>
                  </a:lnTo>
                  <a:lnTo>
                    <a:pt x="819" y="209"/>
                  </a:lnTo>
                  <a:lnTo>
                    <a:pt x="812" y="209"/>
                  </a:lnTo>
                  <a:lnTo>
                    <a:pt x="806" y="209"/>
                  </a:lnTo>
                  <a:lnTo>
                    <a:pt x="800" y="209"/>
                  </a:lnTo>
                  <a:lnTo>
                    <a:pt x="800" y="215"/>
                  </a:lnTo>
                  <a:lnTo>
                    <a:pt x="800" y="222"/>
                  </a:lnTo>
                  <a:lnTo>
                    <a:pt x="800" y="228"/>
                  </a:lnTo>
                  <a:lnTo>
                    <a:pt x="806" y="228"/>
                  </a:lnTo>
                  <a:lnTo>
                    <a:pt x="800" y="228"/>
                  </a:lnTo>
                  <a:lnTo>
                    <a:pt x="806" y="234"/>
                  </a:lnTo>
                  <a:lnTo>
                    <a:pt x="812" y="234"/>
                  </a:lnTo>
                  <a:lnTo>
                    <a:pt x="812" y="241"/>
                  </a:lnTo>
                  <a:lnTo>
                    <a:pt x="812" y="247"/>
                  </a:lnTo>
                  <a:lnTo>
                    <a:pt x="819" y="253"/>
                  </a:lnTo>
                  <a:lnTo>
                    <a:pt x="825" y="253"/>
                  </a:lnTo>
                  <a:lnTo>
                    <a:pt x="819" y="253"/>
                  </a:lnTo>
                  <a:lnTo>
                    <a:pt x="825" y="260"/>
                  </a:lnTo>
                  <a:lnTo>
                    <a:pt x="819" y="260"/>
                  </a:lnTo>
                  <a:lnTo>
                    <a:pt x="825" y="260"/>
                  </a:lnTo>
                  <a:lnTo>
                    <a:pt x="819" y="260"/>
                  </a:lnTo>
                  <a:lnTo>
                    <a:pt x="825" y="260"/>
                  </a:lnTo>
                  <a:lnTo>
                    <a:pt x="819" y="260"/>
                  </a:lnTo>
                  <a:lnTo>
                    <a:pt x="819" y="266"/>
                  </a:lnTo>
                  <a:lnTo>
                    <a:pt x="825" y="266"/>
                  </a:lnTo>
                  <a:lnTo>
                    <a:pt x="825" y="272"/>
                  </a:lnTo>
                  <a:lnTo>
                    <a:pt x="831" y="272"/>
                  </a:lnTo>
                  <a:lnTo>
                    <a:pt x="831" y="279"/>
                  </a:lnTo>
                  <a:lnTo>
                    <a:pt x="831" y="272"/>
                  </a:lnTo>
                  <a:lnTo>
                    <a:pt x="831" y="279"/>
                  </a:lnTo>
                  <a:lnTo>
                    <a:pt x="831" y="272"/>
                  </a:lnTo>
                  <a:lnTo>
                    <a:pt x="831" y="279"/>
                  </a:lnTo>
                  <a:lnTo>
                    <a:pt x="838" y="279"/>
                  </a:lnTo>
                  <a:lnTo>
                    <a:pt x="831" y="279"/>
                  </a:lnTo>
                  <a:lnTo>
                    <a:pt x="838" y="279"/>
                  </a:lnTo>
                  <a:lnTo>
                    <a:pt x="838" y="285"/>
                  </a:lnTo>
                  <a:lnTo>
                    <a:pt x="844" y="285"/>
                  </a:lnTo>
                  <a:lnTo>
                    <a:pt x="851" y="285"/>
                  </a:lnTo>
                  <a:lnTo>
                    <a:pt x="857" y="285"/>
                  </a:lnTo>
                  <a:lnTo>
                    <a:pt x="863" y="285"/>
                  </a:lnTo>
                  <a:lnTo>
                    <a:pt x="870" y="285"/>
                  </a:lnTo>
                  <a:lnTo>
                    <a:pt x="876" y="285"/>
                  </a:lnTo>
                  <a:lnTo>
                    <a:pt x="876" y="279"/>
                  </a:lnTo>
                  <a:lnTo>
                    <a:pt x="882" y="279"/>
                  </a:lnTo>
                  <a:lnTo>
                    <a:pt x="876" y="285"/>
                  </a:lnTo>
                  <a:lnTo>
                    <a:pt x="870" y="298"/>
                  </a:lnTo>
                  <a:lnTo>
                    <a:pt x="870" y="304"/>
                  </a:lnTo>
                  <a:lnTo>
                    <a:pt x="863" y="317"/>
                  </a:lnTo>
                  <a:lnTo>
                    <a:pt x="857" y="323"/>
                  </a:lnTo>
                  <a:lnTo>
                    <a:pt x="857" y="329"/>
                  </a:lnTo>
                  <a:lnTo>
                    <a:pt x="857" y="336"/>
                  </a:lnTo>
                  <a:lnTo>
                    <a:pt x="851" y="336"/>
                  </a:lnTo>
                  <a:lnTo>
                    <a:pt x="851" y="342"/>
                  </a:lnTo>
                  <a:lnTo>
                    <a:pt x="844" y="349"/>
                  </a:lnTo>
                  <a:lnTo>
                    <a:pt x="844" y="355"/>
                  </a:lnTo>
                  <a:lnTo>
                    <a:pt x="838" y="361"/>
                  </a:lnTo>
                  <a:lnTo>
                    <a:pt x="831" y="368"/>
                  </a:lnTo>
                  <a:lnTo>
                    <a:pt x="831" y="374"/>
                  </a:lnTo>
                  <a:lnTo>
                    <a:pt x="825" y="374"/>
                  </a:lnTo>
                  <a:lnTo>
                    <a:pt x="825" y="380"/>
                  </a:lnTo>
                  <a:lnTo>
                    <a:pt x="819" y="387"/>
                  </a:lnTo>
                  <a:lnTo>
                    <a:pt x="812" y="393"/>
                  </a:lnTo>
                  <a:lnTo>
                    <a:pt x="806" y="399"/>
                  </a:lnTo>
                  <a:lnTo>
                    <a:pt x="806" y="406"/>
                  </a:lnTo>
                  <a:lnTo>
                    <a:pt x="800" y="406"/>
                  </a:lnTo>
                  <a:lnTo>
                    <a:pt x="800" y="412"/>
                  </a:lnTo>
                  <a:lnTo>
                    <a:pt x="793" y="412"/>
                  </a:lnTo>
                  <a:lnTo>
                    <a:pt x="793" y="418"/>
                  </a:lnTo>
                  <a:lnTo>
                    <a:pt x="787" y="418"/>
                  </a:lnTo>
                  <a:lnTo>
                    <a:pt x="781" y="418"/>
                  </a:lnTo>
                  <a:lnTo>
                    <a:pt x="781" y="425"/>
                  </a:lnTo>
                  <a:lnTo>
                    <a:pt x="774" y="425"/>
                  </a:lnTo>
                  <a:lnTo>
                    <a:pt x="768" y="425"/>
                  </a:lnTo>
                  <a:lnTo>
                    <a:pt x="768" y="418"/>
                  </a:lnTo>
                  <a:lnTo>
                    <a:pt x="762" y="418"/>
                  </a:lnTo>
                  <a:lnTo>
                    <a:pt x="762" y="425"/>
                  </a:lnTo>
                  <a:lnTo>
                    <a:pt x="755" y="425"/>
                  </a:lnTo>
                  <a:lnTo>
                    <a:pt x="755" y="431"/>
                  </a:lnTo>
                  <a:lnTo>
                    <a:pt x="749" y="431"/>
                  </a:lnTo>
                  <a:lnTo>
                    <a:pt x="749" y="437"/>
                  </a:lnTo>
                  <a:lnTo>
                    <a:pt x="743" y="437"/>
                  </a:lnTo>
                  <a:lnTo>
                    <a:pt x="736" y="444"/>
                  </a:lnTo>
                  <a:lnTo>
                    <a:pt x="730" y="444"/>
                  </a:lnTo>
                  <a:lnTo>
                    <a:pt x="730" y="450"/>
                  </a:lnTo>
                  <a:lnTo>
                    <a:pt x="730" y="456"/>
                  </a:lnTo>
                  <a:lnTo>
                    <a:pt x="730" y="463"/>
                  </a:lnTo>
                  <a:lnTo>
                    <a:pt x="736" y="463"/>
                  </a:lnTo>
                  <a:lnTo>
                    <a:pt x="736" y="469"/>
                  </a:lnTo>
                  <a:lnTo>
                    <a:pt x="730" y="475"/>
                  </a:lnTo>
                  <a:lnTo>
                    <a:pt x="730" y="482"/>
                  </a:lnTo>
                  <a:lnTo>
                    <a:pt x="736" y="482"/>
                  </a:lnTo>
                  <a:lnTo>
                    <a:pt x="736" y="488"/>
                  </a:lnTo>
                  <a:lnTo>
                    <a:pt x="730" y="488"/>
                  </a:lnTo>
                  <a:lnTo>
                    <a:pt x="730" y="494"/>
                  </a:lnTo>
                  <a:lnTo>
                    <a:pt x="724" y="494"/>
                  </a:lnTo>
                  <a:lnTo>
                    <a:pt x="724" y="501"/>
                  </a:lnTo>
                  <a:lnTo>
                    <a:pt x="730" y="501"/>
                  </a:lnTo>
                  <a:lnTo>
                    <a:pt x="730" y="507"/>
                  </a:lnTo>
                  <a:lnTo>
                    <a:pt x="730" y="513"/>
                  </a:lnTo>
                  <a:lnTo>
                    <a:pt x="730" y="520"/>
                  </a:lnTo>
                  <a:lnTo>
                    <a:pt x="730" y="526"/>
                  </a:lnTo>
                  <a:lnTo>
                    <a:pt x="730" y="533"/>
                  </a:lnTo>
                  <a:lnTo>
                    <a:pt x="730" y="539"/>
                  </a:lnTo>
                  <a:lnTo>
                    <a:pt x="724" y="539"/>
                  </a:lnTo>
                  <a:lnTo>
                    <a:pt x="724" y="545"/>
                  </a:lnTo>
                  <a:lnTo>
                    <a:pt x="730" y="545"/>
                  </a:lnTo>
                  <a:lnTo>
                    <a:pt x="724" y="552"/>
                  </a:lnTo>
                  <a:lnTo>
                    <a:pt x="724" y="558"/>
                  </a:lnTo>
                  <a:lnTo>
                    <a:pt x="724" y="564"/>
                  </a:lnTo>
                  <a:lnTo>
                    <a:pt x="724" y="571"/>
                  </a:lnTo>
                  <a:lnTo>
                    <a:pt x="724" y="577"/>
                  </a:lnTo>
                  <a:lnTo>
                    <a:pt x="717" y="577"/>
                  </a:lnTo>
                  <a:lnTo>
                    <a:pt x="717" y="583"/>
                  </a:lnTo>
                  <a:lnTo>
                    <a:pt x="717" y="590"/>
                  </a:lnTo>
                  <a:lnTo>
                    <a:pt x="724" y="596"/>
                  </a:lnTo>
                  <a:lnTo>
                    <a:pt x="724" y="590"/>
                  </a:lnTo>
                  <a:lnTo>
                    <a:pt x="724" y="596"/>
                  </a:lnTo>
                  <a:lnTo>
                    <a:pt x="724" y="602"/>
                  </a:lnTo>
                  <a:lnTo>
                    <a:pt x="724" y="609"/>
                  </a:lnTo>
                  <a:lnTo>
                    <a:pt x="724" y="615"/>
                  </a:lnTo>
                  <a:lnTo>
                    <a:pt x="724" y="621"/>
                  </a:lnTo>
                  <a:lnTo>
                    <a:pt x="724" y="634"/>
                  </a:lnTo>
                  <a:lnTo>
                    <a:pt x="724" y="640"/>
                  </a:lnTo>
                  <a:lnTo>
                    <a:pt x="730" y="640"/>
                  </a:lnTo>
                  <a:lnTo>
                    <a:pt x="730" y="653"/>
                  </a:lnTo>
                  <a:lnTo>
                    <a:pt x="730" y="659"/>
                  </a:lnTo>
                  <a:lnTo>
                    <a:pt x="730" y="666"/>
                  </a:lnTo>
                  <a:lnTo>
                    <a:pt x="730" y="672"/>
                  </a:lnTo>
                  <a:lnTo>
                    <a:pt x="730" y="678"/>
                  </a:lnTo>
                  <a:lnTo>
                    <a:pt x="736" y="685"/>
                  </a:lnTo>
                  <a:lnTo>
                    <a:pt x="736" y="691"/>
                  </a:lnTo>
                  <a:lnTo>
                    <a:pt x="736" y="697"/>
                  </a:lnTo>
                  <a:lnTo>
                    <a:pt x="736" y="704"/>
                  </a:lnTo>
                  <a:lnTo>
                    <a:pt x="736" y="710"/>
                  </a:lnTo>
                  <a:lnTo>
                    <a:pt x="730" y="716"/>
                  </a:lnTo>
                  <a:lnTo>
                    <a:pt x="730" y="723"/>
                  </a:lnTo>
                  <a:lnTo>
                    <a:pt x="730" y="729"/>
                  </a:lnTo>
                  <a:lnTo>
                    <a:pt x="724" y="729"/>
                  </a:lnTo>
                  <a:lnTo>
                    <a:pt x="724" y="736"/>
                  </a:lnTo>
                  <a:lnTo>
                    <a:pt x="724" y="742"/>
                  </a:lnTo>
                  <a:lnTo>
                    <a:pt x="724" y="748"/>
                  </a:lnTo>
                  <a:lnTo>
                    <a:pt x="717" y="748"/>
                  </a:lnTo>
                  <a:lnTo>
                    <a:pt x="717" y="755"/>
                  </a:lnTo>
                  <a:lnTo>
                    <a:pt x="717" y="761"/>
                  </a:lnTo>
                  <a:lnTo>
                    <a:pt x="717" y="767"/>
                  </a:lnTo>
                  <a:lnTo>
                    <a:pt x="717" y="774"/>
                  </a:lnTo>
                  <a:lnTo>
                    <a:pt x="717" y="780"/>
                  </a:lnTo>
                  <a:lnTo>
                    <a:pt x="711" y="780"/>
                  </a:lnTo>
                  <a:lnTo>
                    <a:pt x="711" y="786"/>
                  </a:lnTo>
                  <a:lnTo>
                    <a:pt x="711" y="793"/>
                  </a:lnTo>
                  <a:lnTo>
                    <a:pt x="717" y="793"/>
                  </a:lnTo>
                  <a:lnTo>
                    <a:pt x="711" y="793"/>
                  </a:lnTo>
                  <a:lnTo>
                    <a:pt x="711" y="799"/>
                  </a:lnTo>
                  <a:lnTo>
                    <a:pt x="711" y="805"/>
                  </a:lnTo>
                  <a:lnTo>
                    <a:pt x="711" y="812"/>
                  </a:lnTo>
                  <a:lnTo>
                    <a:pt x="711" y="818"/>
                  </a:lnTo>
                  <a:lnTo>
                    <a:pt x="705" y="818"/>
                  </a:lnTo>
                  <a:lnTo>
                    <a:pt x="705" y="824"/>
                  </a:lnTo>
                  <a:lnTo>
                    <a:pt x="705" y="831"/>
                  </a:lnTo>
                  <a:lnTo>
                    <a:pt x="705" y="837"/>
                  </a:lnTo>
                  <a:lnTo>
                    <a:pt x="705" y="843"/>
                  </a:lnTo>
                  <a:lnTo>
                    <a:pt x="705" y="850"/>
                  </a:lnTo>
                  <a:lnTo>
                    <a:pt x="705" y="856"/>
                  </a:lnTo>
                  <a:lnTo>
                    <a:pt x="711" y="856"/>
                  </a:lnTo>
                  <a:lnTo>
                    <a:pt x="705" y="856"/>
                  </a:lnTo>
                  <a:lnTo>
                    <a:pt x="711" y="862"/>
                  </a:lnTo>
                  <a:lnTo>
                    <a:pt x="711" y="869"/>
                  </a:lnTo>
                  <a:lnTo>
                    <a:pt x="711" y="875"/>
                  </a:lnTo>
                  <a:lnTo>
                    <a:pt x="705" y="875"/>
                  </a:lnTo>
                  <a:lnTo>
                    <a:pt x="698" y="881"/>
                  </a:lnTo>
                  <a:lnTo>
                    <a:pt x="698" y="888"/>
                  </a:lnTo>
                  <a:lnTo>
                    <a:pt x="692" y="888"/>
                  </a:lnTo>
                  <a:lnTo>
                    <a:pt x="686" y="894"/>
                  </a:lnTo>
                  <a:lnTo>
                    <a:pt x="679" y="894"/>
                  </a:lnTo>
                  <a:lnTo>
                    <a:pt x="679" y="900"/>
                  </a:lnTo>
                  <a:lnTo>
                    <a:pt x="673" y="907"/>
                  </a:lnTo>
                  <a:lnTo>
                    <a:pt x="673" y="913"/>
                  </a:lnTo>
                  <a:lnTo>
                    <a:pt x="667" y="919"/>
                  </a:lnTo>
                  <a:lnTo>
                    <a:pt x="667" y="926"/>
                  </a:lnTo>
                  <a:lnTo>
                    <a:pt x="660" y="932"/>
                  </a:lnTo>
                  <a:lnTo>
                    <a:pt x="641" y="913"/>
                  </a:lnTo>
                  <a:lnTo>
                    <a:pt x="635" y="913"/>
                  </a:lnTo>
                  <a:lnTo>
                    <a:pt x="622" y="907"/>
                  </a:lnTo>
                  <a:lnTo>
                    <a:pt x="609" y="894"/>
                  </a:lnTo>
                  <a:lnTo>
                    <a:pt x="603" y="894"/>
                  </a:lnTo>
                  <a:lnTo>
                    <a:pt x="609" y="888"/>
                  </a:lnTo>
                  <a:lnTo>
                    <a:pt x="616" y="888"/>
                  </a:lnTo>
                  <a:lnTo>
                    <a:pt x="616" y="881"/>
                  </a:lnTo>
                  <a:lnTo>
                    <a:pt x="609" y="881"/>
                  </a:lnTo>
                  <a:lnTo>
                    <a:pt x="609" y="875"/>
                  </a:lnTo>
                  <a:lnTo>
                    <a:pt x="603" y="875"/>
                  </a:lnTo>
                  <a:lnTo>
                    <a:pt x="603" y="869"/>
                  </a:lnTo>
                  <a:lnTo>
                    <a:pt x="597" y="869"/>
                  </a:lnTo>
                  <a:lnTo>
                    <a:pt x="603" y="862"/>
                  </a:lnTo>
                  <a:lnTo>
                    <a:pt x="597" y="862"/>
                  </a:lnTo>
                  <a:lnTo>
                    <a:pt x="590" y="862"/>
                  </a:lnTo>
                  <a:lnTo>
                    <a:pt x="590" y="856"/>
                  </a:lnTo>
                  <a:lnTo>
                    <a:pt x="584" y="856"/>
                  </a:lnTo>
                  <a:lnTo>
                    <a:pt x="584" y="850"/>
                  </a:lnTo>
                  <a:lnTo>
                    <a:pt x="584" y="843"/>
                  </a:lnTo>
                  <a:lnTo>
                    <a:pt x="578" y="843"/>
                  </a:lnTo>
                  <a:lnTo>
                    <a:pt x="571" y="843"/>
                  </a:lnTo>
                  <a:lnTo>
                    <a:pt x="571" y="837"/>
                  </a:lnTo>
                  <a:lnTo>
                    <a:pt x="578" y="837"/>
                  </a:lnTo>
                  <a:lnTo>
                    <a:pt x="571" y="837"/>
                  </a:lnTo>
                  <a:lnTo>
                    <a:pt x="578" y="837"/>
                  </a:lnTo>
                  <a:lnTo>
                    <a:pt x="578" y="831"/>
                  </a:lnTo>
                  <a:lnTo>
                    <a:pt x="578" y="824"/>
                  </a:lnTo>
                  <a:lnTo>
                    <a:pt x="578" y="818"/>
                  </a:lnTo>
                  <a:lnTo>
                    <a:pt x="578" y="812"/>
                  </a:lnTo>
                  <a:lnTo>
                    <a:pt x="578" y="805"/>
                  </a:lnTo>
                  <a:lnTo>
                    <a:pt x="584" y="799"/>
                  </a:lnTo>
                  <a:lnTo>
                    <a:pt x="584" y="793"/>
                  </a:lnTo>
                  <a:lnTo>
                    <a:pt x="590" y="793"/>
                  </a:lnTo>
                  <a:lnTo>
                    <a:pt x="597" y="793"/>
                  </a:lnTo>
                  <a:lnTo>
                    <a:pt x="603" y="793"/>
                  </a:lnTo>
                  <a:lnTo>
                    <a:pt x="609" y="793"/>
                  </a:lnTo>
                  <a:lnTo>
                    <a:pt x="609" y="786"/>
                  </a:lnTo>
                  <a:lnTo>
                    <a:pt x="603" y="786"/>
                  </a:lnTo>
                  <a:lnTo>
                    <a:pt x="597" y="786"/>
                  </a:lnTo>
                  <a:lnTo>
                    <a:pt x="603" y="780"/>
                  </a:lnTo>
                  <a:lnTo>
                    <a:pt x="603" y="774"/>
                  </a:lnTo>
                  <a:lnTo>
                    <a:pt x="603" y="767"/>
                  </a:lnTo>
                  <a:lnTo>
                    <a:pt x="603" y="761"/>
                  </a:lnTo>
                  <a:lnTo>
                    <a:pt x="609" y="761"/>
                  </a:lnTo>
                  <a:lnTo>
                    <a:pt x="616" y="761"/>
                  </a:lnTo>
                  <a:lnTo>
                    <a:pt x="616" y="767"/>
                  </a:lnTo>
                  <a:lnTo>
                    <a:pt x="616" y="761"/>
                  </a:lnTo>
                  <a:lnTo>
                    <a:pt x="616" y="767"/>
                  </a:lnTo>
                  <a:lnTo>
                    <a:pt x="616" y="761"/>
                  </a:lnTo>
                  <a:lnTo>
                    <a:pt x="616" y="755"/>
                  </a:lnTo>
                  <a:lnTo>
                    <a:pt x="622" y="755"/>
                  </a:lnTo>
                  <a:lnTo>
                    <a:pt x="622" y="748"/>
                  </a:lnTo>
                  <a:lnTo>
                    <a:pt x="622" y="755"/>
                  </a:lnTo>
                  <a:lnTo>
                    <a:pt x="622" y="748"/>
                  </a:lnTo>
                  <a:lnTo>
                    <a:pt x="628" y="748"/>
                  </a:lnTo>
                  <a:lnTo>
                    <a:pt x="628" y="742"/>
                  </a:lnTo>
                  <a:lnTo>
                    <a:pt x="635" y="742"/>
                  </a:lnTo>
                  <a:lnTo>
                    <a:pt x="635" y="736"/>
                  </a:lnTo>
                  <a:lnTo>
                    <a:pt x="641" y="736"/>
                  </a:lnTo>
                  <a:lnTo>
                    <a:pt x="635" y="736"/>
                  </a:lnTo>
                  <a:lnTo>
                    <a:pt x="641" y="729"/>
                  </a:lnTo>
                  <a:lnTo>
                    <a:pt x="641" y="723"/>
                  </a:lnTo>
                  <a:lnTo>
                    <a:pt x="648" y="723"/>
                  </a:lnTo>
                  <a:lnTo>
                    <a:pt x="641" y="716"/>
                  </a:lnTo>
                  <a:lnTo>
                    <a:pt x="641" y="710"/>
                  </a:lnTo>
                  <a:lnTo>
                    <a:pt x="635" y="710"/>
                  </a:lnTo>
                  <a:lnTo>
                    <a:pt x="641" y="710"/>
                  </a:lnTo>
                  <a:lnTo>
                    <a:pt x="635" y="710"/>
                  </a:lnTo>
                  <a:lnTo>
                    <a:pt x="628" y="710"/>
                  </a:lnTo>
                  <a:lnTo>
                    <a:pt x="628" y="704"/>
                  </a:lnTo>
                  <a:lnTo>
                    <a:pt x="622" y="704"/>
                  </a:lnTo>
                  <a:lnTo>
                    <a:pt x="622" y="697"/>
                  </a:lnTo>
                  <a:lnTo>
                    <a:pt x="622" y="704"/>
                  </a:lnTo>
                  <a:lnTo>
                    <a:pt x="622" y="697"/>
                  </a:lnTo>
                  <a:lnTo>
                    <a:pt x="622" y="704"/>
                  </a:lnTo>
                  <a:lnTo>
                    <a:pt x="622" y="697"/>
                  </a:lnTo>
                  <a:lnTo>
                    <a:pt x="616" y="697"/>
                  </a:lnTo>
                  <a:lnTo>
                    <a:pt x="616" y="704"/>
                  </a:lnTo>
                  <a:lnTo>
                    <a:pt x="616" y="697"/>
                  </a:lnTo>
                  <a:lnTo>
                    <a:pt x="609" y="697"/>
                  </a:lnTo>
                  <a:lnTo>
                    <a:pt x="609" y="691"/>
                  </a:lnTo>
                  <a:lnTo>
                    <a:pt x="603" y="691"/>
                  </a:lnTo>
                  <a:lnTo>
                    <a:pt x="597" y="691"/>
                  </a:lnTo>
                  <a:lnTo>
                    <a:pt x="590" y="691"/>
                  </a:lnTo>
                  <a:lnTo>
                    <a:pt x="590" y="685"/>
                  </a:lnTo>
                  <a:lnTo>
                    <a:pt x="584" y="685"/>
                  </a:lnTo>
                  <a:lnTo>
                    <a:pt x="584" y="691"/>
                  </a:lnTo>
                  <a:lnTo>
                    <a:pt x="578" y="691"/>
                  </a:lnTo>
                  <a:lnTo>
                    <a:pt x="578" y="685"/>
                  </a:lnTo>
                  <a:lnTo>
                    <a:pt x="571" y="685"/>
                  </a:lnTo>
                  <a:lnTo>
                    <a:pt x="578" y="685"/>
                  </a:lnTo>
                  <a:lnTo>
                    <a:pt x="571" y="685"/>
                  </a:lnTo>
                  <a:lnTo>
                    <a:pt x="565" y="678"/>
                  </a:lnTo>
                  <a:lnTo>
                    <a:pt x="559" y="678"/>
                  </a:lnTo>
                  <a:lnTo>
                    <a:pt x="559" y="685"/>
                  </a:lnTo>
                  <a:lnTo>
                    <a:pt x="559" y="678"/>
                  </a:lnTo>
                  <a:lnTo>
                    <a:pt x="552" y="678"/>
                  </a:lnTo>
                  <a:lnTo>
                    <a:pt x="546" y="678"/>
                  </a:lnTo>
                  <a:lnTo>
                    <a:pt x="540" y="678"/>
                  </a:lnTo>
                  <a:lnTo>
                    <a:pt x="533" y="685"/>
                  </a:lnTo>
                  <a:lnTo>
                    <a:pt x="527" y="685"/>
                  </a:lnTo>
                  <a:lnTo>
                    <a:pt x="521" y="685"/>
                  </a:lnTo>
                  <a:lnTo>
                    <a:pt x="514" y="685"/>
                  </a:lnTo>
                  <a:lnTo>
                    <a:pt x="508" y="685"/>
                  </a:lnTo>
                  <a:lnTo>
                    <a:pt x="502" y="685"/>
                  </a:lnTo>
                  <a:lnTo>
                    <a:pt x="502" y="672"/>
                  </a:lnTo>
                  <a:lnTo>
                    <a:pt x="502" y="659"/>
                  </a:lnTo>
                  <a:lnTo>
                    <a:pt x="489" y="653"/>
                  </a:lnTo>
                  <a:lnTo>
                    <a:pt x="483" y="647"/>
                  </a:lnTo>
                  <a:lnTo>
                    <a:pt x="457" y="621"/>
                  </a:lnTo>
                  <a:lnTo>
                    <a:pt x="457" y="628"/>
                  </a:lnTo>
                  <a:lnTo>
                    <a:pt x="451" y="628"/>
                  </a:lnTo>
                  <a:lnTo>
                    <a:pt x="444" y="628"/>
                  </a:lnTo>
                  <a:lnTo>
                    <a:pt x="444" y="634"/>
                  </a:lnTo>
                  <a:lnTo>
                    <a:pt x="444" y="628"/>
                  </a:lnTo>
                  <a:lnTo>
                    <a:pt x="438" y="628"/>
                  </a:lnTo>
                  <a:lnTo>
                    <a:pt x="432" y="634"/>
                  </a:lnTo>
                  <a:lnTo>
                    <a:pt x="432" y="628"/>
                  </a:lnTo>
                  <a:lnTo>
                    <a:pt x="425" y="628"/>
                  </a:lnTo>
                  <a:lnTo>
                    <a:pt x="425" y="621"/>
                  </a:lnTo>
                  <a:lnTo>
                    <a:pt x="419" y="621"/>
                  </a:lnTo>
                  <a:lnTo>
                    <a:pt x="419" y="628"/>
                  </a:lnTo>
                  <a:lnTo>
                    <a:pt x="413" y="628"/>
                  </a:lnTo>
                  <a:lnTo>
                    <a:pt x="413" y="621"/>
                  </a:lnTo>
                  <a:lnTo>
                    <a:pt x="406" y="621"/>
                  </a:lnTo>
                  <a:lnTo>
                    <a:pt x="400" y="621"/>
                  </a:lnTo>
                  <a:lnTo>
                    <a:pt x="400" y="615"/>
                  </a:lnTo>
                  <a:lnTo>
                    <a:pt x="394" y="615"/>
                  </a:lnTo>
                  <a:lnTo>
                    <a:pt x="387" y="615"/>
                  </a:lnTo>
                  <a:lnTo>
                    <a:pt x="387" y="609"/>
                  </a:lnTo>
                  <a:lnTo>
                    <a:pt x="381" y="609"/>
                  </a:lnTo>
                  <a:lnTo>
                    <a:pt x="375" y="609"/>
                  </a:lnTo>
                  <a:lnTo>
                    <a:pt x="375" y="602"/>
                  </a:lnTo>
                  <a:lnTo>
                    <a:pt x="368" y="602"/>
                  </a:lnTo>
                  <a:lnTo>
                    <a:pt x="368" y="596"/>
                  </a:lnTo>
                  <a:lnTo>
                    <a:pt x="362" y="596"/>
                  </a:lnTo>
                  <a:lnTo>
                    <a:pt x="356" y="596"/>
                  </a:lnTo>
                  <a:lnTo>
                    <a:pt x="356" y="590"/>
                  </a:lnTo>
                  <a:lnTo>
                    <a:pt x="349" y="590"/>
                  </a:lnTo>
                  <a:lnTo>
                    <a:pt x="349" y="583"/>
                  </a:lnTo>
                  <a:lnTo>
                    <a:pt x="343" y="583"/>
                  </a:lnTo>
                  <a:lnTo>
                    <a:pt x="337" y="583"/>
                  </a:lnTo>
                  <a:lnTo>
                    <a:pt x="330" y="583"/>
                  </a:lnTo>
                  <a:lnTo>
                    <a:pt x="324" y="583"/>
                  </a:lnTo>
                  <a:lnTo>
                    <a:pt x="318" y="583"/>
                  </a:lnTo>
                  <a:lnTo>
                    <a:pt x="311" y="583"/>
                  </a:lnTo>
                  <a:lnTo>
                    <a:pt x="305" y="590"/>
                  </a:lnTo>
                  <a:lnTo>
                    <a:pt x="299" y="590"/>
                  </a:lnTo>
                  <a:lnTo>
                    <a:pt x="299" y="596"/>
                  </a:lnTo>
                  <a:lnTo>
                    <a:pt x="292" y="596"/>
                  </a:lnTo>
                  <a:lnTo>
                    <a:pt x="292" y="590"/>
                  </a:lnTo>
                  <a:lnTo>
                    <a:pt x="286" y="590"/>
                  </a:lnTo>
                  <a:lnTo>
                    <a:pt x="280" y="590"/>
                  </a:lnTo>
                  <a:lnTo>
                    <a:pt x="280" y="583"/>
                  </a:lnTo>
                  <a:lnTo>
                    <a:pt x="273" y="583"/>
                  </a:lnTo>
                  <a:lnTo>
                    <a:pt x="267" y="583"/>
                  </a:lnTo>
                  <a:lnTo>
                    <a:pt x="260" y="583"/>
                  </a:lnTo>
                  <a:lnTo>
                    <a:pt x="260" y="577"/>
                  </a:lnTo>
                  <a:lnTo>
                    <a:pt x="260" y="571"/>
                  </a:lnTo>
                  <a:lnTo>
                    <a:pt x="267" y="564"/>
                  </a:lnTo>
                  <a:lnTo>
                    <a:pt x="267" y="558"/>
                  </a:lnTo>
                  <a:lnTo>
                    <a:pt x="267" y="552"/>
                  </a:lnTo>
                  <a:lnTo>
                    <a:pt x="273" y="552"/>
                  </a:lnTo>
                  <a:lnTo>
                    <a:pt x="267" y="552"/>
                  </a:lnTo>
                  <a:lnTo>
                    <a:pt x="260" y="552"/>
                  </a:lnTo>
                  <a:lnTo>
                    <a:pt x="260" y="545"/>
                  </a:lnTo>
                  <a:lnTo>
                    <a:pt x="254" y="545"/>
                  </a:lnTo>
                  <a:lnTo>
                    <a:pt x="248" y="545"/>
                  </a:lnTo>
                  <a:lnTo>
                    <a:pt x="241" y="545"/>
                  </a:lnTo>
                  <a:lnTo>
                    <a:pt x="235" y="545"/>
                  </a:lnTo>
                  <a:lnTo>
                    <a:pt x="229" y="545"/>
                  </a:lnTo>
                  <a:lnTo>
                    <a:pt x="229" y="539"/>
                  </a:lnTo>
                  <a:lnTo>
                    <a:pt x="229" y="545"/>
                  </a:lnTo>
                  <a:lnTo>
                    <a:pt x="222" y="545"/>
                  </a:lnTo>
                  <a:lnTo>
                    <a:pt x="216" y="545"/>
                  </a:lnTo>
                  <a:lnTo>
                    <a:pt x="210" y="545"/>
                  </a:lnTo>
                  <a:lnTo>
                    <a:pt x="210" y="552"/>
                  </a:lnTo>
                  <a:lnTo>
                    <a:pt x="203" y="552"/>
                  </a:lnTo>
                  <a:lnTo>
                    <a:pt x="197" y="552"/>
                  </a:lnTo>
                  <a:lnTo>
                    <a:pt x="191" y="552"/>
                  </a:lnTo>
                  <a:lnTo>
                    <a:pt x="191" y="558"/>
                  </a:lnTo>
                  <a:lnTo>
                    <a:pt x="184" y="558"/>
                  </a:lnTo>
                  <a:lnTo>
                    <a:pt x="184" y="564"/>
                  </a:lnTo>
                  <a:lnTo>
                    <a:pt x="178" y="564"/>
                  </a:lnTo>
                  <a:lnTo>
                    <a:pt x="172" y="564"/>
                  </a:lnTo>
                  <a:lnTo>
                    <a:pt x="172" y="571"/>
                  </a:lnTo>
                  <a:lnTo>
                    <a:pt x="172" y="577"/>
                  </a:lnTo>
                  <a:lnTo>
                    <a:pt x="172" y="571"/>
                  </a:lnTo>
                  <a:lnTo>
                    <a:pt x="172" y="577"/>
                  </a:lnTo>
                  <a:lnTo>
                    <a:pt x="165" y="577"/>
                  </a:lnTo>
                  <a:lnTo>
                    <a:pt x="159" y="577"/>
                  </a:lnTo>
                  <a:lnTo>
                    <a:pt x="159" y="583"/>
                  </a:lnTo>
                  <a:lnTo>
                    <a:pt x="153" y="583"/>
                  </a:lnTo>
                  <a:lnTo>
                    <a:pt x="153" y="590"/>
                  </a:lnTo>
                  <a:lnTo>
                    <a:pt x="146" y="590"/>
                  </a:lnTo>
                  <a:lnTo>
                    <a:pt x="140" y="590"/>
                  </a:lnTo>
                  <a:lnTo>
                    <a:pt x="134" y="590"/>
                  </a:lnTo>
                  <a:lnTo>
                    <a:pt x="134" y="596"/>
                  </a:lnTo>
                  <a:lnTo>
                    <a:pt x="127" y="596"/>
                  </a:lnTo>
                  <a:lnTo>
                    <a:pt x="127" y="602"/>
                  </a:lnTo>
                  <a:lnTo>
                    <a:pt x="121" y="602"/>
                  </a:lnTo>
                  <a:lnTo>
                    <a:pt x="121" y="609"/>
                  </a:lnTo>
                  <a:lnTo>
                    <a:pt x="115" y="609"/>
                  </a:lnTo>
                  <a:lnTo>
                    <a:pt x="108" y="609"/>
                  </a:lnTo>
                  <a:lnTo>
                    <a:pt x="102" y="609"/>
                  </a:lnTo>
                  <a:lnTo>
                    <a:pt x="102" y="615"/>
                  </a:lnTo>
                  <a:lnTo>
                    <a:pt x="96" y="615"/>
                  </a:lnTo>
                  <a:lnTo>
                    <a:pt x="96" y="621"/>
                  </a:lnTo>
                  <a:lnTo>
                    <a:pt x="89" y="621"/>
                  </a:lnTo>
                  <a:lnTo>
                    <a:pt x="89" y="628"/>
                  </a:lnTo>
                  <a:lnTo>
                    <a:pt x="83" y="628"/>
                  </a:lnTo>
                  <a:lnTo>
                    <a:pt x="76" y="628"/>
                  </a:lnTo>
                  <a:lnTo>
                    <a:pt x="70" y="628"/>
                  </a:lnTo>
                  <a:lnTo>
                    <a:pt x="64" y="628"/>
                  </a:lnTo>
                  <a:lnTo>
                    <a:pt x="64" y="634"/>
                  </a:lnTo>
                  <a:lnTo>
                    <a:pt x="57" y="634"/>
                  </a:lnTo>
                  <a:lnTo>
                    <a:pt x="57" y="640"/>
                  </a:lnTo>
                  <a:lnTo>
                    <a:pt x="51" y="640"/>
                  </a:lnTo>
                  <a:lnTo>
                    <a:pt x="51" y="634"/>
                  </a:lnTo>
                  <a:lnTo>
                    <a:pt x="57" y="634"/>
                  </a:lnTo>
                  <a:lnTo>
                    <a:pt x="57" y="628"/>
                  </a:lnTo>
                  <a:lnTo>
                    <a:pt x="57" y="621"/>
                  </a:lnTo>
                  <a:lnTo>
                    <a:pt x="64" y="615"/>
                  </a:lnTo>
                  <a:lnTo>
                    <a:pt x="64" y="609"/>
                  </a:lnTo>
                  <a:lnTo>
                    <a:pt x="57" y="609"/>
                  </a:lnTo>
                  <a:lnTo>
                    <a:pt x="57" y="602"/>
                  </a:lnTo>
                  <a:lnTo>
                    <a:pt x="57" y="596"/>
                  </a:lnTo>
                  <a:lnTo>
                    <a:pt x="57" y="590"/>
                  </a:lnTo>
                  <a:lnTo>
                    <a:pt x="64" y="590"/>
                  </a:lnTo>
                  <a:lnTo>
                    <a:pt x="57" y="583"/>
                  </a:lnTo>
                  <a:lnTo>
                    <a:pt x="64" y="583"/>
                  </a:lnTo>
                  <a:lnTo>
                    <a:pt x="64" y="577"/>
                  </a:lnTo>
                  <a:lnTo>
                    <a:pt x="64" y="571"/>
                  </a:lnTo>
                  <a:lnTo>
                    <a:pt x="57" y="571"/>
                  </a:lnTo>
                  <a:lnTo>
                    <a:pt x="64" y="571"/>
                  </a:lnTo>
                  <a:lnTo>
                    <a:pt x="64" y="564"/>
                  </a:lnTo>
                  <a:lnTo>
                    <a:pt x="57" y="564"/>
                  </a:lnTo>
                  <a:lnTo>
                    <a:pt x="64" y="564"/>
                  </a:lnTo>
                  <a:lnTo>
                    <a:pt x="64" y="558"/>
                  </a:lnTo>
                  <a:lnTo>
                    <a:pt x="57" y="558"/>
                  </a:lnTo>
                  <a:lnTo>
                    <a:pt x="64" y="558"/>
                  </a:lnTo>
                  <a:lnTo>
                    <a:pt x="70" y="558"/>
                  </a:lnTo>
                  <a:lnTo>
                    <a:pt x="70" y="552"/>
                  </a:lnTo>
                  <a:lnTo>
                    <a:pt x="64" y="552"/>
                  </a:lnTo>
                  <a:lnTo>
                    <a:pt x="64" y="545"/>
                  </a:lnTo>
                  <a:lnTo>
                    <a:pt x="57" y="545"/>
                  </a:lnTo>
                  <a:lnTo>
                    <a:pt x="57" y="539"/>
                  </a:lnTo>
                  <a:lnTo>
                    <a:pt x="51" y="539"/>
                  </a:lnTo>
                  <a:lnTo>
                    <a:pt x="51" y="533"/>
                  </a:lnTo>
                  <a:lnTo>
                    <a:pt x="45" y="533"/>
                  </a:lnTo>
                  <a:lnTo>
                    <a:pt x="38" y="533"/>
                  </a:lnTo>
                  <a:lnTo>
                    <a:pt x="38" y="526"/>
                  </a:lnTo>
                  <a:lnTo>
                    <a:pt x="38" y="520"/>
                  </a:lnTo>
                  <a:lnTo>
                    <a:pt x="38" y="513"/>
                  </a:lnTo>
                  <a:lnTo>
                    <a:pt x="38" y="507"/>
                  </a:lnTo>
                  <a:lnTo>
                    <a:pt x="38" y="501"/>
                  </a:lnTo>
                  <a:lnTo>
                    <a:pt x="32" y="501"/>
                  </a:lnTo>
                  <a:lnTo>
                    <a:pt x="38" y="501"/>
                  </a:lnTo>
                  <a:lnTo>
                    <a:pt x="32" y="501"/>
                  </a:lnTo>
                  <a:lnTo>
                    <a:pt x="38" y="501"/>
                  </a:lnTo>
                  <a:lnTo>
                    <a:pt x="38" y="494"/>
                  </a:lnTo>
                  <a:lnTo>
                    <a:pt x="38" y="488"/>
                  </a:lnTo>
                  <a:lnTo>
                    <a:pt x="38" y="482"/>
                  </a:lnTo>
                  <a:lnTo>
                    <a:pt x="45" y="482"/>
                  </a:lnTo>
                  <a:lnTo>
                    <a:pt x="45" y="475"/>
                  </a:lnTo>
                  <a:lnTo>
                    <a:pt x="38" y="482"/>
                  </a:lnTo>
                  <a:lnTo>
                    <a:pt x="38" y="475"/>
                  </a:lnTo>
                  <a:lnTo>
                    <a:pt x="38" y="469"/>
                  </a:lnTo>
                  <a:lnTo>
                    <a:pt x="38" y="463"/>
                  </a:lnTo>
                  <a:lnTo>
                    <a:pt x="45" y="463"/>
                  </a:lnTo>
                  <a:lnTo>
                    <a:pt x="51" y="463"/>
                  </a:lnTo>
                  <a:lnTo>
                    <a:pt x="51" y="456"/>
                  </a:lnTo>
                  <a:lnTo>
                    <a:pt x="57" y="456"/>
                  </a:lnTo>
                  <a:lnTo>
                    <a:pt x="57" y="450"/>
                  </a:lnTo>
                  <a:lnTo>
                    <a:pt x="51" y="450"/>
                  </a:lnTo>
                  <a:lnTo>
                    <a:pt x="45" y="456"/>
                  </a:lnTo>
                  <a:lnTo>
                    <a:pt x="38" y="456"/>
                  </a:lnTo>
                  <a:lnTo>
                    <a:pt x="32" y="456"/>
                  </a:lnTo>
                  <a:lnTo>
                    <a:pt x="32" y="450"/>
                  </a:lnTo>
                  <a:lnTo>
                    <a:pt x="32" y="444"/>
                  </a:lnTo>
                  <a:lnTo>
                    <a:pt x="32" y="437"/>
                  </a:lnTo>
                  <a:lnTo>
                    <a:pt x="32" y="431"/>
                  </a:lnTo>
                  <a:lnTo>
                    <a:pt x="32" y="425"/>
                  </a:lnTo>
                  <a:lnTo>
                    <a:pt x="38" y="425"/>
                  </a:lnTo>
                  <a:lnTo>
                    <a:pt x="45" y="425"/>
                  </a:lnTo>
                  <a:lnTo>
                    <a:pt x="45" y="418"/>
                  </a:lnTo>
                  <a:lnTo>
                    <a:pt x="51" y="418"/>
                  </a:lnTo>
                  <a:lnTo>
                    <a:pt x="45" y="418"/>
                  </a:lnTo>
                  <a:lnTo>
                    <a:pt x="38" y="418"/>
                  </a:lnTo>
                  <a:lnTo>
                    <a:pt x="32" y="418"/>
                  </a:lnTo>
                  <a:lnTo>
                    <a:pt x="32" y="412"/>
                  </a:lnTo>
                  <a:lnTo>
                    <a:pt x="38" y="406"/>
                  </a:lnTo>
                  <a:lnTo>
                    <a:pt x="32" y="406"/>
                  </a:lnTo>
                  <a:lnTo>
                    <a:pt x="32" y="399"/>
                  </a:lnTo>
                  <a:lnTo>
                    <a:pt x="38" y="399"/>
                  </a:lnTo>
                  <a:lnTo>
                    <a:pt x="32" y="399"/>
                  </a:lnTo>
                  <a:lnTo>
                    <a:pt x="32" y="393"/>
                  </a:lnTo>
                  <a:lnTo>
                    <a:pt x="38" y="393"/>
                  </a:lnTo>
                  <a:lnTo>
                    <a:pt x="32" y="393"/>
                  </a:lnTo>
                  <a:lnTo>
                    <a:pt x="32" y="387"/>
                  </a:lnTo>
                  <a:lnTo>
                    <a:pt x="38" y="387"/>
                  </a:lnTo>
                  <a:lnTo>
                    <a:pt x="38" y="380"/>
                  </a:lnTo>
                  <a:lnTo>
                    <a:pt x="45" y="380"/>
                  </a:lnTo>
                  <a:lnTo>
                    <a:pt x="45" y="374"/>
                  </a:lnTo>
                  <a:lnTo>
                    <a:pt x="38" y="374"/>
                  </a:lnTo>
                  <a:lnTo>
                    <a:pt x="38" y="368"/>
                  </a:lnTo>
                  <a:lnTo>
                    <a:pt x="32" y="368"/>
                  </a:lnTo>
                  <a:lnTo>
                    <a:pt x="32" y="361"/>
                  </a:lnTo>
                  <a:lnTo>
                    <a:pt x="26" y="361"/>
                  </a:lnTo>
                  <a:lnTo>
                    <a:pt x="32" y="361"/>
                  </a:lnTo>
                  <a:lnTo>
                    <a:pt x="32" y="355"/>
                  </a:lnTo>
                  <a:lnTo>
                    <a:pt x="26" y="355"/>
                  </a:lnTo>
                  <a:lnTo>
                    <a:pt x="26" y="349"/>
                  </a:lnTo>
                  <a:lnTo>
                    <a:pt x="26" y="342"/>
                  </a:lnTo>
                  <a:lnTo>
                    <a:pt x="26" y="336"/>
                  </a:lnTo>
                  <a:lnTo>
                    <a:pt x="26" y="329"/>
                  </a:lnTo>
                  <a:lnTo>
                    <a:pt x="32" y="329"/>
                  </a:lnTo>
                  <a:lnTo>
                    <a:pt x="32" y="323"/>
                  </a:lnTo>
                  <a:lnTo>
                    <a:pt x="38" y="323"/>
                  </a:lnTo>
                  <a:lnTo>
                    <a:pt x="45" y="323"/>
                  </a:lnTo>
                  <a:lnTo>
                    <a:pt x="45" y="317"/>
                  </a:lnTo>
                  <a:lnTo>
                    <a:pt x="38" y="317"/>
                  </a:lnTo>
                  <a:lnTo>
                    <a:pt x="38" y="323"/>
                  </a:lnTo>
                  <a:lnTo>
                    <a:pt x="38" y="317"/>
                  </a:lnTo>
                  <a:lnTo>
                    <a:pt x="32" y="317"/>
                  </a:lnTo>
                  <a:lnTo>
                    <a:pt x="26" y="317"/>
                  </a:lnTo>
                  <a:lnTo>
                    <a:pt x="26" y="310"/>
                  </a:lnTo>
                  <a:lnTo>
                    <a:pt x="26" y="317"/>
                  </a:lnTo>
                  <a:lnTo>
                    <a:pt x="26" y="310"/>
                  </a:lnTo>
                  <a:lnTo>
                    <a:pt x="32" y="310"/>
                  </a:lnTo>
                  <a:lnTo>
                    <a:pt x="26" y="304"/>
                  </a:lnTo>
                  <a:lnTo>
                    <a:pt x="32" y="304"/>
                  </a:lnTo>
                  <a:lnTo>
                    <a:pt x="32" y="298"/>
                  </a:lnTo>
                  <a:lnTo>
                    <a:pt x="32" y="291"/>
                  </a:lnTo>
                  <a:lnTo>
                    <a:pt x="38" y="291"/>
                  </a:lnTo>
                  <a:lnTo>
                    <a:pt x="38" y="298"/>
                  </a:lnTo>
                  <a:lnTo>
                    <a:pt x="45" y="298"/>
                  </a:lnTo>
                  <a:lnTo>
                    <a:pt x="51" y="298"/>
                  </a:lnTo>
                  <a:lnTo>
                    <a:pt x="51" y="291"/>
                  </a:lnTo>
                  <a:lnTo>
                    <a:pt x="45" y="291"/>
                  </a:lnTo>
                  <a:lnTo>
                    <a:pt x="38" y="291"/>
                  </a:lnTo>
                  <a:lnTo>
                    <a:pt x="38" y="285"/>
                  </a:lnTo>
                  <a:lnTo>
                    <a:pt x="32" y="285"/>
                  </a:lnTo>
                  <a:lnTo>
                    <a:pt x="26" y="285"/>
                  </a:lnTo>
                  <a:lnTo>
                    <a:pt x="19" y="285"/>
                  </a:lnTo>
                  <a:lnTo>
                    <a:pt x="13" y="285"/>
                  </a:lnTo>
                  <a:lnTo>
                    <a:pt x="13" y="279"/>
                  </a:lnTo>
                  <a:lnTo>
                    <a:pt x="13" y="272"/>
                  </a:lnTo>
                  <a:lnTo>
                    <a:pt x="7" y="272"/>
                  </a:lnTo>
                  <a:lnTo>
                    <a:pt x="7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7" name="Freeform 115"/>
            <p:cNvSpPr>
              <a:spLocks/>
            </p:cNvSpPr>
            <p:nvPr/>
          </p:nvSpPr>
          <p:spPr bwMode="auto">
            <a:xfrm>
              <a:off x="2337319" y="4246480"/>
              <a:ext cx="658637" cy="422503"/>
            </a:xfrm>
            <a:custGeom>
              <a:avLst/>
              <a:gdLst>
                <a:gd name="T0" fmla="*/ 2147483647 w 622"/>
                <a:gd name="T1" fmla="*/ 2147483647 h 399"/>
                <a:gd name="T2" fmla="*/ 2147483647 w 622"/>
                <a:gd name="T3" fmla="*/ 2147483647 h 399"/>
                <a:gd name="T4" fmla="*/ 2147483647 w 622"/>
                <a:gd name="T5" fmla="*/ 2147483647 h 399"/>
                <a:gd name="T6" fmla="*/ 2147483647 w 622"/>
                <a:gd name="T7" fmla="*/ 2147483647 h 399"/>
                <a:gd name="T8" fmla="*/ 2147483647 w 622"/>
                <a:gd name="T9" fmla="*/ 2147483647 h 399"/>
                <a:gd name="T10" fmla="*/ 2147483647 w 622"/>
                <a:gd name="T11" fmla="*/ 2147483647 h 399"/>
                <a:gd name="T12" fmla="*/ 2147483647 w 622"/>
                <a:gd name="T13" fmla="*/ 2147483647 h 399"/>
                <a:gd name="T14" fmla="*/ 2147483647 w 622"/>
                <a:gd name="T15" fmla="*/ 2147483647 h 399"/>
                <a:gd name="T16" fmla="*/ 2147483647 w 622"/>
                <a:gd name="T17" fmla="*/ 2147483647 h 399"/>
                <a:gd name="T18" fmla="*/ 2147483647 w 622"/>
                <a:gd name="T19" fmla="*/ 2147483647 h 399"/>
                <a:gd name="T20" fmla="*/ 2147483647 w 622"/>
                <a:gd name="T21" fmla="*/ 2147483647 h 399"/>
                <a:gd name="T22" fmla="*/ 2147483647 w 622"/>
                <a:gd name="T23" fmla="*/ 2147483647 h 399"/>
                <a:gd name="T24" fmla="*/ 2147483647 w 622"/>
                <a:gd name="T25" fmla="*/ 2147483647 h 399"/>
                <a:gd name="T26" fmla="*/ 2147483647 w 622"/>
                <a:gd name="T27" fmla="*/ 2147483647 h 399"/>
                <a:gd name="T28" fmla="*/ 2147483647 w 622"/>
                <a:gd name="T29" fmla="*/ 2147483647 h 399"/>
                <a:gd name="T30" fmla="*/ 2147483647 w 622"/>
                <a:gd name="T31" fmla="*/ 2147483647 h 399"/>
                <a:gd name="T32" fmla="*/ 2147483647 w 622"/>
                <a:gd name="T33" fmla="*/ 2147483647 h 399"/>
                <a:gd name="T34" fmla="*/ 2147483647 w 622"/>
                <a:gd name="T35" fmla="*/ 2147483647 h 399"/>
                <a:gd name="T36" fmla="*/ 2147483647 w 622"/>
                <a:gd name="T37" fmla="*/ 2147483647 h 399"/>
                <a:gd name="T38" fmla="*/ 2147483647 w 622"/>
                <a:gd name="T39" fmla="*/ 2147483647 h 399"/>
                <a:gd name="T40" fmla="*/ 2147483647 w 622"/>
                <a:gd name="T41" fmla="*/ 2147483647 h 399"/>
                <a:gd name="T42" fmla="*/ 2147483647 w 622"/>
                <a:gd name="T43" fmla="*/ 2147483647 h 399"/>
                <a:gd name="T44" fmla="*/ 2147483647 w 622"/>
                <a:gd name="T45" fmla="*/ 2147483647 h 399"/>
                <a:gd name="T46" fmla="*/ 2147483647 w 622"/>
                <a:gd name="T47" fmla="*/ 2147483647 h 399"/>
                <a:gd name="T48" fmla="*/ 2147483647 w 622"/>
                <a:gd name="T49" fmla="*/ 2147483647 h 399"/>
                <a:gd name="T50" fmla="*/ 2147483647 w 622"/>
                <a:gd name="T51" fmla="*/ 2147483647 h 399"/>
                <a:gd name="T52" fmla="*/ 2147483647 w 622"/>
                <a:gd name="T53" fmla="*/ 2147483647 h 399"/>
                <a:gd name="T54" fmla="*/ 2147483647 w 622"/>
                <a:gd name="T55" fmla="*/ 2147483647 h 399"/>
                <a:gd name="T56" fmla="*/ 2147483647 w 622"/>
                <a:gd name="T57" fmla="*/ 2147483647 h 399"/>
                <a:gd name="T58" fmla="*/ 2147483647 w 622"/>
                <a:gd name="T59" fmla="*/ 2147483647 h 399"/>
                <a:gd name="T60" fmla="*/ 2147483647 w 622"/>
                <a:gd name="T61" fmla="*/ 2147483647 h 399"/>
                <a:gd name="T62" fmla="*/ 2147483647 w 622"/>
                <a:gd name="T63" fmla="*/ 2147483647 h 399"/>
                <a:gd name="T64" fmla="*/ 2147483647 w 622"/>
                <a:gd name="T65" fmla="*/ 2147483647 h 399"/>
                <a:gd name="T66" fmla="*/ 2147483647 w 622"/>
                <a:gd name="T67" fmla="*/ 2147483647 h 399"/>
                <a:gd name="T68" fmla="*/ 2147483647 w 622"/>
                <a:gd name="T69" fmla="*/ 2147483647 h 399"/>
                <a:gd name="T70" fmla="*/ 2147483647 w 622"/>
                <a:gd name="T71" fmla="*/ 2147483647 h 399"/>
                <a:gd name="T72" fmla="*/ 2147483647 w 622"/>
                <a:gd name="T73" fmla="*/ 2147483647 h 399"/>
                <a:gd name="T74" fmla="*/ 2147483647 w 622"/>
                <a:gd name="T75" fmla="*/ 2147483647 h 399"/>
                <a:gd name="T76" fmla="*/ 2147483647 w 622"/>
                <a:gd name="T77" fmla="*/ 2147483647 h 399"/>
                <a:gd name="T78" fmla="*/ 2147483647 w 622"/>
                <a:gd name="T79" fmla="*/ 2147483647 h 399"/>
                <a:gd name="T80" fmla="*/ 2147483647 w 622"/>
                <a:gd name="T81" fmla="*/ 2147483647 h 399"/>
                <a:gd name="T82" fmla="*/ 2147483647 w 622"/>
                <a:gd name="T83" fmla="*/ 2147483647 h 399"/>
                <a:gd name="T84" fmla="*/ 2147483647 w 622"/>
                <a:gd name="T85" fmla="*/ 2147483647 h 399"/>
                <a:gd name="T86" fmla="*/ 2147483647 w 622"/>
                <a:gd name="T87" fmla="*/ 2147483647 h 399"/>
                <a:gd name="T88" fmla="*/ 2147483647 w 622"/>
                <a:gd name="T89" fmla="*/ 2147483647 h 399"/>
                <a:gd name="T90" fmla="*/ 2147483647 w 622"/>
                <a:gd name="T91" fmla="*/ 2147483647 h 399"/>
                <a:gd name="T92" fmla="*/ 2147483647 w 622"/>
                <a:gd name="T93" fmla="*/ 2147483647 h 399"/>
                <a:gd name="T94" fmla="*/ 2147483647 w 622"/>
                <a:gd name="T95" fmla="*/ 2147483647 h 399"/>
                <a:gd name="T96" fmla="*/ 2147483647 w 622"/>
                <a:gd name="T97" fmla="*/ 2147483647 h 399"/>
                <a:gd name="T98" fmla="*/ 2147483647 w 622"/>
                <a:gd name="T99" fmla="*/ 2147483647 h 399"/>
                <a:gd name="T100" fmla="*/ 2147483647 w 622"/>
                <a:gd name="T101" fmla="*/ 2147483647 h 399"/>
                <a:gd name="T102" fmla="*/ 2147483647 w 622"/>
                <a:gd name="T103" fmla="*/ 2147483647 h 399"/>
                <a:gd name="T104" fmla="*/ 2147483647 w 622"/>
                <a:gd name="T105" fmla="*/ 2147483647 h 399"/>
                <a:gd name="T106" fmla="*/ 2147483647 w 622"/>
                <a:gd name="T107" fmla="*/ 2147483647 h 399"/>
                <a:gd name="T108" fmla="*/ 2147483647 w 622"/>
                <a:gd name="T109" fmla="*/ 2147483647 h 399"/>
                <a:gd name="T110" fmla="*/ 2147483647 w 622"/>
                <a:gd name="T111" fmla="*/ 2147483647 h 399"/>
                <a:gd name="T112" fmla="*/ 2147483647 w 622"/>
                <a:gd name="T113" fmla="*/ 2147483647 h 399"/>
                <a:gd name="T114" fmla="*/ 2147483647 w 622"/>
                <a:gd name="T115" fmla="*/ 2147483647 h 399"/>
                <a:gd name="T116" fmla="*/ 2147483647 w 622"/>
                <a:gd name="T117" fmla="*/ 2147483647 h 399"/>
                <a:gd name="T118" fmla="*/ 2147483647 w 622"/>
                <a:gd name="T119" fmla="*/ 2147483647 h 399"/>
                <a:gd name="T120" fmla="*/ 2147483647 w 622"/>
                <a:gd name="T121" fmla="*/ 2147483647 h 399"/>
                <a:gd name="T122" fmla="*/ 0 w 622"/>
                <a:gd name="T123" fmla="*/ 2147483647 h 3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399"/>
                <a:gd name="T188" fmla="*/ 622 w 622"/>
                <a:gd name="T189" fmla="*/ 399 h 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399">
                  <a:moveTo>
                    <a:pt x="0" y="279"/>
                  </a:moveTo>
                  <a:lnTo>
                    <a:pt x="0" y="279"/>
                  </a:lnTo>
                  <a:lnTo>
                    <a:pt x="0" y="272"/>
                  </a:lnTo>
                  <a:lnTo>
                    <a:pt x="7" y="272"/>
                  </a:lnTo>
                  <a:lnTo>
                    <a:pt x="7" y="266"/>
                  </a:lnTo>
                  <a:lnTo>
                    <a:pt x="13" y="260"/>
                  </a:lnTo>
                  <a:lnTo>
                    <a:pt x="13" y="253"/>
                  </a:lnTo>
                  <a:lnTo>
                    <a:pt x="13" y="247"/>
                  </a:lnTo>
                  <a:lnTo>
                    <a:pt x="13" y="241"/>
                  </a:lnTo>
                  <a:lnTo>
                    <a:pt x="13" y="234"/>
                  </a:lnTo>
                  <a:lnTo>
                    <a:pt x="13" y="228"/>
                  </a:lnTo>
                  <a:lnTo>
                    <a:pt x="19" y="228"/>
                  </a:lnTo>
                  <a:lnTo>
                    <a:pt x="19" y="222"/>
                  </a:lnTo>
                  <a:lnTo>
                    <a:pt x="19" y="215"/>
                  </a:lnTo>
                  <a:lnTo>
                    <a:pt x="26" y="209"/>
                  </a:lnTo>
                  <a:lnTo>
                    <a:pt x="26" y="203"/>
                  </a:lnTo>
                  <a:lnTo>
                    <a:pt x="26" y="196"/>
                  </a:lnTo>
                  <a:lnTo>
                    <a:pt x="26" y="190"/>
                  </a:lnTo>
                  <a:lnTo>
                    <a:pt x="26" y="183"/>
                  </a:lnTo>
                  <a:lnTo>
                    <a:pt x="32" y="183"/>
                  </a:lnTo>
                  <a:lnTo>
                    <a:pt x="32" y="177"/>
                  </a:lnTo>
                  <a:lnTo>
                    <a:pt x="32" y="171"/>
                  </a:lnTo>
                  <a:lnTo>
                    <a:pt x="26" y="164"/>
                  </a:lnTo>
                  <a:lnTo>
                    <a:pt x="26" y="158"/>
                  </a:lnTo>
                  <a:lnTo>
                    <a:pt x="26" y="152"/>
                  </a:lnTo>
                  <a:lnTo>
                    <a:pt x="32" y="152"/>
                  </a:lnTo>
                  <a:lnTo>
                    <a:pt x="32" y="145"/>
                  </a:lnTo>
                  <a:lnTo>
                    <a:pt x="38" y="145"/>
                  </a:lnTo>
                  <a:lnTo>
                    <a:pt x="45" y="139"/>
                  </a:lnTo>
                  <a:lnTo>
                    <a:pt x="51" y="133"/>
                  </a:lnTo>
                  <a:lnTo>
                    <a:pt x="45" y="126"/>
                  </a:lnTo>
                  <a:lnTo>
                    <a:pt x="51" y="126"/>
                  </a:lnTo>
                  <a:lnTo>
                    <a:pt x="51" y="120"/>
                  </a:lnTo>
                  <a:lnTo>
                    <a:pt x="51" y="114"/>
                  </a:lnTo>
                  <a:lnTo>
                    <a:pt x="51" y="107"/>
                  </a:lnTo>
                  <a:lnTo>
                    <a:pt x="5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88"/>
                  </a:lnTo>
                  <a:lnTo>
                    <a:pt x="64" y="88"/>
                  </a:lnTo>
                  <a:lnTo>
                    <a:pt x="70" y="88"/>
                  </a:lnTo>
                  <a:lnTo>
                    <a:pt x="76" y="82"/>
                  </a:lnTo>
                  <a:lnTo>
                    <a:pt x="83" y="76"/>
                  </a:lnTo>
                  <a:lnTo>
                    <a:pt x="83" y="69"/>
                  </a:lnTo>
                  <a:lnTo>
                    <a:pt x="89" y="69"/>
                  </a:lnTo>
                  <a:lnTo>
                    <a:pt x="89" y="63"/>
                  </a:lnTo>
                  <a:lnTo>
                    <a:pt x="89" y="50"/>
                  </a:lnTo>
                  <a:lnTo>
                    <a:pt x="96" y="44"/>
                  </a:lnTo>
                  <a:lnTo>
                    <a:pt x="96" y="38"/>
                  </a:lnTo>
                  <a:lnTo>
                    <a:pt x="102" y="38"/>
                  </a:lnTo>
                  <a:lnTo>
                    <a:pt x="108" y="38"/>
                  </a:lnTo>
                  <a:lnTo>
                    <a:pt x="108" y="31"/>
                  </a:lnTo>
                  <a:lnTo>
                    <a:pt x="115" y="31"/>
                  </a:lnTo>
                  <a:lnTo>
                    <a:pt x="115" y="25"/>
                  </a:lnTo>
                  <a:lnTo>
                    <a:pt x="121" y="25"/>
                  </a:lnTo>
                  <a:lnTo>
                    <a:pt x="127" y="25"/>
                  </a:lnTo>
                  <a:lnTo>
                    <a:pt x="134" y="25"/>
                  </a:lnTo>
                  <a:lnTo>
                    <a:pt x="134" y="19"/>
                  </a:lnTo>
                  <a:lnTo>
                    <a:pt x="140" y="12"/>
                  </a:lnTo>
                  <a:lnTo>
                    <a:pt x="140" y="19"/>
                  </a:lnTo>
                  <a:lnTo>
                    <a:pt x="146" y="12"/>
                  </a:lnTo>
                  <a:lnTo>
                    <a:pt x="153" y="12"/>
                  </a:lnTo>
                  <a:lnTo>
                    <a:pt x="153" y="6"/>
                  </a:lnTo>
                  <a:lnTo>
                    <a:pt x="159" y="6"/>
                  </a:lnTo>
                  <a:lnTo>
                    <a:pt x="165" y="12"/>
                  </a:lnTo>
                  <a:lnTo>
                    <a:pt x="172" y="12"/>
                  </a:lnTo>
                  <a:lnTo>
                    <a:pt x="178" y="12"/>
                  </a:lnTo>
                  <a:lnTo>
                    <a:pt x="184" y="12"/>
                  </a:lnTo>
                  <a:lnTo>
                    <a:pt x="191" y="6"/>
                  </a:lnTo>
                  <a:lnTo>
                    <a:pt x="197" y="12"/>
                  </a:lnTo>
                  <a:lnTo>
                    <a:pt x="203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22" y="19"/>
                  </a:lnTo>
                  <a:lnTo>
                    <a:pt x="229" y="19"/>
                  </a:lnTo>
                  <a:lnTo>
                    <a:pt x="229" y="12"/>
                  </a:lnTo>
                  <a:lnTo>
                    <a:pt x="229" y="6"/>
                  </a:lnTo>
                  <a:lnTo>
                    <a:pt x="235" y="6"/>
                  </a:lnTo>
                  <a:lnTo>
                    <a:pt x="235" y="0"/>
                  </a:lnTo>
                  <a:lnTo>
                    <a:pt x="241" y="6"/>
                  </a:lnTo>
                  <a:lnTo>
                    <a:pt x="248" y="6"/>
                  </a:lnTo>
                  <a:lnTo>
                    <a:pt x="254" y="6"/>
                  </a:lnTo>
                  <a:lnTo>
                    <a:pt x="254" y="12"/>
                  </a:lnTo>
                  <a:lnTo>
                    <a:pt x="260" y="12"/>
                  </a:lnTo>
                  <a:lnTo>
                    <a:pt x="267" y="12"/>
                  </a:lnTo>
                  <a:lnTo>
                    <a:pt x="273" y="12"/>
                  </a:lnTo>
                  <a:lnTo>
                    <a:pt x="273" y="19"/>
                  </a:lnTo>
                  <a:lnTo>
                    <a:pt x="279" y="19"/>
                  </a:lnTo>
                  <a:lnTo>
                    <a:pt x="286" y="19"/>
                  </a:lnTo>
                  <a:lnTo>
                    <a:pt x="292" y="19"/>
                  </a:lnTo>
                  <a:lnTo>
                    <a:pt x="299" y="19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1" y="19"/>
                  </a:lnTo>
                  <a:lnTo>
                    <a:pt x="318" y="19"/>
                  </a:lnTo>
                  <a:lnTo>
                    <a:pt x="324" y="19"/>
                  </a:lnTo>
                  <a:lnTo>
                    <a:pt x="324" y="25"/>
                  </a:lnTo>
                  <a:lnTo>
                    <a:pt x="330" y="25"/>
                  </a:lnTo>
                  <a:lnTo>
                    <a:pt x="337" y="25"/>
                  </a:lnTo>
                  <a:lnTo>
                    <a:pt x="343" y="31"/>
                  </a:lnTo>
                  <a:lnTo>
                    <a:pt x="343" y="25"/>
                  </a:lnTo>
                  <a:lnTo>
                    <a:pt x="349" y="31"/>
                  </a:lnTo>
                  <a:lnTo>
                    <a:pt x="356" y="31"/>
                  </a:lnTo>
                  <a:lnTo>
                    <a:pt x="356" y="38"/>
                  </a:lnTo>
                  <a:lnTo>
                    <a:pt x="362" y="38"/>
                  </a:lnTo>
                  <a:lnTo>
                    <a:pt x="362" y="44"/>
                  </a:lnTo>
                  <a:lnTo>
                    <a:pt x="368" y="44"/>
                  </a:lnTo>
                  <a:lnTo>
                    <a:pt x="368" y="38"/>
                  </a:lnTo>
                  <a:lnTo>
                    <a:pt x="375" y="38"/>
                  </a:lnTo>
                  <a:lnTo>
                    <a:pt x="381" y="38"/>
                  </a:lnTo>
                  <a:lnTo>
                    <a:pt x="387" y="38"/>
                  </a:lnTo>
                  <a:lnTo>
                    <a:pt x="387" y="44"/>
                  </a:lnTo>
                  <a:lnTo>
                    <a:pt x="394" y="44"/>
                  </a:lnTo>
                  <a:lnTo>
                    <a:pt x="394" y="38"/>
                  </a:lnTo>
                  <a:lnTo>
                    <a:pt x="400" y="38"/>
                  </a:lnTo>
                  <a:lnTo>
                    <a:pt x="406" y="44"/>
                  </a:lnTo>
                  <a:lnTo>
                    <a:pt x="413" y="44"/>
                  </a:lnTo>
                  <a:lnTo>
                    <a:pt x="419" y="44"/>
                  </a:lnTo>
                  <a:lnTo>
                    <a:pt x="425" y="44"/>
                  </a:lnTo>
                  <a:lnTo>
                    <a:pt x="425" y="38"/>
                  </a:lnTo>
                  <a:lnTo>
                    <a:pt x="432" y="44"/>
                  </a:lnTo>
                  <a:lnTo>
                    <a:pt x="432" y="38"/>
                  </a:lnTo>
                  <a:lnTo>
                    <a:pt x="438" y="44"/>
                  </a:lnTo>
                  <a:lnTo>
                    <a:pt x="438" y="38"/>
                  </a:lnTo>
                  <a:lnTo>
                    <a:pt x="438" y="44"/>
                  </a:lnTo>
                  <a:lnTo>
                    <a:pt x="444" y="44"/>
                  </a:lnTo>
                  <a:lnTo>
                    <a:pt x="444" y="50"/>
                  </a:lnTo>
                  <a:lnTo>
                    <a:pt x="444" y="57"/>
                  </a:lnTo>
                  <a:lnTo>
                    <a:pt x="451" y="57"/>
                  </a:lnTo>
                  <a:lnTo>
                    <a:pt x="457" y="57"/>
                  </a:lnTo>
                  <a:lnTo>
                    <a:pt x="463" y="57"/>
                  </a:lnTo>
                  <a:lnTo>
                    <a:pt x="463" y="63"/>
                  </a:lnTo>
                  <a:lnTo>
                    <a:pt x="470" y="63"/>
                  </a:lnTo>
                  <a:lnTo>
                    <a:pt x="470" y="69"/>
                  </a:lnTo>
                  <a:lnTo>
                    <a:pt x="470" y="76"/>
                  </a:lnTo>
                  <a:lnTo>
                    <a:pt x="470" y="82"/>
                  </a:lnTo>
                  <a:lnTo>
                    <a:pt x="476" y="82"/>
                  </a:lnTo>
                  <a:lnTo>
                    <a:pt x="470" y="82"/>
                  </a:lnTo>
                  <a:lnTo>
                    <a:pt x="470" y="88"/>
                  </a:lnTo>
                  <a:lnTo>
                    <a:pt x="476" y="88"/>
                  </a:lnTo>
                  <a:lnTo>
                    <a:pt x="476" y="95"/>
                  </a:lnTo>
                  <a:lnTo>
                    <a:pt x="470" y="95"/>
                  </a:lnTo>
                  <a:lnTo>
                    <a:pt x="476" y="101"/>
                  </a:lnTo>
                  <a:lnTo>
                    <a:pt x="470" y="101"/>
                  </a:lnTo>
                  <a:lnTo>
                    <a:pt x="470" y="107"/>
                  </a:lnTo>
                  <a:lnTo>
                    <a:pt x="476" y="107"/>
                  </a:lnTo>
                  <a:lnTo>
                    <a:pt x="470" y="107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6" y="120"/>
                  </a:lnTo>
                  <a:lnTo>
                    <a:pt x="476" y="126"/>
                  </a:lnTo>
                  <a:lnTo>
                    <a:pt x="476" y="133"/>
                  </a:lnTo>
                  <a:lnTo>
                    <a:pt x="483" y="139"/>
                  </a:lnTo>
                  <a:lnTo>
                    <a:pt x="483" y="133"/>
                  </a:lnTo>
                  <a:lnTo>
                    <a:pt x="483" y="139"/>
                  </a:lnTo>
                  <a:lnTo>
                    <a:pt x="483" y="145"/>
                  </a:lnTo>
                  <a:lnTo>
                    <a:pt x="489" y="145"/>
                  </a:lnTo>
                  <a:lnTo>
                    <a:pt x="489" y="152"/>
                  </a:lnTo>
                  <a:lnTo>
                    <a:pt x="495" y="152"/>
                  </a:lnTo>
                  <a:lnTo>
                    <a:pt x="495" y="158"/>
                  </a:lnTo>
                  <a:lnTo>
                    <a:pt x="502" y="158"/>
                  </a:lnTo>
                  <a:lnTo>
                    <a:pt x="495" y="158"/>
                  </a:lnTo>
                  <a:lnTo>
                    <a:pt x="502" y="164"/>
                  </a:lnTo>
                  <a:lnTo>
                    <a:pt x="495" y="164"/>
                  </a:lnTo>
                  <a:lnTo>
                    <a:pt x="502" y="164"/>
                  </a:lnTo>
                  <a:lnTo>
                    <a:pt x="502" y="171"/>
                  </a:lnTo>
                  <a:lnTo>
                    <a:pt x="508" y="171"/>
                  </a:lnTo>
                  <a:lnTo>
                    <a:pt x="508" y="177"/>
                  </a:lnTo>
                  <a:lnTo>
                    <a:pt x="514" y="177"/>
                  </a:lnTo>
                  <a:lnTo>
                    <a:pt x="508" y="177"/>
                  </a:lnTo>
                  <a:lnTo>
                    <a:pt x="508" y="183"/>
                  </a:lnTo>
                  <a:lnTo>
                    <a:pt x="508" y="190"/>
                  </a:lnTo>
                  <a:lnTo>
                    <a:pt x="502" y="190"/>
                  </a:lnTo>
                  <a:lnTo>
                    <a:pt x="502" y="196"/>
                  </a:lnTo>
                  <a:lnTo>
                    <a:pt x="502" y="203"/>
                  </a:lnTo>
                  <a:lnTo>
                    <a:pt x="502" y="209"/>
                  </a:lnTo>
                  <a:lnTo>
                    <a:pt x="508" y="209"/>
                  </a:lnTo>
                  <a:lnTo>
                    <a:pt x="514" y="209"/>
                  </a:lnTo>
                  <a:lnTo>
                    <a:pt x="521" y="209"/>
                  </a:lnTo>
                  <a:lnTo>
                    <a:pt x="527" y="209"/>
                  </a:lnTo>
                  <a:lnTo>
                    <a:pt x="527" y="203"/>
                  </a:lnTo>
                  <a:lnTo>
                    <a:pt x="533" y="203"/>
                  </a:lnTo>
                  <a:lnTo>
                    <a:pt x="527" y="203"/>
                  </a:lnTo>
                  <a:lnTo>
                    <a:pt x="533" y="203"/>
                  </a:lnTo>
                  <a:lnTo>
                    <a:pt x="533" y="209"/>
                  </a:lnTo>
                  <a:lnTo>
                    <a:pt x="540" y="209"/>
                  </a:lnTo>
                  <a:lnTo>
                    <a:pt x="546" y="209"/>
                  </a:lnTo>
                  <a:lnTo>
                    <a:pt x="546" y="203"/>
                  </a:lnTo>
                  <a:lnTo>
                    <a:pt x="546" y="209"/>
                  </a:lnTo>
                  <a:lnTo>
                    <a:pt x="546" y="203"/>
                  </a:lnTo>
                  <a:lnTo>
                    <a:pt x="546" y="209"/>
                  </a:lnTo>
                  <a:lnTo>
                    <a:pt x="552" y="209"/>
                  </a:lnTo>
                  <a:lnTo>
                    <a:pt x="559" y="209"/>
                  </a:lnTo>
                  <a:lnTo>
                    <a:pt x="565" y="209"/>
                  </a:lnTo>
                  <a:lnTo>
                    <a:pt x="559" y="209"/>
                  </a:lnTo>
                  <a:lnTo>
                    <a:pt x="565" y="209"/>
                  </a:lnTo>
                  <a:lnTo>
                    <a:pt x="559" y="209"/>
                  </a:lnTo>
                  <a:lnTo>
                    <a:pt x="565" y="209"/>
                  </a:lnTo>
                  <a:lnTo>
                    <a:pt x="571" y="209"/>
                  </a:lnTo>
                  <a:lnTo>
                    <a:pt x="578" y="209"/>
                  </a:lnTo>
                  <a:lnTo>
                    <a:pt x="578" y="215"/>
                  </a:lnTo>
                  <a:lnTo>
                    <a:pt x="571" y="222"/>
                  </a:lnTo>
                  <a:lnTo>
                    <a:pt x="571" y="228"/>
                  </a:lnTo>
                  <a:lnTo>
                    <a:pt x="571" y="234"/>
                  </a:lnTo>
                  <a:lnTo>
                    <a:pt x="571" y="241"/>
                  </a:lnTo>
                  <a:lnTo>
                    <a:pt x="571" y="247"/>
                  </a:lnTo>
                  <a:lnTo>
                    <a:pt x="578" y="247"/>
                  </a:lnTo>
                  <a:lnTo>
                    <a:pt x="578" y="241"/>
                  </a:lnTo>
                  <a:lnTo>
                    <a:pt x="584" y="241"/>
                  </a:lnTo>
                  <a:lnTo>
                    <a:pt x="584" y="234"/>
                  </a:lnTo>
                  <a:lnTo>
                    <a:pt x="590" y="234"/>
                  </a:lnTo>
                  <a:lnTo>
                    <a:pt x="590" y="241"/>
                  </a:lnTo>
                  <a:lnTo>
                    <a:pt x="597" y="241"/>
                  </a:lnTo>
                  <a:lnTo>
                    <a:pt x="597" y="247"/>
                  </a:lnTo>
                  <a:lnTo>
                    <a:pt x="597" y="241"/>
                  </a:lnTo>
                  <a:lnTo>
                    <a:pt x="603" y="241"/>
                  </a:lnTo>
                  <a:lnTo>
                    <a:pt x="603" y="234"/>
                  </a:lnTo>
                  <a:lnTo>
                    <a:pt x="603" y="241"/>
                  </a:lnTo>
                  <a:lnTo>
                    <a:pt x="603" y="234"/>
                  </a:lnTo>
                  <a:lnTo>
                    <a:pt x="603" y="241"/>
                  </a:lnTo>
                  <a:lnTo>
                    <a:pt x="603" y="247"/>
                  </a:lnTo>
                  <a:lnTo>
                    <a:pt x="609" y="247"/>
                  </a:lnTo>
                  <a:lnTo>
                    <a:pt x="609" y="253"/>
                  </a:lnTo>
                  <a:lnTo>
                    <a:pt x="609" y="260"/>
                  </a:lnTo>
                  <a:lnTo>
                    <a:pt x="616" y="260"/>
                  </a:lnTo>
                  <a:lnTo>
                    <a:pt x="622" y="260"/>
                  </a:lnTo>
                  <a:lnTo>
                    <a:pt x="616" y="266"/>
                  </a:lnTo>
                  <a:lnTo>
                    <a:pt x="616" y="272"/>
                  </a:lnTo>
                  <a:lnTo>
                    <a:pt x="609" y="272"/>
                  </a:lnTo>
                  <a:lnTo>
                    <a:pt x="609" y="279"/>
                  </a:lnTo>
                  <a:lnTo>
                    <a:pt x="603" y="279"/>
                  </a:lnTo>
                  <a:lnTo>
                    <a:pt x="603" y="285"/>
                  </a:lnTo>
                  <a:lnTo>
                    <a:pt x="597" y="285"/>
                  </a:lnTo>
                  <a:lnTo>
                    <a:pt x="597" y="291"/>
                  </a:lnTo>
                  <a:lnTo>
                    <a:pt x="590" y="291"/>
                  </a:lnTo>
                  <a:lnTo>
                    <a:pt x="584" y="298"/>
                  </a:lnTo>
                  <a:lnTo>
                    <a:pt x="578" y="304"/>
                  </a:lnTo>
                  <a:lnTo>
                    <a:pt x="578" y="317"/>
                  </a:lnTo>
                  <a:lnTo>
                    <a:pt x="571" y="317"/>
                  </a:lnTo>
                  <a:lnTo>
                    <a:pt x="571" y="323"/>
                  </a:lnTo>
                  <a:lnTo>
                    <a:pt x="571" y="329"/>
                  </a:lnTo>
                  <a:lnTo>
                    <a:pt x="565" y="329"/>
                  </a:lnTo>
                  <a:lnTo>
                    <a:pt x="559" y="329"/>
                  </a:lnTo>
                  <a:lnTo>
                    <a:pt x="546" y="329"/>
                  </a:lnTo>
                  <a:lnTo>
                    <a:pt x="533" y="329"/>
                  </a:lnTo>
                  <a:lnTo>
                    <a:pt x="533" y="336"/>
                  </a:lnTo>
                  <a:lnTo>
                    <a:pt x="527" y="336"/>
                  </a:lnTo>
                  <a:lnTo>
                    <a:pt x="521" y="336"/>
                  </a:lnTo>
                  <a:lnTo>
                    <a:pt x="521" y="329"/>
                  </a:lnTo>
                  <a:lnTo>
                    <a:pt x="521" y="336"/>
                  </a:lnTo>
                  <a:lnTo>
                    <a:pt x="514" y="336"/>
                  </a:lnTo>
                  <a:lnTo>
                    <a:pt x="508" y="336"/>
                  </a:lnTo>
                  <a:lnTo>
                    <a:pt x="508" y="342"/>
                  </a:lnTo>
                  <a:lnTo>
                    <a:pt x="502" y="342"/>
                  </a:lnTo>
                  <a:lnTo>
                    <a:pt x="495" y="342"/>
                  </a:lnTo>
                  <a:lnTo>
                    <a:pt x="495" y="348"/>
                  </a:lnTo>
                  <a:lnTo>
                    <a:pt x="489" y="348"/>
                  </a:lnTo>
                  <a:lnTo>
                    <a:pt x="483" y="348"/>
                  </a:lnTo>
                  <a:lnTo>
                    <a:pt x="483" y="355"/>
                  </a:lnTo>
                  <a:lnTo>
                    <a:pt x="476" y="355"/>
                  </a:lnTo>
                  <a:lnTo>
                    <a:pt x="470" y="355"/>
                  </a:lnTo>
                  <a:lnTo>
                    <a:pt x="470" y="348"/>
                  </a:lnTo>
                  <a:lnTo>
                    <a:pt x="470" y="355"/>
                  </a:lnTo>
                  <a:lnTo>
                    <a:pt x="470" y="348"/>
                  </a:lnTo>
                  <a:lnTo>
                    <a:pt x="463" y="348"/>
                  </a:lnTo>
                  <a:lnTo>
                    <a:pt x="470" y="348"/>
                  </a:lnTo>
                  <a:lnTo>
                    <a:pt x="463" y="348"/>
                  </a:lnTo>
                  <a:lnTo>
                    <a:pt x="457" y="348"/>
                  </a:lnTo>
                  <a:lnTo>
                    <a:pt x="457" y="342"/>
                  </a:lnTo>
                  <a:lnTo>
                    <a:pt x="451" y="342"/>
                  </a:lnTo>
                  <a:lnTo>
                    <a:pt x="451" y="336"/>
                  </a:lnTo>
                  <a:lnTo>
                    <a:pt x="451" y="342"/>
                  </a:lnTo>
                  <a:lnTo>
                    <a:pt x="451" y="336"/>
                  </a:lnTo>
                  <a:lnTo>
                    <a:pt x="444" y="336"/>
                  </a:lnTo>
                  <a:lnTo>
                    <a:pt x="438" y="336"/>
                  </a:lnTo>
                  <a:lnTo>
                    <a:pt x="432" y="336"/>
                  </a:lnTo>
                  <a:lnTo>
                    <a:pt x="425" y="336"/>
                  </a:lnTo>
                  <a:lnTo>
                    <a:pt x="425" y="342"/>
                  </a:lnTo>
                  <a:lnTo>
                    <a:pt x="425" y="336"/>
                  </a:lnTo>
                  <a:lnTo>
                    <a:pt x="419" y="336"/>
                  </a:lnTo>
                  <a:lnTo>
                    <a:pt x="425" y="336"/>
                  </a:lnTo>
                  <a:lnTo>
                    <a:pt x="419" y="336"/>
                  </a:lnTo>
                  <a:lnTo>
                    <a:pt x="419" y="342"/>
                  </a:lnTo>
                  <a:lnTo>
                    <a:pt x="419" y="336"/>
                  </a:lnTo>
                  <a:lnTo>
                    <a:pt x="413" y="336"/>
                  </a:lnTo>
                  <a:lnTo>
                    <a:pt x="406" y="336"/>
                  </a:lnTo>
                  <a:lnTo>
                    <a:pt x="406" y="342"/>
                  </a:lnTo>
                  <a:lnTo>
                    <a:pt x="406" y="348"/>
                  </a:lnTo>
                  <a:lnTo>
                    <a:pt x="406" y="342"/>
                  </a:lnTo>
                  <a:lnTo>
                    <a:pt x="406" y="348"/>
                  </a:lnTo>
                  <a:lnTo>
                    <a:pt x="400" y="342"/>
                  </a:lnTo>
                  <a:lnTo>
                    <a:pt x="400" y="336"/>
                  </a:lnTo>
                  <a:lnTo>
                    <a:pt x="400" y="342"/>
                  </a:lnTo>
                  <a:lnTo>
                    <a:pt x="394" y="336"/>
                  </a:lnTo>
                  <a:lnTo>
                    <a:pt x="387" y="336"/>
                  </a:lnTo>
                  <a:lnTo>
                    <a:pt x="381" y="336"/>
                  </a:lnTo>
                  <a:lnTo>
                    <a:pt x="381" y="342"/>
                  </a:lnTo>
                  <a:lnTo>
                    <a:pt x="375" y="336"/>
                  </a:lnTo>
                  <a:lnTo>
                    <a:pt x="375" y="342"/>
                  </a:lnTo>
                  <a:lnTo>
                    <a:pt x="375" y="348"/>
                  </a:lnTo>
                  <a:lnTo>
                    <a:pt x="368" y="348"/>
                  </a:lnTo>
                  <a:lnTo>
                    <a:pt x="368" y="355"/>
                  </a:lnTo>
                  <a:lnTo>
                    <a:pt x="362" y="355"/>
                  </a:lnTo>
                  <a:lnTo>
                    <a:pt x="368" y="355"/>
                  </a:lnTo>
                  <a:lnTo>
                    <a:pt x="362" y="355"/>
                  </a:lnTo>
                  <a:lnTo>
                    <a:pt x="356" y="355"/>
                  </a:lnTo>
                  <a:lnTo>
                    <a:pt x="356" y="361"/>
                  </a:lnTo>
                  <a:lnTo>
                    <a:pt x="356" y="355"/>
                  </a:lnTo>
                  <a:lnTo>
                    <a:pt x="349" y="361"/>
                  </a:lnTo>
                  <a:lnTo>
                    <a:pt x="349" y="355"/>
                  </a:lnTo>
                  <a:lnTo>
                    <a:pt x="349" y="361"/>
                  </a:lnTo>
                  <a:lnTo>
                    <a:pt x="343" y="361"/>
                  </a:lnTo>
                  <a:lnTo>
                    <a:pt x="343" y="355"/>
                  </a:lnTo>
                  <a:lnTo>
                    <a:pt x="337" y="355"/>
                  </a:lnTo>
                  <a:lnTo>
                    <a:pt x="330" y="355"/>
                  </a:lnTo>
                  <a:lnTo>
                    <a:pt x="330" y="361"/>
                  </a:lnTo>
                  <a:lnTo>
                    <a:pt x="324" y="361"/>
                  </a:lnTo>
                  <a:lnTo>
                    <a:pt x="318" y="361"/>
                  </a:lnTo>
                  <a:lnTo>
                    <a:pt x="318" y="367"/>
                  </a:lnTo>
                  <a:lnTo>
                    <a:pt x="318" y="374"/>
                  </a:lnTo>
                  <a:lnTo>
                    <a:pt x="311" y="374"/>
                  </a:lnTo>
                  <a:lnTo>
                    <a:pt x="318" y="374"/>
                  </a:lnTo>
                  <a:lnTo>
                    <a:pt x="318" y="380"/>
                  </a:lnTo>
                  <a:lnTo>
                    <a:pt x="318" y="386"/>
                  </a:lnTo>
                  <a:lnTo>
                    <a:pt x="318" y="393"/>
                  </a:lnTo>
                  <a:lnTo>
                    <a:pt x="311" y="393"/>
                  </a:lnTo>
                  <a:lnTo>
                    <a:pt x="305" y="393"/>
                  </a:lnTo>
                  <a:lnTo>
                    <a:pt x="305" y="399"/>
                  </a:lnTo>
                  <a:lnTo>
                    <a:pt x="299" y="399"/>
                  </a:lnTo>
                  <a:lnTo>
                    <a:pt x="299" y="393"/>
                  </a:lnTo>
                  <a:lnTo>
                    <a:pt x="292" y="393"/>
                  </a:lnTo>
                  <a:lnTo>
                    <a:pt x="292" y="386"/>
                  </a:lnTo>
                  <a:lnTo>
                    <a:pt x="286" y="386"/>
                  </a:lnTo>
                  <a:lnTo>
                    <a:pt x="279" y="386"/>
                  </a:lnTo>
                  <a:lnTo>
                    <a:pt x="273" y="386"/>
                  </a:lnTo>
                  <a:lnTo>
                    <a:pt x="267" y="386"/>
                  </a:lnTo>
                  <a:lnTo>
                    <a:pt x="260" y="386"/>
                  </a:lnTo>
                  <a:lnTo>
                    <a:pt x="260" y="393"/>
                  </a:lnTo>
                  <a:lnTo>
                    <a:pt x="260" y="386"/>
                  </a:lnTo>
                  <a:lnTo>
                    <a:pt x="254" y="386"/>
                  </a:lnTo>
                  <a:lnTo>
                    <a:pt x="248" y="386"/>
                  </a:lnTo>
                  <a:lnTo>
                    <a:pt x="241" y="386"/>
                  </a:lnTo>
                  <a:lnTo>
                    <a:pt x="241" y="380"/>
                  </a:lnTo>
                  <a:lnTo>
                    <a:pt x="235" y="380"/>
                  </a:lnTo>
                  <a:lnTo>
                    <a:pt x="229" y="380"/>
                  </a:lnTo>
                  <a:lnTo>
                    <a:pt x="229" y="374"/>
                  </a:lnTo>
                  <a:lnTo>
                    <a:pt x="222" y="380"/>
                  </a:lnTo>
                  <a:lnTo>
                    <a:pt x="222" y="374"/>
                  </a:lnTo>
                  <a:lnTo>
                    <a:pt x="216" y="374"/>
                  </a:lnTo>
                  <a:lnTo>
                    <a:pt x="210" y="374"/>
                  </a:lnTo>
                  <a:lnTo>
                    <a:pt x="203" y="374"/>
                  </a:lnTo>
                  <a:lnTo>
                    <a:pt x="197" y="374"/>
                  </a:lnTo>
                  <a:lnTo>
                    <a:pt x="191" y="374"/>
                  </a:lnTo>
                  <a:lnTo>
                    <a:pt x="184" y="374"/>
                  </a:lnTo>
                  <a:lnTo>
                    <a:pt x="184" y="367"/>
                  </a:lnTo>
                  <a:lnTo>
                    <a:pt x="178" y="367"/>
                  </a:lnTo>
                  <a:lnTo>
                    <a:pt x="172" y="367"/>
                  </a:lnTo>
                  <a:lnTo>
                    <a:pt x="165" y="367"/>
                  </a:lnTo>
                  <a:lnTo>
                    <a:pt x="159" y="367"/>
                  </a:lnTo>
                  <a:lnTo>
                    <a:pt x="153" y="367"/>
                  </a:lnTo>
                  <a:lnTo>
                    <a:pt x="146" y="367"/>
                  </a:lnTo>
                  <a:lnTo>
                    <a:pt x="140" y="367"/>
                  </a:lnTo>
                  <a:lnTo>
                    <a:pt x="134" y="367"/>
                  </a:lnTo>
                  <a:lnTo>
                    <a:pt x="134" y="361"/>
                  </a:lnTo>
                  <a:lnTo>
                    <a:pt x="127" y="361"/>
                  </a:lnTo>
                  <a:lnTo>
                    <a:pt x="127" y="355"/>
                  </a:lnTo>
                  <a:lnTo>
                    <a:pt x="121" y="355"/>
                  </a:lnTo>
                  <a:lnTo>
                    <a:pt x="115" y="355"/>
                  </a:lnTo>
                  <a:lnTo>
                    <a:pt x="108" y="361"/>
                  </a:lnTo>
                  <a:lnTo>
                    <a:pt x="102" y="361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89" y="355"/>
                  </a:lnTo>
                  <a:lnTo>
                    <a:pt x="89" y="348"/>
                  </a:lnTo>
                  <a:lnTo>
                    <a:pt x="83" y="348"/>
                  </a:lnTo>
                  <a:lnTo>
                    <a:pt x="83" y="342"/>
                  </a:lnTo>
                  <a:lnTo>
                    <a:pt x="83" y="336"/>
                  </a:lnTo>
                  <a:lnTo>
                    <a:pt x="76" y="336"/>
                  </a:lnTo>
                  <a:lnTo>
                    <a:pt x="76" y="329"/>
                  </a:lnTo>
                  <a:lnTo>
                    <a:pt x="70" y="329"/>
                  </a:lnTo>
                  <a:lnTo>
                    <a:pt x="70" y="323"/>
                  </a:lnTo>
                  <a:lnTo>
                    <a:pt x="76" y="323"/>
                  </a:lnTo>
                  <a:lnTo>
                    <a:pt x="70" y="323"/>
                  </a:lnTo>
                  <a:lnTo>
                    <a:pt x="70" y="317"/>
                  </a:lnTo>
                  <a:lnTo>
                    <a:pt x="70" y="310"/>
                  </a:lnTo>
                  <a:lnTo>
                    <a:pt x="70" y="304"/>
                  </a:lnTo>
                  <a:lnTo>
                    <a:pt x="70" y="298"/>
                  </a:lnTo>
                  <a:lnTo>
                    <a:pt x="64" y="298"/>
                  </a:lnTo>
                  <a:lnTo>
                    <a:pt x="70" y="298"/>
                  </a:lnTo>
                  <a:lnTo>
                    <a:pt x="64" y="298"/>
                  </a:lnTo>
                  <a:lnTo>
                    <a:pt x="57" y="298"/>
                  </a:lnTo>
                  <a:lnTo>
                    <a:pt x="57" y="291"/>
                  </a:lnTo>
                  <a:lnTo>
                    <a:pt x="51" y="291"/>
                  </a:lnTo>
                  <a:lnTo>
                    <a:pt x="45" y="291"/>
                  </a:lnTo>
                  <a:lnTo>
                    <a:pt x="45" y="298"/>
                  </a:lnTo>
                  <a:lnTo>
                    <a:pt x="45" y="291"/>
                  </a:lnTo>
                  <a:lnTo>
                    <a:pt x="45" y="285"/>
                  </a:lnTo>
                  <a:lnTo>
                    <a:pt x="38" y="291"/>
                  </a:lnTo>
                  <a:lnTo>
                    <a:pt x="32" y="291"/>
                  </a:lnTo>
                  <a:lnTo>
                    <a:pt x="32" y="298"/>
                  </a:lnTo>
                  <a:lnTo>
                    <a:pt x="32" y="291"/>
                  </a:lnTo>
                  <a:lnTo>
                    <a:pt x="26" y="291"/>
                  </a:lnTo>
                  <a:lnTo>
                    <a:pt x="26" y="298"/>
                  </a:lnTo>
                  <a:lnTo>
                    <a:pt x="19" y="298"/>
                  </a:lnTo>
                  <a:lnTo>
                    <a:pt x="19" y="29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13" y="304"/>
                  </a:lnTo>
                  <a:lnTo>
                    <a:pt x="13" y="298"/>
                  </a:lnTo>
                  <a:lnTo>
                    <a:pt x="7" y="298"/>
                  </a:lnTo>
                  <a:lnTo>
                    <a:pt x="7" y="291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8" name="Freeform 116"/>
            <p:cNvSpPr>
              <a:spLocks/>
            </p:cNvSpPr>
            <p:nvPr/>
          </p:nvSpPr>
          <p:spPr bwMode="auto">
            <a:xfrm>
              <a:off x="2028119" y="4709221"/>
              <a:ext cx="799471" cy="672404"/>
            </a:xfrm>
            <a:custGeom>
              <a:avLst/>
              <a:gdLst>
                <a:gd name="T0" fmla="*/ 2147483647 w 755"/>
                <a:gd name="T1" fmla="*/ 2147483647 h 635"/>
                <a:gd name="T2" fmla="*/ 2147483647 w 755"/>
                <a:gd name="T3" fmla="*/ 2147483647 h 635"/>
                <a:gd name="T4" fmla="*/ 2147483647 w 755"/>
                <a:gd name="T5" fmla="*/ 2147483647 h 635"/>
                <a:gd name="T6" fmla="*/ 2147483647 w 755"/>
                <a:gd name="T7" fmla="*/ 2147483647 h 635"/>
                <a:gd name="T8" fmla="*/ 2147483647 w 755"/>
                <a:gd name="T9" fmla="*/ 2147483647 h 635"/>
                <a:gd name="T10" fmla="*/ 2147483647 w 755"/>
                <a:gd name="T11" fmla="*/ 2147483647 h 635"/>
                <a:gd name="T12" fmla="*/ 2147483647 w 755"/>
                <a:gd name="T13" fmla="*/ 2147483647 h 635"/>
                <a:gd name="T14" fmla="*/ 2147483647 w 755"/>
                <a:gd name="T15" fmla="*/ 2147483647 h 635"/>
                <a:gd name="T16" fmla="*/ 2147483647 w 755"/>
                <a:gd name="T17" fmla="*/ 2147483647 h 635"/>
                <a:gd name="T18" fmla="*/ 2147483647 w 755"/>
                <a:gd name="T19" fmla="*/ 2147483647 h 635"/>
                <a:gd name="T20" fmla="*/ 2147483647 w 755"/>
                <a:gd name="T21" fmla="*/ 2147483647 h 635"/>
                <a:gd name="T22" fmla="*/ 2147483647 w 755"/>
                <a:gd name="T23" fmla="*/ 2147483647 h 635"/>
                <a:gd name="T24" fmla="*/ 2147483647 w 755"/>
                <a:gd name="T25" fmla="*/ 2147483647 h 635"/>
                <a:gd name="T26" fmla="*/ 2147483647 w 755"/>
                <a:gd name="T27" fmla="*/ 2147483647 h 635"/>
                <a:gd name="T28" fmla="*/ 2147483647 w 755"/>
                <a:gd name="T29" fmla="*/ 2147483647 h 635"/>
                <a:gd name="T30" fmla="*/ 2147483647 w 755"/>
                <a:gd name="T31" fmla="*/ 2147483647 h 635"/>
                <a:gd name="T32" fmla="*/ 2147483647 w 755"/>
                <a:gd name="T33" fmla="*/ 2147483647 h 635"/>
                <a:gd name="T34" fmla="*/ 2147483647 w 755"/>
                <a:gd name="T35" fmla="*/ 2147483647 h 635"/>
                <a:gd name="T36" fmla="*/ 2147483647 w 755"/>
                <a:gd name="T37" fmla="*/ 2147483647 h 635"/>
                <a:gd name="T38" fmla="*/ 2147483647 w 755"/>
                <a:gd name="T39" fmla="*/ 2147483647 h 635"/>
                <a:gd name="T40" fmla="*/ 2147483647 w 755"/>
                <a:gd name="T41" fmla="*/ 2147483647 h 635"/>
                <a:gd name="T42" fmla="*/ 2147483647 w 755"/>
                <a:gd name="T43" fmla="*/ 2147483647 h 635"/>
                <a:gd name="T44" fmla="*/ 2147483647 w 755"/>
                <a:gd name="T45" fmla="*/ 2147483647 h 635"/>
                <a:gd name="T46" fmla="*/ 2147483647 w 755"/>
                <a:gd name="T47" fmla="*/ 2147483647 h 635"/>
                <a:gd name="T48" fmla="*/ 2147483647 w 755"/>
                <a:gd name="T49" fmla="*/ 2147483647 h 635"/>
                <a:gd name="T50" fmla="*/ 2147483647 w 755"/>
                <a:gd name="T51" fmla="*/ 2147483647 h 635"/>
                <a:gd name="T52" fmla="*/ 2147483647 w 755"/>
                <a:gd name="T53" fmla="*/ 2147483647 h 635"/>
                <a:gd name="T54" fmla="*/ 2147483647 w 755"/>
                <a:gd name="T55" fmla="*/ 2147483647 h 635"/>
                <a:gd name="T56" fmla="*/ 2147483647 w 755"/>
                <a:gd name="T57" fmla="*/ 2147483647 h 635"/>
                <a:gd name="T58" fmla="*/ 2147483647 w 755"/>
                <a:gd name="T59" fmla="*/ 2147483647 h 635"/>
                <a:gd name="T60" fmla="*/ 2147483647 w 755"/>
                <a:gd name="T61" fmla="*/ 2147483647 h 635"/>
                <a:gd name="T62" fmla="*/ 2147483647 w 755"/>
                <a:gd name="T63" fmla="*/ 2147483647 h 635"/>
                <a:gd name="T64" fmla="*/ 2147483647 w 755"/>
                <a:gd name="T65" fmla="*/ 2147483647 h 635"/>
                <a:gd name="T66" fmla="*/ 2147483647 w 755"/>
                <a:gd name="T67" fmla="*/ 2147483647 h 635"/>
                <a:gd name="T68" fmla="*/ 2147483647 w 755"/>
                <a:gd name="T69" fmla="*/ 2147483647 h 635"/>
                <a:gd name="T70" fmla="*/ 2147483647 w 755"/>
                <a:gd name="T71" fmla="*/ 2147483647 h 635"/>
                <a:gd name="T72" fmla="*/ 2147483647 w 755"/>
                <a:gd name="T73" fmla="*/ 2147483647 h 635"/>
                <a:gd name="T74" fmla="*/ 2147483647 w 755"/>
                <a:gd name="T75" fmla="*/ 2147483647 h 635"/>
                <a:gd name="T76" fmla="*/ 2147483647 w 755"/>
                <a:gd name="T77" fmla="*/ 2147483647 h 635"/>
                <a:gd name="T78" fmla="*/ 2147483647 w 755"/>
                <a:gd name="T79" fmla="*/ 2147483647 h 635"/>
                <a:gd name="T80" fmla="*/ 2147483647 w 755"/>
                <a:gd name="T81" fmla="*/ 2147483647 h 635"/>
                <a:gd name="T82" fmla="*/ 2147483647 w 755"/>
                <a:gd name="T83" fmla="*/ 2147483647 h 635"/>
                <a:gd name="T84" fmla="*/ 2147483647 w 755"/>
                <a:gd name="T85" fmla="*/ 2147483647 h 635"/>
                <a:gd name="T86" fmla="*/ 2147483647 w 755"/>
                <a:gd name="T87" fmla="*/ 2147483647 h 635"/>
                <a:gd name="T88" fmla="*/ 2147483647 w 755"/>
                <a:gd name="T89" fmla="*/ 2147483647 h 635"/>
                <a:gd name="T90" fmla="*/ 2147483647 w 755"/>
                <a:gd name="T91" fmla="*/ 2147483647 h 635"/>
                <a:gd name="T92" fmla="*/ 2147483647 w 755"/>
                <a:gd name="T93" fmla="*/ 2147483647 h 635"/>
                <a:gd name="T94" fmla="*/ 2147483647 w 755"/>
                <a:gd name="T95" fmla="*/ 2147483647 h 635"/>
                <a:gd name="T96" fmla="*/ 2147483647 w 755"/>
                <a:gd name="T97" fmla="*/ 2147483647 h 635"/>
                <a:gd name="T98" fmla="*/ 2147483647 w 755"/>
                <a:gd name="T99" fmla="*/ 2147483647 h 635"/>
                <a:gd name="T100" fmla="*/ 2147483647 w 755"/>
                <a:gd name="T101" fmla="*/ 2147483647 h 635"/>
                <a:gd name="T102" fmla="*/ 2147483647 w 755"/>
                <a:gd name="T103" fmla="*/ 2147483647 h 635"/>
                <a:gd name="T104" fmla="*/ 2147483647 w 755"/>
                <a:gd name="T105" fmla="*/ 2147483647 h 635"/>
                <a:gd name="T106" fmla="*/ 2147483647 w 755"/>
                <a:gd name="T107" fmla="*/ 2147483647 h 635"/>
                <a:gd name="T108" fmla="*/ 2147483647 w 755"/>
                <a:gd name="T109" fmla="*/ 2147483647 h 635"/>
                <a:gd name="T110" fmla="*/ 2147483647 w 755"/>
                <a:gd name="T111" fmla="*/ 2147483647 h 635"/>
                <a:gd name="T112" fmla="*/ 2147483647 w 755"/>
                <a:gd name="T113" fmla="*/ 2147483647 h 635"/>
                <a:gd name="T114" fmla="*/ 2147483647 w 755"/>
                <a:gd name="T115" fmla="*/ 2147483647 h 635"/>
                <a:gd name="T116" fmla="*/ 2147483647 w 755"/>
                <a:gd name="T117" fmla="*/ 2147483647 h 635"/>
                <a:gd name="T118" fmla="*/ 2147483647 w 755"/>
                <a:gd name="T119" fmla="*/ 2147483647 h 635"/>
                <a:gd name="T120" fmla="*/ 2147483647 w 755"/>
                <a:gd name="T121" fmla="*/ 2147483647 h 635"/>
                <a:gd name="T122" fmla="*/ 0 w 755"/>
                <a:gd name="T123" fmla="*/ 2147483647 h 6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5"/>
                <a:gd name="T187" fmla="*/ 0 h 635"/>
                <a:gd name="T188" fmla="*/ 755 w 755"/>
                <a:gd name="T189" fmla="*/ 635 h 6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5" h="635">
                  <a:moveTo>
                    <a:pt x="32" y="273"/>
                  </a:moveTo>
                  <a:lnTo>
                    <a:pt x="32" y="267"/>
                  </a:lnTo>
                  <a:lnTo>
                    <a:pt x="32" y="260"/>
                  </a:lnTo>
                  <a:lnTo>
                    <a:pt x="39" y="254"/>
                  </a:lnTo>
                  <a:lnTo>
                    <a:pt x="45" y="254"/>
                  </a:lnTo>
                  <a:lnTo>
                    <a:pt x="51" y="254"/>
                  </a:lnTo>
                  <a:lnTo>
                    <a:pt x="58" y="248"/>
                  </a:lnTo>
                  <a:lnTo>
                    <a:pt x="64" y="241"/>
                  </a:lnTo>
                  <a:lnTo>
                    <a:pt x="64" y="235"/>
                  </a:lnTo>
                  <a:lnTo>
                    <a:pt x="70" y="235"/>
                  </a:lnTo>
                  <a:lnTo>
                    <a:pt x="70" y="229"/>
                  </a:lnTo>
                  <a:lnTo>
                    <a:pt x="77" y="229"/>
                  </a:lnTo>
                  <a:lnTo>
                    <a:pt x="83" y="229"/>
                  </a:lnTo>
                  <a:lnTo>
                    <a:pt x="83" y="222"/>
                  </a:lnTo>
                  <a:lnTo>
                    <a:pt x="83" y="216"/>
                  </a:lnTo>
                  <a:lnTo>
                    <a:pt x="89" y="216"/>
                  </a:lnTo>
                  <a:lnTo>
                    <a:pt x="96" y="210"/>
                  </a:lnTo>
                  <a:lnTo>
                    <a:pt x="96" y="203"/>
                  </a:lnTo>
                  <a:lnTo>
                    <a:pt x="96" y="197"/>
                  </a:lnTo>
                  <a:lnTo>
                    <a:pt x="102" y="197"/>
                  </a:lnTo>
                  <a:lnTo>
                    <a:pt x="102" y="191"/>
                  </a:lnTo>
                  <a:lnTo>
                    <a:pt x="108" y="191"/>
                  </a:lnTo>
                  <a:lnTo>
                    <a:pt x="115" y="191"/>
                  </a:lnTo>
                  <a:lnTo>
                    <a:pt x="121" y="191"/>
                  </a:lnTo>
                  <a:lnTo>
                    <a:pt x="121" y="184"/>
                  </a:lnTo>
                  <a:lnTo>
                    <a:pt x="121" y="178"/>
                  </a:lnTo>
                  <a:lnTo>
                    <a:pt x="127" y="178"/>
                  </a:lnTo>
                  <a:lnTo>
                    <a:pt x="127" y="172"/>
                  </a:lnTo>
                  <a:lnTo>
                    <a:pt x="127" y="165"/>
                  </a:lnTo>
                  <a:lnTo>
                    <a:pt x="127" y="159"/>
                  </a:lnTo>
                  <a:lnTo>
                    <a:pt x="134" y="159"/>
                  </a:lnTo>
                  <a:lnTo>
                    <a:pt x="140" y="159"/>
                  </a:lnTo>
                  <a:lnTo>
                    <a:pt x="146" y="153"/>
                  </a:lnTo>
                  <a:lnTo>
                    <a:pt x="153" y="146"/>
                  </a:lnTo>
                  <a:lnTo>
                    <a:pt x="159" y="146"/>
                  </a:lnTo>
                  <a:lnTo>
                    <a:pt x="159" y="140"/>
                  </a:lnTo>
                  <a:lnTo>
                    <a:pt x="153" y="140"/>
                  </a:lnTo>
                  <a:lnTo>
                    <a:pt x="159" y="133"/>
                  </a:lnTo>
                  <a:lnTo>
                    <a:pt x="165" y="133"/>
                  </a:lnTo>
                  <a:lnTo>
                    <a:pt x="172" y="133"/>
                  </a:lnTo>
                  <a:lnTo>
                    <a:pt x="172" y="127"/>
                  </a:lnTo>
                  <a:lnTo>
                    <a:pt x="165" y="127"/>
                  </a:lnTo>
                  <a:lnTo>
                    <a:pt x="165" y="121"/>
                  </a:lnTo>
                  <a:lnTo>
                    <a:pt x="172" y="121"/>
                  </a:lnTo>
                  <a:lnTo>
                    <a:pt x="178" y="121"/>
                  </a:lnTo>
                  <a:lnTo>
                    <a:pt x="184" y="121"/>
                  </a:lnTo>
                  <a:lnTo>
                    <a:pt x="184" y="127"/>
                  </a:lnTo>
                  <a:lnTo>
                    <a:pt x="191" y="121"/>
                  </a:lnTo>
                  <a:lnTo>
                    <a:pt x="191" y="114"/>
                  </a:lnTo>
                  <a:lnTo>
                    <a:pt x="184" y="114"/>
                  </a:lnTo>
                  <a:lnTo>
                    <a:pt x="178" y="114"/>
                  </a:lnTo>
                  <a:lnTo>
                    <a:pt x="178" y="108"/>
                  </a:lnTo>
                  <a:lnTo>
                    <a:pt x="184" y="108"/>
                  </a:lnTo>
                  <a:lnTo>
                    <a:pt x="191" y="102"/>
                  </a:lnTo>
                  <a:lnTo>
                    <a:pt x="197" y="102"/>
                  </a:lnTo>
                  <a:lnTo>
                    <a:pt x="197" y="95"/>
                  </a:lnTo>
                  <a:lnTo>
                    <a:pt x="197" y="102"/>
                  </a:lnTo>
                  <a:lnTo>
                    <a:pt x="204" y="102"/>
                  </a:lnTo>
                  <a:lnTo>
                    <a:pt x="204" y="95"/>
                  </a:lnTo>
                  <a:lnTo>
                    <a:pt x="210" y="95"/>
                  </a:lnTo>
                  <a:lnTo>
                    <a:pt x="216" y="89"/>
                  </a:lnTo>
                  <a:lnTo>
                    <a:pt x="216" y="83"/>
                  </a:lnTo>
                  <a:lnTo>
                    <a:pt x="223" y="83"/>
                  </a:lnTo>
                  <a:lnTo>
                    <a:pt x="223" y="76"/>
                  </a:lnTo>
                  <a:lnTo>
                    <a:pt x="229" y="83"/>
                  </a:lnTo>
                  <a:lnTo>
                    <a:pt x="229" y="76"/>
                  </a:lnTo>
                  <a:lnTo>
                    <a:pt x="235" y="70"/>
                  </a:lnTo>
                  <a:lnTo>
                    <a:pt x="242" y="76"/>
                  </a:lnTo>
                  <a:lnTo>
                    <a:pt x="242" y="70"/>
                  </a:lnTo>
                  <a:lnTo>
                    <a:pt x="248" y="70"/>
                  </a:lnTo>
                  <a:lnTo>
                    <a:pt x="248" y="64"/>
                  </a:lnTo>
                  <a:lnTo>
                    <a:pt x="254" y="64"/>
                  </a:lnTo>
                  <a:lnTo>
                    <a:pt x="261" y="64"/>
                  </a:lnTo>
                  <a:lnTo>
                    <a:pt x="261" y="57"/>
                  </a:lnTo>
                  <a:lnTo>
                    <a:pt x="261" y="51"/>
                  </a:lnTo>
                  <a:lnTo>
                    <a:pt x="267" y="51"/>
                  </a:lnTo>
                  <a:lnTo>
                    <a:pt x="267" y="45"/>
                  </a:lnTo>
                  <a:lnTo>
                    <a:pt x="273" y="45"/>
                  </a:lnTo>
                  <a:lnTo>
                    <a:pt x="273" y="38"/>
                  </a:lnTo>
                  <a:lnTo>
                    <a:pt x="273" y="45"/>
                  </a:lnTo>
                  <a:lnTo>
                    <a:pt x="280" y="45"/>
                  </a:lnTo>
                  <a:lnTo>
                    <a:pt x="286" y="45"/>
                  </a:lnTo>
                  <a:lnTo>
                    <a:pt x="286" y="38"/>
                  </a:lnTo>
                  <a:lnTo>
                    <a:pt x="286" y="45"/>
                  </a:lnTo>
                  <a:lnTo>
                    <a:pt x="292" y="45"/>
                  </a:lnTo>
                  <a:lnTo>
                    <a:pt x="292" y="38"/>
                  </a:lnTo>
                  <a:lnTo>
                    <a:pt x="292" y="32"/>
                  </a:lnTo>
                  <a:lnTo>
                    <a:pt x="299" y="38"/>
                  </a:lnTo>
                  <a:lnTo>
                    <a:pt x="305" y="38"/>
                  </a:lnTo>
                  <a:lnTo>
                    <a:pt x="305" y="32"/>
                  </a:lnTo>
                  <a:lnTo>
                    <a:pt x="311" y="32"/>
                  </a:lnTo>
                  <a:lnTo>
                    <a:pt x="318" y="38"/>
                  </a:lnTo>
                  <a:lnTo>
                    <a:pt x="318" y="32"/>
                  </a:lnTo>
                  <a:lnTo>
                    <a:pt x="324" y="32"/>
                  </a:lnTo>
                  <a:lnTo>
                    <a:pt x="324" y="26"/>
                  </a:lnTo>
                  <a:lnTo>
                    <a:pt x="330" y="26"/>
                  </a:lnTo>
                  <a:lnTo>
                    <a:pt x="330" y="19"/>
                  </a:lnTo>
                  <a:lnTo>
                    <a:pt x="330" y="13"/>
                  </a:lnTo>
                  <a:lnTo>
                    <a:pt x="330" y="19"/>
                  </a:lnTo>
                  <a:lnTo>
                    <a:pt x="337" y="19"/>
                  </a:lnTo>
                  <a:lnTo>
                    <a:pt x="343" y="19"/>
                  </a:lnTo>
                  <a:lnTo>
                    <a:pt x="343" y="13"/>
                  </a:lnTo>
                  <a:lnTo>
                    <a:pt x="349" y="13"/>
                  </a:lnTo>
                  <a:lnTo>
                    <a:pt x="349" y="7"/>
                  </a:lnTo>
                  <a:lnTo>
                    <a:pt x="356" y="7"/>
                  </a:lnTo>
                  <a:lnTo>
                    <a:pt x="362" y="0"/>
                  </a:lnTo>
                  <a:lnTo>
                    <a:pt x="362" y="7"/>
                  </a:lnTo>
                  <a:lnTo>
                    <a:pt x="368" y="7"/>
                  </a:lnTo>
                  <a:lnTo>
                    <a:pt x="375" y="7"/>
                  </a:lnTo>
                  <a:lnTo>
                    <a:pt x="381" y="7"/>
                  </a:lnTo>
                  <a:lnTo>
                    <a:pt x="381" y="13"/>
                  </a:lnTo>
                  <a:lnTo>
                    <a:pt x="381" y="7"/>
                  </a:lnTo>
                  <a:lnTo>
                    <a:pt x="388" y="7"/>
                  </a:lnTo>
                  <a:lnTo>
                    <a:pt x="394" y="7"/>
                  </a:lnTo>
                  <a:lnTo>
                    <a:pt x="394" y="13"/>
                  </a:lnTo>
                  <a:lnTo>
                    <a:pt x="394" y="7"/>
                  </a:lnTo>
                  <a:lnTo>
                    <a:pt x="400" y="7"/>
                  </a:lnTo>
                  <a:lnTo>
                    <a:pt x="407" y="7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13" y="7"/>
                  </a:lnTo>
                  <a:lnTo>
                    <a:pt x="413" y="13"/>
                  </a:lnTo>
                  <a:lnTo>
                    <a:pt x="413" y="7"/>
                  </a:lnTo>
                  <a:lnTo>
                    <a:pt x="419" y="7"/>
                  </a:lnTo>
                  <a:lnTo>
                    <a:pt x="426" y="7"/>
                  </a:lnTo>
                  <a:lnTo>
                    <a:pt x="432" y="7"/>
                  </a:lnTo>
                  <a:lnTo>
                    <a:pt x="438" y="7"/>
                  </a:lnTo>
                  <a:lnTo>
                    <a:pt x="438" y="0"/>
                  </a:lnTo>
                  <a:lnTo>
                    <a:pt x="438" y="7"/>
                  </a:lnTo>
                  <a:lnTo>
                    <a:pt x="445" y="7"/>
                  </a:lnTo>
                  <a:lnTo>
                    <a:pt x="445" y="13"/>
                  </a:lnTo>
                  <a:lnTo>
                    <a:pt x="445" y="7"/>
                  </a:lnTo>
                  <a:lnTo>
                    <a:pt x="451" y="7"/>
                  </a:lnTo>
                  <a:lnTo>
                    <a:pt x="451" y="13"/>
                  </a:lnTo>
                  <a:lnTo>
                    <a:pt x="451" y="7"/>
                  </a:lnTo>
                  <a:lnTo>
                    <a:pt x="457" y="7"/>
                  </a:lnTo>
                  <a:lnTo>
                    <a:pt x="457" y="13"/>
                  </a:lnTo>
                  <a:lnTo>
                    <a:pt x="464" y="13"/>
                  </a:lnTo>
                  <a:lnTo>
                    <a:pt x="470" y="13"/>
                  </a:lnTo>
                  <a:lnTo>
                    <a:pt x="470" y="19"/>
                  </a:lnTo>
                  <a:lnTo>
                    <a:pt x="476" y="19"/>
                  </a:lnTo>
                  <a:lnTo>
                    <a:pt x="476" y="13"/>
                  </a:lnTo>
                  <a:lnTo>
                    <a:pt x="483" y="13"/>
                  </a:lnTo>
                  <a:lnTo>
                    <a:pt x="489" y="13"/>
                  </a:lnTo>
                  <a:lnTo>
                    <a:pt x="495" y="13"/>
                  </a:lnTo>
                  <a:lnTo>
                    <a:pt x="495" y="19"/>
                  </a:lnTo>
                  <a:lnTo>
                    <a:pt x="502" y="19"/>
                  </a:lnTo>
                  <a:lnTo>
                    <a:pt x="502" y="13"/>
                  </a:lnTo>
                  <a:lnTo>
                    <a:pt x="502" y="19"/>
                  </a:lnTo>
                  <a:lnTo>
                    <a:pt x="508" y="19"/>
                  </a:lnTo>
                  <a:lnTo>
                    <a:pt x="508" y="13"/>
                  </a:lnTo>
                  <a:lnTo>
                    <a:pt x="514" y="13"/>
                  </a:lnTo>
                  <a:lnTo>
                    <a:pt x="514" y="19"/>
                  </a:lnTo>
                  <a:lnTo>
                    <a:pt x="521" y="19"/>
                  </a:lnTo>
                  <a:lnTo>
                    <a:pt x="527" y="19"/>
                  </a:lnTo>
                  <a:lnTo>
                    <a:pt x="527" y="26"/>
                  </a:lnTo>
                  <a:lnTo>
                    <a:pt x="533" y="26"/>
                  </a:lnTo>
                  <a:lnTo>
                    <a:pt x="533" y="19"/>
                  </a:lnTo>
                  <a:lnTo>
                    <a:pt x="540" y="26"/>
                  </a:lnTo>
                  <a:lnTo>
                    <a:pt x="533" y="26"/>
                  </a:lnTo>
                  <a:lnTo>
                    <a:pt x="540" y="26"/>
                  </a:lnTo>
                  <a:lnTo>
                    <a:pt x="540" y="32"/>
                  </a:lnTo>
                  <a:lnTo>
                    <a:pt x="546" y="32"/>
                  </a:lnTo>
                  <a:lnTo>
                    <a:pt x="540" y="32"/>
                  </a:lnTo>
                  <a:lnTo>
                    <a:pt x="540" y="38"/>
                  </a:lnTo>
                  <a:lnTo>
                    <a:pt x="546" y="38"/>
                  </a:lnTo>
                  <a:lnTo>
                    <a:pt x="546" y="32"/>
                  </a:lnTo>
                  <a:lnTo>
                    <a:pt x="546" y="38"/>
                  </a:lnTo>
                  <a:lnTo>
                    <a:pt x="552" y="38"/>
                  </a:lnTo>
                  <a:lnTo>
                    <a:pt x="559" y="38"/>
                  </a:lnTo>
                  <a:lnTo>
                    <a:pt x="565" y="38"/>
                  </a:lnTo>
                  <a:lnTo>
                    <a:pt x="571" y="38"/>
                  </a:lnTo>
                  <a:lnTo>
                    <a:pt x="571" y="45"/>
                  </a:lnTo>
                  <a:lnTo>
                    <a:pt x="578" y="45"/>
                  </a:lnTo>
                  <a:lnTo>
                    <a:pt x="578" y="38"/>
                  </a:lnTo>
                  <a:lnTo>
                    <a:pt x="578" y="45"/>
                  </a:lnTo>
                  <a:lnTo>
                    <a:pt x="584" y="45"/>
                  </a:lnTo>
                  <a:lnTo>
                    <a:pt x="591" y="45"/>
                  </a:lnTo>
                  <a:lnTo>
                    <a:pt x="591" y="51"/>
                  </a:lnTo>
                  <a:lnTo>
                    <a:pt x="597" y="51"/>
                  </a:lnTo>
                  <a:lnTo>
                    <a:pt x="597" y="57"/>
                  </a:lnTo>
                  <a:lnTo>
                    <a:pt x="603" y="57"/>
                  </a:lnTo>
                  <a:lnTo>
                    <a:pt x="610" y="57"/>
                  </a:lnTo>
                  <a:lnTo>
                    <a:pt x="610" y="64"/>
                  </a:lnTo>
                  <a:lnTo>
                    <a:pt x="616" y="64"/>
                  </a:lnTo>
                  <a:lnTo>
                    <a:pt x="616" y="70"/>
                  </a:lnTo>
                  <a:lnTo>
                    <a:pt x="622" y="70"/>
                  </a:lnTo>
                  <a:lnTo>
                    <a:pt x="629" y="70"/>
                  </a:lnTo>
                  <a:lnTo>
                    <a:pt x="629" y="76"/>
                  </a:lnTo>
                  <a:lnTo>
                    <a:pt x="629" y="83"/>
                  </a:lnTo>
                  <a:lnTo>
                    <a:pt x="635" y="83"/>
                  </a:lnTo>
                  <a:lnTo>
                    <a:pt x="641" y="83"/>
                  </a:lnTo>
                  <a:lnTo>
                    <a:pt x="641" y="89"/>
                  </a:lnTo>
                  <a:lnTo>
                    <a:pt x="648" y="89"/>
                  </a:lnTo>
                  <a:lnTo>
                    <a:pt x="641" y="95"/>
                  </a:lnTo>
                  <a:lnTo>
                    <a:pt x="648" y="95"/>
                  </a:lnTo>
                  <a:lnTo>
                    <a:pt x="648" y="102"/>
                  </a:lnTo>
                  <a:lnTo>
                    <a:pt x="648" y="95"/>
                  </a:lnTo>
                  <a:lnTo>
                    <a:pt x="648" y="102"/>
                  </a:lnTo>
                  <a:lnTo>
                    <a:pt x="654" y="102"/>
                  </a:lnTo>
                  <a:lnTo>
                    <a:pt x="654" y="108"/>
                  </a:lnTo>
                  <a:lnTo>
                    <a:pt x="660" y="108"/>
                  </a:lnTo>
                  <a:lnTo>
                    <a:pt x="660" y="114"/>
                  </a:lnTo>
                  <a:lnTo>
                    <a:pt x="667" y="114"/>
                  </a:lnTo>
                  <a:lnTo>
                    <a:pt x="667" y="121"/>
                  </a:lnTo>
                  <a:lnTo>
                    <a:pt x="673" y="121"/>
                  </a:lnTo>
                  <a:lnTo>
                    <a:pt x="673" y="127"/>
                  </a:lnTo>
                  <a:lnTo>
                    <a:pt x="679" y="127"/>
                  </a:lnTo>
                  <a:lnTo>
                    <a:pt x="686" y="127"/>
                  </a:lnTo>
                  <a:lnTo>
                    <a:pt x="692" y="127"/>
                  </a:lnTo>
                  <a:lnTo>
                    <a:pt x="698" y="127"/>
                  </a:lnTo>
                  <a:lnTo>
                    <a:pt x="705" y="127"/>
                  </a:lnTo>
                  <a:lnTo>
                    <a:pt x="711" y="127"/>
                  </a:lnTo>
                  <a:lnTo>
                    <a:pt x="711" y="133"/>
                  </a:lnTo>
                  <a:lnTo>
                    <a:pt x="717" y="133"/>
                  </a:lnTo>
                  <a:lnTo>
                    <a:pt x="711" y="133"/>
                  </a:lnTo>
                  <a:lnTo>
                    <a:pt x="711" y="127"/>
                  </a:lnTo>
                  <a:lnTo>
                    <a:pt x="717" y="127"/>
                  </a:lnTo>
                  <a:lnTo>
                    <a:pt x="717" y="133"/>
                  </a:lnTo>
                  <a:lnTo>
                    <a:pt x="724" y="133"/>
                  </a:lnTo>
                  <a:lnTo>
                    <a:pt x="724" y="127"/>
                  </a:lnTo>
                  <a:lnTo>
                    <a:pt x="730" y="127"/>
                  </a:lnTo>
                  <a:lnTo>
                    <a:pt x="736" y="133"/>
                  </a:lnTo>
                  <a:lnTo>
                    <a:pt x="736" y="127"/>
                  </a:lnTo>
                  <a:lnTo>
                    <a:pt x="743" y="127"/>
                  </a:lnTo>
                  <a:lnTo>
                    <a:pt x="743" y="133"/>
                  </a:lnTo>
                  <a:lnTo>
                    <a:pt x="749" y="133"/>
                  </a:lnTo>
                  <a:lnTo>
                    <a:pt x="743" y="133"/>
                  </a:lnTo>
                  <a:lnTo>
                    <a:pt x="749" y="127"/>
                  </a:lnTo>
                  <a:lnTo>
                    <a:pt x="749" y="133"/>
                  </a:lnTo>
                  <a:lnTo>
                    <a:pt x="749" y="127"/>
                  </a:lnTo>
                  <a:lnTo>
                    <a:pt x="749" y="133"/>
                  </a:lnTo>
                  <a:lnTo>
                    <a:pt x="755" y="133"/>
                  </a:lnTo>
                  <a:lnTo>
                    <a:pt x="749" y="133"/>
                  </a:lnTo>
                  <a:lnTo>
                    <a:pt x="755" y="133"/>
                  </a:lnTo>
                  <a:lnTo>
                    <a:pt x="749" y="133"/>
                  </a:lnTo>
                  <a:lnTo>
                    <a:pt x="749" y="140"/>
                  </a:lnTo>
                  <a:lnTo>
                    <a:pt x="755" y="140"/>
                  </a:lnTo>
                  <a:lnTo>
                    <a:pt x="755" y="146"/>
                  </a:lnTo>
                  <a:lnTo>
                    <a:pt x="749" y="146"/>
                  </a:lnTo>
                  <a:lnTo>
                    <a:pt x="743" y="146"/>
                  </a:lnTo>
                  <a:lnTo>
                    <a:pt x="749" y="146"/>
                  </a:lnTo>
                  <a:lnTo>
                    <a:pt x="743" y="146"/>
                  </a:lnTo>
                  <a:lnTo>
                    <a:pt x="743" y="153"/>
                  </a:lnTo>
                  <a:lnTo>
                    <a:pt x="736" y="159"/>
                  </a:lnTo>
                  <a:lnTo>
                    <a:pt x="743" y="159"/>
                  </a:lnTo>
                  <a:lnTo>
                    <a:pt x="736" y="159"/>
                  </a:lnTo>
                  <a:lnTo>
                    <a:pt x="736" y="153"/>
                  </a:lnTo>
                  <a:lnTo>
                    <a:pt x="736" y="159"/>
                  </a:lnTo>
                  <a:lnTo>
                    <a:pt x="730" y="159"/>
                  </a:lnTo>
                  <a:lnTo>
                    <a:pt x="730" y="165"/>
                  </a:lnTo>
                  <a:lnTo>
                    <a:pt x="730" y="159"/>
                  </a:lnTo>
                  <a:lnTo>
                    <a:pt x="730" y="165"/>
                  </a:lnTo>
                  <a:lnTo>
                    <a:pt x="730" y="172"/>
                  </a:lnTo>
                  <a:lnTo>
                    <a:pt x="730" y="165"/>
                  </a:lnTo>
                  <a:lnTo>
                    <a:pt x="730" y="172"/>
                  </a:lnTo>
                  <a:lnTo>
                    <a:pt x="736" y="172"/>
                  </a:lnTo>
                  <a:lnTo>
                    <a:pt x="730" y="172"/>
                  </a:lnTo>
                  <a:lnTo>
                    <a:pt x="736" y="172"/>
                  </a:lnTo>
                  <a:lnTo>
                    <a:pt x="730" y="172"/>
                  </a:lnTo>
                  <a:lnTo>
                    <a:pt x="736" y="178"/>
                  </a:lnTo>
                  <a:lnTo>
                    <a:pt x="730" y="178"/>
                  </a:lnTo>
                  <a:lnTo>
                    <a:pt x="736" y="178"/>
                  </a:lnTo>
                  <a:lnTo>
                    <a:pt x="730" y="178"/>
                  </a:lnTo>
                  <a:lnTo>
                    <a:pt x="730" y="184"/>
                  </a:lnTo>
                  <a:lnTo>
                    <a:pt x="736" y="184"/>
                  </a:lnTo>
                  <a:lnTo>
                    <a:pt x="730" y="184"/>
                  </a:lnTo>
                  <a:lnTo>
                    <a:pt x="730" y="191"/>
                  </a:lnTo>
                  <a:lnTo>
                    <a:pt x="730" y="184"/>
                  </a:lnTo>
                  <a:lnTo>
                    <a:pt x="736" y="184"/>
                  </a:lnTo>
                  <a:lnTo>
                    <a:pt x="730" y="184"/>
                  </a:lnTo>
                  <a:lnTo>
                    <a:pt x="730" y="191"/>
                  </a:lnTo>
                  <a:lnTo>
                    <a:pt x="730" y="197"/>
                  </a:lnTo>
                  <a:lnTo>
                    <a:pt x="730" y="191"/>
                  </a:lnTo>
                  <a:lnTo>
                    <a:pt x="724" y="191"/>
                  </a:lnTo>
                  <a:lnTo>
                    <a:pt x="730" y="191"/>
                  </a:lnTo>
                  <a:lnTo>
                    <a:pt x="730" y="197"/>
                  </a:lnTo>
                  <a:lnTo>
                    <a:pt x="724" y="197"/>
                  </a:lnTo>
                  <a:lnTo>
                    <a:pt x="717" y="197"/>
                  </a:lnTo>
                  <a:lnTo>
                    <a:pt x="724" y="197"/>
                  </a:lnTo>
                  <a:lnTo>
                    <a:pt x="717" y="197"/>
                  </a:lnTo>
                  <a:lnTo>
                    <a:pt x="724" y="197"/>
                  </a:lnTo>
                  <a:lnTo>
                    <a:pt x="717" y="197"/>
                  </a:lnTo>
                  <a:lnTo>
                    <a:pt x="717" y="203"/>
                  </a:lnTo>
                  <a:lnTo>
                    <a:pt x="717" y="197"/>
                  </a:lnTo>
                  <a:lnTo>
                    <a:pt x="711" y="197"/>
                  </a:lnTo>
                  <a:lnTo>
                    <a:pt x="711" y="203"/>
                  </a:lnTo>
                  <a:lnTo>
                    <a:pt x="717" y="197"/>
                  </a:lnTo>
                  <a:lnTo>
                    <a:pt x="717" y="203"/>
                  </a:lnTo>
                  <a:lnTo>
                    <a:pt x="711" y="203"/>
                  </a:lnTo>
                  <a:lnTo>
                    <a:pt x="717" y="203"/>
                  </a:lnTo>
                  <a:lnTo>
                    <a:pt x="711" y="203"/>
                  </a:lnTo>
                  <a:lnTo>
                    <a:pt x="717" y="203"/>
                  </a:lnTo>
                  <a:lnTo>
                    <a:pt x="711" y="203"/>
                  </a:lnTo>
                  <a:lnTo>
                    <a:pt x="717" y="210"/>
                  </a:lnTo>
                  <a:lnTo>
                    <a:pt x="711" y="210"/>
                  </a:lnTo>
                  <a:lnTo>
                    <a:pt x="717" y="210"/>
                  </a:lnTo>
                  <a:lnTo>
                    <a:pt x="724" y="210"/>
                  </a:lnTo>
                  <a:lnTo>
                    <a:pt x="724" y="216"/>
                  </a:lnTo>
                  <a:lnTo>
                    <a:pt x="724" y="210"/>
                  </a:lnTo>
                  <a:lnTo>
                    <a:pt x="717" y="210"/>
                  </a:lnTo>
                  <a:lnTo>
                    <a:pt x="717" y="203"/>
                  </a:lnTo>
                  <a:lnTo>
                    <a:pt x="724" y="203"/>
                  </a:lnTo>
                  <a:lnTo>
                    <a:pt x="730" y="203"/>
                  </a:lnTo>
                  <a:lnTo>
                    <a:pt x="730" y="197"/>
                  </a:lnTo>
                  <a:lnTo>
                    <a:pt x="736" y="203"/>
                  </a:lnTo>
                  <a:lnTo>
                    <a:pt x="743" y="203"/>
                  </a:lnTo>
                  <a:lnTo>
                    <a:pt x="743" y="210"/>
                  </a:lnTo>
                  <a:lnTo>
                    <a:pt x="749" y="210"/>
                  </a:lnTo>
                  <a:lnTo>
                    <a:pt x="755" y="210"/>
                  </a:lnTo>
                  <a:lnTo>
                    <a:pt x="749" y="210"/>
                  </a:lnTo>
                  <a:lnTo>
                    <a:pt x="755" y="210"/>
                  </a:lnTo>
                  <a:lnTo>
                    <a:pt x="755" y="216"/>
                  </a:lnTo>
                  <a:lnTo>
                    <a:pt x="749" y="216"/>
                  </a:lnTo>
                  <a:lnTo>
                    <a:pt x="749" y="222"/>
                  </a:lnTo>
                  <a:lnTo>
                    <a:pt x="736" y="241"/>
                  </a:lnTo>
                  <a:lnTo>
                    <a:pt x="730" y="241"/>
                  </a:lnTo>
                  <a:lnTo>
                    <a:pt x="730" y="248"/>
                  </a:lnTo>
                  <a:lnTo>
                    <a:pt x="724" y="254"/>
                  </a:lnTo>
                  <a:lnTo>
                    <a:pt x="724" y="260"/>
                  </a:lnTo>
                  <a:lnTo>
                    <a:pt x="724" y="267"/>
                  </a:lnTo>
                  <a:lnTo>
                    <a:pt x="717" y="273"/>
                  </a:lnTo>
                  <a:lnTo>
                    <a:pt x="717" y="279"/>
                  </a:lnTo>
                  <a:lnTo>
                    <a:pt x="711" y="279"/>
                  </a:lnTo>
                  <a:lnTo>
                    <a:pt x="711" y="286"/>
                  </a:lnTo>
                  <a:lnTo>
                    <a:pt x="711" y="298"/>
                  </a:lnTo>
                  <a:lnTo>
                    <a:pt x="705" y="298"/>
                  </a:lnTo>
                  <a:lnTo>
                    <a:pt x="705" y="305"/>
                  </a:lnTo>
                  <a:lnTo>
                    <a:pt x="698" y="311"/>
                  </a:lnTo>
                  <a:lnTo>
                    <a:pt x="698" y="317"/>
                  </a:lnTo>
                  <a:lnTo>
                    <a:pt x="698" y="324"/>
                  </a:lnTo>
                  <a:lnTo>
                    <a:pt x="692" y="330"/>
                  </a:lnTo>
                  <a:lnTo>
                    <a:pt x="686" y="336"/>
                  </a:lnTo>
                  <a:lnTo>
                    <a:pt x="686" y="343"/>
                  </a:lnTo>
                  <a:lnTo>
                    <a:pt x="673" y="356"/>
                  </a:lnTo>
                  <a:lnTo>
                    <a:pt x="667" y="368"/>
                  </a:lnTo>
                  <a:lnTo>
                    <a:pt x="660" y="368"/>
                  </a:lnTo>
                  <a:lnTo>
                    <a:pt x="660" y="375"/>
                  </a:lnTo>
                  <a:lnTo>
                    <a:pt x="654" y="381"/>
                  </a:lnTo>
                  <a:lnTo>
                    <a:pt x="654" y="387"/>
                  </a:lnTo>
                  <a:lnTo>
                    <a:pt x="648" y="387"/>
                  </a:lnTo>
                  <a:lnTo>
                    <a:pt x="641" y="394"/>
                  </a:lnTo>
                  <a:lnTo>
                    <a:pt x="641" y="400"/>
                  </a:lnTo>
                  <a:lnTo>
                    <a:pt x="635" y="400"/>
                  </a:lnTo>
                  <a:lnTo>
                    <a:pt x="629" y="406"/>
                  </a:lnTo>
                  <a:lnTo>
                    <a:pt x="622" y="413"/>
                  </a:lnTo>
                  <a:lnTo>
                    <a:pt x="616" y="413"/>
                  </a:lnTo>
                  <a:lnTo>
                    <a:pt x="616" y="419"/>
                  </a:lnTo>
                  <a:lnTo>
                    <a:pt x="610" y="419"/>
                  </a:lnTo>
                  <a:lnTo>
                    <a:pt x="610" y="425"/>
                  </a:lnTo>
                  <a:lnTo>
                    <a:pt x="603" y="432"/>
                  </a:lnTo>
                  <a:lnTo>
                    <a:pt x="597" y="438"/>
                  </a:lnTo>
                  <a:lnTo>
                    <a:pt x="591" y="438"/>
                  </a:lnTo>
                  <a:lnTo>
                    <a:pt x="584" y="444"/>
                  </a:lnTo>
                  <a:lnTo>
                    <a:pt x="571" y="451"/>
                  </a:lnTo>
                  <a:lnTo>
                    <a:pt x="565" y="451"/>
                  </a:lnTo>
                  <a:lnTo>
                    <a:pt x="552" y="457"/>
                  </a:lnTo>
                  <a:lnTo>
                    <a:pt x="546" y="463"/>
                  </a:lnTo>
                  <a:lnTo>
                    <a:pt x="540" y="470"/>
                  </a:lnTo>
                  <a:lnTo>
                    <a:pt x="533" y="482"/>
                  </a:lnTo>
                  <a:lnTo>
                    <a:pt x="527" y="482"/>
                  </a:lnTo>
                  <a:lnTo>
                    <a:pt x="521" y="482"/>
                  </a:lnTo>
                  <a:lnTo>
                    <a:pt x="521" y="489"/>
                  </a:lnTo>
                  <a:lnTo>
                    <a:pt x="514" y="489"/>
                  </a:lnTo>
                  <a:lnTo>
                    <a:pt x="514" y="495"/>
                  </a:lnTo>
                  <a:lnTo>
                    <a:pt x="508" y="501"/>
                  </a:lnTo>
                  <a:lnTo>
                    <a:pt x="508" y="508"/>
                  </a:lnTo>
                  <a:lnTo>
                    <a:pt x="502" y="514"/>
                  </a:lnTo>
                  <a:lnTo>
                    <a:pt x="502" y="520"/>
                  </a:lnTo>
                  <a:lnTo>
                    <a:pt x="495" y="527"/>
                  </a:lnTo>
                  <a:lnTo>
                    <a:pt x="495" y="533"/>
                  </a:lnTo>
                  <a:lnTo>
                    <a:pt x="495" y="539"/>
                  </a:lnTo>
                  <a:lnTo>
                    <a:pt x="489" y="552"/>
                  </a:lnTo>
                  <a:lnTo>
                    <a:pt x="483" y="559"/>
                  </a:lnTo>
                  <a:lnTo>
                    <a:pt x="483" y="565"/>
                  </a:lnTo>
                  <a:lnTo>
                    <a:pt x="476" y="571"/>
                  </a:lnTo>
                  <a:lnTo>
                    <a:pt x="476" y="578"/>
                  </a:lnTo>
                  <a:lnTo>
                    <a:pt x="470" y="584"/>
                  </a:lnTo>
                  <a:lnTo>
                    <a:pt x="464" y="590"/>
                  </a:lnTo>
                  <a:lnTo>
                    <a:pt x="438" y="609"/>
                  </a:lnTo>
                  <a:lnTo>
                    <a:pt x="426" y="616"/>
                  </a:lnTo>
                  <a:lnTo>
                    <a:pt x="419" y="622"/>
                  </a:lnTo>
                  <a:lnTo>
                    <a:pt x="407" y="628"/>
                  </a:lnTo>
                  <a:lnTo>
                    <a:pt x="407" y="635"/>
                  </a:lnTo>
                  <a:lnTo>
                    <a:pt x="400" y="628"/>
                  </a:lnTo>
                  <a:lnTo>
                    <a:pt x="394" y="628"/>
                  </a:lnTo>
                  <a:lnTo>
                    <a:pt x="394" y="622"/>
                  </a:lnTo>
                  <a:lnTo>
                    <a:pt x="394" y="616"/>
                  </a:lnTo>
                  <a:lnTo>
                    <a:pt x="394" y="609"/>
                  </a:lnTo>
                  <a:lnTo>
                    <a:pt x="394" y="603"/>
                  </a:lnTo>
                  <a:lnTo>
                    <a:pt x="394" y="597"/>
                  </a:lnTo>
                  <a:lnTo>
                    <a:pt x="394" y="584"/>
                  </a:lnTo>
                  <a:lnTo>
                    <a:pt x="394" y="578"/>
                  </a:lnTo>
                  <a:lnTo>
                    <a:pt x="400" y="565"/>
                  </a:lnTo>
                  <a:lnTo>
                    <a:pt x="407" y="559"/>
                  </a:lnTo>
                  <a:lnTo>
                    <a:pt x="413" y="559"/>
                  </a:lnTo>
                  <a:lnTo>
                    <a:pt x="419" y="552"/>
                  </a:lnTo>
                  <a:lnTo>
                    <a:pt x="413" y="552"/>
                  </a:lnTo>
                  <a:lnTo>
                    <a:pt x="419" y="552"/>
                  </a:lnTo>
                  <a:lnTo>
                    <a:pt x="413" y="552"/>
                  </a:lnTo>
                  <a:lnTo>
                    <a:pt x="419" y="552"/>
                  </a:lnTo>
                  <a:lnTo>
                    <a:pt x="413" y="552"/>
                  </a:lnTo>
                  <a:lnTo>
                    <a:pt x="426" y="546"/>
                  </a:lnTo>
                  <a:lnTo>
                    <a:pt x="426" y="539"/>
                  </a:lnTo>
                  <a:lnTo>
                    <a:pt x="432" y="539"/>
                  </a:lnTo>
                  <a:lnTo>
                    <a:pt x="438" y="539"/>
                  </a:lnTo>
                  <a:lnTo>
                    <a:pt x="438" y="533"/>
                  </a:lnTo>
                  <a:lnTo>
                    <a:pt x="426" y="527"/>
                  </a:lnTo>
                  <a:lnTo>
                    <a:pt x="419" y="527"/>
                  </a:lnTo>
                  <a:lnTo>
                    <a:pt x="419" y="520"/>
                  </a:lnTo>
                  <a:lnTo>
                    <a:pt x="419" y="527"/>
                  </a:lnTo>
                  <a:lnTo>
                    <a:pt x="413" y="527"/>
                  </a:lnTo>
                  <a:lnTo>
                    <a:pt x="413" y="520"/>
                  </a:lnTo>
                  <a:lnTo>
                    <a:pt x="407" y="520"/>
                  </a:lnTo>
                  <a:lnTo>
                    <a:pt x="400" y="520"/>
                  </a:lnTo>
                  <a:lnTo>
                    <a:pt x="400" y="514"/>
                  </a:lnTo>
                  <a:lnTo>
                    <a:pt x="394" y="514"/>
                  </a:lnTo>
                  <a:lnTo>
                    <a:pt x="394" y="508"/>
                  </a:lnTo>
                  <a:lnTo>
                    <a:pt x="388" y="508"/>
                  </a:lnTo>
                  <a:lnTo>
                    <a:pt x="388" y="501"/>
                  </a:lnTo>
                  <a:lnTo>
                    <a:pt x="381" y="501"/>
                  </a:lnTo>
                  <a:lnTo>
                    <a:pt x="381" y="495"/>
                  </a:lnTo>
                  <a:lnTo>
                    <a:pt x="381" y="489"/>
                  </a:lnTo>
                  <a:lnTo>
                    <a:pt x="375" y="489"/>
                  </a:lnTo>
                  <a:lnTo>
                    <a:pt x="375" y="482"/>
                  </a:lnTo>
                  <a:lnTo>
                    <a:pt x="375" y="476"/>
                  </a:lnTo>
                  <a:lnTo>
                    <a:pt x="368" y="476"/>
                  </a:lnTo>
                  <a:lnTo>
                    <a:pt x="368" y="470"/>
                  </a:lnTo>
                  <a:lnTo>
                    <a:pt x="362" y="470"/>
                  </a:lnTo>
                  <a:lnTo>
                    <a:pt x="362" y="463"/>
                  </a:lnTo>
                  <a:lnTo>
                    <a:pt x="356" y="463"/>
                  </a:lnTo>
                  <a:lnTo>
                    <a:pt x="349" y="463"/>
                  </a:lnTo>
                  <a:lnTo>
                    <a:pt x="349" y="457"/>
                  </a:lnTo>
                  <a:lnTo>
                    <a:pt x="343" y="457"/>
                  </a:lnTo>
                  <a:lnTo>
                    <a:pt x="337" y="457"/>
                  </a:lnTo>
                  <a:lnTo>
                    <a:pt x="330" y="451"/>
                  </a:lnTo>
                  <a:lnTo>
                    <a:pt x="305" y="432"/>
                  </a:lnTo>
                  <a:lnTo>
                    <a:pt x="305" y="425"/>
                  </a:lnTo>
                  <a:lnTo>
                    <a:pt x="299" y="425"/>
                  </a:lnTo>
                  <a:lnTo>
                    <a:pt x="299" y="419"/>
                  </a:lnTo>
                  <a:lnTo>
                    <a:pt x="292" y="419"/>
                  </a:lnTo>
                  <a:lnTo>
                    <a:pt x="292" y="413"/>
                  </a:lnTo>
                  <a:lnTo>
                    <a:pt x="286" y="413"/>
                  </a:lnTo>
                  <a:lnTo>
                    <a:pt x="280" y="413"/>
                  </a:lnTo>
                  <a:lnTo>
                    <a:pt x="273" y="413"/>
                  </a:lnTo>
                  <a:lnTo>
                    <a:pt x="267" y="413"/>
                  </a:lnTo>
                  <a:lnTo>
                    <a:pt x="267" y="406"/>
                  </a:lnTo>
                  <a:lnTo>
                    <a:pt x="261" y="406"/>
                  </a:lnTo>
                  <a:lnTo>
                    <a:pt x="254" y="406"/>
                  </a:lnTo>
                  <a:lnTo>
                    <a:pt x="261" y="400"/>
                  </a:lnTo>
                  <a:lnTo>
                    <a:pt x="254" y="400"/>
                  </a:lnTo>
                  <a:lnTo>
                    <a:pt x="254" y="394"/>
                  </a:lnTo>
                  <a:lnTo>
                    <a:pt x="248" y="394"/>
                  </a:lnTo>
                  <a:lnTo>
                    <a:pt x="248" y="400"/>
                  </a:lnTo>
                  <a:lnTo>
                    <a:pt x="242" y="400"/>
                  </a:lnTo>
                  <a:lnTo>
                    <a:pt x="235" y="400"/>
                  </a:lnTo>
                  <a:lnTo>
                    <a:pt x="235" y="394"/>
                  </a:lnTo>
                  <a:lnTo>
                    <a:pt x="229" y="394"/>
                  </a:lnTo>
                  <a:lnTo>
                    <a:pt x="229" y="387"/>
                  </a:lnTo>
                  <a:lnTo>
                    <a:pt x="223" y="387"/>
                  </a:lnTo>
                  <a:lnTo>
                    <a:pt x="229" y="387"/>
                  </a:lnTo>
                  <a:lnTo>
                    <a:pt x="223" y="387"/>
                  </a:lnTo>
                  <a:lnTo>
                    <a:pt x="223" y="381"/>
                  </a:lnTo>
                  <a:lnTo>
                    <a:pt x="223" y="375"/>
                  </a:lnTo>
                  <a:lnTo>
                    <a:pt x="216" y="375"/>
                  </a:lnTo>
                  <a:lnTo>
                    <a:pt x="223" y="375"/>
                  </a:lnTo>
                  <a:lnTo>
                    <a:pt x="216" y="375"/>
                  </a:lnTo>
                  <a:lnTo>
                    <a:pt x="210" y="375"/>
                  </a:lnTo>
                  <a:lnTo>
                    <a:pt x="210" y="368"/>
                  </a:lnTo>
                  <a:lnTo>
                    <a:pt x="204" y="362"/>
                  </a:lnTo>
                  <a:lnTo>
                    <a:pt x="210" y="362"/>
                  </a:lnTo>
                  <a:lnTo>
                    <a:pt x="204" y="362"/>
                  </a:lnTo>
                  <a:lnTo>
                    <a:pt x="197" y="356"/>
                  </a:lnTo>
                  <a:lnTo>
                    <a:pt x="191" y="356"/>
                  </a:lnTo>
                  <a:lnTo>
                    <a:pt x="191" y="362"/>
                  </a:lnTo>
                  <a:lnTo>
                    <a:pt x="191" y="368"/>
                  </a:lnTo>
                  <a:lnTo>
                    <a:pt x="184" y="368"/>
                  </a:lnTo>
                  <a:lnTo>
                    <a:pt x="178" y="368"/>
                  </a:lnTo>
                  <a:lnTo>
                    <a:pt x="178" y="375"/>
                  </a:lnTo>
                  <a:lnTo>
                    <a:pt x="172" y="375"/>
                  </a:lnTo>
                  <a:lnTo>
                    <a:pt x="172" y="381"/>
                  </a:lnTo>
                  <a:lnTo>
                    <a:pt x="165" y="381"/>
                  </a:lnTo>
                  <a:lnTo>
                    <a:pt x="165" y="375"/>
                  </a:lnTo>
                  <a:lnTo>
                    <a:pt x="165" y="381"/>
                  </a:lnTo>
                  <a:lnTo>
                    <a:pt x="159" y="381"/>
                  </a:lnTo>
                  <a:lnTo>
                    <a:pt x="159" y="375"/>
                  </a:lnTo>
                  <a:lnTo>
                    <a:pt x="159" y="368"/>
                  </a:lnTo>
                  <a:lnTo>
                    <a:pt x="159" y="362"/>
                  </a:lnTo>
                  <a:lnTo>
                    <a:pt x="159" y="356"/>
                  </a:lnTo>
                  <a:lnTo>
                    <a:pt x="153" y="349"/>
                  </a:lnTo>
                  <a:lnTo>
                    <a:pt x="159" y="349"/>
                  </a:lnTo>
                  <a:lnTo>
                    <a:pt x="153" y="349"/>
                  </a:lnTo>
                  <a:lnTo>
                    <a:pt x="146" y="349"/>
                  </a:lnTo>
                  <a:lnTo>
                    <a:pt x="146" y="343"/>
                  </a:lnTo>
                  <a:lnTo>
                    <a:pt x="146" y="349"/>
                  </a:lnTo>
                  <a:lnTo>
                    <a:pt x="146" y="343"/>
                  </a:lnTo>
                  <a:lnTo>
                    <a:pt x="140" y="336"/>
                  </a:lnTo>
                  <a:lnTo>
                    <a:pt x="140" y="330"/>
                  </a:lnTo>
                  <a:lnTo>
                    <a:pt x="140" y="336"/>
                  </a:lnTo>
                  <a:lnTo>
                    <a:pt x="134" y="330"/>
                  </a:lnTo>
                  <a:lnTo>
                    <a:pt x="134" y="324"/>
                  </a:lnTo>
                  <a:lnTo>
                    <a:pt x="127" y="324"/>
                  </a:lnTo>
                  <a:lnTo>
                    <a:pt x="121" y="324"/>
                  </a:lnTo>
                  <a:lnTo>
                    <a:pt x="121" y="317"/>
                  </a:lnTo>
                  <a:lnTo>
                    <a:pt x="121" y="324"/>
                  </a:lnTo>
                  <a:lnTo>
                    <a:pt x="121" y="317"/>
                  </a:lnTo>
                  <a:lnTo>
                    <a:pt x="115" y="317"/>
                  </a:lnTo>
                  <a:lnTo>
                    <a:pt x="115" y="311"/>
                  </a:lnTo>
                  <a:lnTo>
                    <a:pt x="108" y="311"/>
                  </a:lnTo>
                  <a:lnTo>
                    <a:pt x="108" y="305"/>
                  </a:lnTo>
                  <a:lnTo>
                    <a:pt x="102" y="305"/>
                  </a:lnTo>
                  <a:lnTo>
                    <a:pt x="102" y="298"/>
                  </a:lnTo>
                  <a:lnTo>
                    <a:pt x="96" y="298"/>
                  </a:lnTo>
                  <a:lnTo>
                    <a:pt x="102" y="298"/>
                  </a:lnTo>
                  <a:lnTo>
                    <a:pt x="96" y="298"/>
                  </a:lnTo>
                  <a:lnTo>
                    <a:pt x="96" y="292"/>
                  </a:lnTo>
                  <a:lnTo>
                    <a:pt x="96" y="298"/>
                  </a:lnTo>
                  <a:lnTo>
                    <a:pt x="96" y="292"/>
                  </a:lnTo>
                  <a:lnTo>
                    <a:pt x="89" y="298"/>
                  </a:lnTo>
                  <a:lnTo>
                    <a:pt x="89" y="292"/>
                  </a:lnTo>
                  <a:lnTo>
                    <a:pt x="83" y="292"/>
                  </a:lnTo>
                  <a:lnTo>
                    <a:pt x="83" y="286"/>
                  </a:lnTo>
                  <a:lnTo>
                    <a:pt x="77" y="286"/>
                  </a:lnTo>
                  <a:lnTo>
                    <a:pt x="70" y="286"/>
                  </a:lnTo>
                  <a:lnTo>
                    <a:pt x="64" y="286"/>
                  </a:lnTo>
                  <a:lnTo>
                    <a:pt x="58" y="286"/>
                  </a:lnTo>
                  <a:lnTo>
                    <a:pt x="51" y="286"/>
                  </a:lnTo>
                  <a:lnTo>
                    <a:pt x="51" y="292"/>
                  </a:lnTo>
                  <a:lnTo>
                    <a:pt x="45" y="292"/>
                  </a:lnTo>
                  <a:lnTo>
                    <a:pt x="45" y="298"/>
                  </a:lnTo>
                  <a:lnTo>
                    <a:pt x="51" y="298"/>
                  </a:lnTo>
                  <a:lnTo>
                    <a:pt x="45" y="298"/>
                  </a:lnTo>
                  <a:lnTo>
                    <a:pt x="45" y="305"/>
                  </a:lnTo>
                  <a:lnTo>
                    <a:pt x="39" y="305"/>
                  </a:lnTo>
                  <a:lnTo>
                    <a:pt x="39" y="298"/>
                  </a:lnTo>
                  <a:lnTo>
                    <a:pt x="39" y="305"/>
                  </a:lnTo>
                  <a:lnTo>
                    <a:pt x="32" y="305"/>
                  </a:lnTo>
                  <a:lnTo>
                    <a:pt x="32" y="298"/>
                  </a:lnTo>
                  <a:lnTo>
                    <a:pt x="32" y="305"/>
                  </a:lnTo>
                  <a:lnTo>
                    <a:pt x="26" y="305"/>
                  </a:lnTo>
                  <a:lnTo>
                    <a:pt x="20" y="305"/>
                  </a:lnTo>
                  <a:lnTo>
                    <a:pt x="20" y="298"/>
                  </a:lnTo>
                  <a:lnTo>
                    <a:pt x="13" y="305"/>
                  </a:lnTo>
                  <a:lnTo>
                    <a:pt x="13" y="298"/>
                  </a:lnTo>
                  <a:lnTo>
                    <a:pt x="7" y="298"/>
                  </a:lnTo>
                  <a:lnTo>
                    <a:pt x="13" y="298"/>
                  </a:lnTo>
                  <a:lnTo>
                    <a:pt x="7" y="298"/>
                  </a:lnTo>
                  <a:lnTo>
                    <a:pt x="7" y="292"/>
                  </a:lnTo>
                  <a:lnTo>
                    <a:pt x="0" y="292"/>
                  </a:lnTo>
                  <a:lnTo>
                    <a:pt x="7" y="292"/>
                  </a:lnTo>
                  <a:lnTo>
                    <a:pt x="13" y="292"/>
                  </a:lnTo>
                  <a:lnTo>
                    <a:pt x="20" y="286"/>
                  </a:lnTo>
                  <a:lnTo>
                    <a:pt x="20" y="279"/>
                  </a:lnTo>
                  <a:lnTo>
                    <a:pt x="26" y="279"/>
                  </a:lnTo>
                  <a:lnTo>
                    <a:pt x="32" y="273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89" name="Freeform 117"/>
            <p:cNvSpPr>
              <a:spLocks/>
            </p:cNvSpPr>
            <p:nvPr/>
          </p:nvSpPr>
          <p:spPr bwMode="auto">
            <a:xfrm>
              <a:off x="2411442" y="4594860"/>
              <a:ext cx="544276" cy="343085"/>
            </a:xfrm>
            <a:custGeom>
              <a:avLst/>
              <a:gdLst>
                <a:gd name="T0" fmla="*/ 2147483647 w 514"/>
                <a:gd name="T1" fmla="*/ 2147483647 h 324"/>
                <a:gd name="T2" fmla="*/ 2147483647 w 514"/>
                <a:gd name="T3" fmla="*/ 2147483647 h 324"/>
                <a:gd name="T4" fmla="*/ 2147483647 w 514"/>
                <a:gd name="T5" fmla="*/ 2147483647 h 324"/>
                <a:gd name="T6" fmla="*/ 2147483647 w 514"/>
                <a:gd name="T7" fmla="*/ 2147483647 h 324"/>
                <a:gd name="T8" fmla="*/ 2147483647 w 514"/>
                <a:gd name="T9" fmla="*/ 2147483647 h 324"/>
                <a:gd name="T10" fmla="*/ 2147483647 w 514"/>
                <a:gd name="T11" fmla="*/ 2147483647 h 324"/>
                <a:gd name="T12" fmla="*/ 2147483647 w 514"/>
                <a:gd name="T13" fmla="*/ 2147483647 h 324"/>
                <a:gd name="T14" fmla="*/ 2147483647 w 514"/>
                <a:gd name="T15" fmla="*/ 2147483647 h 324"/>
                <a:gd name="T16" fmla="*/ 2147483647 w 514"/>
                <a:gd name="T17" fmla="*/ 2147483647 h 324"/>
                <a:gd name="T18" fmla="*/ 2147483647 w 514"/>
                <a:gd name="T19" fmla="*/ 2147483647 h 324"/>
                <a:gd name="T20" fmla="*/ 2147483647 w 514"/>
                <a:gd name="T21" fmla="*/ 2147483647 h 324"/>
                <a:gd name="T22" fmla="*/ 2147483647 w 514"/>
                <a:gd name="T23" fmla="*/ 2147483647 h 324"/>
                <a:gd name="T24" fmla="*/ 2147483647 w 514"/>
                <a:gd name="T25" fmla="*/ 2147483647 h 324"/>
                <a:gd name="T26" fmla="*/ 2147483647 w 514"/>
                <a:gd name="T27" fmla="*/ 2147483647 h 324"/>
                <a:gd name="T28" fmla="*/ 2147483647 w 514"/>
                <a:gd name="T29" fmla="*/ 2147483647 h 324"/>
                <a:gd name="T30" fmla="*/ 2147483647 w 514"/>
                <a:gd name="T31" fmla="*/ 2147483647 h 324"/>
                <a:gd name="T32" fmla="*/ 2147483647 w 514"/>
                <a:gd name="T33" fmla="*/ 2147483647 h 324"/>
                <a:gd name="T34" fmla="*/ 2147483647 w 514"/>
                <a:gd name="T35" fmla="*/ 2147483647 h 324"/>
                <a:gd name="T36" fmla="*/ 2147483647 w 514"/>
                <a:gd name="T37" fmla="*/ 2147483647 h 324"/>
                <a:gd name="T38" fmla="*/ 2147483647 w 514"/>
                <a:gd name="T39" fmla="*/ 2147483647 h 324"/>
                <a:gd name="T40" fmla="*/ 2147483647 w 514"/>
                <a:gd name="T41" fmla="*/ 2147483647 h 324"/>
                <a:gd name="T42" fmla="*/ 2147483647 w 514"/>
                <a:gd name="T43" fmla="*/ 2147483647 h 324"/>
                <a:gd name="T44" fmla="*/ 2147483647 w 514"/>
                <a:gd name="T45" fmla="*/ 2147483647 h 324"/>
                <a:gd name="T46" fmla="*/ 2147483647 w 514"/>
                <a:gd name="T47" fmla="*/ 2147483647 h 324"/>
                <a:gd name="T48" fmla="*/ 2147483647 w 514"/>
                <a:gd name="T49" fmla="*/ 0 h 324"/>
                <a:gd name="T50" fmla="*/ 2147483647 w 514"/>
                <a:gd name="T51" fmla="*/ 2147483647 h 324"/>
                <a:gd name="T52" fmla="*/ 2147483647 w 514"/>
                <a:gd name="T53" fmla="*/ 2147483647 h 324"/>
                <a:gd name="T54" fmla="*/ 2147483647 w 514"/>
                <a:gd name="T55" fmla="*/ 2147483647 h 324"/>
                <a:gd name="T56" fmla="*/ 2147483647 w 514"/>
                <a:gd name="T57" fmla="*/ 2147483647 h 324"/>
                <a:gd name="T58" fmla="*/ 2147483647 w 514"/>
                <a:gd name="T59" fmla="*/ 2147483647 h 324"/>
                <a:gd name="T60" fmla="*/ 2147483647 w 514"/>
                <a:gd name="T61" fmla="*/ 2147483647 h 324"/>
                <a:gd name="T62" fmla="*/ 2147483647 w 514"/>
                <a:gd name="T63" fmla="*/ 2147483647 h 324"/>
                <a:gd name="T64" fmla="*/ 2147483647 w 514"/>
                <a:gd name="T65" fmla="*/ 2147483647 h 324"/>
                <a:gd name="T66" fmla="*/ 2147483647 w 514"/>
                <a:gd name="T67" fmla="*/ 2147483647 h 324"/>
                <a:gd name="T68" fmla="*/ 2147483647 w 514"/>
                <a:gd name="T69" fmla="*/ 2147483647 h 324"/>
                <a:gd name="T70" fmla="*/ 2147483647 w 514"/>
                <a:gd name="T71" fmla="*/ 2147483647 h 324"/>
                <a:gd name="T72" fmla="*/ 2147483647 w 514"/>
                <a:gd name="T73" fmla="*/ 2147483647 h 324"/>
                <a:gd name="T74" fmla="*/ 2147483647 w 514"/>
                <a:gd name="T75" fmla="*/ 2147483647 h 324"/>
                <a:gd name="T76" fmla="*/ 2147483647 w 514"/>
                <a:gd name="T77" fmla="*/ 2147483647 h 324"/>
                <a:gd name="T78" fmla="*/ 2147483647 w 514"/>
                <a:gd name="T79" fmla="*/ 2147483647 h 324"/>
                <a:gd name="T80" fmla="*/ 2147483647 w 514"/>
                <a:gd name="T81" fmla="*/ 2147483647 h 324"/>
                <a:gd name="T82" fmla="*/ 2147483647 w 514"/>
                <a:gd name="T83" fmla="*/ 2147483647 h 324"/>
                <a:gd name="T84" fmla="*/ 2147483647 w 514"/>
                <a:gd name="T85" fmla="*/ 2147483647 h 324"/>
                <a:gd name="T86" fmla="*/ 2147483647 w 514"/>
                <a:gd name="T87" fmla="*/ 2147483647 h 324"/>
                <a:gd name="T88" fmla="*/ 2147483647 w 514"/>
                <a:gd name="T89" fmla="*/ 2147483647 h 324"/>
                <a:gd name="T90" fmla="*/ 2147483647 w 514"/>
                <a:gd name="T91" fmla="*/ 2147483647 h 324"/>
                <a:gd name="T92" fmla="*/ 2147483647 w 514"/>
                <a:gd name="T93" fmla="*/ 2147483647 h 324"/>
                <a:gd name="T94" fmla="*/ 2147483647 w 514"/>
                <a:gd name="T95" fmla="*/ 2147483647 h 324"/>
                <a:gd name="T96" fmla="*/ 2147483647 w 514"/>
                <a:gd name="T97" fmla="*/ 2147483647 h 324"/>
                <a:gd name="T98" fmla="*/ 2147483647 w 514"/>
                <a:gd name="T99" fmla="*/ 2147483647 h 324"/>
                <a:gd name="T100" fmla="*/ 2147483647 w 514"/>
                <a:gd name="T101" fmla="*/ 2147483647 h 324"/>
                <a:gd name="T102" fmla="*/ 2147483647 w 514"/>
                <a:gd name="T103" fmla="*/ 2147483647 h 324"/>
                <a:gd name="T104" fmla="*/ 2147483647 w 514"/>
                <a:gd name="T105" fmla="*/ 2147483647 h 324"/>
                <a:gd name="T106" fmla="*/ 2147483647 w 514"/>
                <a:gd name="T107" fmla="*/ 2147483647 h 324"/>
                <a:gd name="T108" fmla="*/ 2147483647 w 514"/>
                <a:gd name="T109" fmla="*/ 2147483647 h 324"/>
                <a:gd name="T110" fmla="*/ 2147483647 w 514"/>
                <a:gd name="T111" fmla="*/ 2147483647 h 324"/>
                <a:gd name="T112" fmla="*/ 2147483647 w 514"/>
                <a:gd name="T113" fmla="*/ 2147483647 h 324"/>
                <a:gd name="T114" fmla="*/ 2147483647 w 514"/>
                <a:gd name="T115" fmla="*/ 2147483647 h 324"/>
                <a:gd name="T116" fmla="*/ 2147483647 w 514"/>
                <a:gd name="T117" fmla="*/ 2147483647 h 324"/>
                <a:gd name="T118" fmla="*/ 2147483647 w 514"/>
                <a:gd name="T119" fmla="*/ 2147483647 h 324"/>
                <a:gd name="T120" fmla="*/ 2147483647 w 514"/>
                <a:gd name="T121" fmla="*/ 2147483647 h 324"/>
                <a:gd name="T122" fmla="*/ 2147483647 w 514"/>
                <a:gd name="T123" fmla="*/ 2147483647 h 324"/>
                <a:gd name="T124" fmla="*/ 2147483647 w 514"/>
                <a:gd name="T125" fmla="*/ 2147483647 h 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4"/>
                <a:gd name="T190" fmla="*/ 0 h 324"/>
                <a:gd name="T191" fmla="*/ 514 w 514"/>
                <a:gd name="T192" fmla="*/ 324 h 3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4" h="324">
                  <a:moveTo>
                    <a:pt x="0" y="115"/>
                  </a:moveTo>
                  <a:lnTo>
                    <a:pt x="0" y="115"/>
                  </a:lnTo>
                  <a:lnTo>
                    <a:pt x="6" y="115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6" y="102"/>
                  </a:lnTo>
                  <a:lnTo>
                    <a:pt x="13" y="102"/>
                  </a:lnTo>
                  <a:lnTo>
                    <a:pt x="6" y="102"/>
                  </a:lnTo>
                  <a:lnTo>
                    <a:pt x="13" y="102"/>
                  </a:lnTo>
                  <a:lnTo>
                    <a:pt x="13" y="96"/>
                  </a:lnTo>
                  <a:lnTo>
                    <a:pt x="19" y="96"/>
                  </a:lnTo>
                  <a:lnTo>
                    <a:pt x="13" y="89"/>
                  </a:lnTo>
                  <a:lnTo>
                    <a:pt x="19" y="89"/>
                  </a:lnTo>
                  <a:lnTo>
                    <a:pt x="13" y="89"/>
                  </a:lnTo>
                  <a:lnTo>
                    <a:pt x="19" y="89"/>
                  </a:lnTo>
                  <a:lnTo>
                    <a:pt x="13" y="83"/>
                  </a:lnTo>
                  <a:lnTo>
                    <a:pt x="19" y="83"/>
                  </a:lnTo>
                  <a:lnTo>
                    <a:pt x="13" y="83"/>
                  </a:lnTo>
                  <a:lnTo>
                    <a:pt x="13" y="7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0"/>
                  </a:lnTo>
                  <a:lnTo>
                    <a:pt x="6" y="70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6" y="64"/>
                  </a:lnTo>
                  <a:lnTo>
                    <a:pt x="13" y="64"/>
                  </a:lnTo>
                  <a:lnTo>
                    <a:pt x="13" y="57"/>
                  </a:lnTo>
                  <a:lnTo>
                    <a:pt x="13" y="51"/>
                  </a:lnTo>
                  <a:lnTo>
                    <a:pt x="13" y="45"/>
                  </a:lnTo>
                  <a:lnTo>
                    <a:pt x="13" y="51"/>
                  </a:lnTo>
                  <a:lnTo>
                    <a:pt x="13" y="4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19" y="32"/>
                  </a:lnTo>
                  <a:lnTo>
                    <a:pt x="19" y="26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7" y="26"/>
                  </a:lnTo>
                  <a:lnTo>
                    <a:pt x="57" y="32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83" y="38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102" y="38"/>
                  </a:lnTo>
                  <a:lnTo>
                    <a:pt x="108" y="38"/>
                  </a:lnTo>
                  <a:lnTo>
                    <a:pt x="114" y="38"/>
                  </a:lnTo>
                  <a:lnTo>
                    <a:pt x="114" y="45"/>
                  </a:lnTo>
                  <a:lnTo>
                    <a:pt x="121" y="45"/>
                  </a:lnTo>
                  <a:lnTo>
                    <a:pt x="127" y="45"/>
                  </a:lnTo>
                  <a:lnTo>
                    <a:pt x="133" y="45"/>
                  </a:lnTo>
                  <a:lnTo>
                    <a:pt x="140" y="45"/>
                  </a:lnTo>
                  <a:lnTo>
                    <a:pt x="146" y="45"/>
                  </a:lnTo>
                  <a:lnTo>
                    <a:pt x="152" y="45"/>
                  </a:lnTo>
                  <a:lnTo>
                    <a:pt x="152" y="51"/>
                  </a:lnTo>
                  <a:lnTo>
                    <a:pt x="159" y="45"/>
                  </a:lnTo>
                  <a:lnTo>
                    <a:pt x="159" y="51"/>
                  </a:lnTo>
                  <a:lnTo>
                    <a:pt x="165" y="51"/>
                  </a:lnTo>
                  <a:lnTo>
                    <a:pt x="171" y="51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84" y="57"/>
                  </a:lnTo>
                  <a:lnTo>
                    <a:pt x="190" y="57"/>
                  </a:lnTo>
                  <a:lnTo>
                    <a:pt x="190" y="64"/>
                  </a:lnTo>
                  <a:lnTo>
                    <a:pt x="190" y="57"/>
                  </a:lnTo>
                  <a:lnTo>
                    <a:pt x="197" y="57"/>
                  </a:lnTo>
                  <a:lnTo>
                    <a:pt x="203" y="57"/>
                  </a:lnTo>
                  <a:lnTo>
                    <a:pt x="209" y="57"/>
                  </a:lnTo>
                  <a:lnTo>
                    <a:pt x="216" y="57"/>
                  </a:lnTo>
                  <a:lnTo>
                    <a:pt x="222" y="57"/>
                  </a:lnTo>
                  <a:lnTo>
                    <a:pt x="222" y="64"/>
                  </a:lnTo>
                  <a:lnTo>
                    <a:pt x="229" y="64"/>
                  </a:lnTo>
                  <a:lnTo>
                    <a:pt x="229" y="70"/>
                  </a:lnTo>
                  <a:lnTo>
                    <a:pt x="235" y="70"/>
                  </a:lnTo>
                  <a:lnTo>
                    <a:pt x="235" y="64"/>
                  </a:lnTo>
                  <a:lnTo>
                    <a:pt x="241" y="64"/>
                  </a:lnTo>
                  <a:lnTo>
                    <a:pt x="248" y="64"/>
                  </a:lnTo>
                  <a:lnTo>
                    <a:pt x="248" y="57"/>
                  </a:lnTo>
                  <a:lnTo>
                    <a:pt x="248" y="51"/>
                  </a:lnTo>
                  <a:lnTo>
                    <a:pt x="248" y="45"/>
                  </a:lnTo>
                  <a:lnTo>
                    <a:pt x="241" y="45"/>
                  </a:lnTo>
                  <a:lnTo>
                    <a:pt x="248" y="45"/>
                  </a:lnTo>
                  <a:lnTo>
                    <a:pt x="248" y="38"/>
                  </a:lnTo>
                  <a:lnTo>
                    <a:pt x="248" y="32"/>
                  </a:lnTo>
                  <a:lnTo>
                    <a:pt x="254" y="32"/>
                  </a:lnTo>
                  <a:lnTo>
                    <a:pt x="260" y="32"/>
                  </a:lnTo>
                  <a:lnTo>
                    <a:pt x="260" y="26"/>
                  </a:lnTo>
                  <a:lnTo>
                    <a:pt x="267" y="26"/>
                  </a:lnTo>
                  <a:lnTo>
                    <a:pt x="273" y="26"/>
                  </a:lnTo>
                  <a:lnTo>
                    <a:pt x="273" y="32"/>
                  </a:lnTo>
                  <a:lnTo>
                    <a:pt x="279" y="32"/>
                  </a:lnTo>
                  <a:lnTo>
                    <a:pt x="279" y="26"/>
                  </a:lnTo>
                  <a:lnTo>
                    <a:pt x="279" y="32"/>
                  </a:lnTo>
                  <a:lnTo>
                    <a:pt x="286" y="26"/>
                  </a:lnTo>
                  <a:lnTo>
                    <a:pt x="286" y="32"/>
                  </a:lnTo>
                  <a:lnTo>
                    <a:pt x="286" y="26"/>
                  </a:lnTo>
                  <a:lnTo>
                    <a:pt x="292" y="26"/>
                  </a:lnTo>
                  <a:lnTo>
                    <a:pt x="298" y="26"/>
                  </a:lnTo>
                  <a:lnTo>
                    <a:pt x="292" y="26"/>
                  </a:lnTo>
                  <a:lnTo>
                    <a:pt x="298" y="26"/>
                  </a:lnTo>
                  <a:lnTo>
                    <a:pt x="298" y="19"/>
                  </a:lnTo>
                  <a:lnTo>
                    <a:pt x="305" y="19"/>
                  </a:lnTo>
                  <a:lnTo>
                    <a:pt x="305" y="13"/>
                  </a:lnTo>
                  <a:lnTo>
                    <a:pt x="305" y="7"/>
                  </a:lnTo>
                  <a:lnTo>
                    <a:pt x="311" y="13"/>
                  </a:lnTo>
                  <a:lnTo>
                    <a:pt x="311" y="7"/>
                  </a:lnTo>
                  <a:lnTo>
                    <a:pt x="317" y="7"/>
                  </a:lnTo>
                  <a:lnTo>
                    <a:pt x="324" y="7"/>
                  </a:lnTo>
                  <a:lnTo>
                    <a:pt x="330" y="13"/>
                  </a:lnTo>
                  <a:lnTo>
                    <a:pt x="330" y="7"/>
                  </a:lnTo>
                  <a:lnTo>
                    <a:pt x="330" y="13"/>
                  </a:lnTo>
                  <a:lnTo>
                    <a:pt x="336" y="19"/>
                  </a:lnTo>
                  <a:lnTo>
                    <a:pt x="336" y="13"/>
                  </a:lnTo>
                  <a:lnTo>
                    <a:pt x="336" y="19"/>
                  </a:lnTo>
                  <a:lnTo>
                    <a:pt x="336" y="13"/>
                  </a:lnTo>
                  <a:lnTo>
                    <a:pt x="336" y="7"/>
                  </a:lnTo>
                  <a:lnTo>
                    <a:pt x="343" y="7"/>
                  </a:lnTo>
                  <a:lnTo>
                    <a:pt x="349" y="7"/>
                  </a:lnTo>
                  <a:lnTo>
                    <a:pt x="349" y="13"/>
                  </a:lnTo>
                  <a:lnTo>
                    <a:pt x="349" y="7"/>
                  </a:lnTo>
                  <a:lnTo>
                    <a:pt x="355" y="7"/>
                  </a:lnTo>
                  <a:lnTo>
                    <a:pt x="349" y="7"/>
                  </a:lnTo>
                  <a:lnTo>
                    <a:pt x="355" y="7"/>
                  </a:lnTo>
                  <a:lnTo>
                    <a:pt x="355" y="13"/>
                  </a:lnTo>
                  <a:lnTo>
                    <a:pt x="355" y="7"/>
                  </a:lnTo>
                  <a:lnTo>
                    <a:pt x="362" y="7"/>
                  </a:lnTo>
                  <a:lnTo>
                    <a:pt x="368" y="7"/>
                  </a:lnTo>
                  <a:lnTo>
                    <a:pt x="374" y="7"/>
                  </a:lnTo>
                  <a:lnTo>
                    <a:pt x="381" y="7"/>
                  </a:lnTo>
                  <a:lnTo>
                    <a:pt x="381" y="13"/>
                  </a:lnTo>
                  <a:lnTo>
                    <a:pt x="381" y="7"/>
                  </a:lnTo>
                  <a:lnTo>
                    <a:pt x="381" y="13"/>
                  </a:lnTo>
                  <a:lnTo>
                    <a:pt x="387" y="13"/>
                  </a:lnTo>
                  <a:lnTo>
                    <a:pt x="387" y="19"/>
                  </a:lnTo>
                  <a:lnTo>
                    <a:pt x="393" y="19"/>
                  </a:lnTo>
                  <a:lnTo>
                    <a:pt x="400" y="19"/>
                  </a:lnTo>
                  <a:lnTo>
                    <a:pt x="393" y="19"/>
                  </a:lnTo>
                  <a:lnTo>
                    <a:pt x="400" y="19"/>
                  </a:lnTo>
                  <a:lnTo>
                    <a:pt x="400" y="26"/>
                  </a:lnTo>
                  <a:lnTo>
                    <a:pt x="400" y="19"/>
                  </a:lnTo>
                  <a:lnTo>
                    <a:pt x="400" y="26"/>
                  </a:lnTo>
                  <a:lnTo>
                    <a:pt x="406" y="26"/>
                  </a:lnTo>
                  <a:lnTo>
                    <a:pt x="413" y="26"/>
                  </a:lnTo>
                  <a:lnTo>
                    <a:pt x="413" y="19"/>
                  </a:lnTo>
                  <a:lnTo>
                    <a:pt x="419" y="19"/>
                  </a:lnTo>
                  <a:lnTo>
                    <a:pt x="425" y="19"/>
                  </a:lnTo>
                  <a:lnTo>
                    <a:pt x="425" y="13"/>
                  </a:lnTo>
                  <a:lnTo>
                    <a:pt x="432" y="13"/>
                  </a:lnTo>
                  <a:lnTo>
                    <a:pt x="438" y="13"/>
                  </a:lnTo>
                  <a:lnTo>
                    <a:pt x="438" y="7"/>
                  </a:lnTo>
                  <a:lnTo>
                    <a:pt x="444" y="7"/>
                  </a:lnTo>
                  <a:lnTo>
                    <a:pt x="451" y="7"/>
                  </a:lnTo>
                  <a:lnTo>
                    <a:pt x="451" y="0"/>
                  </a:lnTo>
                  <a:lnTo>
                    <a:pt x="451" y="7"/>
                  </a:lnTo>
                  <a:lnTo>
                    <a:pt x="457" y="7"/>
                  </a:lnTo>
                  <a:lnTo>
                    <a:pt x="463" y="7"/>
                  </a:lnTo>
                  <a:lnTo>
                    <a:pt x="463" y="0"/>
                  </a:lnTo>
                  <a:lnTo>
                    <a:pt x="476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1" y="7"/>
                  </a:lnTo>
                  <a:lnTo>
                    <a:pt x="501" y="13"/>
                  </a:lnTo>
                  <a:lnTo>
                    <a:pt x="501" y="19"/>
                  </a:lnTo>
                  <a:lnTo>
                    <a:pt x="508" y="19"/>
                  </a:lnTo>
                  <a:lnTo>
                    <a:pt x="508" y="26"/>
                  </a:lnTo>
                  <a:lnTo>
                    <a:pt x="508" y="32"/>
                  </a:lnTo>
                  <a:lnTo>
                    <a:pt x="501" y="32"/>
                  </a:lnTo>
                  <a:lnTo>
                    <a:pt x="501" y="38"/>
                  </a:lnTo>
                  <a:lnTo>
                    <a:pt x="501" y="45"/>
                  </a:lnTo>
                  <a:lnTo>
                    <a:pt x="495" y="51"/>
                  </a:lnTo>
                  <a:lnTo>
                    <a:pt x="495" y="57"/>
                  </a:lnTo>
                  <a:lnTo>
                    <a:pt x="489" y="64"/>
                  </a:lnTo>
                  <a:lnTo>
                    <a:pt x="489" y="70"/>
                  </a:lnTo>
                  <a:lnTo>
                    <a:pt x="489" y="77"/>
                  </a:lnTo>
                  <a:lnTo>
                    <a:pt x="495" y="77"/>
                  </a:lnTo>
                  <a:lnTo>
                    <a:pt x="501" y="77"/>
                  </a:lnTo>
                  <a:lnTo>
                    <a:pt x="501" y="83"/>
                  </a:lnTo>
                  <a:lnTo>
                    <a:pt x="495" y="83"/>
                  </a:lnTo>
                  <a:lnTo>
                    <a:pt x="495" y="89"/>
                  </a:lnTo>
                  <a:lnTo>
                    <a:pt x="495" y="96"/>
                  </a:lnTo>
                  <a:lnTo>
                    <a:pt x="495" y="102"/>
                  </a:lnTo>
                  <a:lnTo>
                    <a:pt x="501" y="102"/>
                  </a:lnTo>
                  <a:lnTo>
                    <a:pt x="501" y="96"/>
                  </a:lnTo>
                  <a:lnTo>
                    <a:pt x="501" y="102"/>
                  </a:lnTo>
                  <a:lnTo>
                    <a:pt x="501" y="108"/>
                  </a:lnTo>
                  <a:lnTo>
                    <a:pt x="495" y="108"/>
                  </a:lnTo>
                  <a:lnTo>
                    <a:pt x="501" y="108"/>
                  </a:lnTo>
                  <a:lnTo>
                    <a:pt x="501" y="115"/>
                  </a:lnTo>
                  <a:lnTo>
                    <a:pt x="508" y="115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14" y="115"/>
                  </a:lnTo>
                  <a:lnTo>
                    <a:pt x="508" y="115"/>
                  </a:lnTo>
                  <a:lnTo>
                    <a:pt x="508" y="121"/>
                  </a:lnTo>
                  <a:lnTo>
                    <a:pt x="508" y="115"/>
                  </a:lnTo>
                  <a:lnTo>
                    <a:pt x="508" y="121"/>
                  </a:lnTo>
                  <a:lnTo>
                    <a:pt x="508" y="115"/>
                  </a:lnTo>
                  <a:lnTo>
                    <a:pt x="501" y="115"/>
                  </a:lnTo>
                  <a:lnTo>
                    <a:pt x="501" y="121"/>
                  </a:lnTo>
                  <a:lnTo>
                    <a:pt x="495" y="121"/>
                  </a:lnTo>
                  <a:lnTo>
                    <a:pt x="495" y="127"/>
                  </a:lnTo>
                  <a:lnTo>
                    <a:pt x="501" y="127"/>
                  </a:lnTo>
                  <a:lnTo>
                    <a:pt x="508" y="127"/>
                  </a:lnTo>
                  <a:lnTo>
                    <a:pt x="508" y="134"/>
                  </a:lnTo>
                  <a:lnTo>
                    <a:pt x="501" y="134"/>
                  </a:lnTo>
                  <a:lnTo>
                    <a:pt x="501" y="140"/>
                  </a:lnTo>
                  <a:lnTo>
                    <a:pt x="495" y="140"/>
                  </a:lnTo>
                  <a:lnTo>
                    <a:pt x="495" y="146"/>
                  </a:lnTo>
                  <a:lnTo>
                    <a:pt x="495" y="153"/>
                  </a:lnTo>
                  <a:lnTo>
                    <a:pt x="501" y="153"/>
                  </a:lnTo>
                  <a:lnTo>
                    <a:pt x="501" y="159"/>
                  </a:lnTo>
                  <a:lnTo>
                    <a:pt x="495" y="159"/>
                  </a:lnTo>
                  <a:lnTo>
                    <a:pt x="501" y="159"/>
                  </a:lnTo>
                  <a:lnTo>
                    <a:pt x="501" y="165"/>
                  </a:lnTo>
                  <a:lnTo>
                    <a:pt x="501" y="172"/>
                  </a:lnTo>
                  <a:lnTo>
                    <a:pt x="501" y="178"/>
                  </a:lnTo>
                  <a:lnTo>
                    <a:pt x="501" y="184"/>
                  </a:lnTo>
                  <a:lnTo>
                    <a:pt x="495" y="184"/>
                  </a:lnTo>
                  <a:lnTo>
                    <a:pt x="495" y="191"/>
                  </a:lnTo>
                  <a:lnTo>
                    <a:pt x="495" y="197"/>
                  </a:lnTo>
                  <a:lnTo>
                    <a:pt x="501" y="197"/>
                  </a:lnTo>
                  <a:lnTo>
                    <a:pt x="495" y="197"/>
                  </a:lnTo>
                  <a:lnTo>
                    <a:pt x="501" y="197"/>
                  </a:lnTo>
                  <a:lnTo>
                    <a:pt x="495" y="197"/>
                  </a:lnTo>
                  <a:lnTo>
                    <a:pt x="495" y="203"/>
                  </a:lnTo>
                  <a:lnTo>
                    <a:pt x="495" y="210"/>
                  </a:lnTo>
                  <a:lnTo>
                    <a:pt x="495" y="216"/>
                  </a:lnTo>
                  <a:lnTo>
                    <a:pt x="489" y="216"/>
                  </a:lnTo>
                  <a:lnTo>
                    <a:pt x="489" y="222"/>
                  </a:lnTo>
                  <a:lnTo>
                    <a:pt x="489" y="229"/>
                  </a:lnTo>
                  <a:lnTo>
                    <a:pt x="482" y="235"/>
                  </a:lnTo>
                  <a:lnTo>
                    <a:pt x="489" y="235"/>
                  </a:lnTo>
                  <a:lnTo>
                    <a:pt x="482" y="235"/>
                  </a:lnTo>
                  <a:lnTo>
                    <a:pt x="482" y="241"/>
                  </a:lnTo>
                  <a:lnTo>
                    <a:pt x="482" y="248"/>
                  </a:lnTo>
                  <a:lnTo>
                    <a:pt x="476" y="248"/>
                  </a:lnTo>
                  <a:lnTo>
                    <a:pt x="476" y="254"/>
                  </a:lnTo>
                  <a:lnTo>
                    <a:pt x="470" y="254"/>
                  </a:lnTo>
                  <a:lnTo>
                    <a:pt x="463" y="261"/>
                  </a:lnTo>
                  <a:lnTo>
                    <a:pt x="451" y="261"/>
                  </a:lnTo>
                  <a:lnTo>
                    <a:pt x="444" y="267"/>
                  </a:lnTo>
                  <a:lnTo>
                    <a:pt x="432" y="280"/>
                  </a:lnTo>
                  <a:lnTo>
                    <a:pt x="425" y="286"/>
                  </a:lnTo>
                  <a:lnTo>
                    <a:pt x="419" y="286"/>
                  </a:lnTo>
                  <a:lnTo>
                    <a:pt x="413" y="299"/>
                  </a:lnTo>
                  <a:lnTo>
                    <a:pt x="400" y="311"/>
                  </a:lnTo>
                  <a:lnTo>
                    <a:pt x="393" y="318"/>
                  </a:lnTo>
                  <a:lnTo>
                    <a:pt x="387" y="318"/>
                  </a:lnTo>
                  <a:lnTo>
                    <a:pt x="393" y="318"/>
                  </a:lnTo>
                  <a:lnTo>
                    <a:pt x="387" y="318"/>
                  </a:lnTo>
                  <a:lnTo>
                    <a:pt x="381" y="318"/>
                  </a:lnTo>
                  <a:lnTo>
                    <a:pt x="381" y="311"/>
                  </a:lnTo>
                  <a:lnTo>
                    <a:pt x="374" y="311"/>
                  </a:lnTo>
                  <a:lnTo>
                    <a:pt x="368" y="305"/>
                  </a:lnTo>
                  <a:lnTo>
                    <a:pt x="368" y="311"/>
                  </a:lnTo>
                  <a:lnTo>
                    <a:pt x="362" y="311"/>
                  </a:lnTo>
                  <a:lnTo>
                    <a:pt x="355" y="311"/>
                  </a:lnTo>
                  <a:lnTo>
                    <a:pt x="355" y="318"/>
                  </a:lnTo>
                  <a:lnTo>
                    <a:pt x="362" y="318"/>
                  </a:lnTo>
                  <a:lnTo>
                    <a:pt x="362" y="324"/>
                  </a:lnTo>
                  <a:lnTo>
                    <a:pt x="362" y="318"/>
                  </a:lnTo>
                  <a:lnTo>
                    <a:pt x="355" y="318"/>
                  </a:lnTo>
                  <a:lnTo>
                    <a:pt x="349" y="318"/>
                  </a:lnTo>
                  <a:lnTo>
                    <a:pt x="355" y="318"/>
                  </a:lnTo>
                  <a:lnTo>
                    <a:pt x="349" y="311"/>
                  </a:lnTo>
                  <a:lnTo>
                    <a:pt x="355" y="311"/>
                  </a:lnTo>
                  <a:lnTo>
                    <a:pt x="349" y="311"/>
                  </a:lnTo>
                  <a:lnTo>
                    <a:pt x="355" y="311"/>
                  </a:lnTo>
                  <a:lnTo>
                    <a:pt x="349" y="311"/>
                  </a:lnTo>
                  <a:lnTo>
                    <a:pt x="355" y="311"/>
                  </a:lnTo>
                  <a:lnTo>
                    <a:pt x="355" y="305"/>
                  </a:lnTo>
                  <a:lnTo>
                    <a:pt x="349" y="311"/>
                  </a:lnTo>
                  <a:lnTo>
                    <a:pt x="349" y="305"/>
                  </a:lnTo>
                  <a:lnTo>
                    <a:pt x="355" y="305"/>
                  </a:lnTo>
                  <a:lnTo>
                    <a:pt x="355" y="311"/>
                  </a:lnTo>
                  <a:lnTo>
                    <a:pt x="355" y="305"/>
                  </a:lnTo>
                  <a:lnTo>
                    <a:pt x="362" y="305"/>
                  </a:lnTo>
                  <a:lnTo>
                    <a:pt x="355" y="305"/>
                  </a:lnTo>
                  <a:lnTo>
                    <a:pt x="362" y="305"/>
                  </a:lnTo>
                  <a:lnTo>
                    <a:pt x="355" y="305"/>
                  </a:lnTo>
                  <a:lnTo>
                    <a:pt x="362" y="305"/>
                  </a:lnTo>
                  <a:lnTo>
                    <a:pt x="368" y="305"/>
                  </a:lnTo>
                  <a:lnTo>
                    <a:pt x="368" y="299"/>
                  </a:lnTo>
                  <a:lnTo>
                    <a:pt x="362" y="299"/>
                  </a:lnTo>
                  <a:lnTo>
                    <a:pt x="368" y="299"/>
                  </a:lnTo>
                  <a:lnTo>
                    <a:pt x="368" y="305"/>
                  </a:lnTo>
                  <a:lnTo>
                    <a:pt x="368" y="299"/>
                  </a:lnTo>
                  <a:lnTo>
                    <a:pt x="368" y="292"/>
                  </a:lnTo>
                  <a:lnTo>
                    <a:pt x="374" y="292"/>
                  </a:lnTo>
                  <a:lnTo>
                    <a:pt x="368" y="292"/>
                  </a:lnTo>
                  <a:lnTo>
                    <a:pt x="368" y="299"/>
                  </a:lnTo>
                  <a:lnTo>
                    <a:pt x="368" y="292"/>
                  </a:lnTo>
                  <a:lnTo>
                    <a:pt x="374" y="292"/>
                  </a:lnTo>
                  <a:lnTo>
                    <a:pt x="368" y="292"/>
                  </a:lnTo>
                  <a:lnTo>
                    <a:pt x="368" y="286"/>
                  </a:lnTo>
                  <a:lnTo>
                    <a:pt x="374" y="286"/>
                  </a:lnTo>
                  <a:lnTo>
                    <a:pt x="368" y="286"/>
                  </a:lnTo>
                  <a:lnTo>
                    <a:pt x="374" y="286"/>
                  </a:lnTo>
                  <a:lnTo>
                    <a:pt x="368" y="280"/>
                  </a:lnTo>
                  <a:lnTo>
                    <a:pt x="374" y="280"/>
                  </a:lnTo>
                  <a:lnTo>
                    <a:pt x="368" y="280"/>
                  </a:lnTo>
                  <a:lnTo>
                    <a:pt x="374" y="280"/>
                  </a:lnTo>
                  <a:lnTo>
                    <a:pt x="368" y="280"/>
                  </a:lnTo>
                  <a:lnTo>
                    <a:pt x="368" y="273"/>
                  </a:lnTo>
                  <a:lnTo>
                    <a:pt x="368" y="280"/>
                  </a:lnTo>
                  <a:lnTo>
                    <a:pt x="368" y="273"/>
                  </a:lnTo>
                  <a:lnTo>
                    <a:pt x="368" y="267"/>
                  </a:lnTo>
                  <a:lnTo>
                    <a:pt x="368" y="273"/>
                  </a:lnTo>
                  <a:lnTo>
                    <a:pt x="368" y="267"/>
                  </a:lnTo>
                  <a:lnTo>
                    <a:pt x="374" y="267"/>
                  </a:lnTo>
                  <a:lnTo>
                    <a:pt x="374" y="261"/>
                  </a:lnTo>
                  <a:lnTo>
                    <a:pt x="374" y="267"/>
                  </a:lnTo>
                  <a:lnTo>
                    <a:pt x="381" y="267"/>
                  </a:lnTo>
                  <a:lnTo>
                    <a:pt x="374" y="267"/>
                  </a:lnTo>
                  <a:lnTo>
                    <a:pt x="381" y="261"/>
                  </a:lnTo>
                  <a:lnTo>
                    <a:pt x="381" y="254"/>
                  </a:lnTo>
                  <a:lnTo>
                    <a:pt x="387" y="254"/>
                  </a:lnTo>
                  <a:lnTo>
                    <a:pt x="381" y="254"/>
                  </a:lnTo>
                  <a:lnTo>
                    <a:pt x="387" y="254"/>
                  </a:lnTo>
                  <a:lnTo>
                    <a:pt x="393" y="254"/>
                  </a:lnTo>
                  <a:lnTo>
                    <a:pt x="393" y="248"/>
                  </a:lnTo>
                  <a:lnTo>
                    <a:pt x="387" y="248"/>
                  </a:lnTo>
                  <a:lnTo>
                    <a:pt x="387" y="241"/>
                  </a:lnTo>
                  <a:lnTo>
                    <a:pt x="393" y="241"/>
                  </a:lnTo>
                  <a:lnTo>
                    <a:pt x="387" y="241"/>
                  </a:lnTo>
                  <a:lnTo>
                    <a:pt x="393" y="241"/>
                  </a:lnTo>
                  <a:lnTo>
                    <a:pt x="387" y="241"/>
                  </a:lnTo>
                  <a:lnTo>
                    <a:pt x="387" y="235"/>
                  </a:lnTo>
                  <a:lnTo>
                    <a:pt x="387" y="241"/>
                  </a:lnTo>
                  <a:lnTo>
                    <a:pt x="387" y="235"/>
                  </a:lnTo>
                  <a:lnTo>
                    <a:pt x="381" y="241"/>
                  </a:lnTo>
                  <a:lnTo>
                    <a:pt x="387" y="241"/>
                  </a:lnTo>
                  <a:lnTo>
                    <a:pt x="381" y="241"/>
                  </a:lnTo>
                  <a:lnTo>
                    <a:pt x="381" y="235"/>
                  </a:lnTo>
                  <a:lnTo>
                    <a:pt x="374" y="235"/>
                  </a:lnTo>
                  <a:lnTo>
                    <a:pt x="374" y="241"/>
                  </a:lnTo>
                  <a:lnTo>
                    <a:pt x="368" y="235"/>
                  </a:lnTo>
                  <a:lnTo>
                    <a:pt x="362" y="235"/>
                  </a:lnTo>
                  <a:lnTo>
                    <a:pt x="362" y="241"/>
                  </a:lnTo>
                  <a:lnTo>
                    <a:pt x="355" y="241"/>
                  </a:lnTo>
                  <a:lnTo>
                    <a:pt x="355" y="235"/>
                  </a:lnTo>
                  <a:lnTo>
                    <a:pt x="349" y="235"/>
                  </a:lnTo>
                  <a:lnTo>
                    <a:pt x="349" y="241"/>
                  </a:lnTo>
                  <a:lnTo>
                    <a:pt x="355" y="241"/>
                  </a:lnTo>
                  <a:lnTo>
                    <a:pt x="349" y="241"/>
                  </a:lnTo>
                  <a:lnTo>
                    <a:pt x="349" y="235"/>
                  </a:lnTo>
                  <a:lnTo>
                    <a:pt x="343" y="235"/>
                  </a:lnTo>
                  <a:lnTo>
                    <a:pt x="336" y="235"/>
                  </a:lnTo>
                  <a:lnTo>
                    <a:pt x="330" y="235"/>
                  </a:lnTo>
                  <a:lnTo>
                    <a:pt x="324" y="235"/>
                  </a:lnTo>
                  <a:lnTo>
                    <a:pt x="317" y="235"/>
                  </a:lnTo>
                  <a:lnTo>
                    <a:pt x="311" y="235"/>
                  </a:lnTo>
                  <a:lnTo>
                    <a:pt x="311" y="229"/>
                  </a:lnTo>
                  <a:lnTo>
                    <a:pt x="305" y="229"/>
                  </a:lnTo>
                  <a:lnTo>
                    <a:pt x="305" y="222"/>
                  </a:lnTo>
                  <a:lnTo>
                    <a:pt x="298" y="222"/>
                  </a:lnTo>
                  <a:lnTo>
                    <a:pt x="298" y="216"/>
                  </a:lnTo>
                  <a:lnTo>
                    <a:pt x="292" y="216"/>
                  </a:lnTo>
                  <a:lnTo>
                    <a:pt x="292" y="210"/>
                  </a:lnTo>
                  <a:lnTo>
                    <a:pt x="286" y="210"/>
                  </a:lnTo>
                  <a:lnTo>
                    <a:pt x="286" y="203"/>
                  </a:lnTo>
                  <a:lnTo>
                    <a:pt x="286" y="210"/>
                  </a:lnTo>
                  <a:lnTo>
                    <a:pt x="286" y="203"/>
                  </a:lnTo>
                  <a:lnTo>
                    <a:pt x="279" y="203"/>
                  </a:lnTo>
                  <a:lnTo>
                    <a:pt x="286" y="197"/>
                  </a:lnTo>
                  <a:lnTo>
                    <a:pt x="279" y="197"/>
                  </a:lnTo>
                  <a:lnTo>
                    <a:pt x="279" y="191"/>
                  </a:lnTo>
                  <a:lnTo>
                    <a:pt x="273" y="191"/>
                  </a:lnTo>
                  <a:lnTo>
                    <a:pt x="267" y="191"/>
                  </a:lnTo>
                  <a:lnTo>
                    <a:pt x="267" y="184"/>
                  </a:lnTo>
                  <a:lnTo>
                    <a:pt x="267" y="178"/>
                  </a:lnTo>
                  <a:lnTo>
                    <a:pt x="260" y="178"/>
                  </a:lnTo>
                  <a:lnTo>
                    <a:pt x="254" y="178"/>
                  </a:lnTo>
                  <a:lnTo>
                    <a:pt x="254" y="172"/>
                  </a:lnTo>
                  <a:lnTo>
                    <a:pt x="248" y="172"/>
                  </a:lnTo>
                  <a:lnTo>
                    <a:pt x="248" y="165"/>
                  </a:lnTo>
                  <a:lnTo>
                    <a:pt x="241" y="165"/>
                  </a:lnTo>
                  <a:lnTo>
                    <a:pt x="235" y="165"/>
                  </a:lnTo>
                  <a:lnTo>
                    <a:pt x="235" y="159"/>
                  </a:lnTo>
                  <a:lnTo>
                    <a:pt x="229" y="159"/>
                  </a:lnTo>
                  <a:lnTo>
                    <a:pt x="229" y="153"/>
                  </a:lnTo>
                  <a:lnTo>
                    <a:pt x="222" y="153"/>
                  </a:lnTo>
                  <a:lnTo>
                    <a:pt x="216" y="153"/>
                  </a:lnTo>
                  <a:lnTo>
                    <a:pt x="216" y="146"/>
                  </a:lnTo>
                  <a:lnTo>
                    <a:pt x="216" y="153"/>
                  </a:lnTo>
                  <a:lnTo>
                    <a:pt x="209" y="153"/>
                  </a:lnTo>
                  <a:lnTo>
                    <a:pt x="209" y="146"/>
                  </a:lnTo>
                  <a:lnTo>
                    <a:pt x="203" y="146"/>
                  </a:lnTo>
                  <a:lnTo>
                    <a:pt x="197" y="146"/>
                  </a:lnTo>
                  <a:lnTo>
                    <a:pt x="190" y="146"/>
                  </a:lnTo>
                  <a:lnTo>
                    <a:pt x="184" y="146"/>
                  </a:lnTo>
                  <a:lnTo>
                    <a:pt x="184" y="140"/>
                  </a:lnTo>
                  <a:lnTo>
                    <a:pt x="184" y="146"/>
                  </a:lnTo>
                  <a:lnTo>
                    <a:pt x="178" y="146"/>
                  </a:lnTo>
                  <a:lnTo>
                    <a:pt x="178" y="140"/>
                  </a:lnTo>
                  <a:lnTo>
                    <a:pt x="184" y="140"/>
                  </a:lnTo>
                  <a:lnTo>
                    <a:pt x="178" y="140"/>
                  </a:lnTo>
                  <a:lnTo>
                    <a:pt x="178" y="134"/>
                  </a:lnTo>
                  <a:lnTo>
                    <a:pt x="171" y="134"/>
                  </a:lnTo>
                  <a:lnTo>
                    <a:pt x="178" y="134"/>
                  </a:lnTo>
                  <a:lnTo>
                    <a:pt x="171" y="127"/>
                  </a:lnTo>
                  <a:lnTo>
                    <a:pt x="171" y="134"/>
                  </a:lnTo>
                  <a:lnTo>
                    <a:pt x="165" y="134"/>
                  </a:lnTo>
                  <a:lnTo>
                    <a:pt x="165" y="127"/>
                  </a:lnTo>
                  <a:lnTo>
                    <a:pt x="159" y="127"/>
                  </a:lnTo>
                  <a:lnTo>
                    <a:pt x="152" y="127"/>
                  </a:lnTo>
                  <a:lnTo>
                    <a:pt x="152" y="121"/>
                  </a:lnTo>
                  <a:lnTo>
                    <a:pt x="146" y="121"/>
                  </a:lnTo>
                  <a:lnTo>
                    <a:pt x="146" y="127"/>
                  </a:lnTo>
                  <a:lnTo>
                    <a:pt x="140" y="127"/>
                  </a:lnTo>
                  <a:lnTo>
                    <a:pt x="140" y="121"/>
                  </a:lnTo>
                  <a:lnTo>
                    <a:pt x="140" y="127"/>
                  </a:lnTo>
                  <a:lnTo>
                    <a:pt x="133" y="127"/>
                  </a:lnTo>
                  <a:lnTo>
                    <a:pt x="133" y="121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4" y="121"/>
                  </a:lnTo>
                  <a:lnTo>
                    <a:pt x="114" y="127"/>
                  </a:lnTo>
                  <a:lnTo>
                    <a:pt x="108" y="127"/>
                  </a:lnTo>
                  <a:lnTo>
                    <a:pt x="108" y="121"/>
                  </a:lnTo>
                  <a:lnTo>
                    <a:pt x="102" y="121"/>
                  </a:lnTo>
                  <a:lnTo>
                    <a:pt x="95" y="121"/>
                  </a:lnTo>
                  <a:lnTo>
                    <a:pt x="95" y="115"/>
                  </a:lnTo>
                  <a:lnTo>
                    <a:pt x="89" y="115"/>
                  </a:lnTo>
                  <a:lnTo>
                    <a:pt x="89" y="121"/>
                  </a:lnTo>
                  <a:lnTo>
                    <a:pt x="89" y="115"/>
                  </a:lnTo>
                  <a:lnTo>
                    <a:pt x="83" y="115"/>
                  </a:lnTo>
                  <a:lnTo>
                    <a:pt x="83" y="121"/>
                  </a:lnTo>
                  <a:lnTo>
                    <a:pt x="83" y="115"/>
                  </a:lnTo>
                  <a:lnTo>
                    <a:pt x="76" y="115"/>
                  </a:lnTo>
                  <a:lnTo>
                    <a:pt x="76" y="108"/>
                  </a:lnTo>
                  <a:lnTo>
                    <a:pt x="76" y="115"/>
                  </a:lnTo>
                  <a:lnTo>
                    <a:pt x="70" y="115"/>
                  </a:lnTo>
                  <a:lnTo>
                    <a:pt x="64" y="115"/>
                  </a:lnTo>
                  <a:lnTo>
                    <a:pt x="57" y="115"/>
                  </a:lnTo>
                  <a:lnTo>
                    <a:pt x="51" y="115"/>
                  </a:lnTo>
                  <a:lnTo>
                    <a:pt x="51" y="121"/>
                  </a:lnTo>
                  <a:lnTo>
                    <a:pt x="51" y="115"/>
                  </a:lnTo>
                  <a:lnTo>
                    <a:pt x="51" y="108"/>
                  </a:lnTo>
                  <a:lnTo>
                    <a:pt x="45" y="108"/>
                  </a:lnTo>
                  <a:lnTo>
                    <a:pt x="45" y="115"/>
                  </a:lnTo>
                  <a:lnTo>
                    <a:pt x="38" y="115"/>
                  </a:lnTo>
                  <a:lnTo>
                    <a:pt x="32" y="115"/>
                  </a:lnTo>
                  <a:lnTo>
                    <a:pt x="32" y="121"/>
                  </a:lnTo>
                  <a:lnTo>
                    <a:pt x="32" y="115"/>
                  </a:lnTo>
                  <a:lnTo>
                    <a:pt x="26" y="115"/>
                  </a:lnTo>
                  <a:lnTo>
                    <a:pt x="19" y="115"/>
                  </a:lnTo>
                  <a:lnTo>
                    <a:pt x="19" y="121"/>
                  </a:lnTo>
                  <a:lnTo>
                    <a:pt x="19" y="115"/>
                  </a:lnTo>
                  <a:lnTo>
                    <a:pt x="13" y="115"/>
                  </a:lnTo>
                  <a:lnTo>
                    <a:pt x="6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0" name="Freeform 118"/>
            <p:cNvSpPr>
              <a:spLocks/>
            </p:cNvSpPr>
            <p:nvPr/>
          </p:nvSpPr>
          <p:spPr bwMode="auto">
            <a:xfrm>
              <a:off x="2941952" y="474946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"/>
                <a:gd name="T65" fmla="*/ 1 w 1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1" name="Freeform 119"/>
            <p:cNvSpPr>
              <a:spLocks/>
            </p:cNvSpPr>
            <p:nvPr/>
          </p:nvSpPr>
          <p:spPr bwMode="auto">
            <a:xfrm>
              <a:off x="2941952" y="474946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2" name="Freeform 120"/>
            <p:cNvSpPr>
              <a:spLocks/>
            </p:cNvSpPr>
            <p:nvPr/>
          </p:nvSpPr>
          <p:spPr bwMode="auto">
            <a:xfrm>
              <a:off x="2941952" y="4736753"/>
              <a:ext cx="20119" cy="46592"/>
            </a:xfrm>
            <a:custGeom>
              <a:avLst/>
              <a:gdLst>
                <a:gd name="T0" fmla="*/ 0 w 19"/>
                <a:gd name="T1" fmla="*/ 2147483647 h 44"/>
                <a:gd name="T2" fmla="*/ 0 w 19"/>
                <a:gd name="T3" fmla="*/ 2147483647 h 44"/>
                <a:gd name="T4" fmla="*/ 0 w 19"/>
                <a:gd name="T5" fmla="*/ 2147483647 h 44"/>
                <a:gd name="T6" fmla="*/ 0 w 19"/>
                <a:gd name="T7" fmla="*/ 2147483647 h 44"/>
                <a:gd name="T8" fmla="*/ 0 w 19"/>
                <a:gd name="T9" fmla="*/ 2147483647 h 44"/>
                <a:gd name="T10" fmla="*/ 0 w 19"/>
                <a:gd name="T11" fmla="*/ 2147483647 h 44"/>
                <a:gd name="T12" fmla="*/ 0 w 19"/>
                <a:gd name="T13" fmla="*/ 2147483647 h 44"/>
                <a:gd name="T14" fmla="*/ 0 w 19"/>
                <a:gd name="T15" fmla="*/ 2147483647 h 44"/>
                <a:gd name="T16" fmla="*/ 2147483647 w 19"/>
                <a:gd name="T17" fmla="*/ 2147483647 h 44"/>
                <a:gd name="T18" fmla="*/ 0 w 19"/>
                <a:gd name="T19" fmla="*/ 2147483647 h 44"/>
                <a:gd name="T20" fmla="*/ 0 w 19"/>
                <a:gd name="T21" fmla="*/ 2147483647 h 44"/>
                <a:gd name="T22" fmla="*/ 0 w 19"/>
                <a:gd name="T23" fmla="*/ 2147483647 h 44"/>
                <a:gd name="T24" fmla="*/ 2147483647 w 19"/>
                <a:gd name="T25" fmla="*/ 2147483647 h 44"/>
                <a:gd name="T26" fmla="*/ 2147483647 w 19"/>
                <a:gd name="T27" fmla="*/ 2147483647 h 44"/>
                <a:gd name="T28" fmla="*/ 2147483647 w 19"/>
                <a:gd name="T29" fmla="*/ 2147483647 h 44"/>
                <a:gd name="T30" fmla="*/ 2147483647 w 19"/>
                <a:gd name="T31" fmla="*/ 2147483647 h 44"/>
                <a:gd name="T32" fmla="*/ 2147483647 w 19"/>
                <a:gd name="T33" fmla="*/ 2147483647 h 44"/>
                <a:gd name="T34" fmla="*/ 2147483647 w 19"/>
                <a:gd name="T35" fmla="*/ 2147483647 h 44"/>
                <a:gd name="T36" fmla="*/ 2147483647 w 19"/>
                <a:gd name="T37" fmla="*/ 2147483647 h 44"/>
                <a:gd name="T38" fmla="*/ 2147483647 w 19"/>
                <a:gd name="T39" fmla="*/ 2147483647 h 44"/>
                <a:gd name="T40" fmla="*/ 2147483647 w 19"/>
                <a:gd name="T41" fmla="*/ 2147483647 h 44"/>
                <a:gd name="T42" fmla="*/ 2147483647 w 19"/>
                <a:gd name="T43" fmla="*/ 2147483647 h 44"/>
                <a:gd name="T44" fmla="*/ 2147483647 w 19"/>
                <a:gd name="T45" fmla="*/ 2147483647 h 44"/>
                <a:gd name="T46" fmla="*/ 2147483647 w 19"/>
                <a:gd name="T47" fmla="*/ 2147483647 h 44"/>
                <a:gd name="T48" fmla="*/ 2147483647 w 19"/>
                <a:gd name="T49" fmla="*/ 0 h 44"/>
                <a:gd name="T50" fmla="*/ 2147483647 w 19"/>
                <a:gd name="T51" fmla="*/ 0 h 44"/>
                <a:gd name="T52" fmla="*/ 2147483647 w 19"/>
                <a:gd name="T53" fmla="*/ 2147483647 h 44"/>
                <a:gd name="T54" fmla="*/ 2147483647 w 19"/>
                <a:gd name="T55" fmla="*/ 2147483647 h 44"/>
                <a:gd name="T56" fmla="*/ 2147483647 w 19"/>
                <a:gd name="T57" fmla="*/ 2147483647 h 44"/>
                <a:gd name="T58" fmla="*/ 2147483647 w 19"/>
                <a:gd name="T59" fmla="*/ 2147483647 h 44"/>
                <a:gd name="T60" fmla="*/ 2147483647 w 19"/>
                <a:gd name="T61" fmla="*/ 2147483647 h 44"/>
                <a:gd name="T62" fmla="*/ 2147483647 w 19"/>
                <a:gd name="T63" fmla="*/ 2147483647 h 44"/>
                <a:gd name="T64" fmla="*/ 2147483647 w 19"/>
                <a:gd name="T65" fmla="*/ 2147483647 h 44"/>
                <a:gd name="T66" fmla="*/ 2147483647 w 19"/>
                <a:gd name="T67" fmla="*/ 2147483647 h 44"/>
                <a:gd name="T68" fmla="*/ 2147483647 w 19"/>
                <a:gd name="T69" fmla="*/ 2147483647 h 44"/>
                <a:gd name="T70" fmla="*/ 2147483647 w 19"/>
                <a:gd name="T71" fmla="*/ 2147483647 h 44"/>
                <a:gd name="T72" fmla="*/ 2147483647 w 19"/>
                <a:gd name="T73" fmla="*/ 2147483647 h 44"/>
                <a:gd name="T74" fmla="*/ 2147483647 w 19"/>
                <a:gd name="T75" fmla="*/ 2147483647 h 44"/>
                <a:gd name="T76" fmla="*/ 2147483647 w 19"/>
                <a:gd name="T77" fmla="*/ 2147483647 h 44"/>
                <a:gd name="T78" fmla="*/ 2147483647 w 19"/>
                <a:gd name="T79" fmla="*/ 2147483647 h 44"/>
                <a:gd name="T80" fmla="*/ 2147483647 w 19"/>
                <a:gd name="T81" fmla="*/ 2147483647 h 44"/>
                <a:gd name="T82" fmla="*/ 2147483647 w 19"/>
                <a:gd name="T83" fmla="*/ 2147483647 h 44"/>
                <a:gd name="T84" fmla="*/ 2147483647 w 19"/>
                <a:gd name="T85" fmla="*/ 2147483647 h 44"/>
                <a:gd name="T86" fmla="*/ 2147483647 w 19"/>
                <a:gd name="T87" fmla="*/ 2147483647 h 44"/>
                <a:gd name="T88" fmla="*/ 0 w 19"/>
                <a:gd name="T89" fmla="*/ 2147483647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"/>
                <a:gd name="T136" fmla="*/ 0 h 44"/>
                <a:gd name="T137" fmla="*/ 19 w 19"/>
                <a:gd name="T138" fmla="*/ 44 h 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" h="44">
                  <a:moveTo>
                    <a:pt x="0" y="44"/>
                  </a:moveTo>
                  <a:lnTo>
                    <a:pt x="0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6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7" y="38"/>
                  </a:lnTo>
                  <a:lnTo>
                    <a:pt x="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3" name="Freeform 121"/>
            <p:cNvSpPr>
              <a:spLocks/>
            </p:cNvSpPr>
            <p:nvPr/>
          </p:nvSpPr>
          <p:spPr bwMode="auto">
            <a:xfrm>
              <a:off x="2941952" y="4769579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"/>
                <a:gd name="T55" fmla="*/ 0 h 1"/>
                <a:gd name="T56" fmla="*/ 1 w 1"/>
                <a:gd name="T57" fmla="*/ 1 h 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4" name="Freeform 122"/>
            <p:cNvSpPr>
              <a:spLocks/>
            </p:cNvSpPr>
            <p:nvPr/>
          </p:nvSpPr>
          <p:spPr bwMode="auto">
            <a:xfrm>
              <a:off x="2694169" y="3413123"/>
              <a:ext cx="1128790" cy="873595"/>
            </a:xfrm>
            <a:custGeom>
              <a:avLst/>
              <a:gdLst>
                <a:gd name="T0" fmla="*/ 2147483647 w 1066"/>
                <a:gd name="T1" fmla="*/ 2147483647 h 825"/>
                <a:gd name="T2" fmla="*/ 2147483647 w 1066"/>
                <a:gd name="T3" fmla="*/ 2147483647 h 825"/>
                <a:gd name="T4" fmla="*/ 2147483647 w 1066"/>
                <a:gd name="T5" fmla="*/ 2147483647 h 825"/>
                <a:gd name="T6" fmla="*/ 2147483647 w 1066"/>
                <a:gd name="T7" fmla="*/ 2147483647 h 825"/>
                <a:gd name="T8" fmla="*/ 2147483647 w 1066"/>
                <a:gd name="T9" fmla="*/ 2147483647 h 825"/>
                <a:gd name="T10" fmla="*/ 2147483647 w 1066"/>
                <a:gd name="T11" fmla="*/ 2147483647 h 825"/>
                <a:gd name="T12" fmla="*/ 2147483647 w 1066"/>
                <a:gd name="T13" fmla="*/ 2147483647 h 825"/>
                <a:gd name="T14" fmla="*/ 2147483647 w 1066"/>
                <a:gd name="T15" fmla="*/ 2147483647 h 825"/>
                <a:gd name="T16" fmla="*/ 2147483647 w 1066"/>
                <a:gd name="T17" fmla="*/ 2147483647 h 825"/>
                <a:gd name="T18" fmla="*/ 2147483647 w 1066"/>
                <a:gd name="T19" fmla="*/ 2147483647 h 825"/>
                <a:gd name="T20" fmla="*/ 2147483647 w 1066"/>
                <a:gd name="T21" fmla="*/ 2147483647 h 825"/>
                <a:gd name="T22" fmla="*/ 2147483647 w 1066"/>
                <a:gd name="T23" fmla="*/ 2147483647 h 825"/>
                <a:gd name="T24" fmla="*/ 2147483647 w 1066"/>
                <a:gd name="T25" fmla="*/ 2147483647 h 825"/>
                <a:gd name="T26" fmla="*/ 2147483647 w 1066"/>
                <a:gd name="T27" fmla="*/ 2147483647 h 825"/>
                <a:gd name="T28" fmla="*/ 2147483647 w 1066"/>
                <a:gd name="T29" fmla="*/ 2147483647 h 825"/>
                <a:gd name="T30" fmla="*/ 2147483647 w 1066"/>
                <a:gd name="T31" fmla="*/ 2147483647 h 825"/>
                <a:gd name="T32" fmla="*/ 2147483647 w 1066"/>
                <a:gd name="T33" fmla="*/ 2147483647 h 825"/>
                <a:gd name="T34" fmla="*/ 2147483647 w 1066"/>
                <a:gd name="T35" fmla="*/ 2147483647 h 825"/>
                <a:gd name="T36" fmla="*/ 2147483647 w 1066"/>
                <a:gd name="T37" fmla="*/ 2147483647 h 825"/>
                <a:gd name="T38" fmla="*/ 2147483647 w 1066"/>
                <a:gd name="T39" fmla="*/ 2147483647 h 825"/>
                <a:gd name="T40" fmla="*/ 2147483647 w 1066"/>
                <a:gd name="T41" fmla="*/ 2147483647 h 825"/>
                <a:gd name="T42" fmla="*/ 2147483647 w 1066"/>
                <a:gd name="T43" fmla="*/ 2147483647 h 825"/>
                <a:gd name="T44" fmla="*/ 2147483647 w 1066"/>
                <a:gd name="T45" fmla="*/ 2147483647 h 825"/>
                <a:gd name="T46" fmla="*/ 2147483647 w 1066"/>
                <a:gd name="T47" fmla="*/ 2147483647 h 825"/>
                <a:gd name="T48" fmla="*/ 2147483647 w 1066"/>
                <a:gd name="T49" fmla="*/ 2147483647 h 825"/>
                <a:gd name="T50" fmla="*/ 2147483647 w 1066"/>
                <a:gd name="T51" fmla="*/ 2147483647 h 825"/>
                <a:gd name="T52" fmla="*/ 2147483647 w 1066"/>
                <a:gd name="T53" fmla="*/ 2147483647 h 825"/>
                <a:gd name="T54" fmla="*/ 2147483647 w 1066"/>
                <a:gd name="T55" fmla="*/ 2147483647 h 825"/>
                <a:gd name="T56" fmla="*/ 2147483647 w 1066"/>
                <a:gd name="T57" fmla="*/ 2147483647 h 825"/>
                <a:gd name="T58" fmla="*/ 2147483647 w 1066"/>
                <a:gd name="T59" fmla="*/ 2147483647 h 825"/>
                <a:gd name="T60" fmla="*/ 2147483647 w 1066"/>
                <a:gd name="T61" fmla="*/ 2147483647 h 825"/>
                <a:gd name="T62" fmla="*/ 2147483647 w 1066"/>
                <a:gd name="T63" fmla="*/ 2147483647 h 825"/>
                <a:gd name="T64" fmla="*/ 2147483647 w 1066"/>
                <a:gd name="T65" fmla="*/ 2147483647 h 825"/>
                <a:gd name="T66" fmla="*/ 2147483647 w 1066"/>
                <a:gd name="T67" fmla="*/ 2147483647 h 825"/>
                <a:gd name="T68" fmla="*/ 2147483647 w 1066"/>
                <a:gd name="T69" fmla="*/ 2147483647 h 825"/>
                <a:gd name="T70" fmla="*/ 2147483647 w 1066"/>
                <a:gd name="T71" fmla="*/ 2147483647 h 825"/>
                <a:gd name="T72" fmla="*/ 2147483647 w 1066"/>
                <a:gd name="T73" fmla="*/ 2147483647 h 825"/>
                <a:gd name="T74" fmla="*/ 2147483647 w 1066"/>
                <a:gd name="T75" fmla="*/ 2147483647 h 825"/>
                <a:gd name="T76" fmla="*/ 2147483647 w 1066"/>
                <a:gd name="T77" fmla="*/ 2147483647 h 825"/>
                <a:gd name="T78" fmla="*/ 2147483647 w 1066"/>
                <a:gd name="T79" fmla="*/ 2147483647 h 825"/>
                <a:gd name="T80" fmla="*/ 2147483647 w 1066"/>
                <a:gd name="T81" fmla="*/ 2147483647 h 825"/>
                <a:gd name="T82" fmla="*/ 2147483647 w 1066"/>
                <a:gd name="T83" fmla="*/ 2147483647 h 825"/>
                <a:gd name="T84" fmla="*/ 2147483647 w 1066"/>
                <a:gd name="T85" fmla="*/ 2147483647 h 825"/>
                <a:gd name="T86" fmla="*/ 2147483647 w 1066"/>
                <a:gd name="T87" fmla="*/ 2147483647 h 825"/>
                <a:gd name="T88" fmla="*/ 2147483647 w 1066"/>
                <a:gd name="T89" fmla="*/ 2147483647 h 825"/>
                <a:gd name="T90" fmla="*/ 2147483647 w 1066"/>
                <a:gd name="T91" fmla="*/ 2147483647 h 825"/>
                <a:gd name="T92" fmla="*/ 2147483647 w 1066"/>
                <a:gd name="T93" fmla="*/ 2147483647 h 825"/>
                <a:gd name="T94" fmla="*/ 2147483647 w 1066"/>
                <a:gd name="T95" fmla="*/ 2147483647 h 825"/>
                <a:gd name="T96" fmla="*/ 2147483647 w 1066"/>
                <a:gd name="T97" fmla="*/ 2147483647 h 825"/>
                <a:gd name="T98" fmla="*/ 2147483647 w 1066"/>
                <a:gd name="T99" fmla="*/ 2147483647 h 825"/>
                <a:gd name="T100" fmla="*/ 2147483647 w 1066"/>
                <a:gd name="T101" fmla="*/ 2147483647 h 825"/>
                <a:gd name="T102" fmla="*/ 2147483647 w 1066"/>
                <a:gd name="T103" fmla="*/ 2147483647 h 825"/>
                <a:gd name="T104" fmla="*/ 2147483647 w 1066"/>
                <a:gd name="T105" fmla="*/ 2147483647 h 825"/>
                <a:gd name="T106" fmla="*/ 2147483647 w 1066"/>
                <a:gd name="T107" fmla="*/ 2147483647 h 825"/>
                <a:gd name="T108" fmla="*/ 2147483647 w 1066"/>
                <a:gd name="T109" fmla="*/ 2147483647 h 825"/>
                <a:gd name="T110" fmla="*/ 2147483647 w 1066"/>
                <a:gd name="T111" fmla="*/ 2147483647 h 825"/>
                <a:gd name="T112" fmla="*/ 2147483647 w 1066"/>
                <a:gd name="T113" fmla="*/ 2147483647 h 825"/>
                <a:gd name="T114" fmla="*/ 2147483647 w 1066"/>
                <a:gd name="T115" fmla="*/ 2147483647 h 825"/>
                <a:gd name="T116" fmla="*/ 2147483647 w 1066"/>
                <a:gd name="T117" fmla="*/ 2147483647 h 825"/>
                <a:gd name="T118" fmla="*/ 2147483647 w 1066"/>
                <a:gd name="T119" fmla="*/ 2147483647 h 825"/>
                <a:gd name="T120" fmla="*/ 2147483647 w 1066"/>
                <a:gd name="T121" fmla="*/ 2147483647 h 825"/>
                <a:gd name="T122" fmla="*/ 2147483647 w 1066"/>
                <a:gd name="T123" fmla="*/ 2147483647 h 825"/>
                <a:gd name="T124" fmla="*/ 2147483647 w 1066"/>
                <a:gd name="T125" fmla="*/ 2147483647 h 8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6"/>
                <a:gd name="T190" fmla="*/ 0 h 825"/>
                <a:gd name="T191" fmla="*/ 1066 w 1066"/>
                <a:gd name="T192" fmla="*/ 825 h 8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6" h="825">
                  <a:moveTo>
                    <a:pt x="0" y="533"/>
                  </a:moveTo>
                  <a:lnTo>
                    <a:pt x="0" y="526"/>
                  </a:lnTo>
                  <a:lnTo>
                    <a:pt x="0" y="520"/>
                  </a:lnTo>
                  <a:lnTo>
                    <a:pt x="6" y="520"/>
                  </a:lnTo>
                  <a:lnTo>
                    <a:pt x="6" y="514"/>
                  </a:lnTo>
                  <a:lnTo>
                    <a:pt x="6" y="507"/>
                  </a:lnTo>
                  <a:lnTo>
                    <a:pt x="12" y="514"/>
                  </a:lnTo>
                  <a:lnTo>
                    <a:pt x="12" y="507"/>
                  </a:lnTo>
                  <a:lnTo>
                    <a:pt x="6" y="501"/>
                  </a:lnTo>
                  <a:lnTo>
                    <a:pt x="12" y="501"/>
                  </a:lnTo>
                  <a:lnTo>
                    <a:pt x="19" y="501"/>
                  </a:lnTo>
                  <a:lnTo>
                    <a:pt x="19" y="495"/>
                  </a:lnTo>
                  <a:lnTo>
                    <a:pt x="19" y="488"/>
                  </a:lnTo>
                  <a:lnTo>
                    <a:pt x="19" y="482"/>
                  </a:lnTo>
                  <a:lnTo>
                    <a:pt x="25" y="482"/>
                  </a:lnTo>
                  <a:lnTo>
                    <a:pt x="25" y="476"/>
                  </a:lnTo>
                  <a:lnTo>
                    <a:pt x="31" y="476"/>
                  </a:lnTo>
                  <a:lnTo>
                    <a:pt x="31" y="469"/>
                  </a:lnTo>
                  <a:lnTo>
                    <a:pt x="38" y="469"/>
                  </a:lnTo>
                  <a:lnTo>
                    <a:pt x="44" y="469"/>
                  </a:lnTo>
                  <a:lnTo>
                    <a:pt x="50" y="463"/>
                  </a:lnTo>
                  <a:lnTo>
                    <a:pt x="50" y="457"/>
                  </a:lnTo>
                  <a:lnTo>
                    <a:pt x="50" y="450"/>
                  </a:lnTo>
                  <a:lnTo>
                    <a:pt x="57" y="450"/>
                  </a:lnTo>
                  <a:lnTo>
                    <a:pt x="57" y="444"/>
                  </a:lnTo>
                  <a:lnTo>
                    <a:pt x="57" y="438"/>
                  </a:lnTo>
                  <a:lnTo>
                    <a:pt x="63" y="438"/>
                  </a:lnTo>
                  <a:lnTo>
                    <a:pt x="63" y="431"/>
                  </a:lnTo>
                  <a:lnTo>
                    <a:pt x="69" y="425"/>
                  </a:lnTo>
                  <a:lnTo>
                    <a:pt x="76" y="425"/>
                  </a:lnTo>
                  <a:lnTo>
                    <a:pt x="82" y="425"/>
                  </a:lnTo>
                  <a:lnTo>
                    <a:pt x="88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101" y="419"/>
                  </a:lnTo>
                  <a:lnTo>
                    <a:pt x="107" y="419"/>
                  </a:lnTo>
                  <a:lnTo>
                    <a:pt x="114" y="419"/>
                  </a:lnTo>
                  <a:lnTo>
                    <a:pt x="120" y="419"/>
                  </a:lnTo>
                  <a:lnTo>
                    <a:pt x="126" y="419"/>
                  </a:lnTo>
                  <a:lnTo>
                    <a:pt x="133" y="419"/>
                  </a:lnTo>
                  <a:lnTo>
                    <a:pt x="133" y="412"/>
                  </a:lnTo>
                  <a:lnTo>
                    <a:pt x="139" y="412"/>
                  </a:lnTo>
                  <a:lnTo>
                    <a:pt x="146" y="412"/>
                  </a:lnTo>
                  <a:lnTo>
                    <a:pt x="139" y="406"/>
                  </a:lnTo>
                  <a:lnTo>
                    <a:pt x="146" y="406"/>
                  </a:lnTo>
                  <a:lnTo>
                    <a:pt x="146" y="412"/>
                  </a:lnTo>
                  <a:lnTo>
                    <a:pt x="152" y="419"/>
                  </a:lnTo>
                  <a:lnTo>
                    <a:pt x="158" y="419"/>
                  </a:lnTo>
                  <a:lnTo>
                    <a:pt x="165" y="419"/>
                  </a:lnTo>
                  <a:lnTo>
                    <a:pt x="165" y="412"/>
                  </a:lnTo>
                  <a:lnTo>
                    <a:pt x="171" y="412"/>
                  </a:lnTo>
                  <a:lnTo>
                    <a:pt x="171" y="406"/>
                  </a:lnTo>
                  <a:lnTo>
                    <a:pt x="177" y="406"/>
                  </a:lnTo>
                  <a:lnTo>
                    <a:pt x="177" y="400"/>
                  </a:lnTo>
                  <a:lnTo>
                    <a:pt x="171" y="400"/>
                  </a:lnTo>
                  <a:lnTo>
                    <a:pt x="177" y="400"/>
                  </a:lnTo>
                  <a:lnTo>
                    <a:pt x="184" y="400"/>
                  </a:lnTo>
                  <a:lnTo>
                    <a:pt x="190" y="400"/>
                  </a:lnTo>
                  <a:lnTo>
                    <a:pt x="190" y="393"/>
                  </a:lnTo>
                  <a:lnTo>
                    <a:pt x="196" y="393"/>
                  </a:lnTo>
                  <a:lnTo>
                    <a:pt x="203" y="387"/>
                  </a:lnTo>
                  <a:lnTo>
                    <a:pt x="203" y="393"/>
                  </a:lnTo>
                  <a:lnTo>
                    <a:pt x="209" y="393"/>
                  </a:lnTo>
                  <a:lnTo>
                    <a:pt x="215" y="393"/>
                  </a:lnTo>
                  <a:lnTo>
                    <a:pt x="222" y="393"/>
                  </a:lnTo>
                  <a:lnTo>
                    <a:pt x="228" y="393"/>
                  </a:lnTo>
                  <a:lnTo>
                    <a:pt x="234" y="393"/>
                  </a:lnTo>
                  <a:lnTo>
                    <a:pt x="241" y="393"/>
                  </a:lnTo>
                  <a:lnTo>
                    <a:pt x="247" y="393"/>
                  </a:lnTo>
                  <a:lnTo>
                    <a:pt x="253" y="393"/>
                  </a:lnTo>
                  <a:lnTo>
                    <a:pt x="260" y="393"/>
                  </a:lnTo>
                  <a:lnTo>
                    <a:pt x="260" y="400"/>
                  </a:lnTo>
                  <a:lnTo>
                    <a:pt x="260" y="393"/>
                  </a:lnTo>
                  <a:lnTo>
                    <a:pt x="266" y="393"/>
                  </a:lnTo>
                  <a:lnTo>
                    <a:pt x="272" y="393"/>
                  </a:lnTo>
                  <a:lnTo>
                    <a:pt x="272" y="400"/>
                  </a:lnTo>
                  <a:lnTo>
                    <a:pt x="279" y="400"/>
                  </a:lnTo>
                  <a:lnTo>
                    <a:pt x="285" y="400"/>
                  </a:lnTo>
                  <a:lnTo>
                    <a:pt x="285" y="406"/>
                  </a:lnTo>
                  <a:lnTo>
                    <a:pt x="291" y="406"/>
                  </a:lnTo>
                  <a:lnTo>
                    <a:pt x="291" y="400"/>
                  </a:lnTo>
                  <a:lnTo>
                    <a:pt x="291" y="406"/>
                  </a:lnTo>
                  <a:lnTo>
                    <a:pt x="298" y="406"/>
                  </a:lnTo>
                  <a:lnTo>
                    <a:pt x="304" y="406"/>
                  </a:lnTo>
                  <a:lnTo>
                    <a:pt x="304" y="400"/>
                  </a:lnTo>
                  <a:lnTo>
                    <a:pt x="304" y="406"/>
                  </a:lnTo>
                  <a:lnTo>
                    <a:pt x="304" y="400"/>
                  </a:lnTo>
                  <a:lnTo>
                    <a:pt x="310" y="400"/>
                  </a:lnTo>
                  <a:lnTo>
                    <a:pt x="310" y="393"/>
                  </a:lnTo>
                  <a:lnTo>
                    <a:pt x="317" y="393"/>
                  </a:lnTo>
                  <a:lnTo>
                    <a:pt x="310" y="393"/>
                  </a:lnTo>
                  <a:lnTo>
                    <a:pt x="317" y="393"/>
                  </a:lnTo>
                  <a:lnTo>
                    <a:pt x="323" y="393"/>
                  </a:lnTo>
                  <a:lnTo>
                    <a:pt x="323" y="387"/>
                  </a:lnTo>
                  <a:lnTo>
                    <a:pt x="330" y="387"/>
                  </a:lnTo>
                  <a:lnTo>
                    <a:pt x="323" y="380"/>
                  </a:lnTo>
                  <a:lnTo>
                    <a:pt x="330" y="380"/>
                  </a:lnTo>
                  <a:lnTo>
                    <a:pt x="336" y="380"/>
                  </a:lnTo>
                  <a:lnTo>
                    <a:pt x="330" y="380"/>
                  </a:lnTo>
                  <a:lnTo>
                    <a:pt x="336" y="380"/>
                  </a:lnTo>
                  <a:lnTo>
                    <a:pt x="336" y="374"/>
                  </a:lnTo>
                  <a:lnTo>
                    <a:pt x="342" y="374"/>
                  </a:lnTo>
                  <a:lnTo>
                    <a:pt x="349" y="374"/>
                  </a:lnTo>
                  <a:lnTo>
                    <a:pt x="342" y="374"/>
                  </a:lnTo>
                  <a:lnTo>
                    <a:pt x="349" y="374"/>
                  </a:lnTo>
                  <a:lnTo>
                    <a:pt x="349" y="368"/>
                  </a:lnTo>
                  <a:lnTo>
                    <a:pt x="355" y="368"/>
                  </a:lnTo>
                  <a:lnTo>
                    <a:pt x="355" y="361"/>
                  </a:lnTo>
                  <a:lnTo>
                    <a:pt x="355" y="355"/>
                  </a:lnTo>
                  <a:lnTo>
                    <a:pt x="349" y="355"/>
                  </a:lnTo>
                  <a:lnTo>
                    <a:pt x="355" y="355"/>
                  </a:lnTo>
                  <a:lnTo>
                    <a:pt x="349" y="355"/>
                  </a:lnTo>
                  <a:lnTo>
                    <a:pt x="355" y="349"/>
                  </a:lnTo>
                  <a:lnTo>
                    <a:pt x="349" y="349"/>
                  </a:lnTo>
                  <a:lnTo>
                    <a:pt x="349" y="342"/>
                  </a:lnTo>
                  <a:lnTo>
                    <a:pt x="349" y="336"/>
                  </a:lnTo>
                  <a:lnTo>
                    <a:pt x="355" y="336"/>
                  </a:lnTo>
                  <a:lnTo>
                    <a:pt x="349" y="336"/>
                  </a:lnTo>
                  <a:lnTo>
                    <a:pt x="355" y="336"/>
                  </a:lnTo>
                  <a:lnTo>
                    <a:pt x="355" y="330"/>
                  </a:lnTo>
                  <a:lnTo>
                    <a:pt x="361" y="330"/>
                  </a:lnTo>
                  <a:lnTo>
                    <a:pt x="355" y="330"/>
                  </a:lnTo>
                  <a:lnTo>
                    <a:pt x="355" y="323"/>
                  </a:lnTo>
                  <a:lnTo>
                    <a:pt x="361" y="323"/>
                  </a:lnTo>
                  <a:lnTo>
                    <a:pt x="355" y="323"/>
                  </a:lnTo>
                  <a:lnTo>
                    <a:pt x="355" y="317"/>
                  </a:lnTo>
                  <a:lnTo>
                    <a:pt x="349" y="317"/>
                  </a:lnTo>
                  <a:lnTo>
                    <a:pt x="349" y="311"/>
                  </a:lnTo>
                  <a:lnTo>
                    <a:pt x="342" y="317"/>
                  </a:lnTo>
                  <a:lnTo>
                    <a:pt x="336" y="311"/>
                  </a:lnTo>
                  <a:lnTo>
                    <a:pt x="336" y="317"/>
                  </a:lnTo>
                  <a:lnTo>
                    <a:pt x="336" y="311"/>
                  </a:lnTo>
                  <a:lnTo>
                    <a:pt x="330" y="311"/>
                  </a:lnTo>
                  <a:lnTo>
                    <a:pt x="330" y="304"/>
                  </a:lnTo>
                  <a:lnTo>
                    <a:pt x="336" y="304"/>
                  </a:lnTo>
                  <a:lnTo>
                    <a:pt x="336" y="298"/>
                  </a:lnTo>
                  <a:lnTo>
                    <a:pt x="336" y="304"/>
                  </a:lnTo>
                  <a:lnTo>
                    <a:pt x="336" y="298"/>
                  </a:lnTo>
                  <a:lnTo>
                    <a:pt x="342" y="298"/>
                  </a:lnTo>
                  <a:lnTo>
                    <a:pt x="342" y="292"/>
                  </a:lnTo>
                  <a:lnTo>
                    <a:pt x="342" y="285"/>
                  </a:lnTo>
                  <a:lnTo>
                    <a:pt x="349" y="285"/>
                  </a:lnTo>
                  <a:lnTo>
                    <a:pt x="349" y="292"/>
                  </a:lnTo>
                  <a:lnTo>
                    <a:pt x="349" y="285"/>
                  </a:lnTo>
                  <a:lnTo>
                    <a:pt x="349" y="279"/>
                  </a:lnTo>
                  <a:lnTo>
                    <a:pt x="355" y="279"/>
                  </a:lnTo>
                  <a:lnTo>
                    <a:pt x="355" y="273"/>
                  </a:lnTo>
                  <a:lnTo>
                    <a:pt x="361" y="279"/>
                  </a:lnTo>
                  <a:lnTo>
                    <a:pt x="361" y="273"/>
                  </a:lnTo>
                  <a:lnTo>
                    <a:pt x="368" y="273"/>
                  </a:lnTo>
                  <a:lnTo>
                    <a:pt x="368" y="266"/>
                  </a:lnTo>
                  <a:lnTo>
                    <a:pt x="368" y="273"/>
                  </a:lnTo>
                  <a:lnTo>
                    <a:pt x="368" y="266"/>
                  </a:lnTo>
                  <a:lnTo>
                    <a:pt x="374" y="266"/>
                  </a:lnTo>
                  <a:lnTo>
                    <a:pt x="368" y="266"/>
                  </a:lnTo>
                  <a:lnTo>
                    <a:pt x="374" y="266"/>
                  </a:lnTo>
                  <a:lnTo>
                    <a:pt x="368" y="266"/>
                  </a:lnTo>
                  <a:lnTo>
                    <a:pt x="374" y="266"/>
                  </a:lnTo>
                  <a:lnTo>
                    <a:pt x="374" y="260"/>
                  </a:lnTo>
                  <a:lnTo>
                    <a:pt x="368" y="260"/>
                  </a:lnTo>
                  <a:lnTo>
                    <a:pt x="368" y="254"/>
                  </a:lnTo>
                  <a:lnTo>
                    <a:pt x="361" y="254"/>
                  </a:lnTo>
                  <a:lnTo>
                    <a:pt x="368" y="254"/>
                  </a:lnTo>
                  <a:lnTo>
                    <a:pt x="368" y="247"/>
                  </a:lnTo>
                  <a:lnTo>
                    <a:pt x="361" y="247"/>
                  </a:lnTo>
                  <a:lnTo>
                    <a:pt x="361" y="241"/>
                  </a:lnTo>
                  <a:lnTo>
                    <a:pt x="361" y="235"/>
                  </a:lnTo>
                  <a:lnTo>
                    <a:pt x="355" y="235"/>
                  </a:lnTo>
                  <a:lnTo>
                    <a:pt x="355" y="228"/>
                  </a:lnTo>
                  <a:lnTo>
                    <a:pt x="349" y="228"/>
                  </a:lnTo>
                  <a:lnTo>
                    <a:pt x="349" y="222"/>
                  </a:lnTo>
                  <a:lnTo>
                    <a:pt x="342" y="222"/>
                  </a:lnTo>
                  <a:lnTo>
                    <a:pt x="349" y="222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42" y="209"/>
                  </a:lnTo>
                  <a:lnTo>
                    <a:pt x="349" y="203"/>
                  </a:lnTo>
                  <a:lnTo>
                    <a:pt x="349" y="197"/>
                  </a:lnTo>
                  <a:lnTo>
                    <a:pt x="355" y="197"/>
                  </a:lnTo>
                  <a:lnTo>
                    <a:pt x="355" y="190"/>
                  </a:lnTo>
                  <a:lnTo>
                    <a:pt x="349" y="190"/>
                  </a:lnTo>
                  <a:lnTo>
                    <a:pt x="355" y="190"/>
                  </a:lnTo>
                  <a:lnTo>
                    <a:pt x="355" y="184"/>
                  </a:lnTo>
                  <a:lnTo>
                    <a:pt x="349" y="184"/>
                  </a:lnTo>
                  <a:lnTo>
                    <a:pt x="355" y="184"/>
                  </a:lnTo>
                  <a:lnTo>
                    <a:pt x="349" y="184"/>
                  </a:lnTo>
                  <a:lnTo>
                    <a:pt x="355" y="184"/>
                  </a:lnTo>
                  <a:lnTo>
                    <a:pt x="355" y="177"/>
                  </a:lnTo>
                  <a:lnTo>
                    <a:pt x="355" y="171"/>
                  </a:lnTo>
                  <a:lnTo>
                    <a:pt x="361" y="171"/>
                  </a:lnTo>
                  <a:lnTo>
                    <a:pt x="368" y="171"/>
                  </a:lnTo>
                  <a:lnTo>
                    <a:pt x="368" y="165"/>
                  </a:lnTo>
                  <a:lnTo>
                    <a:pt x="368" y="171"/>
                  </a:lnTo>
                  <a:lnTo>
                    <a:pt x="368" y="165"/>
                  </a:lnTo>
                  <a:lnTo>
                    <a:pt x="374" y="165"/>
                  </a:lnTo>
                  <a:lnTo>
                    <a:pt x="380" y="165"/>
                  </a:lnTo>
                  <a:lnTo>
                    <a:pt x="387" y="165"/>
                  </a:lnTo>
                  <a:lnTo>
                    <a:pt x="399" y="158"/>
                  </a:lnTo>
                  <a:lnTo>
                    <a:pt x="399" y="152"/>
                  </a:lnTo>
                  <a:lnTo>
                    <a:pt x="399" y="146"/>
                  </a:lnTo>
                  <a:lnTo>
                    <a:pt x="399" y="139"/>
                  </a:lnTo>
                  <a:lnTo>
                    <a:pt x="399" y="133"/>
                  </a:lnTo>
                  <a:lnTo>
                    <a:pt x="393" y="133"/>
                  </a:lnTo>
                  <a:lnTo>
                    <a:pt x="387" y="127"/>
                  </a:lnTo>
                  <a:lnTo>
                    <a:pt x="393" y="120"/>
                  </a:lnTo>
                  <a:lnTo>
                    <a:pt x="393" y="114"/>
                  </a:lnTo>
                  <a:lnTo>
                    <a:pt x="399" y="114"/>
                  </a:lnTo>
                  <a:lnTo>
                    <a:pt x="399" y="108"/>
                  </a:lnTo>
                  <a:lnTo>
                    <a:pt x="393" y="101"/>
                  </a:lnTo>
                  <a:lnTo>
                    <a:pt x="393" y="95"/>
                  </a:lnTo>
                  <a:lnTo>
                    <a:pt x="393" y="101"/>
                  </a:lnTo>
                  <a:lnTo>
                    <a:pt x="387" y="95"/>
                  </a:lnTo>
                  <a:lnTo>
                    <a:pt x="393" y="95"/>
                  </a:lnTo>
                  <a:lnTo>
                    <a:pt x="393" y="89"/>
                  </a:lnTo>
                  <a:lnTo>
                    <a:pt x="393" y="82"/>
                  </a:lnTo>
                  <a:lnTo>
                    <a:pt x="399" y="76"/>
                  </a:lnTo>
                  <a:lnTo>
                    <a:pt x="406" y="76"/>
                  </a:lnTo>
                  <a:lnTo>
                    <a:pt x="412" y="76"/>
                  </a:lnTo>
                  <a:lnTo>
                    <a:pt x="412" y="82"/>
                  </a:lnTo>
                  <a:lnTo>
                    <a:pt x="418" y="82"/>
                  </a:lnTo>
                  <a:lnTo>
                    <a:pt x="425" y="82"/>
                  </a:lnTo>
                  <a:lnTo>
                    <a:pt x="431" y="82"/>
                  </a:lnTo>
                  <a:lnTo>
                    <a:pt x="431" y="76"/>
                  </a:lnTo>
                  <a:lnTo>
                    <a:pt x="431" y="70"/>
                  </a:lnTo>
                  <a:lnTo>
                    <a:pt x="425" y="70"/>
                  </a:lnTo>
                  <a:lnTo>
                    <a:pt x="425" y="63"/>
                  </a:lnTo>
                  <a:lnTo>
                    <a:pt x="431" y="63"/>
                  </a:lnTo>
                  <a:lnTo>
                    <a:pt x="431" y="57"/>
                  </a:lnTo>
                  <a:lnTo>
                    <a:pt x="425" y="57"/>
                  </a:lnTo>
                  <a:lnTo>
                    <a:pt x="425" y="51"/>
                  </a:lnTo>
                  <a:lnTo>
                    <a:pt x="431" y="51"/>
                  </a:lnTo>
                  <a:lnTo>
                    <a:pt x="431" y="44"/>
                  </a:lnTo>
                  <a:lnTo>
                    <a:pt x="431" y="51"/>
                  </a:lnTo>
                  <a:lnTo>
                    <a:pt x="431" y="44"/>
                  </a:lnTo>
                  <a:lnTo>
                    <a:pt x="437" y="51"/>
                  </a:lnTo>
                  <a:lnTo>
                    <a:pt x="444" y="57"/>
                  </a:lnTo>
                  <a:lnTo>
                    <a:pt x="450" y="57"/>
                  </a:lnTo>
                  <a:lnTo>
                    <a:pt x="450" y="63"/>
                  </a:lnTo>
                  <a:lnTo>
                    <a:pt x="450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3" y="63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69" y="63"/>
                  </a:lnTo>
                  <a:lnTo>
                    <a:pt x="475" y="70"/>
                  </a:lnTo>
                  <a:lnTo>
                    <a:pt x="475" y="63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2" y="76"/>
                  </a:lnTo>
                  <a:lnTo>
                    <a:pt x="475" y="82"/>
                  </a:lnTo>
                  <a:lnTo>
                    <a:pt x="475" y="89"/>
                  </a:lnTo>
                  <a:lnTo>
                    <a:pt x="475" y="95"/>
                  </a:lnTo>
                  <a:lnTo>
                    <a:pt x="469" y="95"/>
                  </a:lnTo>
                  <a:lnTo>
                    <a:pt x="469" y="101"/>
                  </a:lnTo>
                  <a:lnTo>
                    <a:pt x="475" y="101"/>
                  </a:lnTo>
                  <a:lnTo>
                    <a:pt x="475" y="95"/>
                  </a:lnTo>
                  <a:lnTo>
                    <a:pt x="482" y="95"/>
                  </a:lnTo>
                  <a:lnTo>
                    <a:pt x="482" y="89"/>
                  </a:lnTo>
                  <a:lnTo>
                    <a:pt x="488" y="89"/>
                  </a:lnTo>
                  <a:lnTo>
                    <a:pt x="494" y="89"/>
                  </a:lnTo>
                  <a:lnTo>
                    <a:pt x="501" y="89"/>
                  </a:lnTo>
                  <a:lnTo>
                    <a:pt x="507" y="89"/>
                  </a:lnTo>
                  <a:lnTo>
                    <a:pt x="507" y="82"/>
                  </a:lnTo>
                  <a:lnTo>
                    <a:pt x="514" y="82"/>
                  </a:lnTo>
                  <a:lnTo>
                    <a:pt x="514" y="76"/>
                  </a:lnTo>
                  <a:lnTo>
                    <a:pt x="520" y="76"/>
                  </a:lnTo>
                  <a:lnTo>
                    <a:pt x="520" y="70"/>
                  </a:lnTo>
                  <a:lnTo>
                    <a:pt x="526" y="70"/>
                  </a:lnTo>
                  <a:lnTo>
                    <a:pt x="533" y="70"/>
                  </a:lnTo>
                  <a:lnTo>
                    <a:pt x="539" y="70"/>
                  </a:lnTo>
                  <a:lnTo>
                    <a:pt x="539" y="63"/>
                  </a:lnTo>
                  <a:lnTo>
                    <a:pt x="545" y="63"/>
                  </a:lnTo>
                  <a:lnTo>
                    <a:pt x="545" y="57"/>
                  </a:lnTo>
                  <a:lnTo>
                    <a:pt x="552" y="57"/>
                  </a:lnTo>
                  <a:lnTo>
                    <a:pt x="552" y="51"/>
                  </a:lnTo>
                  <a:lnTo>
                    <a:pt x="558" y="51"/>
                  </a:lnTo>
                  <a:lnTo>
                    <a:pt x="564" y="51"/>
                  </a:lnTo>
                  <a:lnTo>
                    <a:pt x="571" y="51"/>
                  </a:lnTo>
                  <a:lnTo>
                    <a:pt x="571" y="44"/>
                  </a:lnTo>
                  <a:lnTo>
                    <a:pt x="577" y="44"/>
                  </a:lnTo>
                  <a:lnTo>
                    <a:pt x="577" y="38"/>
                  </a:lnTo>
                  <a:lnTo>
                    <a:pt x="583" y="38"/>
                  </a:lnTo>
                  <a:lnTo>
                    <a:pt x="590" y="38"/>
                  </a:lnTo>
                  <a:lnTo>
                    <a:pt x="590" y="32"/>
                  </a:lnTo>
                  <a:lnTo>
                    <a:pt x="590" y="38"/>
                  </a:lnTo>
                  <a:lnTo>
                    <a:pt x="590" y="32"/>
                  </a:lnTo>
                  <a:lnTo>
                    <a:pt x="590" y="25"/>
                  </a:lnTo>
                  <a:lnTo>
                    <a:pt x="596" y="25"/>
                  </a:lnTo>
                  <a:lnTo>
                    <a:pt x="602" y="25"/>
                  </a:lnTo>
                  <a:lnTo>
                    <a:pt x="602" y="19"/>
                  </a:lnTo>
                  <a:lnTo>
                    <a:pt x="609" y="19"/>
                  </a:lnTo>
                  <a:lnTo>
                    <a:pt x="609" y="13"/>
                  </a:lnTo>
                  <a:lnTo>
                    <a:pt x="615" y="13"/>
                  </a:lnTo>
                  <a:lnTo>
                    <a:pt x="621" y="13"/>
                  </a:lnTo>
                  <a:lnTo>
                    <a:pt x="628" y="13"/>
                  </a:lnTo>
                  <a:lnTo>
                    <a:pt x="628" y="6"/>
                  </a:lnTo>
                  <a:lnTo>
                    <a:pt x="634" y="6"/>
                  </a:lnTo>
                  <a:lnTo>
                    <a:pt x="640" y="6"/>
                  </a:lnTo>
                  <a:lnTo>
                    <a:pt x="647" y="6"/>
                  </a:lnTo>
                  <a:lnTo>
                    <a:pt x="647" y="0"/>
                  </a:lnTo>
                  <a:lnTo>
                    <a:pt x="647" y="6"/>
                  </a:lnTo>
                  <a:lnTo>
                    <a:pt x="653" y="6"/>
                  </a:lnTo>
                  <a:lnTo>
                    <a:pt x="659" y="6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78" y="13"/>
                  </a:lnTo>
                  <a:lnTo>
                    <a:pt x="685" y="13"/>
                  </a:lnTo>
                  <a:lnTo>
                    <a:pt x="691" y="13"/>
                  </a:lnTo>
                  <a:lnTo>
                    <a:pt x="685" y="13"/>
                  </a:lnTo>
                  <a:lnTo>
                    <a:pt x="685" y="19"/>
                  </a:lnTo>
                  <a:lnTo>
                    <a:pt x="685" y="25"/>
                  </a:lnTo>
                  <a:lnTo>
                    <a:pt x="678" y="32"/>
                  </a:lnTo>
                  <a:lnTo>
                    <a:pt x="678" y="38"/>
                  </a:lnTo>
                  <a:lnTo>
                    <a:pt x="678" y="44"/>
                  </a:lnTo>
                  <a:lnTo>
                    <a:pt x="685" y="44"/>
                  </a:lnTo>
                  <a:lnTo>
                    <a:pt x="691" y="44"/>
                  </a:lnTo>
                  <a:lnTo>
                    <a:pt x="698" y="44"/>
                  </a:lnTo>
                  <a:lnTo>
                    <a:pt x="698" y="51"/>
                  </a:lnTo>
                  <a:lnTo>
                    <a:pt x="704" y="51"/>
                  </a:lnTo>
                  <a:lnTo>
                    <a:pt x="710" y="51"/>
                  </a:lnTo>
                  <a:lnTo>
                    <a:pt x="710" y="57"/>
                  </a:lnTo>
                  <a:lnTo>
                    <a:pt x="717" y="57"/>
                  </a:lnTo>
                  <a:lnTo>
                    <a:pt x="717" y="51"/>
                  </a:lnTo>
                  <a:lnTo>
                    <a:pt x="723" y="51"/>
                  </a:lnTo>
                  <a:lnTo>
                    <a:pt x="729" y="44"/>
                  </a:lnTo>
                  <a:lnTo>
                    <a:pt x="736" y="44"/>
                  </a:lnTo>
                  <a:lnTo>
                    <a:pt x="742" y="44"/>
                  </a:lnTo>
                  <a:lnTo>
                    <a:pt x="748" y="44"/>
                  </a:lnTo>
                  <a:lnTo>
                    <a:pt x="755" y="44"/>
                  </a:lnTo>
                  <a:lnTo>
                    <a:pt x="761" y="44"/>
                  </a:lnTo>
                  <a:lnTo>
                    <a:pt x="767" y="44"/>
                  </a:lnTo>
                  <a:lnTo>
                    <a:pt x="767" y="51"/>
                  </a:lnTo>
                  <a:lnTo>
                    <a:pt x="774" y="51"/>
                  </a:lnTo>
                  <a:lnTo>
                    <a:pt x="774" y="57"/>
                  </a:lnTo>
                  <a:lnTo>
                    <a:pt x="780" y="57"/>
                  </a:lnTo>
                  <a:lnTo>
                    <a:pt x="786" y="57"/>
                  </a:lnTo>
                  <a:lnTo>
                    <a:pt x="786" y="63"/>
                  </a:lnTo>
                  <a:lnTo>
                    <a:pt x="793" y="63"/>
                  </a:lnTo>
                  <a:lnTo>
                    <a:pt x="793" y="70"/>
                  </a:lnTo>
                  <a:lnTo>
                    <a:pt x="799" y="70"/>
                  </a:lnTo>
                  <a:lnTo>
                    <a:pt x="805" y="70"/>
                  </a:lnTo>
                  <a:lnTo>
                    <a:pt x="805" y="76"/>
                  </a:lnTo>
                  <a:lnTo>
                    <a:pt x="812" y="76"/>
                  </a:lnTo>
                  <a:lnTo>
                    <a:pt x="818" y="76"/>
                  </a:lnTo>
                  <a:lnTo>
                    <a:pt x="818" y="82"/>
                  </a:lnTo>
                  <a:lnTo>
                    <a:pt x="824" y="82"/>
                  </a:lnTo>
                  <a:lnTo>
                    <a:pt x="831" y="82"/>
                  </a:lnTo>
                  <a:lnTo>
                    <a:pt x="831" y="89"/>
                  </a:lnTo>
                  <a:lnTo>
                    <a:pt x="837" y="89"/>
                  </a:lnTo>
                  <a:lnTo>
                    <a:pt x="837" y="82"/>
                  </a:lnTo>
                  <a:lnTo>
                    <a:pt x="843" y="82"/>
                  </a:lnTo>
                  <a:lnTo>
                    <a:pt x="843" y="89"/>
                  </a:lnTo>
                  <a:lnTo>
                    <a:pt x="850" y="89"/>
                  </a:lnTo>
                  <a:lnTo>
                    <a:pt x="850" y="95"/>
                  </a:lnTo>
                  <a:lnTo>
                    <a:pt x="856" y="89"/>
                  </a:lnTo>
                  <a:lnTo>
                    <a:pt x="862" y="89"/>
                  </a:lnTo>
                  <a:lnTo>
                    <a:pt x="862" y="95"/>
                  </a:lnTo>
                  <a:lnTo>
                    <a:pt x="862" y="89"/>
                  </a:lnTo>
                  <a:lnTo>
                    <a:pt x="869" y="89"/>
                  </a:lnTo>
                  <a:lnTo>
                    <a:pt x="875" y="89"/>
                  </a:lnTo>
                  <a:lnTo>
                    <a:pt x="875" y="82"/>
                  </a:lnTo>
                  <a:lnTo>
                    <a:pt x="901" y="108"/>
                  </a:lnTo>
                  <a:lnTo>
                    <a:pt x="907" y="114"/>
                  </a:lnTo>
                  <a:lnTo>
                    <a:pt x="920" y="120"/>
                  </a:lnTo>
                  <a:lnTo>
                    <a:pt x="920" y="133"/>
                  </a:lnTo>
                  <a:lnTo>
                    <a:pt x="920" y="146"/>
                  </a:lnTo>
                  <a:lnTo>
                    <a:pt x="926" y="146"/>
                  </a:lnTo>
                  <a:lnTo>
                    <a:pt x="932" y="146"/>
                  </a:lnTo>
                  <a:lnTo>
                    <a:pt x="939" y="146"/>
                  </a:lnTo>
                  <a:lnTo>
                    <a:pt x="945" y="146"/>
                  </a:lnTo>
                  <a:lnTo>
                    <a:pt x="951" y="146"/>
                  </a:lnTo>
                  <a:lnTo>
                    <a:pt x="958" y="139"/>
                  </a:lnTo>
                  <a:lnTo>
                    <a:pt x="964" y="139"/>
                  </a:lnTo>
                  <a:lnTo>
                    <a:pt x="970" y="139"/>
                  </a:lnTo>
                  <a:lnTo>
                    <a:pt x="977" y="139"/>
                  </a:lnTo>
                  <a:lnTo>
                    <a:pt x="977" y="146"/>
                  </a:lnTo>
                  <a:lnTo>
                    <a:pt x="977" y="139"/>
                  </a:lnTo>
                  <a:lnTo>
                    <a:pt x="983" y="139"/>
                  </a:lnTo>
                  <a:lnTo>
                    <a:pt x="989" y="146"/>
                  </a:lnTo>
                  <a:lnTo>
                    <a:pt x="996" y="146"/>
                  </a:lnTo>
                  <a:lnTo>
                    <a:pt x="989" y="146"/>
                  </a:lnTo>
                  <a:lnTo>
                    <a:pt x="996" y="146"/>
                  </a:lnTo>
                  <a:lnTo>
                    <a:pt x="996" y="152"/>
                  </a:lnTo>
                  <a:lnTo>
                    <a:pt x="1002" y="152"/>
                  </a:lnTo>
                  <a:lnTo>
                    <a:pt x="1002" y="146"/>
                  </a:lnTo>
                  <a:lnTo>
                    <a:pt x="1008" y="146"/>
                  </a:lnTo>
                  <a:lnTo>
                    <a:pt x="1008" y="152"/>
                  </a:lnTo>
                  <a:lnTo>
                    <a:pt x="1015" y="152"/>
                  </a:lnTo>
                  <a:lnTo>
                    <a:pt x="1021" y="152"/>
                  </a:lnTo>
                  <a:lnTo>
                    <a:pt x="1027" y="152"/>
                  </a:lnTo>
                  <a:lnTo>
                    <a:pt x="1027" y="158"/>
                  </a:lnTo>
                  <a:lnTo>
                    <a:pt x="1034" y="158"/>
                  </a:lnTo>
                  <a:lnTo>
                    <a:pt x="1034" y="165"/>
                  </a:lnTo>
                  <a:lnTo>
                    <a:pt x="1034" y="158"/>
                  </a:lnTo>
                  <a:lnTo>
                    <a:pt x="1040" y="158"/>
                  </a:lnTo>
                  <a:lnTo>
                    <a:pt x="1040" y="165"/>
                  </a:lnTo>
                  <a:lnTo>
                    <a:pt x="1040" y="158"/>
                  </a:lnTo>
                  <a:lnTo>
                    <a:pt x="1040" y="165"/>
                  </a:lnTo>
                  <a:lnTo>
                    <a:pt x="1040" y="158"/>
                  </a:lnTo>
                  <a:lnTo>
                    <a:pt x="1040" y="165"/>
                  </a:lnTo>
                  <a:lnTo>
                    <a:pt x="1046" y="165"/>
                  </a:lnTo>
                  <a:lnTo>
                    <a:pt x="1046" y="171"/>
                  </a:lnTo>
                  <a:lnTo>
                    <a:pt x="1053" y="171"/>
                  </a:lnTo>
                  <a:lnTo>
                    <a:pt x="1059" y="171"/>
                  </a:lnTo>
                  <a:lnTo>
                    <a:pt x="1053" y="171"/>
                  </a:lnTo>
                  <a:lnTo>
                    <a:pt x="1059" y="171"/>
                  </a:lnTo>
                  <a:lnTo>
                    <a:pt x="1059" y="177"/>
                  </a:lnTo>
                  <a:lnTo>
                    <a:pt x="1066" y="184"/>
                  </a:lnTo>
                  <a:lnTo>
                    <a:pt x="1059" y="184"/>
                  </a:lnTo>
                  <a:lnTo>
                    <a:pt x="1059" y="190"/>
                  </a:lnTo>
                  <a:lnTo>
                    <a:pt x="1053" y="197"/>
                  </a:lnTo>
                  <a:lnTo>
                    <a:pt x="1059" y="197"/>
                  </a:lnTo>
                  <a:lnTo>
                    <a:pt x="1053" y="197"/>
                  </a:lnTo>
                  <a:lnTo>
                    <a:pt x="1053" y="203"/>
                  </a:lnTo>
                  <a:lnTo>
                    <a:pt x="1046" y="203"/>
                  </a:lnTo>
                  <a:lnTo>
                    <a:pt x="1046" y="209"/>
                  </a:lnTo>
                  <a:lnTo>
                    <a:pt x="1040" y="209"/>
                  </a:lnTo>
                  <a:lnTo>
                    <a:pt x="1040" y="216"/>
                  </a:lnTo>
                  <a:lnTo>
                    <a:pt x="1040" y="209"/>
                  </a:lnTo>
                  <a:lnTo>
                    <a:pt x="1040" y="216"/>
                  </a:lnTo>
                  <a:lnTo>
                    <a:pt x="1034" y="216"/>
                  </a:lnTo>
                  <a:lnTo>
                    <a:pt x="1034" y="222"/>
                  </a:lnTo>
                  <a:lnTo>
                    <a:pt x="1034" y="228"/>
                  </a:lnTo>
                  <a:lnTo>
                    <a:pt x="1034" y="222"/>
                  </a:lnTo>
                  <a:lnTo>
                    <a:pt x="1034" y="228"/>
                  </a:lnTo>
                  <a:lnTo>
                    <a:pt x="1034" y="222"/>
                  </a:lnTo>
                  <a:lnTo>
                    <a:pt x="1027" y="222"/>
                  </a:lnTo>
                  <a:lnTo>
                    <a:pt x="1021" y="222"/>
                  </a:lnTo>
                  <a:lnTo>
                    <a:pt x="1021" y="228"/>
                  </a:lnTo>
                  <a:lnTo>
                    <a:pt x="1021" y="235"/>
                  </a:lnTo>
                  <a:lnTo>
                    <a:pt x="1021" y="241"/>
                  </a:lnTo>
                  <a:lnTo>
                    <a:pt x="1015" y="247"/>
                  </a:lnTo>
                  <a:lnTo>
                    <a:pt x="1021" y="247"/>
                  </a:lnTo>
                  <a:lnTo>
                    <a:pt x="1027" y="247"/>
                  </a:lnTo>
                  <a:lnTo>
                    <a:pt x="1027" y="254"/>
                  </a:lnTo>
                  <a:lnTo>
                    <a:pt x="1021" y="254"/>
                  </a:lnTo>
                  <a:lnTo>
                    <a:pt x="1015" y="254"/>
                  </a:lnTo>
                  <a:lnTo>
                    <a:pt x="1008" y="254"/>
                  </a:lnTo>
                  <a:lnTo>
                    <a:pt x="1002" y="254"/>
                  </a:lnTo>
                  <a:lnTo>
                    <a:pt x="1002" y="260"/>
                  </a:lnTo>
                  <a:lnTo>
                    <a:pt x="996" y="266"/>
                  </a:lnTo>
                  <a:lnTo>
                    <a:pt x="996" y="273"/>
                  </a:lnTo>
                  <a:lnTo>
                    <a:pt x="996" y="279"/>
                  </a:lnTo>
                  <a:lnTo>
                    <a:pt x="996" y="285"/>
                  </a:lnTo>
                  <a:lnTo>
                    <a:pt x="996" y="292"/>
                  </a:lnTo>
                  <a:lnTo>
                    <a:pt x="996" y="298"/>
                  </a:lnTo>
                  <a:lnTo>
                    <a:pt x="989" y="298"/>
                  </a:lnTo>
                  <a:lnTo>
                    <a:pt x="996" y="298"/>
                  </a:lnTo>
                  <a:lnTo>
                    <a:pt x="989" y="298"/>
                  </a:lnTo>
                  <a:lnTo>
                    <a:pt x="989" y="304"/>
                  </a:lnTo>
                  <a:lnTo>
                    <a:pt x="996" y="304"/>
                  </a:lnTo>
                  <a:lnTo>
                    <a:pt x="1002" y="304"/>
                  </a:lnTo>
                  <a:lnTo>
                    <a:pt x="1002" y="311"/>
                  </a:lnTo>
                  <a:lnTo>
                    <a:pt x="1002" y="317"/>
                  </a:lnTo>
                  <a:lnTo>
                    <a:pt x="1008" y="317"/>
                  </a:lnTo>
                  <a:lnTo>
                    <a:pt x="1008" y="323"/>
                  </a:lnTo>
                  <a:lnTo>
                    <a:pt x="1015" y="323"/>
                  </a:lnTo>
                  <a:lnTo>
                    <a:pt x="1021" y="323"/>
                  </a:lnTo>
                  <a:lnTo>
                    <a:pt x="1015" y="330"/>
                  </a:lnTo>
                  <a:lnTo>
                    <a:pt x="1021" y="330"/>
                  </a:lnTo>
                  <a:lnTo>
                    <a:pt x="1021" y="336"/>
                  </a:lnTo>
                  <a:lnTo>
                    <a:pt x="1027" y="336"/>
                  </a:lnTo>
                  <a:lnTo>
                    <a:pt x="1027" y="342"/>
                  </a:lnTo>
                  <a:lnTo>
                    <a:pt x="1034" y="342"/>
                  </a:lnTo>
                  <a:lnTo>
                    <a:pt x="1034" y="349"/>
                  </a:lnTo>
                  <a:lnTo>
                    <a:pt x="1027" y="349"/>
                  </a:lnTo>
                  <a:lnTo>
                    <a:pt x="1021" y="355"/>
                  </a:lnTo>
                  <a:lnTo>
                    <a:pt x="1027" y="355"/>
                  </a:lnTo>
                  <a:lnTo>
                    <a:pt x="1021" y="355"/>
                  </a:lnTo>
                  <a:lnTo>
                    <a:pt x="1015" y="355"/>
                  </a:lnTo>
                  <a:lnTo>
                    <a:pt x="1008" y="355"/>
                  </a:lnTo>
                  <a:lnTo>
                    <a:pt x="1002" y="355"/>
                  </a:lnTo>
                  <a:lnTo>
                    <a:pt x="1002" y="349"/>
                  </a:lnTo>
                  <a:lnTo>
                    <a:pt x="996" y="349"/>
                  </a:lnTo>
                  <a:lnTo>
                    <a:pt x="996" y="355"/>
                  </a:lnTo>
                  <a:lnTo>
                    <a:pt x="989" y="355"/>
                  </a:lnTo>
                  <a:lnTo>
                    <a:pt x="989" y="361"/>
                  </a:lnTo>
                  <a:lnTo>
                    <a:pt x="983" y="361"/>
                  </a:lnTo>
                  <a:lnTo>
                    <a:pt x="977" y="361"/>
                  </a:lnTo>
                  <a:lnTo>
                    <a:pt x="977" y="355"/>
                  </a:lnTo>
                  <a:lnTo>
                    <a:pt x="970" y="361"/>
                  </a:lnTo>
                  <a:lnTo>
                    <a:pt x="977" y="355"/>
                  </a:lnTo>
                  <a:lnTo>
                    <a:pt x="970" y="355"/>
                  </a:lnTo>
                  <a:lnTo>
                    <a:pt x="970" y="361"/>
                  </a:lnTo>
                  <a:lnTo>
                    <a:pt x="964" y="361"/>
                  </a:lnTo>
                  <a:lnTo>
                    <a:pt x="964" y="355"/>
                  </a:lnTo>
                  <a:lnTo>
                    <a:pt x="964" y="361"/>
                  </a:lnTo>
                  <a:lnTo>
                    <a:pt x="964" y="355"/>
                  </a:lnTo>
                  <a:lnTo>
                    <a:pt x="964" y="361"/>
                  </a:lnTo>
                  <a:lnTo>
                    <a:pt x="977" y="368"/>
                  </a:lnTo>
                  <a:lnTo>
                    <a:pt x="977" y="374"/>
                  </a:lnTo>
                  <a:lnTo>
                    <a:pt x="970" y="374"/>
                  </a:lnTo>
                  <a:lnTo>
                    <a:pt x="964" y="374"/>
                  </a:lnTo>
                  <a:lnTo>
                    <a:pt x="964" y="368"/>
                  </a:lnTo>
                  <a:lnTo>
                    <a:pt x="964" y="374"/>
                  </a:lnTo>
                  <a:lnTo>
                    <a:pt x="958" y="374"/>
                  </a:lnTo>
                  <a:lnTo>
                    <a:pt x="951" y="374"/>
                  </a:lnTo>
                  <a:lnTo>
                    <a:pt x="945" y="374"/>
                  </a:lnTo>
                  <a:lnTo>
                    <a:pt x="945" y="380"/>
                  </a:lnTo>
                  <a:lnTo>
                    <a:pt x="945" y="387"/>
                  </a:lnTo>
                  <a:lnTo>
                    <a:pt x="939" y="387"/>
                  </a:lnTo>
                  <a:lnTo>
                    <a:pt x="939" y="393"/>
                  </a:lnTo>
                  <a:lnTo>
                    <a:pt x="939" y="400"/>
                  </a:lnTo>
                  <a:lnTo>
                    <a:pt x="945" y="406"/>
                  </a:lnTo>
                  <a:lnTo>
                    <a:pt x="951" y="406"/>
                  </a:lnTo>
                  <a:lnTo>
                    <a:pt x="951" y="412"/>
                  </a:lnTo>
                  <a:lnTo>
                    <a:pt x="951" y="419"/>
                  </a:lnTo>
                  <a:lnTo>
                    <a:pt x="951" y="425"/>
                  </a:lnTo>
                  <a:lnTo>
                    <a:pt x="958" y="425"/>
                  </a:lnTo>
                  <a:lnTo>
                    <a:pt x="958" y="431"/>
                  </a:lnTo>
                  <a:lnTo>
                    <a:pt x="964" y="438"/>
                  </a:lnTo>
                  <a:lnTo>
                    <a:pt x="958" y="438"/>
                  </a:lnTo>
                  <a:lnTo>
                    <a:pt x="964" y="438"/>
                  </a:lnTo>
                  <a:lnTo>
                    <a:pt x="958" y="438"/>
                  </a:lnTo>
                  <a:lnTo>
                    <a:pt x="951" y="438"/>
                  </a:lnTo>
                  <a:lnTo>
                    <a:pt x="945" y="438"/>
                  </a:lnTo>
                  <a:lnTo>
                    <a:pt x="939" y="438"/>
                  </a:lnTo>
                  <a:lnTo>
                    <a:pt x="932" y="438"/>
                  </a:lnTo>
                  <a:lnTo>
                    <a:pt x="932" y="444"/>
                  </a:lnTo>
                  <a:lnTo>
                    <a:pt x="939" y="444"/>
                  </a:lnTo>
                  <a:lnTo>
                    <a:pt x="945" y="444"/>
                  </a:lnTo>
                  <a:lnTo>
                    <a:pt x="945" y="450"/>
                  </a:lnTo>
                  <a:lnTo>
                    <a:pt x="951" y="450"/>
                  </a:lnTo>
                  <a:lnTo>
                    <a:pt x="951" y="457"/>
                  </a:lnTo>
                  <a:lnTo>
                    <a:pt x="945" y="457"/>
                  </a:lnTo>
                  <a:lnTo>
                    <a:pt x="945" y="463"/>
                  </a:lnTo>
                  <a:lnTo>
                    <a:pt x="951" y="463"/>
                  </a:lnTo>
                  <a:lnTo>
                    <a:pt x="958" y="463"/>
                  </a:lnTo>
                  <a:lnTo>
                    <a:pt x="958" y="469"/>
                  </a:lnTo>
                  <a:lnTo>
                    <a:pt x="958" y="476"/>
                  </a:lnTo>
                  <a:lnTo>
                    <a:pt x="958" y="469"/>
                  </a:lnTo>
                  <a:lnTo>
                    <a:pt x="958" y="476"/>
                  </a:lnTo>
                  <a:lnTo>
                    <a:pt x="964" y="476"/>
                  </a:lnTo>
                  <a:lnTo>
                    <a:pt x="958" y="476"/>
                  </a:lnTo>
                  <a:lnTo>
                    <a:pt x="964" y="476"/>
                  </a:lnTo>
                  <a:lnTo>
                    <a:pt x="958" y="476"/>
                  </a:lnTo>
                  <a:lnTo>
                    <a:pt x="958" y="482"/>
                  </a:lnTo>
                  <a:lnTo>
                    <a:pt x="964" y="482"/>
                  </a:lnTo>
                  <a:lnTo>
                    <a:pt x="958" y="482"/>
                  </a:lnTo>
                  <a:lnTo>
                    <a:pt x="964" y="482"/>
                  </a:lnTo>
                  <a:lnTo>
                    <a:pt x="964" y="488"/>
                  </a:lnTo>
                  <a:lnTo>
                    <a:pt x="958" y="488"/>
                  </a:lnTo>
                  <a:lnTo>
                    <a:pt x="958" y="495"/>
                  </a:lnTo>
                  <a:lnTo>
                    <a:pt x="958" y="501"/>
                  </a:lnTo>
                  <a:lnTo>
                    <a:pt x="951" y="501"/>
                  </a:lnTo>
                  <a:lnTo>
                    <a:pt x="951" y="507"/>
                  </a:lnTo>
                  <a:lnTo>
                    <a:pt x="951" y="514"/>
                  </a:lnTo>
                  <a:lnTo>
                    <a:pt x="945" y="514"/>
                  </a:lnTo>
                  <a:lnTo>
                    <a:pt x="939" y="514"/>
                  </a:lnTo>
                  <a:lnTo>
                    <a:pt x="939" y="520"/>
                  </a:lnTo>
                  <a:lnTo>
                    <a:pt x="939" y="526"/>
                  </a:lnTo>
                  <a:lnTo>
                    <a:pt x="939" y="533"/>
                  </a:lnTo>
                  <a:lnTo>
                    <a:pt x="939" y="539"/>
                  </a:lnTo>
                  <a:lnTo>
                    <a:pt x="932" y="539"/>
                  </a:lnTo>
                  <a:lnTo>
                    <a:pt x="932" y="545"/>
                  </a:lnTo>
                  <a:lnTo>
                    <a:pt x="926" y="545"/>
                  </a:lnTo>
                  <a:lnTo>
                    <a:pt x="926" y="552"/>
                  </a:lnTo>
                  <a:lnTo>
                    <a:pt x="926" y="558"/>
                  </a:lnTo>
                  <a:lnTo>
                    <a:pt x="920" y="558"/>
                  </a:lnTo>
                  <a:lnTo>
                    <a:pt x="920" y="564"/>
                  </a:lnTo>
                  <a:lnTo>
                    <a:pt x="920" y="571"/>
                  </a:lnTo>
                  <a:lnTo>
                    <a:pt x="913" y="571"/>
                  </a:lnTo>
                  <a:lnTo>
                    <a:pt x="888" y="571"/>
                  </a:lnTo>
                  <a:lnTo>
                    <a:pt x="882" y="571"/>
                  </a:lnTo>
                  <a:lnTo>
                    <a:pt x="882" y="577"/>
                  </a:lnTo>
                  <a:lnTo>
                    <a:pt x="875" y="577"/>
                  </a:lnTo>
                  <a:lnTo>
                    <a:pt x="875" y="583"/>
                  </a:lnTo>
                  <a:lnTo>
                    <a:pt x="875" y="590"/>
                  </a:lnTo>
                  <a:lnTo>
                    <a:pt x="875" y="596"/>
                  </a:lnTo>
                  <a:lnTo>
                    <a:pt x="875" y="603"/>
                  </a:lnTo>
                  <a:lnTo>
                    <a:pt x="875" y="609"/>
                  </a:lnTo>
                  <a:lnTo>
                    <a:pt x="875" y="615"/>
                  </a:lnTo>
                  <a:lnTo>
                    <a:pt x="869" y="615"/>
                  </a:lnTo>
                  <a:lnTo>
                    <a:pt x="875" y="615"/>
                  </a:lnTo>
                  <a:lnTo>
                    <a:pt x="875" y="622"/>
                  </a:lnTo>
                  <a:lnTo>
                    <a:pt x="869" y="622"/>
                  </a:lnTo>
                  <a:lnTo>
                    <a:pt x="875" y="622"/>
                  </a:lnTo>
                  <a:lnTo>
                    <a:pt x="869" y="622"/>
                  </a:lnTo>
                  <a:lnTo>
                    <a:pt x="869" y="628"/>
                  </a:lnTo>
                  <a:lnTo>
                    <a:pt x="862" y="628"/>
                  </a:lnTo>
                  <a:lnTo>
                    <a:pt x="869" y="628"/>
                  </a:lnTo>
                  <a:lnTo>
                    <a:pt x="862" y="628"/>
                  </a:lnTo>
                  <a:lnTo>
                    <a:pt x="862" y="634"/>
                  </a:lnTo>
                  <a:lnTo>
                    <a:pt x="862" y="641"/>
                  </a:lnTo>
                  <a:lnTo>
                    <a:pt x="856" y="641"/>
                  </a:lnTo>
                  <a:lnTo>
                    <a:pt x="850" y="641"/>
                  </a:lnTo>
                  <a:lnTo>
                    <a:pt x="843" y="641"/>
                  </a:lnTo>
                  <a:lnTo>
                    <a:pt x="843" y="647"/>
                  </a:lnTo>
                  <a:lnTo>
                    <a:pt x="850" y="647"/>
                  </a:lnTo>
                  <a:lnTo>
                    <a:pt x="850" y="653"/>
                  </a:lnTo>
                  <a:lnTo>
                    <a:pt x="843" y="653"/>
                  </a:lnTo>
                  <a:lnTo>
                    <a:pt x="843" y="660"/>
                  </a:lnTo>
                  <a:lnTo>
                    <a:pt x="837" y="660"/>
                  </a:lnTo>
                  <a:lnTo>
                    <a:pt x="843" y="666"/>
                  </a:lnTo>
                  <a:lnTo>
                    <a:pt x="837" y="666"/>
                  </a:lnTo>
                  <a:lnTo>
                    <a:pt x="843" y="666"/>
                  </a:lnTo>
                  <a:lnTo>
                    <a:pt x="837" y="672"/>
                  </a:lnTo>
                  <a:lnTo>
                    <a:pt x="837" y="679"/>
                  </a:lnTo>
                  <a:lnTo>
                    <a:pt x="837" y="685"/>
                  </a:lnTo>
                  <a:lnTo>
                    <a:pt x="831" y="685"/>
                  </a:lnTo>
                  <a:lnTo>
                    <a:pt x="831" y="691"/>
                  </a:lnTo>
                  <a:lnTo>
                    <a:pt x="837" y="691"/>
                  </a:lnTo>
                  <a:lnTo>
                    <a:pt x="831" y="691"/>
                  </a:lnTo>
                  <a:lnTo>
                    <a:pt x="831" y="698"/>
                  </a:lnTo>
                  <a:lnTo>
                    <a:pt x="824" y="698"/>
                  </a:lnTo>
                  <a:lnTo>
                    <a:pt x="831" y="698"/>
                  </a:lnTo>
                  <a:lnTo>
                    <a:pt x="824" y="698"/>
                  </a:lnTo>
                  <a:lnTo>
                    <a:pt x="824" y="704"/>
                  </a:lnTo>
                  <a:lnTo>
                    <a:pt x="824" y="710"/>
                  </a:lnTo>
                  <a:lnTo>
                    <a:pt x="831" y="710"/>
                  </a:lnTo>
                  <a:lnTo>
                    <a:pt x="831" y="717"/>
                  </a:lnTo>
                  <a:lnTo>
                    <a:pt x="824" y="717"/>
                  </a:lnTo>
                  <a:lnTo>
                    <a:pt x="818" y="717"/>
                  </a:lnTo>
                  <a:lnTo>
                    <a:pt x="812" y="717"/>
                  </a:lnTo>
                  <a:lnTo>
                    <a:pt x="805" y="723"/>
                  </a:lnTo>
                  <a:lnTo>
                    <a:pt x="799" y="723"/>
                  </a:lnTo>
                  <a:lnTo>
                    <a:pt x="799" y="729"/>
                  </a:lnTo>
                  <a:lnTo>
                    <a:pt x="793" y="729"/>
                  </a:lnTo>
                  <a:lnTo>
                    <a:pt x="786" y="729"/>
                  </a:lnTo>
                  <a:lnTo>
                    <a:pt x="786" y="736"/>
                  </a:lnTo>
                  <a:lnTo>
                    <a:pt x="780" y="736"/>
                  </a:lnTo>
                  <a:lnTo>
                    <a:pt x="774" y="736"/>
                  </a:lnTo>
                  <a:lnTo>
                    <a:pt x="774" y="742"/>
                  </a:lnTo>
                  <a:lnTo>
                    <a:pt x="767" y="742"/>
                  </a:lnTo>
                  <a:lnTo>
                    <a:pt x="761" y="742"/>
                  </a:lnTo>
                  <a:lnTo>
                    <a:pt x="761" y="748"/>
                  </a:lnTo>
                  <a:lnTo>
                    <a:pt x="755" y="748"/>
                  </a:lnTo>
                  <a:lnTo>
                    <a:pt x="748" y="748"/>
                  </a:lnTo>
                  <a:lnTo>
                    <a:pt x="755" y="742"/>
                  </a:lnTo>
                  <a:lnTo>
                    <a:pt x="748" y="742"/>
                  </a:lnTo>
                  <a:lnTo>
                    <a:pt x="742" y="742"/>
                  </a:lnTo>
                  <a:lnTo>
                    <a:pt x="736" y="742"/>
                  </a:lnTo>
                  <a:lnTo>
                    <a:pt x="729" y="742"/>
                  </a:lnTo>
                  <a:lnTo>
                    <a:pt x="723" y="742"/>
                  </a:lnTo>
                  <a:lnTo>
                    <a:pt x="723" y="748"/>
                  </a:lnTo>
                  <a:lnTo>
                    <a:pt x="717" y="748"/>
                  </a:lnTo>
                  <a:lnTo>
                    <a:pt x="710" y="748"/>
                  </a:lnTo>
                  <a:lnTo>
                    <a:pt x="710" y="742"/>
                  </a:lnTo>
                  <a:lnTo>
                    <a:pt x="710" y="748"/>
                  </a:lnTo>
                  <a:lnTo>
                    <a:pt x="704" y="748"/>
                  </a:lnTo>
                  <a:lnTo>
                    <a:pt x="698" y="748"/>
                  </a:lnTo>
                  <a:lnTo>
                    <a:pt x="691" y="748"/>
                  </a:lnTo>
                  <a:lnTo>
                    <a:pt x="685" y="748"/>
                  </a:lnTo>
                  <a:lnTo>
                    <a:pt x="678" y="748"/>
                  </a:lnTo>
                  <a:lnTo>
                    <a:pt x="672" y="755"/>
                  </a:lnTo>
                  <a:lnTo>
                    <a:pt x="666" y="755"/>
                  </a:lnTo>
                  <a:lnTo>
                    <a:pt x="659" y="755"/>
                  </a:lnTo>
                  <a:lnTo>
                    <a:pt x="659" y="761"/>
                  </a:lnTo>
                  <a:lnTo>
                    <a:pt x="659" y="755"/>
                  </a:lnTo>
                  <a:lnTo>
                    <a:pt x="659" y="761"/>
                  </a:lnTo>
                  <a:lnTo>
                    <a:pt x="653" y="761"/>
                  </a:lnTo>
                  <a:lnTo>
                    <a:pt x="647" y="761"/>
                  </a:lnTo>
                  <a:lnTo>
                    <a:pt x="647" y="767"/>
                  </a:lnTo>
                  <a:lnTo>
                    <a:pt x="647" y="761"/>
                  </a:lnTo>
                  <a:lnTo>
                    <a:pt x="640" y="761"/>
                  </a:lnTo>
                  <a:lnTo>
                    <a:pt x="640" y="767"/>
                  </a:lnTo>
                  <a:lnTo>
                    <a:pt x="640" y="761"/>
                  </a:lnTo>
                  <a:lnTo>
                    <a:pt x="634" y="767"/>
                  </a:lnTo>
                  <a:lnTo>
                    <a:pt x="634" y="761"/>
                  </a:lnTo>
                  <a:lnTo>
                    <a:pt x="634" y="767"/>
                  </a:lnTo>
                  <a:lnTo>
                    <a:pt x="634" y="761"/>
                  </a:lnTo>
                  <a:lnTo>
                    <a:pt x="634" y="767"/>
                  </a:lnTo>
                  <a:lnTo>
                    <a:pt x="628" y="761"/>
                  </a:lnTo>
                  <a:lnTo>
                    <a:pt x="628" y="767"/>
                  </a:lnTo>
                  <a:lnTo>
                    <a:pt x="628" y="761"/>
                  </a:lnTo>
                  <a:lnTo>
                    <a:pt x="628" y="767"/>
                  </a:lnTo>
                  <a:lnTo>
                    <a:pt x="628" y="761"/>
                  </a:lnTo>
                  <a:lnTo>
                    <a:pt x="628" y="767"/>
                  </a:lnTo>
                  <a:lnTo>
                    <a:pt x="621" y="767"/>
                  </a:lnTo>
                  <a:lnTo>
                    <a:pt x="621" y="774"/>
                  </a:lnTo>
                  <a:lnTo>
                    <a:pt x="615" y="774"/>
                  </a:lnTo>
                  <a:lnTo>
                    <a:pt x="615" y="767"/>
                  </a:lnTo>
                  <a:lnTo>
                    <a:pt x="615" y="774"/>
                  </a:lnTo>
                  <a:lnTo>
                    <a:pt x="609" y="774"/>
                  </a:lnTo>
                  <a:lnTo>
                    <a:pt x="602" y="774"/>
                  </a:lnTo>
                  <a:lnTo>
                    <a:pt x="596" y="774"/>
                  </a:lnTo>
                  <a:lnTo>
                    <a:pt x="590" y="780"/>
                  </a:lnTo>
                  <a:lnTo>
                    <a:pt x="583" y="780"/>
                  </a:lnTo>
                  <a:lnTo>
                    <a:pt x="577" y="780"/>
                  </a:lnTo>
                  <a:lnTo>
                    <a:pt x="577" y="787"/>
                  </a:lnTo>
                  <a:lnTo>
                    <a:pt x="571" y="787"/>
                  </a:lnTo>
                  <a:lnTo>
                    <a:pt x="564" y="787"/>
                  </a:lnTo>
                  <a:lnTo>
                    <a:pt x="558" y="787"/>
                  </a:lnTo>
                  <a:lnTo>
                    <a:pt x="558" y="793"/>
                  </a:lnTo>
                  <a:lnTo>
                    <a:pt x="552" y="793"/>
                  </a:lnTo>
                  <a:lnTo>
                    <a:pt x="552" y="799"/>
                  </a:lnTo>
                  <a:lnTo>
                    <a:pt x="545" y="799"/>
                  </a:lnTo>
                  <a:lnTo>
                    <a:pt x="539" y="799"/>
                  </a:lnTo>
                  <a:lnTo>
                    <a:pt x="533" y="799"/>
                  </a:lnTo>
                  <a:lnTo>
                    <a:pt x="526" y="799"/>
                  </a:lnTo>
                  <a:lnTo>
                    <a:pt x="526" y="793"/>
                  </a:lnTo>
                  <a:lnTo>
                    <a:pt x="526" y="799"/>
                  </a:lnTo>
                  <a:lnTo>
                    <a:pt x="520" y="799"/>
                  </a:lnTo>
                  <a:lnTo>
                    <a:pt x="514" y="799"/>
                  </a:lnTo>
                  <a:lnTo>
                    <a:pt x="507" y="799"/>
                  </a:lnTo>
                  <a:lnTo>
                    <a:pt x="514" y="799"/>
                  </a:lnTo>
                  <a:lnTo>
                    <a:pt x="514" y="793"/>
                  </a:lnTo>
                  <a:lnTo>
                    <a:pt x="507" y="793"/>
                  </a:lnTo>
                  <a:lnTo>
                    <a:pt x="507" y="799"/>
                  </a:lnTo>
                  <a:lnTo>
                    <a:pt x="501" y="799"/>
                  </a:lnTo>
                  <a:lnTo>
                    <a:pt x="507" y="799"/>
                  </a:lnTo>
                  <a:lnTo>
                    <a:pt x="507" y="806"/>
                  </a:lnTo>
                  <a:lnTo>
                    <a:pt x="507" y="799"/>
                  </a:lnTo>
                  <a:lnTo>
                    <a:pt x="501" y="806"/>
                  </a:lnTo>
                  <a:lnTo>
                    <a:pt x="494" y="806"/>
                  </a:lnTo>
                  <a:lnTo>
                    <a:pt x="494" y="812"/>
                  </a:lnTo>
                  <a:lnTo>
                    <a:pt x="501" y="812"/>
                  </a:lnTo>
                  <a:lnTo>
                    <a:pt x="501" y="806"/>
                  </a:lnTo>
                  <a:lnTo>
                    <a:pt x="507" y="806"/>
                  </a:lnTo>
                  <a:lnTo>
                    <a:pt x="507" y="812"/>
                  </a:lnTo>
                  <a:lnTo>
                    <a:pt x="507" y="818"/>
                  </a:lnTo>
                  <a:lnTo>
                    <a:pt x="501" y="818"/>
                  </a:lnTo>
                  <a:lnTo>
                    <a:pt x="501" y="825"/>
                  </a:lnTo>
                  <a:lnTo>
                    <a:pt x="501" y="818"/>
                  </a:lnTo>
                  <a:lnTo>
                    <a:pt x="494" y="818"/>
                  </a:lnTo>
                  <a:lnTo>
                    <a:pt x="494" y="825"/>
                  </a:lnTo>
                  <a:lnTo>
                    <a:pt x="488" y="825"/>
                  </a:lnTo>
                  <a:lnTo>
                    <a:pt x="488" y="818"/>
                  </a:lnTo>
                  <a:lnTo>
                    <a:pt x="482" y="818"/>
                  </a:lnTo>
                  <a:lnTo>
                    <a:pt x="482" y="825"/>
                  </a:lnTo>
                  <a:lnTo>
                    <a:pt x="482" y="818"/>
                  </a:lnTo>
                  <a:lnTo>
                    <a:pt x="482" y="825"/>
                  </a:lnTo>
                  <a:lnTo>
                    <a:pt x="475" y="825"/>
                  </a:lnTo>
                  <a:lnTo>
                    <a:pt x="469" y="825"/>
                  </a:lnTo>
                  <a:lnTo>
                    <a:pt x="463" y="825"/>
                  </a:lnTo>
                  <a:lnTo>
                    <a:pt x="469" y="825"/>
                  </a:lnTo>
                  <a:lnTo>
                    <a:pt x="463" y="825"/>
                  </a:lnTo>
                  <a:lnTo>
                    <a:pt x="456" y="825"/>
                  </a:lnTo>
                  <a:lnTo>
                    <a:pt x="450" y="825"/>
                  </a:lnTo>
                  <a:lnTo>
                    <a:pt x="444" y="825"/>
                  </a:lnTo>
                  <a:lnTo>
                    <a:pt x="444" y="818"/>
                  </a:lnTo>
                  <a:lnTo>
                    <a:pt x="444" y="812"/>
                  </a:lnTo>
                  <a:lnTo>
                    <a:pt x="450" y="812"/>
                  </a:lnTo>
                  <a:lnTo>
                    <a:pt x="444" y="812"/>
                  </a:lnTo>
                  <a:lnTo>
                    <a:pt x="437" y="812"/>
                  </a:lnTo>
                  <a:lnTo>
                    <a:pt x="437" y="806"/>
                  </a:lnTo>
                  <a:lnTo>
                    <a:pt x="431" y="806"/>
                  </a:lnTo>
                  <a:lnTo>
                    <a:pt x="437" y="806"/>
                  </a:lnTo>
                  <a:lnTo>
                    <a:pt x="431" y="806"/>
                  </a:lnTo>
                  <a:lnTo>
                    <a:pt x="437" y="806"/>
                  </a:lnTo>
                  <a:lnTo>
                    <a:pt x="444" y="806"/>
                  </a:lnTo>
                  <a:lnTo>
                    <a:pt x="444" y="799"/>
                  </a:lnTo>
                  <a:lnTo>
                    <a:pt x="437" y="799"/>
                  </a:lnTo>
                  <a:lnTo>
                    <a:pt x="437" y="793"/>
                  </a:lnTo>
                  <a:lnTo>
                    <a:pt x="437" y="787"/>
                  </a:lnTo>
                  <a:lnTo>
                    <a:pt x="431" y="787"/>
                  </a:lnTo>
                  <a:lnTo>
                    <a:pt x="425" y="787"/>
                  </a:lnTo>
                  <a:lnTo>
                    <a:pt x="431" y="787"/>
                  </a:lnTo>
                  <a:lnTo>
                    <a:pt x="425" y="787"/>
                  </a:lnTo>
                  <a:lnTo>
                    <a:pt x="425" y="780"/>
                  </a:lnTo>
                  <a:lnTo>
                    <a:pt x="418" y="780"/>
                  </a:lnTo>
                  <a:lnTo>
                    <a:pt x="418" y="774"/>
                  </a:lnTo>
                  <a:lnTo>
                    <a:pt x="412" y="774"/>
                  </a:lnTo>
                  <a:lnTo>
                    <a:pt x="412" y="767"/>
                  </a:lnTo>
                  <a:lnTo>
                    <a:pt x="412" y="761"/>
                  </a:lnTo>
                  <a:lnTo>
                    <a:pt x="418" y="755"/>
                  </a:lnTo>
                  <a:lnTo>
                    <a:pt x="412" y="755"/>
                  </a:lnTo>
                  <a:lnTo>
                    <a:pt x="418" y="755"/>
                  </a:lnTo>
                  <a:lnTo>
                    <a:pt x="425" y="755"/>
                  </a:lnTo>
                  <a:lnTo>
                    <a:pt x="418" y="755"/>
                  </a:lnTo>
                  <a:lnTo>
                    <a:pt x="418" y="748"/>
                  </a:lnTo>
                  <a:lnTo>
                    <a:pt x="412" y="748"/>
                  </a:lnTo>
                  <a:lnTo>
                    <a:pt x="418" y="748"/>
                  </a:lnTo>
                  <a:lnTo>
                    <a:pt x="412" y="742"/>
                  </a:lnTo>
                  <a:lnTo>
                    <a:pt x="418" y="742"/>
                  </a:lnTo>
                  <a:lnTo>
                    <a:pt x="418" y="736"/>
                  </a:lnTo>
                  <a:lnTo>
                    <a:pt x="418" y="729"/>
                  </a:lnTo>
                  <a:lnTo>
                    <a:pt x="412" y="729"/>
                  </a:lnTo>
                  <a:lnTo>
                    <a:pt x="418" y="729"/>
                  </a:lnTo>
                  <a:lnTo>
                    <a:pt x="418" y="723"/>
                  </a:lnTo>
                  <a:lnTo>
                    <a:pt x="412" y="723"/>
                  </a:lnTo>
                  <a:lnTo>
                    <a:pt x="418" y="723"/>
                  </a:lnTo>
                  <a:lnTo>
                    <a:pt x="418" y="717"/>
                  </a:lnTo>
                  <a:lnTo>
                    <a:pt x="418" y="710"/>
                  </a:lnTo>
                  <a:lnTo>
                    <a:pt x="425" y="710"/>
                  </a:lnTo>
                  <a:lnTo>
                    <a:pt x="425" y="704"/>
                  </a:lnTo>
                  <a:lnTo>
                    <a:pt x="431" y="704"/>
                  </a:lnTo>
                  <a:lnTo>
                    <a:pt x="431" y="698"/>
                  </a:lnTo>
                  <a:lnTo>
                    <a:pt x="431" y="691"/>
                  </a:lnTo>
                  <a:lnTo>
                    <a:pt x="431" y="685"/>
                  </a:lnTo>
                  <a:lnTo>
                    <a:pt x="425" y="685"/>
                  </a:lnTo>
                  <a:lnTo>
                    <a:pt x="418" y="685"/>
                  </a:lnTo>
                  <a:lnTo>
                    <a:pt x="418" y="679"/>
                  </a:lnTo>
                  <a:lnTo>
                    <a:pt x="412" y="679"/>
                  </a:lnTo>
                  <a:lnTo>
                    <a:pt x="412" y="685"/>
                  </a:lnTo>
                  <a:lnTo>
                    <a:pt x="406" y="679"/>
                  </a:lnTo>
                  <a:lnTo>
                    <a:pt x="399" y="679"/>
                  </a:lnTo>
                  <a:lnTo>
                    <a:pt x="399" y="685"/>
                  </a:lnTo>
                  <a:lnTo>
                    <a:pt x="393" y="685"/>
                  </a:lnTo>
                  <a:lnTo>
                    <a:pt x="387" y="685"/>
                  </a:lnTo>
                  <a:lnTo>
                    <a:pt x="380" y="685"/>
                  </a:lnTo>
                  <a:lnTo>
                    <a:pt x="387" y="679"/>
                  </a:lnTo>
                  <a:lnTo>
                    <a:pt x="380" y="679"/>
                  </a:lnTo>
                  <a:lnTo>
                    <a:pt x="387" y="679"/>
                  </a:lnTo>
                  <a:lnTo>
                    <a:pt x="380" y="679"/>
                  </a:lnTo>
                  <a:lnTo>
                    <a:pt x="380" y="672"/>
                  </a:lnTo>
                  <a:lnTo>
                    <a:pt x="380" y="666"/>
                  </a:lnTo>
                  <a:lnTo>
                    <a:pt x="374" y="666"/>
                  </a:lnTo>
                  <a:lnTo>
                    <a:pt x="380" y="666"/>
                  </a:lnTo>
                  <a:lnTo>
                    <a:pt x="374" y="666"/>
                  </a:lnTo>
                  <a:lnTo>
                    <a:pt x="374" y="660"/>
                  </a:lnTo>
                  <a:lnTo>
                    <a:pt x="374" y="653"/>
                  </a:lnTo>
                  <a:lnTo>
                    <a:pt x="368" y="653"/>
                  </a:lnTo>
                  <a:lnTo>
                    <a:pt x="374" y="653"/>
                  </a:lnTo>
                  <a:lnTo>
                    <a:pt x="368" y="653"/>
                  </a:lnTo>
                  <a:lnTo>
                    <a:pt x="368" y="647"/>
                  </a:lnTo>
                  <a:lnTo>
                    <a:pt x="368" y="641"/>
                  </a:lnTo>
                  <a:lnTo>
                    <a:pt x="361" y="641"/>
                  </a:lnTo>
                  <a:lnTo>
                    <a:pt x="361" y="634"/>
                  </a:lnTo>
                  <a:lnTo>
                    <a:pt x="361" y="628"/>
                  </a:lnTo>
                  <a:lnTo>
                    <a:pt x="361" y="622"/>
                  </a:lnTo>
                  <a:lnTo>
                    <a:pt x="368" y="622"/>
                  </a:lnTo>
                  <a:lnTo>
                    <a:pt x="368" y="615"/>
                  </a:lnTo>
                  <a:lnTo>
                    <a:pt x="374" y="615"/>
                  </a:lnTo>
                  <a:lnTo>
                    <a:pt x="374" y="609"/>
                  </a:lnTo>
                  <a:lnTo>
                    <a:pt x="368" y="603"/>
                  </a:lnTo>
                  <a:lnTo>
                    <a:pt x="374" y="603"/>
                  </a:lnTo>
                  <a:lnTo>
                    <a:pt x="368" y="603"/>
                  </a:lnTo>
                  <a:lnTo>
                    <a:pt x="368" y="596"/>
                  </a:lnTo>
                  <a:lnTo>
                    <a:pt x="361" y="596"/>
                  </a:lnTo>
                  <a:lnTo>
                    <a:pt x="355" y="590"/>
                  </a:lnTo>
                  <a:lnTo>
                    <a:pt x="355" y="583"/>
                  </a:lnTo>
                  <a:lnTo>
                    <a:pt x="355" y="577"/>
                  </a:lnTo>
                  <a:lnTo>
                    <a:pt x="361" y="577"/>
                  </a:lnTo>
                  <a:lnTo>
                    <a:pt x="361" y="571"/>
                  </a:lnTo>
                  <a:lnTo>
                    <a:pt x="361" y="564"/>
                  </a:lnTo>
                  <a:lnTo>
                    <a:pt x="355" y="564"/>
                  </a:lnTo>
                  <a:lnTo>
                    <a:pt x="355" y="558"/>
                  </a:lnTo>
                  <a:lnTo>
                    <a:pt x="349" y="558"/>
                  </a:lnTo>
                  <a:lnTo>
                    <a:pt x="342" y="558"/>
                  </a:lnTo>
                  <a:lnTo>
                    <a:pt x="342" y="552"/>
                  </a:lnTo>
                  <a:lnTo>
                    <a:pt x="342" y="545"/>
                  </a:lnTo>
                  <a:lnTo>
                    <a:pt x="336" y="545"/>
                  </a:lnTo>
                  <a:lnTo>
                    <a:pt x="330" y="552"/>
                  </a:lnTo>
                  <a:lnTo>
                    <a:pt x="323" y="552"/>
                  </a:lnTo>
                  <a:lnTo>
                    <a:pt x="317" y="552"/>
                  </a:lnTo>
                  <a:lnTo>
                    <a:pt x="317" y="545"/>
                  </a:lnTo>
                  <a:lnTo>
                    <a:pt x="317" y="552"/>
                  </a:lnTo>
                  <a:lnTo>
                    <a:pt x="310" y="552"/>
                  </a:lnTo>
                  <a:lnTo>
                    <a:pt x="304" y="552"/>
                  </a:lnTo>
                  <a:lnTo>
                    <a:pt x="298" y="552"/>
                  </a:lnTo>
                  <a:lnTo>
                    <a:pt x="304" y="552"/>
                  </a:lnTo>
                  <a:lnTo>
                    <a:pt x="304" y="558"/>
                  </a:lnTo>
                  <a:lnTo>
                    <a:pt x="298" y="558"/>
                  </a:lnTo>
                  <a:lnTo>
                    <a:pt x="298" y="564"/>
                  </a:lnTo>
                  <a:lnTo>
                    <a:pt x="298" y="558"/>
                  </a:lnTo>
                  <a:lnTo>
                    <a:pt x="291" y="558"/>
                  </a:lnTo>
                  <a:lnTo>
                    <a:pt x="291" y="552"/>
                  </a:lnTo>
                  <a:lnTo>
                    <a:pt x="291" y="558"/>
                  </a:lnTo>
                  <a:lnTo>
                    <a:pt x="285" y="564"/>
                  </a:lnTo>
                  <a:lnTo>
                    <a:pt x="285" y="558"/>
                  </a:lnTo>
                  <a:lnTo>
                    <a:pt x="285" y="564"/>
                  </a:lnTo>
                  <a:lnTo>
                    <a:pt x="279" y="564"/>
                  </a:lnTo>
                  <a:lnTo>
                    <a:pt x="272" y="564"/>
                  </a:lnTo>
                  <a:lnTo>
                    <a:pt x="272" y="558"/>
                  </a:lnTo>
                  <a:lnTo>
                    <a:pt x="272" y="552"/>
                  </a:lnTo>
                  <a:lnTo>
                    <a:pt x="266" y="552"/>
                  </a:lnTo>
                  <a:lnTo>
                    <a:pt x="266" y="558"/>
                  </a:lnTo>
                  <a:lnTo>
                    <a:pt x="266" y="564"/>
                  </a:lnTo>
                  <a:lnTo>
                    <a:pt x="260" y="564"/>
                  </a:lnTo>
                  <a:lnTo>
                    <a:pt x="260" y="558"/>
                  </a:lnTo>
                  <a:lnTo>
                    <a:pt x="253" y="564"/>
                  </a:lnTo>
                  <a:lnTo>
                    <a:pt x="253" y="558"/>
                  </a:lnTo>
                  <a:lnTo>
                    <a:pt x="247" y="564"/>
                  </a:lnTo>
                  <a:lnTo>
                    <a:pt x="241" y="564"/>
                  </a:lnTo>
                  <a:lnTo>
                    <a:pt x="234" y="564"/>
                  </a:lnTo>
                  <a:lnTo>
                    <a:pt x="228" y="564"/>
                  </a:lnTo>
                  <a:lnTo>
                    <a:pt x="222" y="564"/>
                  </a:lnTo>
                  <a:lnTo>
                    <a:pt x="215" y="564"/>
                  </a:lnTo>
                  <a:lnTo>
                    <a:pt x="209" y="564"/>
                  </a:lnTo>
                  <a:lnTo>
                    <a:pt x="209" y="571"/>
                  </a:lnTo>
                  <a:lnTo>
                    <a:pt x="203" y="577"/>
                  </a:lnTo>
                  <a:lnTo>
                    <a:pt x="209" y="577"/>
                  </a:lnTo>
                  <a:lnTo>
                    <a:pt x="203" y="583"/>
                  </a:lnTo>
                  <a:lnTo>
                    <a:pt x="209" y="583"/>
                  </a:lnTo>
                  <a:lnTo>
                    <a:pt x="209" y="590"/>
                  </a:lnTo>
                  <a:lnTo>
                    <a:pt x="203" y="590"/>
                  </a:lnTo>
                  <a:lnTo>
                    <a:pt x="196" y="590"/>
                  </a:lnTo>
                  <a:lnTo>
                    <a:pt x="196" y="577"/>
                  </a:lnTo>
                  <a:lnTo>
                    <a:pt x="196" y="571"/>
                  </a:lnTo>
                  <a:lnTo>
                    <a:pt x="196" y="564"/>
                  </a:lnTo>
                  <a:lnTo>
                    <a:pt x="190" y="564"/>
                  </a:lnTo>
                  <a:lnTo>
                    <a:pt x="184" y="571"/>
                  </a:lnTo>
                  <a:lnTo>
                    <a:pt x="184" y="577"/>
                  </a:lnTo>
                  <a:lnTo>
                    <a:pt x="177" y="577"/>
                  </a:lnTo>
                  <a:lnTo>
                    <a:pt x="171" y="577"/>
                  </a:lnTo>
                  <a:lnTo>
                    <a:pt x="171" y="571"/>
                  </a:lnTo>
                  <a:lnTo>
                    <a:pt x="165" y="564"/>
                  </a:lnTo>
                  <a:lnTo>
                    <a:pt x="165" y="558"/>
                  </a:lnTo>
                  <a:lnTo>
                    <a:pt x="165" y="552"/>
                  </a:lnTo>
                  <a:lnTo>
                    <a:pt x="171" y="552"/>
                  </a:lnTo>
                  <a:lnTo>
                    <a:pt x="171" y="545"/>
                  </a:lnTo>
                  <a:lnTo>
                    <a:pt x="165" y="545"/>
                  </a:lnTo>
                  <a:lnTo>
                    <a:pt x="158" y="552"/>
                  </a:lnTo>
                  <a:lnTo>
                    <a:pt x="152" y="545"/>
                  </a:lnTo>
                  <a:lnTo>
                    <a:pt x="146" y="545"/>
                  </a:lnTo>
                  <a:lnTo>
                    <a:pt x="146" y="539"/>
                  </a:lnTo>
                  <a:lnTo>
                    <a:pt x="139" y="539"/>
                  </a:lnTo>
                  <a:lnTo>
                    <a:pt x="133" y="545"/>
                  </a:lnTo>
                  <a:lnTo>
                    <a:pt x="126" y="545"/>
                  </a:lnTo>
                  <a:lnTo>
                    <a:pt x="120" y="545"/>
                  </a:lnTo>
                  <a:lnTo>
                    <a:pt x="114" y="545"/>
                  </a:lnTo>
                  <a:lnTo>
                    <a:pt x="107" y="545"/>
                  </a:lnTo>
                  <a:lnTo>
                    <a:pt x="101" y="545"/>
                  </a:lnTo>
                  <a:lnTo>
                    <a:pt x="95" y="545"/>
                  </a:lnTo>
                  <a:lnTo>
                    <a:pt x="95" y="539"/>
                  </a:lnTo>
                  <a:lnTo>
                    <a:pt x="88" y="539"/>
                  </a:lnTo>
                  <a:lnTo>
                    <a:pt x="82" y="539"/>
                  </a:lnTo>
                  <a:lnTo>
                    <a:pt x="76" y="539"/>
                  </a:lnTo>
                  <a:lnTo>
                    <a:pt x="69" y="539"/>
                  </a:lnTo>
                  <a:lnTo>
                    <a:pt x="63" y="539"/>
                  </a:lnTo>
                  <a:lnTo>
                    <a:pt x="63" y="533"/>
                  </a:lnTo>
                  <a:lnTo>
                    <a:pt x="57" y="533"/>
                  </a:lnTo>
                  <a:lnTo>
                    <a:pt x="57" y="526"/>
                  </a:lnTo>
                  <a:lnTo>
                    <a:pt x="50" y="533"/>
                  </a:lnTo>
                  <a:lnTo>
                    <a:pt x="44" y="533"/>
                  </a:lnTo>
                  <a:lnTo>
                    <a:pt x="44" y="539"/>
                  </a:lnTo>
                  <a:lnTo>
                    <a:pt x="38" y="539"/>
                  </a:lnTo>
                  <a:lnTo>
                    <a:pt x="31" y="539"/>
                  </a:lnTo>
                  <a:lnTo>
                    <a:pt x="31" y="545"/>
                  </a:lnTo>
                  <a:lnTo>
                    <a:pt x="25" y="545"/>
                  </a:lnTo>
                  <a:lnTo>
                    <a:pt x="19" y="545"/>
                  </a:lnTo>
                  <a:lnTo>
                    <a:pt x="19" y="552"/>
                  </a:lnTo>
                  <a:lnTo>
                    <a:pt x="12" y="552"/>
                  </a:lnTo>
                  <a:lnTo>
                    <a:pt x="6" y="552"/>
                  </a:lnTo>
                  <a:lnTo>
                    <a:pt x="6" y="558"/>
                  </a:lnTo>
                  <a:lnTo>
                    <a:pt x="0" y="552"/>
                  </a:lnTo>
                  <a:lnTo>
                    <a:pt x="6" y="552"/>
                  </a:lnTo>
                  <a:lnTo>
                    <a:pt x="0" y="545"/>
                  </a:lnTo>
                  <a:lnTo>
                    <a:pt x="6" y="545"/>
                  </a:lnTo>
                  <a:lnTo>
                    <a:pt x="6" y="539"/>
                  </a:lnTo>
                  <a:lnTo>
                    <a:pt x="0" y="539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5" name="Freeform 123"/>
            <p:cNvSpPr>
              <a:spLocks noEditPoints="1"/>
            </p:cNvSpPr>
            <p:nvPr/>
          </p:nvSpPr>
          <p:spPr bwMode="auto">
            <a:xfrm>
              <a:off x="3614355" y="3782681"/>
              <a:ext cx="221311" cy="342026"/>
            </a:xfrm>
            <a:custGeom>
              <a:avLst/>
              <a:gdLst>
                <a:gd name="T0" fmla="*/ 2147483647 w 209"/>
                <a:gd name="T1" fmla="*/ 2147483647 h 323"/>
                <a:gd name="T2" fmla="*/ 2147483647 w 209"/>
                <a:gd name="T3" fmla="*/ 2147483647 h 323"/>
                <a:gd name="T4" fmla="*/ 2147483647 w 209"/>
                <a:gd name="T5" fmla="*/ 2147483647 h 323"/>
                <a:gd name="T6" fmla="*/ 2147483647 w 209"/>
                <a:gd name="T7" fmla="*/ 2147483647 h 323"/>
                <a:gd name="T8" fmla="*/ 2147483647 w 209"/>
                <a:gd name="T9" fmla="*/ 2147483647 h 323"/>
                <a:gd name="T10" fmla="*/ 2147483647 w 209"/>
                <a:gd name="T11" fmla="*/ 2147483647 h 323"/>
                <a:gd name="T12" fmla="*/ 2147483647 w 209"/>
                <a:gd name="T13" fmla="*/ 2147483647 h 323"/>
                <a:gd name="T14" fmla="*/ 2147483647 w 209"/>
                <a:gd name="T15" fmla="*/ 2147483647 h 323"/>
                <a:gd name="T16" fmla="*/ 2147483647 w 209"/>
                <a:gd name="T17" fmla="*/ 2147483647 h 323"/>
                <a:gd name="T18" fmla="*/ 2147483647 w 209"/>
                <a:gd name="T19" fmla="*/ 2147483647 h 323"/>
                <a:gd name="T20" fmla="*/ 2147483647 w 209"/>
                <a:gd name="T21" fmla="*/ 2147483647 h 323"/>
                <a:gd name="T22" fmla="*/ 2147483647 w 209"/>
                <a:gd name="T23" fmla="*/ 2147483647 h 323"/>
                <a:gd name="T24" fmla="*/ 2147483647 w 209"/>
                <a:gd name="T25" fmla="*/ 2147483647 h 323"/>
                <a:gd name="T26" fmla="*/ 2147483647 w 209"/>
                <a:gd name="T27" fmla="*/ 2147483647 h 323"/>
                <a:gd name="T28" fmla="*/ 2147483647 w 209"/>
                <a:gd name="T29" fmla="*/ 2147483647 h 323"/>
                <a:gd name="T30" fmla="*/ 2147483647 w 209"/>
                <a:gd name="T31" fmla="*/ 2147483647 h 323"/>
                <a:gd name="T32" fmla="*/ 2147483647 w 209"/>
                <a:gd name="T33" fmla="*/ 2147483647 h 323"/>
                <a:gd name="T34" fmla="*/ 2147483647 w 209"/>
                <a:gd name="T35" fmla="*/ 2147483647 h 323"/>
                <a:gd name="T36" fmla="*/ 2147483647 w 209"/>
                <a:gd name="T37" fmla="*/ 2147483647 h 323"/>
                <a:gd name="T38" fmla="*/ 2147483647 w 209"/>
                <a:gd name="T39" fmla="*/ 2147483647 h 323"/>
                <a:gd name="T40" fmla="*/ 2147483647 w 209"/>
                <a:gd name="T41" fmla="*/ 2147483647 h 323"/>
                <a:gd name="T42" fmla="*/ 2147483647 w 209"/>
                <a:gd name="T43" fmla="*/ 2147483647 h 323"/>
                <a:gd name="T44" fmla="*/ 2147483647 w 209"/>
                <a:gd name="T45" fmla="*/ 2147483647 h 323"/>
                <a:gd name="T46" fmla="*/ 2147483647 w 209"/>
                <a:gd name="T47" fmla="*/ 2147483647 h 323"/>
                <a:gd name="T48" fmla="*/ 2147483647 w 209"/>
                <a:gd name="T49" fmla="*/ 2147483647 h 323"/>
                <a:gd name="T50" fmla="*/ 2147483647 w 209"/>
                <a:gd name="T51" fmla="*/ 2147483647 h 323"/>
                <a:gd name="T52" fmla="*/ 2147483647 w 209"/>
                <a:gd name="T53" fmla="*/ 2147483647 h 323"/>
                <a:gd name="T54" fmla="*/ 2147483647 w 209"/>
                <a:gd name="T55" fmla="*/ 2147483647 h 323"/>
                <a:gd name="T56" fmla="*/ 2147483647 w 209"/>
                <a:gd name="T57" fmla="*/ 2147483647 h 323"/>
                <a:gd name="T58" fmla="*/ 2147483647 w 209"/>
                <a:gd name="T59" fmla="*/ 2147483647 h 323"/>
                <a:gd name="T60" fmla="*/ 2147483647 w 209"/>
                <a:gd name="T61" fmla="*/ 2147483647 h 323"/>
                <a:gd name="T62" fmla="*/ 2147483647 w 209"/>
                <a:gd name="T63" fmla="*/ 2147483647 h 323"/>
                <a:gd name="T64" fmla="*/ 2147483647 w 209"/>
                <a:gd name="T65" fmla="*/ 2147483647 h 323"/>
                <a:gd name="T66" fmla="*/ 2147483647 w 209"/>
                <a:gd name="T67" fmla="*/ 2147483647 h 323"/>
                <a:gd name="T68" fmla="*/ 2147483647 w 209"/>
                <a:gd name="T69" fmla="*/ 2147483647 h 323"/>
                <a:gd name="T70" fmla="*/ 2147483647 w 209"/>
                <a:gd name="T71" fmla="*/ 2147483647 h 323"/>
                <a:gd name="T72" fmla="*/ 2147483647 w 209"/>
                <a:gd name="T73" fmla="*/ 2147483647 h 323"/>
                <a:gd name="T74" fmla="*/ 2147483647 w 209"/>
                <a:gd name="T75" fmla="*/ 2147483647 h 323"/>
                <a:gd name="T76" fmla="*/ 2147483647 w 209"/>
                <a:gd name="T77" fmla="*/ 2147483647 h 323"/>
                <a:gd name="T78" fmla="*/ 2147483647 w 209"/>
                <a:gd name="T79" fmla="*/ 2147483647 h 323"/>
                <a:gd name="T80" fmla="*/ 2147483647 w 209"/>
                <a:gd name="T81" fmla="*/ 2147483647 h 323"/>
                <a:gd name="T82" fmla="*/ 2147483647 w 209"/>
                <a:gd name="T83" fmla="*/ 2147483647 h 323"/>
                <a:gd name="T84" fmla="*/ 2147483647 w 209"/>
                <a:gd name="T85" fmla="*/ 2147483647 h 323"/>
                <a:gd name="T86" fmla="*/ 2147483647 w 209"/>
                <a:gd name="T87" fmla="*/ 2147483647 h 323"/>
                <a:gd name="T88" fmla="*/ 2147483647 w 209"/>
                <a:gd name="T89" fmla="*/ 2147483647 h 323"/>
                <a:gd name="T90" fmla="*/ 2147483647 w 209"/>
                <a:gd name="T91" fmla="*/ 2147483647 h 323"/>
                <a:gd name="T92" fmla="*/ 2147483647 w 209"/>
                <a:gd name="T93" fmla="*/ 2147483647 h 323"/>
                <a:gd name="T94" fmla="*/ 2147483647 w 209"/>
                <a:gd name="T95" fmla="*/ 2147483647 h 323"/>
                <a:gd name="T96" fmla="*/ 2147483647 w 209"/>
                <a:gd name="T97" fmla="*/ 2147483647 h 323"/>
                <a:gd name="T98" fmla="*/ 2147483647 w 209"/>
                <a:gd name="T99" fmla="*/ 2147483647 h 323"/>
                <a:gd name="T100" fmla="*/ 2147483647 w 209"/>
                <a:gd name="T101" fmla="*/ 2147483647 h 323"/>
                <a:gd name="T102" fmla="*/ 2147483647 w 209"/>
                <a:gd name="T103" fmla="*/ 2147483647 h 323"/>
                <a:gd name="T104" fmla="*/ 2147483647 w 209"/>
                <a:gd name="T105" fmla="*/ 2147483647 h 323"/>
                <a:gd name="T106" fmla="*/ 2147483647 w 209"/>
                <a:gd name="T107" fmla="*/ 2147483647 h 323"/>
                <a:gd name="T108" fmla="*/ 2147483647 w 209"/>
                <a:gd name="T109" fmla="*/ 2147483647 h 323"/>
                <a:gd name="T110" fmla="*/ 2147483647 w 209"/>
                <a:gd name="T111" fmla="*/ 2147483647 h 323"/>
                <a:gd name="T112" fmla="*/ 2147483647 w 209"/>
                <a:gd name="T113" fmla="*/ 2147483647 h 323"/>
                <a:gd name="T114" fmla="*/ 2147483647 w 209"/>
                <a:gd name="T115" fmla="*/ 2147483647 h 323"/>
                <a:gd name="T116" fmla="*/ 2147483647 w 209"/>
                <a:gd name="T117" fmla="*/ 2147483647 h 323"/>
                <a:gd name="T118" fmla="*/ 2147483647 w 209"/>
                <a:gd name="T119" fmla="*/ 2147483647 h 323"/>
                <a:gd name="T120" fmla="*/ 2147483647 w 209"/>
                <a:gd name="T121" fmla="*/ 2147483647 h 3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9"/>
                <a:gd name="T184" fmla="*/ 0 h 323"/>
                <a:gd name="T185" fmla="*/ 209 w 209"/>
                <a:gd name="T186" fmla="*/ 323 h 3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9" h="323">
                  <a:moveTo>
                    <a:pt x="0" y="273"/>
                  </a:moveTo>
                  <a:lnTo>
                    <a:pt x="0" y="273"/>
                  </a:lnTo>
                  <a:lnTo>
                    <a:pt x="6" y="273"/>
                  </a:lnTo>
                  <a:lnTo>
                    <a:pt x="0" y="273"/>
                  </a:lnTo>
                  <a:lnTo>
                    <a:pt x="6" y="273"/>
                  </a:lnTo>
                  <a:lnTo>
                    <a:pt x="6" y="266"/>
                  </a:lnTo>
                  <a:lnTo>
                    <a:pt x="0" y="266"/>
                  </a:lnTo>
                  <a:lnTo>
                    <a:pt x="6" y="266"/>
                  </a:lnTo>
                  <a:lnTo>
                    <a:pt x="6" y="260"/>
                  </a:lnTo>
                  <a:lnTo>
                    <a:pt x="6" y="254"/>
                  </a:lnTo>
                  <a:lnTo>
                    <a:pt x="6" y="247"/>
                  </a:lnTo>
                  <a:lnTo>
                    <a:pt x="6" y="241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13" y="228"/>
                  </a:lnTo>
                  <a:lnTo>
                    <a:pt x="13" y="222"/>
                  </a:lnTo>
                  <a:lnTo>
                    <a:pt x="19" y="222"/>
                  </a:lnTo>
                  <a:lnTo>
                    <a:pt x="44" y="222"/>
                  </a:lnTo>
                  <a:lnTo>
                    <a:pt x="51" y="222"/>
                  </a:lnTo>
                  <a:lnTo>
                    <a:pt x="51" y="215"/>
                  </a:lnTo>
                  <a:lnTo>
                    <a:pt x="51" y="209"/>
                  </a:lnTo>
                  <a:lnTo>
                    <a:pt x="57" y="209"/>
                  </a:lnTo>
                  <a:lnTo>
                    <a:pt x="57" y="203"/>
                  </a:lnTo>
                  <a:lnTo>
                    <a:pt x="57" y="196"/>
                  </a:lnTo>
                  <a:lnTo>
                    <a:pt x="63" y="196"/>
                  </a:lnTo>
                  <a:lnTo>
                    <a:pt x="63" y="190"/>
                  </a:lnTo>
                  <a:lnTo>
                    <a:pt x="70" y="190"/>
                  </a:lnTo>
                  <a:lnTo>
                    <a:pt x="70" y="184"/>
                  </a:lnTo>
                  <a:lnTo>
                    <a:pt x="70" y="177"/>
                  </a:lnTo>
                  <a:lnTo>
                    <a:pt x="70" y="171"/>
                  </a:lnTo>
                  <a:lnTo>
                    <a:pt x="70" y="165"/>
                  </a:lnTo>
                  <a:lnTo>
                    <a:pt x="76" y="165"/>
                  </a:lnTo>
                  <a:lnTo>
                    <a:pt x="82" y="165"/>
                  </a:lnTo>
                  <a:lnTo>
                    <a:pt x="82" y="158"/>
                  </a:lnTo>
                  <a:lnTo>
                    <a:pt x="82" y="152"/>
                  </a:lnTo>
                  <a:lnTo>
                    <a:pt x="89" y="152"/>
                  </a:lnTo>
                  <a:lnTo>
                    <a:pt x="89" y="146"/>
                  </a:lnTo>
                  <a:lnTo>
                    <a:pt x="89" y="139"/>
                  </a:lnTo>
                  <a:lnTo>
                    <a:pt x="95" y="139"/>
                  </a:lnTo>
                  <a:lnTo>
                    <a:pt x="95" y="133"/>
                  </a:lnTo>
                  <a:lnTo>
                    <a:pt x="89" y="133"/>
                  </a:lnTo>
                  <a:lnTo>
                    <a:pt x="95" y="133"/>
                  </a:lnTo>
                  <a:lnTo>
                    <a:pt x="89" y="133"/>
                  </a:lnTo>
                  <a:lnTo>
                    <a:pt x="89" y="127"/>
                  </a:lnTo>
                  <a:lnTo>
                    <a:pt x="95" y="127"/>
                  </a:lnTo>
                  <a:lnTo>
                    <a:pt x="89" y="127"/>
                  </a:lnTo>
                  <a:lnTo>
                    <a:pt x="95" y="127"/>
                  </a:lnTo>
                  <a:lnTo>
                    <a:pt x="89" y="127"/>
                  </a:lnTo>
                  <a:lnTo>
                    <a:pt x="89" y="120"/>
                  </a:lnTo>
                  <a:lnTo>
                    <a:pt x="89" y="127"/>
                  </a:lnTo>
                  <a:lnTo>
                    <a:pt x="89" y="120"/>
                  </a:lnTo>
                  <a:lnTo>
                    <a:pt x="89" y="114"/>
                  </a:lnTo>
                  <a:lnTo>
                    <a:pt x="82" y="114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82" y="108"/>
                  </a:lnTo>
                  <a:lnTo>
                    <a:pt x="82" y="101"/>
                  </a:lnTo>
                  <a:lnTo>
                    <a:pt x="76" y="101"/>
                  </a:lnTo>
                  <a:lnTo>
                    <a:pt x="76" y="95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63" y="89"/>
                  </a:lnTo>
                  <a:lnTo>
                    <a:pt x="70" y="89"/>
                  </a:lnTo>
                  <a:lnTo>
                    <a:pt x="76" y="89"/>
                  </a:lnTo>
                  <a:lnTo>
                    <a:pt x="82" y="89"/>
                  </a:lnTo>
                  <a:lnTo>
                    <a:pt x="89" y="89"/>
                  </a:lnTo>
                  <a:lnTo>
                    <a:pt x="95" y="89"/>
                  </a:lnTo>
                  <a:lnTo>
                    <a:pt x="89" y="89"/>
                  </a:lnTo>
                  <a:lnTo>
                    <a:pt x="95" y="89"/>
                  </a:lnTo>
                  <a:lnTo>
                    <a:pt x="89" y="82"/>
                  </a:lnTo>
                  <a:lnTo>
                    <a:pt x="89" y="76"/>
                  </a:lnTo>
                  <a:lnTo>
                    <a:pt x="82" y="76"/>
                  </a:lnTo>
                  <a:lnTo>
                    <a:pt x="82" y="70"/>
                  </a:lnTo>
                  <a:lnTo>
                    <a:pt x="82" y="63"/>
                  </a:lnTo>
                  <a:lnTo>
                    <a:pt x="82" y="57"/>
                  </a:lnTo>
                  <a:lnTo>
                    <a:pt x="76" y="57"/>
                  </a:lnTo>
                  <a:lnTo>
                    <a:pt x="70" y="51"/>
                  </a:lnTo>
                  <a:lnTo>
                    <a:pt x="70" y="44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76" y="31"/>
                  </a:lnTo>
                  <a:lnTo>
                    <a:pt x="76" y="25"/>
                  </a:lnTo>
                  <a:lnTo>
                    <a:pt x="82" y="25"/>
                  </a:lnTo>
                  <a:lnTo>
                    <a:pt x="89" y="25"/>
                  </a:lnTo>
                  <a:lnTo>
                    <a:pt x="95" y="25"/>
                  </a:lnTo>
                  <a:lnTo>
                    <a:pt x="95" y="19"/>
                  </a:lnTo>
                  <a:lnTo>
                    <a:pt x="95" y="25"/>
                  </a:lnTo>
                  <a:lnTo>
                    <a:pt x="101" y="25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95" y="12"/>
                  </a:lnTo>
                  <a:lnTo>
                    <a:pt x="95" y="6"/>
                  </a:lnTo>
                  <a:lnTo>
                    <a:pt x="95" y="12"/>
                  </a:lnTo>
                  <a:lnTo>
                    <a:pt x="95" y="6"/>
                  </a:lnTo>
                  <a:lnTo>
                    <a:pt x="95" y="12"/>
                  </a:lnTo>
                  <a:lnTo>
                    <a:pt x="101" y="12"/>
                  </a:lnTo>
                  <a:lnTo>
                    <a:pt x="101" y="6"/>
                  </a:lnTo>
                  <a:lnTo>
                    <a:pt x="108" y="6"/>
                  </a:lnTo>
                  <a:lnTo>
                    <a:pt x="101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7" y="6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6" y="6"/>
                  </a:lnTo>
                  <a:lnTo>
                    <a:pt x="152" y="6"/>
                  </a:lnTo>
                  <a:lnTo>
                    <a:pt x="158" y="6"/>
                  </a:lnTo>
                  <a:lnTo>
                    <a:pt x="171" y="19"/>
                  </a:lnTo>
                  <a:lnTo>
                    <a:pt x="184" y="25"/>
                  </a:lnTo>
                  <a:lnTo>
                    <a:pt x="190" y="25"/>
                  </a:lnTo>
                  <a:lnTo>
                    <a:pt x="209" y="44"/>
                  </a:lnTo>
                  <a:lnTo>
                    <a:pt x="209" y="51"/>
                  </a:lnTo>
                  <a:lnTo>
                    <a:pt x="209" y="57"/>
                  </a:lnTo>
                  <a:lnTo>
                    <a:pt x="203" y="57"/>
                  </a:lnTo>
                  <a:lnTo>
                    <a:pt x="203" y="63"/>
                  </a:lnTo>
                  <a:lnTo>
                    <a:pt x="203" y="70"/>
                  </a:lnTo>
                  <a:lnTo>
                    <a:pt x="209" y="70"/>
                  </a:lnTo>
                  <a:lnTo>
                    <a:pt x="203" y="70"/>
                  </a:lnTo>
                  <a:lnTo>
                    <a:pt x="203" y="76"/>
                  </a:lnTo>
                  <a:lnTo>
                    <a:pt x="203" y="89"/>
                  </a:lnTo>
                  <a:lnTo>
                    <a:pt x="203" y="101"/>
                  </a:lnTo>
                  <a:lnTo>
                    <a:pt x="209" y="114"/>
                  </a:lnTo>
                  <a:lnTo>
                    <a:pt x="209" y="120"/>
                  </a:lnTo>
                  <a:lnTo>
                    <a:pt x="209" y="127"/>
                  </a:lnTo>
                  <a:lnTo>
                    <a:pt x="209" y="133"/>
                  </a:lnTo>
                  <a:lnTo>
                    <a:pt x="209" y="139"/>
                  </a:lnTo>
                  <a:lnTo>
                    <a:pt x="203" y="152"/>
                  </a:lnTo>
                  <a:lnTo>
                    <a:pt x="203" y="158"/>
                  </a:lnTo>
                  <a:lnTo>
                    <a:pt x="197" y="165"/>
                  </a:lnTo>
                  <a:lnTo>
                    <a:pt x="197" y="171"/>
                  </a:lnTo>
                  <a:lnTo>
                    <a:pt x="190" y="171"/>
                  </a:lnTo>
                  <a:lnTo>
                    <a:pt x="184" y="171"/>
                  </a:lnTo>
                  <a:lnTo>
                    <a:pt x="184" y="177"/>
                  </a:lnTo>
                  <a:lnTo>
                    <a:pt x="177" y="177"/>
                  </a:lnTo>
                  <a:lnTo>
                    <a:pt x="177" y="184"/>
                  </a:lnTo>
                  <a:lnTo>
                    <a:pt x="171" y="190"/>
                  </a:lnTo>
                  <a:lnTo>
                    <a:pt x="171" y="196"/>
                  </a:lnTo>
                  <a:lnTo>
                    <a:pt x="165" y="196"/>
                  </a:lnTo>
                  <a:lnTo>
                    <a:pt x="165" y="203"/>
                  </a:lnTo>
                  <a:lnTo>
                    <a:pt x="165" y="209"/>
                  </a:lnTo>
                  <a:lnTo>
                    <a:pt x="165" y="215"/>
                  </a:lnTo>
                  <a:lnTo>
                    <a:pt x="158" y="222"/>
                  </a:lnTo>
                  <a:lnTo>
                    <a:pt x="158" y="228"/>
                  </a:lnTo>
                  <a:lnTo>
                    <a:pt x="152" y="228"/>
                  </a:lnTo>
                  <a:lnTo>
                    <a:pt x="152" y="234"/>
                  </a:lnTo>
                  <a:lnTo>
                    <a:pt x="152" y="241"/>
                  </a:lnTo>
                  <a:lnTo>
                    <a:pt x="146" y="247"/>
                  </a:lnTo>
                  <a:lnTo>
                    <a:pt x="146" y="254"/>
                  </a:lnTo>
                  <a:lnTo>
                    <a:pt x="139" y="254"/>
                  </a:lnTo>
                  <a:lnTo>
                    <a:pt x="139" y="260"/>
                  </a:lnTo>
                  <a:lnTo>
                    <a:pt x="133" y="260"/>
                  </a:lnTo>
                  <a:lnTo>
                    <a:pt x="133" y="266"/>
                  </a:lnTo>
                  <a:lnTo>
                    <a:pt x="133" y="260"/>
                  </a:lnTo>
                  <a:lnTo>
                    <a:pt x="133" y="266"/>
                  </a:lnTo>
                  <a:lnTo>
                    <a:pt x="127" y="266"/>
                  </a:lnTo>
                  <a:lnTo>
                    <a:pt x="133" y="266"/>
                  </a:lnTo>
                  <a:lnTo>
                    <a:pt x="127" y="266"/>
                  </a:lnTo>
                  <a:lnTo>
                    <a:pt x="133" y="266"/>
                  </a:lnTo>
                  <a:lnTo>
                    <a:pt x="127" y="266"/>
                  </a:lnTo>
                  <a:lnTo>
                    <a:pt x="133" y="266"/>
                  </a:lnTo>
                  <a:lnTo>
                    <a:pt x="133" y="273"/>
                  </a:lnTo>
                  <a:lnTo>
                    <a:pt x="127" y="273"/>
                  </a:lnTo>
                  <a:lnTo>
                    <a:pt x="133" y="273"/>
                  </a:lnTo>
                  <a:lnTo>
                    <a:pt x="127" y="273"/>
                  </a:lnTo>
                  <a:lnTo>
                    <a:pt x="127" y="279"/>
                  </a:lnTo>
                  <a:lnTo>
                    <a:pt x="120" y="279"/>
                  </a:lnTo>
                  <a:lnTo>
                    <a:pt x="120" y="273"/>
                  </a:lnTo>
                  <a:lnTo>
                    <a:pt x="120" y="279"/>
                  </a:lnTo>
                  <a:lnTo>
                    <a:pt x="114" y="279"/>
                  </a:lnTo>
                  <a:lnTo>
                    <a:pt x="108" y="279"/>
                  </a:lnTo>
                  <a:lnTo>
                    <a:pt x="114" y="279"/>
                  </a:lnTo>
                  <a:lnTo>
                    <a:pt x="108" y="279"/>
                  </a:lnTo>
                  <a:lnTo>
                    <a:pt x="108" y="285"/>
                  </a:lnTo>
                  <a:lnTo>
                    <a:pt x="101" y="292"/>
                  </a:lnTo>
                  <a:lnTo>
                    <a:pt x="101" y="298"/>
                  </a:lnTo>
                  <a:lnTo>
                    <a:pt x="101" y="311"/>
                  </a:lnTo>
                  <a:lnTo>
                    <a:pt x="95" y="311"/>
                  </a:lnTo>
                  <a:lnTo>
                    <a:pt x="95" y="317"/>
                  </a:lnTo>
                  <a:lnTo>
                    <a:pt x="89" y="317"/>
                  </a:lnTo>
                  <a:lnTo>
                    <a:pt x="89" y="323"/>
                  </a:lnTo>
                  <a:lnTo>
                    <a:pt x="82" y="323"/>
                  </a:lnTo>
                  <a:lnTo>
                    <a:pt x="82" y="317"/>
                  </a:lnTo>
                  <a:lnTo>
                    <a:pt x="82" y="323"/>
                  </a:lnTo>
                  <a:lnTo>
                    <a:pt x="82" y="317"/>
                  </a:lnTo>
                  <a:lnTo>
                    <a:pt x="76" y="317"/>
                  </a:lnTo>
                  <a:lnTo>
                    <a:pt x="70" y="317"/>
                  </a:lnTo>
                  <a:lnTo>
                    <a:pt x="63" y="317"/>
                  </a:lnTo>
                  <a:lnTo>
                    <a:pt x="57" y="317"/>
                  </a:lnTo>
                  <a:lnTo>
                    <a:pt x="51" y="317"/>
                  </a:lnTo>
                  <a:lnTo>
                    <a:pt x="44" y="317"/>
                  </a:lnTo>
                  <a:lnTo>
                    <a:pt x="38" y="317"/>
                  </a:lnTo>
                  <a:lnTo>
                    <a:pt x="38" y="311"/>
                  </a:lnTo>
                  <a:lnTo>
                    <a:pt x="32" y="311"/>
                  </a:lnTo>
                  <a:lnTo>
                    <a:pt x="25" y="311"/>
                  </a:lnTo>
                  <a:lnTo>
                    <a:pt x="19" y="311"/>
                  </a:lnTo>
                  <a:lnTo>
                    <a:pt x="19" y="304"/>
                  </a:lnTo>
                  <a:lnTo>
                    <a:pt x="19" y="311"/>
                  </a:lnTo>
                  <a:lnTo>
                    <a:pt x="19" y="304"/>
                  </a:lnTo>
                  <a:lnTo>
                    <a:pt x="13" y="304"/>
                  </a:lnTo>
                  <a:lnTo>
                    <a:pt x="19" y="304"/>
                  </a:lnTo>
                  <a:lnTo>
                    <a:pt x="13" y="304"/>
                  </a:lnTo>
                  <a:lnTo>
                    <a:pt x="13" y="298"/>
                  </a:lnTo>
                  <a:lnTo>
                    <a:pt x="19" y="304"/>
                  </a:lnTo>
                  <a:lnTo>
                    <a:pt x="19" y="298"/>
                  </a:lnTo>
                  <a:lnTo>
                    <a:pt x="19" y="292"/>
                  </a:lnTo>
                  <a:lnTo>
                    <a:pt x="13" y="292"/>
                  </a:lnTo>
                  <a:lnTo>
                    <a:pt x="19" y="292"/>
                  </a:lnTo>
                  <a:lnTo>
                    <a:pt x="19" y="285"/>
                  </a:lnTo>
                  <a:lnTo>
                    <a:pt x="13" y="285"/>
                  </a:lnTo>
                  <a:lnTo>
                    <a:pt x="13" y="279"/>
                  </a:lnTo>
                  <a:lnTo>
                    <a:pt x="6" y="279"/>
                  </a:lnTo>
                  <a:lnTo>
                    <a:pt x="6" y="273"/>
                  </a:lnTo>
                  <a:lnTo>
                    <a:pt x="0" y="273"/>
                  </a:lnTo>
                  <a:close/>
                  <a:moveTo>
                    <a:pt x="133" y="266"/>
                  </a:moveTo>
                  <a:lnTo>
                    <a:pt x="133" y="266"/>
                  </a:lnTo>
                  <a:close/>
                  <a:moveTo>
                    <a:pt x="139" y="260"/>
                  </a:moveTo>
                  <a:lnTo>
                    <a:pt x="139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lnTo>
                    <a:pt x="139" y="260"/>
                  </a:ln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54"/>
                  </a:moveTo>
                  <a:lnTo>
                    <a:pt x="146" y="254"/>
                  </a:lnTo>
                  <a:close/>
                  <a:moveTo>
                    <a:pt x="152" y="241"/>
                  </a:moveTo>
                  <a:lnTo>
                    <a:pt x="152" y="241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8" y="234"/>
                  </a:moveTo>
                  <a:lnTo>
                    <a:pt x="158" y="234"/>
                  </a:lnTo>
                  <a:close/>
                  <a:moveTo>
                    <a:pt x="158" y="234"/>
                  </a:moveTo>
                  <a:lnTo>
                    <a:pt x="158" y="234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6" name="Freeform 124"/>
            <p:cNvSpPr>
              <a:spLocks noEditPoints="1"/>
            </p:cNvSpPr>
            <p:nvPr/>
          </p:nvSpPr>
          <p:spPr bwMode="auto">
            <a:xfrm>
              <a:off x="3311509" y="4071761"/>
              <a:ext cx="397088" cy="261549"/>
            </a:xfrm>
            <a:custGeom>
              <a:avLst/>
              <a:gdLst>
                <a:gd name="T0" fmla="*/ 2147483647 w 375"/>
                <a:gd name="T1" fmla="*/ 2147483647 h 247"/>
                <a:gd name="T2" fmla="*/ 2147483647 w 375"/>
                <a:gd name="T3" fmla="*/ 2147483647 h 247"/>
                <a:gd name="T4" fmla="*/ 2147483647 w 375"/>
                <a:gd name="T5" fmla="*/ 2147483647 h 247"/>
                <a:gd name="T6" fmla="*/ 2147483647 w 375"/>
                <a:gd name="T7" fmla="*/ 2147483647 h 247"/>
                <a:gd name="T8" fmla="*/ 2147483647 w 375"/>
                <a:gd name="T9" fmla="*/ 2147483647 h 247"/>
                <a:gd name="T10" fmla="*/ 2147483647 w 375"/>
                <a:gd name="T11" fmla="*/ 2147483647 h 247"/>
                <a:gd name="T12" fmla="*/ 2147483647 w 375"/>
                <a:gd name="T13" fmla="*/ 2147483647 h 247"/>
                <a:gd name="T14" fmla="*/ 2147483647 w 375"/>
                <a:gd name="T15" fmla="*/ 2147483647 h 247"/>
                <a:gd name="T16" fmla="*/ 2147483647 w 375"/>
                <a:gd name="T17" fmla="*/ 2147483647 h 247"/>
                <a:gd name="T18" fmla="*/ 2147483647 w 375"/>
                <a:gd name="T19" fmla="*/ 2147483647 h 247"/>
                <a:gd name="T20" fmla="*/ 2147483647 w 375"/>
                <a:gd name="T21" fmla="*/ 2147483647 h 247"/>
                <a:gd name="T22" fmla="*/ 2147483647 w 375"/>
                <a:gd name="T23" fmla="*/ 2147483647 h 247"/>
                <a:gd name="T24" fmla="*/ 2147483647 w 375"/>
                <a:gd name="T25" fmla="*/ 2147483647 h 247"/>
                <a:gd name="T26" fmla="*/ 2147483647 w 375"/>
                <a:gd name="T27" fmla="*/ 2147483647 h 247"/>
                <a:gd name="T28" fmla="*/ 2147483647 w 375"/>
                <a:gd name="T29" fmla="*/ 2147483647 h 247"/>
                <a:gd name="T30" fmla="*/ 2147483647 w 375"/>
                <a:gd name="T31" fmla="*/ 2147483647 h 247"/>
                <a:gd name="T32" fmla="*/ 2147483647 w 375"/>
                <a:gd name="T33" fmla="*/ 2147483647 h 247"/>
                <a:gd name="T34" fmla="*/ 2147483647 w 375"/>
                <a:gd name="T35" fmla="*/ 2147483647 h 247"/>
                <a:gd name="T36" fmla="*/ 2147483647 w 375"/>
                <a:gd name="T37" fmla="*/ 2147483647 h 247"/>
                <a:gd name="T38" fmla="*/ 2147483647 w 375"/>
                <a:gd name="T39" fmla="*/ 2147483647 h 247"/>
                <a:gd name="T40" fmla="*/ 2147483647 w 375"/>
                <a:gd name="T41" fmla="*/ 2147483647 h 247"/>
                <a:gd name="T42" fmla="*/ 2147483647 w 375"/>
                <a:gd name="T43" fmla="*/ 2147483647 h 247"/>
                <a:gd name="T44" fmla="*/ 2147483647 w 375"/>
                <a:gd name="T45" fmla="*/ 2147483647 h 247"/>
                <a:gd name="T46" fmla="*/ 2147483647 w 375"/>
                <a:gd name="T47" fmla="*/ 2147483647 h 247"/>
                <a:gd name="T48" fmla="*/ 2147483647 w 375"/>
                <a:gd name="T49" fmla="*/ 2147483647 h 247"/>
                <a:gd name="T50" fmla="*/ 2147483647 w 375"/>
                <a:gd name="T51" fmla="*/ 2147483647 h 247"/>
                <a:gd name="T52" fmla="*/ 2147483647 w 375"/>
                <a:gd name="T53" fmla="*/ 2147483647 h 247"/>
                <a:gd name="T54" fmla="*/ 2147483647 w 375"/>
                <a:gd name="T55" fmla="*/ 2147483647 h 247"/>
                <a:gd name="T56" fmla="*/ 2147483647 w 375"/>
                <a:gd name="T57" fmla="*/ 2147483647 h 247"/>
                <a:gd name="T58" fmla="*/ 2147483647 w 375"/>
                <a:gd name="T59" fmla="*/ 2147483647 h 247"/>
                <a:gd name="T60" fmla="*/ 2147483647 w 375"/>
                <a:gd name="T61" fmla="*/ 2147483647 h 247"/>
                <a:gd name="T62" fmla="*/ 2147483647 w 375"/>
                <a:gd name="T63" fmla="*/ 2147483647 h 247"/>
                <a:gd name="T64" fmla="*/ 2147483647 w 375"/>
                <a:gd name="T65" fmla="*/ 2147483647 h 247"/>
                <a:gd name="T66" fmla="*/ 2147483647 w 375"/>
                <a:gd name="T67" fmla="*/ 2147483647 h 247"/>
                <a:gd name="T68" fmla="*/ 2147483647 w 375"/>
                <a:gd name="T69" fmla="*/ 2147483647 h 247"/>
                <a:gd name="T70" fmla="*/ 2147483647 w 375"/>
                <a:gd name="T71" fmla="*/ 2147483647 h 247"/>
                <a:gd name="T72" fmla="*/ 2147483647 w 375"/>
                <a:gd name="T73" fmla="*/ 2147483647 h 247"/>
                <a:gd name="T74" fmla="*/ 2147483647 w 375"/>
                <a:gd name="T75" fmla="*/ 2147483647 h 247"/>
                <a:gd name="T76" fmla="*/ 2147483647 w 375"/>
                <a:gd name="T77" fmla="*/ 2147483647 h 247"/>
                <a:gd name="T78" fmla="*/ 2147483647 w 375"/>
                <a:gd name="T79" fmla="*/ 2147483647 h 247"/>
                <a:gd name="T80" fmla="*/ 2147483647 w 375"/>
                <a:gd name="T81" fmla="*/ 2147483647 h 247"/>
                <a:gd name="T82" fmla="*/ 2147483647 w 375"/>
                <a:gd name="T83" fmla="*/ 2147483647 h 247"/>
                <a:gd name="T84" fmla="*/ 2147483647 w 375"/>
                <a:gd name="T85" fmla="*/ 2147483647 h 247"/>
                <a:gd name="T86" fmla="*/ 2147483647 w 375"/>
                <a:gd name="T87" fmla="*/ 2147483647 h 247"/>
                <a:gd name="T88" fmla="*/ 2147483647 w 375"/>
                <a:gd name="T89" fmla="*/ 2147483647 h 247"/>
                <a:gd name="T90" fmla="*/ 2147483647 w 375"/>
                <a:gd name="T91" fmla="*/ 2147483647 h 247"/>
                <a:gd name="T92" fmla="*/ 2147483647 w 375"/>
                <a:gd name="T93" fmla="*/ 2147483647 h 247"/>
                <a:gd name="T94" fmla="*/ 2147483647 w 375"/>
                <a:gd name="T95" fmla="*/ 2147483647 h 247"/>
                <a:gd name="T96" fmla="*/ 2147483647 w 375"/>
                <a:gd name="T97" fmla="*/ 2147483647 h 247"/>
                <a:gd name="T98" fmla="*/ 2147483647 w 375"/>
                <a:gd name="T99" fmla="*/ 2147483647 h 247"/>
                <a:gd name="T100" fmla="*/ 2147483647 w 375"/>
                <a:gd name="T101" fmla="*/ 2147483647 h 247"/>
                <a:gd name="T102" fmla="*/ 2147483647 w 375"/>
                <a:gd name="T103" fmla="*/ 2147483647 h 247"/>
                <a:gd name="T104" fmla="*/ 2147483647 w 375"/>
                <a:gd name="T105" fmla="*/ 2147483647 h 247"/>
                <a:gd name="T106" fmla="*/ 2147483647 w 375"/>
                <a:gd name="T107" fmla="*/ 2147483647 h 247"/>
                <a:gd name="T108" fmla="*/ 2147483647 w 375"/>
                <a:gd name="T109" fmla="*/ 2147483647 h 247"/>
                <a:gd name="T110" fmla="*/ 2147483647 w 375"/>
                <a:gd name="T111" fmla="*/ 2147483647 h 247"/>
                <a:gd name="T112" fmla="*/ 2147483647 w 375"/>
                <a:gd name="T113" fmla="*/ 2147483647 h 247"/>
                <a:gd name="T114" fmla="*/ 2147483647 w 375"/>
                <a:gd name="T115" fmla="*/ 2147483647 h 247"/>
                <a:gd name="T116" fmla="*/ 2147483647 w 375"/>
                <a:gd name="T117" fmla="*/ 2147483647 h 247"/>
                <a:gd name="T118" fmla="*/ 2147483647 w 375"/>
                <a:gd name="T119" fmla="*/ 2147483647 h 247"/>
                <a:gd name="T120" fmla="*/ 2147483647 w 375"/>
                <a:gd name="T121" fmla="*/ 2147483647 h 247"/>
                <a:gd name="T122" fmla="*/ 0 w 375"/>
                <a:gd name="T123" fmla="*/ 2147483647 h 247"/>
                <a:gd name="T124" fmla="*/ 2147483647 w 375"/>
                <a:gd name="T125" fmla="*/ 2147483647 h 2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5"/>
                <a:gd name="T190" fmla="*/ 0 h 247"/>
                <a:gd name="T191" fmla="*/ 375 w 375"/>
                <a:gd name="T192" fmla="*/ 247 h 2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5" h="247">
                  <a:moveTo>
                    <a:pt x="0" y="234"/>
                  </a:moveTo>
                  <a:lnTo>
                    <a:pt x="0" y="234"/>
                  </a:lnTo>
                  <a:lnTo>
                    <a:pt x="0" y="228"/>
                  </a:lnTo>
                  <a:lnTo>
                    <a:pt x="7" y="228"/>
                  </a:lnTo>
                  <a:lnTo>
                    <a:pt x="7" y="222"/>
                  </a:lnTo>
                  <a:lnTo>
                    <a:pt x="7" y="215"/>
                  </a:lnTo>
                  <a:lnTo>
                    <a:pt x="13" y="215"/>
                  </a:lnTo>
                  <a:lnTo>
                    <a:pt x="7" y="215"/>
                  </a:lnTo>
                  <a:lnTo>
                    <a:pt x="13" y="215"/>
                  </a:lnTo>
                  <a:lnTo>
                    <a:pt x="13" y="209"/>
                  </a:lnTo>
                  <a:lnTo>
                    <a:pt x="19" y="209"/>
                  </a:lnTo>
                  <a:lnTo>
                    <a:pt x="19" y="203"/>
                  </a:lnTo>
                  <a:lnTo>
                    <a:pt x="26" y="209"/>
                  </a:lnTo>
                  <a:lnTo>
                    <a:pt x="26" y="203"/>
                  </a:lnTo>
                  <a:lnTo>
                    <a:pt x="32" y="203"/>
                  </a:lnTo>
                  <a:lnTo>
                    <a:pt x="38" y="203"/>
                  </a:lnTo>
                  <a:lnTo>
                    <a:pt x="38" y="196"/>
                  </a:lnTo>
                  <a:lnTo>
                    <a:pt x="38" y="203"/>
                  </a:lnTo>
                  <a:lnTo>
                    <a:pt x="45" y="203"/>
                  </a:lnTo>
                  <a:lnTo>
                    <a:pt x="45" y="196"/>
                  </a:lnTo>
                  <a:lnTo>
                    <a:pt x="51" y="196"/>
                  </a:lnTo>
                  <a:lnTo>
                    <a:pt x="51" y="203"/>
                  </a:lnTo>
                  <a:lnTo>
                    <a:pt x="57" y="196"/>
                  </a:lnTo>
                  <a:lnTo>
                    <a:pt x="64" y="196"/>
                  </a:lnTo>
                  <a:lnTo>
                    <a:pt x="64" y="190"/>
                  </a:lnTo>
                  <a:lnTo>
                    <a:pt x="70" y="190"/>
                  </a:lnTo>
                  <a:lnTo>
                    <a:pt x="64" y="184"/>
                  </a:lnTo>
                  <a:lnTo>
                    <a:pt x="70" y="184"/>
                  </a:lnTo>
                  <a:lnTo>
                    <a:pt x="70" y="177"/>
                  </a:lnTo>
                  <a:lnTo>
                    <a:pt x="64" y="177"/>
                  </a:lnTo>
                  <a:lnTo>
                    <a:pt x="57" y="177"/>
                  </a:lnTo>
                  <a:lnTo>
                    <a:pt x="57" y="171"/>
                  </a:lnTo>
                  <a:lnTo>
                    <a:pt x="51" y="177"/>
                  </a:lnTo>
                  <a:lnTo>
                    <a:pt x="51" y="171"/>
                  </a:lnTo>
                  <a:lnTo>
                    <a:pt x="51" y="177"/>
                  </a:lnTo>
                  <a:lnTo>
                    <a:pt x="51" y="171"/>
                  </a:lnTo>
                  <a:lnTo>
                    <a:pt x="45" y="171"/>
                  </a:lnTo>
                  <a:lnTo>
                    <a:pt x="45" y="177"/>
                  </a:lnTo>
                  <a:lnTo>
                    <a:pt x="51" y="177"/>
                  </a:lnTo>
                  <a:lnTo>
                    <a:pt x="45" y="177"/>
                  </a:lnTo>
                  <a:lnTo>
                    <a:pt x="38" y="177"/>
                  </a:lnTo>
                  <a:lnTo>
                    <a:pt x="32" y="177"/>
                  </a:lnTo>
                  <a:lnTo>
                    <a:pt x="38" y="177"/>
                  </a:lnTo>
                  <a:lnTo>
                    <a:pt x="32" y="177"/>
                  </a:lnTo>
                  <a:lnTo>
                    <a:pt x="38" y="177"/>
                  </a:lnTo>
                  <a:lnTo>
                    <a:pt x="32" y="177"/>
                  </a:lnTo>
                  <a:lnTo>
                    <a:pt x="26" y="177"/>
                  </a:lnTo>
                  <a:lnTo>
                    <a:pt x="26" y="171"/>
                  </a:lnTo>
                  <a:lnTo>
                    <a:pt x="19" y="171"/>
                  </a:lnTo>
                  <a:lnTo>
                    <a:pt x="19" y="165"/>
                  </a:lnTo>
                  <a:lnTo>
                    <a:pt x="19" y="158"/>
                  </a:lnTo>
                  <a:lnTo>
                    <a:pt x="13" y="158"/>
                  </a:lnTo>
                  <a:lnTo>
                    <a:pt x="7" y="158"/>
                  </a:lnTo>
                  <a:lnTo>
                    <a:pt x="13" y="152"/>
                  </a:lnTo>
                  <a:lnTo>
                    <a:pt x="19" y="152"/>
                  </a:lnTo>
                  <a:lnTo>
                    <a:pt x="26" y="152"/>
                  </a:lnTo>
                  <a:lnTo>
                    <a:pt x="32" y="152"/>
                  </a:lnTo>
                  <a:lnTo>
                    <a:pt x="32" y="145"/>
                  </a:lnTo>
                  <a:lnTo>
                    <a:pt x="32" y="152"/>
                  </a:lnTo>
                  <a:lnTo>
                    <a:pt x="38" y="152"/>
                  </a:lnTo>
                  <a:lnTo>
                    <a:pt x="38" y="145"/>
                  </a:lnTo>
                  <a:lnTo>
                    <a:pt x="45" y="145"/>
                  </a:lnTo>
                  <a:lnTo>
                    <a:pt x="45" y="139"/>
                  </a:lnTo>
                  <a:lnTo>
                    <a:pt x="45" y="145"/>
                  </a:lnTo>
                  <a:lnTo>
                    <a:pt x="45" y="139"/>
                  </a:lnTo>
                  <a:lnTo>
                    <a:pt x="45" y="145"/>
                  </a:lnTo>
                  <a:lnTo>
                    <a:pt x="45" y="139"/>
                  </a:lnTo>
                  <a:lnTo>
                    <a:pt x="51" y="145"/>
                  </a:lnTo>
                  <a:lnTo>
                    <a:pt x="51" y="139"/>
                  </a:lnTo>
                  <a:lnTo>
                    <a:pt x="51" y="145"/>
                  </a:lnTo>
                  <a:lnTo>
                    <a:pt x="51" y="139"/>
                  </a:lnTo>
                  <a:lnTo>
                    <a:pt x="51" y="145"/>
                  </a:lnTo>
                  <a:lnTo>
                    <a:pt x="57" y="139"/>
                  </a:lnTo>
                  <a:lnTo>
                    <a:pt x="57" y="145"/>
                  </a:lnTo>
                  <a:lnTo>
                    <a:pt x="57" y="139"/>
                  </a:lnTo>
                  <a:lnTo>
                    <a:pt x="64" y="139"/>
                  </a:lnTo>
                  <a:lnTo>
                    <a:pt x="64" y="145"/>
                  </a:lnTo>
                  <a:lnTo>
                    <a:pt x="64" y="139"/>
                  </a:lnTo>
                  <a:lnTo>
                    <a:pt x="70" y="139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83" y="133"/>
                  </a:lnTo>
                  <a:lnTo>
                    <a:pt x="89" y="133"/>
                  </a:lnTo>
                  <a:lnTo>
                    <a:pt x="95" y="126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5" y="126"/>
                  </a:lnTo>
                  <a:lnTo>
                    <a:pt x="121" y="126"/>
                  </a:lnTo>
                  <a:lnTo>
                    <a:pt x="127" y="126"/>
                  </a:lnTo>
                  <a:lnTo>
                    <a:pt x="127" y="120"/>
                  </a:lnTo>
                  <a:lnTo>
                    <a:pt x="127" y="126"/>
                  </a:lnTo>
                  <a:lnTo>
                    <a:pt x="134" y="126"/>
                  </a:lnTo>
                  <a:lnTo>
                    <a:pt x="140" y="126"/>
                  </a:lnTo>
                  <a:lnTo>
                    <a:pt x="140" y="120"/>
                  </a:lnTo>
                  <a:lnTo>
                    <a:pt x="146" y="120"/>
                  </a:lnTo>
                  <a:lnTo>
                    <a:pt x="153" y="120"/>
                  </a:lnTo>
                  <a:lnTo>
                    <a:pt x="159" y="120"/>
                  </a:lnTo>
                  <a:lnTo>
                    <a:pt x="165" y="120"/>
                  </a:lnTo>
                  <a:lnTo>
                    <a:pt x="172" y="120"/>
                  </a:lnTo>
                  <a:lnTo>
                    <a:pt x="165" y="126"/>
                  </a:lnTo>
                  <a:lnTo>
                    <a:pt x="172" y="126"/>
                  </a:lnTo>
                  <a:lnTo>
                    <a:pt x="178" y="126"/>
                  </a:lnTo>
                  <a:lnTo>
                    <a:pt x="178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1" y="114"/>
                  </a:lnTo>
                  <a:lnTo>
                    <a:pt x="197" y="114"/>
                  </a:lnTo>
                  <a:lnTo>
                    <a:pt x="203" y="114"/>
                  </a:lnTo>
                  <a:lnTo>
                    <a:pt x="203" y="107"/>
                  </a:lnTo>
                  <a:lnTo>
                    <a:pt x="210" y="107"/>
                  </a:lnTo>
                  <a:lnTo>
                    <a:pt x="216" y="107"/>
                  </a:lnTo>
                  <a:lnTo>
                    <a:pt x="216" y="101"/>
                  </a:lnTo>
                  <a:lnTo>
                    <a:pt x="222" y="101"/>
                  </a:lnTo>
                  <a:lnTo>
                    <a:pt x="229" y="95"/>
                  </a:lnTo>
                  <a:lnTo>
                    <a:pt x="235" y="95"/>
                  </a:lnTo>
                  <a:lnTo>
                    <a:pt x="241" y="95"/>
                  </a:lnTo>
                  <a:lnTo>
                    <a:pt x="248" y="95"/>
                  </a:lnTo>
                  <a:lnTo>
                    <a:pt x="248" y="88"/>
                  </a:lnTo>
                  <a:lnTo>
                    <a:pt x="241" y="88"/>
                  </a:lnTo>
                  <a:lnTo>
                    <a:pt x="241" y="82"/>
                  </a:lnTo>
                  <a:lnTo>
                    <a:pt x="241" y="76"/>
                  </a:lnTo>
                  <a:lnTo>
                    <a:pt x="248" y="76"/>
                  </a:lnTo>
                  <a:lnTo>
                    <a:pt x="241" y="76"/>
                  </a:lnTo>
                  <a:lnTo>
                    <a:pt x="248" y="76"/>
                  </a:lnTo>
                  <a:lnTo>
                    <a:pt x="248" y="69"/>
                  </a:lnTo>
                  <a:lnTo>
                    <a:pt x="254" y="69"/>
                  </a:lnTo>
                  <a:lnTo>
                    <a:pt x="248" y="69"/>
                  </a:lnTo>
                  <a:lnTo>
                    <a:pt x="248" y="63"/>
                  </a:lnTo>
                  <a:lnTo>
                    <a:pt x="254" y="63"/>
                  </a:lnTo>
                  <a:lnTo>
                    <a:pt x="254" y="57"/>
                  </a:lnTo>
                  <a:lnTo>
                    <a:pt x="254" y="50"/>
                  </a:lnTo>
                  <a:lnTo>
                    <a:pt x="260" y="44"/>
                  </a:lnTo>
                  <a:lnTo>
                    <a:pt x="254" y="44"/>
                  </a:lnTo>
                  <a:lnTo>
                    <a:pt x="260" y="44"/>
                  </a:lnTo>
                  <a:lnTo>
                    <a:pt x="254" y="38"/>
                  </a:lnTo>
                  <a:lnTo>
                    <a:pt x="260" y="38"/>
                  </a:lnTo>
                  <a:lnTo>
                    <a:pt x="260" y="31"/>
                  </a:lnTo>
                  <a:lnTo>
                    <a:pt x="267" y="31"/>
                  </a:lnTo>
                  <a:lnTo>
                    <a:pt x="267" y="25"/>
                  </a:lnTo>
                  <a:lnTo>
                    <a:pt x="260" y="25"/>
                  </a:lnTo>
                  <a:lnTo>
                    <a:pt x="260" y="19"/>
                  </a:lnTo>
                  <a:lnTo>
                    <a:pt x="267" y="19"/>
                  </a:lnTo>
                  <a:lnTo>
                    <a:pt x="273" y="19"/>
                  </a:lnTo>
                  <a:lnTo>
                    <a:pt x="279" y="19"/>
                  </a:lnTo>
                  <a:lnTo>
                    <a:pt x="279" y="12"/>
                  </a:lnTo>
                  <a:lnTo>
                    <a:pt x="279" y="6"/>
                  </a:lnTo>
                  <a:lnTo>
                    <a:pt x="286" y="6"/>
                  </a:lnTo>
                  <a:lnTo>
                    <a:pt x="279" y="6"/>
                  </a:lnTo>
                  <a:lnTo>
                    <a:pt x="286" y="6"/>
                  </a:lnTo>
                  <a:lnTo>
                    <a:pt x="286" y="0"/>
                  </a:lnTo>
                  <a:lnTo>
                    <a:pt x="292" y="0"/>
                  </a:lnTo>
                  <a:lnTo>
                    <a:pt x="292" y="6"/>
                  </a:lnTo>
                  <a:lnTo>
                    <a:pt x="299" y="6"/>
                  </a:lnTo>
                  <a:lnTo>
                    <a:pt x="299" y="12"/>
                  </a:lnTo>
                  <a:lnTo>
                    <a:pt x="305" y="12"/>
                  </a:lnTo>
                  <a:lnTo>
                    <a:pt x="305" y="19"/>
                  </a:lnTo>
                  <a:lnTo>
                    <a:pt x="299" y="19"/>
                  </a:lnTo>
                  <a:lnTo>
                    <a:pt x="305" y="19"/>
                  </a:lnTo>
                  <a:lnTo>
                    <a:pt x="305" y="25"/>
                  </a:lnTo>
                  <a:lnTo>
                    <a:pt x="305" y="31"/>
                  </a:lnTo>
                  <a:lnTo>
                    <a:pt x="299" y="25"/>
                  </a:lnTo>
                  <a:lnTo>
                    <a:pt x="299" y="31"/>
                  </a:lnTo>
                  <a:lnTo>
                    <a:pt x="305" y="31"/>
                  </a:lnTo>
                  <a:lnTo>
                    <a:pt x="299" y="31"/>
                  </a:lnTo>
                  <a:lnTo>
                    <a:pt x="305" y="31"/>
                  </a:lnTo>
                  <a:lnTo>
                    <a:pt x="305" y="38"/>
                  </a:lnTo>
                  <a:lnTo>
                    <a:pt x="305" y="31"/>
                  </a:lnTo>
                  <a:lnTo>
                    <a:pt x="305" y="38"/>
                  </a:lnTo>
                  <a:lnTo>
                    <a:pt x="311" y="38"/>
                  </a:lnTo>
                  <a:lnTo>
                    <a:pt x="318" y="38"/>
                  </a:lnTo>
                  <a:lnTo>
                    <a:pt x="324" y="38"/>
                  </a:lnTo>
                  <a:lnTo>
                    <a:pt x="324" y="44"/>
                  </a:lnTo>
                  <a:lnTo>
                    <a:pt x="330" y="44"/>
                  </a:lnTo>
                  <a:lnTo>
                    <a:pt x="337" y="44"/>
                  </a:lnTo>
                  <a:lnTo>
                    <a:pt x="343" y="44"/>
                  </a:lnTo>
                  <a:lnTo>
                    <a:pt x="349" y="44"/>
                  </a:lnTo>
                  <a:lnTo>
                    <a:pt x="356" y="44"/>
                  </a:lnTo>
                  <a:lnTo>
                    <a:pt x="362" y="44"/>
                  </a:lnTo>
                  <a:lnTo>
                    <a:pt x="368" y="44"/>
                  </a:lnTo>
                  <a:lnTo>
                    <a:pt x="368" y="50"/>
                  </a:lnTo>
                  <a:lnTo>
                    <a:pt x="368" y="44"/>
                  </a:lnTo>
                  <a:lnTo>
                    <a:pt x="368" y="50"/>
                  </a:lnTo>
                  <a:lnTo>
                    <a:pt x="375" y="50"/>
                  </a:lnTo>
                  <a:lnTo>
                    <a:pt x="375" y="57"/>
                  </a:lnTo>
                  <a:lnTo>
                    <a:pt x="375" y="63"/>
                  </a:lnTo>
                  <a:lnTo>
                    <a:pt x="368" y="63"/>
                  </a:lnTo>
                  <a:lnTo>
                    <a:pt x="368" y="69"/>
                  </a:lnTo>
                  <a:lnTo>
                    <a:pt x="362" y="69"/>
                  </a:lnTo>
                  <a:lnTo>
                    <a:pt x="362" y="76"/>
                  </a:lnTo>
                  <a:lnTo>
                    <a:pt x="368" y="76"/>
                  </a:lnTo>
                  <a:lnTo>
                    <a:pt x="368" y="82"/>
                  </a:lnTo>
                  <a:lnTo>
                    <a:pt x="368" y="88"/>
                  </a:lnTo>
                  <a:lnTo>
                    <a:pt x="368" y="101"/>
                  </a:lnTo>
                  <a:lnTo>
                    <a:pt x="375" y="107"/>
                  </a:lnTo>
                  <a:lnTo>
                    <a:pt x="375" y="114"/>
                  </a:lnTo>
                  <a:lnTo>
                    <a:pt x="375" y="120"/>
                  </a:lnTo>
                  <a:lnTo>
                    <a:pt x="368" y="120"/>
                  </a:lnTo>
                  <a:lnTo>
                    <a:pt x="362" y="126"/>
                  </a:lnTo>
                  <a:lnTo>
                    <a:pt x="356" y="126"/>
                  </a:lnTo>
                  <a:lnTo>
                    <a:pt x="349" y="133"/>
                  </a:lnTo>
                  <a:lnTo>
                    <a:pt x="343" y="133"/>
                  </a:lnTo>
                  <a:lnTo>
                    <a:pt x="330" y="139"/>
                  </a:lnTo>
                  <a:lnTo>
                    <a:pt x="324" y="139"/>
                  </a:lnTo>
                  <a:lnTo>
                    <a:pt x="318" y="139"/>
                  </a:lnTo>
                  <a:lnTo>
                    <a:pt x="311" y="145"/>
                  </a:lnTo>
                  <a:lnTo>
                    <a:pt x="305" y="145"/>
                  </a:lnTo>
                  <a:lnTo>
                    <a:pt x="299" y="152"/>
                  </a:lnTo>
                  <a:lnTo>
                    <a:pt x="299" y="158"/>
                  </a:lnTo>
                  <a:lnTo>
                    <a:pt x="292" y="158"/>
                  </a:lnTo>
                  <a:lnTo>
                    <a:pt x="292" y="165"/>
                  </a:lnTo>
                  <a:lnTo>
                    <a:pt x="286" y="165"/>
                  </a:lnTo>
                  <a:lnTo>
                    <a:pt x="286" y="171"/>
                  </a:lnTo>
                  <a:lnTo>
                    <a:pt x="279" y="171"/>
                  </a:lnTo>
                  <a:lnTo>
                    <a:pt x="279" y="177"/>
                  </a:lnTo>
                  <a:lnTo>
                    <a:pt x="273" y="177"/>
                  </a:lnTo>
                  <a:lnTo>
                    <a:pt x="273" y="184"/>
                  </a:lnTo>
                  <a:lnTo>
                    <a:pt x="279" y="184"/>
                  </a:lnTo>
                  <a:lnTo>
                    <a:pt x="279" y="190"/>
                  </a:lnTo>
                  <a:lnTo>
                    <a:pt x="286" y="190"/>
                  </a:lnTo>
                  <a:lnTo>
                    <a:pt x="279" y="196"/>
                  </a:lnTo>
                  <a:lnTo>
                    <a:pt x="286" y="196"/>
                  </a:lnTo>
                  <a:lnTo>
                    <a:pt x="279" y="196"/>
                  </a:lnTo>
                  <a:lnTo>
                    <a:pt x="279" y="203"/>
                  </a:lnTo>
                  <a:lnTo>
                    <a:pt x="273" y="203"/>
                  </a:lnTo>
                  <a:lnTo>
                    <a:pt x="273" y="209"/>
                  </a:lnTo>
                  <a:lnTo>
                    <a:pt x="273" y="215"/>
                  </a:lnTo>
                  <a:lnTo>
                    <a:pt x="273" y="209"/>
                  </a:lnTo>
                  <a:lnTo>
                    <a:pt x="267" y="209"/>
                  </a:lnTo>
                  <a:lnTo>
                    <a:pt x="248" y="209"/>
                  </a:lnTo>
                  <a:lnTo>
                    <a:pt x="241" y="209"/>
                  </a:lnTo>
                  <a:lnTo>
                    <a:pt x="235" y="209"/>
                  </a:lnTo>
                  <a:lnTo>
                    <a:pt x="229" y="209"/>
                  </a:lnTo>
                  <a:lnTo>
                    <a:pt x="222" y="209"/>
                  </a:lnTo>
                  <a:lnTo>
                    <a:pt x="216" y="209"/>
                  </a:lnTo>
                  <a:lnTo>
                    <a:pt x="210" y="209"/>
                  </a:lnTo>
                  <a:lnTo>
                    <a:pt x="197" y="209"/>
                  </a:lnTo>
                  <a:lnTo>
                    <a:pt x="191" y="209"/>
                  </a:lnTo>
                  <a:lnTo>
                    <a:pt x="184" y="209"/>
                  </a:lnTo>
                  <a:lnTo>
                    <a:pt x="178" y="209"/>
                  </a:lnTo>
                  <a:lnTo>
                    <a:pt x="172" y="209"/>
                  </a:lnTo>
                  <a:lnTo>
                    <a:pt x="165" y="209"/>
                  </a:lnTo>
                  <a:lnTo>
                    <a:pt x="172" y="209"/>
                  </a:lnTo>
                  <a:lnTo>
                    <a:pt x="172" y="203"/>
                  </a:lnTo>
                  <a:lnTo>
                    <a:pt x="172" y="209"/>
                  </a:lnTo>
                  <a:lnTo>
                    <a:pt x="172" y="203"/>
                  </a:lnTo>
                  <a:lnTo>
                    <a:pt x="165" y="203"/>
                  </a:lnTo>
                  <a:lnTo>
                    <a:pt x="172" y="203"/>
                  </a:lnTo>
                  <a:lnTo>
                    <a:pt x="165" y="203"/>
                  </a:lnTo>
                  <a:lnTo>
                    <a:pt x="172" y="203"/>
                  </a:lnTo>
                  <a:lnTo>
                    <a:pt x="172" y="196"/>
                  </a:lnTo>
                  <a:lnTo>
                    <a:pt x="172" y="190"/>
                  </a:lnTo>
                  <a:lnTo>
                    <a:pt x="178" y="190"/>
                  </a:lnTo>
                  <a:lnTo>
                    <a:pt x="178" y="184"/>
                  </a:lnTo>
                  <a:lnTo>
                    <a:pt x="172" y="184"/>
                  </a:lnTo>
                  <a:lnTo>
                    <a:pt x="165" y="184"/>
                  </a:lnTo>
                  <a:lnTo>
                    <a:pt x="159" y="190"/>
                  </a:lnTo>
                  <a:lnTo>
                    <a:pt x="153" y="190"/>
                  </a:lnTo>
                  <a:lnTo>
                    <a:pt x="153" y="196"/>
                  </a:lnTo>
                  <a:lnTo>
                    <a:pt x="159" y="196"/>
                  </a:lnTo>
                  <a:lnTo>
                    <a:pt x="159" y="203"/>
                  </a:lnTo>
                  <a:lnTo>
                    <a:pt x="165" y="203"/>
                  </a:lnTo>
                  <a:lnTo>
                    <a:pt x="165" y="209"/>
                  </a:lnTo>
                  <a:lnTo>
                    <a:pt x="159" y="209"/>
                  </a:lnTo>
                  <a:lnTo>
                    <a:pt x="159" y="215"/>
                  </a:lnTo>
                  <a:lnTo>
                    <a:pt x="153" y="215"/>
                  </a:lnTo>
                  <a:lnTo>
                    <a:pt x="153" y="209"/>
                  </a:lnTo>
                  <a:lnTo>
                    <a:pt x="146" y="209"/>
                  </a:lnTo>
                  <a:lnTo>
                    <a:pt x="140" y="209"/>
                  </a:lnTo>
                  <a:lnTo>
                    <a:pt x="140" y="215"/>
                  </a:lnTo>
                  <a:lnTo>
                    <a:pt x="146" y="209"/>
                  </a:lnTo>
                  <a:lnTo>
                    <a:pt x="146" y="215"/>
                  </a:lnTo>
                  <a:lnTo>
                    <a:pt x="146" y="209"/>
                  </a:lnTo>
                  <a:lnTo>
                    <a:pt x="146" y="215"/>
                  </a:lnTo>
                  <a:lnTo>
                    <a:pt x="146" y="209"/>
                  </a:lnTo>
                  <a:lnTo>
                    <a:pt x="146" y="215"/>
                  </a:lnTo>
                  <a:lnTo>
                    <a:pt x="153" y="215"/>
                  </a:lnTo>
                  <a:lnTo>
                    <a:pt x="146" y="215"/>
                  </a:lnTo>
                  <a:lnTo>
                    <a:pt x="140" y="215"/>
                  </a:lnTo>
                  <a:lnTo>
                    <a:pt x="134" y="215"/>
                  </a:lnTo>
                  <a:lnTo>
                    <a:pt x="127" y="215"/>
                  </a:lnTo>
                  <a:lnTo>
                    <a:pt x="127" y="222"/>
                  </a:lnTo>
                  <a:lnTo>
                    <a:pt x="127" y="215"/>
                  </a:lnTo>
                  <a:lnTo>
                    <a:pt x="115" y="215"/>
                  </a:lnTo>
                  <a:lnTo>
                    <a:pt x="108" y="222"/>
                  </a:lnTo>
                  <a:lnTo>
                    <a:pt x="102" y="222"/>
                  </a:lnTo>
                  <a:lnTo>
                    <a:pt x="89" y="222"/>
                  </a:lnTo>
                  <a:lnTo>
                    <a:pt x="83" y="222"/>
                  </a:lnTo>
                  <a:lnTo>
                    <a:pt x="89" y="222"/>
                  </a:lnTo>
                  <a:lnTo>
                    <a:pt x="89" y="215"/>
                  </a:lnTo>
                  <a:lnTo>
                    <a:pt x="89" y="222"/>
                  </a:lnTo>
                  <a:lnTo>
                    <a:pt x="89" y="215"/>
                  </a:lnTo>
                  <a:lnTo>
                    <a:pt x="95" y="215"/>
                  </a:lnTo>
                  <a:lnTo>
                    <a:pt x="95" y="222"/>
                  </a:lnTo>
                  <a:lnTo>
                    <a:pt x="95" y="215"/>
                  </a:lnTo>
                  <a:lnTo>
                    <a:pt x="102" y="215"/>
                  </a:lnTo>
                  <a:lnTo>
                    <a:pt x="102" y="222"/>
                  </a:lnTo>
                  <a:lnTo>
                    <a:pt x="108" y="222"/>
                  </a:lnTo>
                  <a:lnTo>
                    <a:pt x="115" y="215"/>
                  </a:lnTo>
                  <a:lnTo>
                    <a:pt x="121" y="215"/>
                  </a:lnTo>
                  <a:lnTo>
                    <a:pt x="127" y="215"/>
                  </a:lnTo>
                  <a:lnTo>
                    <a:pt x="127" y="222"/>
                  </a:lnTo>
                  <a:lnTo>
                    <a:pt x="127" y="215"/>
                  </a:lnTo>
                  <a:lnTo>
                    <a:pt x="121" y="215"/>
                  </a:lnTo>
                  <a:lnTo>
                    <a:pt x="121" y="209"/>
                  </a:lnTo>
                  <a:lnTo>
                    <a:pt x="115" y="209"/>
                  </a:lnTo>
                  <a:lnTo>
                    <a:pt x="115" y="215"/>
                  </a:lnTo>
                  <a:lnTo>
                    <a:pt x="115" y="209"/>
                  </a:lnTo>
                  <a:lnTo>
                    <a:pt x="108" y="209"/>
                  </a:lnTo>
                  <a:lnTo>
                    <a:pt x="108" y="203"/>
                  </a:lnTo>
                  <a:lnTo>
                    <a:pt x="102" y="203"/>
                  </a:lnTo>
                  <a:lnTo>
                    <a:pt x="102" y="209"/>
                  </a:lnTo>
                  <a:lnTo>
                    <a:pt x="102" y="203"/>
                  </a:lnTo>
                  <a:lnTo>
                    <a:pt x="95" y="203"/>
                  </a:lnTo>
                  <a:lnTo>
                    <a:pt x="95" y="209"/>
                  </a:lnTo>
                  <a:lnTo>
                    <a:pt x="89" y="209"/>
                  </a:lnTo>
                  <a:lnTo>
                    <a:pt x="83" y="209"/>
                  </a:lnTo>
                  <a:lnTo>
                    <a:pt x="76" y="209"/>
                  </a:lnTo>
                  <a:lnTo>
                    <a:pt x="76" y="215"/>
                  </a:lnTo>
                  <a:lnTo>
                    <a:pt x="70" y="215"/>
                  </a:lnTo>
                  <a:lnTo>
                    <a:pt x="64" y="215"/>
                  </a:lnTo>
                  <a:lnTo>
                    <a:pt x="57" y="215"/>
                  </a:lnTo>
                  <a:lnTo>
                    <a:pt x="51" y="215"/>
                  </a:lnTo>
                  <a:lnTo>
                    <a:pt x="57" y="215"/>
                  </a:lnTo>
                  <a:lnTo>
                    <a:pt x="57" y="209"/>
                  </a:lnTo>
                  <a:lnTo>
                    <a:pt x="51" y="209"/>
                  </a:lnTo>
                  <a:lnTo>
                    <a:pt x="57" y="209"/>
                  </a:lnTo>
                  <a:lnTo>
                    <a:pt x="57" y="203"/>
                  </a:lnTo>
                  <a:lnTo>
                    <a:pt x="57" y="209"/>
                  </a:lnTo>
                  <a:lnTo>
                    <a:pt x="51" y="203"/>
                  </a:lnTo>
                  <a:lnTo>
                    <a:pt x="51" y="209"/>
                  </a:lnTo>
                  <a:lnTo>
                    <a:pt x="51" y="203"/>
                  </a:lnTo>
                  <a:lnTo>
                    <a:pt x="51" y="209"/>
                  </a:lnTo>
                  <a:lnTo>
                    <a:pt x="45" y="209"/>
                  </a:lnTo>
                  <a:lnTo>
                    <a:pt x="45" y="215"/>
                  </a:lnTo>
                  <a:lnTo>
                    <a:pt x="38" y="215"/>
                  </a:lnTo>
                  <a:lnTo>
                    <a:pt x="32" y="215"/>
                  </a:lnTo>
                  <a:lnTo>
                    <a:pt x="32" y="222"/>
                  </a:lnTo>
                  <a:lnTo>
                    <a:pt x="32" y="215"/>
                  </a:lnTo>
                  <a:lnTo>
                    <a:pt x="26" y="215"/>
                  </a:lnTo>
                  <a:lnTo>
                    <a:pt x="19" y="215"/>
                  </a:lnTo>
                  <a:lnTo>
                    <a:pt x="19" y="222"/>
                  </a:lnTo>
                  <a:lnTo>
                    <a:pt x="19" y="228"/>
                  </a:lnTo>
                  <a:lnTo>
                    <a:pt x="19" y="234"/>
                  </a:lnTo>
                  <a:lnTo>
                    <a:pt x="26" y="234"/>
                  </a:lnTo>
                  <a:lnTo>
                    <a:pt x="26" y="228"/>
                  </a:lnTo>
                  <a:lnTo>
                    <a:pt x="26" y="234"/>
                  </a:lnTo>
                  <a:lnTo>
                    <a:pt x="19" y="234"/>
                  </a:lnTo>
                  <a:lnTo>
                    <a:pt x="26" y="234"/>
                  </a:lnTo>
                  <a:lnTo>
                    <a:pt x="26" y="241"/>
                  </a:lnTo>
                  <a:lnTo>
                    <a:pt x="32" y="234"/>
                  </a:lnTo>
                  <a:lnTo>
                    <a:pt x="32" y="241"/>
                  </a:lnTo>
                  <a:lnTo>
                    <a:pt x="38" y="241"/>
                  </a:lnTo>
                  <a:lnTo>
                    <a:pt x="32" y="241"/>
                  </a:lnTo>
                  <a:lnTo>
                    <a:pt x="32" y="247"/>
                  </a:lnTo>
                  <a:lnTo>
                    <a:pt x="26" y="247"/>
                  </a:lnTo>
                  <a:lnTo>
                    <a:pt x="19" y="247"/>
                  </a:lnTo>
                  <a:lnTo>
                    <a:pt x="13" y="247"/>
                  </a:lnTo>
                  <a:lnTo>
                    <a:pt x="13" y="241"/>
                  </a:lnTo>
                  <a:lnTo>
                    <a:pt x="7" y="241"/>
                  </a:lnTo>
                  <a:lnTo>
                    <a:pt x="7" y="234"/>
                  </a:lnTo>
                  <a:lnTo>
                    <a:pt x="0" y="234"/>
                  </a:lnTo>
                  <a:close/>
                  <a:moveTo>
                    <a:pt x="19" y="247"/>
                  </a:moveTo>
                  <a:lnTo>
                    <a:pt x="19" y="247"/>
                  </a:lnTo>
                  <a:close/>
                  <a:moveTo>
                    <a:pt x="19" y="247"/>
                  </a:moveTo>
                  <a:lnTo>
                    <a:pt x="19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7" name="Freeform 125"/>
            <p:cNvSpPr>
              <a:spLocks/>
            </p:cNvSpPr>
            <p:nvPr/>
          </p:nvSpPr>
          <p:spPr bwMode="auto">
            <a:xfrm>
              <a:off x="3634475" y="423906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"/>
                <a:gd name="T112" fmla="*/ 0 h 1"/>
                <a:gd name="T113" fmla="*/ 1 w 1"/>
                <a:gd name="T114" fmla="*/ 1 h 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8" name="Freeform 126"/>
            <p:cNvSpPr>
              <a:spLocks/>
            </p:cNvSpPr>
            <p:nvPr/>
          </p:nvSpPr>
          <p:spPr bwMode="auto">
            <a:xfrm>
              <a:off x="3634475" y="423906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299" name="Freeform 127"/>
            <p:cNvSpPr>
              <a:spLocks/>
            </p:cNvSpPr>
            <p:nvPr/>
          </p:nvSpPr>
          <p:spPr bwMode="auto">
            <a:xfrm>
              <a:off x="3345394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0" name="Freeform 128"/>
            <p:cNvSpPr>
              <a:spLocks/>
            </p:cNvSpPr>
            <p:nvPr/>
          </p:nvSpPr>
          <p:spPr bwMode="auto">
            <a:xfrm>
              <a:off x="3345394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"/>
                <a:gd name="T91" fmla="*/ 0 h 1"/>
                <a:gd name="T92" fmla="*/ 1 w 1"/>
                <a:gd name="T93" fmla="*/ 1 h 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1" name="Freeform 129"/>
            <p:cNvSpPr>
              <a:spLocks/>
            </p:cNvSpPr>
            <p:nvPr/>
          </p:nvSpPr>
          <p:spPr bwMode="auto">
            <a:xfrm>
              <a:off x="3345394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2" name="Freeform 130"/>
            <p:cNvSpPr>
              <a:spLocks/>
            </p:cNvSpPr>
            <p:nvPr/>
          </p:nvSpPr>
          <p:spPr bwMode="auto">
            <a:xfrm>
              <a:off x="3345394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3" name="Freeform 131"/>
            <p:cNvSpPr>
              <a:spLocks/>
            </p:cNvSpPr>
            <p:nvPr/>
          </p:nvSpPr>
          <p:spPr bwMode="auto">
            <a:xfrm>
              <a:off x="3345394" y="4326957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4" name="Freeform 132"/>
            <p:cNvSpPr>
              <a:spLocks/>
            </p:cNvSpPr>
            <p:nvPr/>
          </p:nvSpPr>
          <p:spPr bwMode="auto">
            <a:xfrm>
              <a:off x="3339041" y="4319545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2147483647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"/>
                <a:gd name="T32" fmla="*/ 6 w 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5" name="Freeform 133"/>
            <p:cNvSpPr>
              <a:spLocks/>
            </p:cNvSpPr>
            <p:nvPr/>
          </p:nvSpPr>
          <p:spPr bwMode="auto">
            <a:xfrm>
              <a:off x="3339041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"/>
                <a:gd name="T127" fmla="*/ 0 h 1"/>
                <a:gd name="T128" fmla="*/ 1 w 1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6" name="Freeform 134"/>
            <p:cNvSpPr>
              <a:spLocks/>
            </p:cNvSpPr>
            <p:nvPr/>
          </p:nvSpPr>
          <p:spPr bwMode="auto">
            <a:xfrm>
              <a:off x="3331628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7" name="Freeform 135"/>
            <p:cNvSpPr>
              <a:spLocks/>
            </p:cNvSpPr>
            <p:nvPr/>
          </p:nvSpPr>
          <p:spPr bwMode="auto">
            <a:xfrm>
              <a:off x="3331628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8" name="Freeform 136"/>
            <p:cNvSpPr>
              <a:spLocks/>
            </p:cNvSpPr>
            <p:nvPr/>
          </p:nvSpPr>
          <p:spPr bwMode="auto">
            <a:xfrm>
              <a:off x="3331628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09" name="Freeform 137"/>
            <p:cNvSpPr>
              <a:spLocks/>
            </p:cNvSpPr>
            <p:nvPr/>
          </p:nvSpPr>
          <p:spPr bwMode="auto">
            <a:xfrm>
              <a:off x="3339041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0" name="Freeform 138"/>
            <p:cNvSpPr>
              <a:spLocks/>
            </p:cNvSpPr>
            <p:nvPr/>
          </p:nvSpPr>
          <p:spPr bwMode="auto">
            <a:xfrm>
              <a:off x="3331628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1" name="Freeform 139"/>
            <p:cNvSpPr>
              <a:spLocks/>
            </p:cNvSpPr>
            <p:nvPr/>
          </p:nvSpPr>
          <p:spPr bwMode="auto">
            <a:xfrm>
              <a:off x="3339041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"/>
                <a:gd name="T79" fmla="*/ 0 h 1"/>
                <a:gd name="T80" fmla="*/ 1 w 1"/>
                <a:gd name="T81" fmla="*/ 1 h 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2" name="Freeform 140"/>
            <p:cNvSpPr>
              <a:spLocks/>
            </p:cNvSpPr>
            <p:nvPr/>
          </p:nvSpPr>
          <p:spPr bwMode="auto">
            <a:xfrm>
              <a:off x="3331628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3" name="Freeform 141"/>
            <p:cNvSpPr>
              <a:spLocks/>
            </p:cNvSpPr>
            <p:nvPr/>
          </p:nvSpPr>
          <p:spPr bwMode="auto">
            <a:xfrm>
              <a:off x="3331628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4" name="Freeform 142"/>
            <p:cNvSpPr>
              <a:spLocks/>
            </p:cNvSpPr>
            <p:nvPr/>
          </p:nvSpPr>
          <p:spPr bwMode="auto">
            <a:xfrm>
              <a:off x="33316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1"/>
                <a:gd name="T62" fmla="*/ 1 w 1"/>
                <a:gd name="T63" fmla="*/ 1 h 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5" name="Freeform 143"/>
            <p:cNvSpPr>
              <a:spLocks/>
            </p:cNvSpPr>
            <p:nvPr/>
          </p:nvSpPr>
          <p:spPr bwMode="auto">
            <a:xfrm>
              <a:off x="33316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6" name="Freeform 144"/>
            <p:cNvSpPr>
              <a:spLocks/>
            </p:cNvSpPr>
            <p:nvPr/>
          </p:nvSpPr>
          <p:spPr bwMode="auto">
            <a:xfrm>
              <a:off x="33316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"/>
                <a:gd name="T49" fmla="*/ 0 h 1"/>
                <a:gd name="T50" fmla="*/ 1 w 1"/>
                <a:gd name="T51" fmla="*/ 1 h 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7" name="Freeform 145"/>
            <p:cNvSpPr>
              <a:spLocks/>
            </p:cNvSpPr>
            <p:nvPr/>
          </p:nvSpPr>
          <p:spPr bwMode="auto">
            <a:xfrm>
              <a:off x="33316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"/>
                <a:gd name="T49" fmla="*/ 0 h 1"/>
                <a:gd name="T50" fmla="*/ 1 w 1"/>
                <a:gd name="T51" fmla="*/ 1 h 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8" name="Freeform 146"/>
            <p:cNvSpPr>
              <a:spLocks/>
            </p:cNvSpPr>
            <p:nvPr/>
          </p:nvSpPr>
          <p:spPr bwMode="auto">
            <a:xfrm>
              <a:off x="3339041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"/>
                <a:gd name="T109" fmla="*/ 0 h 1"/>
                <a:gd name="T110" fmla="*/ 1 w 1"/>
                <a:gd name="T111" fmla="*/ 1 h 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19" name="Freeform 147"/>
            <p:cNvSpPr>
              <a:spLocks/>
            </p:cNvSpPr>
            <p:nvPr/>
          </p:nvSpPr>
          <p:spPr bwMode="auto">
            <a:xfrm>
              <a:off x="3339041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20" name="Freeform 148"/>
            <p:cNvSpPr>
              <a:spLocks/>
            </p:cNvSpPr>
            <p:nvPr/>
          </p:nvSpPr>
          <p:spPr bwMode="auto">
            <a:xfrm>
              <a:off x="3339041" y="4299426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0 h 7"/>
                <a:gd name="T10" fmla="*/ 0 w 1"/>
                <a:gd name="T11" fmla="*/ 0 h 7"/>
                <a:gd name="T12" fmla="*/ 0 w 1"/>
                <a:gd name="T13" fmla="*/ 0 h 7"/>
                <a:gd name="T14" fmla="*/ 0 w 1"/>
                <a:gd name="T15" fmla="*/ 0 h 7"/>
                <a:gd name="T16" fmla="*/ 0 w 1"/>
                <a:gd name="T17" fmla="*/ 0 h 7"/>
                <a:gd name="T18" fmla="*/ 0 w 1"/>
                <a:gd name="T19" fmla="*/ 2147483647 h 7"/>
                <a:gd name="T20" fmla="*/ 0 w 1"/>
                <a:gd name="T21" fmla="*/ 2147483647 h 7"/>
                <a:gd name="T22" fmla="*/ 0 w 1"/>
                <a:gd name="T23" fmla="*/ 2147483647 h 7"/>
                <a:gd name="T24" fmla="*/ 0 w 1"/>
                <a:gd name="T25" fmla="*/ 2147483647 h 7"/>
                <a:gd name="T26" fmla="*/ 0 w 1"/>
                <a:gd name="T27" fmla="*/ 2147483647 h 7"/>
                <a:gd name="T28" fmla="*/ 0 w 1"/>
                <a:gd name="T29" fmla="*/ 2147483647 h 7"/>
                <a:gd name="T30" fmla="*/ 0 w 1"/>
                <a:gd name="T31" fmla="*/ 2147483647 h 7"/>
                <a:gd name="T32" fmla="*/ 0 w 1"/>
                <a:gd name="T33" fmla="*/ 2147483647 h 7"/>
                <a:gd name="T34" fmla="*/ 0 w 1"/>
                <a:gd name="T35" fmla="*/ 2147483647 h 7"/>
                <a:gd name="T36" fmla="*/ 0 w 1"/>
                <a:gd name="T37" fmla="*/ 2147483647 h 7"/>
                <a:gd name="T38" fmla="*/ 0 w 1"/>
                <a:gd name="T39" fmla="*/ 2147483647 h 7"/>
                <a:gd name="T40" fmla="*/ 0 w 1"/>
                <a:gd name="T41" fmla="*/ 2147483647 h 7"/>
                <a:gd name="T42" fmla="*/ 0 w 1"/>
                <a:gd name="T43" fmla="*/ 2147483647 h 7"/>
                <a:gd name="T44" fmla="*/ 0 w 1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7"/>
                <a:gd name="T71" fmla="*/ 1 w 1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21" name="Freeform 149"/>
            <p:cNvSpPr>
              <a:spLocks/>
            </p:cNvSpPr>
            <p:nvPr/>
          </p:nvSpPr>
          <p:spPr bwMode="auto">
            <a:xfrm>
              <a:off x="3339041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22" name="Freeform 150"/>
            <p:cNvSpPr>
              <a:spLocks/>
            </p:cNvSpPr>
            <p:nvPr/>
          </p:nvSpPr>
          <p:spPr bwMode="auto">
            <a:xfrm>
              <a:off x="3339041" y="4299426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2147483647 h 7"/>
                <a:gd name="T10" fmla="*/ 0 w 1"/>
                <a:gd name="T11" fmla="*/ 2147483647 h 7"/>
                <a:gd name="T12" fmla="*/ 0 w 1"/>
                <a:gd name="T13" fmla="*/ 2147483647 h 7"/>
                <a:gd name="T14" fmla="*/ 0 w 1"/>
                <a:gd name="T15" fmla="*/ 0 h 7"/>
                <a:gd name="T16" fmla="*/ 0 w 1"/>
                <a:gd name="T17" fmla="*/ 0 h 7"/>
                <a:gd name="T18" fmla="*/ 0 w 1"/>
                <a:gd name="T19" fmla="*/ 0 h 7"/>
                <a:gd name="T20" fmla="*/ 0 w 1"/>
                <a:gd name="T21" fmla="*/ 0 h 7"/>
                <a:gd name="T22" fmla="*/ 0 w 1"/>
                <a:gd name="T23" fmla="*/ 0 h 7"/>
                <a:gd name="T24" fmla="*/ 0 w 1"/>
                <a:gd name="T25" fmla="*/ 0 h 7"/>
                <a:gd name="T26" fmla="*/ 0 w 1"/>
                <a:gd name="T27" fmla="*/ 2147483647 h 7"/>
                <a:gd name="T28" fmla="*/ 0 w 1"/>
                <a:gd name="T29" fmla="*/ 2147483647 h 7"/>
                <a:gd name="T30" fmla="*/ 0 w 1"/>
                <a:gd name="T31" fmla="*/ 2147483647 h 7"/>
                <a:gd name="T32" fmla="*/ 0 w 1"/>
                <a:gd name="T33" fmla="*/ 2147483647 h 7"/>
                <a:gd name="T34" fmla="*/ 0 w 1"/>
                <a:gd name="T35" fmla="*/ 2147483647 h 7"/>
                <a:gd name="T36" fmla="*/ 0 w 1"/>
                <a:gd name="T37" fmla="*/ 2147483647 h 7"/>
                <a:gd name="T38" fmla="*/ 0 w 1"/>
                <a:gd name="T39" fmla="*/ 2147483647 h 7"/>
                <a:gd name="T40" fmla="*/ 0 w 1"/>
                <a:gd name="T41" fmla="*/ 2147483647 h 7"/>
                <a:gd name="T42" fmla="*/ 0 w 1"/>
                <a:gd name="T43" fmla="*/ 2147483647 h 7"/>
                <a:gd name="T44" fmla="*/ 0 w 1"/>
                <a:gd name="T45" fmla="*/ 2147483647 h 7"/>
                <a:gd name="T46" fmla="*/ 0 w 1"/>
                <a:gd name="T47" fmla="*/ 2147483647 h 7"/>
                <a:gd name="T48" fmla="*/ 0 w 1"/>
                <a:gd name="T49" fmla="*/ 2147483647 h 7"/>
                <a:gd name="T50" fmla="*/ 0 w 1"/>
                <a:gd name="T51" fmla="*/ 2147483647 h 7"/>
                <a:gd name="T52" fmla="*/ 0 w 1"/>
                <a:gd name="T53" fmla="*/ 2147483647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"/>
                <a:gd name="T82" fmla="*/ 0 h 7"/>
                <a:gd name="T83" fmla="*/ 1 w 1"/>
                <a:gd name="T84" fmla="*/ 7 h 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23" name="Freeform 151"/>
            <p:cNvSpPr>
              <a:spLocks/>
            </p:cNvSpPr>
            <p:nvPr/>
          </p:nvSpPr>
          <p:spPr bwMode="auto">
            <a:xfrm>
              <a:off x="3339041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24" name="Freeform 152"/>
            <p:cNvSpPr>
              <a:spLocks/>
            </p:cNvSpPr>
            <p:nvPr/>
          </p:nvSpPr>
          <p:spPr bwMode="auto">
            <a:xfrm>
              <a:off x="3345394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25" name="Oval 153"/>
            <p:cNvSpPr>
              <a:spLocks noChangeArrowheads="1"/>
            </p:cNvSpPr>
            <p:nvPr/>
          </p:nvSpPr>
          <p:spPr bwMode="auto">
            <a:xfrm>
              <a:off x="3345394" y="4306838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7326" name="Freeform 154"/>
            <p:cNvSpPr>
              <a:spLocks/>
            </p:cNvSpPr>
            <p:nvPr/>
          </p:nvSpPr>
          <p:spPr bwMode="auto">
            <a:xfrm>
              <a:off x="3345394" y="4299426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2147483647 h 7"/>
                <a:gd name="T10" fmla="*/ 0 w 1"/>
                <a:gd name="T11" fmla="*/ 2147483647 h 7"/>
                <a:gd name="T12" fmla="*/ 0 w 1"/>
                <a:gd name="T13" fmla="*/ 2147483647 h 7"/>
                <a:gd name="T14" fmla="*/ 0 w 1"/>
                <a:gd name="T15" fmla="*/ 2147483647 h 7"/>
                <a:gd name="T16" fmla="*/ 0 w 1"/>
                <a:gd name="T17" fmla="*/ 2147483647 h 7"/>
                <a:gd name="T18" fmla="*/ 0 w 1"/>
                <a:gd name="T19" fmla="*/ 2147483647 h 7"/>
                <a:gd name="T20" fmla="*/ 0 w 1"/>
                <a:gd name="T21" fmla="*/ 0 h 7"/>
                <a:gd name="T22" fmla="*/ 0 w 1"/>
                <a:gd name="T23" fmla="*/ 0 h 7"/>
                <a:gd name="T24" fmla="*/ 0 w 1"/>
                <a:gd name="T25" fmla="*/ 0 h 7"/>
                <a:gd name="T26" fmla="*/ 0 w 1"/>
                <a:gd name="T27" fmla="*/ 0 h 7"/>
                <a:gd name="T28" fmla="*/ 0 w 1"/>
                <a:gd name="T29" fmla="*/ 0 h 7"/>
                <a:gd name="T30" fmla="*/ 0 w 1"/>
                <a:gd name="T31" fmla="*/ 0 h 7"/>
                <a:gd name="T32" fmla="*/ 0 w 1"/>
                <a:gd name="T33" fmla="*/ 0 h 7"/>
                <a:gd name="T34" fmla="*/ 0 w 1"/>
                <a:gd name="T35" fmla="*/ 0 h 7"/>
                <a:gd name="T36" fmla="*/ 0 w 1"/>
                <a:gd name="T37" fmla="*/ 2147483647 h 7"/>
                <a:gd name="T38" fmla="*/ 0 w 1"/>
                <a:gd name="T39" fmla="*/ 2147483647 h 7"/>
                <a:gd name="T40" fmla="*/ 0 w 1"/>
                <a:gd name="T41" fmla="*/ 2147483647 h 7"/>
                <a:gd name="T42" fmla="*/ 0 w 1"/>
                <a:gd name="T43" fmla="*/ 2147483647 h 7"/>
                <a:gd name="T44" fmla="*/ 0 w 1"/>
                <a:gd name="T45" fmla="*/ 2147483647 h 7"/>
                <a:gd name="T46" fmla="*/ 0 w 1"/>
                <a:gd name="T47" fmla="*/ 2147483647 h 7"/>
                <a:gd name="T48" fmla="*/ 0 w 1"/>
                <a:gd name="T49" fmla="*/ 2147483647 h 7"/>
                <a:gd name="T50" fmla="*/ 0 w 1"/>
                <a:gd name="T51" fmla="*/ 2147483647 h 7"/>
                <a:gd name="T52" fmla="*/ 0 w 1"/>
                <a:gd name="T53" fmla="*/ 2147483647 h 7"/>
                <a:gd name="T54" fmla="*/ 0 w 1"/>
                <a:gd name="T55" fmla="*/ 2147483647 h 7"/>
                <a:gd name="T56" fmla="*/ 0 w 1"/>
                <a:gd name="T57" fmla="*/ 2147483647 h 7"/>
                <a:gd name="T58" fmla="*/ 0 w 1"/>
                <a:gd name="T59" fmla="*/ 2147483647 h 7"/>
                <a:gd name="T60" fmla="*/ 0 w 1"/>
                <a:gd name="T61" fmla="*/ 2147483647 h 7"/>
                <a:gd name="T62" fmla="*/ 0 w 1"/>
                <a:gd name="T63" fmla="*/ 2147483647 h 7"/>
                <a:gd name="T64" fmla="*/ 0 w 1"/>
                <a:gd name="T65" fmla="*/ 2147483647 h 7"/>
                <a:gd name="T66" fmla="*/ 0 w 1"/>
                <a:gd name="T67" fmla="*/ 2147483647 h 7"/>
                <a:gd name="T68" fmla="*/ 0 w 1"/>
                <a:gd name="T69" fmla="*/ 2147483647 h 7"/>
                <a:gd name="T70" fmla="*/ 0 w 1"/>
                <a:gd name="T71" fmla="*/ 2147483647 h 7"/>
                <a:gd name="T72" fmla="*/ 0 w 1"/>
                <a:gd name="T73" fmla="*/ 2147483647 h 7"/>
                <a:gd name="T74" fmla="*/ 0 w 1"/>
                <a:gd name="T75" fmla="*/ 2147483647 h 7"/>
                <a:gd name="T76" fmla="*/ 0 w 1"/>
                <a:gd name="T77" fmla="*/ 2147483647 h 7"/>
                <a:gd name="T78" fmla="*/ 0 w 1"/>
                <a:gd name="T79" fmla="*/ 2147483647 h 7"/>
                <a:gd name="T80" fmla="*/ 0 w 1"/>
                <a:gd name="T81" fmla="*/ 2147483647 h 7"/>
                <a:gd name="T82" fmla="*/ 0 w 1"/>
                <a:gd name="T83" fmla="*/ 2147483647 h 7"/>
                <a:gd name="T84" fmla="*/ 0 w 1"/>
                <a:gd name="T85" fmla="*/ 2147483647 h 7"/>
                <a:gd name="T86" fmla="*/ 0 w 1"/>
                <a:gd name="T87" fmla="*/ 2147483647 h 7"/>
                <a:gd name="T88" fmla="*/ 0 w 1"/>
                <a:gd name="T89" fmla="*/ 2147483647 h 7"/>
                <a:gd name="T90" fmla="*/ 0 w 1"/>
                <a:gd name="T91" fmla="*/ 2147483647 h 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"/>
                <a:gd name="T139" fmla="*/ 0 h 7"/>
                <a:gd name="T140" fmla="*/ 1 w 1"/>
                <a:gd name="T141" fmla="*/ 7 h 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27" name="Freeform 155"/>
            <p:cNvSpPr>
              <a:spLocks/>
            </p:cNvSpPr>
            <p:nvPr/>
          </p:nvSpPr>
          <p:spPr bwMode="auto">
            <a:xfrm>
              <a:off x="3345394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28" name="Freeform 156"/>
            <p:cNvSpPr>
              <a:spLocks/>
            </p:cNvSpPr>
            <p:nvPr/>
          </p:nvSpPr>
          <p:spPr bwMode="auto">
            <a:xfrm>
              <a:off x="3345394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29" name="Freeform 157"/>
            <p:cNvSpPr>
              <a:spLocks/>
            </p:cNvSpPr>
            <p:nvPr/>
          </p:nvSpPr>
          <p:spPr bwMode="auto">
            <a:xfrm>
              <a:off x="3365513" y="4306838"/>
              <a:ext cx="26473" cy="12707"/>
            </a:xfrm>
            <a:custGeom>
              <a:avLst/>
              <a:gdLst>
                <a:gd name="T0" fmla="*/ 2147483647 w 25"/>
                <a:gd name="T1" fmla="*/ 2147483647 h 12"/>
                <a:gd name="T2" fmla="*/ 2147483647 w 25"/>
                <a:gd name="T3" fmla="*/ 2147483647 h 12"/>
                <a:gd name="T4" fmla="*/ 2147483647 w 25"/>
                <a:gd name="T5" fmla="*/ 2147483647 h 12"/>
                <a:gd name="T6" fmla="*/ 2147483647 w 25"/>
                <a:gd name="T7" fmla="*/ 2147483647 h 12"/>
                <a:gd name="T8" fmla="*/ 2147483647 w 25"/>
                <a:gd name="T9" fmla="*/ 2147483647 h 12"/>
                <a:gd name="T10" fmla="*/ 2147483647 w 25"/>
                <a:gd name="T11" fmla="*/ 2147483647 h 12"/>
                <a:gd name="T12" fmla="*/ 0 w 25"/>
                <a:gd name="T13" fmla="*/ 2147483647 h 12"/>
                <a:gd name="T14" fmla="*/ 0 w 25"/>
                <a:gd name="T15" fmla="*/ 2147483647 h 12"/>
                <a:gd name="T16" fmla="*/ 0 w 25"/>
                <a:gd name="T17" fmla="*/ 2147483647 h 12"/>
                <a:gd name="T18" fmla="*/ 0 w 25"/>
                <a:gd name="T19" fmla="*/ 2147483647 h 12"/>
                <a:gd name="T20" fmla="*/ 0 w 25"/>
                <a:gd name="T21" fmla="*/ 2147483647 h 12"/>
                <a:gd name="T22" fmla="*/ 0 w 25"/>
                <a:gd name="T23" fmla="*/ 2147483647 h 12"/>
                <a:gd name="T24" fmla="*/ 0 w 25"/>
                <a:gd name="T25" fmla="*/ 2147483647 h 12"/>
                <a:gd name="T26" fmla="*/ 0 w 25"/>
                <a:gd name="T27" fmla="*/ 2147483647 h 12"/>
                <a:gd name="T28" fmla="*/ 0 w 25"/>
                <a:gd name="T29" fmla="*/ 2147483647 h 12"/>
                <a:gd name="T30" fmla="*/ 0 w 25"/>
                <a:gd name="T31" fmla="*/ 2147483647 h 12"/>
                <a:gd name="T32" fmla="*/ 2147483647 w 25"/>
                <a:gd name="T33" fmla="*/ 2147483647 h 12"/>
                <a:gd name="T34" fmla="*/ 2147483647 w 25"/>
                <a:gd name="T35" fmla="*/ 2147483647 h 12"/>
                <a:gd name="T36" fmla="*/ 2147483647 w 25"/>
                <a:gd name="T37" fmla="*/ 2147483647 h 12"/>
                <a:gd name="T38" fmla="*/ 2147483647 w 25"/>
                <a:gd name="T39" fmla="*/ 0 h 12"/>
                <a:gd name="T40" fmla="*/ 2147483647 w 25"/>
                <a:gd name="T41" fmla="*/ 2147483647 h 12"/>
                <a:gd name="T42" fmla="*/ 2147483647 w 25"/>
                <a:gd name="T43" fmla="*/ 2147483647 h 12"/>
                <a:gd name="T44" fmla="*/ 2147483647 w 25"/>
                <a:gd name="T45" fmla="*/ 0 h 12"/>
                <a:gd name="T46" fmla="*/ 2147483647 w 25"/>
                <a:gd name="T47" fmla="*/ 0 h 12"/>
                <a:gd name="T48" fmla="*/ 2147483647 w 25"/>
                <a:gd name="T49" fmla="*/ 0 h 12"/>
                <a:gd name="T50" fmla="*/ 2147483647 w 25"/>
                <a:gd name="T51" fmla="*/ 0 h 12"/>
                <a:gd name="T52" fmla="*/ 2147483647 w 25"/>
                <a:gd name="T53" fmla="*/ 0 h 12"/>
                <a:gd name="T54" fmla="*/ 2147483647 w 25"/>
                <a:gd name="T55" fmla="*/ 0 h 12"/>
                <a:gd name="T56" fmla="*/ 2147483647 w 25"/>
                <a:gd name="T57" fmla="*/ 0 h 12"/>
                <a:gd name="T58" fmla="*/ 2147483647 w 25"/>
                <a:gd name="T59" fmla="*/ 0 h 12"/>
                <a:gd name="T60" fmla="*/ 2147483647 w 25"/>
                <a:gd name="T61" fmla="*/ 0 h 12"/>
                <a:gd name="T62" fmla="*/ 2147483647 w 25"/>
                <a:gd name="T63" fmla="*/ 0 h 12"/>
                <a:gd name="T64" fmla="*/ 2147483647 w 25"/>
                <a:gd name="T65" fmla="*/ 0 h 12"/>
                <a:gd name="T66" fmla="*/ 2147483647 w 25"/>
                <a:gd name="T67" fmla="*/ 0 h 12"/>
                <a:gd name="T68" fmla="*/ 2147483647 w 25"/>
                <a:gd name="T69" fmla="*/ 0 h 12"/>
                <a:gd name="T70" fmla="*/ 2147483647 w 25"/>
                <a:gd name="T71" fmla="*/ 0 h 12"/>
                <a:gd name="T72" fmla="*/ 2147483647 w 25"/>
                <a:gd name="T73" fmla="*/ 2147483647 h 12"/>
                <a:gd name="T74" fmla="*/ 2147483647 w 25"/>
                <a:gd name="T75" fmla="*/ 2147483647 h 12"/>
                <a:gd name="T76" fmla="*/ 2147483647 w 25"/>
                <a:gd name="T77" fmla="*/ 2147483647 h 12"/>
                <a:gd name="T78" fmla="*/ 2147483647 w 25"/>
                <a:gd name="T79" fmla="*/ 0 h 12"/>
                <a:gd name="T80" fmla="*/ 2147483647 w 25"/>
                <a:gd name="T81" fmla="*/ 2147483647 h 12"/>
                <a:gd name="T82" fmla="*/ 2147483647 w 25"/>
                <a:gd name="T83" fmla="*/ 2147483647 h 12"/>
                <a:gd name="T84" fmla="*/ 2147483647 w 25"/>
                <a:gd name="T85" fmla="*/ 2147483647 h 12"/>
                <a:gd name="T86" fmla="*/ 2147483647 w 25"/>
                <a:gd name="T87" fmla="*/ 2147483647 h 12"/>
                <a:gd name="T88" fmla="*/ 2147483647 w 25"/>
                <a:gd name="T89" fmla="*/ 2147483647 h 12"/>
                <a:gd name="T90" fmla="*/ 2147483647 w 25"/>
                <a:gd name="T91" fmla="*/ 2147483647 h 12"/>
                <a:gd name="T92" fmla="*/ 2147483647 w 25"/>
                <a:gd name="T93" fmla="*/ 2147483647 h 12"/>
                <a:gd name="T94" fmla="*/ 2147483647 w 25"/>
                <a:gd name="T95" fmla="*/ 2147483647 h 12"/>
                <a:gd name="T96" fmla="*/ 2147483647 w 25"/>
                <a:gd name="T97" fmla="*/ 2147483647 h 12"/>
                <a:gd name="T98" fmla="*/ 2147483647 w 25"/>
                <a:gd name="T99" fmla="*/ 2147483647 h 12"/>
                <a:gd name="T100" fmla="*/ 2147483647 w 25"/>
                <a:gd name="T101" fmla="*/ 2147483647 h 12"/>
                <a:gd name="T102" fmla="*/ 2147483647 w 25"/>
                <a:gd name="T103" fmla="*/ 2147483647 h 12"/>
                <a:gd name="T104" fmla="*/ 2147483647 w 25"/>
                <a:gd name="T105" fmla="*/ 2147483647 h 12"/>
                <a:gd name="T106" fmla="*/ 2147483647 w 25"/>
                <a:gd name="T107" fmla="*/ 2147483647 h 12"/>
                <a:gd name="T108" fmla="*/ 2147483647 w 25"/>
                <a:gd name="T109" fmla="*/ 2147483647 h 12"/>
                <a:gd name="T110" fmla="*/ 2147483647 w 25"/>
                <a:gd name="T111" fmla="*/ 2147483647 h 12"/>
                <a:gd name="T112" fmla="*/ 2147483647 w 25"/>
                <a:gd name="T113" fmla="*/ 2147483647 h 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"/>
                <a:gd name="T172" fmla="*/ 0 h 12"/>
                <a:gd name="T173" fmla="*/ 25 w 25"/>
                <a:gd name="T174" fmla="*/ 12 h 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" h="12">
                  <a:moveTo>
                    <a:pt x="13" y="12"/>
                  </a:moveTo>
                  <a:lnTo>
                    <a:pt x="13" y="12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0" name="Freeform 158"/>
            <p:cNvSpPr>
              <a:spLocks/>
            </p:cNvSpPr>
            <p:nvPr/>
          </p:nvSpPr>
          <p:spPr bwMode="auto">
            <a:xfrm>
              <a:off x="338563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1" name="Freeform 159"/>
            <p:cNvSpPr>
              <a:spLocks/>
            </p:cNvSpPr>
            <p:nvPr/>
          </p:nvSpPr>
          <p:spPr bwMode="auto">
            <a:xfrm>
              <a:off x="3391986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2" name="Freeform 160"/>
            <p:cNvSpPr>
              <a:spLocks/>
            </p:cNvSpPr>
            <p:nvPr/>
          </p:nvSpPr>
          <p:spPr bwMode="auto">
            <a:xfrm>
              <a:off x="3391986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3" name="Freeform 161"/>
            <p:cNvSpPr>
              <a:spLocks/>
            </p:cNvSpPr>
            <p:nvPr/>
          </p:nvSpPr>
          <p:spPr bwMode="auto">
            <a:xfrm>
              <a:off x="3399398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4" name="Freeform 162"/>
            <p:cNvSpPr>
              <a:spLocks/>
            </p:cNvSpPr>
            <p:nvPr/>
          </p:nvSpPr>
          <p:spPr bwMode="auto">
            <a:xfrm>
              <a:off x="3399398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5" name="Freeform 163"/>
            <p:cNvSpPr>
              <a:spLocks/>
            </p:cNvSpPr>
            <p:nvPr/>
          </p:nvSpPr>
          <p:spPr bwMode="auto">
            <a:xfrm>
              <a:off x="338563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6" name="Freeform 164"/>
            <p:cNvSpPr>
              <a:spLocks noEditPoints="1"/>
            </p:cNvSpPr>
            <p:nvPr/>
          </p:nvSpPr>
          <p:spPr bwMode="auto">
            <a:xfrm>
              <a:off x="3412105" y="4293072"/>
              <a:ext cx="7412" cy="1059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w 7"/>
                <a:gd name="T11" fmla="*/ 0 h 1"/>
                <a:gd name="T12" fmla="*/ 0 w 7"/>
                <a:gd name="T13" fmla="*/ 0 h 1"/>
                <a:gd name="T14" fmla="*/ 0 w 7"/>
                <a:gd name="T15" fmla="*/ 0 h 1"/>
                <a:gd name="T16" fmla="*/ 0 w 7"/>
                <a:gd name="T17" fmla="*/ 0 h 1"/>
                <a:gd name="T18" fmla="*/ 0 w 7"/>
                <a:gd name="T19" fmla="*/ 0 h 1"/>
                <a:gd name="T20" fmla="*/ 0 w 7"/>
                <a:gd name="T21" fmla="*/ 0 h 1"/>
                <a:gd name="T22" fmla="*/ 2147483647 w 7"/>
                <a:gd name="T23" fmla="*/ 0 h 1"/>
                <a:gd name="T24" fmla="*/ 2147483647 w 7"/>
                <a:gd name="T25" fmla="*/ 0 h 1"/>
                <a:gd name="T26" fmla="*/ 2147483647 w 7"/>
                <a:gd name="T27" fmla="*/ 0 h 1"/>
                <a:gd name="T28" fmla="*/ 2147483647 w 7"/>
                <a:gd name="T29" fmla="*/ 0 h 1"/>
                <a:gd name="T30" fmla="*/ 2147483647 w 7"/>
                <a:gd name="T31" fmla="*/ 0 h 1"/>
                <a:gd name="T32" fmla="*/ 2147483647 w 7"/>
                <a:gd name="T33" fmla="*/ 0 h 1"/>
                <a:gd name="T34" fmla="*/ 2147483647 w 7"/>
                <a:gd name="T35" fmla="*/ 0 h 1"/>
                <a:gd name="T36" fmla="*/ 2147483647 w 7"/>
                <a:gd name="T37" fmla="*/ 0 h 1"/>
                <a:gd name="T38" fmla="*/ 2147483647 w 7"/>
                <a:gd name="T39" fmla="*/ 0 h 1"/>
                <a:gd name="T40" fmla="*/ 2147483647 w 7"/>
                <a:gd name="T41" fmla="*/ 0 h 1"/>
                <a:gd name="T42" fmla="*/ 2147483647 w 7"/>
                <a:gd name="T43" fmla="*/ 0 h 1"/>
                <a:gd name="T44" fmla="*/ 2147483647 w 7"/>
                <a:gd name="T45" fmla="*/ 0 h 1"/>
                <a:gd name="T46" fmla="*/ 2147483647 w 7"/>
                <a:gd name="T47" fmla="*/ 0 h 1"/>
                <a:gd name="T48" fmla="*/ 2147483647 w 7"/>
                <a:gd name="T49" fmla="*/ 0 h 1"/>
                <a:gd name="T50" fmla="*/ 2147483647 w 7"/>
                <a:gd name="T51" fmla="*/ 0 h 1"/>
                <a:gd name="T52" fmla="*/ 2147483647 w 7"/>
                <a:gd name="T53" fmla="*/ 0 h 1"/>
                <a:gd name="T54" fmla="*/ 2147483647 w 7"/>
                <a:gd name="T55" fmla="*/ 0 h 1"/>
                <a:gd name="T56" fmla="*/ 2147483647 w 7"/>
                <a:gd name="T57" fmla="*/ 0 h 1"/>
                <a:gd name="T58" fmla="*/ 2147483647 w 7"/>
                <a:gd name="T59" fmla="*/ 0 h 1"/>
                <a:gd name="T60" fmla="*/ 2147483647 w 7"/>
                <a:gd name="T61" fmla="*/ 0 h 1"/>
                <a:gd name="T62" fmla="*/ 2147483647 w 7"/>
                <a:gd name="T63" fmla="*/ 0 h 1"/>
                <a:gd name="T64" fmla="*/ 2147483647 w 7"/>
                <a:gd name="T65" fmla="*/ 0 h 1"/>
                <a:gd name="T66" fmla="*/ 2147483647 w 7"/>
                <a:gd name="T67" fmla="*/ 0 h 1"/>
                <a:gd name="T68" fmla="*/ 2147483647 w 7"/>
                <a:gd name="T69" fmla="*/ 0 h 1"/>
                <a:gd name="T70" fmla="*/ 2147483647 w 7"/>
                <a:gd name="T71" fmla="*/ 0 h 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"/>
                <a:gd name="T109" fmla="*/ 0 h 1"/>
                <a:gd name="T110" fmla="*/ 7 w 7"/>
                <a:gd name="T111" fmla="*/ 1 h 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7" name="Freeform 165"/>
            <p:cNvSpPr>
              <a:spLocks/>
            </p:cNvSpPr>
            <p:nvPr/>
          </p:nvSpPr>
          <p:spPr bwMode="auto">
            <a:xfrm>
              <a:off x="3405752" y="4293072"/>
              <a:ext cx="6353" cy="6353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2147483647 w 6"/>
                <a:gd name="T9" fmla="*/ 0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0 w 6"/>
                <a:gd name="T15" fmla="*/ 2147483647 h 6"/>
                <a:gd name="T16" fmla="*/ 0 w 6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8" name="Freeform 166"/>
            <p:cNvSpPr>
              <a:spLocks/>
            </p:cNvSpPr>
            <p:nvPr/>
          </p:nvSpPr>
          <p:spPr bwMode="auto">
            <a:xfrm>
              <a:off x="3405752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39" name="Freeform 167"/>
            <p:cNvSpPr>
              <a:spLocks/>
            </p:cNvSpPr>
            <p:nvPr/>
          </p:nvSpPr>
          <p:spPr bwMode="auto">
            <a:xfrm>
              <a:off x="3405752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40" name="Freeform 168"/>
            <p:cNvSpPr>
              <a:spLocks/>
            </p:cNvSpPr>
            <p:nvPr/>
          </p:nvSpPr>
          <p:spPr bwMode="auto">
            <a:xfrm>
              <a:off x="3405752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41" name="Freeform 169"/>
            <p:cNvSpPr>
              <a:spLocks/>
            </p:cNvSpPr>
            <p:nvPr/>
          </p:nvSpPr>
          <p:spPr bwMode="auto">
            <a:xfrm>
              <a:off x="3412105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42" name="Freeform 170"/>
            <p:cNvSpPr>
              <a:spLocks/>
            </p:cNvSpPr>
            <p:nvPr/>
          </p:nvSpPr>
          <p:spPr bwMode="auto">
            <a:xfrm>
              <a:off x="3412105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43" name="Freeform 171"/>
            <p:cNvSpPr>
              <a:spLocks/>
            </p:cNvSpPr>
            <p:nvPr/>
          </p:nvSpPr>
          <p:spPr bwMode="auto">
            <a:xfrm>
              <a:off x="3412105" y="4293072"/>
              <a:ext cx="1059" cy="6353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2147483647 h 6"/>
                <a:gd name="T4" fmla="*/ 0 w 1"/>
                <a:gd name="T5" fmla="*/ 2147483647 h 6"/>
                <a:gd name="T6" fmla="*/ 0 w 1"/>
                <a:gd name="T7" fmla="*/ 2147483647 h 6"/>
                <a:gd name="T8" fmla="*/ 0 w 1"/>
                <a:gd name="T9" fmla="*/ 2147483647 h 6"/>
                <a:gd name="T10" fmla="*/ 0 w 1"/>
                <a:gd name="T11" fmla="*/ 0 h 6"/>
                <a:gd name="T12" fmla="*/ 0 w 1"/>
                <a:gd name="T13" fmla="*/ 0 h 6"/>
                <a:gd name="T14" fmla="*/ 0 w 1"/>
                <a:gd name="T15" fmla="*/ 0 h 6"/>
                <a:gd name="T16" fmla="*/ 0 w 1"/>
                <a:gd name="T17" fmla="*/ 2147483647 h 6"/>
                <a:gd name="T18" fmla="*/ 0 w 1"/>
                <a:gd name="T19" fmla="*/ 2147483647 h 6"/>
                <a:gd name="T20" fmla="*/ 0 w 1"/>
                <a:gd name="T21" fmla="*/ 2147483647 h 6"/>
                <a:gd name="T22" fmla="*/ 0 w 1"/>
                <a:gd name="T23" fmla="*/ 2147483647 h 6"/>
                <a:gd name="T24" fmla="*/ 0 w 1"/>
                <a:gd name="T25" fmla="*/ 2147483647 h 6"/>
                <a:gd name="T26" fmla="*/ 0 w 1"/>
                <a:gd name="T27" fmla="*/ 2147483647 h 6"/>
                <a:gd name="T28" fmla="*/ 0 w 1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6"/>
                <a:gd name="T47" fmla="*/ 1 w 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44" name="Oval 172"/>
            <p:cNvSpPr>
              <a:spLocks noChangeArrowheads="1"/>
            </p:cNvSpPr>
            <p:nvPr/>
          </p:nvSpPr>
          <p:spPr bwMode="auto">
            <a:xfrm>
              <a:off x="3412105" y="4293072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7345" name="Freeform 173"/>
            <p:cNvSpPr>
              <a:spLocks/>
            </p:cNvSpPr>
            <p:nvPr/>
          </p:nvSpPr>
          <p:spPr bwMode="auto">
            <a:xfrm>
              <a:off x="340575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"/>
                <a:gd name="T65" fmla="*/ 1 w 1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46" name="Freeform 174"/>
            <p:cNvSpPr>
              <a:spLocks/>
            </p:cNvSpPr>
            <p:nvPr/>
          </p:nvSpPr>
          <p:spPr bwMode="auto">
            <a:xfrm>
              <a:off x="340575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47" name="Freeform 175"/>
            <p:cNvSpPr>
              <a:spLocks/>
            </p:cNvSpPr>
            <p:nvPr/>
          </p:nvSpPr>
          <p:spPr bwMode="auto">
            <a:xfrm>
              <a:off x="340575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48" name="Freeform 176"/>
            <p:cNvSpPr>
              <a:spLocks/>
            </p:cNvSpPr>
            <p:nvPr/>
          </p:nvSpPr>
          <p:spPr bwMode="auto">
            <a:xfrm>
              <a:off x="340575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49" name="Freeform 177"/>
            <p:cNvSpPr>
              <a:spLocks/>
            </p:cNvSpPr>
            <p:nvPr/>
          </p:nvSpPr>
          <p:spPr bwMode="auto">
            <a:xfrm>
              <a:off x="3445990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0" name="Freeform 178"/>
            <p:cNvSpPr>
              <a:spLocks/>
            </p:cNvSpPr>
            <p:nvPr/>
          </p:nvSpPr>
          <p:spPr bwMode="auto">
            <a:xfrm>
              <a:off x="3453402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"/>
                <a:gd name="T85" fmla="*/ 0 h 1"/>
                <a:gd name="T86" fmla="*/ 1 w 1"/>
                <a:gd name="T87" fmla="*/ 1 h 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1" name="Freeform 179"/>
            <p:cNvSpPr>
              <a:spLocks/>
            </p:cNvSpPr>
            <p:nvPr/>
          </p:nvSpPr>
          <p:spPr bwMode="auto">
            <a:xfrm>
              <a:off x="345340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2" name="Freeform 180"/>
            <p:cNvSpPr>
              <a:spLocks/>
            </p:cNvSpPr>
            <p:nvPr/>
          </p:nvSpPr>
          <p:spPr bwMode="auto">
            <a:xfrm>
              <a:off x="34862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"/>
                <a:gd name="T79" fmla="*/ 0 h 1"/>
                <a:gd name="T80" fmla="*/ 1 w 1"/>
                <a:gd name="T81" fmla="*/ 1 h 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3" name="Freeform 181"/>
            <p:cNvSpPr>
              <a:spLocks/>
            </p:cNvSpPr>
            <p:nvPr/>
          </p:nvSpPr>
          <p:spPr bwMode="auto">
            <a:xfrm>
              <a:off x="3479875" y="4306838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2147483647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2147483647 w 6"/>
                <a:gd name="T13" fmla="*/ 0 h 1"/>
                <a:gd name="T14" fmla="*/ 2147483647 w 6"/>
                <a:gd name="T15" fmla="*/ 0 h 1"/>
                <a:gd name="T16" fmla="*/ 2147483647 w 6"/>
                <a:gd name="T17" fmla="*/ 0 h 1"/>
                <a:gd name="T18" fmla="*/ 2147483647 w 6"/>
                <a:gd name="T19" fmla="*/ 0 h 1"/>
                <a:gd name="T20" fmla="*/ 2147483647 w 6"/>
                <a:gd name="T21" fmla="*/ 0 h 1"/>
                <a:gd name="T22" fmla="*/ 2147483647 w 6"/>
                <a:gd name="T23" fmla="*/ 0 h 1"/>
                <a:gd name="T24" fmla="*/ 2147483647 w 6"/>
                <a:gd name="T25" fmla="*/ 0 h 1"/>
                <a:gd name="T26" fmla="*/ 2147483647 w 6"/>
                <a:gd name="T27" fmla="*/ 0 h 1"/>
                <a:gd name="T28" fmla="*/ 2147483647 w 6"/>
                <a:gd name="T29" fmla="*/ 0 h 1"/>
                <a:gd name="T30" fmla="*/ 2147483647 w 6"/>
                <a:gd name="T31" fmla="*/ 0 h 1"/>
                <a:gd name="T32" fmla="*/ 2147483647 w 6"/>
                <a:gd name="T33" fmla="*/ 0 h 1"/>
                <a:gd name="T34" fmla="*/ 2147483647 w 6"/>
                <a:gd name="T35" fmla="*/ 0 h 1"/>
                <a:gd name="T36" fmla="*/ 2147483647 w 6"/>
                <a:gd name="T37" fmla="*/ 0 h 1"/>
                <a:gd name="T38" fmla="*/ 2147483647 w 6"/>
                <a:gd name="T39" fmla="*/ 0 h 1"/>
                <a:gd name="T40" fmla="*/ 2147483647 w 6"/>
                <a:gd name="T41" fmla="*/ 0 h 1"/>
                <a:gd name="T42" fmla="*/ 0 w 6"/>
                <a:gd name="T43" fmla="*/ 0 h 1"/>
                <a:gd name="T44" fmla="*/ 0 w 6"/>
                <a:gd name="T45" fmla="*/ 0 h 1"/>
                <a:gd name="T46" fmla="*/ 0 w 6"/>
                <a:gd name="T47" fmla="*/ 0 h 1"/>
                <a:gd name="T48" fmla="*/ 0 w 6"/>
                <a:gd name="T49" fmla="*/ 0 h 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"/>
                <a:gd name="T76" fmla="*/ 0 h 1"/>
                <a:gd name="T77" fmla="*/ 6 w 6"/>
                <a:gd name="T78" fmla="*/ 1 h 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" h="1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4" name="Freeform 182"/>
            <p:cNvSpPr>
              <a:spLocks/>
            </p:cNvSpPr>
            <p:nvPr/>
          </p:nvSpPr>
          <p:spPr bwMode="auto">
            <a:xfrm>
              <a:off x="3479875" y="4306838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2147483647 w 6"/>
                <a:gd name="T21" fmla="*/ 0 h 1"/>
                <a:gd name="T22" fmla="*/ 0 w 6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"/>
                <a:gd name="T38" fmla="*/ 6 w 6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5" name="Freeform 183"/>
            <p:cNvSpPr>
              <a:spLocks/>
            </p:cNvSpPr>
            <p:nvPr/>
          </p:nvSpPr>
          <p:spPr bwMode="auto">
            <a:xfrm>
              <a:off x="3486228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6" name="Freeform 184"/>
            <p:cNvSpPr>
              <a:spLocks/>
            </p:cNvSpPr>
            <p:nvPr/>
          </p:nvSpPr>
          <p:spPr bwMode="auto">
            <a:xfrm>
              <a:off x="3486228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7" name="Freeform 185"/>
            <p:cNvSpPr>
              <a:spLocks/>
            </p:cNvSpPr>
            <p:nvPr/>
          </p:nvSpPr>
          <p:spPr bwMode="auto">
            <a:xfrm>
              <a:off x="3479875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8" name="Freeform 186"/>
            <p:cNvSpPr>
              <a:spLocks/>
            </p:cNvSpPr>
            <p:nvPr/>
          </p:nvSpPr>
          <p:spPr bwMode="auto">
            <a:xfrm>
              <a:off x="3479875" y="4299426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w 6"/>
                <a:gd name="T25" fmla="*/ 0 h 1"/>
                <a:gd name="T26" fmla="*/ 0 w 6"/>
                <a:gd name="T27" fmla="*/ 0 h 1"/>
                <a:gd name="T28" fmla="*/ 0 w 6"/>
                <a:gd name="T29" fmla="*/ 0 h 1"/>
                <a:gd name="T30" fmla="*/ 0 w 6"/>
                <a:gd name="T31" fmla="*/ 0 h 1"/>
                <a:gd name="T32" fmla="*/ 0 w 6"/>
                <a:gd name="T33" fmla="*/ 0 h 1"/>
                <a:gd name="T34" fmla="*/ 0 w 6"/>
                <a:gd name="T35" fmla="*/ 0 h 1"/>
                <a:gd name="T36" fmla="*/ 0 w 6"/>
                <a:gd name="T37" fmla="*/ 0 h 1"/>
                <a:gd name="T38" fmla="*/ 0 w 6"/>
                <a:gd name="T39" fmla="*/ 0 h 1"/>
                <a:gd name="T40" fmla="*/ 0 w 6"/>
                <a:gd name="T41" fmla="*/ 0 h 1"/>
                <a:gd name="T42" fmla="*/ 2147483647 w 6"/>
                <a:gd name="T43" fmla="*/ 0 h 1"/>
                <a:gd name="T44" fmla="*/ 2147483647 w 6"/>
                <a:gd name="T45" fmla="*/ 0 h 1"/>
                <a:gd name="T46" fmla="*/ 2147483647 w 6"/>
                <a:gd name="T47" fmla="*/ 0 h 1"/>
                <a:gd name="T48" fmla="*/ 0 w 6"/>
                <a:gd name="T49" fmla="*/ 0 h 1"/>
                <a:gd name="T50" fmla="*/ 0 w 6"/>
                <a:gd name="T51" fmla="*/ 0 h 1"/>
                <a:gd name="T52" fmla="*/ 0 w 6"/>
                <a:gd name="T53" fmla="*/ 0 h 1"/>
                <a:gd name="T54" fmla="*/ 0 w 6"/>
                <a:gd name="T55" fmla="*/ 0 h 1"/>
                <a:gd name="T56" fmla="*/ 0 w 6"/>
                <a:gd name="T57" fmla="*/ 0 h 1"/>
                <a:gd name="T58" fmla="*/ 0 w 6"/>
                <a:gd name="T59" fmla="*/ 0 h 1"/>
                <a:gd name="T60" fmla="*/ 0 w 6"/>
                <a:gd name="T61" fmla="*/ 0 h 1"/>
                <a:gd name="T62" fmla="*/ 0 w 6"/>
                <a:gd name="T63" fmla="*/ 0 h 1"/>
                <a:gd name="T64" fmla="*/ 0 w 6"/>
                <a:gd name="T65" fmla="*/ 0 h 1"/>
                <a:gd name="T66" fmla="*/ 0 w 6"/>
                <a:gd name="T67" fmla="*/ 0 h 1"/>
                <a:gd name="T68" fmla="*/ 0 w 6"/>
                <a:gd name="T69" fmla="*/ 0 h 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1"/>
                <a:gd name="T107" fmla="*/ 6 w 6"/>
                <a:gd name="T108" fmla="*/ 1 h 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59" name="Oval 187"/>
            <p:cNvSpPr>
              <a:spLocks noChangeArrowheads="1"/>
            </p:cNvSpPr>
            <p:nvPr/>
          </p:nvSpPr>
          <p:spPr bwMode="auto">
            <a:xfrm>
              <a:off x="3473521" y="4299426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7360" name="Freeform 188"/>
            <p:cNvSpPr>
              <a:spLocks/>
            </p:cNvSpPr>
            <p:nvPr/>
          </p:nvSpPr>
          <p:spPr bwMode="auto">
            <a:xfrm>
              <a:off x="3473521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61" name="Freeform 189"/>
            <p:cNvSpPr>
              <a:spLocks/>
            </p:cNvSpPr>
            <p:nvPr/>
          </p:nvSpPr>
          <p:spPr bwMode="auto">
            <a:xfrm>
              <a:off x="3473521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62" name="Freeform 190"/>
            <p:cNvSpPr>
              <a:spLocks/>
            </p:cNvSpPr>
            <p:nvPr/>
          </p:nvSpPr>
          <p:spPr bwMode="auto">
            <a:xfrm>
              <a:off x="3493641" y="4272953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63" name="Freeform 191"/>
            <p:cNvSpPr>
              <a:spLocks/>
            </p:cNvSpPr>
            <p:nvPr/>
          </p:nvSpPr>
          <p:spPr bwMode="auto">
            <a:xfrm>
              <a:off x="3479875" y="4272953"/>
              <a:ext cx="6353" cy="6353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0 w 6"/>
                <a:gd name="T19" fmla="*/ 2147483647 h 6"/>
                <a:gd name="T20" fmla="*/ 0 w 6"/>
                <a:gd name="T21" fmla="*/ 2147483647 h 6"/>
                <a:gd name="T22" fmla="*/ 0 w 6"/>
                <a:gd name="T23" fmla="*/ 2147483647 h 6"/>
                <a:gd name="T24" fmla="*/ 0 w 6"/>
                <a:gd name="T25" fmla="*/ 2147483647 h 6"/>
                <a:gd name="T26" fmla="*/ 0 w 6"/>
                <a:gd name="T27" fmla="*/ 2147483647 h 6"/>
                <a:gd name="T28" fmla="*/ 0 w 6"/>
                <a:gd name="T29" fmla="*/ 2147483647 h 6"/>
                <a:gd name="T30" fmla="*/ 0 w 6"/>
                <a:gd name="T31" fmla="*/ 2147483647 h 6"/>
                <a:gd name="T32" fmla="*/ 0 w 6"/>
                <a:gd name="T33" fmla="*/ 2147483647 h 6"/>
                <a:gd name="T34" fmla="*/ 0 w 6"/>
                <a:gd name="T35" fmla="*/ 2147483647 h 6"/>
                <a:gd name="T36" fmla="*/ 0 w 6"/>
                <a:gd name="T37" fmla="*/ 2147483647 h 6"/>
                <a:gd name="T38" fmla="*/ 0 w 6"/>
                <a:gd name="T39" fmla="*/ 2147483647 h 6"/>
                <a:gd name="T40" fmla="*/ 0 w 6"/>
                <a:gd name="T41" fmla="*/ 2147483647 h 6"/>
                <a:gd name="T42" fmla="*/ 0 w 6"/>
                <a:gd name="T43" fmla="*/ 0 h 6"/>
                <a:gd name="T44" fmla="*/ 0 w 6"/>
                <a:gd name="T45" fmla="*/ 0 h 6"/>
                <a:gd name="T46" fmla="*/ 0 w 6"/>
                <a:gd name="T47" fmla="*/ 0 h 6"/>
                <a:gd name="T48" fmla="*/ 0 w 6"/>
                <a:gd name="T49" fmla="*/ 2147483647 h 6"/>
                <a:gd name="T50" fmla="*/ 2147483647 w 6"/>
                <a:gd name="T51" fmla="*/ 2147483647 h 6"/>
                <a:gd name="T52" fmla="*/ 2147483647 w 6"/>
                <a:gd name="T53" fmla="*/ 2147483647 h 6"/>
                <a:gd name="T54" fmla="*/ 2147483647 w 6"/>
                <a:gd name="T55" fmla="*/ 0 h 6"/>
                <a:gd name="T56" fmla="*/ 2147483647 w 6"/>
                <a:gd name="T57" fmla="*/ 0 h 6"/>
                <a:gd name="T58" fmla="*/ 2147483647 w 6"/>
                <a:gd name="T59" fmla="*/ 0 h 6"/>
                <a:gd name="T60" fmla="*/ 2147483647 w 6"/>
                <a:gd name="T61" fmla="*/ 0 h 6"/>
                <a:gd name="T62" fmla="*/ 2147483647 w 6"/>
                <a:gd name="T63" fmla="*/ 0 h 6"/>
                <a:gd name="T64" fmla="*/ 2147483647 w 6"/>
                <a:gd name="T65" fmla="*/ 0 h 6"/>
                <a:gd name="T66" fmla="*/ 2147483647 w 6"/>
                <a:gd name="T67" fmla="*/ 0 h 6"/>
                <a:gd name="T68" fmla="*/ 2147483647 w 6"/>
                <a:gd name="T69" fmla="*/ 0 h 6"/>
                <a:gd name="T70" fmla="*/ 2147483647 w 6"/>
                <a:gd name="T71" fmla="*/ 0 h 6"/>
                <a:gd name="T72" fmla="*/ 2147483647 w 6"/>
                <a:gd name="T73" fmla="*/ 2147483647 h 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"/>
                <a:gd name="T112" fmla="*/ 0 h 6"/>
                <a:gd name="T113" fmla="*/ 6 w 6"/>
                <a:gd name="T114" fmla="*/ 6 h 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64" name="Freeform 192"/>
            <p:cNvSpPr>
              <a:spLocks/>
            </p:cNvSpPr>
            <p:nvPr/>
          </p:nvSpPr>
          <p:spPr bwMode="auto">
            <a:xfrm>
              <a:off x="3479875" y="4279306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2147483647 h 7"/>
                <a:gd name="T10" fmla="*/ 0 w 1"/>
                <a:gd name="T11" fmla="*/ 2147483647 h 7"/>
                <a:gd name="T12" fmla="*/ 0 w 1"/>
                <a:gd name="T13" fmla="*/ 2147483647 h 7"/>
                <a:gd name="T14" fmla="*/ 0 w 1"/>
                <a:gd name="T15" fmla="*/ 2147483647 h 7"/>
                <a:gd name="T16" fmla="*/ 0 w 1"/>
                <a:gd name="T17" fmla="*/ 2147483647 h 7"/>
                <a:gd name="T18" fmla="*/ 0 w 1"/>
                <a:gd name="T19" fmla="*/ 2147483647 h 7"/>
                <a:gd name="T20" fmla="*/ 0 w 1"/>
                <a:gd name="T21" fmla="*/ 0 h 7"/>
                <a:gd name="T22" fmla="*/ 0 w 1"/>
                <a:gd name="T23" fmla="*/ 0 h 7"/>
                <a:gd name="T24" fmla="*/ 0 w 1"/>
                <a:gd name="T25" fmla="*/ 0 h 7"/>
                <a:gd name="T26" fmla="*/ 0 w 1"/>
                <a:gd name="T27" fmla="*/ 0 h 7"/>
                <a:gd name="T28" fmla="*/ 0 w 1"/>
                <a:gd name="T29" fmla="*/ 0 h 7"/>
                <a:gd name="T30" fmla="*/ 0 w 1"/>
                <a:gd name="T31" fmla="*/ 0 h 7"/>
                <a:gd name="T32" fmla="*/ 0 w 1"/>
                <a:gd name="T33" fmla="*/ 0 h 7"/>
                <a:gd name="T34" fmla="*/ 0 w 1"/>
                <a:gd name="T35" fmla="*/ 0 h 7"/>
                <a:gd name="T36" fmla="*/ 0 w 1"/>
                <a:gd name="T37" fmla="*/ 2147483647 h 7"/>
                <a:gd name="T38" fmla="*/ 0 w 1"/>
                <a:gd name="T39" fmla="*/ 2147483647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7"/>
                <a:gd name="T62" fmla="*/ 1 w 1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65" name="Freeform 193"/>
            <p:cNvSpPr>
              <a:spLocks/>
            </p:cNvSpPr>
            <p:nvPr/>
          </p:nvSpPr>
          <p:spPr bwMode="auto">
            <a:xfrm>
              <a:off x="3103964" y="443390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66" name="Freeform 194"/>
            <p:cNvSpPr>
              <a:spLocks/>
            </p:cNvSpPr>
            <p:nvPr/>
          </p:nvSpPr>
          <p:spPr bwMode="auto">
            <a:xfrm>
              <a:off x="3110318" y="443390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67" name="Freeform 195"/>
            <p:cNvSpPr>
              <a:spLocks/>
            </p:cNvSpPr>
            <p:nvPr/>
          </p:nvSpPr>
          <p:spPr bwMode="auto">
            <a:xfrm>
              <a:off x="3110318" y="4433906"/>
              <a:ext cx="1059" cy="6353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0 h 6"/>
                <a:gd name="T12" fmla="*/ 0 w 1"/>
                <a:gd name="T13" fmla="*/ 0 h 6"/>
                <a:gd name="T14" fmla="*/ 0 w 1"/>
                <a:gd name="T15" fmla="*/ 2147483647 h 6"/>
                <a:gd name="T16" fmla="*/ 0 w 1"/>
                <a:gd name="T17" fmla="*/ 2147483647 h 6"/>
                <a:gd name="T18" fmla="*/ 0 w 1"/>
                <a:gd name="T19" fmla="*/ 2147483647 h 6"/>
                <a:gd name="T20" fmla="*/ 0 w 1"/>
                <a:gd name="T21" fmla="*/ 2147483647 h 6"/>
                <a:gd name="T22" fmla="*/ 0 w 1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6"/>
                <a:gd name="T38" fmla="*/ 1 w 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68" name="Freeform 196"/>
            <p:cNvSpPr>
              <a:spLocks/>
            </p:cNvSpPr>
            <p:nvPr/>
          </p:nvSpPr>
          <p:spPr bwMode="auto">
            <a:xfrm>
              <a:off x="3197148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69" name="Freeform 197"/>
            <p:cNvSpPr>
              <a:spLocks/>
            </p:cNvSpPr>
            <p:nvPr/>
          </p:nvSpPr>
          <p:spPr bwMode="auto">
            <a:xfrm>
              <a:off x="3224679" y="4379902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2147483647 h 7"/>
                <a:gd name="T10" fmla="*/ 0 w 1"/>
                <a:gd name="T11" fmla="*/ 2147483647 h 7"/>
                <a:gd name="T12" fmla="*/ 0 w 1"/>
                <a:gd name="T13" fmla="*/ 2147483647 h 7"/>
                <a:gd name="T14" fmla="*/ 0 w 1"/>
                <a:gd name="T15" fmla="*/ 0 h 7"/>
                <a:gd name="T16" fmla="*/ 0 w 1"/>
                <a:gd name="T17" fmla="*/ 0 h 7"/>
                <a:gd name="T18" fmla="*/ 0 w 1"/>
                <a:gd name="T19" fmla="*/ 0 h 7"/>
                <a:gd name="T20" fmla="*/ 0 w 1"/>
                <a:gd name="T21" fmla="*/ 0 h 7"/>
                <a:gd name="T22" fmla="*/ 0 w 1"/>
                <a:gd name="T23" fmla="*/ 0 h 7"/>
                <a:gd name="T24" fmla="*/ 0 w 1"/>
                <a:gd name="T25" fmla="*/ 0 h 7"/>
                <a:gd name="T26" fmla="*/ 0 w 1"/>
                <a:gd name="T27" fmla="*/ 0 h 7"/>
                <a:gd name="T28" fmla="*/ 0 w 1"/>
                <a:gd name="T29" fmla="*/ 0 h 7"/>
                <a:gd name="T30" fmla="*/ 0 w 1"/>
                <a:gd name="T31" fmla="*/ 0 h 7"/>
                <a:gd name="T32" fmla="*/ 0 w 1"/>
                <a:gd name="T33" fmla="*/ 2147483647 h 7"/>
                <a:gd name="T34" fmla="*/ 0 w 1"/>
                <a:gd name="T35" fmla="*/ 2147483647 h 7"/>
                <a:gd name="T36" fmla="*/ 0 w 1"/>
                <a:gd name="T37" fmla="*/ 2147483647 h 7"/>
                <a:gd name="T38" fmla="*/ 0 w 1"/>
                <a:gd name="T39" fmla="*/ 2147483647 h 7"/>
                <a:gd name="T40" fmla="*/ 0 w 1"/>
                <a:gd name="T41" fmla="*/ 2147483647 h 7"/>
                <a:gd name="T42" fmla="*/ 0 w 1"/>
                <a:gd name="T43" fmla="*/ 2147483647 h 7"/>
                <a:gd name="T44" fmla="*/ 0 w 1"/>
                <a:gd name="T45" fmla="*/ 2147483647 h 7"/>
                <a:gd name="T46" fmla="*/ 0 w 1"/>
                <a:gd name="T47" fmla="*/ 2147483647 h 7"/>
                <a:gd name="T48" fmla="*/ 0 w 1"/>
                <a:gd name="T49" fmla="*/ 2147483647 h 7"/>
                <a:gd name="T50" fmla="*/ 0 w 1"/>
                <a:gd name="T51" fmla="*/ 2147483647 h 7"/>
                <a:gd name="T52" fmla="*/ 0 w 1"/>
                <a:gd name="T53" fmla="*/ 2147483647 h 7"/>
                <a:gd name="T54" fmla="*/ 0 w 1"/>
                <a:gd name="T55" fmla="*/ 2147483647 h 7"/>
                <a:gd name="T56" fmla="*/ 0 w 1"/>
                <a:gd name="T57" fmla="*/ 2147483647 h 7"/>
                <a:gd name="T58" fmla="*/ 0 w 1"/>
                <a:gd name="T59" fmla="*/ 2147483647 h 7"/>
                <a:gd name="T60" fmla="*/ 0 w 1"/>
                <a:gd name="T61" fmla="*/ 2147483647 h 7"/>
                <a:gd name="T62" fmla="*/ 0 w 1"/>
                <a:gd name="T63" fmla="*/ 2147483647 h 7"/>
                <a:gd name="T64" fmla="*/ 0 w 1"/>
                <a:gd name="T65" fmla="*/ 2147483647 h 7"/>
                <a:gd name="T66" fmla="*/ 0 w 1"/>
                <a:gd name="T67" fmla="*/ 2147483647 h 7"/>
                <a:gd name="T68" fmla="*/ 0 w 1"/>
                <a:gd name="T69" fmla="*/ 2147483647 h 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"/>
                <a:gd name="T106" fmla="*/ 0 h 7"/>
                <a:gd name="T107" fmla="*/ 1 w 1"/>
                <a:gd name="T108" fmla="*/ 7 h 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70" name="Freeform 198"/>
            <p:cNvSpPr>
              <a:spLocks/>
            </p:cNvSpPr>
            <p:nvPr/>
          </p:nvSpPr>
          <p:spPr bwMode="auto">
            <a:xfrm>
              <a:off x="3224679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71" name="Rectangle 199"/>
            <p:cNvSpPr>
              <a:spLocks noChangeArrowheads="1"/>
            </p:cNvSpPr>
            <p:nvPr/>
          </p:nvSpPr>
          <p:spPr bwMode="auto">
            <a:xfrm>
              <a:off x="3224679" y="4387315"/>
              <a:ext cx="1059" cy="105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7372" name="Freeform 200"/>
            <p:cNvSpPr>
              <a:spLocks/>
            </p:cNvSpPr>
            <p:nvPr/>
          </p:nvSpPr>
          <p:spPr bwMode="auto">
            <a:xfrm>
              <a:off x="3224679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73" name="Freeform 201"/>
            <p:cNvSpPr>
              <a:spLocks/>
            </p:cNvSpPr>
            <p:nvPr/>
          </p:nvSpPr>
          <p:spPr bwMode="auto">
            <a:xfrm>
              <a:off x="3231033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74" name="Freeform 202"/>
            <p:cNvSpPr>
              <a:spLocks/>
            </p:cNvSpPr>
            <p:nvPr/>
          </p:nvSpPr>
          <p:spPr bwMode="auto">
            <a:xfrm>
              <a:off x="3231033" y="4373549"/>
              <a:ext cx="1059" cy="6353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2147483647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0 h 6"/>
                <a:gd name="T12" fmla="*/ 0 w 1"/>
                <a:gd name="T13" fmla="*/ 0 h 6"/>
                <a:gd name="T14" fmla="*/ 0 w 1"/>
                <a:gd name="T15" fmla="*/ 0 h 6"/>
                <a:gd name="T16" fmla="*/ 0 w 1"/>
                <a:gd name="T17" fmla="*/ 0 h 6"/>
                <a:gd name="T18" fmla="*/ 0 w 1"/>
                <a:gd name="T19" fmla="*/ 0 h 6"/>
                <a:gd name="T20" fmla="*/ 0 w 1"/>
                <a:gd name="T21" fmla="*/ 0 h 6"/>
                <a:gd name="T22" fmla="*/ 0 w 1"/>
                <a:gd name="T23" fmla="*/ 0 h 6"/>
                <a:gd name="T24" fmla="*/ 0 w 1"/>
                <a:gd name="T25" fmla="*/ 2147483647 h 6"/>
                <a:gd name="T26" fmla="*/ 0 w 1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6"/>
                <a:gd name="T44" fmla="*/ 1 w 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75" name="Freeform 203"/>
            <p:cNvSpPr>
              <a:spLocks/>
            </p:cNvSpPr>
            <p:nvPr/>
          </p:nvSpPr>
          <p:spPr bwMode="auto">
            <a:xfrm>
              <a:off x="3231033" y="4379902"/>
              <a:ext cx="7412" cy="1059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2147483647 w 7"/>
                <a:gd name="T11" fmla="*/ 0 h 1"/>
                <a:gd name="T12" fmla="*/ 0 w 7"/>
                <a:gd name="T13" fmla="*/ 0 h 1"/>
                <a:gd name="T14" fmla="*/ 0 w 7"/>
                <a:gd name="T15" fmla="*/ 0 h 1"/>
                <a:gd name="T16" fmla="*/ 0 w 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"/>
                <a:gd name="T29" fmla="*/ 7 w 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76" name="Freeform 204"/>
            <p:cNvSpPr>
              <a:spLocks/>
            </p:cNvSpPr>
            <p:nvPr/>
          </p:nvSpPr>
          <p:spPr bwMode="auto">
            <a:xfrm>
              <a:off x="3224679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77" name="Freeform 205"/>
            <p:cNvSpPr>
              <a:spLocks/>
            </p:cNvSpPr>
            <p:nvPr/>
          </p:nvSpPr>
          <p:spPr bwMode="auto">
            <a:xfrm>
              <a:off x="3251152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"/>
                <a:gd name="T73" fmla="*/ 0 h 1"/>
                <a:gd name="T74" fmla="*/ 1 w 1"/>
                <a:gd name="T75" fmla="*/ 1 h 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78" name="Freeform 206"/>
            <p:cNvSpPr>
              <a:spLocks/>
            </p:cNvSpPr>
            <p:nvPr/>
          </p:nvSpPr>
          <p:spPr bwMode="auto">
            <a:xfrm>
              <a:off x="3258564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79" name="Freeform 207"/>
            <p:cNvSpPr>
              <a:spLocks/>
            </p:cNvSpPr>
            <p:nvPr/>
          </p:nvSpPr>
          <p:spPr bwMode="auto">
            <a:xfrm>
              <a:off x="3264918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80" name="Freeform 208"/>
            <p:cNvSpPr>
              <a:spLocks/>
            </p:cNvSpPr>
            <p:nvPr/>
          </p:nvSpPr>
          <p:spPr bwMode="auto">
            <a:xfrm>
              <a:off x="3258564" y="4367195"/>
              <a:ext cx="20119" cy="26473"/>
            </a:xfrm>
            <a:custGeom>
              <a:avLst/>
              <a:gdLst>
                <a:gd name="T0" fmla="*/ 2147483647 w 19"/>
                <a:gd name="T1" fmla="*/ 2147483647 h 25"/>
                <a:gd name="T2" fmla="*/ 2147483647 w 19"/>
                <a:gd name="T3" fmla="*/ 2147483647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2147483647 h 25"/>
                <a:gd name="T10" fmla="*/ 2147483647 w 19"/>
                <a:gd name="T11" fmla="*/ 0 h 25"/>
                <a:gd name="T12" fmla="*/ 2147483647 w 19"/>
                <a:gd name="T13" fmla="*/ 2147483647 h 25"/>
                <a:gd name="T14" fmla="*/ 2147483647 w 19"/>
                <a:gd name="T15" fmla="*/ 2147483647 h 25"/>
                <a:gd name="T16" fmla="*/ 2147483647 w 19"/>
                <a:gd name="T17" fmla="*/ 2147483647 h 25"/>
                <a:gd name="T18" fmla="*/ 2147483647 w 19"/>
                <a:gd name="T19" fmla="*/ 2147483647 h 25"/>
                <a:gd name="T20" fmla="*/ 2147483647 w 19"/>
                <a:gd name="T21" fmla="*/ 2147483647 h 25"/>
                <a:gd name="T22" fmla="*/ 2147483647 w 19"/>
                <a:gd name="T23" fmla="*/ 2147483647 h 25"/>
                <a:gd name="T24" fmla="*/ 2147483647 w 19"/>
                <a:gd name="T25" fmla="*/ 2147483647 h 25"/>
                <a:gd name="T26" fmla="*/ 2147483647 w 19"/>
                <a:gd name="T27" fmla="*/ 2147483647 h 25"/>
                <a:gd name="T28" fmla="*/ 2147483647 w 19"/>
                <a:gd name="T29" fmla="*/ 2147483647 h 25"/>
                <a:gd name="T30" fmla="*/ 2147483647 w 19"/>
                <a:gd name="T31" fmla="*/ 2147483647 h 25"/>
                <a:gd name="T32" fmla="*/ 2147483647 w 19"/>
                <a:gd name="T33" fmla="*/ 2147483647 h 25"/>
                <a:gd name="T34" fmla="*/ 2147483647 w 19"/>
                <a:gd name="T35" fmla="*/ 2147483647 h 25"/>
                <a:gd name="T36" fmla="*/ 2147483647 w 19"/>
                <a:gd name="T37" fmla="*/ 2147483647 h 25"/>
                <a:gd name="T38" fmla="*/ 2147483647 w 19"/>
                <a:gd name="T39" fmla="*/ 2147483647 h 25"/>
                <a:gd name="T40" fmla="*/ 2147483647 w 19"/>
                <a:gd name="T41" fmla="*/ 2147483647 h 25"/>
                <a:gd name="T42" fmla="*/ 2147483647 w 19"/>
                <a:gd name="T43" fmla="*/ 2147483647 h 25"/>
                <a:gd name="T44" fmla="*/ 2147483647 w 19"/>
                <a:gd name="T45" fmla="*/ 2147483647 h 25"/>
                <a:gd name="T46" fmla="*/ 2147483647 w 19"/>
                <a:gd name="T47" fmla="*/ 2147483647 h 25"/>
                <a:gd name="T48" fmla="*/ 2147483647 w 19"/>
                <a:gd name="T49" fmla="*/ 2147483647 h 25"/>
                <a:gd name="T50" fmla="*/ 2147483647 w 19"/>
                <a:gd name="T51" fmla="*/ 2147483647 h 25"/>
                <a:gd name="T52" fmla="*/ 2147483647 w 19"/>
                <a:gd name="T53" fmla="*/ 2147483647 h 25"/>
                <a:gd name="T54" fmla="*/ 2147483647 w 19"/>
                <a:gd name="T55" fmla="*/ 2147483647 h 25"/>
                <a:gd name="T56" fmla="*/ 2147483647 w 19"/>
                <a:gd name="T57" fmla="*/ 2147483647 h 25"/>
                <a:gd name="T58" fmla="*/ 2147483647 w 19"/>
                <a:gd name="T59" fmla="*/ 2147483647 h 25"/>
                <a:gd name="T60" fmla="*/ 2147483647 w 19"/>
                <a:gd name="T61" fmla="*/ 2147483647 h 25"/>
                <a:gd name="T62" fmla="*/ 2147483647 w 19"/>
                <a:gd name="T63" fmla="*/ 2147483647 h 25"/>
                <a:gd name="T64" fmla="*/ 2147483647 w 19"/>
                <a:gd name="T65" fmla="*/ 2147483647 h 25"/>
                <a:gd name="T66" fmla="*/ 2147483647 w 19"/>
                <a:gd name="T67" fmla="*/ 2147483647 h 25"/>
                <a:gd name="T68" fmla="*/ 2147483647 w 19"/>
                <a:gd name="T69" fmla="*/ 2147483647 h 25"/>
                <a:gd name="T70" fmla="*/ 2147483647 w 19"/>
                <a:gd name="T71" fmla="*/ 2147483647 h 25"/>
                <a:gd name="T72" fmla="*/ 2147483647 w 19"/>
                <a:gd name="T73" fmla="*/ 2147483647 h 25"/>
                <a:gd name="T74" fmla="*/ 2147483647 w 19"/>
                <a:gd name="T75" fmla="*/ 2147483647 h 25"/>
                <a:gd name="T76" fmla="*/ 2147483647 w 19"/>
                <a:gd name="T77" fmla="*/ 2147483647 h 25"/>
                <a:gd name="T78" fmla="*/ 2147483647 w 19"/>
                <a:gd name="T79" fmla="*/ 2147483647 h 25"/>
                <a:gd name="T80" fmla="*/ 2147483647 w 19"/>
                <a:gd name="T81" fmla="*/ 2147483647 h 25"/>
                <a:gd name="T82" fmla="*/ 0 w 19"/>
                <a:gd name="T83" fmla="*/ 2147483647 h 25"/>
                <a:gd name="T84" fmla="*/ 0 w 19"/>
                <a:gd name="T85" fmla="*/ 2147483647 h 25"/>
                <a:gd name="T86" fmla="*/ 0 w 19"/>
                <a:gd name="T87" fmla="*/ 2147483647 h 25"/>
                <a:gd name="T88" fmla="*/ 0 w 19"/>
                <a:gd name="T89" fmla="*/ 2147483647 h 25"/>
                <a:gd name="T90" fmla="*/ 0 w 19"/>
                <a:gd name="T91" fmla="*/ 2147483647 h 25"/>
                <a:gd name="T92" fmla="*/ 0 w 19"/>
                <a:gd name="T93" fmla="*/ 2147483647 h 25"/>
                <a:gd name="T94" fmla="*/ 0 w 19"/>
                <a:gd name="T95" fmla="*/ 2147483647 h 25"/>
                <a:gd name="T96" fmla="*/ 0 w 19"/>
                <a:gd name="T97" fmla="*/ 2147483647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5"/>
                <a:gd name="T149" fmla="*/ 19 w 19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5">
                  <a:moveTo>
                    <a:pt x="6" y="12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81" name="Freeform 209"/>
            <p:cNvSpPr>
              <a:spLocks/>
            </p:cNvSpPr>
            <p:nvPr/>
          </p:nvSpPr>
          <p:spPr bwMode="auto">
            <a:xfrm>
              <a:off x="3271271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82" name="Freeform 210"/>
            <p:cNvSpPr>
              <a:spLocks/>
            </p:cNvSpPr>
            <p:nvPr/>
          </p:nvSpPr>
          <p:spPr bwMode="auto">
            <a:xfrm>
              <a:off x="3278683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83" name="Freeform 211"/>
            <p:cNvSpPr>
              <a:spLocks/>
            </p:cNvSpPr>
            <p:nvPr/>
          </p:nvSpPr>
          <p:spPr bwMode="auto">
            <a:xfrm>
              <a:off x="3271271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84" name="Freeform 212"/>
            <p:cNvSpPr>
              <a:spLocks/>
            </p:cNvSpPr>
            <p:nvPr/>
          </p:nvSpPr>
          <p:spPr bwMode="auto">
            <a:xfrm>
              <a:off x="3271271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85" name="Freeform 213"/>
            <p:cNvSpPr>
              <a:spLocks/>
            </p:cNvSpPr>
            <p:nvPr/>
          </p:nvSpPr>
          <p:spPr bwMode="auto">
            <a:xfrm>
              <a:off x="3278683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86" name="Oval 214"/>
            <p:cNvSpPr>
              <a:spLocks noChangeArrowheads="1"/>
            </p:cNvSpPr>
            <p:nvPr/>
          </p:nvSpPr>
          <p:spPr bwMode="auto">
            <a:xfrm>
              <a:off x="3285037" y="4379902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7387" name="Freeform 215"/>
            <p:cNvSpPr>
              <a:spLocks/>
            </p:cNvSpPr>
            <p:nvPr/>
          </p:nvSpPr>
          <p:spPr bwMode="auto">
            <a:xfrm>
              <a:off x="3285037" y="4379902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0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2147483647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"/>
                <a:gd name="T35" fmla="*/ 6 w 6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88" name="Freeform 216"/>
            <p:cNvSpPr>
              <a:spLocks/>
            </p:cNvSpPr>
            <p:nvPr/>
          </p:nvSpPr>
          <p:spPr bwMode="auto">
            <a:xfrm>
              <a:off x="3298802" y="4373549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89" name="Freeform 217"/>
            <p:cNvSpPr>
              <a:spLocks/>
            </p:cNvSpPr>
            <p:nvPr/>
          </p:nvSpPr>
          <p:spPr bwMode="auto">
            <a:xfrm>
              <a:off x="3298802" y="4373549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90" name="Freeform 218"/>
            <p:cNvSpPr>
              <a:spLocks/>
            </p:cNvSpPr>
            <p:nvPr/>
          </p:nvSpPr>
          <p:spPr bwMode="auto">
            <a:xfrm>
              <a:off x="3271271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91" name="Rectangle 219"/>
            <p:cNvSpPr>
              <a:spLocks noChangeArrowheads="1"/>
            </p:cNvSpPr>
            <p:nvPr/>
          </p:nvSpPr>
          <p:spPr bwMode="auto">
            <a:xfrm>
              <a:off x="3271271" y="4359783"/>
              <a:ext cx="1059" cy="105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7392" name="Freeform 220"/>
            <p:cNvSpPr>
              <a:spLocks/>
            </p:cNvSpPr>
            <p:nvPr/>
          </p:nvSpPr>
          <p:spPr bwMode="auto">
            <a:xfrm>
              <a:off x="3278683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93" name="Freeform 221"/>
            <p:cNvSpPr>
              <a:spLocks/>
            </p:cNvSpPr>
            <p:nvPr/>
          </p:nvSpPr>
          <p:spPr bwMode="auto">
            <a:xfrm>
              <a:off x="3278683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94" name="Freeform 222"/>
            <p:cNvSpPr>
              <a:spLocks/>
            </p:cNvSpPr>
            <p:nvPr/>
          </p:nvSpPr>
          <p:spPr bwMode="auto">
            <a:xfrm>
              <a:off x="3285037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95" name="Freeform 223"/>
            <p:cNvSpPr>
              <a:spLocks/>
            </p:cNvSpPr>
            <p:nvPr/>
          </p:nvSpPr>
          <p:spPr bwMode="auto">
            <a:xfrm>
              <a:off x="3291390" y="4353430"/>
              <a:ext cx="7412" cy="1059"/>
            </a:xfrm>
            <a:custGeom>
              <a:avLst/>
              <a:gdLst>
                <a:gd name="T0" fmla="*/ 2147483647 w 7"/>
                <a:gd name="T1" fmla="*/ 0 h 1"/>
                <a:gd name="T2" fmla="*/ 2147483647 w 7"/>
                <a:gd name="T3" fmla="*/ 0 h 1"/>
                <a:gd name="T4" fmla="*/ 2147483647 w 7"/>
                <a:gd name="T5" fmla="*/ 0 h 1"/>
                <a:gd name="T6" fmla="*/ 2147483647 w 7"/>
                <a:gd name="T7" fmla="*/ 0 h 1"/>
                <a:gd name="T8" fmla="*/ 2147483647 w 7"/>
                <a:gd name="T9" fmla="*/ 0 h 1"/>
                <a:gd name="T10" fmla="*/ 0 w 7"/>
                <a:gd name="T11" fmla="*/ 0 h 1"/>
                <a:gd name="T12" fmla="*/ 0 w 7"/>
                <a:gd name="T13" fmla="*/ 0 h 1"/>
                <a:gd name="T14" fmla="*/ 0 w 7"/>
                <a:gd name="T15" fmla="*/ 0 h 1"/>
                <a:gd name="T16" fmla="*/ 0 w 7"/>
                <a:gd name="T17" fmla="*/ 0 h 1"/>
                <a:gd name="T18" fmla="*/ 0 w 7"/>
                <a:gd name="T19" fmla="*/ 0 h 1"/>
                <a:gd name="T20" fmla="*/ 0 w 7"/>
                <a:gd name="T21" fmla="*/ 0 h 1"/>
                <a:gd name="T22" fmla="*/ 0 w 7"/>
                <a:gd name="T23" fmla="*/ 0 h 1"/>
                <a:gd name="T24" fmla="*/ 0 w 7"/>
                <a:gd name="T25" fmla="*/ 0 h 1"/>
                <a:gd name="T26" fmla="*/ 0 w 7"/>
                <a:gd name="T27" fmla="*/ 0 h 1"/>
                <a:gd name="T28" fmla="*/ 2147483647 w 7"/>
                <a:gd name="T29" fmla="*/ 0 h 1"/>
                <a:gd name="T30" fmla="*/ 2147483647 w 7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1"/>
                <a:gd name="T50" fmla="*/ 7 w 7"/>
                <a:gd name="T51" fmla="*/ 1 h 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96" name="Rectangle 224"/>
            <p:cNvSpPr>
              <a:spLocks noChangeArrowheads="1"/>
            </p:cNvSpPr>
            <p:nvPr/>
          </p:nvSpPr>
          <p:spPr bwMode="auto">
            <a:xfrm>
              <a:off x="3298802" y="4353430"/>
              <a:ext cx="1059" cy="105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7397" name="Freeform 225"/>
            <p:cNvSpPr>
              <a:spLocks/>
            </p:cNvSpPr>
            <p:nvPr/>
          </p:nvSpPr>
          <p:spPr bwMode="auto">
            <a:xfrm>
              <a:off x="3298802" y="434707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98" name="Freeform 226"/>
            <p:cNvSpPr>
              <a:spLocks/>
            </p:cNvSpPr>
            <p:nvPr/>
          </p:nvSpPr>
          <p:spPr bwMode="auto">
            <a:xfrm>
              <a:off x="3305156" y="433331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399" name="Rectangle 227"/>
            <p:cNvSpPr>
              <a:spLocks noChangeArrowheads="1"/>
            </p:cNvSpPr>
            <p:nvPr/>
          </p:nvSpPr>
          <p:spPr bwMode="auto">
            <a:xfrm>
              <a:off x="3305156" y="4333310"/>
              <a:ext cx="1059" cy="105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7400" name="Freeform 228"/>
            <p:cNvSpPr>
              <a:spLocks/>
            </p:cNvSpPr>
            <p:nvPr/>
          </p:nvSpPr>
          <p:spPr bwMode="auto">
            <a:xfrm>
              <a:off x="3311509" y="433331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01" name="Freeform 229"/>
            <p:cNvSpPr>
              <a:spLocks/>
            </p:cNvSpPr>
            <p:nvPr/>
          </p:nvSpPr>
          <p:spPr bwMode="auto">
            <a:xfrm>
              <a:off x="3311509" y="433331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02" name="Oval 230"/>
            <p:cNvSpPr>
              <a:spLocks noChangeArrowheads="1"/>
            </p:cNvSpPr>
            <p:nvPr/>
          </p:nvSpPr>
          <p:spPr bwMode="auto">
            <a:xfrm>
              <a:off x="3318922" y="4339664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7403" name="Freeform 231"/>
            <p:cNvSpPr>
              <a:spLocks/>
            </p:cNvSpPr>
            <p:nvPr/>
          </p:nvSpPr>
          <p:spPr bwMode="auto">
            <a:xfrm>
              <a:off x="3318922" y="4339664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1"/>
                <a:gd name="T62" fmla="*/ 1 w 1"/>
                <a:gd name="T63" fmla="*/ 1 h 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04" name="Freeform 232"/>
            <p:cNvSpPr>
              <a:spLocks/>
            </p:cNvSpPr>
            <p:nvPr/>
          </p:nvSpPr>
          <p:spPr bwMode="auto">
            <a:xfrm>
              <a:off x="3318922" y="4339664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05" name="Freeform 233"/>
            <p:cNvSpPr>
              <a:spLocks/>
            </p:cNvSpPr>
            <p:nvPr/>
          </p:nvSpPr>
          <p:spPr bwMode="auto">
            <a:xfrm>
              <a:off x="3311509" y="4339664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06" name="Freeform 234"/>
            <p:cNvSpPr>
              <a:spLocks/>
            </p:cNvSpPr>
            <p:nvPr/>
          </p:nvSpPr>
          <p:spPr bwMode="auto">
            <a:xfrm>
              <a:off x="3271271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07" name="Freeform 235"/>
            <p:cNvSpPr>
              <a:spLocks/>
            </p:cNvSpPr>
            <p:nvPr/>
          </p:nvSpPr>
          <p:spPr bwMode="auto">
            <a:xfrm>
              <a:off x="3298802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08" name="Freeform 236"/>
            <p:cNvSpPr>
              <a:spLocks/>
            </p:cNvSpPr>
            <p:nvPr/>
          </p:nvSpPr>
          <p:spPr bwMode="auto">
            <a:xfrm>
              <a:off x="3298802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09" name="Freeform 237"/>
            <p:cNvSpPr>
              <a:spLocks/>
            </p:cNvSpPr>
            <p:nvPr/>
          </p:nvSpPr>
          <p:spPr bwMode="auto">
            <a:xfrm>
              <a:off x="3311509" y="433331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10" name="Freeform 238"/>
            <p:cNvSpPr>
              <a:spLocks/>
            </p:cNvSpPr>
            <p:nvPr/>
          </p:nvSpPr>
          <p:spPr bwMode="auto">
            <a:xfrm>
              <a:off x="3318922" y="4339664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411" name="Freeform 239"/>
            <p:cNvSpPr>
              <a:spLocks/>
            </p:cNvSpPr>
            <p:nvPr/>
          </p:nvSpPr>
          <p:spPr bwMode="auto">
            <a:xfrm>
              <a:off x="2485565" y="3970107"/>
              <a:ext cx="900067" cy="558042"/>
            </a:xfrm>
            <a:custGeom>
              <a:avLst/>
              <a:gdLst>
                <a:gd name="T0" fmla="*/ 2147483647 w 850"/>
                <a:gd name="T1" fmla="*/ 2147483647 h 527"/>
                <a:gd name="T2" fmla="*/ 2147483647 w 850"/>
                <a:gd name="T3" fmla="*/ 2147483647 h 527"/>
                <a:gd name="T4" fmla="*/ 2147483647 w 850"/>
                <a:gd name="T5" fmla="*/ 2147483647 h 527"/>
                <a:gd name="T6" fmla="*/ 2147483647 w 850"/>
                <a:gd name="T7" fmla="*/ 2147483647 h 527"/>
                <a:gd name="T8" fmla="*/ 2147483647 w 850"/>
                <a:gd name="T9" fmla="*/ 2147483647 h 527"/>
                <a:gd name="T10" fmla="*/ 2147483647 w 850"/>
                <a:gd name="T11" fmla="*/ 2147483647 h 527"/>
                <a:gd name="T12" fmla="*/ 2147483647 w 850"/>
                <a:gd name="T13" fmla="*/ 2147483647 h 527"/>
                <a:gd name="T14" fmla="*/ 2147483647 w 850"/>
                <a:gd name="T15" fmla="*/ 2147483647 h 527"/>
                <a:gd name="T16" fmla="*/ 2147483647 w 850"/>
                <a:gd name="T17" fmla="*/ 2147483647 h 527"/>
                <a:gd name="T18" fmla="*/ 2147483647 w 850"/>
                <a:gd name="T19" fmla="*/ 2147483647 h 527"/>
                <a:gd name="T20" fmla="*/ 2147483647 w 850"/>
                <a:gd name="T21" fmla="*/ 2147483647 h 527"/>
                <a:gd name="T22" fmla="*/ 2147483647 w 850"/>
                <a:gd name="T23" fmla="*/ 2147483647 h 527"/>
                <a:gd name="T24" fmla="*/ 2147483647 w 850"/>
                <a:gd name="T25" fmla="*/ 2147483647 h 527"/>
                <a:gd name="T26" fmla="*/ 2147483647 w 850"/>
                <a:gd name="T27" fmla="*/ 2147483647 h 527"/>
                <a:gd name="T28" fmla="*/ 2147483647 w 850"/>
                <a:gd name="T29" fmla="*/ 2147483647 h 527"/>
                <a:gd name="T30" fmla="*/ 2147483647 w 850"/>
                <a:gd name="T31" fmla="*/ 2147483647 h 527"/>
                <a:gd name="T32" fmla="*/ 2147483647 w 850"/>
                <a:gd name="T33" fmla="*/ 2147483647 h 527"/>
                <a:gd name="T34" fmla="*/ 2147483647 w 850"/>
                <a:gd name="T35" fmla="*/ 2147483647 h 527"/>
                <a:gd name="T36" fmla="*/ 2147483647 w 850"/>
                <a:gd name="T37" fmla="*/ 2147483647 h 527"/>
                <a:gd name="T38" fmla="*/ 2147483647 w 850"/>
                <a:gd name="T39" fmla="*/ 2147483647 h 527"/>
                <a:gd name="T40" fmla="*/ 2147483647 w 850"/>
                <a:gd name="T41" fmla="*/ 2147483647 h 527"/>
                <a:gd name="T42" fmla="*/ 2147483647 w 850"/>
                <a:gd name="T43" fmla="*/ 2147483647 h 527"/>
                <a:gd name="T44" fmla="*/ 2147483647 w 850"/>
                <a:gd name="T45" fmla="*/ 2147483647 h 527"/>
                <a:gd name="T46" fmla="*/ 2147483647 w 850"/>
                <a:gd name="T47" fmla="*/ 2147483647 h 527"/>
                <a:gd name="T48" fmla="*/ 2147483647 w 850"/>
                <a:gd name="T49" fmla="*/ 2147483647 h 527"/>
                <a:gd name="T50" fmla="*/ 2147483647 w 850"/>
                <a:gd name="T51" fmla="*/ 2147483647 h 527"/>
                <a:gd name="T52" fmla="*/ 2147483647 w 850"/>
                <a:gd name="T53" fmla="*/ 2147483647 h 527"/>
                <a:gd name="T54" fmla="*/ 2147483647 w 850"/>
                <a:gd name="T55" fmla="*/ 2147483647 h 527"/>
                <a:gd name="T56" fmla="*/ 2147483647 w 850"/>
                <a:gd name="T57" fmla="*/ 2147483647 h 527"/>
                <a:gd name="T58" fmla="*/ 2147483647 w 850"/>
                <a:gd name="T59" fmla="*/ 2147483647 h 527"/>
                <a:gd name="T60" fmla="*/ 2147483647 w 850"/>
                <a:gd name="T61" fmla="*/ 2147483647 h 527"/>
                <a:gd name="T62" fmla="*/ 2147483647 w 850"/>
                <a:gd name="T63" fmla="*/ 2147483647 h 527"/>
                <a:gd name="T64" fmla="*/ 2147483647 w 850"/>
                <a:gd name="T65" fmla="*/ 2147483647 h 527"/>
                <a:gd name="T66" fmla="*/ 2147483647 w 850"/>
                <a:gd name="T67" fmla="*/ 2147483647 h 527"/>
                <a:gd name="T68" fmla="*/ 2147483647 w 850"/>
                <a:gd name="T69" fmla="*/ 2147483647 h 527"/>
                <a:gd name="T70" fmla="*/ 2147483647 w 850"/>
                <a:gd name="T71" fmla="*/ 2147483647 h 527"/>
                <a:gd name="T72" fmla="*/ 2147483647 w 850"/>
                <a:gd name="T73" fmla="*/ 2147483647 h 527"/>
                <a:gd name="T74" fmla="*/ 2147483647 w 850"/>
                <a:gd name="T75" fmla="*/ 2147483647 h 527"/>
                <a:gd name="T76" fmla="*/ 2147483647 w 850"/>
                <a:gd name="T77" fmla="*/ 2147483647 h 527"/>
                <a:gd name="T78" fmla="*/ 2147483647 w 850"/>
                <a:gd name="T79" fmla="*/ 2147483647 h 527"/>
                <a:gd name="T80" fmla="*/ 2147483647 w 850"/>
                <a:gd name="T81" fmla="*/ 2147483647 h 527"/>
                <a:gd name="T82" fmla="*/ 2147483647 w 850"/>
                <a:gd name="T83" fmla="*/ 2147483647 h 527"/>
                <a:gd name="T84" fmla="*/ 2147483647 w 850"/>
                <a:gd name="T85" fmla="*/ 2147483647 h 527"/>
                <a:gd name="T86" fmla="*/ 2147483647 w 850"/>
                <a:gd name="T87" fmla="*/ 2147483647 h 527"/>
                <a:gd name="T88" fmla="*/ 2147483647 w 850"/>
                <a:gd name="T89" fmla="*/ 2147483647 h 527"/>
                <a:gd name="T90" fmla="*/ 2147483647 w 850"/>
                <a:gd name="T91" fmla="*/ 2147483647 h 527"/>
                <a:gd name="T92" fmla="*/ 2147483647 w 850"/>
                <a:gd name="T93" fmla="*/ 2147483647 h 527"/>
                <a:gd name="T94" fmla="*/ 2147483647 w 850"/>
                <a:gd name="T95" fmla="*/ 2147483647 h 527"/>
                <a:gd name="T96" fmla="*/ 2147483647 w 850"/>
                <a:gd name="T97" fmla="*/ 2147483647 h 527"/>
                <a:gd name="T98" fmla="*/ 2147483647 w 850"/>
                <a:gd name="T99" fmla="*/ 2147483647 h 527"/>
                <a:gd name="T100" fmla="*/ 2147483647 w 850"/>
                <a:gd name="T101" fmla="*/ 2147483647 h 527"/>
                <a:gd name="T102" fmla="*/ 2147483647 w 850"/>
                <a:gd name="T103" fmla="*/ 2147483647 h 527"/>
                <a:gd name="T104" fmla="*/ 2147483647 w 850"/>
                <a:gd name="T105" fmla="*/ 2147483647 h 527"/>
                <a:gd name="T106" fmla="*/ 2147483647 w 850"/>
                <a:gd name="T107" fmla="*/ 2147483647 h 527"/>
                <a:gd name="T108" fmla="*/ 2147483647 w 850"/>
                <a:gd name="T109" fmla="*/ 2147483647 h 527"/>
                <a:gd name="T110" fmla="*/ 2147483647 w 850"/>
                <a:gd name="T111" fmla="*/ 2147483647 h 527"/>
                <a:gd name="T112" fmla="*/ 2147483647 w 850"/>
                <a:gd name="T113" fmla="*/ 2147483647 h 527"/>
                <a:gd name="T114" fmla="*/ 2147483647 w 850"/>
                <a:gd name="T115" fmla="*/ 2147483647 h 527"/>
                <a:gd name="T116" fmla="*/ 2147483647 w 850"/>
                <a:gd name="T117" fmla="*/ 2147483647 h 527"/>
                <a:gd name="T118" fmla="*/ 2147483647 w 850"/>
                <a:gd name="T119" fmla="*/ 2147483647 h 527"/>
                <a:gd name="T120" fmla="*/ 2147483647 w 850"/>
                <a:gd name="T121" fmla="*/ 2147483647 h 527"/>
                <a:gd name="T122" fmla="*/ 2147483647 w 850"/>
                <a:gd name="T123" fmla="*/ 2147483647 h 527"/>
                <a:gd name="T124" fmla="*/ 2147483647 w 850"/>
                <a:gd name="T125" fmla="*/ 2147483647 h 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0"/>
                <a:gd name="T190" fmla="*/ 0 h 527"/>
                <a:gd name="T191" fmla="*/ 850 w 850"/>
                <a:gd name="T192" fmla="*/ 527 h 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0" h="527">
                  <a:moveTo>
                    <a:pt x="0" y="273"/>
                  </a:moveTo>
                  <a:lnTo>
                    <a:pt x="0" y="273"/>
                  </a:lnTo>
                  <a:lnTo>
                    <a:pt x="0" y="267"/>
                  </a:lnTo>
                  <a:lnTo>
                    <a:pt x="6" y="267"/>
                  </a:lnTo>
                  <a:lnTo>
                    <a:pt x="13" y="261"/>
                  </a:lnTo>
                  <a:lnTo>
                    <a:pt x="19" y="261"/>
                  </a:lnTo>
                  <a:lnTo>
                    <a:pt x="19" y="254"/>
                  </a:lnTo>
                  <a:lnTo>
                    <a:pt x="25" y="254"/>
                  </a:lnTo>
                  <a:lnTo>
                    <a:pt x="32" y="248"/>
                  </a:lnTo>
                  <a:lnTo>
                    <a:pt x="38" y="248"/>
                  </a:lnTo>
                  <a:lnTo>
                    <a:pt x="38" y="241"/>
                  </a:lnTo>
                  <a:lnTo>
                    <a:pt x="44" y="241"/>
                  </a:lnTo>
                  <a:lnTo>
                    <a:pt x="51" y="241"/>
                  </a:lnTo>
                  <a:lnTo>
                    <a:pt x="51" y="235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3" y="229"/>
                  </a:lnTo>
                  <a:lnTo>
                    <a:pt x="70" y="229"/>
                  </a:lnTo>
                  <a:lnTo>
                    <a:pt x="70" y="222"/>
                  </a:lnTo>
                  <a:lnTo>
                    <a:pt x="76" y="222"/>
                  </a:lnTo>
                  <a:lnTo>
                    <a:pt x="76" y="210"/>
                  </a:lnTo>
                  <a:lnTo>
                    <a:pt x="82" y="203"/>
                  </a:lnTo>
                  <a:lnTo>
                    <a:pt x="89" y="197"/>
                  </a:lnTo>
                  <a:lnTo>
                    <a:pt x="89" y="191"/>
                  </a:lnTo>
                  <a:lnTo>
                    <a:pt x="95" y="191"/>
                  </a:lnTo>
                  <a:lnTo>
                    <a:pt x="101" y="184"/>
                  </a:lnTo>
                  <a:lnTo>
                    <a:pt x="101" y="178"/>
                  </a:lnTo>
                  <a:lnTo>
                    <a:pt x="95" y="172"/>
                  </a:lnTo>
                  <a:lnTo>
                    <a:pt x="101" y="165"/>
                  </a:lnTo>
                  <a:lnTo>
                    <a:pt x="108" y="165"/>
                  </a:lnTo>
                  <a:lnTo>
                    <a:pt x="114" y="165"/>
                  </a:lnTo>
                  <a:lnTo>
                    <a:pt x="114" y="159"/>
                  </a:lnTo>
                  <a:lnTo>
                    <a:pt x="114" y="153"/>
                  </a:lnTo>
                  <a:lnTo>
                    <a:pt x="120" y="153"/>
                  </a:lnTo>
                  <a:lnTo>
                    <a:pt x="120" y="146"/>
                  </a:lnTo>
                  <a:lnTo>
                    <a:pt x="120" y="140"/>
                  </a:lnTo>
                  <a:lnTo>
                    <a:pt x="120" y="134"/>
                  </a:lnTo>
                  <a:lnTo>
                    <a:pt x="127" y="134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33" y="115"/>
                  </a:lnTo>
                  <a:lnTo>
                    <a:pt x="139" y="115"/>
                  </a:lnTo>
                  <a:lnTo>
                    <a:pt x="146" y="108"/>
                  </a:lnTo>
                  <a:lnTo>
                    <a:pt x="139" y="108"/>
                  </a:lnTo>
                  <a:lnTo>
                    <a:pt x="139" y="102"/>
                  </a:lnTo>
                  <a:lnTo>
                    <a:pt x="139" y="96"/>
                  </a:lnTo>
                  <a:lnTo>
                    <a:pt x="146" y="83"/>
                  </a:lnTo>
                  <a:lnTo>
                    <a:pt x="152" y="83"/>
                  </a:lnTo>
                  <a:lnTo>
                    <a:pt x="152" y="77"/>
                  </a:lnTo>
                  <a:lnTo>
                    <a:pt x="159" y="70"/>
                  </a:lnTo>
                  <a:lnTo>
                    <a:pt x="165" y="70"/>
                  </a:lnTo>
                  <a:lnTo>
                    <a:pt x="165" y="64"/>
                  </a:lnTo>
                  <a:lnTo>
                    <a:pt x="165" y="57"/>
                  </a:lnTo>
                  <a:lnTo>
                    <a:pt x="171" y="57"/>
                  </a:lnTo>
                  <a:lnTo>
                    <a:pt x="178" y="51"/>
                  </a:lnTo>
                  <a:lnTo>
                    <a:pt x="184" y="51"/>
                  </a:lnTo>
                  <a:lnTo>
                    <a:pt x="190" y="51"/>
                  </a:lnTo>
                  <a:lnTo>
                    <a:pt x="197" y="45"/>
                  </a:lnTo>
                  <a:lnTo>
                    <a:pt x="197" y="38"/>
                  </a:lnTo>
                  <a:lnTo>
                    <a:pt x="203" y="32"/>
                  </a:lnTo>
                  <a:lnTo>
                    <a:pt x="203" y="26"/>
                  </a:lnTo>
                  <a:lnTo>
                    <a:pt x="209" y="26"/>
                  </a:lnTo>
                  <a:lnTo>
                    <a:pt x="216" y="26"/>
                  </a:lnTo>
                  <a:lnTo>
                    <a:pt x="216" y="19"/>
                  </a:lnTo>
                  <a:lnTo>
                    <a:pt x="222" y="19"/>
                  </a:lnTo>
                  <a:lnTo>
                    <a:pt x="228" y="19"/>
                  </a:lnTo>
                  <a:lnTo>
                    <a:pt x="228" y="13"/>
                  </a:lnTo>
                  <a:lnTo>
                    <a:pt x="235" y="13"/>
                  </a:lnTo>
                  <a:lnTo>
                    <a:pt x="241" y="13"/>
                  </a:lnTo>
                  <a:lnTo>
                    <a:pt x="241" y="7"/>
                  </a:lnTo>
                  <a:lnTo>
                    <a:pt x="247" y="7"/>
                  </a:lnTo>
                  <a:lnTo>
                    <a:pt x="254" y="0"/>
                  </a:lnTo>
                  <a:lnTo>
                    <a:pt x="254" y="7"/>
                  </a:lnTo>
                  <a:lnTo>
                    <a:pt x="260" y="7"/>
                  </a:lnTo>
                  <a:lnTo>
                    <a:pt x="260" y="13"/>
                  </a:lnTo>
                  <a:lnTo>
                    <a:pt x="266" y="13"/>
                  </a:lnTo>
                  <a:lnTo>
                    <a:pt x="273" y="13"/>
                  </a:lnTo>
                  <a:lnTo>
                    <a:pt x="279" y="13"/>
                  </a:lnTo>
                  <a:lnTo>
                    <a:pt x="285" y="13"/>
                  </a:lnTo>
                  <a:lnTo>
                    <a:pt x="292" y="13"/>
                  </a:lnTo>
                  <a:lnTo>
                    <a:pt x="292" y="19"/>
                  </a:lnTo>
                  <a:lnTo>
                    <a:pt x="298" y="19"/>
                  </a:lnTo>
                  <a:lnTo>
                    <a:pt x="304" y="19"/>
                  </a:lnTo>
                  <a:lnTo>
                    <a:pt x="311" y="19"/>
                  </a:lnTo>
                  <a:lnTo>
                    <a:pt x="317" y="19"/>
                  </a:lnTo>
                  <a:lnTo>
                    <a:pt x="323" y="19"/>
                  </a:lnTo>
                  <a:lnTo>
                    <a:pt x="330" y="19"/>
                  </a:lnTo>
                  <a:lnTo>
                    <a:pt x="336" y="13"/>
                  </a:lnTo>
                  <a:lnTo>
                    <a:pt x="343" y="13"/>
                  </a:lnTo>
                  <a:lnTo>
                    <a:pt x="343" y="19"/>
                  </a:lnTo>
                  <a:lnTo>
                    <a:pt x="349" y="19"/>
                  </a:lnTo>
                  <a:lnTo>
                    <a:pt x="355" y="26"/>
                  </a:lnTo>
                  <a:lnTo>
                    <a:pt x="362" y="19"/>
                  </a:lnTo>
                  <a:lnTo>
                    <a:pt x="368" y="19"/>
                  </a:lnTo>
                  <a:lnTo>
                    <a:pt x="368" y="26"/>
                  </a:lnTo>
                  <a:lnTo>
                    <a:pt x="362" y="26"/>
                  </a:lnTo>
                  <a:lnTo>
                    <a:pt x="362" y="32"/>
                  </a:lnTo>
                  <a:lnTo>
                    <a:pt x="362" y="38"/>
                  </a:lnTo>
                  <a:lnTo>
                    <a:pt x="368" y="45"/>
                  </a:lnTo>
                  <a:lnTo>
                    <a:pt x="368" y="51"/>
                  </a:lnTo>
                  <a:lnTo>
                    <a:pt x="374" y="51"/>
                  </a:lnTo>
                  <a:lnTo>
                    <a:pt x="381" y="51"/>
                  </a:lnTo>
                  <a:lnTo>
                    <a:pt x="381" y="45"/>
                  </a:lnTo>
                  <a:lnTo>
                    <a:pt x="387" y="38"/>
                  </a:lnTo>
                  <a:lnTo>
                    <a:pt x="393" y="38"/>
                  </a:lnTo>
                  <a:lnTo>
                    <a:pt x="393" y="45"/>
                  </a:lnTo>
                  <a:lnTo>
                    <a:pt x="393" y="51"/>
                  </a:lnTo>
                  <a:lnTo>
                    <a:pt x="393" y="64"/>
                  </a:lnTo>
                  <a:lnTo>
                    <a:pt x="400" y="64"/>
                  </a:lnTo>
                  <a:lnTo>
                    <a:pt x="406" y="64"/>
                  </a:lnTo>
                  <a:lnTo>
                    <a:pt x="406" y="57"/>
                  </a:lnTo>
                  <a:lnTo>
                    <a:pt x="400" y="57"/>
                  </a:lnTo>
                  <a:lnTo>
                    <a:pt x="406" y="51"/>
                  </a:lnTo>
                  <a:lnTo>
                    <a:pt x="400" y="51"/>
                  </a:lnTo>
                  <a:lnTo>
                    <a:pt x="406" y="45"/>
                  </a:lnTo>
                  <a:lnTo>
                    <a:pt x="406" y="38"/>
                  </a:lnTo>
                  <a:lnTo>
                    <a:pt x="412" y="38"/>
                  </a:lnTo>
                  <a:lnTo>
                    <a:pt x="419" y="38"/>
                  </a:lnTo>
                  <a:lnTo>
                    <a:pt x="425" y="38"/>
                  </a:lnTo>
                  <a:lnTo>
                    <a:pt x="431" y="38"/>
                  </a:lnTo>
                  <a:lnTo>
                    <a:pt x="438" y="38"/>
                  </a:lnTo>
                  <a:lnTo>
                    <a:pt x="444" y="38"/>
                  </a:lnTo>
                  <a:lnTo>
                    <a:pt x="450" y="32"/>
                  </a:lnTo>
                  <a:lnTo>
                    <a:pt x="450" y="38"/>
                  </a:lnTo>
                  <a:lnTo>
                    <a:pt x="457" y="32"/>
                  </a:lnTo>
                  <a:lnTo>
                    <a:pt x="457" y="38"/>
                  </a:lnTo>
                  <a:lnTo>
                    <a:pt x="463" y="38"/>
                  </a:lnTo>
                  <a:lnTo>
                    <a:pt x="463" y="32"/>
                  </a:lnTo>
                  <a:lnTo>
                    <a:pt x="463" y="26"/>
                  </a:lnTo>
                  <a:lnTo>
                    <a:pt x="469" y="26"/>
                  </a:lnTo>
                  <a:lnTo>
                    <a:pt x="469" y="32"/>
                  </a:lnTo>
                  <a:lnTo>
                    <a:pt x="469" y="38"/>
                  </a:lnTo>
                  <a:lnTo>
                    <a:pt x="476" y="38"/>
                  </a:lnTo>
                  <a:lnTo>
                    <a:pt x="482" y="38"/>
                  </a:lnTo>
                  <a:lnTo>
                    <a:pt x="482" y="32"/>
                  </a:lnTo>
                  <a:lnTo>
                    <a:pt x="482" y="38"/>
                  </a:lnTo>
                  <a:lnTo>
                    <a:pt x="488" y="32"/>
                  </a:lnTo>
                  <a:lnTo>
                    <a:pt x="488" y="26"/>
                  </a:lnTo>
                  <a:lnTo>
                    <a:pt x="488" y="32"/>
                  </a:lnTo>
                  <a:lnTo>
                    <a:pt x="495" y="32"/>
                  </a:lnTo>
                  <a:lnTo>
                    <a:pt x="495" y="38"/>
                  </a:lnTo>
                  <a:lnTo>
                    <a:pt x="495" y="32"/>
                  </a:lnTo>
                  <a:lnTo>
                    <a:pt x="501" y="32"/>
                  </a:lnTo>
                  <a:lnTo>
                    <a:pt x="501" y="26"/>
                  </a:lnTo>
                  <a:lnTo>
                    <a:pt x="495" y="26"/>
                  </a:lnTo>
                  <a:lnTo>
                    <a:pt x="501" y="26"/>
                  </a:lnTo>
                  <a:lnTo>
                    <a:pt x="507" y="26"/>
                  </a:lnTo>
                  <a:lnTo>
                    <a:pt x="514" y="26"/>
                  </a:lnTo>
                  <a:lnTo>
                    <a:pt x="514" y="19"/>
                  </a:lnTo>
                  <a:lnTo>
                    <a:pt x="514" y="26"/>
                  </a:lnTo>
                  <a:lnTo>
                    <a:pt x="520" y="26"/>
                  </a:lnTo>
                  <a:lnTo>
                    <a:pt x="527" y="26"/>
                  </a:lnTo>
                  <a:lnTo>
                    <a:pt x="533" y="19"/>
                  </a:lnTo>
                  <a:lnTo>
                    <a:pt x="539" y="19"/>
                  </a:lnTo>
                  <a:lnTo>
                    <a:pt x="539" y="26"/>
                  </a:lnTo>
                  <a:lnTo>
                    <a:pt x="539" y="32"/>
                  </a:lnTo>
                  <a:lnTo>
                    <a:pt x="546" y="32"/>
                  </a:lnTo>
                  <a:lnTo>
                    <a:pt x="552" y="32"/>
                  </a:lnTo>
                  <a:lnTo>
                    <a:pt x="552" y="38"/>
                  </a:lnTo>
                  <a:lnTo>
                    <a:pt x="558" y="38"/>
                  </a:lnTo>
                  <a:lnTo>
                    <a:pt x="558" y="45"/>
                  </a:lnTo>
                  <a:lnTo>
                    <a:pt x="558" y="51"/>
                  </a:lnTo>
                  <a:lnTo>
                    <a:pt x="552" y="51"/>
                  </a:lnTo>
                  <a:lnTo>
                    <a:pt x="552" y="57"/>
                  </a:lnTo>
                  <a:lnTo>
                    <a:pt x="552" y="64"/>
                  </a:lnTo>
                  <a:lnTo>
                    <a:pt x="558" y="70"/>
                  </a:lnTo>
                  <a:lnTo>
                    <a:pt x="565" y="70"/>
                  </a:lnTo>
                  <a:lnTo>
                    <a:pt x="565" y="77"/>
                  </a:lnTo>
                  <a:lnTo>
                    <a:pt x="571" y="77"/>
                  </a:lnTo>
                  <a:lnTo>
                    <a:pt x="565" y="77"/>
                  </a:lnTo>
                  <a:lnTo>
                    <a:pt x="571" y="83"/>
                  </a:lnTo>
                  <a:lnTo>
                    <a:pt x="571" y="89"/>
                  </a:lnTo>
                  <a:lnTo>
                    <a:pt x="565" y="89"/>
                  </a:lnTo>
                  <a:lnTo>
                    <a:pt x="565" y="96"/>
                  </a:lnTo>
                  <a:lnTo>
                    <a:pt x="558" y="96"/>
                  </a:lnTo>
                  <a:lnTo>
                    <a:pt x="558" y="102"/>
                  </a:lnTo>
                  <a:lnTo>
                    <a:pt x="558" y="108"/>
                  </a:lnTo>
                  <a:lnTo>
                    <a:pt x="558" y="115"/>
                  </a:lnTo>
                  <a:lnTo>
                    <a:pt x="565" y="115"/>
                  </a:lnTo>
                  <a:lnTo>
                    <a:pt x="565" y="121"/>
                  </a:lnTo>
                  <a:lnTo>
                    <a:pt x="565" y="127"/>
                  </a:lnTo>
                  <a:lnTo>
                    <a:pt x="571" y="127"/>
                  </a:lnTo>
                  <a:lnTo>
                    <a:pt x="565" y="127"/>
                  </a:lnTo>
                  <a:lnTo>
                    <a:pt x="571" y="127"/>
                  </a:lnTo>
                  <a:lnTo>
                    <a:pt x="571" y="134"/>
                  </a:lnTo>
                  <a:lnTo>
                    <a:pt x="571" y="140"/>
                  </a:lnTo>
                  <a:lnTo>
                    <a:pt x="577" y="140"/>
                  </a:lnTo>
                  <a:lnTo>
                    <a:pt x="571" y="140"/>
                  </a:lnTo>
                  <a:lnTo>
                    <a:pt x="577" y="140"/>
                  </a:lnTo>
                  <a:lnTo>
                    <a:pt x="577" y="146"/>
                  </a:lnTo>
                  <a:lnTo>
                    <a:pt x="577" y="153"/>
                  </a:lnTo>
                  <a:lnTo>
                    <a:pt x="584" y="153"/>
                  </a:lnTo>
                  <a:lnTo>
                    <a:pt x="577" y="153"/>
                  </a:lnTo>
                  <a:lnTo>
                    <a:pt x="584" y="153"/>
                  </a:lnTo>
                  <a:lnTo>
                    <a:pt x="577" y="159"/>
                  </a:lnTo>
                  <a:lnTo>
                    <a:pt x="584" y="159"/>
                  </a:lnTo>
                  <a:lnTo>
                    <a:pt x="590" y="159"/>
                  </a:lnTo>
                  <a:lnTo>
                    <a:pt x="596" y="159"/>
                  </a:lnTo>
                  <a:lnTo>
                    <a:pt x="596" y="153"/>
                  </a:lnTo>
                  <a:lnTo>
                    <a:pt x="603" y="153"/>
                  </a:lnTo>
                  <a:lnTo>
                    <a:pt x="609" y="159"/>
                  </a:lnTo>
                  <a:lnTo>
                    <a:pt x="609" y="153"/>
                  </a:lnTo>
                  <a:lnTo>
                    <a:pt x="615" y="153"/>
                  </a:lnTo>
                  <a:lnTo>
                    <a:pt x="615" y="159"/>
                  </a:lnTo>
                  <a:lnTo>
                    <a:pt x="622" y="159"/>
                  </a:lnTo>
                  <a:lnTo>
                    <a:pt x="628" y="159"/>
                  </a:lnTo>
                  <a:lnTo>
                    <a:pt x="628" y="165"/>
                  </a:lnTo>
                  <a:lnTo>
                    <a:pt x="628" y="172"/>
                  </a:lnTo>
                  <a:lnTo>
                    <a:pt x="628" y="178"/>
                  </a:lnTo>
                  <a:lnTo>
                    <a:pt x="622" y="178"/>
                  </a:lnTo>
                  <a:lnTo>
                    <a:pt x="622" y="184"/>
                  </a:lnTo>
                  <a:lnTo>
                    <a:pt x="615" y="184"/>
                  </a:lnTo>
                  <a:lnTo>
                    <a:pt x="615" y="191"/>
                  </a:lnTo>
                  <a:lnTo>
                    <a:pt x="615" y="197"/>
                  </a:lnTo>
                  <a:lnTo>
                    <a:pt x="609" y="197"/>
                  </a:lnTo>
                  <a:lnTo>
                    <a:pt x="615" y="197"/>
                  </a:lnTo>
                  <a:lnTo>
                    <a:pt x="615" y="203"/>
                  </a:lnTo>
                  <a:lnTo>
                    <a:pt x="609" y="203"/>
                  </a:lnTo>
                  <a:lnTo>
                    <a:pt x="615" y="203"/>
                  </a:lnTo>
                  <a:lnTo>
                    <a:pt x="615" y="210"/>
                  </a:lnTo>
                  <a:lnTo>
                    <a:pt x="615" y="216"/>
                  </a:lnTo>
                  <a:lnTo>
                    <a:pt x="609" y="216"/>
                  </a:lnTo>
                  <a:lnTo>
                    <a:pt x="615" y="222"/>
                  </a:lnTo>
                  <a:lnTo>
                    <a:pt x="609" y="222"/>
                  </a:lnTo>
                  <a:lnTo>
                    <a:pt x="615" y="222"/>
                  </a:lnTo>
                  <a:lnTo>
                    <a:pt x="615" y="229"/>
                  </a:lnTo>
                  <a:lnTo>
                    <a:pt x="622" y="229"/>
                  </a:lnTo>
                  <a:lnTo>
                    <a:pt x="615" y="229"/>
                  </a:lnTo>
                  <a:lnTo>
                    <a:pt x="609" y="229"/>
                  </a:lnTo>
                  <a:lnTo>
                    <a:pt x="615" y="229"/>
                  </a:lnTo>
                  <a:lnTo>
                    <a:pt x="609" y="235"/>
                  </a:lnTo>
                  <a:lnTo>
                    <a:pt x="609" y="241"/>
                  </a:lnTo>
                  <a:lnTo>
                    <a:pt x="609" y="248"/>
                  </a:lnTo>
                  <a:lnTo>
                    <a:pt x="615" y="248"/>
                  </a:lnTo>
                  <a:lnTo>
                    <a:pt x="615" y="254"/>
                  </a:lnTo>
                  <a:lnTo>
                    <a:pt x="622" y="254"/>
                  </a:lnTo>
                  <a:lnTo>
                    <a:pt x="622" y="261"/>
                  </a:lnTo>
                  <a:lnTo>
                    <a:pt x="628" y="261"/>
                  </a:lnTo>
                  <a:lnTo>
                    <a:pt x="622" y="261"/>
                  </a:lnTo>
                  <a:lnTo>
                    <a:pt x="628" y="261"/>
                  </a:lnTo>
                  <a:lnTo>
                    <a:pt x="634" y="261"/>
                  </a:lnTo>
                  <a:lnTo>
                    <a:pt x="634" y="267"/>
                  </a:lnTo>
                  <a:lnTo>
                    <a:pt x="634" y="273"/>
                  </a:lnTo>
                  <a:lnTo>
                    <a:pt x="641" y="273"/>
                  </a:lnTo>
                  <a:lnTo>
                    <a:pt x="641" y="280"/>
                  </a:lnTo>
                  <a:lnTo>
                    <a:pt x="634" y="280"/>
                  </a:lnTo>
                  <a:lnTo>
                    <a:pt x="628" y="280"/>
                  </a:lnTo>
                  <a:lnTo>
                    <a:pt x="634" y="280"/>
                  </a:lnTo>
                  <a:lnTo>
                    <a:pt x="628" y="280"/>
                  </a:lnTo>
                  <a:lnTo>
                    <a:pt x="634" y="280"/>
                  </a:lnTo>
                  <a:lnTo>
                    <a:pt x="634" y="286"/>
                  </a:lnTo>
                  <a:lnTo>
                    <a:pt x="641" y="286"/>
                  </a:lnTo>
                  <a:lnTo>
                    <a:pt x="647" y="286"/>
                  </a:lnTo>
                  <a:lnTo>
                    <a:pt x="641" y="286"/>
                  </a:lnTo>
                  <a:lnTo>
                    <a:pt x="641" y="292"/>
                  </a:lnTo>
                  <a:lnTo>
                    <a:pt x="641" y="299"/>
                  </a:lnTo>
                  <a:lnTo>
                    <a:pt x="647" y="299"/>
                  </a:lnTo>
                  <a:lnTo>
                    <a:pt x="653" y="299"/>
                  </a:lnTo>
                  <a:lnTo>
                    <a:pt x="660" y="299"/>
                  </a:lnTo>
                  <a:lnTo>
                    <a:pt x="666" y="299"/>
                  </a:lnTo>
                  <a:lnTo>
                    <a:pt x="660" y="299"/>
                  </a:lnTo>
                  <a:lnTo>
                    <a:pt x="666" y="299"/>
                  </a:lnTo>
                  <a:lnTo>
                    <a:pt x="672" y="299"/>
                  </a:lnTo>
                  <a:lnTo>
                    <a:pt x="679" y="299"/>
                  </a:lnTo>
                  <a:lnTo>
                    <a:pt x="679" y="292"/>
                  </a:lnTo>
                  <a:lnTo>
                    <a:pt x="679" y="299"/>
                  </a:lnTo>
                  <a:lnTo>
                    <a:pt x="679" y="292"/>
                  </a:lnTo>
                  <a:lnTo>
                    <a:pt x="685" y="292"/>
                  </a:lnTo>
                  <a:lnTo>
                    <a:pt x="685" y="299"/>
                  </a:lnTo>
                  <a:lnTo>
                    <a:pt x="691" y="299"/>
                  </a:lnTo>
                  <a:lnTo>
                    <a:pt x="691" y="292"/>
                  </a:lnTo>
                  <a:lnTo>
                    <a:pt x="698" y="292"/>
                  </a:lnTo>
                  <a:lnTo>
                    <a:pt x="698" y="299"/>
                  </a:lnTo>
                  <a:lnTo>
                    <a:pt x="698" y="292"/>
                  </a:lnTo>
                  <a:lnTo>
                    <a:pt x="704" y="292"/>
                  </a:lnTo>
                  <a:lnTo>
                    <a:pt x="704" y="286"/>
                  </a:lnTo>
                  <a:lnTo>
                    <a:pt x="704" y="280"/>
                  </a:lnTo>
                  <a:lnTo>
                    <a:pt x="698" y="280"/>
                  </a:lnTo>
                  <a:lnTo>
                    <a:pt x="698" y="286"/>
                  </a:lnTo>
                  <a:lnTo>
                    <a:pt x="691" y="286"/>
                  </a:lnTo>
                  <a:lnTo>
                    <a:pt x="691" y="280"/>
                  </a:lnTo>
                  <a:lnTo>
                    <a:pt x="698" y="280"/>
                  </a:lnTo>
                  <a:lnTo>
                    <a:pt x="704" y="273"/>
                  </a:lnTo>
                  <a:lnTo>
                    <a:pt x="704" y="280"/>
                  </a:lnTo>
                  <a:lnTo>
                    <a:pt x="704" y="273"/>
                  </a:lnTo>
                  <a:lnTo>
                    <a:pt x="698" y="273"/>
                  </a:lnTo>
                  <a:lnTo>
                    <a:pt x="704" y="273"/>
                  </a:lnTo>
                  <a:lnTo>
                    <a:pt x="704" y="267"/>
                  </a:lnTo>
                  <a:lnTo>
                    <a:pt x="711" y="267"/>
                  </a:lnTo>
                  <a:lnTo>
                    <a:pt x="711" y="273"/>
                  </a:lnTo>
                  <a:lnTo>
                    <a:pt x="704" y="273"/>
                  </a:lnTo>
                  <a:lnTo>
                    <a:pt x="711" y="273"/>
                  </a:lnTo>
                  <a:lnTo>
                    <a:pt x="717" y="273"/>
                  </a:lnTo>
                  <a:lnTo>
                    <a:pt x="723" y="273"/>
                  </a:lnTo>
                  <a:lnTo>
                    <a:pt x="723" y="267"/>
                  </a:lnTo>
                  <a:lnTo>
                    <a:pt x="723" y="273"/>
                  </a:lnTo>
                  <a:lnTo>
                    <a:pt x="730" y="273"/>
                  </a:lnTo>
                  <a:lnTo>
                    <a:pt x="736" y="273"/>
                  </a:lnTo>
                  <a:lnTo>
                    <a:pt x="742" y="273"/>
                  </a:lnTo>
                  <a:lnTo>
                    <a:pt x="749" y="273"/>
                  </a:lnTo>
                  <a:lnTo>
                    <a:pt x="749" y="267"/>
                  </a:lnTo>
                  <a:lnTo>
                    <a:pt x="755" y="267"/>
                  </a:lnTo>
                  <a:lnTo>
                    <a:pt x="755" y="261"/>
                  </a:lnTo>
                  <a:lnTo>
                    <a:pt x="761" y="261"/>
                  </a:lnTo>
                  <a:lnTo>
                    <a:pt x="768" y="261"/>
                  </a:lnTo>
                  <a:lnTo>
                    <a:pt x="774" y="261"/>
                  </a:lnTo>
                  <a:lnTo>
                    <a:pt x="774" y="254"/>
                  </a:lnTo>
                  <a:lnTo>
                    <a:pt x="780" y="254"/>
                  </a:lnTo>
                  <a:lnTo>
                    <a:pt x="787" y="254"/>
                  </a:lnTo>
                  <a:lnTo>
                    <a:pt x="793" y="254"/>
                  </a:lnTo>
                  <a:lnTo>
                    <a:pt x="799" y="254"/>
                  </a:lnTo>
                  <a:lnTo>
                    <a:pt x="799" y="261"/>
                  </a:lnTo>
                  <a:lnTo>
                    <a:pt x="799" y="267"/>
                  </a:lnTo>
                  <a:lnTo>
                    <a:pt x="806" y="267"/>
                  </a:lnTo>
                  <a:lnTo>
                    <a:pt x="806" y="273"/>
                  </a:lnTo>
                  <a:lnTo>
                    <a:pt x="812" y="273"/>
                  </a:lnTo>
                  <a:lnTo>
                    <a:pt x="818" y="273"/>
                  </a:lnTo>
                  <a:lnTo>
                    <a:pt x="812" y="273"/>
                  </a:lnTo>
                  <a:lnTo>
                    <a:pt x="818" y="273"/>
                  </a:lnTo>
                  <a:lnTo>
                    <a:pt x="812" y="273"/>
                  </a:lnTo>
                  <a:lnTo>
                    <a:pt x="818" y="273"/>
                  </a:lnTo>
                  <a:lnTo>
                    <a:pt x="825" y="273"/>
                  </a:lnTo>
                  <a:lnTo>
                    <a:pt x="831" y="273"/>
                  </a:lnTo>
                  <a:lnTo>
                    <a:pt x="825" y="273"/>
                  </a:lnTo>
                  <a:lnTo>
                    <a:pt x="825" y="267"/>
                  </a:lnTo>
                  <a:lnTo>
                    <a:pt x="831" y="267"/>
                  </a:lnTo>
                  <a:lnTo>
                    <a:pt x="831" y="273"/>
                  </a:lnTo>
                  <a:lnTo>
                    <a:pt x="831" y="267"/>
                  </a:lnTo>
                  <a:lnTo>
                    <a:pt x="831" y="273"/>
                  </a:lnTo>
                  <a:lnTo>
                    <a:pt x="837" y="267"/>
                  </a:lnTo>
                  <a:lnTo>
                    <a:pt x="837" y="273"/>
                  </a:lnTo>
                  <a:lnTo>
                    <a:pt x="844" y="273"/>
                  </a:lnTo>
                  <a:lnTo>
                    <a:pt x="850" y="273"/>
                  </a:lnTo>
                  <a:lnTo>
                    <a:pt x="850" y="280"/>
                  </a:lnTo>
                  <a:lnTo>
                    <a:pt x="844" y="280"/>
                  </a:lnTo>
                  <a:lnTo>
                    <a:pt x="850" y="286"/>
                  </a:lnTo>
                  <a:lnTo>
                    <a:pt x="844" y="286"/>
                  </a:lnTo>
                  <a:lnTo>
                    <a:pt x="844" y="292"/>
                  </a:lnTo>
                  <a:lnTo>
                    <a:pt x="837" y="292"/>
                  </a:lnTo>
                  <a:lnTo>
                    <a:pt x="831" y="299"/>
                  </a:lnTo>
                  <a:lnTo>
                    <a:pt x="831" y="292"/>
                  </a:lnTo>
                  <a:lnTo>
                    <a:pt x="825" y="292"/>
                  </a:lnTo>
                  <a:lnTo>
                    <a:pt x="825" y="299"/>
                  </a:lnTo>
                  <a:lnTo>
                    <a:pt x="818" y="299"/>
                  </a:lnTo>
                  <a:lnTo>
                    <a:pt x="818" y="292"/>
                  </a:lnTo>
                  <a:lnTo>
                    <a:pt x="818" y="299"/>
                  </a:lnTo>
                  <a:lnTo>
                    <a:pt x="812" y="299"/>
                  </a:lnTo>
                  <a:lnTo>
                    <a:pt x="806" y="299"/>
                  </a:lnTo>
                  <a:lnTo>
                    <a:pt x="806" y="305"/>
                  </a:lnTo>
                  <a:lnTo>
                    <a:pt x="799" y="299"/>
                  </a:lnTo>
                  <a:lnTo>
                    <a:pt x="799" y="305"/>
                  </a:lnTo>
                  <a:lnTo>
                    <a:pt x="793" y="305"/>
                  </a:lnTo>
                  <a:lnTo>
                    <a:pt x="793" y="311"/>
                  </a:lnTo>
                  <a:lnTo>
                    <a:pt x="787" y="311"/>
                  </a:lnTo>
                  <a:lnTo>
                    <a:pt x="793" y="311"/>
                  </a:lnTo>
                  <a:lnTo>
                    <a:pt x="787" y="311"/>
                  </a:lnTo>
                  <a:lnTo>
                    <a:pt x="787" y="318"/>
                  </a:lnTo>
                  <a:lnTo>
                    <a:pt x="787" y="324"/>
                  </a:lnTo>
                  <a:lnTo>
                    <a:pt x="780" y="324"/>
                  </a:lnTo>
                  <a:lnTo>
                    <a:pt x="780" y="330"/>
                  </a:lnTo>
                  <a:lnTo>
                    <a:pt x="787" y="330"/>
                  </a:lnTo>
                  <a:lnTo>
                    <a:pt x="787" y="337"/>
                  </a:lnTo>
                  <a:lnTo>
                    <a:pt x="793" y="337"/>
                  </a:lnTo>
                  <a:lnTo>
                    <a:pt x="793" y="343"/>
                  </a:lnTo>
                  <a:lnTo>
                    <a:pt x="799" y="343"/>
                  </a:lnTo>
                  <a:lnTo>
                    <a:pt x="793" y="343"/>
                  </a:lnTo>
                  <a:lnTo>
                    <a:pt x="787" y="343"/>
                  </a:lnTo>
                  <a:lnTo>
                    <a:pt x="780" y="343"/>
                  </a:lnTo>
                  <a:lnTo>
                    <a:pt x="774" y="343"/>
                  </a:lnTo>
                  <a:lnTo>
                    <a:pt x="774" y="349"/>
                  </a:lnTo>
                  <a:lnTo>
                    <a:pt x="768" y="349"/>
                  </a:lnTo>
                  <a:lnTo>
                    <a:pt x="761" y="349"/>
                  </a:lnTo>
                  <a:lnTo>
                    <a:pt x="768" y="349"/>
                  </a:lnTo>
                  <a:lnTo>
                    <a:pt x="768" y="356"/>
                  </a:lnTo>
                  <a:lnTo>
                    <a:pt x="768" y="349"/>
                  </a:lnTo>
                  <a:lnTo>
                    <a:pt x="768" y="356"/>
                  </a:lnTo>
                  <a:lnTo>
                    <a:pt x="761" y="356"/>
                  </a:lnTo>
                  <a:lnTo>
                    <a:pt x="768" y="356"/>
                  </a:lnTo>
                  <a:lnTo>
                    <a:pt x="761" y="356"/>
                  </a:lnTo>
                  <a:lnTo>
                    <a:pt x="761" y="362"/>
                  </a:lnTo>
                  <a:lnTo>
                    <a:pt x="761" y="356"/>
                  </a:lnTo>
                  <a:lnTo>
                    <a:pt x="755" y="356"/>
                  </a:lnTo>
                  <a:lnTo>
                    <a:pt x="755" y="362"/>
                  </a:lnTo>
                  <a:lnTo>
                    <a:pt x="755" y="356"/>
                  </a:lnTo>
                  <a:lnTo>
                    <a:pt x="749" y="356"/>
                  </a:lnTo>
                  <a:lnTo>
                    <a:pt x="749" y="362"/>
                  </a:lnTo>
                  <a:lnTo>
                    <a:pt x="749" y="368"/>
                  </a:lnTo>
                  <a:lnTo>
                    <a:pt x="749" y="362"/>
                  </a:lnTo>
                  <a:lnTo>
                    <a:pt x="749" y="368"/>
                  </a:lnTo>
                  <a:lnTo>
                    <a:pt x="749" y="362"/>
                  </a:lnTo>
                  <a:lnTo>
                    <a:pt x="742" y="362"/>
                  </a:lnTo>
                  <a:lnTo>
                    <a:pt x="736" y="368"/>
                  </a:lnTo>
                  <a:lnTo>
                    <a:pt x="730" y="368"/>
                  </a:lnTo>
                  <a:lnTo>
                    <a:pt x="730" y="375"/>
                  </a:lnTo>
                  <a:lnTo>
                    <a:pt x="730" y="381"/>
                  </a:lnTo>
                  <a:lnTo>
                    <a:pt x="730" y="375"/>
                  </a:lnTo>
                  <a:lnTo>
                    <a:pt x="736" y="375"/>
                  </a:lnTo>
                  <a:lnTo>
                    <a:pt x="736" y="381"/>
                  </a:lnTo>
                  <a:lnTo>
                    <a:pt x="730" y="381"/>
                  </a:lnTo>
                  <a:lnTo>
                    <a:pt x="736" y="381"/>
                  </a:lnTo>
                  <a:lnTo>
                    <a:pt x="736" y="387"/>
                  </a:lnTo>
                  <a:lnTo>
                    <a:pt x="730" y="387"/>
                  </a:lnTo>
                  <a:lnTo>
                    <a:pt x="723" y="387"/>
                  </a:lnTo>
                  <a:lnTo>
                    <a:pt x="717" y="387"/>
                  </a:lnTo>
                  <a:lnTo>
                    <a:pt x="723" y="387"/>
                  </a:lnTo>
                  <a:lnTo>
                    <a:pt x="717" y="387"/>
                  </a:lnTo>
                  <a:lnTo>
                    <a:pt x="717" y="381"/>
                  </a:lnTo>
                  <a:lnTo>
                    <a:pt x="717" y="387"/>
                  </a:lnTo>
                  <a:lnTo>
                    <a:pt x="711" y="387"/>
                  </a:lnTo>
                  <a:lnTo>
                    <a:pt x="711" y="381"/>
                  </a:lnTo>
                  <a:lnTo>
                    <a:pt x="704" y="381"/>
                  </a:lnTo>
                  <a:lnTo>
                    <a:pt x="698" y="381"/>
                  </a:lnTo>
                  <a:lnTo>
                    <a:pt x="691" y="381"/>
                  </a:lnTo>
                  <a:lnTo>
                    <a:pt x="685" y="381"/>
                  </a:lnTo>
                  <a:lnTo>
                    <a:pt x="679" y="381"/>
                  </a:lnTo>
                  <a:lnTo>
                    <a:pt x="679" y="387"/>
                  </a:lnTo>
                  <a:lnTo>
                    <a:pt x="672" y="387"/>
                  </a:lnTo>
                  <a:lnTo>
                    <a:pt x="666" y="387"/>
                  </a:lnTo>
                  <a:lnTo>
                    <a:pt x="660" y="387"/>
                  </a:lnTo>
                  <a:lnTo>
                    <a:pt x="660" y="394"/>
                  </a:lnTo>
                  <a:lnTo>
                    <a:pt x="666" y="387"/>
                  </a:lnTo>
                  <a:lnTo>
                    <a:pt x="666" y="394"/>
                  </a:lnTo>
                  <a:lnTo>
                    <a:pt x="660" y="394"/>
                  </a:lnTo>
                  <a:lnTo>
                    <a:pt x="660" y="400"/>
                  </a:lnTo>
                  <a:lnTo>
                    <a:pt x="660" y="406"/>
                  </a:lnTo>
                  <a:lnTo>
                    <a:pt x="653" y="406"/>
                  </a:lnTo>
                  <a:lnTo>
                    <a:pt x="660" y="400"/>
                  </a:lnTo>
                  <a:lnTo>
                    <a:pt x="653" y="400"/>
                  </a:lnTo>
                  <a:lnTo>
                    <a:pt x="653" y="406"/>
                  </a:lnTo>
                  <a:lnTo>
                    <a:pt x="647" y="406"/>
                  </a:lnTo>
                  <a:lnTo>
                    <a:pt x="647" y="400"/>
                  </a:lnTo>
                  <a:lnTo>
                    <a:pt x="641" y="400"/>
                  </a:lnTo>
                  <a:lnTo>
                    <a:pt x="641" y="406"/>
                  </a:lnTo>
                  <a:lnTo>
                    <a:pt x="634" y="406"/>
                  </a:lnTo>
                  <a:lnTo>
                    <a:pt x="628" y="406"/>
                  </a:lnTo>
                  <a:lnTo>
                    <a:pt x="615" y="413"/>
                  </a:lnTo>
                  <a:lnTo>
                    <a:pt x="609" y="419"/>
                  </a:lnTo>
                  <a:lnTo>
                    <a:pt x="603" y="419"/>
                  </a:lnTo>
                  <a:lnTo>
                    <a:pt x="596" y="425"/>
                  </a:lnTo>
                  <a:lnTo>
                    <a:pt x="590" y="425"/>
                  </a:lnTo>
                  <a:lnTo>
                    <a:pt x="584" y="432"/>
                  </a:lnTo>
                  <a:lnTo>
                    <a:pt x="584" y="438"/>
                  </a:lnTo>
                  <a:lnTo>
                    <a:pt x="577" y="438"/>
                  </a:lnTo>
                  <a:lnTo>
                    <a:pt x="577" y="444"/>
                  </a:lnTo>
                  <a:lnTo>
                    <a:pt x="584" y="444"/>
                  </a:lnTo>
                  <a:lnTo>
                    <a:pt x="577" y="444"/>
                  </a:lnTo>
                  <a:lnTo>
                    <a:pt x="584" y="444"/>
                  </a:lnTo>
                  <a:lnTo>
                    <a:pt x="577" y="444"/>
                  </a:lnTo>
                  <a:lnTo>
                    <a:pt x="571" y="444"/>
                  </a:lnTo>
                  <a:lnTo>
                    <a:pt x="571" y="451"/>
                  </a:lnTo>
                  <a:lnTo>
                    <a:pt x="565" y="451"/>
                  </a:lnTo>
                  <a:lnTo>
                    <a:pt x="565" y="457"/>
                  </a:lnTo>
                  <a:lnTo>
                    <a:pt x="558" y="457"/>
                  </a:lnTo>
                  <a:lnTo>
                    <a:pt x="546" y="470"/>
                  </a:lnTo>
                  <a:lnTo>
                    <a:pt x="539" y="470"/>
                  </a:lnTo>
                  <a:lnTo>
                    <a:pt x="533" y="470"/>
                  </a:lnTo>
                  <a:lnTo>
                    <a:pt x="533" y="476"/>
                  </a:lnTo>
                  <a:lnTo>
                    <a:pt x="520" y="476"/>
                  </a:lnTo>
                  <a:lnTo>
                    <a:pt x="520" y="483"/>
                  </a:lnTo>
                  <a:lnTo>
                    <a:pt x="507" y="489"/>
                  </a:lnTo>
                  <a:lnTo>
                    <a:pt x="501" y="495"/>
                  </a:lnTo>
                  <a:lnTo>
                    <a:pt x="501" y="502"/>
                  </a:lnTo>
                  <a:lnTo>
                    <a:pt x="495" y="502"/>
                  </a:lnTo>
                  <a:lnTo>
                    <a:pt x="495" y="508"/>
                  </a:lnTo>
                  <a:lnTo>
                    <a:pt x="495" y="514"/>
                  </a:lnTo>
                  <a:lnTo>
                    <a:pt x="488" y="514"/>
                  </a:lnTo>
                  <a:lnTo>
                    <a:pt x="488" y="521"/>
                  </a:lnTo>
                  <a:lnTo>
                    <a:pt x="482" y="521"/>
                  </a:lnTo>
                  <a:lnTo>
                    <a:pt x="476" y="527"/>
                  </a:lnTo>
                  <a:lnTo>
                    <a:pt x="482" y="521"/>
                  </a:lnTo>
                  <a:lnTo>
                    <a:pt x="476" y="521"/>
                  </a:lnTo>
                  <a:lnTo>
                    <a:pt x="469" y="521"/>
                  </a:lnTo>
                  <a:lnTo>
                    <a:pt x="469" y="514"/>
                  </a:lnTo>
                  <a:lnTo>
                    <a:pt x="469" y="508"/>
                  </a:lnTo>
                  <a:lnTo>
                    <a:pt x="463" y="508"/>
                  </a:lnTo>
                  <a:lnTo>
                    <a:pt x="463" y="502"/>
                  </a:lnTo>
                  <a:lnTo>
                    <a:pt x="463" y="495"/>
                  </a:lnTo>
                  <a:lnTo>
                    <a:pt x="463" y="502"/>
                  </a:lnTo>
                  <a:lnTo>
                    <a:pt x="463" y="495"/>
                  </a:lnTo>
                  <a:lnTo>
                    <a:pt x="463" y="502"/>
                  </a:lnTo>
                  <a:lnTo>
                    <a:pt x="457" y="502"/>
                  </a:lnTo>
                  <a:lnTo>
                    <a:pt x="457" y="508"/>
                  </a:lnTo>
                  <a:lnTo>
                    <a:pt x="457" y="502"/>
                  </a:lnTo>
                  <a:lnTo>
                    <a:pt x="450" y="502"/>
                  </a:lnTo>
                  <a:lnTo>
                    <a:pt x="450" y="495"/>
                  </a:lnTo>
                  <a:lnTo>
                    <a:pt x="444" y="495"/>
                  </a:lnTo>
                  <a:lnTo>
                    <a:pt x="444" y="502"/>
                  </a:lnTo>
                  <a:lnTo>
                    <a:pt x="438" y="502"/>
                  </a:lnTo>
                  <a:lnTo>
                    <a:pt x="438" y="508"/>
                  </a:lnTo>
                  <a:lnTo>
                    <a:pt x="431" y="508"/>
                  </a:lnTo>
                  <a:lnTo>
                    <a:pt x="431" y="502"/>
                  </a:lnTo>
                  <a:lnTo>
                    <a:pt x="431" y="495"/>
                  </a:lnTo>
                  <a:lnTo>
                    <a:pt x="431" y="489"/>
                  </a:lnTo>
                  <a:lnTo>
                    <a:pt x="431" y="483"/>
                  </a:lnTo>
                  <a:lnTo>
                    <a:pt x="438" y="476"/>
                  </a:lnTo>
                  <a:lnTo>
                    <a:pt x="438" y="470"/>
                  </a:lnTo>
                  <a:lnTo>
                    <a:pt x="431" y="470"/>
                  </a:lnTo>
                  <a:lnTo>
                    <a:pt x="425" y="470"/>
                  </a:lnTo>
                  <a:lnTo>
                    <a:pt x="419" y="470"/>
                  </a:lnTo>
                  <a:lnTo>
                    <a:pt x="425" y="470"/>
                  </a:lnTo>
                  <a:lnTo>
                    <a:pt x="419" y="470"/>
                  </a:lnTo>
                  <a:lnTo>
                    <a:pt x="425" y="470"/>
                  </a:lnTo>
                  <a:lnTo>
                    <a:pt x="419" y="470"/>
                  </a:lnTo>
                  <a:lnTo>
                    <a:pt x="412" y="470"/>
                  </a:lnTo>
                  <a:lnTo>
                    <a:pt x="406" y="470"/>
                  </a:lnTo>
                  <a:lnTo>
                    <a:pt x="406" y="464"/>
                  </a:lnTo>
                  <a:lnTo>
                    <a:pt x="406" y="470"/>
                  </a:lnTo>
                  <a:lnTo>
                    <a:pt x="406" y="464"/>
                  </a:lnTo>
                  <a:lnTo>
                    <a:pt x="406" y="470"/>
                  </a:lnTo>
                  <a:lnTo>
                    <a:pt x="400" y="470"/>
                  </a:lnTo>
                  <a:lnTo>
                    <a:pt x="393" y="470"/>
                  </a:lnTo>
                  <a:lnTo>
                    <a:pt x="393" y="464"/>
                  </a:lnTo>
                  <a:lnTo>
                    <a:pt x="387" y="464"/>
                  </a:lnTo>
                  <a:lnTo>
                    <a:pt x="393" y="464"/>
                  </a:lnTo>
                  <a:lnTo>
                    <a:pt x="387" y="464"/>
                  </a:lnTo>
                  <a:lnTo>
                    <a:pt x="387" y="470"/>
                  </a:lnTo>
                  <a:lnTo>
                    <a:pt x="381" y="470"/>
                  </a:lnTo>
                  <a:lnTo>
                    <a:pt x="374" y="470"/>
                  </a:lnTo>
                  <a:lnTo>
                    <a:pt x="368" y="470"/>
                  </a:lnTo>
                  <a:lnTo>
                    <a:pt x="362" y="470"/>
                  </a:lnTo>
                  <a:lnTo>
                    <a:pt x="362" y="464"/>
                  </a:lnTo>
                  <a:lnTo>
                    <a:pt x="362" y="457"/>
                  </a:lnTo>
                  <a:lnTo>
                    <a:pt x="362" y="451"/>
                  </a:lnTo>
                  <a:lnTo>
                    <a:pt x="368" y="451"/>
                  </a:lnTo>
                  <a:lnTo>
                    <a:pt x="368" y="444"/>
                  </a:lnTo>
                  <a:lnTo>
                    <a:pt x="368" y="438"/>
                  </a:lnTo>
                  <a:lnTo>
                    <a:pt x="374" y="438"/>
                  </a:lnTo>
                  <a:lnTo>
                    <a:pt x="368" y="438"/>
                  </a:lnTo>
                  <a:lnTo>
                    <a:pt x="368" y="432"/>
                  </a:lnTo>
                  <a:lnTo>
                    <a:pt x="362" y="432"/>
                  </a:lnTo>
                  <a:lnTo>
                    <a:pt x="362" y="425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55" y="419"/>
                  </a:lnTo>
                  <a:lnTo>
                    <a:pt x="362" y="419"/>
                  </a:lnTo>
                  <a:lnTo>
                    <a:pt x="355" y="419"/>
                  </a:lnTo>
                  <a:lnTo>
                    <a:pt x="355" y="413"/>
                  </a:lnTo>
                  <a:lnTo>
                    <a:pt x="349" y="413"/>
                  </a:lnTo>
                  <a:lnTo>
                    <a:pt x="349" y="406"/>
                  </a:lnTo>
                  <a:lnTo>
                    <a:pt x="343" y="406"/>
                  </a:lnTo>
                  <a:lnTo>
                    <a:pt x="343" y="400"/>
                  </a:lnTo>
                  <a:lnTo>
                    <a:pt x="343" y="394"/>
                  </a:lnTo>
                  <a:lnTo>
                    <a:pt x="343" y="400"/>
                  </a:lnTo>
                  <a:lnTo>
                    <a:pt x="336" y="394"/>
                  </a:lnTo>
                  <a:lnTo>
                    <a:pt x="336" y="387"/>
                  </a:lnTo>
                  <a:lnTo>
                    <a:pt x="336" y="381"/>
                  </a:lnTo>
                  <a:lnTo>
                    <a:pt x="336" y="375"/>
                  </a:lnTo>
                  <a:lnTo>
                    <a:pt x="336" y="368"/>
                  </a:lnTo>
                  <a:lnTo>
                    <a:pt x="330" y="368"/>
                  </a:lnTo>
                  <a:lnTo>
                    <a:pt x="336" y="368"/>
                  </a:lnTo>
                  <a:lnTo>
                    <a:pt x="330" y="368"/>
                  </a:lnTo>
                  <a:lnTo>
                    <a:pt x="330" y="362"/>
                  </a:lnTo>
                  <a:lnTo>
                    <a:pt x="336" y="362"/>
                  </a:lnTo>
                  <a:lnTo>
                    <a:pt x="330" y="356"/>
                  </a:lnTo>
                  <a:lnTo>
                    <a:pt x="336" y="356"/>
                  </a:lnTo>
                  <a:lnTo>
                    <a:pt x="336" y="349"/>
                  </a:lnTo>
                  <a:lnTo>
                    <a:pt x="330" y="349"/>
                  </a:lnTo>
                  <a:lnTo>
                    <a:pt x="330" y="343"/>
                  </a:lnTo>
                  <a:lnTo>
                    <a:pt x="336" y="343"/>
                  </a:lnTo>
                  <a:lnTo>
                    <a:pt x="330" y="343"/>
                  </a:lnTo>
                  <a:lnTo>
                    <a:pt x="330" y="337"/>
                  </a:lnTo>
                  <a:lnTo>
                    <a:pt x="330" y="330"/>
                  </a:lnTo>
                  <a:lnTo>
                    <a:pt x="330" y="324"/>
                  </a:lnTo>
                  <a:lnTo>
                    <a:pt x="323" y="324"/>
                  </a:lnTo>
                  <a:lnTo>
                    <a:pt x="323" y="318"/>
                  </a:lnTo>
                  <a:lnTo>
                    <a:pt x="317" y="318"/>
                  </a:lnTo>
                  <a:lnTo>
                    <a:pt x="311" y="318"/>
                  </a:lnTo>
                  <a:lnTo>
                    <a:pt x="304" y="318"/>
                  </a:lnTo>
                  <a:lnTo>
                    <a:pt x="304" y="311"/>
                  </a:lnTo>
                  <a:lnTo>
                    <a:pt x="304" y="305"/>
                  </a:lnTo>
                  <a:lnTo>
                    <a:pt x="298" y="305"/>
                  </a:lnTo>
                  <a:lnTo>
                    <a:pt x="298" y="299"/>
                  </a:lnTo>
                  <a:lnTo>
                    <a:pt x="298" y="305"/>
                  </a:lnTo>
                  <a:lnTo>
                    <a:pt x="292" y="299"/>
                  </a:lnTo>
                  <a:lnTo>
                    <a:pt x="292" y="305"/>
                  </a:lnTo>
                  <a:lnTo>
                    <a:pt x="285" y="299"/>
                  </a:lnTo>
                  <a:lnTo>
                    <a:pt x="285" y="305"/>
                  </a:lnTo>
                  <a:lnTo>
                    <a:pt x="279" y="305"/>
                  </a:lnTo>
                  <a:lnTo>
                    <a:pt x="273" y="305"/>
                  </a:lnTo>
                  <a:lnTo>
                    <a:pt x="266" y="305"/>
                  </a:lnTo>
                  <a:lnTo>
                    <a:pt x="260" y="299"/>
                  </a:lnTo>
                  <a:lnTo>
                    <a:pt x="254" y="299"/>
                  </a:lnTo>
                  <a:lnTo>
                    <a:pt x="254" y="305"/>
                  </a:lnTo>
                  <a:lnTo>
                    <a:pt x="247" y="305"/>
                  </a:lnTo>
                  <a:lnTo>
                    <a:pt x="247" y="299"/>
                  </a:lnTo>
                  <a:lnTo>
                    <a:pt x="241" y="299"/>
                  </a:lnTo>
                  <a:lnTo>
                    <a:pt x="235" y="299"/>
                  </a:lnTo>
                  <a:lnTo>
                    <a:pt x="228" y="299"/>
                  </a:lnTo>
                  <a:lnTo>
                    <a:pt x="228" y="305"/>
                  </a:lnTo>
                  <a:lnTo>
                    <a:pt x="222" y="305"/>
                  </a:lnTo>
                  <a:lnTo>
                    <a:pt x="222" y="299"/>
                  </a:lnTo>
                  <a:lnTo>
                    <a:pt x="216" y="299"/>
                  </a:lnTo>
                  <a:lnTo>
                    <a:pt x="216" y="292"/>
                  </a:lnTo>
                  <a:lnTo>
                    <a:pt x="209" y="292"/>
                  </a:lnTo>
                  <a:lnTo>
                    <a:pt x="203" y="286"/>
                  </a:lnTo>
                  <a:lnTo>
                    <a:pt x="203" y="292"/>
                  </a:lnTo>
                  <a:lnTo>
                    <a:pt x="197" y="286"/>
                  </a:lnTo>
                  <a:lnTo>
                    <a:pt x="190" y="286"/>
                  </a:lnTo>
                  <a:lnTo>
                    <a:pt x="184" y="286"/>
                  </a:lnTo>
                  <a:lnTo>
                    <a:pt x="184" y="280"/>
                  </a:lnTo>
                  <a:lnTo>
                    <a:pt x="178" y="280"/>
                  </a:lnTo>
                  <a:lnTo>
                    <a:pt x="171" y="280"/>
                  </a:lnTo>
                  <a:lnTo>
                    <a:pt x="165" y="280"/>
                  </a:lnTo>
                  <a:lnTo>
                    <a:pt x="159" y="273"/>
                  </a:lnTo>
                  <a:lnTo>
                    <a:pt x="159" y="280"/>
                  </a:lnTo>
                  <a:lnTo>
                    <a:pt x="152" y="280"/>
                  </a:lnTo>
                  <a:lnTo>
                    <a:pt x="146" y="280"/>
                  </a:lnTo>
                  <a:lnTo>
                    <a:pt x="139" y="280"/>
                  </a:lnTo>
                  <a:lnTo>
                    <a:pt x="133" y="280"/>
                  </a:lnTo>
                  <a:lnTo>
                    <a:pt x="133" y="273"/>
                  </a:lnTo>
                  <a:lnTo>
                    <a:pt x="127" y="273"/>
                  </a:lnTo>
                  <a:lnTo>
                    <a:pt x="120" y="273"/>
                  </a:lnTo>
                  <a:lnTo>
                    <a:pt x="114" y="273"/>
                  </a:lnTo>
                  <a:lnTo>
                    <a:pt x="114" y="267"/>
                  </a:lnTo>
                  <a:lnTo>
                    <a:pt x="108" y="267"/>
                  </a:lnTo>
                  <a:lnTo>
                    <a:pt x="101" y="267"/>
                  </a:lnTo>
                  <a:lnTo>
                    <a:pt x="95" y="261"/>
                  </a:lnTo>
                  <a:lnTo>
                    <a:pt x="95" y="267"/>
                  </a:lnTo>
                  <a:lnTo>
                    <a:pt x="89" y="267"/>
                  </a:lnTo>
                  <a:lnTo>
                    <a:pt x="89" y="273"/>
                  </a:lnTo>
                  <a:lnTo>
                    <a:pt x="89" y="280"/>
                  </a:lnTo>
                  <a:lnTo>
                    <a:pt x="82" y="280"/>
                  </a:lnTo>
                  <a:lnTo>
                    <a:pt x="82" y="273"/>
                  </a:lnTo>
                  <a:lnTo>
                    <a:pt x="76" y="273"/>
                  </a:lnTo>
                  <a:lnTo>
                    <a:pt x="70" y="273"/>
                  </a:lnTo>
                  <a:lnTo>
                    <a:pt x="63" y="273"/>
                  </a:lnTo>
                  <a:lnTo>
                    <a:pt x="57" y="273"/>
                  </a:lnTo>
                  <a:lnTo>
                    <a:pt x="51" y="267"/>
                  </a:lnTo>
                  <a:lnTo>
                    <a:pt x="44" y="273"/>
                  </a:lnTo>
                  <a:lnTo>
                    <a:pt x="38" y="273"/>
                  </a:lnTo>
                  <a:lnTo>
                    <a:pt x="32" y="273"/>
                  </a:lnTo>
                  <a:lnTo>
                    <a:pt x="25" y="273"/>
                  </a:lnTo>
                  <a:lnTo>
                    <a:pt x="19" y="267"/>
                  </a:lnTo>
                  <a:lnTo>
                    <a:pt x="13" y="267"/>
                  </a:lnTo>
                  <a:lnTo>
                    <a:pt x="13" y="273"/>
                  </a:lnTo>
                  <a:lnTo>
                    <a:pt x="6" y="273"/>
                  </a:lnTo>
                  <a:lnTo>
                    <a:pt x="0" y="280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27412" name="Freeform 50"/>
          <p:cNvSpPr>
            <a:spLocks noChangeAspect="1"/>
          </p:cNvSpPr>
          <p:nvPr/>
        </p:nvSpPr>
        <p:spPr bwMode="auto">
          <a:xfrm>
            <a:off x="3656013" y="1785938"/>
            <a:ext cx="930275" cy="1152525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413" name="Freeform 56"/>
          <p:cNvSpPr>
            <a:spLocks noChangeAspect="1"/>
          </p:cNvSpPr>
          <p:nvPr/>
        </p:nvSpPr>
        <p:spPr bwMode="auto">
          <a:xfrm>
            <a:off x="3338513" y="2259013"/>
            <a:ext cx="720725" cy="1109662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414" name="Freeform 60"/>
          <p:cNvSpPr>
            <a:spLocks noChangeAspect="1"/>
          </p:cNvSpPr>
          <p:nvPr/>
        </p:nvSpPr>
        <p:spPr bwMode="auto">
          <a:xfrm>
            <a:off x="1952625" y="2513013"/>
            <a:ext cx="1489075" cy="12985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1656856388 w 10000"/>
              <a:gd name="T15" fmla="*/ 2147483647 h 10000"/>
              <a:gd name="T16" fmla="*/ 769248438 w 10000"/>
              <a:gd name="T17" fmla="*/ 2147483647 h 10000"/>
              <a:gd name="T18" fmla="*/ 331344762 w 10000"/>
              <a:gd name="T19" fmla="*/ 2147483647 h 10000"/>
              <a:gd name="T20" fmla="*/ 1763304003 w 10000"/>
              <a:gd name="T21" fmla="*/ 2147483647 h 10000"/>
              <a:gd name="T22" fmla="*/ 994144841 w 10000"/>
              <a:gd name="T23" fmla="*/ 2147483647 h 10000"/>
              <a:gd name="T24" fmla="*/ 1656856388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933619764 h 10000"/>
              <a:gd name="T36" fmla="*/ 2147483647 w 10000"/>
              <a:gd name="T37" fmla="*/ 560138198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415" name="Freeform 68"/>
          <p:cNvSpPr>
            <a:spLocks noChangeAspect="1"/>
          </p:cNvSpPr>
          <p:nvPr/>
        </p:nvSpPr>
        <p:spPr bwMode="auto">
          <a:xfrm>
            <a:off x="1265238" y="2603500"/>
            <a:ext cx="947737" cy="693738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416" name="Freeform 191"/>
          <p:cNvSpPr>
            <a:spLocks noChangeAspect="1"/>
          </p:cNvSpPr>
          <p:nvPr/>
        </p:nvSpPr>
        <p:spPr bwMode="auto">
          <a:xfrm>
            <a:off x="2849563" y="1130300"/>
            <a:ext cx="639762" cy="698500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8327417" name="Grupo 29"/>
          <p:cNvGrpSpPr>
            <a:grpSpLocks/>
          </p:cNvGrpSpPr>
          <p:nvPr/>
        </p:nvGrpSpPr>
        <p:grpSpPr bwMode="auto">
          <a:xfrm>
            <a:off x="2311400" y="1322388"/>
            <a:ext cx="1670050" cy="1527175"/>
            <a:chOff x="3775075" y="1633538"/>
            <a:chExt cx="3090863" cy="3035300"/>
          </a:xfrm>
        </p:grpSpPr>
        <p:grpSp>
          <p:nvGrpSpPr>
            <p:cNvPr id="8327418" name="Group 43"/>
            <p:cNvGrpSpPr>
              <a:grpSpLocks noChangeAspect="1"/>
            </p:cNvGrpSpPr>
            <p:nvPr/>
          </p:nvGrpSpPr>
          <p:grpSpPr bwMode="auto">
            <a:xfrm>
              <a:off x="3775075" y="1633538"/>
              <a:ext cx="3090863" cy="3035300"/>
              <a:chOff x="2567" y="572"/>
              <a:chExt cx="1201" cy="1170"/>
            </a:xfrm>
          </p:grpSpPr>
          <p:sp>
            <p:nvSpPr>
              <p:cNvPr id="8327419" name="Freeform 44"/>
              <p:cNvSpPr>
                <a:spLocks noChangeAspect="1"/>
              </p:cNvSpPr>
              <p:nvPr/>
            </p:nvSpPr>
            <p:spPr bwMode="auto">
              <a:xfrm>
                <a:off x="2567" y="572"/>
                <a:ext cx="1201" cy="1170"/>
              </a:xfrm>
              <a:custGeom>
                <a:avLst/>
                <a:gdLst>
                  <a:gd name="T0" fmla="*/ 226 w 1201"/>
                  <a:gd name="T1" fmla="*/ 495 h 1170"/>
                  <a:gd name="T2" fmla="*/ 230 w 1201"/>
                  <a:gd name="T3" fmla="*/ 449 h 1170"/>
                  <a:gd name="T4" fmla="*/ 188 w 1201"/>
                  <a:gd name="T5" fmla="*/ 435 h 1170"/>
                  <a:gd name="T6" fmla="*/ 84 w 1201"/>
                  <a:gd name="T7" fmla="*/ 373 h 1170"/>
                  <a:gd name="T8" fmla="*/ 42 w 1201"/>
                  <a:gd name="T9" fmla="*/ 325 h 1170"/>
                  <a:gd name="T10" fmla="*/ 0 w 1201"/>
                  <a:gd name="T11" fmla="*/ 273 h 1170"/>
                  <a:gd name="T12" fmla="*/ 42 w 1201"/>
                  <a:gd name="T13" fmla="*/ 97 h 1170"/>
                  <a:gd name="T14" fmla="*/ 126 w 1201"/>
                  <a:gd name="T15" fmla="*/ 79 h 1170"/>
                  <a:gd name="T16" fmla="*/ 198 w 1201"/>
                  <a:gd name="T17" fmla="*/ 63 h 1170"/>
                  <a:gd name="T18" fmla="*/ 274 w 1201"/>
                  <a:gd name="T19" fmla="*/ 65 h 1170"/>
                  <a:gd name="T20" fmla="*/ 272 w 1201"/>
                  <a:gd name="T21" fmla="*/ 9 h 1170"/>
                  <a:gd name="T22" fmla="*/ 319 w 1201"/>
                  <a:gd name="T23" fmla="*/ 13 h 1170"/>
                  <a:gd name="T24" fmla="*/ 377 w 1201"/>
                  <a:gd name="T25" fmla="*/ 7 h 1170"/>
                  <a:gd name="T26" fmla="*/ 427 w 1201"/>
                  <a:gd name="T27" fmla="*/ 78 h 1170"/>
                  <a:gd name="T28" fmla="*/ 518 w 1201"/>
                  <a:gd name="T29" fmla="*/ 132 h 1170"/>
                  <a:gd name="T30" fmla="*/ 541 w 1201"/>
                  <a:gd name="T31" fmla="*/ 205 h 1170"/>
                  <a:gd name="T32" fmla="*/ 587 w 1201"/>
                  <a:gd name="T33" fmla="*/ 274 h 1170"/>
                  <a:gd name="T34" fmla="*/ 602 w 1201"/>
                  <a:gd name="T35" fmla="*/ 306 h 1170"/>
                  <a:gd name="T36" fmla="*/ 613 w 1201"/>
                  <a:gd name="T37" fmla="*/ 343 h 1170"/>
                  <a:gd name="T38" fmla="*/ 680 w 1201"/>
                  <a:gd name="T39" fmla="*/ 339 h 1170"/>
                  <a:gd name="T40" fmla="*/ 715 w 1201"/>
                  <a:gd name="T41" fmla="*/ 330 h 1170"/>
                  <a:gd name="T42" fmla="*/ 835 w 1201"/>
                  <a:gd name="T43" fmla="*/ 385 h 1170"/>
                  <a:gd name="T44" fmla="*/ 923 w 1201"/>
                  <a:gd name="T45" fmla="*/ 348 h 1170"/>
                  <a:gd name="T46" fmla="*/ 961 w 1201"/>
                  <a:gd name="T47" fmla="*/ 306 h 1170"/>
                  <a:gd name="T48" fmla="*/ 985 w 1201"/>
                  <a:gd name="T49" fmla="*/ 291 h 1170"/>
                  <a:gd name="T50" fmla="*/ 1052 w 1201"/>
                  <a:gd name="T51" fmla="*/ 297 h 1170"/>
                  <a:gd name="T52" fmla="*/ 1193 w 1201"/>
                  <a:gd name="T53" fmla="*/ 345 h 1170"/>
                  <a:gd name="T54" fmla="*/ 1192 w 1201"/>
                  <a:gd name="T55" fmla="*/ 429 h 1170"/>
                  <a:gd name="T56" fmla="*/ 1172 w 1201"/>
                  <a:gd name="T57" fmla="*/ 484 h 1170"/>
                  <a:gd name="T58" fmla="*/ 1135 w 1201"/>
                  <a:gd name="T59" fmla="*/ 553 h 1170"/>
                  <a:gd name="T60" fmla="*/ 1090 w 1201"/>
                  <a:gd name="T61" fmla="*/ 630 h 1170"/>
                  <a:gd name="T62" fmla="*/ 1024 w 1201"/>
                  <a:gd name="T63" fmla="*/ 700 h 1170"/>
                  <a:gd name="T64" fmla="*/ 968 w 1201"/>
                  <a:gd name="T65" fmla="*/ 759 h 1170"/>
                  <a:gd name="T66" fmla="*/ 1013 w 1201"/>
                  <a:gd name="T67" fmla="*/ 786 h 1170"/>
                  <a:gd name="T68" fmla="*/ 988 w 1201"/>
                  <a:gd name="T69" fmla="*/ 837 h 1170"/>
                  <a:gd name="T70" fmla="*/ 929 w 1201"/>
                  <a:gd name="T71" fmla="*/ 882 h 1170"/>
                  <a:gd name="T72" fmla="*/ 893 w 1201"/>
                  <a:gd name="T73" fmla="*/ 952 h 1170"/>
                  <a:gd name="T74" fmla="*/ 919 w 1201"/>
                  <a:gd name="T75" fmla="*/ 999 h 1170"/>
                  <a:gd name="T76" fmla="*/ 866 w 1201"/>
                  <a:gd name="T77" fmla="*/ 1078 h 1170"/>
                  <a:gd name="T78" fmla="*/ 813 w 1201"/>
                  <a:gd name="T79" fmla="*/ 1170 h 1170"/>
                  <a:gd name="T80" fmla="*/ 181 w 1201"/>
                  <a:gd name="T81" fmla="*/ 1117 h 1170"/>
                  <a:gd name="T82" fmla="*/ 118 w 1201"/>
                  <a:gd name="T83" fmla="*/ 1065 h 1170"/>
                  <a:gd name="T84" fmla="*/ 92 w 1201"/>
                  <a:gd name="T85" fmla="*/ 967 h 11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01"/>
                  <a:gd name="T130" fmla="*/ 0 h 1170"/>
                  <a:gd name="T131" fmla="*/ 1201 w 1201"/>
                  <a:gd name="T132" fmla="*/ 1170 h 11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01" h="1170">
                    <a:moveTo>
                      <a:pt x="32" y="883"/>
                    </a:moveTo>
                    <a:lnTo>
                      <a:pt x="60" y="855"/>
                    </a:lnTo>
                    <a:lnTo>
                      <a:pt x="226" y="495"/>
                    </a:lnTo>
                    <a:lnTo>
                      <a:pt x="230" y="471"/>
                    </a:lnTo>
                    <a:lnTo>
                      <a:pt x="262" y="433"/>
                    </a:lnTo>
                    <a:lnTo>
                      <a:pt x="230" y="449"/>
                    </a:lnTo>
                    <a:lnTo>
                      <a:pt x="206" y="447"/>
                    </a:lnTo>
                    <a:lnTo>
                      <a:pt x="200" y="431"/>
                    </a:lnTo>
                    <a:lnTo>
                      <a:pt x="188" y="435"/>
                    </a:lnTo>
                    <a:lnTo>
                      <a:pt x="164" y="405"/>
                    </a:lnTo>
                    <a:lnTo>
                      <a:pt x="142" y="407"/>
                    </a:lnTo>
                    <a:lnTo>
                      <a:pt x="84" y="373"/>
                    </a:lnTo>
                    <a:lnTo>
                      <a:pt x="88" y="347"/>
                    </a:lnTo>
                    <a:lnTo>
                      <a:pt x="50" y="354"/>
                    </a:lnTo>
                    <a:lnTo>
                      <a:pt x="42" y="325"/>
                    </a:lnTo>
                    <a:lnTo>
                      <a:pt x="20" y="309"/>
                    </a:lnTo>
                    <a:lnTo>
                      <a:pt x="20" y="289"/>
                    </a:lnTo>
                    <a:lnTo>
                      <a:pt x="0" y="273"/>
                    </a:lnTo>
                    <a:lnTo>
                      <a:pt x="0" y="127"/>
                    </a:lnTo>
                    <a:lnTo>
                      <a:pt x="26" y="119"/>
                    </a:lnTo>
                    <a:lnTo>
                      <a:pt x="42" y="97"/>
                    </a:lnTo>
                    <a:lnTo>
                      <a:pt x="74" y="95"/>
                    </a:lnTo>
                    <a:lnTo>
                      <a:pt x="94" y="83"/>
                    </a:lnTo>
                    <a:lnTo>
                      <a:pt x="126" y="79"/>
                    </a:lnTo>
                    <a:lnTo>
                      <a:pt x="140" y="59"/>
                    </a:lnTo>
                    <a:lnTo>
                      <a:pt x="164" y="55"/>
                    </a:lnTo>
                    <a:lnTo>
                      <a:pt x="198" y="63"/>
                    </a:lnTo>
                    <a:lnTo>
                      <a:pt x="220" y="59"/>
                    </a:lnTo>
                    <a:lnTo>
                      <a:pt x="248" y="67"/>
                    </a:lnTo>
                    <a:lnTo>
                      <a:pt x="274" y="65"/>
                    </a:lnTo>
                    <a:lnTo>
                      <a:pt x="280" y="51"/>
                    </a:lnTo>
                    <a:lnTo>
                      <a:pt x="260" y="23"/>
                    </a:lnTo>
                    <a:lnTo>
                      <a:pt x="272" y="9"/>
                    </a:lnTo>
                    <a:lnTo>
                      <a:pt x="289" y="13"/>
                    </a:lnTo>
                    <a:lnTo>
                      <a:pt x="304" y="18"/>
                    </a:lnTo>
                    <a:lnTo>
                      <a:pt x="319" y="13"/>
                    </a:lnTo>
                    <a:lnTo>
                      <a:pt x="337" y="9"/>
                    </a:lnTo>
                    <a:lnTo>
                      <a:pt x="358" y="0"/>
                    </a:lnTo>
                    <a:lnTo>
                      <a:pt x="377" y="7"/>
                    </a:lnTo>
                    <a:lnTo>
                      <a:pt x="385" y="27"/>
                    </a:lnTo>
                    <a:lnTo>
                      <a:pt x="389" y="75"/>
                    </a:lnTo>
                    <a:lnTo>
                      <a:pt x="427" y="78"/>
                    </a:lnTo>
                    <a:lnTo>
                      <a:pt x="463" y="111"/>
                    </a:lnTo>
                    <a:lnTo>
                      <a:pt x="494" y="111"/>
                    </a:lnTo>
                    <a:lnTo>
                      <a:pt x="518" y="132"/>
                    </a:lnTo>
                    <a:lnTo>
                      <a:pt x="514" y="156"/>
                    </a:lnTo>
                    <a:lnTo>
                      <a:pt x="541" y="174"/>
                    </a:lnTo>
                    <a:lnTo>
                      <a:pt x="541" y="205"/>
                    </a:lnTo>
                    <a:lnTo>
                      <a:pt x="554" y="234"/>
                    </a:lnTo>
                    <a:lnTo>
                      <a:pt x="559" y="253"/>
                    </a:lnTo>
                    <a:lnTo>
                      <a:pt x="587" y="274"/>
                    </a:lnTo>
                    <a:lnTo>
                      <a:pt x="584" y="291"/>
                    </a:lnTo>
                    <a:lnTo>
                      <a:pt x="587" y="301"/>
                    </a:lnTo>
                    <a:lnTo>
                      <a:pt x="602" y="306"/>
                    </a:lnTo>
                    <a:lnTo>
                      <a:pt x="599" y="325"/>
                    </a:lnTo>
                    <a:lnTo>
                      <a:pt x="613" y="330"/>
                    </a:lnTo>
                    <a:lnTo>
                      <a:pt x="613" y="343"/>
                    </a:lnTo>
                    <a:lnTo>
                      <a:pt x="644" y="357"/>
                    </a:lnTo>
                    <a:lnTo>
                      <a:pt x="667" y="355"/>
                    </a:lnTo>
                    <a:lnTo>
                      <a:pt x="680" y="339"/>
                    </a:lnTo>
                    <a:lnTo>
                      <a:pt x="695" y="322"/>
                    </a:lnTo>
                    <a:lnTo>
                      <a:pt x="709" y="310"/>
                    </a:lnTo>
                    <a:lnTo>
                      <a:pt x="715" y="330"/>
                    </a:lnTo>
                    <a:lnTo>
                      <a:pt x="737" y="358"/>
                    </a:lnTo>
                    <a:lnTo>
                      <a:pt x="782" y="373"/>
                    </a:lnTo>
                    <a:lnTo>
                      <a:pt x="835" y="385"/>
                    </a:lnTo>
                    <a:lnTo>
                      <a:pt x="887" y="379"/>
                    </a:lnTo>
                    <a:lnTo>
                      <a:pt x="913" y="360"/>
                    </a:lnTo>
                    <a:lnTo>
                      <a:pt x="923" y="348"/>
                    </a:lnTo>
                    <a:lnTo>
                      <a:pt x="937" y="343"/>
                    </a:lnTo>
                    <a:lnTo>
                      <a:pt x="944" y="316"/>
                    </a:lnTo>
                    <a:lnTo>
                      <a:pt x="961" y="306"/>
                    </a:lnTo>
                    <a:lnTo>
                      <a:pt x="971" y="285"/>
                    </a:lnTo>
                    <a:lnTo>
                      <a:pt x="982" y="289"/>
                    </a:lnTo>
                    <a:lnTo>
                      <a:pt x="985" y="291"/>
                    </a:lnTo>
                    <a:lnTo>
                      <a:pt x="1006" y="297"/>
                    </a:lnTo>
                    <a:lnTo>
                      <a:pt x="1027" y="312"/>
                    </a:lnTo>
                    <a:lnTo>
                      <a:pt x="1052" y="297"/>
                    </a:lnTo>
                    <a:lnTo>
                      <a:pt x="1093" y="306"/>
                    </a:lnTo>
                    <a:lnTo>
                      <a:pt x="1151" y="333"/>
                    </a:lnTo>
                    <a:lnTo>
                      <a:pt x="1193" y="345"/>
                    </a:lnTo>
                    <a:lnTo>
                      <a:pt x="1201" y="364"/>
                    </a:lnTo>
                    <a:lnTo>
                      <a:pt x="1199" y="397"/>
                    </a:lnTo>
                    <a:lnTo>
                      <a:pt x="1192" y="429"/>
                    </a:lnTo>
                    <a:lnTo>
                      <a:pt x="1184" y="451"/>
                    </a:lnTo>
                    <a:lnTo>
                      <a:pt x="1171" y="466"/>
                    </a:lnTo>
                    <a:lnTo>
                      <a:pt x="1172" y="484"/>
                    </a:lnTo>
                    <a:lnTo>
                      <a:pt x="1156" y="496"/>
                    </a:lnTo>
                    <a:lnTo>
                      <a:pt x="1160" y="517"/>
                    </a:lnTo>
                    <a:lnTo>
                      <a:pt x="1135" y="553"/>
                    </a:lnTo>
                    <a:lnTo>
                      <a:pt x="1115" y="583"/>
                    </a:lnTo>
                    <a:lnTo>
                      <a:pt x="1111" y="608"/>
                    </a:lnTo>
                    <a:lnTo>
                      <a:pt x="1090" y="630"/>
                    </a:lnTo>
                    <a:lnTo>
                      <a:pt x="1067" y="669"/>
                    </a:lnTo>
                    <a:lnTo>
                      <a:pt x="1045" y="675"/>
                    </a:lnTo>
                    <a:lnTo>
                      <a:pt x="1024" y="700"/>
                    </a:lnTo>
                    <a:lnTo>
                      <a:pt x="988" y="721"/>
                    </a:lnTo>
                    <a:lnTo>
                      <a:pt x="957" y="747"/>
                    </a:lnTo>
                    <a:lnTo>
                      <a:pt x="968" y="759"/>
                    </a:lnTo>
                    <a:lnTo>
                      <a:pt x="991" y="751"/>
                    </a:lnTo>
                    <a:lnTo>
                      <a:pt x="1012" y="772"/>
                    </a:lnTo>
                    <a:lnTo>
                      <a:pt x="1013" y="786"/>
                    </a:lnTo>
                    <a:lnTo>
                      <a:pt x="1000" y="789"/>
                    </a:lnTo>
                    <a:lnTo>
                      <a:pt x="1006" y="805"/>
                    </a:lnTo>
                    <a:lnTo>
                      <a:pt x="988" y="837"/>
                    </a:lnTo>
                    <a:lnTo>
                      <a:pt x="964" y="852"/>
                    </a:lnTo>
                    <a:lnTo>
                      <a:pt x="958" y="882"/>
                    </a:lnTo>
                    <a:lnTo>
                      <a:pt x="929" y="882"/>
                    </a:lnTo>
                    <a:lnTo>
                      <a:pt x="911" y="897"/>
                    </a:lnTo>
                    <a:lnTo>
                      <a:pt x="913" y="936"/>
                    </a:lnTo>
                    <a:lnTo>
                      <a:pt x="893" y="952"/>
                    </a:lnTo>
                    <a:lnTo>
                      <a:pt x="899" y="972"/>
                    </a:lnTo>
                    <a:lnTo>
                      <a:pt x="919" y="979"/>
                    </a:lnTo>
                    <a:lnTo>
                      <a:pt x="919" y="999"/>
                    </a:lnTo>
                    <a:lnTo>
                      <a:pt x="913" y="1021"/>
                    </a:lnTo>
                    <a:lnTo>
                      <a:pt x="889" y="1060"/>
                    </a:lnTo>
                    <a:lnTo>
                      <a:pt x="866" y="1078"/>
                    </a:lnTo>
                    <a:lnTo>
                      <a:pt x="832" y="1119"/>
                    </a:lnTo>
                    <a:lnTo>
                      <a:pt x="833" y="1146"/>
                    </a:lnTo>
                    <a:lnTo>
                      <a:pt x="813" y="1170"/>
                    </a:lnTo>
                    <a:lnTo>
                      <a:pt x="206" y="1131"/>
                    </a:lnTo>
                    <a:lnTo>
                      <a:pt x="193" y="1116"/>
                    </a:lnTo>
                    <a:lnTo>
                      <a:pt x="181" y="1117"/>
                    </a:lnTo>
                    <a:lnTo>
                      <a:pt x="157" y="1084"/>
                    </a:lnTo>
                    <a:lnTo>
                      <a:pt x="137" y="1081"/>
                    </a:lnTo>
                    <a:lnTo>
                      <a:pt x="118" y="1065"/>
                    </a:lnTo>
                    <a:lnTo>
                      <a:pt x="116" y="1021"/>
                    </a:lnTo>
                    <a:lnTo>
                      <a:pt x="101" y="1000"/>
                    </a:lnTo>
                    <a:lnTo>
                      <a:pt x="92" y="967"/>
                    </a:lnTo>
                    <a:lnTo>
                      <a:pt x="74" y="925"/>
                    </a:lnTo>
                    <a:lnTo>
                      <a:pt x="32" y="883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7420" name="Freeform 45"/>
              <p:cNvSpPr>
                <a:spLocks noChangeAspect="1"/>
              </p:cNvSpPr>
              <p:nvPr/>
            </p:nvSpPr>
            <p:spPr bwMode="auto">
              <a:xfrm>
                <a:off x="3291" y="750"/>
                <a:ext cx="234" cy="194"/>
              </a:xfrm>
              <a:custGeom>
                <a:avLst/>
                <a:gdLst>
                  <a:gd name="T0" fmla="*/ 91 w 234"/>
                  <a:gd name="T1" fmla="*/ 0 h 194"/>
                  <a:gd name="T2" fmla="*/ 66 w 234"/>
                  <a:gd name="T3" fmla="*/ 33 h 194"/>
                  <a:gd name="T4" fmla="*/ 45 w 234"/>
                  <a:gd name="T5" fmla="*/ 44 h 194"/>
                  <a:gd name="T6" fmla="*/ 21 w 234"/>
                  <a:gd name="T7" fmla="*/ 65 h 194"/>
                  <a:gd name="T8" fmla="*/ 0 w 234"/>
                  <a:gd name="T9" fmla="*/ 98 h 194"/>
                  <a:gd name="T10" fmla="*/ 0 w 234"/>
                  <a:gd name="T11" fmla="*/ 125 h 194"/>
                  <a:gd name="T12" fmla="*/ 7 w 234"/>
                  <a:gd name="T13" fmla="*/ 146 h 194"/>
                  <a:gd name="T14" fmla="*/ 16 w 234"/>
                  <a:gd name="T15" fmla="*/ 165 h 194"/>
                  <a:gd name="T16" fmla="*/ 45 w 234"/>
                  <a:gd name="T17" fmla="*/ 179 h 194"/>
                  <a:gd name="T18" fmla="*/ 114 w 234"/>
                  <a:gd name="T19" fmla="*/ 194 h 194"/>
                  <a:gd name="T20" fmla="*/ 159 w 234"/>
                  <a:gd name="T21" fmla="*/ 185 h 194"/>
                  <a:gd name="T22" fmla="*/ 186 w 234"/>
                  <a:gd name="T23" fmla="*/ 161 h 194"/>
                  <a:gd name="T24" fmla="*/ 213 w 234"/>
                  <a:gd name="T25" fmla="*/ 114 h 194"/>
                  <a:gd name="T26" fmla="*/ 219 w 234"/>
                  <a:gd name="T27" fmla="*/ 104 h 194"/>
                  <a:gd name="T28" fmla="*/ 220 w 234"/>
                  <a:gd name="T29" fmla="*/ 93 h 194"/>
                  <a:gd name="T30" fmla="*/ 234 w 234"/>
                  <a:gd name="T31" fmla="*/ 75 h 194"/>
                  <a:gd name="T32" fmla="*/ 231 w 234"/>
                  <a:gd name="T33" fmla="*/ 65 h 194"/>
                  <a:gd name="T34" fmla="*/ 213 w 234"/>
                  <a:gd name="T35" fmla="*/ 57 h 194"/>
                  <a:gd name="T36" fmla="*/ 199 w 234"/>
                  <a:gd name="T37" fmla="*/ 54 h 194"/>
                  <a:gd name="T38" fmla="*/ 180 w 234"/>
                  <a:gd name="T39" fmla="*/ 38 h 194"/>
                  <a:gd name="T40" fmla="*/ 160 w 234"/>
                  <a:gd name="T41" fmla="*/ 38 h 194"/>
                  <a:gd name="T42" fmla="*/ 145 w 234"/>
                  <a:gd name="T43" fmla="*/ 18 h 194"/>
                  <a:gd name="T44" fmla="*/ 130 w 234"/>
                  <a:gd name="T45" fmla="*/ 11 h 194"/>
                  <a:gd name="T46" fmla="*/ 111 w 234"/>
                  <a:gd name="T47" fmla="*/ 14 h 194"/>
                  <a:gd name="T48" fmla="*/ 108 w 234"/>
                  <a:gd name="T49" fmla="*/ 3 h 194"/>
                  <a:gd name="T50" fmla="*/ 91 w 234"/>
                  <a:gd name="T51" fmla="*/ 0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4"/>
                  <a:gd name="T79" fmla="*/ 0 h 194"/>
                  <a:gd name="T80" fmla="*/ 234 w 234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4" h="194">
                    <a:moveTo>
                      <a:pt x="91" y="0"/>
                    </a:moveTo>
                    <a:lnTo>
                      <a:pt x="66" y="33"/>
                    </a:lnTo>
                    <a:lnTo>
                      <a:pt x="45" y="44"/>
                    </a:lnTo>
                    <a:lnTo>
                      <a:pt x="21" y="65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7" y="146"/>
                    </a:lnTo>
                    <a:lnTo>
                      <a:pt x="16" y="165"/>
                    </a:lnTo>
                    <a:lnTo>
                      <a:pt x="45" y="179"/>
                    </a:lnTo>
                    <a:lnTo>
                      <a:pt x="114" y="194"/>
                    </a:lnTo>
                    <a:lnTo>
                      <a:pt x="159" y="185"/>
                    </a:lnTo>
                    <a:lnTo>
                      <a:pt x="186" y="161"/>
                    </a:lnTo>
                    <a:lnTo>
                      <a:pt x="213" y="114"/>
                    </a:lnTo>
                    <a:lnTo>
                      <a:pt x="219" y="104"/>
                    </a:lnTo>
                    <a:lnTo>
                      <a:pt x="220" y="93"/>
                    </a:lnTo>
                    <a:lnTo>
                      <a:pt x="234" y="75"/>
                    </a:lnTo>
                    <a:lnTo>
                      <a:pt x="231" y="65"/>
                    </a:lnTo>
                    <a:lnTo>
                      <a:pt x="213" y="57"/>
                    </a:lnTo>
                    <a:lnTo>
                      <a:pt x="199" y="54"/>
                    </a:lnTo>
                    <a:lnTo>
                      <a:pt x="180" y="38"/>
                    </a:lnTo>
                    <a:lnTo>
                      <a:pt x="160" y="38"/>
                    </a:lnTo>
                    <a:lnTo>
                      <a:pt x="145" y="18"/>
                    </a:lnTo>
                    <a:lnTo>
                      <a:pt x="130" y="11"/>
                    </a:lnTo>
                    <a:lnTo>
                      <a:pt x="111" y="14"/>
                    </a:lnTo>
                    <a:lnTo>
                      <a:pt x="108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327421" name="Freeform 197"/>
            <p:cNvSpPr>
              <a:spLocks noChangeAspect="1"/>
            </p:cNvSpPr>
            <p:nvPr/>
          </p:nvSpPr>
          <p:spPr bwMode="auto">
            <a:xfrm>
              <a:off x="6196013" y="2527300"/>
              <a:ext cx="314325" cy="225425"/>
            </a:xfrm>
            <a:custGeom>
              <a:avLst/>
              <a:gdLst>
                <a:gd name="T0" fmla="*/ 0 w 296"/>
                <a:gd name="T1" fmla="*/ 2147483647 h 211"/>
                <a:gd name="T2" fmla="*/ 2147483647 w 296"/>
                <a:gd name="T3" fmla="*/ 2147483647 h 211"/>
                <a:gd name="T4" fmla="*/ 2147483647 w 296"/>
                <a:gd name="T5" fmla="*/ 2147483647 h 211"/>
                <a:gd name="T6" fmla="*/ 2147483647 w 296"/>
                <a:gd name="T7" fmla="*/ 2147483647 h 211"/>
                <a:gd name="T8" fmla="*/ 2147483647 w 296"/>
                <a:gd name="T9" fmla="*/ 2147483647 h 211"/>
                <a:gd name="T10" fmla="*/ 2147483647 w 296"/>
                <a:gd name="T11" fmla="*/ 2147483647 h 211"/>
                <a:gd name="T12" fmla="*/ 2147483647 w 296"/>
                <a:gd name="T13" fmla="*/ 0 h 211"/>
                <a:gd name="T14" fmla="*/ 2147483647 w 296"/>
                <a:gd name="T15" fmla="*/ 2147483647 h 211"/>
                <a:gd name="T16" fmla="*/ 2147483647 w 296"/>
                <a:gd name="T17" fmla="*/ 2147483647 h 211"/>
                <a:gd name="T18" fmla="*/ 0 w 296"/>
                <a:gd name="T19" fmla="*/ 2147483647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211"/>
                <a:gd name="T32" fmla="*/ 296 w 296"/>
                <a:gd name="T33" fmla="*/ 211 h 2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211">
                  <a:moveTo>
                    <a:pt x="0" y="137"/>
                  </a:moveTo>
                  <a:cubicBezTo>
                    <a:pt x="25" y="150"/>
                    <a:pt x="49" y="158"/>
                    <a:pt x="76" y="167"/>
                  </a:cubicBezTo>
                  <a:cubicBezTo>
                    <a:pt x="110" y="155"/>
                    <a:pt x="108" y="139"/>
                    <a:pt x="144" y="152"/>
                  </a:cubicBezTo>
                  <a:cubicBezTo>
                    <a:pt x="172" y="193"/>
                    <a:pt x="143" y="211"/>
                    <a:pt x="197" y="197"/>
                  </a:cubicBezTo>
                  <a:cubicBezTo>
                    <a:pt x="223" y="180"/>
                    <a:pt x="228" y="161"/>
                    <a:pt x="258" y="152"/>
                  </a:cubicBezTo>
                  <a:cubicBezTo>
                    <a:pt x="269" y="145"/>
                    <a:pt x="296" y="132"/>
                    <a:pt x="296" y="114"/>
                  </a:cubicBezTo>
                  <a:cubicBezTo>
                    <a:pt x="296" y="64"/>
                    <a:pt x="244" y="30"/>
                    <a:pt x="212" y="0"/>
                  </a:cubicBezTo>
                  <a:cubicBezTo>
                    <a:pt x="129" y="9"/>
                    <a:pt x="150" y="12"/>
                    <a:pt x="91" y="30"/>
                  </a:cubicBezTo>
                  <a:cubicBezTo>
                    <a:pt x="80" y="65"/>
                    <a:pt x="68" y="56"/>
                    <a:pt x="38" y="76"/>
                  </a:cubicBezTo>
                  <a:cubicBezTo>
                    <a:pt x="24" y="98"/>
                    <a:pt x="18" y="118"/>
                    <a:pt x="0" y="137"/>
                  </a:cubicBezTo>
                  <a:close/>
                </a:path>
              </a:pathLst>
            </a:custGeom>
            <a:solidFill>
              <a:schemeClr val="accent1"/>
            </a:solidFill>
            <a:ln w="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27422" name="Freeform 75"/>
          <p:cNvSpPr>
            <a:spLocks noChangeAspect="1"/>
          </p:cNvSpPr>
          <p:nvPr/>
        </p:nvSpPr>
        <p:spPr bwMode="auto">
          <a:xfrm>
            <a:off x="373063" y="1365250"/>
            <a:ext cx="2306637" cy="147002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423" name="Freeform 73"/>
          <p:cNvSpPr>
            <a:spLocks noChangeAspect="1"/>
          </p:cNvSpPr>
          <p:nvPr/>
        </p:nvSpPr>
        <p:spPr bwMode="auto">
          <a:xfrm>
            <a:off x="346075" y="2519363"/>
            <a:ext cx="952500" cy="469900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424" name="Freeform 47"/>
          <p:cNvSpPr>
            <a:spLocks noChangeAspect="1"/>
          </p:cNvSpPr>
          <p:nvPr/>
        </p:nvSpPr>
        <p:spPr bwMode="auto">
          <a:xfrm>
            <a:off x="1538288" y="1039813"/>
            <a:ext cx="779462" cy="771525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chemeClr val="accent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425" name="Forma livre 250"/>
          <p:cNvSpPr>
            <a:spLocks/>
          </p:cNvSpPr>
          <p:nvPr/>
        </p:nvSpPr>
        <p:spPr bwMode="auto">
          <a:xfrm>
            <a:off x="1943100" y="2551113"/>
            <a:ext cx="1177925" cy="922337"/>
          </a:xfrm>
          <a:custGeom>
            <a:avLst/>
            <a:gdLst>
              <a:gd name="T0" fmla="*/ 0 w 2183675"/>
              <a:gd name="T1" fmla="*/ 0 h 1853320"/>
              <a:gd name="T2" fmla="*/ 0 w 2183675"/>
              <a:gd name="T3" fmla="*/ 0 h 1853320"/>
              <a:gd name="T4" fmla="*/ 0 w 2183675"/>
              <a:gd name="T5" fmla="*/ 0 h 1853320"/>
              <a:gd name="T6" fmla="*/ 0 w 2183675"/>
              <a:gd name="T7" fmla="*/ 0 h 1853320"/>
              <a:gd name="T8" fmla="*/ 0 w 2183675"/>
              <a:gd name="T9" fmla="*/ 0 h 1853320"/>
              <a:gd name="T10" fmla="*/ 0 w 2183675"/>
              <a:gd name="T11" fmla="*/ 0 h 1853320"/>
              <a:gd name="T12" fmla="*/ 0 w 2183675"/>
              <a:gd name="T13" fmla="*/ 0 h 1853320"/>
              <a:gd name="T14" fmla="*/ 0 w 2183675"/>
              <a:gd name="T15" fmla="*/ 0 h 1853320"/>
              <a:gd name="T16" fmla="*/ 0 w 2183675"/>
              <a:gd name="T17" fmla="*/ 0 h 1853320"/>
              <a:gd name="T18" fmla="*/ 0 w 2183675"/>
              <a:gd name="T19" fmla="*/ 0 h 1853320"/>
              <a:gd name="T20" fmla="*/ 0 w 2183675"/>
              <a:gd name="T21" fmla="*/ 0 h 1853320"/>
              <a:gd name="T22" fmla="*/ 0 w 2183675"/>
              <a:gd name="T23" fmla="*/ 0 h 1853320"/>
              <a:gd name="T24" fmla="*/ 0 w 2183675"/>
              <a:gd name="T25" fmla="*/ 0 h 1853320"/>
              <a:gd name="T26" fmla="*/ 0 w 2183675"/>
              <a:gd name="T27" fmla="*/ 0 h 1853320"/>
              <a:gd name="T28" fmla="*/ 0 w 2183675"/>
              <a:gd name="T29" fmla="*/ 0 h 1853320"/>
              <a:gd name="T30" fmla="*/ 0 w 2183675"/>
              <a:gd name="T31" fmla="*/ 0 h 1853320"/>
              <a:gd name="T32" fmla="*/ 0 w 2183675"/>
              <a:gd name="T33" fmla="*/ 0 h 1853320"/>
              <a:gd name="T34" fmla="*/ 0 w 2183675"/>
              <a:gd name="T35" fmla="*/ 0 h 1853320"/>
              <a:gd name="T36" fmla="*/ 0 w 2183675"/>
              <a:gd name="T37" fmla="*/ 0 h 1853320"/>
              <a:gd name="T38" fmla="*/ 0 w 2183675"/>
              <a:gd name="T39" fmla="*/ 0 h 1853320"/>
              <a:gd name="T40" fmla="*/ 0 w 2183675"/>
              <a:gd name="T41" fmla="*/ 0 h 1853320"/>
              <a:gd name="T42" fmla="*/ 0 w 2183675"/>
              <a:gd name="T43" fmla="*/ 0 h 1853320"/>
              <a:gd name="T44" fmla="*/ 0 w 2183675"/>
              <a:gd name="T45" fmla="*/ 0 h 1853320"/>
              <a:gd name="T46" fmla="*/ 0 w 2183675"/>
              <a:gd name="T47" fmla="*/ 0 h 1853320"/>
              <a:gd name="T48" fmla="*/ 0 w 2183675"/>
              <a:gd name="T49" fmla="*/ 0 h 1853320"/>
              <a:gd name="T50" fmla="*/ 0 w 2183675"/>
              <a:gd name="T51" fmla="*/ 0 h 1853320"/>
              <a:gd name="T52" fmla="*/ 0 w 2183675"/>
              <a:gd name="T53" fmla="*/ 0 h 1853320"/>
              <a:gd name="T54" fmla="*/ 0 w 2183675"/>
              <a:gd name="T55" fmla="*/ 0 h 1853320"/>
              <a:gd name="T56" fmla="*/ 0 w 2183675"/>
              <a:gd name="T57" fmla="*/ 0 h 1853320"/>
              <a:gd name="T58" fmla="*/ 0 w 2183675"/>
              <a:gd name="T59" fmla="*/ 0 h 1853320"/>
              <a:gd name="T60" fmla="*/ 0 w 2183675"/>
              <a:gd name="T61" fmla="*/ 0 h 1853320"/>
              <a:gd name="T62" fmla="*/ 0 w 2183675"/>
              <a:gd name="T63" fmla="*/ 0 h 1853320"/>
              <a:gd name="T64" fmla="*/ 0 w 2183675"/>
              <a:gd name="T65" fmla="*/ 0 h 1853320"/>
              <a:gd name="T66" fmla="*/ 0 w 2183675"/>
              <a:gd name="T67" fmla="*/ 0 h 1853320"/>
              <a:gd name="T68" fmla="*/ 0 w 2183675"/>
              <a:gd name="T69" fmla="*/ 0 h 1853320"/>
              <a:gd name="T70" fmla="*/ 0 w 2183675"/>
              <a:gd name="T71" fmla="*/ 0 h 1853320"/>
              <a:gd name="T72" fmla="*/ 0 w 2183675"/>
              <a:gd name="T73" fmla="*/ 0 h 1853320"/>
              <a:gd name="T74" fmla="*/ 0 w 2183675"/>
              <a:gd name="T75" fmla="*/ 0 h 1853320"/>
              <a:gd name="T76" fmla="*/ 0 w 2183675"/>
              <a:gd name="T77" fmla="*/ 0 h 1853320"/>
              <a:gd name="T78" fmla="*/ 0 w 2183675"/>
              <a:gd name="T79" fmla="*/ 0 h 1853320"/>
              <a:gd name="T80" fmla="*/ 0 w 2183675"/>
              <a:gd name="T81" fmla="*/ 0 h 1853320"/>
              <a:gd name="T82" fmla="*/ 0 w 2183675"/>
              <a:gd name="T83" fmla="*/ 0 h 18533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83675"/>
              <a:gd name="T127" fmla="*/ 0 h 1853320"/>
              <a:gd name="T128" fmla="*/ 2183675 w 2183675"/>
              <a:gd name="T129" fmla="*/ 1853320 h 18533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83675" h="1853320">
                <a:moveTo>
                  <a:pt x="93617" y="352697"/>
                </a:moveTo>
                <a:cubicBezTo>
                  <a:pt x="0" y="404948"/>
                  <a:pt x="100089" y="570523"/>
                  <a:pt x="106680" y="679268"/>
                </a:cubicBezTo>
                <a:cubicBezTo>
                  <a:pt x="110350" y="739818"/>
                  <a:pt x="117171" y="781302"/>
                  <a:pt x="132806" y="836023"/>
                </a:cubicBezTo>
                <a:cubicBezTo>
                  <a:pt x="136589" y="849262"/>
                  <a:pt x="136133" y="865475"/>
                  <a:pt x="145869" y="875211"/>
                </a:cubicBezTo>
                <a:cubicBezTo>
                  <a:pt x="155605" y="884947"/>
                  <a:pt x="171994" y="883920"/>
                  <a:pt x="185057" y="888274"/>
                </a:cubicBezTo>
                <a:cubicBezTo>
                  <a:pt x="202474" y="883920"/>
                  <a:pt x="220046" y="880143"/>
                  <a:pt x="237309" y="875211"/>
                </a:cubicBezTo>
                <a:cubicBezTo>
                  <a:pt x="250548" y="871428"/>
                  <a:pt x="262728" y="862148"/>
                  <a:pt x="276497" y="862148"/>
                </a:cubicBezTo>
                <a:cubicBezTo>
                  <a:pt x="350648" y="862148"/>
                  <a:pt x="424543" y="870857"/>
                  <a:pt x="498566" y="875211"/>
                </a:cubicBezTo>
                <a:cubicBezTo>
                  <a:pt x="513630" y="920404"/>
                  <a:pt x="526154" y="937602"/>
                  <a:pt x="498566" y="992777"/>
                </a:cubicBezTo>
                <a:cubicBezTo>
                  <a:pt x="491545" y="1006819"/>
                  <a:pt x="472440" y="1010194"/>
                  <a:pt x="459377" y="1018903"/>
                </a:cubicBezTo>
                <a:cubicBezTo>
                  <a:pt x="450669" y="1036320"/>
                  <a:pt x="429433" y="1052059"/>
                  <a:pt x="433252" y="1071154"/>
                </a:cubicBezTo>
                <a:cubicBezTo>
                  <a:pt x="439410" y="1101943"/>
                  <a:pt x="468086" y="1123405"/>
                  <a:pt x="485503" y="1149531"/>
                </a:cubicBezTo>
                <a:cubicBezTo>
                  <a:pt x="519267" y="1200177"/>
                  <a:pt x="506664" y="1173826"/>
                  <a:pt x="524692" y="1227908"/>
                </a:cubicBezTo>
                <a:cubicBezTo>
                  <a:pt x="517611" y="1263315"/>
                  <a:pt x="517538" y="1306783"/>
                  <a:pt x="485503" y="1332411"/>
                </a:cubicBezTo>
                <a:cubicBezTo>
                  <a:pt x="474751" y="1341013"/>
                  <a:pt x="459378" y="1341120"/>
                  <a:pt x="446315" y="1345474"/>
                </a:cubicBezTo>
                <a:cubicBezTo>
                  <a:pt x="441961" y="1358537"/>
                  <a:pt x="442989" y="1374927"/>
                  <a:pt x="433252" y="1384663"/>
                </a:cubicBezTo>
                <a:cubicBezTo>
                  <a:pt x="423515" y="1394399"/>
                  <a:pt x="402066" y="1386520"/>
                  <a:pt x="394063" y="1397725"/>
                </a:cubicBezTo>
                <a:cubicBezTo>
                  <a:pt x="378056" y="1420135"/>
                  <a:pt x="376646" y="1449977"/>
                  <a:pt x="367937" y="1476103"/>
                </a:cubicBezTo>
                <a:lnTo>
                  <a:pt x="354875" y="1515291"/>
                </a:lnTo>
                <a:cubicBezTo>
                  <a:pt x="377341" y="1695027"/>
                  <a:pt x="328265" y="1578927"/>
                  <a:pt x="511629" y="1632857"/>
                </a:cubicBezTo>
                <a:cubicBezTo>
                  <a:pt x="541752" y="1641717"/>
                  <a:pt x="590006" y="1685108"/>
                  <a:pt x="590006" y="1685108"/>
                </a:cubicBezTo>
                <a:cubicBezTo>
                  <a:pt x="607423" y="1680754"/>
                  <a:pt x="628746" y="1683867"/>
                  <a:pt x="642257" y="1672045"/>
                </a:cubicBezTo>
                <a:cubicBezTo>
                  <a:pt x="665887" y="1651368"/>
                  <a:pt x="663720" y="1599826"/>
                  <a:pt x="694509" y="1593668"/>
                </a:cubicBezTo>
                <a:lnTo>
                  <a:pt x="759823" y="1580605"/>
                </a:lnTo>
                <a:cubicBezTo>
                  <a:pt x="777240" y="1584959"/>
                  <a:pt x="797137" y="1583709"/>
                  <a:pt x="812075" y="1593668"/>
                </a:cubicBezTo>
                <a:cubicBezTo>
                  <a:pt x="925284" y="1669142"/>
                  <a:pt x="746760" y="1600926"/>
                  <a:pt x="877389" y="1658983"/>
                </a:cubicBezTo>
                <a:cubicBezTo>
                  <a:pt x="902554" y="1670167"/>
                  <a:pt x="929640" y="1676400"/>
                  <a:pt x="955766" y="1685108"/>
                </a:cubicBezTo>
                <a:lnTo>
                  <a:pt x="994955" y="1698171"/>
                </a:lnTo>
                <a:lnTo>
                  <a:pt x="1034143" y="1711234"/>
                </a:lnTo>
                <a:cubicBezTo>
                  <a:pt x="1038497" y="1680754"/>
                  <a:pt x="1033436" y="1647333"/>
                  <a:pt x="1047206" y="1619794"/>
                </a:cubicBezTo>
                <a:cubicBezTo>
                  <a:pt x="1053364" y="1607478"/>
                  <a:pt x="1073155" y="1610514"/>
                  <a:pt x="1086395" y="1606731"/>
                </a:cubicBezTo>
                <a:cubicBezTo>
                  <a:pt x="1103657" y="1601799"/>
                  <a:pt x="1121229" y="1598022"/>
                  <a:pt x="1138646" y="1593668"/>
                </a:cubicBezTo>
                <a:cubicBezTo>
                  <a:pt x="1173480" y="1598022"/>
                  <a:pt x="1211190" y="1592204"/>
                  <a:pt x="1243149" y="1606731"/>
                </a:cubicBezTo>
                <a:cubicBezTo>
                  <a:pt x="1262969" y="1615740"/>
                  <a:pt x="1269683" y="1641267"/>
                  <a:pt x="1282337" y="1658983"/>
                </a:cubicBezTo>
                <a:cubicBezTo>
                  <a:pt x="1313113" y="1702070"/>
                  <a:pt x="1309073" y="1699390"/>
                  <a:pt x="1334589" y="1750423"/>
                </a:cubicBezTo>
                <a:cubicBezTo>
                  <a:pt x="1413558" y="1730680"/>
                  <a:pt x="1369807" y="1743038"/>
                  <a:pt x="1465217" y="1711234"/>
                </a:cubicBezTo>
                <a:lnTo>
                  <a:pt x="1504406" y="1698171"/>
                </a:lnTo>
                <a:lnTo>
                  <a:pt x="1543595" y="1685108"/>
                </a:lnTo>
                <a:cubicBezTo>
                  <a:pt x="1552303" y="1672045"/>
                  <a:pt x="1564755" y="1660814"/>
                  <a:pt x="1569720" y="1645920"/>
                </a:cubicBezTo>
                <a:cubicBezTo>
                  <a:pt x="1578096" y="1620793"/>
                  <a:pt x="1561230" y="1582938"/>
                  <a:pt x="1582783" y="1567543"/>
                </a:cubicBezTo>
                <a:cubicBezTo>
                  <a:pt x="1604335" y="1552148"/>
                  <a:pt x="1635034" y="1576251"/>
                  <a:pt x="1661160" y="1580605"/>
                </a:cubicBezTo>
                <a:cubicBezTo>
                  <a:pt x="1665514" y="1593668"/>
                  <a:pt x="1674223" y="1606024"/>
                  <a:pt x="1674223" y="1619794"/>
                </a:cubicBezTo>
                <a:cubicBezTo>
                  <a:pt x="1674223" y="1661463"/>
                  <a:pt x="1655802" y="1688680"/>
                  <a:pt x="1621972" y="1711234"/>
                </a:cubicBezTo>
                <a:cubicBezTo>
                  <a:pt x="1610515" y="1718872"/>
                  <a:pt x="1595846" y="1719943"/>
                  <a:pt x="1582783" y="1724297"/>
                </a:cubicBezTo>
                <a:cubicBezTo>
                  <a:pt x="1571587" y="1731761"/>
                  <a:pt x="1511249" y="1764731"/>
                  <a:pt x="1517469" y="1789611"/>
                </a:cubicBezTo>
                <a:cubicBezTo>
                  <a:pt x="1520808" y="1802969"/>
                  <a:pt x="1544341" y="1796516"/>
                  <a:pt x="1556657" y="1802674"/>
                </a:cubicBezTo>
                <a:cubicBezTo>
                  <a:pt x="1657945" y="1853319"/>
                  <a:pt x="1536536" y="1809030"/>
                  <a:pt x="1635035" y="1841863"/>
                </a:cubicBezTo>
                <a:cubicBezTo>
                  <a:pt x="1733534" y="1809029"/>
                  <a:pt x="1612122" y="1853320"/>
                  <a:pt x="1713412" y="1802674"/>
                </a:cubicBezTo>
                <a:cubicBezTo>
                  <a:pt x="1735363" y="1791698"/>
                  <a:pt x="1783924" y="1782826"/>
                  <a:pt x="1804852" y="1776548"/>
                </a:cubicBezTo>
                <a:cubicBezTo>
                  <a:pt x="1944724" y="1734587"/>
                  <a:pt x="1824077" y="1756338"/>
                  <a:pt x="2013857" y="1737360"/>
                </a:cubicBezTo>
                <a:cubicBezTo>
                  <a:pt x="2045660" y="1641951"/>
                  <a:pt x="2033304" y="1685700"/>
                  <a:pt x="2053046" y="1606731"/>
                </a:cubicBezTo>
                <a:cubicBezTo>
                  <a:pt x="2057400" y="1567542"/>
                  <a:pt x="2051465" y="1525775"/>
                  <a:pt x="2066109" y="1489165"/>
                </a:cubicBezTo>
                <a:cubicBezTo>
                  <a:pt x="2071223" y="1476381"/>
                  <a:pt x="2097294" y="1487307"/>
                  <a:pt x="2105297" y="1476103"/>
                </a:cubicBezTo>
                <a:cubicBezTo>
                  <a:pt x="2121304" y="1453693"/>
                  <a:pt x="2116147" y="1420639"/>
                  <a:pt x="2131423" y="1397725"/>
                </a:cubicBezTo>
                <a:lnTo>
                  <a:pt x="2183675" y="1319348"/>
                </a:lnTo>
                <a:cubicBezTo>
                  <a:pt x="2171201" y="1288164"/>
                  <a:pt x="2157511" y="1240933"/>
                  <a:pt x="2131423" y="1214845"/>
                </a:cubicBezTo>
                <a:cubicBezTo>
                  <a:pt x="2120322" y="1203744"/>
                  <a:pt x="2105298" y="1197428"/>
                  <a:pt x="2092235" y="1188720"/>
                </a:cubicBezTo>
                <a:lnTo>
                  <a:pt x="2039983" y="1110343"/>
                </a:lnTo>
                <a:lnTo>
                  <a:pt x="2013857" y="1071154"/>
                </a:lnTo>
                <a:cubicBezTo>
                  <a:pt x="2009503" y="1058091"/>
                  <a:pt x="2000795" y="1045735"/>
                  <a:pt x="2000795" y="1031965"/>
                </a:cubicBezTo>
                <a:cubicBezTo>
                  <a:pt x="2000795" y="980267"/>
                  <a:pt x="2040062" y="940407"/>
                  <a:pt x="2066109" y="901337"/>
                </a:cubicBezTo>
                <a:lnTo>
                  <a:pt x="2092235" y="862148"/>
                </a:lnTo>
                <a:cubicBezTo>
                  <a:pt x="2115577" y="792118"/>
                  <a:pt x="2097341" y="852229"/>
                  <a:pt x="2118360" y="757645"/>
                </a:cubicBezTo>
                <a:cubicBezTo>
                  <a:pt x="2122255" y="740119"/>
                  <a:pt x="2124351" y="721895"/>
                  <a:pt x="2131423" y="705394"/>
                </a:cubicBezTo>
                <a:cubicBezTo>
                  <a:pt x="2137608" y="690964"/>
                  <a:pt x="2148840" y="679268"/>
                  <a:pt x="2157549" y="666205"/>
                </a:cubicBezTo>
                <a:cubicBezTo>
                  <a:pt x="2153195" y="640079"/>
                  <a:pt x="2156331" y="611518"/>
                  <a:pt x="2144486" y="587828"/>
                </a:cubicBezTo>
                <a:cubicBezTo>
                  <a:pt x="2137465" y="573786"/>
                  <a:pt x="2120974" y="562543"/>
                  <a:pt x="2105297" y="561703"/>
                </a:cubicBezTo>
                <a:cubicBezTo>
                  <a:pt x="1874809" y="549356"/>
                  <a:pt x="1643743" y="552994"/>
                  <a:pt x="1412966" y="548640"/>
                </a:cubicBezTo>
                <a:lnTo>
                  <a:pt x="1334589" y="522514"/>
                </a:lnTo>
                <a:lnTo>
                  <a:pt x="1295400" y="509451"/>
                </a:lnTo>
                <a:cubicBezTo>
                  <a:pt x="1282337" y="500742"/>
                  <a:pt x="1270966" y="488690"/>
                  <a:pt x="1256212" y="483325"/>
                </a:cubicBezTo>
                <a:cubicBezTo>
                  <a:pt x="1222467" y="471054"/>
                  <a:pt x="1151709" y="457200"/>
                  <a:pt x="1151709" y="457200"/>
                </a:cubicBezTo>
                <a:cubicBezTo>
                  <a:pt x="1138646" y="448491"/>
                  <a:pt x="1124581" y="441125"/>
                  <a:pt x="1112520" y="431074"/>
                </a:cubicBezTo>
                <a:cubicBezTo>
                  <a:pt x="1098328" y="419247"/>
                  <a:pt x="1088703" y="402132"/>
                  <a:pt x="1073332" y="391885"/>
                </a:cubicBezTo>
                <a:cubicBezTo>
                  <a:pt x="1061875" y="384247"/>
                  <a:pt x="1047206" y="383177"/>
                  <a:pt x="1034143" y="378823"/>
                </a:cubicBezTo>
                <a:cubicBezTo>
                  <a:pt x="1025434" y="352697"/>
                  <a:pt x="1013418" y="327449"/>
                  <a:pt x="1008017" y="300445"/>
                </a:cubicBezTo>
                <a:cubicBezTo>
                  <a:pt x="1003663" y="278674"/>
                  <a:pt x="1000797" y="256551"/>
                  <a:pt x="994955" y="235131"/>
                </a:cubicBezTo>
                <a:cubicBezTo>
                  <a:pt x="987709" y="208562"/>
                  <a:pt x="988302" y="176227"/>
                  <a:pt x="968829" y="156754"/>
                </a:cubicBezTo>
                <a:lnTo>
                  <a:pt x="929640" y="117565"/>
                </a:lnTo>
                <a:cubicBezTo>
                  <a:pt x="925286" y="104502"/>
                  <a:pt x="923264" y="90414"/>
                  <a:pt x="916577" y="78377"/>
                </a:cubicBezTo>
                <a:cubicBezTo>
                  <a:pt x="901328" y="50929"/>
                  <a:pt x="864326" y="0"/>
                  <a:pt x="864326" y="0"/>
                </a:cubicBezTo>
                <a:cubicBezTo>
                  <a:pt x="855617" y="13063"/>
                  <a:pt x="840071" y="23600"/>
                  <a:pt x="838200" y="39188"/>
                </a:cubicBezTo>
                <a:cubicBezTo>
                  <a:pt x="780548" y="519613"/>
                  <a:pt x="856588" y="200757"/>
                  <a:pt x="812075" y="378823"/>
                </a:cubicBezTo>
                <a:cubicBezTo>
                  <a:pt x="764178" y="374469"/>
                  <a:pt x="716478" y="365760"/>
                  <a:pt x="668383" y="365760"/>
                </a:cubicBezTo>
                <a:cubicBezTo>
                  <a:pt x="463685" y="365760"/>
                  <a:pt x="187234" y="300446"/>
                  <a:pt x="93617" y="352697"/>
                </a:cubicBezTo>
                <a:close/>
              </a:path>
            </a:pathLst>
          </a:custGeom>
          <a:solidFill>
            <a:schemeClr val="hlink">
              <a:alpha val="7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426" name="Freeform 77"/>
          <p:cNvSpPr>
            <a:spLocks noChangeAspect="1"/>
          </p:cNvSpPr>
          <p:nvPr/>
        </p:nvSpPr>
        <p:spPr bwMode="auto">
          <a:xfrm>
            <a:off x="1349375" y="2200275"/>
            <a:ext cx="14288" cy="25400"/>
          </a:xfrm>
          <a:custGeom>
            <a:avLst/>
            <a:gdLst>
              <a:gd name="T0" fmla="*/ 0 w 20"/>
              <a:gd name="T1" fmla="*/ 2147483647 h 33"/>
              <a:gd name="T2" fmla="*/ 2147483647 w 20"/>
              <a:gd name="T3" fmla="*/ 0 h 33"/>
              <a:gd name="T4" fmla="*/ 0 60000 65536"/>
              <a:gd name="T5" fmla="*/ 0 60000 65536"/>
              <a:gd name="T6" fmla="*/ 0 w 20"/>
              <a:gd name="T7" fmla="*/ 0 h 33"/>
              <a:gd name="T8" fmla="*/ 20 w 20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3">
                <a:moveTo>
                  <a:pt x="0" y="33"/>
                </a:moveTo>
                <a:cubicBezTo>
                  <a:pt x="9" y="7"/>
                  <a:pt x="2" y="18"/>
                  <a:pt x="20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27" name="Freeform 79"/>
          <p:cNvSpPr>
            <a:spLocks noChangeAspect="1"/>
          </p:cNvSpPr>
          <p:nvPr/>
        </p:nvSpPr>
        <p:spPr bwMode="auto">
          <a:xfrm>
            <a:off x="908050" y="1946275"/>
            <a:ext cx="41275" cy="25400"/>
          </a:xfrm>
          <a:custGeom>
            <a:avLst/>
            <a:gdLst>
              <a:gd name="T0" fmla="*/ 2147483647 w 53"/>
              <a:gd name="T1" fmla="*/ 2147483647 h 33"/>
              <a:gd name="T2" fmla="*/ 0 w 53"/>
              <a:gd name="T3" fmla="*/ 0 h 33"/>
              <a:gd name="T4" fmla="*/ 0 60000 65536"/>
              <a:gd name="T5" fmla="*/ 0 60000 65536"/>
              <a:gd name="T6" fmla="*/ 0 w 53"/>
              <a:gd name="T7" fmla="*/ 0 h 33"/>
              <a:gd name="T8" fmla="*/ 53 w 5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33">
                <a:moveTo>
                  <a:pt x="53" y="33"/>
                </a:moveTo>
                <a:cubicBezTo>
                  <a:pt x="23" y="27"/>
                  <a:pt x="13" y="27"/>
                  <a:pt x="0" y="0"/>
                </a:cubicBezTo>
              </a:path>
            </a:pathLst>
          </a:custGeom>
          <a:noFill/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327428" name="Conector de seta reta 263"/>
          <p:cNvCxnSpPr>
            <a:cxnSpLocks noChangeShapeType="1"/>
          </p:cNvCxnSpPr>
          <p:nvPr/>
        </p:nvCxnSpPr>
        <p:spPr bwMode="auto">
          <a:xfrm>
            <a:off x="889000" y="3200400"/>
            <a:ext cx="1198563" cy="110648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8327429" name="Oval 250"/>
          <p:cNvSpPr>
            <a:spLocks noChangeArrowheads="1"/>
          </p:cNvSpPr>
          <p:nvPr/>
        </p:nvSpPr>
        <p:spPr bwMode="auto">
          <a:xfrm>
            <a:off x="2655888" y="3168650"/>
            <a:ext cx="98425" cy="82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30" name="Text Box 326"/>
          <p:cNvSpPr txBox="1">
            <a:spLocks noChangeArrowheads="1"/>
          </p:cNvSpPr>
          <p:nvPr/>
        </p:nvSpPr>
        <p:spPr bwMode="auto">
          <a:xfrm>
            <a:off x="2843213" y="2994025"/>
            <a:ext cx="836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Lucas do Rio Verde</a:t>
            </a:r>
          </a:p>
        </p:txBody>
      </p:sp>
      <p:sp>
        <p:nvSpPr>
          <p:cNvPr id="8327431" name="Freeform 621"/>
          <p:cNvSpPr>
            <a:spLocks/>
          </p:cNvSpPr>
          <p:nvPr/>
        </p:nvSpPr>
        <p:spPr bwMode="auto">
          <a:xfrm>
            <a:off x="2581275" y="3254375"/>
            <a:ext cx="101600" cy="174625"/>
          </a:xfrm>
          <a:custGeom>
            <a:avLst/>
            <a:gdLst>
              <a:gd name="T0" fmla="*/ 272146981 w 45"/>
              <a:gd name="T1" fmla="*/ 0 h 91"/>
              <a:gd name="T2" fmla="*/ 0 w 45"/>
              <a:gd name="T3" fmla="*/ 335831149 h 91"/>
              <a:gd name="T4" fmla="*/ 0 60000 65536"/>
              <a:gd name="T5" fmla="*/ 0 60000 65536"/>
              <a:gd name="T6" fmla="*/ 0 w 45"/>
              <a:gd name="T7" fmla="*/ 0 h 91"/>
              <a:gd name="T8" fmla="*/ 45 w 45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91">
                <a:moveTo>
                  <a:pt x="45" y="0"/>
                </a:moveTo>
                <a:cubicBezTo>
                  <a:pt x="26" y="38"/>
                  <a:pt x="7" y="76"/>
                  <a:pt x="0" y="91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32" name="Freeform 30"/>
          <p:cNvSpPr>
            <a:spLocks/>
          </p:cNvSpPr>
          <p:nvPr/>
        </p:nvSpPr>
        <p:spPr bwMode="auto">
          <a:xfrm>
            <a:off x="2560638" y="3376613"/>
            <a:ext cx="249237" cy="254000"/>
          </a:xfrm>
          <a:custGeom>
            <a:avLst/>
            <a:gdLst>
              <a:gd name="T0" fmla="*/ 1036714 w 11742"/>
              <a:gd name="T1" fmla="*/ 5988 h 34307"/>
              <a:gd name="T2" fmla="*/ 1036714 w 11742"/>
              <a:gd name="T3" fmla="*/ 5437 h 34307"/>
              <a:gd name="T4" fmla="*/ 1036714 w 11742"/>
              <a:gd name="T5" fmla="*/ 4051 h 34307"/>
              <a:gd name="T6" fmla="*/ 1036714 w 11742"/>
              <a:gd name="T7" fmla="*/ 1058 h 34307"/>
              <a:gd name="T8" fmla="*/ 0 60000 65536"/>
              <a:gd name="T9" fmla="*/ 0 60000 65536"/>
              <a:gd name="T10" fmla="*/ 0 60000 65536"/>
              <a:gd name="T11" fmla="*/ 0 60000 65536"/>
              <a:gd name="T12" fmla="*/ 0 w 11742"/>
              <a:gd name="T13" fmla="*/ 0 h 34307"/>
              <a:gd name="T14" fmla="*/ 11742 w 11742"/>
              <a:gd name="T15" fmla="*/ 34307 h 343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42" h="34307">
                <a:moveTo>
                  <a:pt x="11742" y="34307"/>
                </a:moveTo>
                <a:cubicBezTo>
                  <a:pt x="10065" y="32695"/>
                  <a:pt x="8106" y="32964"/>
                  <a:pt x="6649" y="31114"/>
                </a:cubicBezTo>
                <a:cubicBezTo>
                  <a:pt x="5192" y="29264"/>
                  <a:pt x="4939" y="27083"/>
                  <a:pt x="3002" y="23208"/>
                </a:cubicBezTo>
                <a:cubicBezTo>
                  <a:pt x="0" y="0"/>
                  <a:pt x="1648" y="14374"/>
                  <a:pt x="285" y="6027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33" name="Freeform 623"/>
          <p:cNvSpPr>
            <a:spLocks/>
          </p:cNvSpPr>
          <p:nvPr/>
        </p:nvSpPr>
        <p:spPr bwMode="auto">
          <a:xfrm>
            <a:off x="2794000" y="3617913"/>
            <a:ext cx="188913" cy="74612"/>
          </a:xfrm>
          <a:custGeom>
            <a:avLst/>
            <a:gdLst>
              <a:gd name="T0" fmla="*/ 0 w 91"/>
              <a:gd name="T1" fmla="*/ 0 h 39"/>
              <a:gd name="T2" fmla="*/ 298821294 w 91"/>
              <a:gd name="T3" fmla="*/ 33213058 h 39"/>
              <a:gd name="T4" fmla="*/ 389767046 w 91"/>
              <a:gd name="T5" fmla="*/ 114404352 h 39"/>
              <a:gd name="T6" fmla="*/ 394097697 w 91"/>
              <a:gd name="T7" fmla="*/ 136546411 h 39"/>
              <a:gd name="T8" fmla="*/ 389767046 w 91"/>
              <a:gd name="T9" fmla="*/ 110714014 h 39"/>
              <a:gd name="T10" fmla="*/ 381105744 w 91"/>
              <a:gd name="T11" fmla="*/ 110714014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39"/>
              <a:gd name="T20" fmla="*/ 91 w 91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39">
                <a:moveTo>
                  <a:pt x="0" y="0"/>
                </a:moveTo>
                <a:cubicBezTo>
                  <a:pt x="24" y="3"/>
                  <a:pt x="42" y="8"/>
                  <a:pt x="69" y="9"/>
                </a:cubicBezTo>
                <a:cubicBezTo>
                  <a:pt x="78" y="16"/>
                  <a:pt x="81" y="24"/>
                  <a:pt x="90" y="31"/>
                </a:cubicBezTo>
                <a:cubicBezTo>
                  <a:pt x="90" y="33"/>
                  <a:pt x="91" y="39"/>
                  <a:pt x="91" y="37"/>
                </a:cubicBezTo>
                <a:cubicBezTo>
                  <a:pt x="91" y="35"/>
                  <a:pt x="91" y="32"/>
                  <a:pt x="90" y="30"/>
                </a:cubicBezTo>
                <a:cubicBezTo>
                  <a:pt x="90" y="29"/>
                  <a:pt x="89" y="30"/>
                  <a:pt x="88" y="30"/>
                </a:cubicBezTo>
              </a:path>
            </a:pathLst>
          </a:custGeom>
          <a:noFill/>
          <a:ln w="38100" cap="flat" cmpd="sng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434" name="Freeform 61"/>
          <p:cNvSpPr>
            <a:spLocks/>
          </p:cNvSpPr>
          <p:nvPr/>
        </p:nvSpPr>
        <p:spPr bwMode="auto">
          <a:xfrm flipH="1" flipV="1">
            <a:off x="2994025" y="3681413"/>
            <a:ext cx="1031875" cy="842962"/>
          </a:xfrm>
          <a:custGeom>
            <a:avLst/>
            <a:gdLst>
              <a:gd name="T0" fmla="*/ 0 w 43292"/>
              <a:gd name="T1" fmla="*/ 0 h 26787"/>
              <a:gd name="T2" fmla="*/ 0 w 43292"/>
              <a:gd name="T3" fmla="*/ 976 h 26787"/>
              <a:gd name="T4" fmla="*/ 572 w 43292"/>
              <a:gd name="T5" fmla="*/ 1983 h 26787"/>
              <a:gd name="T6" fmla="*/ 572 w 43292"/>
              <a:gd name="T7" fmla="*/ 1983 h 26787"/>
              <a:gd name="T8" fmla="*/ 572 w 43292"/>
              <a:gd name="T9" fmla="*/ 1983 h 26787"/>
              <a:gd name="T10" fmla="*/ 572 w 43292"/>
              <a:gd name="T11" fmla="*/ 2959 h 267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92"/>
              <a:gd name="T19" fmla="*/ 0 h 26787"/>
              <a:gd name="T20" fmla="*/ 43292 w 43292"/>
              <a:gd name="T21" fmla="*/ 26787 h 267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92" h="26787">
                <a:moveTo>
                  <a:pt x="0" y="0"/>
                </a:moveTo>
                <a:lnTo>
                  <a:pt x="12317" y="6482"/>
                </a:lnTo>
                <a:lnTo>
                  <a:pt x="25300" y="13149"/>
                </a:lnTo>
                <a:cubicBezTo>
                  <a:pt x="28338" y="14815"/>
                  <a:pt x="29577" y="12910"/>
                  <a:pt x="32481" y="15000"/>
                </a:cubicBezTo>
                <a:cubicBezTo>
                  <a:pt x="34786" y="16337"/>
                  <a:pt x="39600" y="19210"/>
                  <a:pt x="41402" y="21174"/>
                </a:cubicBezTo>
                <a:cubicBezTo>
                  <a:pt x="43204" y="23139"/>
                  <a:pt x="42693" y="26035"/>
                  <a:pt x="43292" y="2678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35" name="Forma livre 627"/>
          <p:cNvSpPr>
            <a:spLocks/>
          </p:cNvSpPr>
          <p:nvPr/>
        </p:nvSpPr>
        <p:spPr bwMode="auto">
          <a:xfrm>
            <a:off x="2749550" y="3630613"/>
            <a:ext cx="1270000" cy="900112"/>
          </a:xfrm>
          <a:custGeom>
            <a:avLst/>
            <a:gdLst>
              <a:gd name="T0" fmla="*/ 0 w 950958"/>
              <a:gd name="T1" fmla="*/ 0 h 750608"/>
              <a:gd name="T2" fmla="*/ 0 w 950958"/>
              <a:gd name="T3" fmla="*/ 0 h 750608"/>
              <a:gd name="T4" fmla="*/ 0 w 950958"/>
              <a:gd name="T5" fmla="*/ 0 h 750608"/>
              <a:gd name="T6" fmla="*/ 0 w 950958"/>
              <a:gd name="T7" fmla="*/ 0 h 750608"/>
              <a:gd name="T8" fmla="*/ 0 w 950958"/>
              <a:gd name="T9" fmla="*/ 0 h 750608"/>
              <a:gd name="T10" fmla="*/ 0 w 950958"/>
              <a:gd name="T11" fmla="*/ 0 h 750608"/>
              <a:gd name="T12" fmla="*/ 0 w 950958"/>
              <a:gd name="T13" fmla="*/ 0 h 750608"/>
              <a:gd name="T14" fmla="*/ 0 w 950958"/>
              <a:gd name="T15" fmla="*/ 0 h 750608"/>
              <a:gd name="T16" fmla="*/ 0 w 950958"/>
              <a:gd name="T17" fmla="*/ 0 h 750608"/>
              <a:gd name="T18" fmla="*/ 0 w 950958"/>
              <a:gd name="T19" fmla="*/ 0 h 750608"/>
              <a:gd name="T20" fmla="*/ 0 w 950958"/>
              <a:gd name="T21" fmla="*/ 0 h 750608"/>
              <a:gd name="T22" fmla="*/ 0 w 950958"/>
              <a:gd name="T23" fmla="*/ 0 h 750608"/>
              <a:gd name="T24" fmla="*/ 0 w 950958"/>
              <a:gd name="T25" fmla="*/ 0 h 750608"/>
              <a:gd name="T26" fmla="*/ 0 w 950958"/>
              <a:gd name="T27" fmla="*/ 0 h 750608"/>
              <a:gd name="T28" fmla="*/ 0 w 950958"/>
              <a:gd name="T29" fmla="*/ 0 h 750608"/>
              <a:gd name="T30" fmla="*/ 0 w 950958"/>
              <a:gd name="T31" fmla="*/ 0 h 750608"/>
              <a:gd name="T32" fmla="*/ 0 w 950958"/>
              <a:gd name="T33" fmla="*/ 0 h 750608"/>
              <a:gd name="T34" fmla="*/ 0 w 950958"/>
              <a:gd name="T35" fmla="*/ 0 h 750608"/>
              <a:gd name="T36" fmla="*/ 0 w 950958"/>
              <a:gd name="T37" fmla="*/ 0 h 750608"/>
              <a:gd name="T38" fmla="*/ 0 w 950958"/>
              <a:gd name="T39" fmla="*/ 0 h 750608"/>
              <a:gd name="T40" fmla="*/ 0 w 950958"/>
              <a:gd name="T41" fmla="*/ 0 h 750608"/>
              <a:gd name="T42" fmla="*/ 0 w 950958"/>
              <a:gd name="T43" fmla="*/ 0 h 750608"/>
              <a:gd name="T44" fmla="*/ 0 w 950958"/>
              <a:gd name="T45" fmla="*/ 0 h 750608"/>
              <a:gd name="T46" fmla="*/ 0 w 950958"/>
              <a:gd name="T47" fmla="*/ 0 h 750608"/>
              <a:gd name="T48" fmla="*/ 0 w 950958"/>
              <a:gd name="T49" fmla="*/ 0 h 750608"/>
              <a:gd name="T50" fmla="*/ 0 w 950958"/>
              <a:gd name="T51" fmla="*/ 0 h 750608"/>
              <a:gd name="T52" fmla="*/ 0 w 950958"/>
              <a:gd name="T53" fmla="*/ 0 h 750608"/>
              <a:gd name="T54" fmla="*/ 0 w 950958"/>
              <a:gd name="T55" fmla="*/ 0 h 750608"/>
              <a:gd name="T56" fmla="*/ 0 w 950958"/>
              <a:gd name="T57" fmla="*/ 0 h 750608"/>
              <a:gd name="T58" fmla="*/ 0 w 950958"/>
              <a:gd name="T59" fmla="*/ 0 h 750608"/>
              <a:gd name="T60" fmla="*/ 0 w 950958"/>
              <a:gd name="T61" fmla="*/ 0 h 750608"/>
              <a:gd name="T62" fmla="*/ 0 w 950958"/>
              <a:gd name="T63" fmla="*/ 0 h 750608"/>
              <a:gd name="T64" fmla="*/ 0 w 950958"/>
              <a:gd name="T65" fmla="*/ 0 h 750608"/>
              <a:gd name="T66" fmla="*/ 0 w 950958"/>
              <a:gd name="T67" fmla="*/ 0 h 7506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50958"/>
              <a:gd name="T103" fmla="*/ 0 h 750608"/>
              <a:gd name="T104" fmla="*/ 950958 w 950958"/>
              <a:gd name="T105" fmla="*/ 750608 h 7506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50958" h="750608">
                <a:moveTo>
                  <a:pt x="52887" y="0"/>
                </a:moveTo>
                <a:cubicBezTo>
                  <a:pt x="48338" y="6824"/>
                  <a:pt x="26242" y="113669"/>
                  <a:pt x="22911" y="121163"/>
                </a:cubicBezTo>
                <a:cubicBezTo>
                  <a:pt x="13417" y="142525"/>
                  <a:pt x="8111" y="166715"/>
                  <a:pt x="2439" y="189402"/>
                </a:cubicBezTo>
                <a:cubicBezTo>
                  <a:pt x="19785" y="310824"/>
                  <a:pt x="0" y="184030"/>
                  <a:pt x="16087" y="264465"/>
                </a:cubicBezTo>
                <a:cubicBezTo>
                  <a:pt x="18800" y="278032"/>
                  <a:pt x="19910" y="291902"/>
                  <a:pt x="22911" y="305408"/>
                </a:cubicBezTo>
                <a:cubicBezTo>
                  <a:pt x="24471" y="312430"/>
                  <a:pt x="27758" y="318964"/>
                  <a:pt x="29734" y="325880"/>
                </a:cubicBezTo>
                <a:cubicBezTo>
                  <a:pt x="32310" y="334898"/>
                  <a:pt x="33863" y="344192"/>
                  <a:pt x="36558" y="353175"/>
                </a:cubicBezTo>
                <a:cubicBezTo>
                  <a:pt x="61477" y="436236"/>
                  <a:pt x="41303" y="358504"/>
                  <a:pt x="57030" y="421414"/>
                </a:cubicBezTo>
                <a:cubicBezTo>
                  <a:pt x="59305" y="441886"/>
                  <a:pt x="60468" y="462512"/>
                  <a:pt x="63854" y="482829"/>
                </a:cubicBezTo>
                <a:cubicBezTo>
                  <a:pt x="65037" y="489924"/>
                  <a:pt x="69267" y="496248"/>
                  <a:pt x="70678" y="503301"/>
                </a:cubicBezTo>
                <a:cubicBezTo>
                  <a:pt x="73832" y="519073"/>
                  <a:pt x="74348" y="535296"/>
                  <a:pt x="77502" y="551068"/>
                </a:cubicBezTo>
                <a:cubicBezTo>
                  <a:pt x="78913" y="558121"/>
                  <a:pt x="79239" y="566453"/>
                  <a:pt x="84325" y="571539"/>
                </a:cubicBezTo>
                <a:cubicBezTo>
                  <a:pt x="95924" y="583138"/>
                  <a:pt x="125269" y="598835"/>
                  <a:pt x="125269" y="598835"/>
                </a:cubicBezTo>
                <a:cubicBezTo>
                  <a:pt x="141191" y="596560"/>
                  <a:pt x="157630" y="596633"/>
                  <a:pt x="173036" y="592011"/>
                </a:cubicBezTo>
                <a:cubicBezTo>
                  <a:pt x="180892" y="589654"/>
                  <a:pt x="186172" y="582031"/>
                  <a:pt x="193508" y="578363"/>
                </a:cubicBezTo>
                <a:cubicBezTo>
                  <a:pt x="199941" y="575146"/>
                  <a:pt x="207546" y="574756"/>
                  <a:pt x="213979" y="571539"/>
                </a:cubicBezTo>
                <a:cubicBezTo>
                  <a:pt x="266892" y="545083"/>
                  <a:pt x="203468" y="568220"/>
                  <a:pt x="254922" y="551068"/>
                </a:cubicBezTo>
                <a:cubicBezTo>
                  <a:pt x="288059" y="555210"/>
                  <a:pt x="312378" y="556902"/>
                  <a:pt x="343633" y="564715"/>
                </a:cubicBezTo>
                <a:cubicBezTo>
                  <a:pt x="350611" y="566459"/>
                  <a:pt x="357189" y="569563"/>
                  <a:pt x="364105" y="571539"/>
                </a:cubicBezTo>
                <a:cubicBezTo>
                  <a:pt x="373123" y="574115"/>
                  <a:pt x="382382" y="575787"/>
                  <a:pt x="391400" y="578363"/>
                </a:cubicBezTo>
                <a:cubicBezTo>
                  <a:pt x="398316" y="580339"/>
                  <a:pt x="404956" y="583211"/>
                  <a:pt x="411872" y="585187"/>
                </a:cubicBezTo>
                <a:cubicBezTo>
                  <a:pt x="420890" y="587763"/>
                  <a:pt x="430184" y="589316"/>
                  <a:pt x="439167" y="592011"/>
                </a:cubicBezTo>
                <a:cubicBezTo>
                  <a:pt x="452947" y="596145"/>
                  <a:pt x="466463" y="601110"/>
                  <a:pt x="480111" y="605659"/>
                </a:cubicBezTo>
                <a:cubicBezTo>
                  <a:pt x="486935" y="607934"/>
                  <a:pt x="494597" y="608493"/>
                  <a:pt x="500582" y="612483"/>
                </a:cubicBezTo>
                <a:cubicBezTo>
                  <a:pt x="516300" y="622961"/>
                  <a:pt x="522692" y="629815"/>
                  <a:pt x="541525" y="632954"/>
                </a:cubicBezTo>
                <a:cubicBezTo>
                  <a:pt x="650769" y="651162"/>
                  <a:pt x="559731" y="629771"/>
                  <a:pt x="643884" y="646602"/>
                </a:cubicBezTo>
                <a:cubicBezTo>
                  <a:pt x="653080" y="648441"/>
                  <a:pt x="662196" y="650731"/>
                  <a:pt x="671179" y="653426"/>
                </a:cubicBezTo>
                <a:cubicBezTo>
                  <a:pt x="684958" y="657560"/>
                  <a:pt x="697932" y="664709"/>
                  <a:pt x="712122" y="667074"/>
                </a:cubicBezTo>
                <a:lnTo>
                  <a:pt x="753066" y="673898"/>
                </a:lnTo>
                <a:cubicBezTo>
                  <a:pt x="759890" y="678447"/>
                  <a:pt x="766043" y="684214"/>
                  <a:pt x="773537" y="687545"/>
                </a:cubicBezTo>
                <a:cubicBezTo>
                  <a:pt x="786683" y="693388"/>
                  <a:pt x="814481" y="701193"/>
                  <a:pt x="814481" y="701193"/>
                </a:cubicBezTo>
                <a:lnTo>
                  <a:pt x="855424" y="728489"/>
                </a:lnTo>
                <a:cubicBezTo>
                  <a:pt x="868315" y="737083"/>
                  <a:pt x="880014" y="747473"/>
                  <a:pt x="896367" y="748960"/>
                </a:cubicBezTo>
                <a:cubicBezTo>
                  <a:pt x="914489" y="750608"/>
                  <a:pt x="932761" y="748960"/>
                  <a:pt x="950958" y="74896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36" name="Forma livre 661"/>
          <p:cNvSpPr>
            <a:spLocks/>
          </p:cNvSpPr>
          <p:nvPr/>
        </p:nvSpPr>
        <p:spPr bwMode="auto">
          <a:xfrm>
            <a:off x="2873375" y="4340225"/>
            <a:ext cx="803275" cy="414338"/>
          </a:xfrm>
          <a:custGeom>
            <a:avLst/>
            <a:gdLst>
              <a:gd name="T0" fmla="*/ 0 w 564042"/>
              <a:gd name="T1" fmla="*/ 0 h 342460"/>
              <a:gd name="T2" fmla="*/ 0 w 564042"/>
              <a:gd name="T3" fmla="*/ 0 h 342460"/>
              <a:gd name="T4" fmla="*/ 0 w 564042"/>
              <a:gd name="T5" fmla="*/ 0 h 342460"/>
              <a:gd name="T6" fmla="*/ 0 w 564042"/>
              <a:gd name="T7" fmla="*/ 0 h 342460"/>
              <a:gd name="T8" fmla="*/ 0 w 564042"/>
              <a:gd name="T9" fmla="*/ 0 h 342460"/>
              <a:gd name="T10" fmla="*/ 0 w 564042"/>
              <a:gd name="T11" fmla="*/ 0 h 342460"/>
              <a:gd name="T12" fmla="*/ 0 w 564042"/>
              <a:gd name="T13" fmla="*/ 0 h 342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4042"/>
              <a:gd name="T22" fmla="*/ 0 h 342460"/>
              <a:gd name="T23" fmla="*/ 564042 w 564042"/>
              <a:gd name="T24" fmla="*/ 342460 h 3424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4042" h="342460">
                <a:moveTo>
                  <a:pt x="0" y="0"/>
                </a:moveTo>
                <a:cubicBezTo>
                  <a:pt x="2438" y="12192"/>
                  <a:pt x="5424" y="24287"/>
                  <a:pt x="7315" y="36576"/>
                </a:cubicBezTo>
                <a:cubicBezTo>
                  <a:pt x="23104" y="87903"/>
                  <a:pt x="22850" y="257116"/>
                  <a:pt x="70399" y="301007"/>
                </a:cubicBezTo>
                <a:cubicBezTo>
                  <a:pt x="130140" y="342460"/>
                  <a:pt x="290930" y="290349"/>
                  <a:pt x="365760" y="285292"/>
                </a:cubicBezTo>
                <a:cubicBezTo>
                  <a:pt x="403555" y="280415"/>
                  <a:pt x="442482" y="278655"/>
                  <a:pt x="474181" y="281093"/>
                </a:cubicBezTo>
                <a:cubicBezTo>
                  <a:pt x="492640" y="290322"/>
                  <a:pt x="542346" y="286313"/>
                  <a:pt x="555955" y="299923"/>
                </a:cubicBezTo>
                <a:cubicBezTo>
                  <a:pt x="564042" y="324181"/>
                  <a:pt x="563271" y="314157"/>
                  <a:pt x="563271" y="32918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37" name="Oval 250"/>
          <p:cNvSpPr>
            <a:spLocks noChangeArrowheads="1"/>
          </p:cNvSpPr>
          <p:nvPr/>
        </p:nvSpPr>
        <p:spPr bwMode="auto">
          <a:xfrm>
            <a:off x="3938588" y="4459288"/>
            <a:ext cx="96837" cy="82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38" name="Oval 250"/>
          <p:cNvSpPr>
            <a:spLocks noChangeArrowheads="1"/>
          </p:cNvSpPr>
          <p:nvPr/>
        </p:nvSpPr>
        <p:spPr bwMode="auto">
          <a:xfrm>
            <a:off x="4021138" y="4506913"/>
            <a:ext cx="106362" cy="825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39" name="Text Box 326"/>
          <p:cNvSpPr txBox="1">
            <a:spLocks noChangeArrowheads="1"/>
          </p:cNvSpPr>
          <p:nvPr/>
        </p:nvSpPr>
        <p:spPr bwMode="auto">
          <a:xfrm>
            <a:off x="3975100" y="473075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Paranaguá</a:t>
            </a:r>
          </a:p>
        </p:txBody>
      </p:sp>
      <p:sp>
        <p:nvSpPr>
          <p:cNvPr id="8327440" name="Oval 250"/>
          <p:cNvSpPr>
            <a:spLocks noChangeArrowheads="1"/>
          </p:cNvSpPr>
          <p:nvPr/>
        </p:nvSpPr>
        <p:spPr bwMode="auto">
          <a:xfrm>
            <a:off x="3689350" y="4705350"/>
            <a:ext cx="96838" cy="82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41" name="Freeform 39"/>
          <p:cNvSpPr>
            <a:spLocks/>
          </p:cNvSpPr>
          <p:nvPr/>
        </p:nvSpPr>
        <p:spPr bwMode="auto">
          <a:xfrm>
            <a:off x="2092325" y="3213100"/>
            <a:ext cx="522288" cy="250825"/>
          </a:xfrm>
          <a:custGeom>
            <a:avLst/>
            <a:gdLst>
              <a:gd name="T0" fmla="*/ 70758150 w 10554"/>
              <a:gd name="T1" fmla="*/ 2005246 h 10880"/>
              <a:gd name="T2" fmla="*/ 70758150 w 10554"/>
              <a:gd name="T3" fmla="*/ 2005246 h 10880"/>
              <a:gd name="T4" fmla="*/ 70758150 w 10554"/>
              <a:gd name="T5" fmla="*/ 2005246 h 10880"/>
              <a:gd name="T6" fmla="*/ 0 w 10554"/>
              <a:gd name="T7" fmla="*/ 0 h 10880"/>
              <a:gd name="T8" fmla="*/ 0 60000 65536"/>
              <a:gd name="T9" fmla="*/ 0 60000 65536"/>
              <a:gd name="T10" fmla="*/ 0 60000 65536"/>
              <a:gd name="T11" fmla="*/ 0 60000 65536"/>
              <a:gd name="T12" fmla="*/ 0 w 10554"/>
              <a:gd name="T13" fmla="*/ 0 h 10880"/>
              <a:gd name="T14" fmla="*/ 10554 w 10554"/>
              <a:gd name="T15" fmla="*/ 10880 h 10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54" h="10880">
                <a:moveTo>
                  <a:pt x="10554" y="9578"/>
                </a:moveTo>
                <a:cubicBezTo>
                  <a:pt x="9683" y="8684"/>
                  <a:pt x="8812" y="7811"/>
                  <a:pt x="7700" y="7811"/>
                </a:cubicBezTo>
                <a:cubicBezTo>
                  <a:pt x="6588" y="7811"/>
                  <a:pt x="5174" y="10880"/>
                  <a:pt x="3891" y="9578"/>
                </a:cubicBezTo>
                <a:cubicBezTo>
                  <a:pt x="2608" y="8276"/>
                  <a:pt x="1070" y="3806"/>
                  <a:pt x="0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42" name="Freeform 35"/>
          <p:cNvSpPr>
            <a:spLocks/>
          </p:cNvSpPr>
          <p:nvPr/>
        </p:nvSpPr>
        <p:spPr bwMode="auto">
          <a:xfrm>
            <a:off x="1516063" y="2720975"/>
            <a:ext cx="592137" cy="504825"/>
          </a:xfrm>
          <a:custGeom>
            <a:avLst/>
            <a:gdLst>
              <a:gd name="T0" fmla="*/ 0 w 363"/>
              <a:gd name="T1" fmla="*/ 0 h 182"/>
              <a:gd name="T2" fmla="*/ 2147483647 w 363"/>
              <a:gd name="T3" fmla="*/ 2147483647 h 182"/>
              <a:gd name="T4" fmla="*/ 0 60000 65536"/>
              <a:gd name="T5" fmla="*/ 0 60000 65536"/>
              <a:gd name="T6" fmla="*/ 0 w 363"/>
              <a:gd name="T7" fmla="*/ 0 h 182"/>
              <a:gd name="T8" fmla="*/ 363 w 363"/>
              <a:gd name="T9" fmla="*/ 182 h 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82">
                <a:moveTo>
                  <a:pt x="0" y="0"/>
                </a:moveTo>
                <a:cubicBezTo>
                  <a:pt x="140" y="91"/>
                  <a:pt x="280" y="182"/>
                  <a:pt x="363" y="182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43" name="Oval 250"/>
          <p:cNvSpPr>
            <a:spLocks noChangeArrowheads="1"/>
          </p:cNvSpPr>
          <p:nvPr/>
        </p:nvSpPr>
        <p:spPr bwMode="auto">
          <a:xfrm>
            <a:off x="1497013" y="2706688"/>
            <a:ext cx="104775" cy="825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7444" name="Freeform 48"/>
          <p:cNvSpPr>
            <a:spLocks/>
          </p:cNvSpPr>
          <p:nvPr/>
        </p:nvSpPr>
        <p:spPr bwMode="auto">
          <a:xfrm>
            <a:off x="1522413" y="2597150"/>
            <a:ext cx="233362" cy="114300"/>
          </a:xfrm>
          <a:custGeom>
            <a:avLst/>
            <a:gdLst>
              <a:gd name="T0" fmla="*/ 27504275 w 5689"/>
              <a:gd name="T1" fmla="*/ 855898 h 5810"/>
              <a:gd name="T2" fmla="*/ 27504275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45" name="Freeform 46"/>
          <p:cNvSpPr>
            <a:spLocks/>
          </p:cNvSpPr>
          <p:nvPr/>
        </p:nvSpPr>
        <p:spPr bwMode="auto">
          <a:xfrm>
            <a:off x="1766888" y="1847850"/>
            <a:ext cx="533400" cy="739775"/>
          </a:xfrm>
          <a:custGeom>
            <a:avLst/>
            <a:gdLst>
              <a:gd name="T0" fmla="*/ 128797128 w 9549"/>
              <a:gd name="T1" fmla="*/ 0 h 10104"/>
              <a:gd name="T2" fmla="*/ 0 w 9549"/>
              <a:gd name="T3" fmla="*/ 636570364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38100" algn="ctr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46" name="Text Box 326"/>
          <p:cNvSpPr txBox="1">
            <a:spLocks noChangeArrowheads="1"/>
          </p:cNvSpPr>
          <p:nvPr/>
        </p:nvSpPr>
        <p:spPr bwMode="auto">
          <a:xfrm>
            <a:off x="862013" y="2778125"/>
            <a:ext cx="8366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Porto Velho</a:t>
            </a:r>
          </a:p>
        </p:txBody>
      </p:sp>
      <p:sp>
        <p:nvSpPr>
          <p:cNvPr id="8327447" name="Text Box 326"/>
          <p:cNvSpPr txBox="1">
            <a:spLocks noChangeArrowheads="1"/>
          </p:cNvSpPr>
          <p:nvPr/>
        </p:nvSpPr>
        <p:spPr bwMode="auto">
          <a:xfrm>
            <a:off x="1612900" y="1755775"/>
            <a:ext cx="8366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Itacoatiara</a:t>
            </a:r>
          </a:p>
        </p:txBody>
      </p:sp>
      <p:sp>
        <p:nvSpPr>
          <p:cNvPr id="8327448" name="Oval 250"/>
          <p:cNvSpPr>
            <a:spLocks noChangeArrowheads="1"/>
          </p:cNvSpPr>
          <p:nvPr/>
        </p:nvSpPr>
        <p:spPr bwMode="auto">
          <a:xfrm>
            <a:off x="2789238" y="3582988"/>
            <a:ext cx="98425" cy="82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49" name="Text Box 326"/>
          <p:cNvSpPr txBox="1">
            <a:spLocks noChangeArrowheads="1"/>
          </p:cNvSpPr>
          <p:nvPr/>
        </p:nvSpPr>
        <p:spPr bwMode="auto">
          <a:xfrm>
            <a:off x="3060700" y="3484563"/>
            <a:ext cx="10525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Rondonópolis</a:t>
            </a:r>
          </a:p>
        </p:txBody>
      </p:sp>
      <p:sp>
        <p:nvSpPr>
          <p:cNvPr id="8327450" name="Freeform 643"/>
          <p:cNvSpPr>
            <a:spLocks/>
          </p:cNvSpPr>
          <p:nvPr/>
        </p:nvSpPr>
        <p:spPr bwMode="auto">
          <a:xfrm>
            <a:off x="2609850" y="3517900"/>
            <a:ext cx="966788" cy="354013"/>
          </a:xfrm>
          <a:custGeom>
            <a:avLst/>
            <a:gdLst>
              <a:gd name="T0" fmla="*/ 0 w 464"/>
              <a:gd name="T1" fmla="*/ 0 h 184"/>
              <a:gd name="T2" fmla="*/ 900794098 w 464"/>
              <a:gd name="T3" fmla="*/ 324760932 h 184"/>
              <a:gd name="T4" fmla="*/ 2009463536 w 464"/>
              <a:gd name="T5" fmla="*/ 679046622 h 184"/>
              <a:gd name="T6" fmla="*/ 0 60000 65536"/>
              <a:gd name="T7" fmla="*/ 0 60000 65536"/>
              <a:gd name="T8" fmla="*/ 0 60000 65536"/>
              <a:gd name="T9" fmla="*/ 0 w 464"/>
              <a:gd name="T10" fmla="*/ 0 h 184"/>
              <a:gd name="T11" fmla="*/ 464 w 46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184">
                <a:moveTo>
                  <a:pt x="0" y="0"/>
                </a:moveTo>
                <a:cubicBezTo>
                  <a:pt x="65" y="28"/>
                  <a:pt x="131" y="57"/>
                  <a:pt x="208" y="88"/>
                </a:cubicBezTo>
                <a:cubicBezTo>
                  <a:pt x="285" y="119"/>
                  <a:pt x="421" y="168"/>
                  <a:pt x="464" y="18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451" name="Oval 250"/>
          <p:cNvSpPr>
            <a:spLocks noChangeArrowheads="1"/>
          </p:cNvSpPr>
          <p:nvPr/>
        </p:nvSpPr>
        <p:spPr bwMode="auto">
          <a:xfrm>
            <a:off x="3522663" y="3816350"/>
            <a:ext cx="106362" cy="825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52" name="Oval 250"/>
          <p:cNvSpPr>
            <a:spLocks noChangeArrowheads="1"/>
          </p:cNvSpPr>
          <p:nvPr/>
        </p:nvSpPr>
        <p:spPr bwMode="auto">
          <a:xfrm>
            <a:off x="2773363" y="3582988"/>
            <a:ext cx="96837" cy="82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53" name="Freeform 646"/>
          <p:cNvSpPr>
            <a:spLocks/>
          </p:cNvSpPr>
          <p:nvPr/>
        </p:nvSpPr>
        <p:spPr bwMode="auto">
          <a:xfrm>
            <a:off x="3592513" y="3871913"/>
            <a:ext cx="1165225" cy="163512"/>
          </a:xfrm>
          <a:custGeom>
            <a:avLst/>
            <a:gdLst>
              <a:gd name="T0" fmla="*/ 0 w 560"/>
              <a:gd name="T1" fmla="*/ 0 h 85"/>
              <a:gd name="T2" fmla="*/ 935439022 w 560"/>
              <a:gd name="T3" fmla="*/ 295237939 h 85"/>
              <a:gd name="T4" fmla="*/ 1212607016 w 560"/>
              <a:gd name="T5" fmla="*/ 118095158 h 85"/>
              <a:gd name="T6" fmla="*/ 2147483647 w 560"/>
              <a:gd name="T7" fmla="*/ 295237939 h 85"/>
              <a:gd name="T8" fmla="*/ 0 60000 65536"/>
              <a:gd name="T9" fmla="*/ 0 60000 65536"/>
              <a:gd name="T10" fmla="*/ 0 60000 65536"/>
              <a:gd name="T11" fmla="*/ 0 60000 65536"/>
              <a:gd name="T12" fmla="*/ 0 w 560"/>
              <a:gd name="T13" fmla="*/ 0 h 85"/>
              <a:gd name="T14" fmla="*/ 560 w 560"/>
              <a:gd name="T15" fmla="*/ 85 h 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0" h="85">
                <a:moveTo>
                  <a:pt x="0" y="0"/>
                </a:moveTo>
                <a:cubicBezTo>
                  <a:pt x="84" y="37"/>
                  <a:pt x="169" y="75"/>
                  <a:pt x="216" y="80"/>
                </a:cubicBezTo>
                <a:cubicBezTo>
                  <a:pt x="263" y="85"/>
                  <a:pt x="223" y="32"/>
                  <a:pt x="280" y="32"/>
                </a:cubicBezTo>
                <a:cubicBezTo>
                  <a:pt x="337" y="32"/>
                  <a:pt x="448" y="56"/>
                  <a:pt x="560" y="8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454" name="Oval 250"/>
          <p:cNvSpPr>
            <a:spLocks noChangeArrowheads="1"/>
          </p:cNvSpPr>
          <p:nvPr/>
        </p:nvSpPr>
        <p:spPr bwMode="auto">
          <a:xfrm>
            <a:off x="4703763" y="3984625"/>
            <a:ext cx="106362" cy="825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55" name="Text Box 326"/>
          <p:cNvSpPr txBox="1">
            <a:spLocks noChangeArrowheads="1"/>
          </p:cNvSpPr>
          <p:nvPr/>
        </p:nvSpPr>
        <p:spPr bwMode="auto">
          <a:xfrm>
            <a:off x="4275138" y="4484688"/>
            <a:ext cx="8366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Santos</a:t>
            </a:r>
          </a:p>
        </p:txBody>
      </p:sp>
      <p:sp>
        <p:nvSpPr>
          <p:cNvPr id="8327456" name="Text Box 326"/>
          <p:cNvSpPr txBox="1">
            <a:spLocks noChangeArrowheads="1"/>
          </p:cNvSpPr>
          <p:nvPr/>
        </p:nvSpPr>
        <p:spPr bwMode="auto">
          <a:xfrm>
            <a:off x="3676650" y="3716338"/>
            <a:ext cx="836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Araguari</a:t>
            </a:r>
          </a:p>
        </p:txBody>
      </p:sp>
      <p:sp>
        <p:nvSpPr>
          <p:cNvPr id="8327457" name="Freeform 652"/>
          <p:cNvSpPr>
            <a:spLocks/>
          </p:cNvSpPr>
          <p:nvPr/>
        </p:nvSpPr>
        <p:spPr bwMode="auto">
          <a:xfrm>
            <a:off x="3109913" y="4302125"/>
            <a:ext cx="1587" cy="138113"/>
          </a:xfrm>
          <a:custGeom>
            <a:avLst/>
            <a:gdLst>
              <a:gd name="T0" fmla="*/ 0 w 1"/>
              <a:gd name="T1" fmla="*/ 0 h 72"/>
              <a:gd name="T2" fmla="*/ 0 w 1"/>
              <a:gd name="T3" fmla="*/ 265712728 h 72"/>
              <a:gd name="T4" fmla="*/ 0 60000 65536"/>
              <a:gd name="T5" fmla="*/ 0 60000 65536"/>
              <a:gd name="T6" fmla="*/ 0 w 1"/>
              <a:gd name="T7" fmla="*/ 0 h 72"/>
              <a:gd name="T8" fmla="*/ 1 w 1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2">
                <a:moveTo>
                  <a:pt x="0" y="0"/>
                </a:moveTo>
                <a:cubicBezTo>
                  <a:pt x="0" y="0"/>
                  <a:pt x="0" y="36"/>
                  <a:pt x="0" y="72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458" name="Oval 250"/>
          <p:cNvSpPr>
            <a:spLocks noChangeArrowheads="1"/>
          </p:cNvSpPr>
          <p:nvPr/>
        </p:nvSpPr>
        <p:spPr bwMode="auto">
          <a:xfrm>
            <a:off x="3055938" y="4429125"/>
            <a:ext cx="98425" cy="82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59" name="Text Box 326"/>
          <p:cNvSpPr txBox="1">
            <a:spLocks noChangeArrowheads="1"/>
          </p:cNvSpPr>
          <p:nvPr/>
        </p:nvSpPr>
        <p:spPr bwMode="auto">
          <a:xfrm>
            <a:off x="2530475" y="4389438"/>
            <a:ext cx="8366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Maringá</a:t>
            </a:r>
          </a:p>
        </p:txBody>
      </p:sp>
      <p:grpSp>
        <p:nvGrpSpPr>
          <p:cNvPr id="8327460" name="Group 672"/>
          <p:cNvGrpSpPr>
            <a:grpSpLocks/>
          </p:cNvGrpSpPr>
          <p:nvPr/>
        </p:nvGrpSpPr>
        <p:grpSpPr bwMode="auto">
          <a:xfrm>
            <a:off x="2682875" y="3946525"/>
            <a:ext cx="241300" cy="204788"/>
            <a:chOff x="3813" y="1330"/>
            <a:chExt cx="144" cy="129"/>
          </a:xfrm>
        </p:grpSpPr>
        <p:sp>
          <p:nvSpPr>
            <p:cNvPr id="8327461" name="Oval 255"/>
            <p:cNvSpPr>
              <a:spLocks noChangeArrowheads="1"/>
            </p:cNvSpPr>
            <p:nvPr/>
          </p:nvSpPr>
          <p:spPr bwMode="auto">
            <a:xfrm>
              <a:off x="3813" y="1330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462" name="Text Box 256"/>
            <p:cNvSpPr txBox="1">
              <a:spLocks noChangeArrowheads="1"/>
            </p:cNvSpPr>
            <p:nvPr/>
          </p:nvSpPr>
          <p:spPr bwMode="auto">
            <a:xfrm>
              <a:off x="3833" y="1339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8327463" name="Group 675"/>
          <p:cNvGrpSpPr>
            <a:grpSpLocks/>
          </p:cNvGrpSpPr>
          <p:nvPr/>
        </p:nvGrpSpPr>
        <p:grpSpPr bwMode="auto">
          <a:xfrm>
            <a:off x="1830388" y="2992438"/>
            <a:ext cx="241300" cy="204787"/>
            <a:chOff x="3819" y="1516"/>
            <a:chExt cx="144" cy="129"/>
          </a:xfrm>
        </p:grpSpPr>
        <p:sp>
          <p:nvSpPr>
            <p:cNvPr id="8327464" name="Oval 255"/>
            <p:cNvSpPr>
              <a:spLocks noChangeArrowheads="1"/>
            </p:cNvSpPr>
            <p:nvPr/>
          </p:nvSpPr>
          <p:spPr bwMode="auto">
            <a:xfrm>
              <a:off x="3819" y="1516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465" name="Text Box 256"/>
            <p:cNvSpPr txBox="1">
              <a:spLocks noChangeArrowheads="1"/>
            </p:cNvSpPr>
            <p:nvPr/>
          </p:nvSpPr>
          <p:spPr bwMode="auto">
            <a:xfrm>
              <a:off x="3839" y="1525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8327466" name="Group 678"/>
          <p:cNvGrpSpPr>
            <a:grpSpLocks/>
          </p:cNvGrpSpPr>
          <p:nvPr/>
        </p:nvGrpSpPr>
        <p:grpSpPr bwMode="auto">
          <a:xfrm>
            <a:off x="3208338" y="3963988"/>
            <a:ext cx="241300" cy="204787"/>
            <a:chOff x="3806" y="1706"/>
            <a:chExt cx="144" cy="129"/>
          </a:xfrm>
        </p:grpSpPr>
        <p:sp>
          <p:nvSpPr>
            <p:cNvPr id="8327467" name="Oval 255"/>
            <p:cNvSpPr>
              <a:spLocks noChangeArrowheads="1"/>
            </p:cNvSpPr>
            <p:nvPr/>
          </p:nvSpPr>
          <p:spPr bwMode="auto">
            <a:xfrm>
              <a:off x="3806" y="1706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468" name="Text Box 256"/>
            <p:cNvSpPr txBox="1">
              <a:spLocks noChangeArrowheads="1"/>
            </p:cNvSpPr>
            <p:nvPr/>
          </p:nvSpPr>
          <p:spPr bwMode="auto">
            <a:xfrm>
              <a:off x="3826" y="1715"/>
              <a:ext cx="1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8327469" name="Group 681"/>
          <p:cNvGrpSpPr>
            <a:grpSpLocks/>
          </p:cNvGrpSpPr>
          <p:nvPr/>
        </p:nvGrpSpPr>
        <p:grpSpPr bwMode="auto">
          <a:xfrm>
            <a:off x="2528888" y="3390900"/>
            <a:ext cx="241300" cy="204788"/>
            <a:chOff x="3818" y="1907"/>
            <a:chExt cx="144" cy="129"/>
          </a:xfrm>
        </p:grpSpPr>
        <p:sp>
          <p:nvSpPr>
            <p:cNvPr id="8327470" name="Oval 255"/>
            <p:cNvSpPr>
              <a:spLocks noChangeArrowheads="1"/>
            </p:cNvSpPr>
            <p:nvPr/>
          </p:nvSpPr>
          <p:spPr bwMode="auto">
            <a:xfrm>
              <a:off x="3818" y="1907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471" name="Text Box 256"/>
            <p:cNvSpPr txBox="1">
              <a:spLocks noChangeArrowheads="1"/>
            </p:cNvSpPr>
            <p:nvPr/>
          </p:nvSpPr>
          <p:spPr bwMode="auto">
            <a:xfrm>
              <a:off x="3838" y="1916"/>
              <a:ext cx="1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C</a:t>
              </a:r>
            </a:p>
          </p:txBody>
        </p:sp>
      </p:grpSp>
      <p:grpSp>
        <p:nvGrpSpPr>
          <p:cNvPr id="8327472" name="Group 684"/>
          <p:cNvGrpSpPr>
            <a:grpSpLocks/>
          </p:cNvGrpSpPr>
          <p:nvPr/>
        </p:nvGrpSpPr>
        <p:grpSpPr bwMode="auto">
          <a:xfrm>
            <a:off x="2863850" y="4562475"/>
            <a:ext cx="241300" cy="204788"/>
            <a:chOff x="3820" y="2112"/>
            <a:chExt cx="144" cy="129"/>
          </a:xfrm>
        </p:grpSpPr>
        <p:sp>
          <p:nvSpPr>
            <p:cNvPr id="8327473" name="Oval 255"/>
            <p:cNvSpPr>
              <a:spLocks noChangeArrowheads="1"/>
            </p:cNvSpPr>
            <p:nvPr/>
          </p:nvSpPr>
          <p:spPr bwMode="auto">
            <a:xfrm>
              <a:off x="3820" y="2112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474" name="Text Box 256"/>
            <p:cNvSpPr txBox="1">
              <a:spLocks noChangeArrowheads="1"/>
            </p:cNvSpPr>
            <p:nvPr/>
          </p:nvSpPr>
          <p:spPr bwMode="auto">
            <a:xfrm>
              <a:off x="3840" y="2121"/>
              <a:ext cx="1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8327475" name="Group 687"/>
          <p:cNvGrpSpPr>
            <a:grpSpLocks/>
          </p:cNvGrpSpPr>
          <p:nvPr/>
        </p:nvGrpSpPr>
        <p:grpSpPr bwMode="auto">
          <a:xfrm>
            <a:off x="4032250" y="3908425"/>
            <a:ext cx="242888" cy="204788"/>
            <a:chOff x="3820" y="2112"/>
            <a:chExt cx="144" cy="129"/>
          </a:xfrm>
        </p:grpSpPr>
        <p:sp>
          <p:nvSpPr>
            <p:cNvPr id="8327476" name="Oval 255"/>
            <p:cNvSpPr>
              <a:spLocks noChangeArrowheads="1"/>
            </p:cNvSpPr>
            <p:nvPr/>
          </p:nvSpPr>
          <p:spPr bwMode="auto">
            <a:xfrm>
              <a:off x="3820" y="2112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477" name="Text Box 256"/>
            <p:cNvSpPr txBox="1">
              <a:spLocks noChangeArrowheads="1"/>
            </p:cNvSpPr>
            <p:nvPr/>
          </p:nvSpPr>
          <p:spPr bwMode="auto">
            <a:xfrm>
              <a:off x="3840" y="2121"/>
              <a:ext cx="1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I</a:t>
              </a:r>
            </a:p>
          </p:txBody>
        </p:sp>
      </p:grpSp>
      <p:grpSp>
        <p:nvGrpSpPr>
          <p:cNvPr id="8327478" name="Group 672"/>
          <p:cNvGrpSpPr>
            <a:grpSpLocks/>
          </p:cNvGrpSpPr>
          <p:nvPr/>
        </p:nvGrpSpPr>
        <p:grpSpPr bwMode="auto">
          <a:xfrm>
            <a:off x="2995613" y="4183063"/>
            <a:ext cx="241300" cy="204787"/>
            <a:chOff x="3813" y="1330"/>
            <a:chExt cx="144" cy="129"/>
          </a:xfrm>
        </p:grpSpPr>
        <p:sp>
          <p:nvSpPr>
            <p:cNvPr id="8327479" name="Oval 255"/>
            <p:cNvSpPr>
              <a:spLocks noChangeArrowheads="1"/>
            </p:cNvSpPr>
            <p:nvPr/>
          </p:nvSpPr>
          <p:spPr bwMode="auto">
            <a:xfrm>
              <a:off x="3813" y="1330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480" name="Text Box 256"/>
            <p:cNvSpPr txBox="1">
              <a:spLocks noChangeArrowheads="1"/>
            </p:cNvSpPr>
            <p:nvPr/>
          </p:nvSpPr>
          <p:spPr bwMode="auto">
            <a:xfrm>
              <a:off x="3833" y="1339"/>
              <a:ext cx="1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E</a:t>
              </a:r>
            </a:p>
          </p:txBody>
        </p:sp>
      </p:grpSp>
      <p:sp>
        <p:nvSpPr>
          <p:cNvPr id="8327481" name="Freeform 652"/>
          <p:cNvSpPr>
            <a:spLocks/>
          </p:cNvSpPr>
          <p:nvPr/>
        </p:nvSpPr>
        <p:spPr bwMode="auto">
          <a:xfrm flipH="1">
            <a:off x="3554413" y="4398963"/>
            <a:ext cx="47625" cy="103187"/>
          </a:xfrm>
          <a:custGeom>
            <a:avLst/>
            <a:gdLst>
              <a:gd name="T0" fmla="*/ 0 w 1"/>
              <a:gd name="T1" fmla="*/ 0 h 72"/>
              <a:gd name="T2" fmla="*/ 0 w 1"/>
              <a:gd name="T3" fmla="*/ 149112040 h 72"/>
              <a:gd name="T4" fmla="*/ 0 60000 65536"/>
              <a:gd name="T5" fmla="*/ 0 60000 65536"/>
              <a:gd name="T6" fmla="*/ 0 w 1"/>
              <a:gd name="T7" fmla="*/ 0 h 72"/>
              <a:gd name="T8" fmla="*/ 1 w 1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2">
                <a:moveTo>
                  <a:pt x="0" y="0"/>
                </a:moveTo>
                <a:cubicBezTo>
                  <a:pt x="0" y="0"/>
                  <a:pt x="0" y="36"/>
                  <a:pt x="0" y="72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482" name="Oval 250"/>
          <p:cNvSpPr>
            <a:spLocks noChangeArrowheads="1"/>
          </p:cNvSpPr>
          <p:nvPr/>
        </p:nvSpPr>
        <p:spPr bwMode="auto">
          <a:xfrm>
            <a:off x="3548063" y="4487863"/>
            <a:ext cx="98425" cy="82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83" name="Text Box 326"/>
          <p:cNvSpPr txBox="1">
            <a:spLocks noChangeArrowheads="1"/>
          </p:cNvSpPr>
          <p:nvPr/>
        </p:nvSpPr>
        <p:spPr bwMode="auto">
          <a:xfrm>
            <a:off x="3613150" y="4541838"/>
            <a:ext cx="8366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Itapeva</a:t>
            </a:r>
          </a:p>
        </p:txBody>
      </p:sp>
      <p:grpSp>
        <p:nvGrpSpPr>
          <p:cNvPr id="8327484" name="Group 672"/>
          <p:cNvGrpSpPr>
            <a:grpSpLocks/>
          </p:cNvGrpSpPr>
          <p:nvPr/>
        </p:nvGrpSpPr>
        <p:grpSpPr bwMode="auto">
          <a:xfrm>
            <a:off x="3465513" y="4265613"/>
            <a:ext cx="241300" cy="204787"/>
            <a:chOff x="3813" y="1330"/>
            <a:chExt cx="144" cy="129"/>
          </a:xfrm>
        </p:grpSpPr>
        <p:sp>
          <p:nvSpPr>
            <p:cNvPr id="8327485" name="Oval 255"/>
            <p:cNvSpPr>
              <a:spLocks noChangeArrowheads="1"/>
            </p:cNvSpPr>
            <p:nvPr/>
          </p:nvSpPr>
          <p:spPr bwMode="auto">
            <a:xfrm>
              <a:off x="3813" y="1330"/>
              <a:ext cx="144" cy="12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>
                <a:latin typeface="Tahoma" pitchFamily="34" charset="0"/>
              </a:endParaRPr>
            </a:p>
          </p:txBody>
        </p:sp>
        <p:sp>
          <p:nvSpPr>
            <p:cNvPr id="8327486" name="Text Box 256"/>
            <p:cNvSpPr txBox="1">
              <a:spLocks noChangeArrowheads="1"/>
            </p:cNvSpPr>
            <p:nvPr/>
          </p:nvSpPr>
          <p:spPr bwMode="auto">
            <a:xfrm>
              <a:off x="3833" y="1339"/>
              <a:ext cx="1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>
                  <a:latin typeface="Times New Roman" pitchFamily="18" charset="0"/>
                </a:rPr>
                <a:t>H</a:t>
              </a:r>
            </a:p>
          </p:txBody>
        </p:sp>
      </p:grpSp>
      <p:sp>
        <p:nvSpPr>
          <p:cNvPr id="8327487" name="Oval 250"/>
          <p:cNvSpPr>
            <a:spLocks noChangeArrowheads="1"/>
          </p:cNvSpPr>
          <p:nvPr/>
        </p:nvSpPr>
        <p:spPr bwMode="auto">
          <a:xfrm>
            <a:off x="2235200" y="1808163"/>
            <a:ext cx="104775" cy="825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7488" name="Freeform 491"/>
          <p:cNvSpPr>
            <a:spLocks/>
          </p:cNvSpPr>
          <p:nvPr/>
        </p:nvSpPr>
        <p:spPr bwMode="auto">
          <a:xfrm>
            <a:off x="2328863" y="1744663"/>
            <a:ext cx="657225" cy="225425"/>
          </a:xfrm>
          <a:custGeom>
            <a:avLst/>
            <a:gdLst>
              <a:gd name="T0" fmla="*/ 0 w 8058"/>
              <a:gd name="T1" fmla="*/ 2353301 h 10000"/>
              <a:gd name="T2" fmla="*/ 7335001 w 8058"/>
              <a:gd name="T3" fmla="*/ 2244810 h 10000"/>
              <a:gd name="T4" fmla="*/ 9897889 w 8058"/>
              <a:gd name="T5" fmla="*/ 1942246 h 10000"/>
              <a:gd name="T6" fmla="*/ 10752187 w 8058"/>
              <a:gd name="T7" fmla="*/ 1554100 h 10000"/>
              <a:gd name="T8" fmla="*/ 10919092 w 8058"/>
              <a:gd name="T9" fmla="*/ 1813376 h 10000"/>
              <a:gd name="T10" fmla="*/ 11786704 w 8058"/>
              <a:gd name="T11" fmla="*/ 1856663 h 10000"/>
              <a:gd name="T12" fmla="*/ 13829024 w 8058"/>
              <a:gd name="T13" fmla="*/ 2244810 h 10000"/>
              <a:gd name="T14" fmla="*/ 17079383 w 8058"/>
              <a:gd name="T15" fmla="*/ 2848922 h 10000"/>
              <a:gd name="T16" fmla="*/ 23046223 w 8058"/>
              <a:gd name="T17" fmla="*/ 2373681 h 10000"/>
              <a:gd name="T18" fmla="*/ 25615809 w 8058"/>
              <a:gd name="T19" fmla="*/ 4705089 h 10000"/>
              <a:gd name="T20" fmla="*/ 27144179 w 8058"/>
              <a:gd name="T21" fmla="*/ 4532908 h 10000"/>
              <a:gd name="T22" fmla="*/ 29186499 w 8058"/>
              <a:gd name="T23" fmla="*/ 3755599 h 10000"/>
              <a:gd name="T24" fmla="*/ 31235518 w 8058"/>
              <a:gd name="T25" fmla="*/ 2978809 h 10000"/>
              <a:gd name="T26" fmla="*/ 33798405 w 8058"/>
              <a:gd name="T27" fmla="*/ 2720052 h 10000"/>
              <a:gd name="T28" fmla="*/ 33971927 w 8058"/>
              <a:gd name="T29" fmla="*/ 2503567 h 10000"/>
              <a:gd name="T30" fmla="*/ 36020946 w 8058"/>
              <a:gd name="T31" fmla="*/ 2072132 h 10000"/>
              <a:gd name="T32" fmla="*/ 37909759 w 8058"/>
              <a:gd name="T33" fmla="*/ 1683489 h 10000"/>
              <a:gd name="T34" fmla="*/ 39958696 w 8058"/>
              <a:gd name="T35" fmla="*/ 1338134 h 10000"/>
              <a:gd name="T36" fmla="*/ 43022227 w 8058"/>
              <a:gd name="T37" fmla="*/ 518552 h 10000"/>
              <a:gd name="T38" fmla="*/ 45244768 w 8058"/>
              <a:gd name="T39" fmla="*/ 129390 h 10000"/>
              <a:gd name="T40" fmla="*/ 48134685 w 8058"/>
              <a:gd name="T41" fmla="*/ 0 h 10000"/>
              <a:gd name="T42" fmla="*/ 51218221 w 8058"/>
              <a:gd name="T43" fmla="*/ 949987 h 10000"/>
              <a:gd name="T44" fmla="*/ 53781108 w 8058"/>
              <a:gd name="T45" fmla="*/ 1726777 h 1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58"/>
              <a:gd name="T70" fmla="*/ 0 h 10000"/>
              <a:gd name="T71" fmla="*/ 8058 w 8058"/>
              <a:gd name="T72" fmla="*/ 10000 h 1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58" h="10000">
                <a:moveTo>
                  <a:pt x="0" y="4620"/>
                </a:moveTo>
                <a:cubicBezTo>
                  <a:pt x="357" y="3857"/>
                  <a:pt x="869" y="3813"/>
                  <a:pt x="1099" y="4407"/>
                </a:cubicBezTo>
                <a:cubicBezTo>
                  <a:pt x="1278" y="4322"/>
                  <a:pt x="1355" y="4152"/>
                  <a:pt x="1483" y="3813"/>
                </a:cubicBezTo>
                <a:cubicBezTo>
                  <a:pt x="1509" y="3560"/>
                  <a:pt x="1535" y="2881"/>
                  <a:pt x="1611" y="3051"/>
                </a:cubicBezTo>
                <a:cubicBezTo>
                  <a:pt x="1662" y="3136"/>
                  <a:pt x="1611" y="3390"/>
                  <a:pt x="1636" y="3560"/>
                </a:cubicBezTo>
                <a:cubicBezTo>
                  <a:pt x="1662" y="3645"/>
                  <a:pt x="1714" y="3645"/>
                  <a:pt x="1766" y="3645"/>
                </a:cubicBezTo>
                <a:cubicBezTo>
                  <a:pt x="1866" y="4152"/>
                  <a:pt x="1892" y="4322"/>
                  <a:pt x="2072" y="4407"/>
                </a:cubicBezTo>
                <a:cubicBezTo>
                  <a:pt x="2099" y="5001"/>
                  <a:pt x="2404" y="5169"/>
                  <a:pt x="2559" y="5593"/>
                </a:cubicBezTo>
                <a:cubicBezTo>
                  <a:pt x="3274" y="5423"/>
                  <a:pt x="3222" y="6017"/>
                  <a:pt x="3453" y="4660"/>
                </a:cubicBezTo>
                <a:cubicBezTo>
                  <a:pt x="4143" y="5340"/>
                  <a:pt x="3122" y="10000"/>
                  <a:pt x="3838" y="9237"/>
                </a:cubicBezTo>
                <a:cubicBezTo>
                  <a:pt x="3913" y="9068"/>
                  <a:pt x="3990" y="9068"/>
                  <a:pt x="4067" y="8899"/>
                </a:cubicBezTo>
                <a:cubicBezTo>
                  <a:pt x="4195" y="8559"/>
                  <a:pt x="4272" y="7796"/>
                  <a:pt x="4373" y="7373"/>
                </a:cubicBezTo>
                <a:cubicBezTo>
                  <a:pt x="4400" y="6864"/>
                  <a:pt x="4578" y="6355"/>
                  <a:pt x="4680" y="5848"/>
                </a:cubicBezTo>
                <a:cubicBezTo>
                  <a:pt x="4732" y="4831"/>
                  <a:pt x="4630" y="5932"/>
                  <a:pt x="5064" y="5340"/>
                </a:cubicBezTo>
                <a:cubicBezTo>
                  <a:pt x="5116" y="5254"/>
                  <a:pt x="5064" y="5085"/>
                  <a:pt x="5090" y="4915"/>
                </a:cubicBezTo>
                <a:cubicBezTo>
                  <a:pt x="5142" y="4492"/>
                  <a:pt x="5295" y="4322"/>
                  <a:pt x="5397" y="4068"/>
                </a:cubicBezTo>
                <a:cubicBezTo>
                  <a:pt x="5475" y="3560"/>
                  <a:pt x="5500" y="3390"/>
                  <a:pt x="5680" y="3305"/>
                </a:cubicBezTo>
                <a:cubicBezTo>
                  <a:pt x="5807" y="3051"/>
                  <a:pt x="5858" y="2797"/>
                  <a:pt x="5987" y="2627"/>
                </a:cubicBezTo>
                <a:cubicBezTo>
                  <a:pt x="6139" y="2033"/>
                  <a:pt x="6165" y="1186"/>
                  <a:pt x="6446" y="1018"/>
                </a:cubicBezTo>
                <a:cubicBezTo>
                  <a:pt x="6523" y="763"/>
                  <a:pt x="6676" y="338"/>
                  <a:pt x="6779" y="254"/>
                </a:cubicBezTo>
                <a:cubicBezTo>
                  <a:pt x="6931" y="85"/>
                  <a:pt x="7212" y="0"/>
                  <a:pt x="7212" y="0"/>
                </a:cubicBezTo>
                <a:cubicBezTo>
                  <a:pt x="7802" y="254"/>
                  <a:pt x="7291" y="1610"/>
                  <a:pt x="7674" y="1865"/>
                </a:cubicBezTo>
                <a:cubicBezTo>
                  <a:pt x="7777" y="2459"/>
                  <a:pt x="7928" y="2881"/>
                  <a:pt x="8058" y="3390"/>
                </a:cubicBezTo>
              </a:path>
            </a:pathLst>
          </a:custGeom>
          <a:noFill/>
          <a:ln w="38100" algn="ctr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  <a:p>
            <a:endParaRPr lang="pt-BR" sz="1500"/>
          </a:p>
        </p:txBody>
      </p:sp>
      <p:sp>
        <p:nvSpPr>
          <p:cNvPr id="8327489" name="Text Box 326"/>
          <p:cNvSpPr txBox="1">
            <a:spLocks noChangeArrowheads="1"/>
          </p:cNvSpPr>
          <p:nvPr/>
        </p:nvSpPr>
        <p:spPr bwMode="auto">
          <a:xfrm>
            <a:off x="2976563" y="1879600"/>
            <a:ext cx="8366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Santarém</a:t>
            </a:r>
          </a:p>
        </p:txBody>
      </p:sp>
      <p:sp>
        <p:nvSpPr>
          <p:cNvPr id="8327490" name="Oval 250"/>
          <p:cNvSpPr>
            <a:spLocks noChangeArrowheads="1"/>
          </p:cNvSpPr>
          <p:nvPr/>
        </p:nvSpPr>
        <p:spPr bwMode="auto">
          <a:xfrm>
            <a:off x="2940050" y="1789113"/>
            <a:ext cx="104775" cy="825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7491" name="Oval 250"/>
          <p:cNvSpPr>
            <a:spLocks noChangeArrowheads="1"/>
          </p:cNvSpPr>
          <p:nvPr/>
        </p:nvSpPr>
        <p:spPr bwMode="auto">
          <a:xfrm>
            <a:off x="8167688" y="404813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92" name="Oval 250"/>
          <p:cNvSpPr>
            <a:spLocks noChangeArrowheads="1"/>
          </p:cNvSpPr>
          <p:nvPr/>
        </p:nvSpPr>
        <p:spPr bwMode="auto">
          <a:xfrm>
            <a:off x="8167688" y="228600"/>
            <a:ext cx="71437" cy="730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493" name="Text Box 118"/>
          <p:cNvSpPr txBox="1">
            <a:spLocks noChangeArrowheads="1"/>
          </p:cNvSpPr>
          <p:nvPr/>
        </p:nvSpPr>
        <p:spPr bwMode="auto">
          <a:xfrm>
            <a:off x="8501063" y="179388"/>
            <a:ext cx="1054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/>
              <a:t>Origem ou Destino</a:t>
            </a:r>
          </a:p>
        </p:txBody>
      </p:sp>
      <p:sp>
        <p:nvSpPr>
          <p:cNvPr id="8327494" name="Text Box 119"/>
          <p:cNvSpPr txBox="1">
            <a:spLocks noChangeArrowheads="1"/>
          </p:cNvSpPr>
          <p:nvPr/>
        </p:nvSpPr>
        <p:spPr bwMode="auto">
          <a:xfrm>
            <a:off x="8509000" y="358775"/>
            <a:ext cx="1247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/>
              <a:t>Pontos de Transbordo</a:t>
            </a:r>
          </a:p>
        </p:txBody>
      </p:sp>
      <p:sp>
        <p:nvSpPr>
          <p:cNvPr id="8327495" name="Line 304"/>
          <p:cNvSpPr>
            <a:spLocks noChangeShapeType="1"/>
          </p:cNvSpPr>
          <p:nvPr/>
        </p:nvSpPr>
        <p:spPr bwMode="auto">
          <a:xfrm>
            <a:off x="7902575" y="889000"/>
            <a:ext cx="439738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96" name="Line 304"/>
          <p:cNvSpPr>
            <a:spLocks noChangeShapeType="1"/>
          </p:cNvSpPr>
          <p:nvPr/>
        </p:nvSpPr>
        <p:spPr bwMode="auto">
          <a:xfrm>
            <a:off x="7902575" y="733425"/>
            <a:ext cx="4397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27497" name="Line 304"/>
          <p:cNvSpPr>
            <a:spLocks noChangeShapeType="1"/>
          </p:cNvSpPr>
          <p:nvPr/>
        </p:nvSpPr>
        <p:spPr bwMode="auto">
          <a:xfrm>
            <a:off x="7902575" y="579438"/>
            <a:ext cx="439738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498" name="Text Box 302"/>
          <p:cNvSpPr txBox="1">
            <a:spLocks noChangeArrowheads="1"/>
          </p:cNvSpPr>
          <p:nvPr/>
        </p:nvSpPr>
        <p:spPr bwMode="auto">
          <a:xfrm>
            <a:off x="8516938" y="809625"/>
            <a:ext cx="465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Hidrovia</a:t>
            </a:r>
            <a:endParaRPr lang="en-US" sz="1000" b="0"/>
          </a:p>
        </p:txBody>
      </p:sp>
      <p:sp>
        <p:nvSpPr>
          <p:cNvPr id="8327499" name="Text Box 302"/>
          <p:cNvSpPr txBox="1">
            <a:spLocks noChangeArrowheads="1"/>
          </p:cNvSpPr>
          <p:nvPr/>
        </p:nvSpPr>
        <p:spPr bwMode="auto">
          <a:xfrm>
            <a:off x="8516938" y="496888"/>
            <a:ext cx="463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Rodovia</a:t>
            </a:r>
            <a:endParaRPr lang="en-US" sz="1000" b="0"/>
          </a:p>
        </p:txBody>
      </p:sp>
      <p:sp>
        <p:nvSpPr>
          <p:cNvPr id="8327500" name="Text Box 302"/>
          <p:cNvSpPr txBox="1">
            <a:spLocks noChangeArrowheads="1"/>
          </p:cNvSpPr>
          <p:nvPr/>
        </p:nvSpPr>
        <p:spPr bwMode="auto">
          <a:xfrm>
            <a:off x="8516938" y="654050"/>
            <a:ext cx="465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Ferrovia</a:t>
            </a:r>
            <a:endParaRPr lang="en-US" sz="1000" b="0"/>
          </a:p>
        </p:txBody>
      </p:sp>
      <p:sp>
        <p:nvSpPr>
          <p:cNvPr id="8327501" name="Rectangle 333"/>
          <p:cNvSpPr>
            <a:spLocks noChangeArrowheads="1"/>
          </p:cNvSpPr>
          <p:nvPr/>
        </p:nvSpPr>
        <p:spPr bwMode="auto">
          <a:xfrm>
            <a:off x="7769225" y="150813"/>
            <a:ext cx="2136775" cy="9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327502" name="Group 334"/>
          <p:cNvGrpSpPr>
            <a:grpSpLocks/>
          </p:cNvGrpSpPr>
          <p:nvPr/>
        </p:nvGrpSpPr>
        <p:grpSpPr bwMode="auto">
          <a:xfrm>
            <a:off x="5969000" y="5468938"/>
            <a:ext cx="3622675" cy="4762"/>
            <a:chOff x="3740" y="2293"/>
            <a:chExt cx="2282" cy="3"/>
          </a:xfrm>
        </p:grpSpPr>
        <p:sp>
          <p:nvSpPr>
            <p:cNvPr id="8327503" name="Line 353"/>
            <p:cNvSpPr>
              <a:spLocks noChangeShapeType="1"/>
            </p:cNvSpPr>
            <p:nvPr/>
          </p:nvSpPr>
          <p:spPr bwMode="auto">
            <a:xfrm flipV="1">
              <a:off x="5203" y="2296"/>
              <a:ext cx="395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504" name="Line 354"/>
            <p:cNvSpPr>
              <a:spLocks noChangeShapeType="1"/>
            </p:cNvSpPr>
            <p:nvPr/>
          </p:nvSpPr>
          <p:spPr bwMode="auto">
            <a:xfrm flipV="1">
              <a:off x="5627" y="2296"/>
              <a:ext cx="395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505" name="Line 355"/>
            <p:cNvSpPr>
              <a:spLocks noChangeShapeType="1"/>
            </p:cNvSpPr>
            <p:nvPr/>
          </p:nvSpPr>
          <p:spPr bwMode="auto">
            <a:xfrm flipV="1">
              <a:off x="3740" y="2296"/>
              <a:ext cx="345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506" name="Line 349"/>
            <p:cNvSpPr>
              <a:spLocks noChangeShapeType="1"/>
            </p:cNvSpPr>
            <p:nvPr/>
          </p:nvSpPr>
          <p:spPr bwMode="auto">
            <a:xfrm flipV="1">
              <a:off x="4109" y="2293"/>
              <a:ext cx="519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27507" name="Line 350"/>
            <p:cNvSpPr>
              <a:spLocks noChangeShapeType="1"/>
            </p:cNvSpPr>
            <p:nvPr/>
          </p:nvSpPr>
          <p:spPr bwMode="auto">
            <a:xfrm flipV="1">
              <a:off x="4665" y="2294"/>
              <a:ext cx="519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27508" name="Text Box 302"/>
          <p:cNvSpPr txBox="1">
            <a:spLocks noChangeArrowheads="1"/>
          </p:cNvSpPr>
          <p:nvPr/>
        </p:nvSpPr>
        <p:spPr bwMode="auto">
          <a:xfrm>
            <a:off x="8501063" y="962025"/>
            <a:ext cx="7223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Longo Curso</a:t>
            </a:r>
            <a:endParaRPr lang="en-US" sz="1000" b="0"/>
          </a:p>
        </p:txBody>
      </p:sp>
      <p:sp>
        <p:nvSpPr>
          <p:cNvPr id="8327509" name="Line 304"/>
          <p:cNvSpPr>
            <a:spLocks noChangeShapeType="1"/>
          </p:cNvSpPr>
          <p:nvPr/>
        </p:nvSpPr>
        <p:spPr bwMode="auto">
          <a:xfrm>
            <a:off x="7886700" y="1038225"/>
            <a:ext cx="439738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7510" name="Line 471"/>
          <p:cNvSpPr>
            <a:spLocks noChangeShapeType="1"/>
          </p:cNvSpPr>
          <p:nvPr/>
        </p:nvSpPr>
        <p:spPr bwMode="auto">
          <a:xfrm>
            <a:off x="4100513" y="4578350"/>
            <a:ext cx="679450" cy="142875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511" name="Line 471"/>
          <p:cNvSpPr>
            <a:spLocks noChangeShapeType="1"/>
          </p:cNvSpPr>
          <p:nvPr/>
        </p:nvSpPr>
        <p:spPr bwMode="auto">
          <a:xfrm>
            <a:off x="4770438" y="4064000"/>
            <a:ext cx="679450" cy="142875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512" name="Line 471"/>
          <p:cNvSpPr>
            <a:spLocks noChangeShapeType="1"/>
          </p:cNvSpPr>
          <p:nvPr/>
        </p:nvSpPr>
        <p:spPr bwMode="auto">
          <a:xfrm>
            <a:off x="3768725" y="4770438"/>
            <a:ext cx="647700" cy="22225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27513" name="Oval 250"/>
          <p:cNvSpPr>
            <a:spLocks noChangeArrowheads="1"/>
          </p:cNvSpPr>
          <p:nvPr/>
        </p:nvSpPr>
        <p:spPr bwMode="auto">
          <a:xfrm>
            <a:off x="3751263" y="4684713"/>
            <a:ext cx="106362" cy="825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7514" name="Freeform 346"/>
          <p:cNvSpPr>
            <a:spLocks/>
          </p:cNvSpPr>
          <p:nvPr/>
        </p:nvSpPr>
        <p:spPr bwMode="auto">
          <a:xfrm>
            <a:off x="3005138" y="1414463"/>
            <a:ext cx="671512" cy="523875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30" y="327"/>
              </a:cxn>
              <a:cxn ang="0">
                <a:pos x="51" y="291"/>
              </a:cxn>
              <a:cxn ang="0">
                <a:pos x="111" y="237"/>
              </a:cxn>
              <a:cxn ang="0">
                <a:pos x="156" y="198"/>
              </a:cxn>
              <a:cxn ang="0">
                <a:pos x="186" y="192"/>
              </a:cxn>
              <a:cxn ang="0">
                <a:pos x="237" y="126"/>
              </a:cxn>
              <a:cxn ang="0">
                <a:pos x="255" y="114"/>
              </a:cxn>
              <a:cxn ang="0">
                <a:pos x="273" y="108"/>
              </a:cxn>
              <a:cxn ang="0">
                <a:pos x="366" y="66"/>
              </a:cxn>
              <a:cxn ang="0">
                <a:pos x="381" y="54"/>
              </a:cxn>
              <a:cxn ang="0">
                <a:pos x="399" y="42"/>
              </a:cxn>
              <a:cxn ang="0">
                <a:pos x="423" y="0"/>
              </a:cxn>
            </a:cxnLst>
            <a:rect l="0" t="0" r="r" b="b"/>
            <a:pathLst>
              <a:path w="423" h="330">
                <a:moveTo>
                  <a:pt x="0" y="270"/>
                </a:moveTo>
                <a:cubicBezTo>
                  <a:pt x="57" y="276"/>
                  <a:pt x="3" y="261"/>
                  <a:pt x="30" y="327"/>
                </a:cubicBezTo>
                <a:cubicBezTo>
                  <a:pt x="31" y="330"/>
                  <a:pt x="49" y="293"/>
                  <a:pt x="51" y="291"/>
                </a:cubicBezTo>
                <a:cubicBezTo>
                  <a:pt x="71" y="274"/>
                  <a:pt x="89" y="251"/>
                  <a:pt x="111" y="237"/>
                </a:cubicBezTo>
                <a:cubicBezTo>
                  <a:pt x="125" y="216"/>
                  <a:pt x="129" y="203"/>
                  <a:pt x="156" y="198"/>
                </a:cubicBezTo>
                <a:cubicBezTo>
                  <a:pt x="166" y="196"/>
                  <a:pt x="186" y="192"/>
                  <a:pt x="186" y="192"/>
                </a:cubicBezTo>
                <a:cubicBezTo>
                  <a:pt x="195" y="166"/>
                  <a:pt x="214" y="141"/>
                  <a:pt x="237" y="126"/>
                </a:cubicBezTo>
                <a:cubicBezTo>
                  <a:pt x="243" y="122"/>
                  <a:pt x="248" y="116"/>
                  <a:pt x="255" y="114"/>
                </a:cubicBezTo>
                <a:cubicBezTo>
                  <a:pt x="261" y="112"/>
                  <a:pt x="273" y="108"/>
                  <a:pt x="273" y="108"/>
                </a:cubicBezTo>
                <a:cubicBezTo>
                  <a:pt x="296" y="85"/>
                  <a:pt x="336" y="76"/>
                  <a:pt x="366" y="66"/>
                </a:cubicBezTo>
                <a:cubicBezTo>
                  <a:pt x="377" y="49"/>
                  <a:pt x="366" y="63"/>
                  <a:pt x="381" y="54"/>
                </a:cubicBezTo>
                <a:cubicBezTo>
                  <a:pt x="387" y="50"/>
                  <a:pt x="399" y="42"/>
                  <a:pt x="399" y="42"/>
                </a:cubicBezTo>
                <a:cubicBezTo>
                  <a:pt x="405" y="24"/>
                  <a:pt x="415" y="17"/>
                  <a:pt x="423" y="0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7515" name="Freeform 491"/>
          <p:cNvSpPr>
            <a:spLocks/>
          </p:cNvSpPr>
          <p:nvPr/>
        </p:nvSpPr>
        <p:spPr bwMode="auto">
          <a:xfrm>
            <a:off x="2335213" y="1703388"/>
            <a:ext cx="657225" cy="225425"/>
          </a:xfrm>
          <a:custGeom>
            <a:avLst/>
            <a:gdLst>
              <a:gd name="T0" fmla="*/ 0 w 8058"/>
              <a:gd name="T1" fmla="*/ 2353301 h 10000"/>
              <a:gd name="T2" fmla="*/ 7335001 w 8058"/>
              <a:gd name="T3" fmla="*/ 2244810 h 10000"/>
              <a:gd name="T4" fmla="*/ 9897889 w 8058"/>
              <a:gd name="T5" fmla="*/ 1942246 h 10000"/>
              <a:gd name="T6" fmla="*/ 10752187 w 8058"/>
              <a:gd name="T7" fmla="*/ 1554100 h 10000"/>
              <a:gd name="T8" fmla="*/ 10919092 w 8058"/>
              <a:gd name="T9" fmla="*/ 1813376 h 10000"/>
              <a:gd name="T10" fmla="*/ 11786704 w 8058"/>
              <a:gd name="T11" fmla="*/ 1856663 h 10000"/>
              <a:gd name="T12" fmla="*/ 13829024 w 8058"/>
              <a:gd name="T13" fmla="*/ 2244810 h 10000"/>
              <a:gd name="T14" fmla="*/ 17079383 w 8058"/>
              <a:gd name="T15" fmla="*/ 2848922 h 10000"/>
              <a:gd name="T16" fmla="*/ 23046223 w 8058"/>
              <a:gd name="T17" fmla="*/ 2373681 h 10000"/>
              <a:gd name="T18" fmla="*/ 25615809 w 8058"/>
              <a:gd name="T19" fmla="*/ 4705089 h 10000"/>
              <a:gd name="T20" fmla="*/ 27144179 w 8058"/>
              <a:gd name="T21" fmla="*/ 4532908 h 10000"/>
              <a:gd name="T22" fmla="*/ 29186499 w 8058"/>
              <a:gd name="T23" fmla="*/ 3755599 h 10000"/>
              <a:gd name="T24" fmla="*/ 31235518 w 8058"/>
              <a:gd name="T25" fmla="*/ 2978809 h 10000"/>
              <a:gd name="T26" fmla="*/ 33798405 w 8058"/>
              <a:gd name="T27" fmla="*/ 2720052 h 10000"/>
              <a:gd name="T28" fmla="*/ 33971927 w 8058"/>
              <a:gd name="T29" fmla="*/ 2503567 h 10000"/>
              <a:gd name="T30" fmla="*/ 36020946 w 8058"/>
              <a:gd name="T31" fmla="*/ 2072132 h 10000"/>
              <a:gd name="T32" fmla="*/ 37909759 w 8058"/>
              <a:gd name="T33" fmla="*/ 1683489 h 10000"/>
              <a:gd name="T34" fmla="*/ 39958696 w 8058"/>
              <a:gd name="T35" fmla="*/ 1338134 h 10000"/>
              <a:gd name="T36" fmla="*/ 43022227 w 8058"/>
              <a:gd name="T37" fmla="*/ 518552 h 10000"/>
              <a:gd name="T38" fmla="*/ 45244768 w 8058"/>
              <a:gd name="T39" fmla="*/ 129390 h 10000"/>
              <a:gd name="T40" fmla="*/ 48134685 w 8058"/>
              <a:gd name="T41" fmla="*/ 0 h 10000"/>
              <a:gd name="T42" fmla="*/ 51218221 w 8058"/>
              <a:gd name="T43" fmla="*/ 949987 h 10000"/>
              <a:gd name="T44" fmla="*/ 53781108 w 8058"/>
              <a:gd name="T45" fmla="*/ 1726777 h 1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58"/>
              <a:gd name="T70" fmla="*/ 0 h 10000"/>
              <a:gd name="T71" fmla="*/ 8058 w 8058"/>
              <a:gd name="T72" fmla="*/ 10000 h 1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58" h="10000">
                <a:moveTo>
                  <a:pt x="0" y="4620"/>
                </a:moveTo>
                <a:cubicBezTo>
                  <a:pt x="357" y="3857"/>
                  <a:pt x="869" y="3813"/>
                  <a:pt x="1099" y="4407"/>
                </a:cubicBezTo>
                <a:cubicBezTo>
                  <a:pt x="1278" y="4322"/>
                  <a:pt x="1355" y="4152"/>
                  <a:pt x="1483" y="3813"/>
                </a:cubicBezTo>
                <a:cubicBezTo>
                  <a:pt x="1509" y="3560"/>
                  <a:pt x="1535" y="2881"/>
                  <a:pt x="1611" y="3051"/>
                </a:cubicBezTo>
                <a:cubicBezTo>
                  <a:pt x="1662" y="3136"/>
                  <a:pt x="1611" y="3390"/>
                  <a:pt x="1636" y="3560"/>
                </a:cubicBezTo>
                <a:cubicBezTo>
                  <a:pt x="1662" y="3645"/>
                  <a:pt x="1714" y="3645"/>
                  <a:pt x="1766" y="3645"/>
                </a:cubicBezTo>
                <a:cubicBezTo>
                  <a:pt x="1866" y="4152"/>
                  <a:pt x="1892" y="4322"/>
                  <a:pt x="2072" y="4407"/>
                </a:cubicBezTo>
                <a:cubicBezTo>
                  <a:pt x="2099" y="5001"/>
                  <a:pt x="2404" y="5169"/>
                  <a:pt x="2559" y="5593"/>
                </a:cubicBezTo>
                <a:cubicBezTo>
                  <a:pt x="3274" y="5423"/>
                  <a:pt x="3222" y="6017"/>
                  <a:pt x="3453" y="4660"/>
                </a:cubicBezTo>
                <a:cubicBezTo>
                  <a:pt x="4143" y="5340"/>
                  <a:pt x="3122" y="10000"/>
                  <a:pt x="3838" y="9237"/>
                </a:cubicBezTo>
                <a:cubicBezTo>
                  <a:pt x="3913" y="9068"/>
                  <a:pt x="3990" y="9068"/>
                  <a:pt x="4067" y="8899"/>
                </a:cubicBezTo>
                <a:cubicBezTo>
                  <a:pt x="4195" y="8559"/>
                  <a:pt x="4272" y="7796"/>
                  <a:pt x="4373" y="7373"/>
                </a:cubicBezTo>
                <a:cubicBezTo>
                  <a:pt x="4400" y="6864"/>
                  <a:pt x="4578" y="6355"/>
                  <a:pt x="4680" y="5848"/>
                </a:cubicBezTo>
                <a:cubicBezTo>
                  <a:pt x="4732" y="4831"/>
                  <a:pt x="4630" y="5932"/>
                  <a:pt x="5064" y="5340"/>
                </a:cubicBezTo>
                <a:cubicBezTo>
                  <a:pt x="5116" y="5254"/>
                  <a:pt x="5064" y="5085"/>
                  <a:pt x="5090" y="4915"/>
                </a:cubicBezTo>
                <a:cubicBezTo>
                  <a:pt x="5142" y="4492"/>
                  <a:pt x="5295" y="4322"/>
                  <a:pt x="5397" y="4068"/>
                </a:cubicBezTo>
                <a:cubicBezTo>
                  <a:pt x="5475" y="3560"/>
                  <a:pt x="5500" y="3390"/>
                  <a:pt x="5680" y="3305"/>
                </a:cubicBezTo>
                <a:cubicBezTo>
                  <a:pt x="5807" y="3051"/>
                  <a:pt x="5858" y="2797"/>
                  <a:pt x="5987" y="2627"/>
                </a:cubicBezTo>
                <a:cubicBezTo>
                  <a:pt x="6139" y="2033"/>
                  <a:pt x="6165" y="1186"/>
                  <a:pt x="6446" y="1018"/>
                </a:cubicBezTo>
                <a:cubicBezTo>
                  <a:pt x="6523" y="763"/>
                  <a:pt x="6676" y="338"/>
                  <a:pt x="6779" y="254"/>
                </a:cubicBezTo>
                <a:cubicBezTo>
                  <a:pt x="6931" y="85"/>
                  <a:pt x="7212" y="0"/>
                  <a:pt x="7212" y="0"/>
                </a:cubicBezTo>
                <a:cubicBezTo>
                  <a:pt x="7802" y="254"/>
                  <a:pt x="7291" y="1610"/>
                  <a:pt x="7674" y="1865"/>
                </a:cubicBezTo>
                <a:cubicBezTo>
                  <a:pt x="7777" y="2459"/>
                  <a:pt x="7928" y="2881"/>
                  <a:pt x="8058" y="3390"/>
                </a:cubicBezTo>
              </a:path>
            </a:pathLst>
          </a:custGeom>
          <a:noFill/>
          <a:ln w="38100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 sz="1500"/>
          </a:p>
          <a:p>
            <a:endParaRPr lang="pt-BR" sz="1500"/>
          </a:p>
        </p:txBody>
      </p:sp>
      <p:sp>
        <p:nvSpPr>
          <p:cNvPr id="8327516" name="Oval 255"/>
          <p:cNvSpPr>
            <a:spLocks noChangeArrowheads="1"/>
          </p:cNvSpPr>
          <p:nvPr/>
        </p:nvSpPr>
        <p:spPr bwMode="auto">
          <a:xfrm>
            <a:off x="2535238" y="1889125"/>
            <a:ext cx="241300" cy="204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327517" name="Text Box 256"/>
          <p:cNvSpPr txBox="1">
            <a:spLocks noChangeArrowheads="1"/>
          </p:cNvSpPr>
          <p:nvPr/>
        </p:nvSpPr>
        <p:spPr bwMode="auto">
          <a:xfrm>
            <a:off x="2573338" y="1898650"/>
            <a:ext cx="1730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Times New Roman" pitchFamily="18" charset="0"/>
              </a:rPr>
              <a:t>G</a:t>
            </a:r>
          </a:p>
        </p:txBody>
      </p:sp>
      <p:sp>
        <p:nvSpPr>
          <p:cNvPr id="8327518" name="Text Box 326"/>
          <p:cNvSpPr txBox="1">
            <a:spLocks noChangeArrowheads="1"/>
          </p:cNvSpPr>
          <p:nvPr/>
        </p:nvSpPr>
        <p:spPr bwMode="auto">
          <a:xfrm>
            <a:off x="4838700" y="3976688"/>
            <a:ext cx="790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Vitória</a:t>
            </a:r>
          </a:p>
        </p:txBody>
      </p:sp>
      <p:sp>
        <p:nvSpPr>
          <p:cNvPr id="8327519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8913" y="6283325"/>
            <a:ext cx="9717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	1) As rotas consideram as cargas nos dois sentidos (ida e volta)</a:t>
            </a:r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	2) Valor estimado com base em informações colhidas em entrevistas, utilização de premissas e análises específicas</a:t>
            </a:r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	3) Inclui toda a carga que é movimentada dentro ou para destinos a menos de 300 km da mesoregião em questão</a:t>
            </a:r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    Fonte: Análise Macrologística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3522" name="Grupo 13"/>
          <p:cNvGrpSpPr>
            <a:grpSpLocks noChangeAspect="1"/>
          </p:cNvGrpSpPr>
          <p:nvPr/>
        </p:nvGrpSpPr>
        <p:grpSpPr bwMode="auto">
          <a:xfrm>
            <a:off x="3327400" y="3459163"/>
            <a:ext cx="2303463" cy="2159000"/>
            <a:chOff x="3111500" y="4000500"/>
            <a:chExt cx="2755900" cy="2582864"/>
          </a:xfrm>
        </p:grpSpPr>
        <p:sp>
          <p:nvSpPr>
            <p:cNvPr id="8043523" name="Freeform 60"/>
            <p:cNvSpPr>
              <a:spLocks noChangeAspect="1"/>
            </p:cNvSpPr>
            <p:nvPr/>
          </p:nvSpPr>
          <p:spPr bwMode="auto">
            <a:xfrm>
              <a:off x="3111500" y="4000500"/>
              <a:ext cx="2755900" cy="2582864"/>
            </a:xfrm>
            <a:custGeom>
              <a:avLst/>
              <a:gdLst>
                <a:gd name="T0" fmla="*/ 2147483647 w 1075"/>
                <a:gd name="T1" fmla="*/ 2147483647 h 1032"/>
                <a:gd name="T2" fmla="*/ 2147483647 w 1075"/>
                <a:gd name="T3" fmla="*/ 2147483647 h 1032"/>
                <a:gd name="T4" fmla="*/ 2147483647 w 1075"/>
                <a:gd name="T5" fmla="*/ 2147483647 h 1032"/>
                <a:gd name="T6" fmla="*/ 2147483647 w 1075"/>
                <a:gd name="T7" fmla="*/ 2147483647 h 1032"/>
                <a:gd name="T8" fmla="*/ 2147483647 w 1075"/>
                <a:gd name="T9" fmla="*/ 2147483647 h 1032"/>
                <a:gd name="T10" fmla="*/ 2147483647 w 1075"/>
                <a:gd name="T11" fmla="*/ 2147483647 h 1032"/>
                <a:gd name="T12" fmla="*/ 2147483647 w 1075"/>
                <a:gd name="T13" fmla="*/ 2147483647 h 1032"/>
                <a:gd name="T14" fmla="*/ 2147483647 w 1075"/>
                <a:gd name="T15" fmla="*/ 2147483647 h 1032"/>
                <a:gd name="T16" fmla="*/ 2147483647 w 1075"/>
                <a:gd name="T17" fmla="*/ 2147483647 h 1032"/>
                <a:gd name="T18" fmla="*/ 2147483647 w 1075"/>
                <a:gd name="T19" fmla="*/ 2147483647 h 1032"/>
                <a:gd name="T20" fmla="*/ 2147483647 w 1075"/>
                <a:gd name="T21" fmla="*/ 2147483647 h 1032"/>
                <a:gd name="T22" fmla="*/ 2147483647 w 1075"/>
                <a:gd name="T23" fmla="*/ 2147483647 h 1032"/>
                <a:gd name="T24" fmla="*/ 2147483647 w 1075"/>
                <a:gd name="T25" fmla="*/ 2147483647 h 1032"/>
                <a:gd name="T26" fmla="*/ 2147483647 w 1075"/>
                <a:gd name="T27" fmla="*/ 2147483647 h 1032"/>
                <a:gd name="T28" fmla="*/ 2147483647 w 1075"/>
                <a:gd name="T29" fmla="*/ 2147483647 h 1032"/>
                <a:gd name="T30" fmla="*/ 2147483647 w 1075"/>
                <a:gd name="T31" fmla="*/ 2147483647 h 1032"/>
                <a:gd name="T32" fmla="*/ 2147483647 w 1075"/>
                <a:gd name="T33" fmla="*/ 2147483647 h 1032"/>
                <a:gd name="T34" fmla="*/ 2147483647 w 1075"/>
                <a:gd name="T35" fmla="*/ 2147483647 h 1032"/>
                <a:gd name="T36" fmla="*/ 2147483647 w 1075"/>
                <a:gd name="T37" fmla="*/ 2147483647 h 1032"/>
                <a:gd name="T38" fmla="*/ 2147483647 w 1075"/>
                <a:gd name="T39" fmla="*/ 2147483647 h 1032"/>
                <a:gd name="T40" fmla="*/ 2147483647 w 1075"/>
                <a:gd name="T41" fmla="*/ 2147483647 h 1032"/>
                <a:gd name="T42" fmla="*/ 2147483647 w 1075"/>
                <a:gd name="T43" fmla="*/ 2147483647 h 1032"/>
                <a:gd name="T44" fmla="*/ 2147483647 w 1075"/>
                <a:gd name="T45" fmla="*/ 2147483647 h 1032"/>
                <a:gd name="T46" fmla="*/ 2147483647 w 1075"/>
                <a:gd name="T47" fmla="*/ 2147483647 h 1032"/>
                <a:gd name="T48" fmla="*/ 2147483647 w 1075"/>
                <a:gd name="T49" fmla="*/ 2147483647 h 1032"/>
                <a:gd name="T50" fmla="*/ 2147483647 w 1075"/>
                <a:gd name="T51" fmla="*/ 2147483647 h 1032"/>
                <a:gd name="T52" fmla="*/ 2147483647 w 1075"/>
                <a:gd name="T53" fmla="*/ 2147483647 h 1032"/>
                <a:gd name="T54" fmla="*/ 2147483647 w 1075"/>
                <a:gd name="T55" fmla="*/ 2147483647 h 1032"/>
                <a:gd name="T56" fmla="*/ 2147483647 w 1075"/>
                <a:gd name="T57" fmla="*/ 2147483647 h 1032"/>
                <a:gd name="T58" fmla="*/ 2147483647 w 1075"/>
                <a:gd name="T59" fmla="*/ 2147483647 h 1032"/>
                <a:gd name="T60" fmla="*/ 2147483647 w 1075"/>
                <a:gd name="T61" fmla="*/ 2147483647 h 1032"/>
                <a:gd name="T62" fmla="*/ 2147483647 w 1075"/>
                <a:gd name="T63" fmla="*/ 2147483647 h 1032"/>
                <a:gd name="T64" fmla="*/ 2147483647 w 1075"/>
                <a:gd name="T65" fmla="*/ 2147483647 h 1032"/>
                <a:gd name="T66" fmla="*/ 2147483647 w 1075"/>
                <a:gd name="T67" fmla="*/ 2147483647 h 1032"/>
                <a:gd name="T68" fmla="*/ 2147483647 w 1075"/>
                <a:gd name="T69" fmla="*/ 2147483647 h 1032"/>
                <a:gd name="T70" fmla="*/ 2147483647 w 1075"/>
                <a:gd name="T71" fmla="*/ 2147483647 h 1032"/>
                <a:gd name="T72" fmla="*/ 2147483647 w 1075"/>
                <a:gd name="T73" fmla="*/ 2147483647 h 1032"/>
                <a:gd name="T74" fmla="*/ 2147483647 w 1075"/>
                <a:gd name="T75" fmla="*/ 2147483647 h 1032"/>
                <a:gd name="T76" fmla="*/ 2147483647 w 1075"/>
                <a:gd name="T77" fmla="*/ 2147483647 h 1032"/>
                <a:gd name="T78" fmla="*/ 2147483647 w 1075"/>
                <a:gd name="T79" fmla="*/ 2147483647 h 1032"/>
                <a:gd name="T80" fmla="*/ 2147483647 w 1075"/>
                <a:gd name="T81" fmla="*/ 2147483647 h 1032"/>
                <a:gd name="T82" fmla="*/ 2147483647 w 1075"/>
                <a:gd name="T83" fmla="*/ 2147483647 h 1032"/>
                <a:gd name="T84" fmla="*/ 2147483647 w 1075"/>
                <a:gd name="T85" fmla="*/ 2147483647 h 1032"/>
                <a:gd name="T86" fmla="*/ 2147483647 w 1075"/>
                <a:gd name="T87" fmla="*/ 2147483647 h 1032"/>
                <a:gd name="T88" fmla="*/ 2147483647 w 1075"/>
                <a:gd name="T89" fmla="*/ 2147483647 h 1032"/>
                <a:gd name="T90" fmla="*/ 2147483647 w 1075"/>
                <a:gd name="T91" fmla="*/ 2147483647 h 1032"/>
                <a:gd name="T92" fmla="*/ 2147483647 w 1075"/>
                <a:gd name="T93" fmla="*/ 2147483647 h 1032"/>
                <a:gd name="T94" fmla="*/ 2147483647 w 1075"/>
                <a:gd name="T95" fmla="*/ 2147483647 h 1032"/>
                <a:gd name="T96" fmla="*/ 2147483647 w 1075"/>
                <a:gd name="T97" fmla="*/ 2147483647 h 1032"/>
                <a:gd name="T98" fmla="*/ 2147483647 w 1075"/>
                <a:gd name="T99" fmla="*/ 2147483647 h 1032"/>
                <a:gd name="T100" fmla="*/ 2147483647 w 1075"/>
                <a:gd name="T101" fmla="*/ 2147483647 h 1032"/>
                <a:gd name="T102" fmla="*/ 2147483647 w 1075"/>
                <a:gd name="T103" fmla="*/ 2147483647 h 1032"/>
                <a:gd name="T104" fmla="*/ 2147483647 w 1075"/>
                <a:gd name="T105" fmla="*/ 2147483647 h 1032"/>
                <a:gd name="T106" fmla="*/ 2147483647 w 1075"/>
                <a:gd name="T107" fmla="*/ 2147483647 h 1032"/>
                <a:gd name="T108" fmla="*/ 2147483647 w 1075"/>
                <a:gd name="T109" fmla="*/ 2147483647 h 1032"/>
                <a:gd name="T110" fmla="*/ 2147483647 w 1075"/>
                <a:gd name="T111" fmla="*/ 2147483647 h 1032"/>
                <a:gd name="T112" fmla="*/ 2147483647 w 1075"/>
                <a:gd name="T113" fmla="*/ 2147483647 h 10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5"/>
                <a:gd name="T172" fmla="*/ 0 h 1032"/>
                <a:gd name="T173" fmla="*/ 1075 w 1075"/>
                <a:gd name="T174" fmla="*/ 1032 h 10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5" h="1032">
                  <a:moveTo>
                    <a:pt x="94" y="615"/>
                  </a:moveTo>
                  <a:lnTo>
                    <a:pt x="100" y="606"/>
                  </a:lnTo>
                  <a:lnTo>
                    <a:pt x="121" y="591"/>
                  </a:lnTo>
                  <a:lnTo>
                    <a:pt x="132" y="552"/>
                  </a:lnTo>
                  <a:lnTo>
                    <a:pt x="150" y="544"/>
                  </a:lnTo>
                  <a:lnTo>
                    <a:pt x="150" y="513"/>
                  </a:lnTo>
                  <a:lnTo>
                    <a:pt x="172" y="502"/>
                  </a:lnTo>
                  <a:lnTo>
                    <a:pt x="178" y="491"/>
                  </a:lnTo>
                  <a:lnTo>
                    <a:pt x="163" y="454"/>
                  </a:lnTo>
                  <a:lnTo>
                    <a:pt x="144" y="441"/>
                  </a:lnTo>
                  <a:lnTo>
                    <a:pt x="144" y="415"/>
                  </a:lnTo>
                  <a:lnTo>
                    <a:pt x="166" y="399"/>
                  </a:lnTo>
                  <a:lnTo>
                    <a:pt x="154" y="369"/>
                  </a:lnTo>
                  <a:lnTo>
                    <a:pt x="121" y="372"/>
                  </a:lnTo>
                  <a:lnTo>
                    <a:pt x="109" y="363"/>
                  </a:lnTo>
                  <a:lnTo>
                    <a:pt x="15" y="363"/>
                  </a:lnTo>
                  <a:lnTo>
                    <a:pt x="15" y="300"/>
                  </a:lnTo>
                  <a:lnTo>
                    <a:pt x="7" y="280"/>
                  </a:lnTo>
                  <a:lnTo>
                    <a:pt x="13" y="258"/>
                  </a:lnTo>
                  <a:lnTo>
                    <a:pt x="3" y="246"/>
                  </a:lnTo>
                  <a:lnTo>
                    <a:pt x="16" y="240"/>
                  </a:lnTo>
                  <a:lnTo>
                    <a:pt x="16" y="226"/>
                  </a:lnTo>
                  <a:lnTo>
                    <a:pt x="0" y="202"/>
                  </a:lnTo>
                  <a:lnTo>
                    <a:pt x="9" y="190"/>
                  </a:lnTo>
                  <a:lnTo>
                    <a:pt x="6" y="171"/>
                  </a:lnTo>
                  <a:lnTo>
                    <a:pt x="15" y="169"/>
                  </a:lnTo>
                  <a:lnTo>
                    <a:pt x="10" y="159"/>
                  </a:lnTo>
                  <a:lnTo>
                    <a:pt x="306" y="159"/>
                  </a:lnTo>
                  <a:lnTo>
                    <a:pt x="313" y="147"/>
                  </a:lnTo>
                  <a:lnTo>
                    <a:pt x="304" y="127"/>
                  </a:lnTo>
                  <a:lnTo>
                    <a:pt x="315" y="111"/>
                  </a:lnTo>
                  <a:lnTo>
                    <a:pt x="316" y="82"/>
                  </a:lnTo>
                  <a:lnTo>
                    <a:pt x="307" y="67"/>
                  </a:lnTo>
                  <a:lnTo>
                    <a:pt x="322" y="46"/>
                  </a:lnTo>
                  <a:lnTo>
                    <a:pt x="319" y="25"/>
                  </a:lnTo>
                  <a:lnTo>
                    <a:pt x="330" y="15"/>
                  </a:lnTo>
                  <a:lnTo>
                    <a:pt x="328" y="0"/>
                  </a:lnTo>
                  <a:lnTo>
                    <a:pt x="334" y="9"/>
                  </a:lnTo>
                  <a:lnTo>
                    <a:pt x="348" y="36"/>
                  </a:lnTo>
                  <a:lnTo>
                    <a:pt x="361" y="79"/>
                  </a:lnTo>
                  <a:lnTo>
                    <a:pt x="376" y="100"/>
                  </a:lnTo>
                  <a:lnTo>
                    <a:pt x="379" y="148"/>
                  </a:lnTo>
                  <a:lnTo>
                    <a:pt x="399" y="162"/>
                  </a:lnTo>
                  <a:lnTo>
                    <a:pt x="418" y="165"/>
                  </a:lnTo>
                  <a:lnTo>
                    <a:pt x="439" y="199"/>
                  </a:lnTo>
                  <a:lnTo>
                    <a:pt x="456" y="201"/>
                  </a:lnTo>
                  <a:lnTo>
                    <a:pt x="466" y="214"/>
                  </a:lnTo>
                  <a:lnTo>
                    <a:pt x="1075" y="252"/>
                  </a:lnTo>
                  <a:lnTo>
                    <a:pt x="1065" y="277"/>
                  </a:lnTo>
                  <a:lnTo>
                    <a:pt x="1059" y="301"/>
                  </a:lnTo>
                  <a:lnTo>
                    <a:pt x="1042" y="339"/>
                  </a:lnTo>
                  <a:lnTo>
                    <a:pt x="1036" y="373"/>
                  </a:lnTo>
                  <a:lnTo>
                    <a:pt x="1027" y="417"/>
                  </a:lnTo>
                  <a:lnTo>
                    <a:pt x="1035" y="433"/>
                  </a:lnTo>
                  <a:lnTo>
                    <a:pt x="1032" y="519"/>
                  </a:lnTo>
                  <a:lnTo>
                    <a:pt x="1047" y="541"/>
                  </a:lnTo>
                  <a:lnTo>
                    <a:pt x="1044" y="558"/>
                  </a:lnTo>
                  <a:lnTo>
                    <a:pt x="1042" y="582"/>
                  </a:lnTo>
                  <a:lnTo>
                    <a:pt x="1026" y="600"/>
                  </a:lnTo>
                  <a:lnTo>
                    <a:pt x="1018" y="622"/>
                  </a:lnTo>
                  <a:lnTo>
                    <a:pt x="1018" y="651"/>
                  </a:lnTo>
                  <a:lnTo>
                    <a:pt x="1005" y="673"/>
                  </a:lnTo>
                  <a:lnTo>
                    <a:pt x="1008" y="693"/>
                  </a:lnTo>
                  <a:lnTo>
                    <a:pt x="1000" y="732"/>
                  </a:lnTo>
                  <a:lnTo>
                    <a:pt x="981" y="742"/>
                  </a:lnTo>
                  <a:lnTo>
                    <a:pt x="960" y="739"/>
                  </a:lnTo>
                  <a:lnTo>
                    <a:pt x="943" y="762"/>
                  </a:lnTo>
                  <a:lnTo>
                    <a:pt x="939" y="784"/>
                  </a:lnTo>
                  <a:lnTo>
                    <a:pt x="922" y="817"/>
                  </a:lnTo>
                  <a:lnTo>
                    <a:pt x="889" y="823"/>
                  </a:lnTo>
                  <a:lnTo>
                    <a:pt x="876" y="846"/>
                  </a:lnTo>
                  <a:lnTo>
                    <a:pt x="856" y="849"/>
                  </a:lnTo>
                  <a:lnTo>
                    <a:pt x="849" y="862"/>
                  </a:lnTo>
                  <a:lnTo>
                    <a:pt x="847" y="882"/>
                  </a:lnTo>
                  <a:lnTo>
                    <a:pt x="811" y="922"/>
                  </a:lnTo>
                  <a:lnTo>
                    <a:pt x="793" y="960"/>
                  </a:lnTo>
                  <a:lnTo>
                    <a:pt x="795" y="999"/>
                  </a:lnTo>
                  <a:lnTo>
                    <a:pt x="810" y="1032"/>
                  </a:lnTo>
                  <a:lnTo>
                    <a:pt x="784" y="1023"/>
                  </a:lnTo>
                  <a:lnTo>
                    <a:pt x="748" y="1027"/>
                  </a:lnTo>
                  <a:lnTo>
                    <a:pt x="724" y="1011"/>
                  </a:lnTo>
                  <a:lnTo>
                    <a:pt x="750" y="987"/>
                  </a:lnTo>
                  <a:lnTo>
                    <a:pt x="748" y="952"/>
                  </a:lnTo>
                  <a:lnTo>
                    <a:pt x="718" y="978"/>
                  </a:lnTo>
                  <a:lnTo>
                    <a:pt x="702" y="996"/>
                  </a:lnTo>
                  <a:lnTo>
                    <a:pt x="685" y="991"/>
                  </a:lnTo>
                  <a:lnTo>
                    <a:pt x="667" y="975"/>
                  </a:lnTo>
                  <a:lnTo>
                    <a:pt x="642" y="990"/>
                  </a:lnTo>
                  <a:lnTo>
                    <a:pt x="600" y="987"/>
                  </a:lnTo>
                  <a:lnTo>
                    <a:pt x="549" y="958"/>
                  </a:lnTo>
                  <a:lnTo>
                    <a:pt x="535" y="945"/>
                  </a:lnTo>
                  <a:lnTo>
                    <a:pt x="510" y="946"/>
                  </a:lnTo>
                  <a:lnTo>
                    <a:pt x="504" y="958"/>
                  </a:lnTo>
                  <a:lnTo>
                    <a:pt x="462" y="961"/>
                  </a:lnTo>
                  <a:lnTo>
                    <a:pt x="439" y="994"/>
                  </a:lnTo>
                  <a:lnTo>
                    <a:pt x="418" y="1006"/>
                  </a:lnTo>
                  <a:lnTo>
                    <a:pt x="397" y="1015"/>
                  </a:lnTo>
                  <a:lnTo>
                    <a:pt x="376" y="1002"/>
                  </a:lnTo>
                  <a:lnTo>
                    <a:pt x="363" y="975"/>
                  </a:lnTo>
                  <a:lnTo>
                    <a:pt x="330" y="970"/>
                  </a:lnTo>
                  <a:lnTo>
                    <a:pt x="301" y="939"/>
                  </a:lnTo>
                  <a:lnTo>
                    <a:pt x="302" y="903"/>
                  </a:lnTo>
                  <a:lnTo>
                    <a:pt x="310" y="865"/>
                  </a:lnTo>
                  <a:lnTo>
                    <a:pt x="133" y="859"/>
                  </a:lnTo>
                  <a:lnTo>
                    <a:pt x="135" y="787"/>
                  </a:lnTo>
                  <a:lnTo>
                    <a:pt x="106" y="754"/>
                  </a:lnTo>
                  <a:lnTo>
                    <a:pt x="135" y="751"/>
                  </a:lnTo>
                  <a:lnTo>
                    <a:pt x="129" y="741"/>
                  </a:lnTo>
                  <a:lnTo>
                    <a:pt x="130" y="703"/>
                  </a:lnTo>
                  <a:lnTo>
                    <a:pt x="109" y="676"/>
                  </a:lnTo>
                  <a:lnTo>
                    <a:pt x="109" y="657"/>
                  </a:lnTo>
                  <a:lnTo>
                    <a:pt x="121" y="645"/>
                  </a:lnTo>
                  <a:lnTo>
                    <a:pt x="109" y="627"/>
                  </a:lnTo>
                  <a:lnTo>
                    <a:pt x="94" y="61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1"/>
            <p:cNvSpPr>
              <a:spLocks noChangeAspect="1"/>
            </p:cNvSpPr>
            <p:nvPr/>
          </p:nvSpPr>
          <p:spPr bwMode="auto">
            <a:xfrm>
              <a:off x="3396397" y="5620487"/>
              <a:ext cx="877481" cy="533666"/>
            </a:xfrm>
            <a:custGeom>
              <a:avLst/>
              <a:gdLst>
                <a:gd name="T0" fmla="*/ 0 w 828"/>
                <a:gd name="T1" fmla="*/ 0 h 516"/>
                <a:gd name="T2" fmla="*/ 106 w 828"/>
                <a:gd name="T3" fmla="*/ 26 h 516"/>
                <a:gd name="T4" fmla="*/ 126 w 828"/>
                <a:gd name="T5" fmla="*/ 26 h 516"/>
                <a:gd name="T6" fmla="*/ 146 w 828"/>
                <a:gd name="T7" fmla="*/ 20 h 516"/>
                <a:gd name="T8" fmla="*/ 212 w 828"/>
                <a:gd name="T9" fmla="*/ 66 h 516"/>
                <a:gd name="T10" fmla="*/ 259 w 828"/>
                <a:gd name="T11" fmla="*/ 106 h 516"/>
                <a:gd name="T12" fmla="*/ 292 w 828"/>
                <a:gd name="T13" fmla="*/ 59 h 516"/>
                <a:gd name="T14" fmla="*/ 305 w 828"/>
                <a:gd name="T15" fmla="*/ 13 h 516"/>
                <a:gd name="T16" fmla="*/ 371 w 828"/>
                <a:gd name="T17" fmla="*/ 0 h 516"/>
                <a:gd name="T18" fmla="*/ 517 w 828"/>
                <a:gd name="T19" fmla="*/ 6 h 516"/>
                <a:gd name="T20" fmla="*/ 537 w 828"/>
                <a:gd name="T21" fmla="*/ 13 h 516"/>
                <a:gd name="T22" fmla="*/ 510 w 828"/>
                <a:gd name="T23" fmla="*/ 46 h 516"/>
                <a:gd name="T24" fmla="*/ 583 w 828"/>
                <a:gd name="T25" fmla="*/ 92 h 516"/>
                <a:gd name="T26" fmla="*/ 616 w 828"/>
                <a:gd name="T27" fmla="*/ 99 h 516"/>
                <a:gd name="T28" fmla="*/ 643 w 828"/>
                <a:gd name="T29" fmla="*/ 132 h 516"/>
                <a:gd name="T30" fmla="*/ 702 w 828"/>
                <a:gd name="T31" fmla="*/ 119 h 516"/>
                <a:gd name="T32" fmla="*/ 821 w 828"/>
                <a:gd name="T33" fmla="*/ 159 h 516"/>
                <a:gd name="T34" fmla="*/ 795 w 828"/>
                <a:gd name="T35" fmla="*/ 225 h 516"/>
                <a:gd name="T36" fmla="*/ 828 w 828"/>
                <a:gd name="T37" fmla="*/ 278 h 516"/>
                <a:gd name="T38" fmla="*/ 768 w 828"/>
                <a:gd name="T39" fmla="*/ 370 h 516"/>
                <a:gd name="T40" fmla="*/ 735 w 828"/>
                <a:gd name="T41" fmla="*/ 417 h 516"/>
                <a:gd name="T42" fmla="*/ 682 w 828"/>
                <a:gd name="T43" fmla="*/ 437 h 516"/>
                <a:gd name="T44" fmla="*/ 669 w 828"/>
                <a:gd name="T45" fmla="*/ 364 h 516"/>
                <a:gd name="T46" fmla="*/ 643 w 828"/>
                <a:gd name="T47" fmla="*/ 324 h 516"/>
                <a:gd name="T48" fmla="*/ 616 w 828"/>
                <a:gd name="T49" fmla="*/ 291 h 516"/>
                <a:gd name="T50" fmla="*/ 623 w 828"/>
                <a:gd name="T51" fmla="*/ 463 h 516"/>
                <a:gd name="T52" fmla="*/ 603 w 828"/>
                <a:gd name="T53" fmla="*/ 450 h 516"/>
                <a:gd name="T54" fmla="*/ 590 w 828"/>
                <a:gd name="T55" fmla="*/ 410 h 516"/>
                <a:gd name="T56" fmla="*/ 576 w 828"/>
                <a:gd name="T57" fmla="*/ 370 h 516"/>
                <a:gd name="T58" fmla="*/ 556 w 828"/>
                <a:gd name="T59" fmla="*/ 417 h 516"/>
                <a:gd name="T60" fmla="*/ 523 w 828"/>
                <a:gd name="T61" fmla="*/ 443 h 516"/>
                <a:gd name="T62" fmla="*/ 464 w 828"/>
                <a:gd name="T63" fmla="*/ 457 h 516"/>
                <a:gd name="T64" fmla="*/ 417 w 828"/>
                <a:gd name="T65" fmla="*/ 470 h 516"/>
                <a:gd name="T66" fmla="*/ 391 w 828"/>
                <a:gd name="T67" fmla="*/ 510 h 516"/>
                <a:gd name="T68" fmla="*/ 371 w 828"/>
                <a:gd name="T69" fmla="*/ 516 h 5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8"/>
                <a:gd name="T106" fmla="*/ 0 h 516"/>
                <a:gd name="T107" fmla="*/ 828 w 828"/>
                <a:gd name="T108" fmla="*/ 516 h 5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8" h="516">
                  <a:moveTo>
                    <a:pt x="0" y="0"/>
                  </a:moveTo>
                  <a:cubicBezTo>
                    <a:pt x="38" y="11"/>
                    <a:pt x="67" y="21"/>
                    <a:pt x="106" y="26"/>
                  </a:cubicBezTo>
                  <a:cubicBezTo>
                    <a:pt x="131" y="65"/>
                    <a:pt x="109" y="42"/>
                    <a:pt x="126" y="26"/>
                  </a:cubicBezTo>
                  <a:cubicBezTo>
                    <a:pt x="131" y="21"/>
                    <a:pt x="139" y="22"/>
                    <a:pt x="146" y="20"/>
                  </a:cubicBezTo>
                  <a:cubicBezTo>
                    <a:pt x="265" y="28"/>
                    <a:pt x="233" y="6"/>
                    <a:pt x="212" y="66"/>
                  </a:cubicBezTo>
                  <a:cubicBezTo>
                    <a:pt x="236" y="81"/>
                    <a:pt x="250" y="79"/>
                    <a:pt x="259" y="106"/>
                  </a:cubicBezTo>
                  <a:cubicBezTo>
                    <a:pt x="274" y="90"/>
                    <a:pt x="276" y="75"/>
                    <a:pt x="292" y="59"/>
                  </a:cubicBezTo>
                  <a:cubicBezTo>
                    <a:pt x="297" y="44"/>
                    <a:pt x="291" y="21"/>
                    <a:pt x="305" y="13"/>
                  </a:cubicBezTo>
                  <a:cubicBezTo>
                    <a:pt x="324" y="1"/>
                    <a:pt x="350" y="6"/>
                    <a:pt x="371" y="0"/>
                  </a:cubicBezTo>
                  <a:cubicBezTo>
                    <a:pt x="420" y="2"/>
                    <a:pt x="468" y="2"/>
                    <a:pt x="517" y="6"/>
                  </a:cubicBezTo>
                  <a:cubicBezTo>
                    <a:pt x="524" y="7"/>
                    <a:pt x="534" y="7"/>
                    <a:pt x="537" y="13"/>
                  </a:cubicBezTo>
                  <a:cubicBezTo>
                    <a:pt x="545" y="29"/>
                    <a:pt x="516" y="42"/>
                    <a:pt x="510" y="46"/>
                  </a:cubicBezTo>
                  <a:cubicBezTo>
                    <a:pt x="496" y="100"/>
                    <a:pt x="529" y="87"/>
                    <a:pt x="583" y="92"/>
                  </a:cubicBezTo>
                  <a:cubicBezTo>
                    <a:pt x="594" y="94"/>
                    <a:pt x="607" y="92"/>
                    <a:pt x="616" y="99"/>
                  </a:cubicBezTo>
                  <a:cubicBezTo>
                    <a:pt x="673" y="147"/>
                    <a:pt x="578" y="113"/>
                    <a:pt x="643" y="132"/>
                  </a:cubicBezTo>
                  <a:cubicBezTo>
                    <a:pt x="666" y="116"/>
                    <a:pt x="675" y="109"/>
                    <a:pt x="702" y="119"/>
                  </a:cubicBezTo>
                  <a:cubicBezTo>
                    <a:pt x="736" y="171"/>
                    <a:pt x="738" y="153"/>
                    <a:pt x="821" y="159"/>
                  </a:cubicBezTo>
                  <a:cubicBezTo>
                    <a:pt x="815" y="185"/>
                    <a:pt x="810" y="202"/>
                    <a:pt x="795" y="225"/>
                  </a:cubicBezTo>
                  <a:cubicBezTo>
                    <a:pt x="805" y="270"/>
                    <a:pt x="814" y="239"/>
                    <a:pt x="828" y="278"/>
                  </a:cubicBezTo>
                  <a:cubicBezTo>
                    <a:pt x="819" y="313"/>
                    <a:pt x="795" y="345"/>
                    <a:pt x="768" y="370"/>
                  </a:cubicBezTo>
                  <a:cubicBezTo>
                    <a:pt x="760" y="397"/>
                    <a:pt x="762" y="407"/>
                    <a:pt x="735" y="417"/>
                  </a:cubicBezTo>
                  <a:cubicBezTo>
                    <a:pt x="725" y="449"/>
                    <a:pt x="712" y="444"/>
                    <a:pt x="682" y="437"/>
                  </a:cubicBezTo>
                  <a:cubicBezTo>
                    <a:pt x="651" y="404"/>
                    <a:pt x="655" y="405"/>
                    <a:pt x="669" y="364"/>
                  </a:cubicBezTo>
                  <a:cubicBezTo>
                    <a:pt x="653" y="301"/>
                    <a:pt x="676" y="366"/>
                    <a:pt x="643" y="324"/>
                  </a:cubicBezTo>
                  <a:cubicBezTo>
                    <a:pt x="609" y="280"/>
                    <a:pt x="670" y="326"/>
                    <a:pt x="616" y="291"/>
                  </a:cubicBezTo>
                  <a:cubicBezTo>
                    <a:pt x="618" y="348"/>
                    <a:pt x="628" y="406"/>
                    <a:pt x="623" y="463"/>
                  </a:cubicBezTo>
                  <a:cubicBezTo>
                    <a:pt x="622" y="471"/>
                    <a:pt x="608" y="456"/>
                    <a:pt x="603" y="450"/>
                  </a:cubicBezTo>
                  <a:cubicBezTo>
                    <a:pt x="601" y="447"/>
                    <a:pt x="591" y="413"/>
                    <a:pt x="590" y="410"/>
                  </a:cubicBezTo>
                  <a:cubicBezTo>
                    <a:pt x="586" y="397"/>
                    <a:pt x="576" y="370"/>
                    <a:pt x="576" y="370"/>
                  </a:cubicBezTo>
                  <a:cubicBezTo>
                    <a:pt x="535" y="414"/>
                    <a:pt x="600" y="340"/>
                    <a:pt x="556" y="417"/>
                  </a:cubicBezTo>
                  <a:cubicBezTo>
                    <a:pt x="549" y="429"/>
                    <a:pt x="533" y="433"/>
                    <a:pt x="523" y="443"/>
                  </a:cubicBezTo>
                  <a:cubicBezTo>
                    <a:pt x="507" y="497"/>
                    <a:pt x="501" y="468"/>
                    <a:pt x="464" y="457"/>
                  </a:cubicBezTo>
                  <a:cubicBezTo>
                    <a:pt x="462" y="458"/>
                    <a:pt x="422" y="465"/>
                    <a:pt x="417" y="470"/>
                  </a:cubicBezTo>
                  <a:cubicBezTo>
                    <a:pt x="406" y="481"/>
                    <a:pt x="406" y="505"/>
                    <a:pt x="391" y="510"/>
                  </a:cubicBezTo>
                  <a:cubicBezTo>
                    <a:pt x="384" y="512"/>
                    <a:pt x="371" y="516"/>
                    <a:pt x="371" y="516"/>
                  </a:cubicBezTo>
                </a:path>
              </a:pathLst>
            </a:custGeom>
            <a:noFill/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17" name="Freeform 62"/>
            <p:cNvSpPr>
              <a:spLocks noChangeAspect="1"/>
            </p:cNvSpPr>
            <p:nvPr/>
          </p:nvSpPr>
          <p:spPr bwMode="auto">
            <a:xfrm>
              <a:off x="4044062" y="5592000"/>
              <a:ext cx="708442" cy="425413"/>
            </a:xfrm>
            <a:custGeom>
              <a:avLst/>
              <a:gdLst>
                <a:gd name="T0" fmla="*/ 0 w 670"/>
                <a:gd name="T1" fmla="*/ 100 h 411"/>
                <a:gd name="T2" fmla="*/ 206 w 670"/>
                <a:gd name="T3" fmla="*/ 66 h 411"/>
                <a:gd name="T4" fmla="*/ 285 w 670"/>
                <a:gd name="T5" fmla="*/ 93 h 411"/>
                <a:gd name="T6" fmla="*/ 318 w 670"/>
                <a:gd name="T7" fmla="*/ 212 h 411"/>
                <a:gd name="T8" fmla="*/ 398 w 670"/>
                <a:gd name="T9" fmla="*/ 172 h 411"/>
                <a:gd name="T10" fmla="*/ 477 w 670"/>
                <a:gd name="T11" fmla="*/ 133 h 411"/>
                <a:gd name="T12" fmla="*/ 557 w 670"/>
                <a:gd name="T13" fmla="*/ 100 h 411"/>
                <a:gd name="T14" fmla="*/ 603 w 670"/>
                <a:gd name="T15" fmla="*/ 0 h 411"/>
                <a:gd name="T16" fmla="*/ 656 w 670"/>
                <a:gd name="T17" fmla="*/ 40 h 411"/>
                <a:gd name="T18" fmla="*/ 610 w 670"/>
                <a:gd name="T19" fmla="*/ 146 h 411"/>
                <a:gd name="T20" fmla="*/ 543 w 670"/>
                <a:gd name="T21" fmla="*/ 179 h 411"/>
                <a:gd name="T22" fmla="*/ 477 w 670"/>
                <a:gd name="T23" fmla="*/ 232 h 411"/>
                <a:gd name="T24" fmla="*/ 590 w 670"/>
                <a:gd name="T25" fmla="*/ 258 h 411"/>
                <a:gd name="T26" fmla="*/ 550 w 670"/>
                <a:gd name="T27" fmla="*/ 325 h 411"/>
                <a:gd name="T28" fmla="*/ 517 w 670"/>
                <a:gd name="T29" fmla="*/ 384 h 411"/>
                <a:gd name="T30" fmla="*/ 537 w 670"/>
                <a:gd name="T31" fmla="*/ 404 h 411"/>
                <a:gd name="T32" fmla="*/ 517 w 670"/>
                <a:gd name="T33" fmla="*/ 411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0"/>
                <a:gd name="T52" fmla="*/ 0 h 411"/>
                <a:gd name="T53" fmla="*/ 670 w 670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0" h="411">
                  <a:moveTo>
                    <a:pt x="0" y="100"/>
                  </a:moveTo>
                  <a:cubicBezTo>
                    <a:pt x="22" y="37"/>
                    <a:pt x="142" y="74"/>
                    <a:pt x="206" y="66"/>
                  </a:cubicBezTo>
                  <a:cubicBezTo>
                    <a:pt x="243" y="73"/>
                    <a:pt x="251" y="84"/>
                    <a:pt x="285" y="93"/>
                  </a:cubicBezTo>
                  <a:cubicBezTo>
                    <a:pt x="292" y="135"/>
                    <a:pt x="310" y="169"/>
                    <a:pt x="318" y="212"/>
                  </a:cubicBezTo>
                  <a:cubicBezTo>
                    <a:pt x="352" y="178"/>
                    <a:pt x="359" y="198"/>
                    <a:pt x="398" y="172"/>
                  </a:cubicBezTo>
                  <a:cubicBezTo>
                    <a:pt x="430" y="150"/>
                    <a:pt x="442" y="144"/>
                    <a:pt x="477" y="133"/>
                  </a:cubicBezTo>
                  <a:cubicBezTo>
                    <a:pt x="498" y="111"/>
                    <a:pt x="528" y="106"/>
                    <a:pt x="557" y="100"/>
                  </a:cubicBezTo>
                  <a:cubicBezTo>
                    <a:pt x="568" y="63"/>
                    <a:pt x="591" y="36"/>
                    <a:pt x="603" y="0"/>
                  </a:cubicBezTo>
                  <a:cubicBezTo>
                    <a:pt x="622" y="13"/>
                    <a:pt x="637" y="27"/>
                    <a:pt x="656" y="40"/>
                  </a:cubicBezTo>
                  <a:cubicBezTo>
                    <a:pt x="650" y="110"/>
                    <a:pt x="670" y="133"/>
                    <a:pt x="610" y="146"/>
                  </a:cubicBezTo>
                  <a:cubicBezTo>
                    <a:pt x="598" y="180"/>
                    <a:pt x="578" y="171"/>
                    <a:pt x="543" y="179"/>
                  </a:cubicBezTo>
                  <a:cubicBezTo>
                    <a:pt x="512" y="186"/>
                    <a:pt x="493" y="207"/>
                    <a:pt x="477" y="232"/>
                  </a:cubicBezTo>
                  <a:cubicBezTo>
                    <a:pt x="516" y="246"/>
                    <a:pt x="559" y="229"/>
                    <a:pt x="590" y="258"/>
                  </a:cubicBezTo>
                  <a:cubicBezTo>
                    <a:pt x="578" y="326"/>
                    <a:pt x="580" y="279"/>
                    <a:pt x="550" y="325"/>
                  </a:cubicBezTo>
                  <a:cubicBezTo>
                    <a:pt x="561" y="358"/>
                    <a:pt x="549" y="374"/>
                    <a:pt x="517" y="384"/>
                  </a:cubicBezTo>
                  <a:cubicBezTo>
                    <a:pt x="524" y="391"/>
                    <a:pt x="537" y="395"/>
                    <a:pt x="537" y="404"/>
                  </a:cubicBezTo>
                  <a:cubicBezTo>
                    <a:pt x="537" y="411"/>
                    <a:pt x="517" y="411"/>
                    <a:pt x="517" y="411"/>
                  </a:cubicBezTo>
                </a:path>
              </a:pathLst>
            </a:custGeom>
            <a:noFill/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18" name="Freeform 63"/>
            <p:cNvSpPr>
              <a:spLocks noChangeAspect="1"/>
            </p:cNvSpPr>
            <p:nvPr/>
          </p:nvSpPr>
          <p:spPr bwMode="auto">
            <a:xfrm>
              <a:off x="4575869" y="6009816"/>
              <a:ext cx="176635" cy="440606"/>
            </a:xfrm>
            <a:custGeom>
              <a:avLst/>
              <a:gdLst>
                <a:gd name="T0" fmla="*/ 19 w 165"/>
                <a:gd name="T1" fmla="*/ 0 h 424"/>
                <a:gd name="T2" fmla="*/ 59 w 165"/>
                <a:gd name="T3" fmla="*/ 53 h 424"/>
                <a:gd name="T4" fmla="*/ 79 w 165"/>
                <a:gd name="T5" fmla="*/ 113 h 424"/>
                <a:gd name="T6" fmla="*/ 119 w 165"/>
                <a:gd name="T7" fmla="*/ 219 h 424"/>
                <a:gd name="T8" fmla="*/ 165 w 165"/>
                <a:gd name="T9" fmla="*/ 311 h 424"/>
                <a:gd name="T10" fmla="*/ 158 w 165"/>
                <a:gd name="T11" fmla="*/ 358 h 424"/>
                <a:gd name="T12" fmla="*/ 112 w 165"/>
                <a:gd name="T13" fmla="*/ 371 h 424"/>
                <a:gd name="T14" fmla="*/ 0 w 165"/>
                <a:gd name="T15" fmla="*/ 424 h 4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424"/>
                <a:gd name="T26" fmla="*/ 165 w 165"/>
                <a:gd name="T27" fmla="*/ 424 h 4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424">
                  <a:moveTo>
                    <a:pt x="19" y="0"/>
                  </a:moveTo>
                  <a:cubicBezTo>
                    <a:pt x="27" y="30"/>
                    <a:pt x="29" y="43"/>
                    <a:pt x="59" y="53"/>
                  </a:cubicBezTo>
                  <a:cubicBezTo>
                    <a:pt x="66" y="73"/>
                    <a:pt x="72" y="93"/>
                    <a:pt x="79" y="113"/>
                  </a:cubicBezTo>
                  <a:cubicBezTo>
                    <a:pt x="86" y="172"/>
                    <a:pt x="84" y="181"/>
                    <a:pt x="119" y="219"/>
                  </a:cubicBezTo>
                  <a:cubicBezTo>
                    <a:pt x="129" y="250"/>
                    <a:pt x="153" y="277"/>
                    <a:pt x="165" y="311"/>
                  </a:cubicBezTo>
                  <a:cubicBezTo>
                    <a:pt x="163" y="327"/>
                    <a:pt x="165" y="344"/>
                    <a:pt x="158" y="358"/>
                  </a:cubicBezTo>
                  <a:cubicBezTo>
                    <a:pt x="157" y="359"/>
                    <a:pt x="119" y="369"/>
                    <a:pt x="112" y="371"/>
                  </a:cubicBezTo>
                  <a:cubicBezTo>
                    <a:pt x="89" y="376"/>
                    <a:pt x="0" y="393"/>
                    <a:pt x="0" y="424"/>
                  </a:cubicBezTo>
                </a:path>
              </a:pathLst>
            </a:custGeom>
            <a:noFill/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19" name="Freeform 64"/>
            <p:cNvSpPr>
              <a:spLocks noChangeAspect="1"/>
            </p:cNvSpPr>
            <p:nvPr/>
          </p:nvSpPr>
          <p:spPr bwMode="auto">
            <a:xfrm>
              <a:off x="5037401" y="4593039"/>
              <a:ext cx="243112" cy="905901"/>
            </a:xfrm>
            <a:custGeom>
              <a:avLst/>
              <a:gdLst>
                <a:gd name="T0" fmla="*/ 227 w 227"/>
                <a:gd name="T1" fmla="*/ 0 h 874"/>
                <a:gd name="T2" fmla="*/ 174 w 227"/>
                <a:gd name="T3" fmla="*/ 39 h 874"/>
                <a:gd name="T4" fmla="*/ 141 w 227"/>
                <a:gd name="T5" fmla="*/ 145 h 874"/>
                <a:gd name="T6" fmla="*/ 127 w 227"/>
                <a:gd name="T7" fmla="*/ 185 h 874"/>
                <a:gd name="T8" fmla="*/ 121 w 227"/>
                <a:gd name="T9" fmla="*/ 264 h 874"/>
                <a:gd name="T10" fmla="*/ 101 w 227"/>
                <a:gd name="T11" fmla="*/ 271 h 874"/>
                <a:gd name="T12" fmla="*/ 81 w 227"/>
                <a:gd name="T13" fmla="*/ 311 h 874"/>
                <a:gd name="T14" fmla="*/ 21 w 227"/>
                <a:gd name="T15" fmla="*/ 430 h 874"/>
                <a:gd name="T16" fmla="*/ 28 w 227"/>
                <a:gd name="T17" fmla="*/ 576 h 874"/>
                <a:gd name="T18" fmla="*/ 68 w 227"/>
                <a:gd name="T19" fmla="*/ 589 h 874"/>
                <a:gd name="T20" fmla="*/ 141 w 227"/>
                <a:gd name="T21" fmla="*/ 642 h 874"/>
                <a:gd name="T22" fmla="*/ 180 w 227"/>
                <a:gd name="T23" fmla="*/ 721 h 874"/>
                <a:gd name="T24" fmla="*/ 127 w 227"/>
                <a:gd name="T25" fmla="*/ 781 h 874"/>
                <a:gd name="T26" fmla="*/ 101 w 227"/>
                <a:gd name="T27" fmla="*/ 821 h 874"/>
                <a:gd name="T28" fmla="*/ 114 w 227"/>
                <a:gd name="T29" fmla="*/ 840 h 874"/>
                <a:gd name="T30" fmla="*/ 121 w 227"/>
                <a:gd name="T31" fmla="*/ 874 h 8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7"/>
                <a:gd name="T49" fmla="*/ 0 h 874"/>
                <a:gd name="T50" fmla="*/ 227 w 227"/>
                <a:gd name="T51" fmla="*/ 874 h 8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7" h="874">
                  <a:moveTo>
                    <a:pt x="227" y="0"/>
                  </a:moveTo>
                  <a:cubicBezTo>
                    <a:pt x="211" y="22"/>
                    <a:pt x="200" y="31"/>
                    <a:pt x="174" y="39"/>
                  </a:cubicBezTo>
                  <a:cubicBezTo>
                    <a:pt x="162" y="74"/>
                    <a:pt x="152" y="109"/>
                    <a:pt x="141" y="145"/>
                  </a:cubicBezTo>
                  <a:cubicBezTo>
                    <a:pt x="137" y="159"/>
                    <a:pt x="127" y="185"/>
                    <a:pt x="127" y="185"/>
                  </a:cubicBezTo>
                  <a:cubicBezTo>
                    <a:pt x="125" y="211"/>
                    <a:pt x="129" y="239"/>
                    <a:pt x="121" y="264"/>
                  </a:cubicBezTo>
                  <a:cubicBezTo>
                    <a:pt x="119" y="271"/>
                    <a:pt x="106" y="267"/>
                    <a:pt x="101" y="271"/>
                  </a:cubicBezTo>
                  <a:cubicBezTo>
                    <a:pt x="90" y="280"/>
                    <a:pt x="85" y="299"/>
                    <a:pt x="81" y="311"/>
                  </a:cubicBezTo>
                  <a:cubicBezTo>
                    <a:pt x="73" y="372"/>
                    <a:pt x="62" y="392"/>
                    <a:pt x="21" y="430"/>
                  </a:cubicBezTo>
                  <a:cubicBezTo>
                    <a:pt x="9" y="469"/>
                    <a:pt x="0" y="549"/>
                    <a:pt x="28" y="576"/>
                  </a:cubicBezTo>
                  <a:cubicBezTo>
                    <a:pt x="38" y="586"/>
                    <a:pt x="55" y="584"/>
                    <a:pt x="68" y="589"/>
                  </a:cubicBezTo>
                  <a:cubicBezTo>
                    <a:pt x="89" y="610"/>
                    <a:pt x="115" y="625"/>
                    <a:pt x="141" y="642"/>
                  </a:cubicBezTo>
                  <a:cubicBezTo>
                    <a:pt x="162" y="674"/>
                    <a:pt x="170" y="686"/>
                    <a:pt x="180" y="721"/>
                  </a:cubicBezTo>
                  <a:cubicBezTo>
                    <a:pt x="165" y="759"/>
                    <a:pt x="163" y="764"/>
                    <a:pt x="127" y="781"/>
                  </a:cubicBezTo>
                  <a:cubicBezTo>
                    <a:pt x="118" y="794"/>
                    <a:pt x="110" y="808"/>
                    <a:pt x="101" y="821"/>
                  </a:cubicBezTo>
                  <a:cubicBezTo>
                    <a:pt x="97" y="827"/>
                    <a:pt x="110" y="833"/>
                    <a:pt x="114" y="840"/>
                  </a:cubicBezTo>
                  <a:cubicBezTo>
                    <a:pt x="123" y="857"/>
                    <a:pt x="121" y="858"/>
                    <a:pt x="121" y="874"/>
                  </a:cubicBezTo>
                </a:path>
              </a:pathLst>
            </a:custGeom>
            <a:noFill/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20" name="Freeform 65"/>
            <p:cNvSpPr>
              <a:spLocks noChangeAspect="1"/>
            </p:cNvSpPr>
            <p:nvPr/>
          </p:nvSpPr>
          <p:spPr bwMode="auto">
            <a:xfrm>
              <a:off x="4913946" y="5510335"/>
              <a:ext cx="455834" cy="588741"/>
            </a:xfrm>
            <a:custGeom>
              <a:avLst/>
              <a:gdLst>
                <a:gd name="T0" fmla="*/ 239 w 431"/>
                <a:gd name="T1" fmla="*/ 0 h 569"/>
                <a:gd name="T2" fmla="*/ 199 w 431"/>
                <a:gd name="T3" fmla="*/ 46 h 569"/>
                <a:gd name="T4" fmla="*/ 100 w 431"/>
                <a:gd name="T5" fmla="*/ 245 h 569"/>
                <a:gd name="T6" fmla="*/ 53 w 431"/>
                <a:gd name="T7" fmla="*/ 284 h 569"/>
                <a:gd name="T8" fmla="*/ 0 w 431"/>
                <a:gd name="T9" fmla="*/ 324 h 569"/>
                <a:gd name="T10" fmla="*/ 47 w 431"/>
                <a:gd name="T11" fmla="*/ 357 h 569"/>
                <a:gd name="T12" fmla="*/ 139 w 431"/>
                <a:gd name="T13" fmla="*/ 443 h 569"/>
                <a:gd name="T14" fmla="*/ 219 w 431"/>
                <a:gd name="T15" fmla="*/ 443 h 569"/>
                <a:gd name="T16" fmla="*/ 245 w 431"/>
                <a:gd name="T17" fmla="*/ 476 h 569"/>
                <a:gd name="T18" fmla="*/ 338 w 431"/>
                <a:gd name="T19" fmla="*/ 483 h 569"/>
                <a:gd name="T20" fmla="*/ 345 w 431"/>
                <a:gd name="T21" fmla="*/ 516 h 569"/>
                <a:gd name="T22" fmla="*/ 384 w 431"/>
                <a:gd name="T23" fmla="*/ 529 h 569"/>
                <a:gd name="T24" fmla="*/ 431 w 431"/>
                <a:gd name="T25" fmla="*/ 569 h 5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1"/>
                <a:gd name="T40" fmla="*/ 0 h 569"/>
                <a:gd name="T41" fmla="*/ 431 w 431"/>
                <a:gd name="T42" fmla="*/ 569 h 5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1" h="569">
                  <a:moveTo>
                    <a:pt x="239" y="0"/>
                  </a:moveTo>
                  <a:cubicBezTo>
                    <a:pt x="230" y="26"/>
                    <a:pt x="226" y="38"/>
                    <a:pt x="199" y="46"/>
                  </a:cubicBezTo>
                  <a:cubicBezTo>
                    <a:pt x="190" y="122"/>
                    <a:pt x="183" y="216"/>
                    <a:pt x="100" y="245"/>
                  </a:cubicBezTo>
                  <a:cubicBezTo>
                    <a:pt x="85" y="259"/>
                    <a:pt x="68" y="270"/>
                    <a:pt x="53" y="284"/>
                  </a:cubicBezTo>
                  <a:cubicBezTo>
                    <a:pt x="42" y="322"/>
                    <a:pt x="27" y="299"/>
                    <a:pt x="0" y="324"/>
                  </a:cubicBezTo>
                  <a:cubicBezTo>
                    <a:pt x="16" y="338"/>
                    <a:pt x="31" y="343"/>
                    <a:pt x="47" y="357"/>
                  </a:cubicBezTo>
                  <a:cubicBezTo>
                    <a:pt x="62" y="408"/>
                    <a:pt x="87" y="427"/>
                    <a:pt x="139" y="443"/>
                  </a:cubicBezTo>
                  <a:cubicBezTo>
                    <a:pt x="162" y="440"/>
                    <a:pt x="195" y="431"/>
                    <a:pt x="219" y="443"/>
                  </a:cubicBezTo>
                  <a:cubicBezTo>
                    <a:pt x="232" y="449"/>
                    <a:pt x="231" y="473"/>
                    <a:pt x="245" y="476"/>
                  </a:cubicBezTo>
                  <a:cubicBezTo>
                    <a:pt x="275" y="483"/>
                    <a:pt x="307" y="481"/>
                    <a:pt x="338" y="483"/>
                  </a:cubicBezTo>
                  <a:cubicBezTo>
                    <a:pt x="340" y="494"/>
                    <a:pt x="337" y="508"/>
                    <a:pt x="345" y="516"/>
                  </a:cubicBezTo>
                  <a:cubicBezTo>
                    <a:pt x="355" y="526"/>
                    <a:pt x="384" y="529"/>
                    <a:pt x="384" y="529"/>
                  </a:cubicBezTo>
                  <a:cubicBezTo>
                    <a:pt x="401" y="541"/>
                    <a:pt x="415" y="555"/>
                    <a:pt x="431" y="569"/>
                  </a:cubicBezTo>
                </a:path>
              </a:pathLst>
            </a:custGeom>
            <a:noFill/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21" name="Freeform 66"/>
            <p:cNvSpPr>
              <a:spLocks noChangeAspect="1"/>
            </p:cNvSpPr>
            <p:nvPr/>
          </p:nvSpPr>
          <p:spPr bwMode="auto">
            <a:xfrm>
              <a:off x="4689828" y="5770522"/>
              <a:ext cx="309587" cy="123445"/>
            </a:xfrm>
            <a:custGeom>
              <a:avLst/>
              <a:gdLst>
                <a:gd name="T0" fmla="*/ 0 w 293"/>
                <a:gd name="T1" fmla="*/ 100 h 120"/>
                <a:gd name="T2" fmla="*/ 79 w 293"/>
                <a:gd name="T3" fmla="*/ 93 h 120"/>
                <a:gd name="T4" fmla="*/ 92 w 293"/>
                <a:gd name="T5" fmla="*/ 73 h 120"/>
                <a:gd name="T6" fmla="*/ 112 w 293"/>
                <a:gd name="T7" fmla="*/ 67 h 120"/>
                <a:gd name="T8" fmla="*/ 119 w 293"/>
                <a:gd name="T9" fmla="*/ 47 h 120"/>
                <a:gd name="T10" fmla="*/ 178 w 293"/>
                <a:gd name="T11" fmla="*/ 27 h 120"/>
                <a:gd name="T12" fmla="*/ 238 w 293"/>
                <a:gd name="T13" fmla="*/ 14 h 120"/>
                <a:gd name="T14" fmla="*/ 291 w 293"/>
                <a:gd name="T15" fmla="*/ 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3"/>
                <a:gd name="T25" fmla="*/ 0 h 120"/>
                <a:gd name="T26" fmla="*/ 293 w 293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3" h="120">
                  <a:moveTo>
                    <a:pt x="0" y="100"/>
                  </a:moveTo>
                  <a:cubicBezTo>
                    <a:pt x="30" y="120"/>
                    <a:pt x="46" y="105"/>
                    <a:pt x="79" y="93"/>
                  </a:cubicBezTo>
                  <a:cubicBezTo>
                    <a:pt x="83" y="86"/>
                    <a:pt x="86" y="78"/>
                    <a:pt x="92" y="73"/>
                  </a:cubicBezTo>
                  <a:cubicBezTo>
                    <a:pt x="97" y="69"/>
                    <a:pt x="107" y="72"/>
                    <a:pt x="112" y="67"/>
                  </a:cubicBezTo>
                  <a:cubicBezTo>
                    <a:pt x="117" y="62"/>
                    <a:pt x="113" y="51"/>
                    <a:pt x="119" y="47"/>
                  </a:cubicBezTo>
                  <a:cubicBezTo>
                    <a:pt x="125" y="42"/>
                    <a:pt x="165" y="31"/>
                    <a:pt x="178" y="27"/>
                  </a:cubicBezTo>
                  <a:cubicBezTo>
                    <a:pt x="201" y="6"/>
                    <a:pt x="208" y="6"/>
                    <a:pt x="238" y="14"/>
                  </a:cubicBezTo>
                  <a:cubicBezTo>
                    <a:pt x="293" y="7"/>
                    <a:pt x="291" y="25"/>
                    <a:pt x="291" y="0"/>
                  </a:cubicBezTo>
                </a:path>
              </a:pathLst>
            </a:custGeom>
            <a:noFill/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</p:grpSp>
      <p:grpSp>
        <p:nvGrpSpPr>
          <p:cNvPr id="8043530" name="Grupo 21"/>
          <p:cNvGrpSpPr>
            <a:grpSpLocks noChangeAspect="1"/>
          </p:cNvGrpSpPr>
          <p:nvPr/>
        </p:nvGrpSpPr>
        <p:grpSpPr bwMode="auto">
          <a:xfrm>
            <a:off x="2263775" y="3611563"/>
            <a:ext cx="1466850" cy="1152525"/>
            <a:chOff x="1838325" y="4183063"/>
            <a:chExt cx="1755775" cy="1377951"/>
          </a:xfrm>
        </p:grpSpPr>
        <p:sp>
          <p:nvSpPr>
            <p:cNvPr id="8043531" name="Freeform 68"/>
            <p:cNvSpPr>
              <a:spLocks noChangeAspect="1"/>
            </p:cNvSpPr>
            <p:nvPr/>
          </p:nvSpPr>
          <p:spPr bwMode="auto">
            <a:xfrm>
              <a:off x="1838325" y="4183063"/>
              <a:ext cx="1755775" cy="1377951"/>
            </a:xfrm>
            <a:custGeom>
              <a:avLst/>
              <a:gdLst>
                <a:gd name="T0" fmla="*/ 2147483647 w 668"/>
                <a:gd name="T1" fmla="*/ 2147483647 h 543"/>
                <a:gd name="T2" fmla="*/ 2147483647 w 668"/>
                <a:gd name="T3" fmla="*/ 2147483647 h 543"/>
                <a:gd name="T4" fmla="*/ 2147483647 w 668"/>
                <a:gd name="T5" fmla="*/ 2147483647 h 543"/>
                <a:gd name="T6" fmla="*/ 2147483647 w 668"/>
                <a:gd name="T7" fmla="*/ 2147483647 h 543"/>
                <a:gd name="T8" fmla="*/ 2147483647 w 668"/>
                <a:gd name="T9" fmla="*/ 2147483647 h 543"/>
                <a:gd name="T10" fmla="*/ 2147483647 w 668"/>
                <a:gd name="T11" fmla="*/ 2147483647 h 543"/>
                <a:gd name="T12" fmla="*/ 2147483647 w 668"/>
                <a:gd name="T13" fmla="*/ 2147483647 h 543"/>
                <a:gd name="T14" fmla="*/ 2147483647 w 668"/>
                <a:gd name="T15" fmla="*/ 2147483647 h 543"/>
                <a:gd name="T16" fmla="*/ 2147483647 w 668"/>
                <a:gd name="T17" fmla="*/ 2147483647 h 543"/>
                <a:gd name="T18" fmla="*/ 2147483647 w 668"/>
                <a:gd name="T19" fmla="*/ 2147483647 h 543"/>
                <a:gd name="T20" fmla="*/ 2147483647 w 668"/>
                <a:gd name="T21" fmla="*/ 2147483647 h 543"/>
                <a:gd name="T22" fmla="*/ 2147483647 w 668"/>
                <a:gd name="T23" fmla="*/ 2147483647 h 543"/>
                <a:gd name="T24" fmla="*/ 2147483647 w 668"/>
                <a:gd name="T25" fmla="*/ 2147483647 h 543"/>
                <a:gd name="T26" fmla="*/ 2147483647 w 668"/>
                <a:gd name="T27" fmla="*/ 2147483647 h 543"/>
                <a:gd name="T28" fmla="*/ 2147483647 w 668"/>
                <a:gd name="T29" fmla="*/ 2147483647 h 543"/>
                <a:gd name="T30" fmla="*/ 2147483647 w 668"/>
                <a:gd name="T31" fmla="*/ 2147483647 h 543"/>
                <a:gd name="T32" fmla="*/ 2147483647 w 668"/>
                <a:gd name="T33" fmla="*/ 2147483647 h 543"/>
                <a:gd name="T34" fmla="*/ 2147483647 w 668"/>
                <a:gd name="T35" fmla="*/ 2147483647 h 543"/>
                <a:gd name="T36" fmla="*/ 2147483647 w 668"/>
                <a:gd name="T37" fmla="*/ 2147483647 h 543"/>
                <a:gd name="T38" fmla="*/ 2147483647 w 668"/>
                <a:gd name="T39" fmla="*/ 2147483647 h 543"/>
                <a:gd name="T40" fmla="*/ 2147483647 w 668"/>
                <a:gd name="T41" fmla="*/ 2147483647 h 543"/>
                <a:gd name="T42" fmla="*/ 2147483647 w 668"/>
                <a:gd name="T43" fmla="*/ 2147483647 h 543"/>
                <a:gd name="T44" fmla="*/ 2147483647 w 668"/>
                <a:gd name="T45" fmla="*/ 2147483647 h 543"/>
                <a:gd name="T46" fmla="*/ 2147483647 w 668"/>
                <a:gd name="T47" fmla="*/ 2147483647 h 543"/>
                <a:gd name="T48" fmla="*/ 2147483647 w 668"/>
                <a:gd name="T49" fmla="*/ 2147483647 h 543"/>
                <a:gd name="T50" fmla="*/ 2147483647 w 668"/>
                <a:gd name="T51" fmla="*/ 2147483647 h 543"/>
                <a:gd name="T52" fmla="*/ 2147483647 w 668"/>
                <a:gd name="T53" fmla="*/ 2147483647 h 543"/>
                <a:gd name="T54" fmla="*/ 2147483647 w 668"/>
                <a:gd name="T55" fmla="*/ 2147483647 h 543"/>
                <a:gd name="T56" fmla="*/ 2147483647 w 668"/>
                <a:gd name="T57" fmla="*/ 2147483647 h 543"/>
                <a:gd name="T58" fmla="*/ 2147483647 w 668"/>
                <a:gd name="T59" fmla="*/ 2147483647 h 543"/>
                <a:gd name="T60" fmla="*/ 2147483647 w 668"/>
                <a:gd name="T61" fmla="*/ 2147483647 h 543"/>
                <a:gd name="T62" fmla="*/ 2147483647 w 668"/>
                <a:gd name="T63" fmla="*/ 2147483647 h 543"/>
                <a:gd name="T64" fmla="*/ 2147483647 w 668"/>
                <a:gd name="T65" fmla="*/ 2147483647 h 543"/>
                <a:gd name="T66" fmla="*/ 2147483647 w 668"/>
                <a:gd name="T67" fmla="*/ 2147483647 h 543"/>
                <a:gd name="T68" fmla="*/ 2147483647 w 668"/>
                <a:gd name="T69" fmla="*/ 2147483647 h 543"/>
                <a:gd name="T70" fmla="*/ 2147483647 w 668"/>
                <a:gd name="T71" fmla="*/ 2147483647 h 543"/>
                <a:gd name="T72" fmla="*/ 2147483647 w 668"/>
                <a:gd name="T73" fmla="*/ 2147483647 h 543"/>
                <a:gd name="T74" fmla="*/ 2147483647 w 668"/>
                <a:gd name="T75" fmla="*/ 2147483647 h 543"/>
                <a:gd name="T76" fmla="*/ 2147483647 w 668"/>
                <a:gd name="T77" fmla="*/ 2147483647 h 543"/>
                <a:gd name="T78" fmla="*/ 2147483647 w 668"/>
                <a:gd name="T79" fmla="*/ 2147483647 h 543"/>
                <a:gd name="T80" fmla="*/ 2147483647 w 668"/>
                <a:gd name="T81" fmla="*/ 2147483647 h 543"/>
                <a:gd name="T82" fmla="*/ 2147483647 w 668"/>
                <a:gd name="T83" fmla="*/ 2147483647 h 543"/>
                <a:gd name="T84" fmla="*/ 2147483647 w 668"/>
                <a:gd name="T85" fmla="*/ 2147483647 h 543"/>
                <a:gd name="T86" fmla="*/ 0 w 668"/>
                <a:gd name="T87" fmla="*/ 2147483647 h 5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8"/>
                <a:gd name="T133" fmla="*/ 0 h 543"/>
                <a:gd name="T134" fmla="*/ 668 w 668"/>
                <a:gd name="T135" fmla="*/ 543 h 5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8" h="543">
                  <a:moveTo>
                    <a:pt x="17" y="186"/>
                  </a:moveTo>
                  <a:lnTo>
                    <a:pt x="56" y="180"/>
                  </a:lnTo>
                  <a:lnTo>
                    <a:pt x="71" y="171"/>
                  </a:lnTo>
                  <a:lnTo>
                    <a:pt x="117" y="179"/>
                  </a:lnTo>
                  <a:lnTo>
                    <a:pt x="141" y="163"/>
                  </a:lnTo>
                  <a:lnTo>
                    <a:pt x="146" y="210"/>
                  </a:lnTo>
                  <a:lnTo>
                    <a:pt x="133" y="235"/>
                  </a:lnTo>
                  <a:lnTo>
                    <a:pt x="144" y="273"/>
                  </a:lnTo>
                  <a:lnTo>
                    <a:pt x="138" y="305"/>
                  </a:lnTo>
                  <a:lnTo>
                    <a:pt x="147" y="317"/>
                  </a:lnTo>
                  <a:lnTo>
                    <a:pt x="152" y="356"/>
                  </a:lnTo>
                  <a:lnTo>
                    <a:pt x="171" y="375"/>
                  </a:lnTo>
                  <a:lnTo>
                    <a:pt x="191" y="395"/>
                  </a:lnTo>
                  <a:lnTo>
                    <a:pt x="216" y="402"/>
                  </a:lnTo>
                  <a:lnTo>
                    <a:pt x="229" y="423"/>
                  </a:lnTo>
                  <a:lnTo>
                    <a:pt x="261" y="435"/>
                  </a:lnTo>
                  <a:lnTo>
                    <a:pt x="278" y="428"/>
                  </a:lnTo>
                  <a:lnTo>
                    <a:pt x="299" y="425"/>
                  </a:lnTo>
                  <a:lnTo>
                    <a:pt x="327" y="446"/>
                  </a:lnTo>
                  <a:lnTo>
                    <a:pt x="351" y="446"/>
                  </a:lnTo>
                  <a:lnTo>
                    <a:pt x="363" y="461"/>
                  </a:lnTo>
                  <a:lnTo>
                    <a:pt x="381" y="476"/>
                  </a:lnTo>
                  <a:lnTo>
                    <a:pt x="395" y="474"/>
                  </a:lnTo>
                  <a:lnTo>
                    <a:pt x="419" y="492"/>
                  </a:lnTo>
                  <a:lnTo>
                    <a:pt x="443" y="491"/>
                  </a:lnTo>
                  <a:lnTo>
                    <a:pt x="449" y="501"/>
                  </a:lnTo>
                  <a:lnTo>
                    <a:pt x="473" y="527"/>
                  </a:lnTo>
                  <a:lnTo>
                    <a:pt x="549" y="523"/>
                  </a:lnTo>
                  <a:lnTo>
                    <a:pt x="585" y="543"/>
                  </a:lnTo>
                  <a:lnTo>
                    <a:pt x="591" y="530"/>
                  </a:lnTo>
                  <a:lnTo>
                    <a:pt x="612" y="515"/>
                  </a:lnTo>
                  <a:lnTo>
                    <a:pt x="627" y="473"/>
                  </a:lnTo>
                  <a:lnTo>
                    <a:pt x="641" y="468"/>
                  </a:lnTo>
                  <a:lnTo>
                    <a:pt x="641" y="438"/>
                  </a:lnTo>
                  <a:lnTo>
                    <a:pt x="663" y="426"/>
                  </a:lnTo>
                  <a:lnTo>
                    <a:pt x="668" y="413"/>
                  </a:lnTo>
                  <a:lnTo>
                    <a:pt x="653" y="378"/>
                  </a:lnTo>
                  <a:lnTo>
                    <a:pt x="635" y="365"/>
                  </a:lnTo>
                  <a:lnTo>
                    <a:pt x="633" y="342"/>
                  </a:lnTo>
                  <a:lnTo>
                    <a:pt x="657" y="323"/>
                  </a:lnTo>
                  <a:lnTo>
                    <a:pt x="644" y="294"/>
                  </a:lnTo>
                  <a:lnTo>
                    <a:pt x="623" y="296"/>
                  </a:lnTo>
                  <a:lnTo>
                    <a:pt x="608" y="294"/>
                  </a:lnTo>
                  <a:lnTo>
                    <a:pt x="600" y="287"/>
                  </a:lnTo>
                  <a:lnTo>
                    <a:pt x="506" y="288"/>
                  </a:lnTo>
                  <a:lnTo>
                    <a:pt x="506" y="225"/>
                  </a:lnTo>
                  <a:lnTo>
                    <a:pt x="497" y="203"/>
                  </a:lnTo>
                  <a:lnTo>
                    <a:pt x="506" y="182"/>
                  </a:lnTo>
                  <a:lnTo>
                    <a:pt x="492" y="167"/>
                  </a:lnTo>
                  <a:lnTo>
                    <a:pt x="507" y="165"/>
                  </a:lnTo>
                  <a:lnTo>
                    <a:pt x="506" y="150"/>
                  </a:lnTo>
                  <a:lnTo>
                    <a:pt x="501" y="140"/>
                  </a:lnTo>
                  <a:lnTo>
                    <a:pt x="491" y="125"/>
                  </a:lnTo>
                  <a:lnTo>
                    <a:pt x="500" y="116"/>
                  </a:lnTo>
                  <a:lnTo>
                    <a:pt x="497" y="93"/>
                  </a:lnTo>
                  <a:lnTo>
                    <a:pt x="507" y="95"/>
                  </a:lnTo>
                  <a:lnTo>
                    <a:pt x="497" y="84"/>
                  </a:lnTo>
                  <a:lnTo>
                    <a:pt x="495" y="69"/>
                  </a:lnTo>
                  <a:lnTo>
                    <a:pt x="474" y="77"/>
                  </a:lnTo>
                  <a:lnTo>
                    <a:pt x="474" y="87"/>
                  </a:lnTo>
                  <a:lnTo>
                    <a:pt x="456" y="84"/>
                  </a:lnTo>
                  <a:lnTo>
                    <a:pt x="440" y="75"/>
                  </a:lnTo>
                  <a:lnTo>
                    <a:pt x="437" y="60"/>
                  </a:lnTo>
                  <a:lnTo>
                    <a:pt x="425" y="56"/>
                  </a:lnTo>
                  <a:lnTo>
                    <a:pt x="417" y="39"/>
                  </a:lnTo>
                  <a:lnTo>
                    <a:pt x="405" y="36"/>
                  </a:lnTo>
                  <a:lnTo>
                    <a:pt x="393" y="27"/>
                  </a:lnTo>
                  <a:lnTo>
                    <a:pt x="395" y="14"/>
                  </a:lnTo>
                  <a:lnTo>
                    <a:pt x="380" y="0"/>
                  </a:lnTo>
                  <a:lnTo>
                    <a:pt x="306" y="3"/>
                  </a:lnTo>
                  <a:lnTo>
                    <a:pt x="296" y="29"/>
                  </a:lnTo>
                  <a:lnTo>
                    <a:pt x="276" y="36"/>
                  </a:lnTo>
                  <a:lnTo>
                    <a:pt x="273" y="66"/>
                  </a:lnTo>
                  <a:lnTo>
                    <a:pt x="258" y="72"/>
                  </a:lnTo>
                  <a:lnTo>
                    <a:pt x="260" y="90"/>
                  </a:lnTo>
                  <a:lnTo>
                    <a:pt x="246" y="98"/>
                  </a:lnTo>
                  <a:lnTo>
                    <a:pt x="218" y="95"/>
                  </a:lnTo>
                  <a:lnTo>
                    <a:pt x="186" y="98"/>
                  </a:lnTo>
                  <a:lnTo>
                    <a:pt x="183" y="122"/>
                  </a:lnTo>
                  <a:lnTo>
                    <a:pt x="164" y="141"/>
                  </a:lnTo>
                  <a:lnTo>
                    <a:pt x="155" y="122"/>
                  </a:lnTo>
                  <a:lnTo>
                    <a:pt x="138" y="141"/>
                  </a:lnTo>
                  <a:lnTo>
                    <a:pt x="114" y="143"/>
                  </a:lnTo>
                  <a:lnTo>
                    <a:pt x="101" y="149"/>
                  </a:lnTo>
                  <a:lnTo>
                    <a:pt x="90" y="137"/>
                  </a:lnTo>
                  <a:lnTo>
                    <a:pt x="45" y="138"/>
                  </a:lnTo>
                  <a:lnTo>
                    <a:pt x="27" y="164"/>
                  </a:lnTo>
                  <a:lnTo>
                    <a:pt x="0" y="177"/>
                  </a:lnTo>
                  <a:lnTo>
                    <a:pt x="17" y="18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69"/>
            <p:cNvSpPr>
              <a:spLocks noChangeAspect="1"/>
            </p:cNvSpPr>
            <p:nvPr/>
          </p:nvSpPr>
          <p:spPr bwMode="auto">
            <a:xfrm>
              <a:off x="2606002" y="4676544"/>
              <a:ext cx="372437" cy="692771"/>
            </a:xfrm>
            <a:custGeom>
              <a:avLst/>
              <a:gdLst>
                <a:gd name="T0" fmla="*/ 300 w 583"/>
                <a:gd name="T1" fmla="*/ 1118 h 1140"/>
                <a:gd name="T2" fmla="*/ 386 w 583"/>
                <a:gd name="T3" fmla="*/ 1125 h 1140"/>
                <a:gd name="T4" fmla="*/ 406 w 583"/>
                <a:gd name="T5" fmla="*/ 1138 h 1140"/>
                <a:gd name="T6" fmla="*/ 419 w 583"/>
                <a:gd name="T7" fmla="*/ 1118 h 1140"/>
                <a:gd name="T8" fmla="*/ 425 w 583"/>
                <a:gd name="T9" fmla="*/ 1099 h 1140"/>
                <a:gd name="T10" fmla="*/ 518 w 583"/>
                <a:gd name="T11" fmla="*/ 1072 h 1140"/>
                <a:gd name="T12" fmla="*/ 545 w 583"/>
                <a:gd name="T13" fmla="*/ 1039 h 1140"/>
                <a:gd name="T14" fmla="*/ 571 w 583"/>
                <a:gd name="T15" fmla="*/ 979 h 1140"/>
                <a:gd name="T16" fmla="*/ 512 w 583"/>
                <a:gd name="T17" fmla="*/ 920 h 1140"/>
                <a:gd name="T18" fmla="*/ 459 w 583"/>
                <a:gd name="T19" fmla="*/ 893 h 1140"/>
                <a:gd name="T20" fmla="*/ 419 w 583"/>
                <a:gd name="T21" fmla="*/ 854 h 1140"/>
                <a:gd name="T22" fmla="*/ 366 w 583"/>
                <a:gd name="T23" fmla="*/ 840 h 1140"/>
                <a:gd name="T24" fmla="*/ 273 w 583"/>
                <a:gd name="T25" fmla="*/ 867 h 1140"/>
                <a:gd name="T26" fmla="*/ 174 w 583"/>
                <a:gd name="T27" fmla="*/ 900 h 1140"/>
                <a:gd name="T28" fmla="*/ 187 w 583"/>
                <a:gd name="T29" fmla="*/ 794 h 1140"/>
                <a:gd name="T30" fmla="*/ 181 w 583"/>
                <a:gd name="T31" fmla="*/ 708 h 1140"/>
                <a:gd name="T32" fmla="*/ 214 w 583"/>
                <a:gd name="T33" fmla="*/ 662 h 1140"/>
                <a:gd name="T34" fmla="*/ 200 w 583"/>
                <a:gd name="T35" fmla="*/ 582 h 1140"/>
                <a:gd name="T36" fmla="*/ 128 w 583"/>
                <a:gd name="T37" fmla="*/ 595 h 1140"/>
                <a:gd name="T38" fmla="*/ 75 w 583"/>
                <a:gd name="T39" fmla="*/ 629 h 1140"/>
                <a:gd name="T40" fmla="*/ 61 w 583"/>
                <a:gd name="T41" fmla="*/ 529 h 1140"/>
                <a:gd name="T42" fmla="*/ 81 w 583"/>
                <a:gd name="T43" fmla="*/ 536 h 1140"/>
                <a:gd name="T44" fmla="*/ 48 w 583"/>
                <a:gd name="T45" fmla="*/ 364 h 1140"/>
                <a:gd name="T46" fmla="*/ 94 w 583"/>
                <a:gd name="T47" fmla="*/ 145 h 1140"/>
                <a:gd name="T48" fmla="*/ 55 w 583"/>
                <a:gd name="T49" fmla="*/ 46 h 1140"/>
                <a:gd name="T50" fmla="*/ 35 w 583"/>
                <a:gd name="T51" fmla="*/ 0 h 11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3"/>
                <a:gd name="T79" fmla="*/ 0 h 1140"/>
                <a:gd name="T80" fmla="*/ 583 w 583"/>
                <a:gd name="T81" fmla="*/ 1140 h 11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3" h="1140">
                  <a:moveTo>
                    <a:pt x="300" y="1118"/>
                  </a:moveTo>
                  <a:cubicBezTo>
                    <a:pt x="329" y="1120"/>
                    <a:pt x="358" y="1120"/>
                    <a:pt x="386" y="1125"/>
                  </a:cubicBezTo>
                  <a:cubicBezTo>
                    <a:pt x="394" y="1126"/>
                    <a:pt x="398" y="1140"/>
                    <a:pt x="406" y="1138"/>
                  </a:cubicBezTo>
                  <a:cubicBezTo>
                    <a:pt x="414" y="1136"/>
                    <a:pt x="415" y="1125"/>
                    <a:pt x="419" y="1118"/>
                  </a:cubicBezTo>
                  <a:cubicBezTo>
                    <a:pt x="421" y="1112"/>
                    <a:pt x="420" y="1104"/>
                    <a:pt x="425" y="1099"/>
                  </a:cubicBezTo>
                  <a:cubicBezTo>
                    <a:pt x="437" y="1087"/>
                    <a:pt x="498" y="1079"/>
                    <a:pt x="518" y="1072"/>
                  </a:cubicBezTo>
                  <a:cubicBezTo>
                    <a:pt x="526" y="1060"/>
                    <a:pt x="538" y="1051"/>
                    <a:pt x="545" y="1039"/>
                  </a:cubicBezTo>
                  <a:cubicBezTo>
                    <a:pt x="556" y="1020"/>
                    <a:pt x="558" y="998"/>
                    <a:pt x="571" y="979"/>
                  </a:cubicBezTo>
                  <a:cubicBezTo>
                    <a:pt x="564" y="893"/>
                    <a:pt x="583" y="894"/>
                    <a:pt x="512" y="920"/>
                  </a:cubicBezTo>
                  <a:cubicBezTo>
                    <a:pt x="491" y="913"/>
                    <a:pt x="480" y="901"/>
                    <a:pt x="459" y="893"/>
                  </a:cubicBezTo>
                  <a:cubicBezTo>
                    <a:pt x="435" y="871"/>
                    <a:pt x="452" y="864"/>
                    <a:pt x="419" y="854"/>
                  </a:cubicBezTo>
                  <a:cubicBezTo>
                    <a:pt x="401" y="834"/>
                    <a:pt x="392" y="832"/>
                    <a:pt x="366" y="840"/>
                  </a:cubicBezTo>
                  <a:cubicBezTo>
                    <a:pt x="338" y="883"/>
                    <a:pt x="329" y="873"/>
                    <a:pt x="273" y="867"/>
                  </a:cubicBezTo>
                  <a:cubicBezTo>
                    <a:pt x="211" y="845"/>
                    <a:pt x="213" y="874"/>
                    <a:pt x="174" y="900"/>
                  </a:cubicBezTo>
                  <a:cubicBezTo>
                    <a:pt x="164" y="861"/>
                    <a:pt x="176" y="831"/>
                    <a:pt x="187" y="794"/>
                  </a:cubicBezTo>
                  <a:cubicBezTo>
                    <a:pt x="185" y="765"/>
                    <a:pt x="184" y="737"/>
                    <a:pt x="181" y="708"/>
                  </a:cubicBezTo>
                  <a:cubicBezTo>
                    <a:pt x="177" y="673"/>
                    <a:pt x="175" y="674"/>
                    <a:pt x="214" y="662"/>
                  </a:cubicBezTo>
                  <a:cubicBezTo>
                    <a:pt x="224" y="629"/>
                    <a:pt x="246" y="598"/>
                    <a:pt x="200" y="582"/>
                  </a:cubicBezTo>
                  <a:cubicBezTo>
                    <a:pt x="200" y="582"/>
                    <a:pt x="142" y="587"/>
                    <a:pt x="128" y="595"/>
                  </a:cubicBezTo>
                  <a:cubicBezTo>
                    <a:pt x="109" y="607"/>
                    <a:pt x="98" y="621"/>
                    <a:pt x="75" y="629"/>
                  </a:cubicBezTo>
                  <a:cubicBezTo>
                    <a:pt x="45" y="599"/>
                    <a:pt x="57" y="572"/>
                    <a:pt x="61" y="529"/>
                  </a:cubicBezTo>
                  <a:cubicBezTo>
                    <a:pt x="68" y="531"/>
                    <a:pt x="79" y="543"/>
                    <a:pt x="81" y="536"/>
                  </a:cubicBezTo>
                  <a:cubicBezTo>
                    <a:pt x="87" y="512"/>
                    <a:pt x="57" y="391"/>
                    <a:pt x="48" y="364"/>
                  </a:cubicBezTo>
                  <a:cubicBezTo>
                    <a:pt x="53" y="215"/>
                    <a:pt x="0" y="180"/>
                    <a:pt x="94" y="145"/>
                  </a:cubicBezTo>
                  <a:cubicBezTo>
                    <a:pt x="90" y="109"/>
                    <a:pt x="93" y="59"/>
                    <a:pt x="55" y="46"/>
                  </a:cubicBezTo>
                  <a:cubicBezTo>
                    <a:pt x="40" y="3"/>
                    <a:pt x="51" y="16"/>
                    <a:pt x="35" y="0"/>
                  </a:cubicBezTo>
                </a:path>
              </a:pathLst>
            </a:custGeom>
            <a:noFill/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25" name="Freeform 70"/>
            <p:cNvSpPr>
              <a:spLocks noChangeAspect="1"/>
            </p:cNvSpPr>
            <p:nvPr/>
          </p:nvSpPr>
          <p:spPr bwMode="auto">
            <a:xfrm>
              <a:off x="2596501" y="4520908"/>
              <a:ext cx="294529" cy="149942"/>
            </a:xfrm>
            <a:custGeom>
              <a:avLst/>
              <a:gdLst>
                <a:gd name="T0" fmla="*/ 34 w 464"/>
                <a:gd name="T1" fmla="*/ 250 h 250"/>
                <a:gd name="T2" fmla="*/ 14 w 464"/>
                <a:gd name="T3" fmla="*/ 243 h 250"/>
                <a:gd name="T4" fmla="*/ 21 w 464"/>
                <a:gd name="T5" fmla="*/ 223 h 250"/>
                <a:gd name="T6" fmla="*/ 47 w 464"/>
                <a:gd name="T7" fmla="*/ 144 h 250"/>
                <a:gd name="T8" fmla="*/ 54 w 464"/>
                <a:gd name="T9" fmla="*/ 118 h 250"/>
                <a:gd name="T10" fmla="*/ 67 w 464"/>
                <a:gd name="T11" fmla="*/ 104 h 250"/>
                <a:gd name="T12" fmla="*/ 80 w 464"/>
                <a:gd name="T13" fmla="*/ 58 h 250"/>
                <a:gd name="T14" fmla="*/ 74 w 464"/>
                <a:gd name="T15" fmla="*/ 31 h 250"/>
                <a:gd name="T16" fmla="*/ 21 w 464"/>
                <a:gd name="T17" fmla="*/ 25 h 250"/>
                <a:gd name="T18" fmla="*/ 8 w 464"/>
                <a:gd name="T19" fmla="*/ 5 h 250"/>
                <a:gd name="T20" fmla="*/ 127 w 464"/>
                <a:gd name="T21" fmla="*/ 12 h 250"/>
                <a:gd name="T22" fmla="*/ 259 w 464"/>
                <a:gd name="T23" fmla="*/ 31 h 250"/>
                <a:gd name="T24" fmla="*/ 464 w 464"/>
                <a:gd name="T25" fmla="*/ 65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4"/>
                <a:gd name="T40" fmla="*/ 0 h 250"/>
                <a:gd name="T41" fmla="*/ 464 w 464"/>
                <a:gd name="T42" fmla="*/ 250 h 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4" h="250">
                  <a:moveTo>
                    <a:pt x="34" y="250"/>
                  </a:moveTo>
                  <a:cubicBezTo>
                    <a:pt x="27" y="248"/>
                    <a:pt x="17" y="249"/>
                    <a:pt x="14" y="243"/>
                  </a:cubicBezTo>
                  <a:cubicBezTo>
                    <a:pt x="11" y="237"/>
                    <a:pt x="19" y="230"/>
                    <a:pt x="21" y="223"/>
                  </a:cubicBezTo>
                  <a:cubicBezTo>
                    <a:pt x="39" y="151"/>
                    <a:pt x="22" y="183"/>
                    <a:pt x="47" y="144"/>
                  </a:cubicBezTo>
                  <a:cubicBezTo>
                    <a:pt x="49" y="135"/>
                    <a:pt x="50" y="126"/>
                    <a:pt x="54" y="118"/>
                  </a:cubicBezTo>
                  <a:cubicBezTo>
                    <a:pt x="57" y="112"/>
                    <a:pt x="64" y="110"/>
                    <a:pt x="67" y="104"/>
                  </a:cubicBezTo>
                  <a:cubicBezTo>
                    <a:pt x="74" y="90"/>
                    <a:pt x="75" y="73"/>
                    <a:pt x="80" y="58"/>
                  </a:cubicBezTo>
                  <a:cubicBezTo>
                    <a:pt x="78" y="49"/>
                    <a:pt x="82" y="36"/>
                    <a:pt x="74" y="31"/>
                  </a:cubicBezTo>
                  <a:cubicBezTo>
                    <a:pt x="58" y="22"/>
                    <a:pt x="38" y="32"/>
                    <a:pt x="21" y="25"/>
                  </a:cubicBezTo>
                  <a:cubicBezTo>
                    <a:pt x="14" y="22"/>
                    <a:pt x="0" y="6"/>
                    <a:pt x="8" y="5"/>
                  </a:cubicBezTo>
                  <a:cubicBezTo>
                    <a:pt x="47" y="0"/>
                    <a:pt x="87" y="10"/>
                    <a:pt x="127" y="12"/>
                  </a:cubicBezTo>
                  <a:cubicBezTo>
                    <a:pt x="170" y="22"/>
                    <a:pt x="215" y="25"/>
                    <a:pt x="259" y="31"/>
                  </a:cubicBezTo>
                  <a:cubicBezTo>
                    <a:pt x="308" y="83"/>
                    <a:pt x="464" y="14"/>
                    <a:pt x="464" y="65"/>
                  </a:cubicBezTo>
                </a:path>
              </a:pathLst>
            </a:custGeom>
            <a:noFill/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26" name="Freeform 71"/>
            <p:cNvSpPr>
              <a:spLocks noChangeAspect="1"/>
            </p:cNvSpPr>
            <p:nvPr/>
          </p:nvSpPr>
          <p:spPr bwMode="auto">
            <a:xfrm>
              <a:off x="2881530" y="4321617"/>
              <a:ext cx="104510" cy="237251"/>
            </a:xfrm>
            <a:custGeom>
              <a:avLst/>
              <a:gdLst>
                <a:gd name="T0" fmla="*/ 0 w 165"/>
                <a:gd name="T1" fmla="*/ 377 h 389"/>
                <a:gd name="T2" fmla="*/ 80 w 165"/>
                <a:gd name="T3" fmla="*/ 357 h 389"/>
                <a:gd name="T4" fmla="*/ 119 w 165"/>
                <a:gd name="T5" fmla="*/ 258 h 389"/>
                <a:gd name="T6" fmla="*/ 93 w 165"/>
                <a:gd name="T7" fmla="*/ 66 h 389"/>
                <a:gd name="T8" fmla="*/ 146 w 165"/>
                <a:gd name="T9" fmla="*/ 40 h 389"/>
                <a:gd name="T10" fmla="*/ 159 w 165"/>
                <a:gd name="T11" fmla="*/ 0 h 3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389"/>
                <a:gd name="T20" fmla="*/ 165 w 165"/>
                <a:gd name="T21" fmla="*/ 389 h 3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389">
                  <a:moveTo>
                    <a:pt x="0" y="377"/>
                  </a:moveTo>
                  <a:cubicBezTo>
                    <a:pt x="34" y="389"/>
                    <a:pt x="59" y="387"/>
                    <a:pt x="80" y="357"/>
                  </a:cubicBezTo>
                  <a:cubicBezTo>
                    <a:pt x="92" y="322"/>
                    <a:pt x="109" y="293"/>
                    <a:pt x="119" y="258"/>
                  </a:cubicBezTo>
                  <a:cubicBezTo>
                    <a:pt x="115" y="184"/>
                    <a:pt x="113" y="133"/>
                    <a:pt x="93" y="66"/>
                  </a:cubicBezTo>
                  <a:cubicBezTo>
                    <a:pt x="116" y="59"/>
                    <a:pt x="123" y="47"/>
                    <a:pt x="146" y="40"/>
                  </a:cubicBezTo>
                  <a:cubicBezTo>
                    <a:pt x="165" y="20"/>
                    <a:pt x="159" y="32"/>
                    <a:pt x="159" y="0"/>
                  </a:cubicBezTo>
                </a:path>
              </a:pathLst>
            </a:custGeom>
            <a:noFill/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</p:grpSp>
      <p:grpSp>
        <p:nvGrpSpPr>
          <p:cNvPr id="8043535" name="Grupo 26"/>
          <p:cNvGrpSpPr>
            <a:grpSpLocks noChangeAspect="1"/>
          </p:cNvGrpSpPr>
          <p:nvPr/>
        </p:nvGrpSpPr>
        <p:grpSpPr bwMode="auto">
          <a:xfrm>
            <a:off x="4713288" y="1162050"/>
            <a:ext cx="989012" cy="1163638"/>
            <a:chOff x="4770438" y="1250950"/>
            <a:chExt cx="1182687" cy="1392237"/>
          </a:xfrm>
        </p:grpSpPr>
        <p:sp>
          <p:nvSpPr>
            <p:cNvPr id="8043536" name="Freeform 191"/>
            <p:cNvSpPr>
              <a:spLocks noChangeAspect="1"/>
            </p:cNvSpPr>
            <p:nvPr/>
          </p:nvSpPr>
          <p:spPr bwMode="auto">
            <a:xfrm>
              <a:off x="4770438" y="1250950"/>
              <a:ext cx="1182687" cy="1392237"/>
            </a:xfrm>
            <a:custGeom>
              <a:avLst/>
              <a:gdLst>
                <a:gd name="T0" fmla="*/ 2147483647 w 471"/>
                <a:gd name="T1" fmla="*/ 2147483647 h 534"/>
                <a:gd name="T2" fmla="*/ 0 w 471"/>
                <a:gd name="T3" fmla="*/ 2147483647 h 534"/>
                <a:gd name="T4" fmla="*/ 2147483647 w 471"/>
                <a:gd name="T5" fmla="*/ 2147483647 h 534"/>
                <a:gd name="T6" fmla="*/ 2147483647 w 471"/>
                <a:gd name="T7" fmla="*/ 2147483647 h 534"/>
                <a:gd name="T8" fmla="*/ 2147483647 w 471"/>
                <a:gd name="T9" fmla="*/ 2147483647 h 534"/>
                <a:gd name="T10" fmla="*/ 2147483647 w 471"/>
                <a:gd name="T11" fmla="*/ 2147483647 h 534"/>
                <a:gd name="T12" fmla="*/ 2147483647 w 471"/>
                <a:gd name="T13" fmla="*/ 2147483647 h 534"/>
                <a:gd name="T14" fmla="*/ 2147483647 w 471"/>
                <a:gd name="T15" fmla="*/ 2147483647 h 534"/>
                <a:gd name="T16" fmla="*/ 2147483647 w 471"/>
                <a:gd name="T17" fmla="*/ 2147483647 h 534"/>
                <a:gd name="T18" fmla="*/ 2147483647 w 471"/>
                <a:gd name="T19" fmla="*/ 2147483647 h 534"/>
                <a:gd name="T20" fmla="*/ 2147483647 w 471"/>
                <a:gd name="T21" fmla="*/ 2147483647 h 534"/>
                <a:gd name="T22" fmla="*/ 2147483647 w 471"/>
                <a:gd name="T23" fmla="*/ 2147483647 h 534"/>
                <a:gd name="T24" fmla="*/ 2147483647 w 471"/>
                <a:gd name="T25" fmla="*/ 2147483647 h 534"/>
                <a:gd name="T26" fmla="*/ 2147483647 w 471"/>
                <a:gd name="T27" fmla="*/ 2147483647 h 534"/>
                <a:gd name="T28" fmla="*/ 2147483647 w 471"/>
                <a:gd name="T29" fmla="*/ 2147483647 h 534"/>
                <a:gd name="T30" fmla="*/ 2147483647 w 471"/>
                <a:gd name="T31" fmla="*/ 2147483647 h 534"/>
                <a:gd name="T32" fmla="*/ 2147483647 w 471"/>
                <a:gd name="T33" fmla="*/ 2147483647 h 534"/>
                <a:gd name="T34" fmla="*/ 2147483647 w 471"/>
                <a:gd name="T35" fmla="*/ 2147483647 h 534"/>
                <a:gd name="T36" fmla="*/ 2147483647 w 471"/>
                <a:gd name="T37" fmla="*/ 2147483647 h 534"/>
                <a:gd name="T38" fmla="*/ 2147483647 w 471"/>
                <a:gd name="T39" fmla="*/ 2147483647 h 534"/>
                <a:gd name="T40" fmla="*/ 2147483647 w 471"/>
                <a:gd name="T41" fmla="*/ 2147483647 h 534"/>
                <a:gd name="T42" fmla="*/ 2147483647 w 471"/>
                <a:gd name="T43" fmla="*/ 0 h 534"/>
                <a:gd name="T44" fmla="*/ 2147483647 w 471"/>
                <a:gd name="T45" fmla="*/ 2147483647 h 534"/>
                <a:gd name="T46" fmla="*/ 2147483647 w 471"/>
                <a:gd name="T47" fmla="*/ 2147483647 h 534"/>
                <a:gd name="T48" fmla="*/ 2147483647 w 471"/>
                <a:gd name="T49" fmla="*/ 2147483647 h 534"/>
                <a:gd name="T50" fmla="*/ 2147483647 w 471"/>
                <a:gd name="T51" fmla="*/ 2147483647 h 534"/>
                <a:gd name="T52" fmla="*/ 2147483647 w 471"/>
                <a:gd name="T53" fmla="*/ 2147483647 h 534"/>
                <a:gd name="T54" fmla="*/ 2147483647 w 471"/>
                <a:gd name="T55" fmla="*/ 2147483647 h 534"/>
                <a:gd name="T56" fmla="*/ 2147483647 w 471"/>
                <a:gd name="T57" fmla="*/ 2147483647 h 534"/>
                <a:gd name="T58" fmla="*/ 2147483647 w 471"/>
                <a:gd name="T59" fmla="*/ 2147483647 h 534"/>
                <a:gd name="T60" fmla="*/ 2147483647 w 471"/>
                <a:gd name="T61" fmla="*/ 2147483647 h 534"/>
                <a:gd name="T62" fmla="*/ 2147483647 w 471"/>
                <a:gd name="T63" fmla="*/ 2147483647 h 534"/>
                <a:gd name="T64" fmla="*/ 2147483647 w 471"/>
                <a:gd name="T65" fmla="*/ 2147483647 h 534"/>
                <a:gd name="T66" fmla="*/ 2147483647 w 471"/>
                <a:gd name="T67" fmla="*/ 2147483647 h 534"/>
                <a:gd name="T68" fmla="*/ 2147483647 w 471"/>
                <a:gd name="T69" fmla="*/ 2147483647 h 534"/>
                <a:gd name="T70" fmla="*/ 2147483647 w 471"/>
                <a:gd name="T71" fmla="*/ 2147483647 h 534"/>
                <a:gd name="T72" fmla="*/ 2147483647 w 471"/>
                <a:gd name="T73" fmla="*/ 2147483647 h 534"/>
                <a:gd name="T74" fmla="*/ 2147483647 w 471"/>
                <a:gd name="T75" fmla="*/ 2147483647 h 534"/>
                <a:gd name="T76" fmla="*/ 2147483647 w 471"/>
                <a:gd name="T77" fmla="*/ 2147483647 h 534"/>
                <a:gd name="T78" fmla="*/ 2147483647 w 471"/>
                <a:gd name="T79" fmla="*/ 2147483647 h 534"/>
                <a:gd name="T80" fmla="*/ 2147483647 w 471"/>
                <a:gd name="T81" fmla="*/ 2147483647 h 534"/>
                <a:gd name="T82" fmla="*/ 2147483647 w 471"/>
                <a:gd name="T83" fmla="*/ 2147483647 h 534"/>
                <a:gd name="T84" fmla="*/ 2147483647 w 471"/>
                <a:gd name="T85" fmla="*/ 2147483647 h 534"/>
                <a:gd name="T86" fmla="*/ 2147483647 w 471"/>
                <a:gd name="T87" fmla="*/ 2147483647 h 534"/>
                <a:gd name="T88" fmla="*/ 2147483647 w 471"/>
                <a:gd name="T89" fmla="*/ 2147483647 h 534"/>
                <a:gd name="T90" fmla="*/ 2147483647 w 471"/>
                <a:gd name="T91" fmla="*/ 2147483647 h 534"/>
                <a:gd name="T92" fmla="*/ 2147483647 w 471"/>
                <a:gd name="T93" fmla="*/ 2147483647 h 534"/>
                <a:gd name="T94" fmla="*/ 2147483647 w 471"/>
                <a:gd name="T95" fmla="*/ 2147483647 h 534"/>
                <a:gd name="T96" fmla="*/ 2147483647 w 471"/>
                <a:gd name="T97" fmla="*/ 2147483647 h 534"/>
                <a:gd name="T98" fmla="*/ 2147483647 w 471"/>
                <a:gd name="T99" fmla="*/ 2147483647 h 534"/>
                <a:gd name="T100" fmla="*/ 2147483647 w 471"/>
                <a:gd name="T101" fmla="*/ 2147483647 h 534"/>
                <a:gd name="T102" fmla="*/ 2147483647 w 471"/>
                <a:gd name="T103" fmla="*/ 2147483647 h 534"/>
                <a:gd name="T104" fmla="*/ 2147483647 w 471"/>
                <a:gd name="T105" fmla="*/ 2147483647 h 534"/>
                <a:gd name="T106" fmla="*/ 2147483647 w 471"/>
                <a:gd name="T107" fmla="*/ 2147483647 h 534"/>
                <a:gd name="T108" fmla="*/ 2147483647 w 471"/>
                <a:gd name="T109" fmla="*/ 2147483647 h 534"/>
                <a:gd name="T110" fmla="*/ 2147483647 w 471"/>
                <a:gd name="T111" fmla="*/ 2147483647 h 534"/>
                <a:gd name="T112" fmla="*/ 2147483647 w 471"/>
                <a:gd name="T113" fmla="*/ 2147483647 h 534"/>
                <a:gd name="T114" fmla="*/ 2147483647 w 471"/>
                <a:gd name="T115" fmla="*/ 2147483647 h 534"/>
                <a:gd name="T116" fmla="*/ 2147483647 w 471"/>
                <a:gd name="T117" fmla="*/ 2147483647 h 534"/>
                <a:gd name="T118" fmla="*/ 2147483647 w 471"/>
                <a:gd name="T119" fmla="*/ 2147483647 h 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1"/>
                <a:gd name="T181" fmla="*/ 0 h 534"/>
                <a:gd name="T182" fmla="*/ 471 w 471"/>
                <a:gd name="T183" fmla="*/ 534 h 5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1" h="534">
                  <a:moveTo>
                    <a:pt x="6" y="204"/>
                  </a:moveTo>
                  <a:lnTo>
                    <a:pt x="0" y="188"/>
                  </a:lnTo>
                  <a:lnTo>
                    <a:pt x="7" y="183"/>
                  </a:lnTo>
                  <a:lnTo>
                    <a:pt x="21" y="203"/>
                  </a:lnTo>
                  <a:lnTo>
                    <a:pt x="42" y="213"/>
                  </a:lnTo>
                  <a:lnTo>
                    <a:pt x="69" y="213"/>
                  </a:lnTo>
                  <a:lnTo>
                    <a:pt x="102" y="198"/>
                  </a:lnTo>
                  <a:lnTo>
                    <a:pt x="114" y="207"/>
                  </a:lnTo>
                  <a:lnTo>
                    <a:pt x="135" y="207"/>
                  </a:lnTo>
                  <a:lnTo>
                    <a:pt x="147" y="193"/>
                  </a:lnTo>
                  <a:lnTo>
                    <a:pt x="154" y="213"/>
                  </a:lnTo>
                  <a:lnTo>
                    <a:pt x="181" y="215"/>
                  </a:lnTo>
                  <a:lnTo>
                    <a:pt x="192" y="201"/>
                  </a:lnTo>
                  <a:lnTo>
                    <a:pt x="214" y="189"/>
                  </a:lnTo>
                  <a:lnTo>
                    <a:pt x="229" y="147"/>
                  </a:lnTo>
                  <a:lnTo>
                    <a:pt x="240" y="131"/>
                  </a:lnTo>
                  <a:lnTo>
                    <a:pt x="234" y="120"/>
                  </a:lnTo>
                  <a:lnTo>
                    <a:pt x="261" y="101"/>
                  </a:lnTo>
                  <a:lnTo>
                    <a:pt x="268" y="78"/>
                  </a:lnTo>
                  <a:lnTo>
                    <a:pt x="307" y="33"/>
                  </a:lnTo>
                  <a:lnTo>
                    <a:pt x="306" y="2"/>
                  </a:lnTo>
                  <a:lnTo>
                    <a:pt x="321" y="0"/>
                  </a:lnTo>
                  <a:lnTo>
                    <a:pt x="343" y="20"/>
                  </a:lnTo>
                  <a:lnTo>
                    <a:pt x="346" y="48"/>
                  </a:lnTo>
                  <a:lnTo>
                    <a:pt x="361" y="51"/>
                  </a:lnTo>
                  <a:lnTo>
                    <a:pt x="359" y="117"/>
                  </a:lnTo>
                  <a:lnTo>
                    <a:pt x="387" y="209"/>
                  </a:lnTo>
                  <a:lnTo>
                    <a:pt x="419" y="213"/>
                  </a:lnTo>
                  <a:lnTo>
                    <a:pt x="435" y="249"/>
                  </a:lnTo>
                  <a:lnTo>
                    <a:pt x="471" y="249"/>
                  </a:lnTo>
                  <a:lnTo>
                    <a:pt x="467" y="313"/>
                  </a:lnTo>
                  <a:lnTo>
                    <a:pt x="451" y="339"/>
                  </a:lnTo>
                  <a:lnTo>
                    <a:pt x="433" y="342"/>
                  </a:lnTo>
                  <a:lnTo>
                    <a:pt x="414" y="363"/>
                  </a:lnTo>
                  <a:lnTo>
                    <a:pt x="405" y="377"/>
                  </a:lnTo>
                  <a:lnTo>
                    <a:pt x="388" y="395"/>
                  </a:lnTo>
                  <a:lnTo>
                    <a:pt x="364" y="414"/>
                  </a:lnTo>
                  <a:lnTo>
                    <a:pt x="339" y="435"/>
                  </a:lnTo>
                  <a:lnTo>
                    <a:pt x="301" y="495"/>
                  </a:lnTo>
                  <a:lnTo>
                    <a:pt x="301" y="515"/>
                  </a:lnTo>
                  <a:lnTo>
                    <a:pt x="289" y="530"/>
                  </a:lnTo>
                  <a:lnTo>
                    <a:pt x="262" y="534"/>
                  </a:lnTo>
                  <a:lnTo>
                    <a:pt x="235" y="521"/>
                  </a:lnTo>
                  <a:lnTo>
                    <a:pt x="237" y="506"/>
                  </a:lnTo>
                  <a:lnTo>
                    <a:pt x="222" y="503"/>
                  </a:lnTo>
                  <a:lnTo>
                    <a:pt x="223" y="483"/>
                  </a:lnTo>
                  <a:lnTo>
                    <a:pt x="207" y="476"/>
                  </a:lnTo>
                  <a:lnTo>
                    <a:pt x="204" y="465"/>
                  </a:lnTo>
                  <a:lnTo>
                    <a:pt x="211" y="453"/>
                  </a:lnTo>
                  <a:lnTo>
                    <a:pt x="183" y="434"/>
                  </a:lnTo>
                  <a:lnTo>
                    <a:pt x="172" y="405"/>
                  </a:lnTo>
                  <a:lnTo>
                    <a:pt x="162" y="381"/>
                  </a:lnTo>
                  <a:lnTo>
                    <a:pt x="162" y="350"/>
                  </a:lnTo>
                  <a:lnTo>
                    <a:pt x="136" y="333"/>
                  </a:lnTo>
                  <a:lnTo>
                    <a:pt x="139" y="309"/>
                  </a:lnTo>
                  <a:lnTo>
                    <a:pt x="115" y="285"/>
                  </a:lnTo>
                  <a:lnTo>
                    <a:pt x="84" y="288"/>
                  </a:lnTo>
                  <a:lnTo>
                    <a:pt x="46" y="252"/>
                  </a:lnTo>
                  <a:lnTo>
                    <a:pt x="10" y="251"/>
                  </a:lnTo>
                  <a:lnTo>
                    <a:pt x="6" y="20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2"/>
            <p:cNvSpPr>
              <a:spLocks noChangeAspect="1"/>
            </p:cNvSpPr>
            <p:nvPr/>
          </p:nvSpPr>
          <p:spPr bwMode="auto">
            <a:xfrm>
              <a:off x="5123130" y="1786016"/>
              <a:ext cx="816653" cy="331376"/>
            </a:xfrm>
            <a:custGeom>
              <a:avLst/>
              <a:gdLst>
                <a:gd name="T0" fmla="*/ 0 w 788"/>
                <a:gd name="T1" fmla="*/ 24507 h 311"/>
                <a:gd name="T2" fmla="*/ 77727 w 788"/>
                <a:gd name="T3" fmla="*/ 80979 h 311"/>
                <a:gd name="T4" fmla="*/ 226963 w 788"/>
                <a:gd name="T5" fmla="*/ 49014 h 311"/>
                <a:gd name="T6" fmla="*/ 290181 w 788"/>
                <a:gd name="T7" fmla="*/ 0 h 311"/>
                <a:gd name="T8" fmla="*/ 290181 w 788"/>
                <a:gd name="T9" fmla="*/ 80979 h 311"/>
                <a:gd name="T10" fmla="*/ 415581 w 788"/>
                <a:gd name="T11" fmla="*/ 250397 h 311"/>
                <a:gd name="T12" fmla="*/ 463254 w 788"/>
                <a:gd name="T13" fmla="*/ 266379 h 311"/>
                <a:gd name="T14" fmla="*/ 494344 w 788"/>
                <a:gd name="T15" fmla="*/ 322852 h 311"/>
                <a:gd name="T16" fmla="*/ 564817 w 788"/>
                <a:gd name="T17" fmla="*/ 331376 h 311"/>
                <a:gd name="T18" fmla="*/ 714053 w 788"/>
                <a:gd name="T19" fmla="*/ 290886 h 311"/>
                <a:gd name="T20" fmla="*/ 768980 w 788"/>
                <a:gd name="T21" fmla="*/ 242938 h 311"/>
                <a:gd name="T22" fmla="*/ 816653 w 788"/>
                <a:gd name="T23" fmla="*/ 266379 h 3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311"/>
                <a:gd name="T38" fmla="*/ 788 w 788"/>
                <a:gd name="T39" fmla="*/ 311 h 3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311">
                  <a:moveTo>
                    <a:pt x="0" y="23"/>
                  </a:moveTo>
                  <a:cubicBezTo>
                    <a:pt x="12" y="62"/>
                    <a:pt x="40" y="63"/>
                    <a:pt x="75" y="76"/>
                  </a:cubicBezTo>
                  <a:cubicBezTo>
                    <a:pt x="151" y="49"/>
                    <a:pt x="95" y="55"/>
                    <a:pt x="219" y="46"/>
                  </a:cubicBezTo>
                  <a:cubicBezTo>
                    <a:pt x="238" y="28"/>
                    <a:pt x="258" y="14"/>
                    <a:pt x="280" y="0"/>
                  </a:cubicBezTo>
                  <a:cubicBezTo>
                    <a:pt x="302" y="34"/>
                    <a:pt x="293" y="39"/>
                    <a:pt x="280" y="76"/>
                  </a:cubicBezTo>
                  <a:cubicBezTo>
                    <a:pt x="290" y="235"/>
                    <a:pt x="251" y="225"/>
                    <a:pt x="401" y="235"/>
                  </a:cubicBezTo>
                  <a:cubicBezTo>
                    <a:pt x="416" y="240"/>
                    <a:pt x="438" y="237"/>
                    <a:pt x="447" y="250"/>
                  </a:cubicBezTo>
                  <a:cubicBezTo>
                    <a:pt x="468" y="281"/>
                    <a:pt x="435" y="292"/>
                    <a:pt x="477" y="303"/>
                  </a:cubicBezTo>
                  <a:cubicBezTo>
                    <a:pt x="499" y="309"/>
                    <a:pt x="522" y="308"/>
                    <a:pt x="545" y="311"/>
                  </a:cubicBezTo>
                  <a:cubicBezTo>
                    <a:pt x="596" y="303"/>
                    <a:pt x="641" y="290"/>
                    <a:pt x="689" y="273"/>
                  </a:cubicBezTo>
                  <a:cubicBezTo>
                    <a:pt x="706" y="247"/>
                    <a:pt x="713" y="237"/>
                    <a:pt x="742" y="228"/>
                  </a:cubicBezTo>
                  <a:cubicBezTo>
                    <a:pt x="763" y="259"/>
                    <a:pt x="748" y="250"/>
                    <a:pt x="788" y="250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D6D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043538" name="Grupo 29"/>
          <p:cNvGrpSpPr>
            <a:grpSpLocks noChangeAspect="1"/>
          </p:cNvGrpSpPr>
          <p:nvPr/>
        </p:nvGrpSpPr>
        <p:grpSpPr bwMode="auto">
          <a:xfrm>
            <a:off x="3883025" y="1481138"/>
            <a:ext cx="2581275" cy="2536825"/>
            <a:chOff x="3775071" y="1633538"/>
            <a:chExt cx="3090861" cy="3035301"/>
          </a:xfrm>
        </p:grpSpPr>
        <p:grpSp>
          <p:nvGrpSpPr>
            <p:cNvPr id="8043539" name="Group 43"/>
            <p:cNvGrpSpPr>
              <a:grpSpLocks noChangeAspect="1"/>
            </p:cNvGrpSpPr>
            <p:nvPr/>
          </p:nvGrpSpPr>
          <p:grpSpPr bwMode="auto">
            <a:xfrm>
              <a:off x="3775071" y="1633538"/>
              <a:ext cx="3090861" cy="3035301"/>
              <a:chOff x="2567" y="572"/>
              <a:chExt cx="1201" cy="1170"/>
            </a:xfrm>
          </p:grpSpPr>
          <p:sp>
            <p:nvSpPr>
              <p:cNvPr id="8043540" name="Freeform 44"/>
              <p:cNvSpPr>
                <a:spLocks noChangeAspect="1"/>
              </p:cNvSpPr>
              <p:nvPr/>
            </p:nvSpPr>
            <p:spPr bwMode="auto">
              <a:xfrm>
                <a:off x="2567" y="572"/>
                <a:ext cx="1201" cy="1170"/>
              </a:xfrm>
              <a:custGeom>
                <a:avLst/>
                <a:gdLst>
                  <a:gd name="T0" fmla="*/ 226 w 1201"/>
                  <a:gd name="T1" fmla="*/ 495 h 1170"/>
                  <a:gd name="T2" fmla="*/ 230 w 1201"/>
                  <a:gd name="T3" fmla="*/ 449 h 1170"/>
                  <a:gd name="T4" fmla="*/ 188 w 1201"/>
                  <a:gd name="T5" fmla="*/ 435 h 1170"/>
                  <a:gd name="T6" fmla="*/ 84 w 1201"/>
                  <a:gd name="T7" fmla="*/ 373 h 1170"/>
                  <a:gd name="T8" fmla="*/ 42 w 1201"/>
                  <a:gd name="T9" fmla="*/ 325 h 1170"/>
                  <a:gd name="T10" fmla="*/ 0 w 1201"/>
                  <a:gd name="T11" fmla="*/ 273 h 1170"/>
                  <a:gd name="T12" fmla="*/ 42 w 1201"/>
                  <a:gd name="T13" fmla="*/ 97 h 1170"/>
                  <a:gd name="T14" fmla="*/ 126 w 1201"/>
                  <a:gd name="T15" fmla="*/ 79 h 1170"/>
                  <a:gd name="T16" fmla="*/ 198 w 1201"/>
                  <a:gd name="T17" fmla="*/ 63 h 1170"/>
                  <a:gd name="T18" fmla="*/ 274 w 1201"/>
                  <a:gd name="T19" fmla="*/ 65 h 1170"/>
                  <a:gd name="T20" fmla="*/ 272 w 1201"/>
                  <a:gd name="T21" fmla="*/ 9 h 1170"/>
                  <a:gd name="T22" fmla="*/ 319 w 1201"/>
                  <a:gd name="T23" fmla="*/ 13 h 1170"/>
                  <a:gd name="T24" fmla="*/ 377 w 1201"/>
                  <a:gd name="T25" fmla="*/ 7 h 1170"/>
                  <a:gd name="T26" fmla="*/ 427 w 1201"/>
                  <a:gd name="T27" fmla="*/ 78 h 1170"/>
                  <a:gd name="T28" fmla="*/ 518 w 1201"/>
                  <a:gd name="T29" fmla="*/ 132 h 1170"/>
                  <a:gd name="T30" fmla="*/ 541 w 1201"/>
                  <a:gd name="T31" fmla="*/ 205 h 1170"/>
                  <a:gd name="T32" fmla="*/ 587 w 1201"/>
                  <a:gd name="T33" fmla="*/ 274 h 1170"/>
                  <a:gd name="T34" fmla="*/ 602 w 1201"/>
                  <a:gd name="T35" fmla="*/ 306 h 1170"/>
                  <a:gd name="T36" fmla="*/ 613 w 1201"/>
                  <a:gd name="T37" fmla="*/ 343 h 1170"/>
                  <a:gd name="T38" fmla="*/ 680 w 1201"/>
                  <a:gd name="T39" fmla="*/ 339 h 1170"/>
                  <a:gd name="T40" fmla="*/ 715 w 1201"/>
                  <a:gd name="T41" fmla="*/ 330 h 1170"/>
                  <a:gd name="T42" fmla="*/ 835 w 1201"/>
                  <a:gd name="T43" fmla="*/ 385 h 1170"/>
                  <a:gd name="T44" fmla="*/ 923 w 1201"/>
                  <a:gd name="T45" fmla="*/ 348 h 1170"/>
                  <a:gd name="T46" fmla="*/ 961 w 1201"/>
                  <a:gd name="T47" fmla="*/ 306 h 1170"/>
                  <a:gd name="T48" fmla="*/ 985 w 1201"/>
                  <a:gd name="T49" fmla="*/ 291 h 1170"/>
                  <a:gd name="T50" fmla="*/ 1052 w 1201"/>
                  <a:gd name="T51" fmla="*/ 297 h 1170"/>
                  <a:gd name="T52" fmla="*/ 1193 w 1201"/>
                  <a:gd name="T53" fmla="*/ 345 h 1170"/>
                  <a:gd name="T54" fmla="*/ 1192 w 1201"/>
                  <a:gd name="T55" fmla="*/ 429 h 1170"/>
                  <a:gd name="T56" fmla="*/ 1172 w 1201"/>
                  <a:gd name="T57" fmla="*/ 484 h 1170"/>
                  <a:gd name="T58" fmla="*/ 1135 w 1201"/>
                  <a:gd name="T59" fmla="*/ 553 h 1170"/>
                  <a:gd name="T60" fmla="*/ 1090 w 1201"/>
                  <a:gd name="T61" fmla="*/ 630 h 1170"/>
                  <a:gd name="T62" fmla="*/ 1024 w 1201"/>
                  <a:gd name="T63" fmla="*/ 700 h 1170"/>
                  <a:gd name="T64" fmla="*/ 968 w 1201"/>
                  <a:gd name="T65" fmla="*/ 759 h 1170"/>
                  <a:gd name="T66" fmla="*/ 1013 w 1201"/>
                  <a:gd name="T67" fmla="*/ 786 h 1170"/>
                  <a:gd name="T68" fmla="*/ 988 w 1201"/>
                  <a:gd name="T69" fmla="*/ 837 h 1170"/>
                  <a:gd name="T70" fmla="*/ 929 w 1201"/>
                  <a:gd name="T71" fmla="*/ 882 h 1170"/>
                  <a:gd name="T72" fmla="*/ 893 w 1201"/>
                  <a:gd name="T73" fmla="*/ 952 h 1170"/>
                  <a:gd name="T74" fmla="*/ 919 w 1201"/>
                  <a:gd name="T75" fmla="*/ 999 h 1170"/>
                  <a:gd name="T76" fmla="*/ 866 w 1201"/>
                  <a:gd name="T77" fmla="*/ 1078 h 1170"/>
                  <a:gd name="T78" fmla="*/ 813 w 1201"/>
                  <a:gd name="T79" fmla="*/ 1170 h 1170"/>
                  <a:gd name="T80" fmla="*/ 181 w 1201"/>
                  <a:gd name="T81" fmla="*/ 1117 h 1170"/>
                  <a:gd name="T82" fmla="*/ 118 w 1201"/>
                  <a:gd name="T83" fmla="*/ 1065 h 1170"/>
                  <a:gd name="T84" fmla="*/ 92 w 1201"/>
                  <a:gd name="T85" fmla="*/ 967 h 11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01"/>
                  <a:gd name="T130" fmla="*/ 0 h 1170"/>
                  <a:gd name="T131" fmla="*/ 1201 w 1201"/>
                  <a:gd name="T132" fmla="*/ 1170 h 11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01" h="1170">
                    <a:moveTo>
                      <a:pt x="32" y="883"/>
                    </a:moveTo>
                    <a:lnTo>
                      <a:pt x="60" y="855"/>
                    </a:lnTo>
                    <a:lnTo>
                      <a:pt x="226" y="495"/>
                    </a:lnTo>
                    <a:lnTo>
                      <a:pt x="230" y="471"/>
                    </a:lnTo>
                    <a:lnTo>
                      <a:pt x="262" y="433"/>
                    </a:lnTo>
                    <a:lnTo>
                      <a:pt x="230" y="449"/>
                    </a:lnTo>
                    <a:lnTo>
                      <a:pt x="206" y="447"/>
                    </a:lnTo>
                    <a:lnTo>
                      <a:pt x="200" y="431"/>
                    </a:lnTo>
                    <a:lnTo>
                      <a:pt x="188" y="435"/>
                    </a:lnTo>
                    <a:lnTo>
                      <a:pt x="164" y="405"/>
                    </a:lnTo>
                    <a:lnTo>
                      <a:pt x="142" y="407"/>
                    </a:lnTo>
                    <a:lnTo>
                      <a:pt x="84" y="373"/>
                    </a:lnTo>
                    <a:lnTo>
                      <a:pt x="88" y="347"/>
                    </a:lnTo>
                    <a:lnTo>
                      <a:pt x="50" y="354"/>
                    </a:lnTo>
                    <a:lnTo>
                      <a:pt x="42" y="325"/>
                    </a:lnTo>
                    <a:lnTo>
                      <a:pt x="20" y="309"/>
                    </a:lnTo>
                    <a:lnTo>
                      <a:pt x="20" y="289"/>
                    </a:lnTo>
                    <a:lnTo>
                      <a:pt x="0" y="273"/>
                    </a:lnTo>
                    <a:lnTo>
                      <a:pt x="0" y="127"/>
                    </a:lnTo>
                    <a:lnTo>
                      <a:pt x="26" y="119"/>
                    </a:lnTo>
                    <a:lnTo>
                      <a:pt x="42" y="97"/>
                    </a:lnTo>
                    <a:lnTo>
                      <a:pt x="74" y="95"/>
                    </a:lnTo>
                    <a:lnTo>
                      <a:pt x="94" y="83"/>
                    </a:lnTo>
                    <a:lnTo>
                      <a:pt x="126" y="79"/>
                    </a:lnTo>
                    <a:lnTo>
                      <a:pt x="140" y="59"/>
                    </a:lnTo>
                    <a:lnTo>
                      <a:pt x="164" y="55"/>
                    </a:lnTo>
                    <a:lnTo>
                      <a:pt x="198" y="63"/>
                    </a:lnTo>
                    <a:lnTo>
                      <a:pt x="220" y="59"/>
                    </a:lnTo>
                    <a:lnTo>
                      <a:pt x="248" y="67"/>
                    </a:lnTo>
                    <a:lnTo>
                      <a:pt x="274" y="65"/>
                    </a:lnTo>
                    <a:lnTo>
                      <a:pt x="280" y="51"/>
                    </a:lnTo>
                    <a:lnTo>
                      <a:pt x="260" y="23"/>
                    </a:lnTo>
                    <a:lnTo>
                      <a:pt x="272" y="9"/>
                    </a:lnTo>
                    <a:lnTo>
                      <a:pt x="289" y="13"/>
                    </a:lnTo>
                    <a:lnTo>
                      <a:pt x="304" y="18"/>
                    </a:lnTo>
                    <a:lnTo>
                      <a:pt x="319" y="13"/>
                    </a:lnTo>
                    <a:lnTo>
                      <a:pt x="337" y="9"/>
                    </a:lnTo>
                    <a:lnTo>
                      <a:pt x="358" y="0"/>
                    </a:lnTo>
                    <a:lnTo>
                      <a:pt x="377" y="7"/>
                    </a:lnTo>
                    <a:lnTo>
                      <a:pt x="385" y="27"/>
                    </a:lnTo>
                    <a:lnTo>
                      <a:pt x="389" y="75"/>
                    </a:lnTo>
                    <a:lnTo>
                      <a:pt x="427" y="78"/>
                    </a:lnTo>
                    <a:lnTo>
                      <a:pt x="463" y="111"/>
                    </a:lnTo>
                    <a:lnTo>
                      <a:pt x="494" y="111"/>
                    </a:lnTo>
                    <a:lnTo>
                      <a:pt x="518" y="132"/>
                    </a:lnTo>
                    <a:lnTo>
                      <a:pt x="514" y="156"/>
                    </a:lnTo>
                    <a:lnTo>
                      <a:pt x="541" y="174"/>
                    </a:lnTo>
                    <a:lnTo>
                      <a:pt x="541" y="205"/>
                    </a:lnTo>
                    <a:lnTo>
                      <a:pt x="554" y="234"/>
                    </a:lnTo>
                    <a:lnTo>
                      <a:pt x="559" y="253"/>
                    </a:lnTo>
                    <a:lnTo>
                      <a:pt x="587" y="274"/>
                    </a:lnTo>
                    <a:lnTo>
                      <a:pt x="584" y="291"/>
                    </a:lnTo>
                    <a:lnTo>
                      <a:pt x="587" y="301"/>
                    </a:lnTo>
                    <a:lnTo>
                      <a:pt x="602" y="306"/>
                    </a:lnTo>
                    <a:lnTo>
                      <a:pt x="599" y="325"/>
                    </a:lnTo>
                    <a:lnTo>
                      <a:pt x="613" y="330"/>
                    </a:lnTo>
                    <a:lnTo>
                      <a:pt x="613" y="343"/>
                    </a:lnTo>
                    <a:lnTo>
                      <a:pt x="644" y="357"/>
                    </a:lnTo>
                    <a:lnTo>
                      <a:pt x="667" y="355"/>
                    </a:lnTo>
                    <a:lnTo>
                      <a:pt x="680" y="339"/>
                    </a:lnTo>
                    <a:lnTo>
                      <a:pt x="695" y="322"/>
                    </a:lnTo>
                    <a:lnTo>
                      <a:pt x="709" y="310"/>
                    </a:lnTo>
                    <a:lnTo>
                      <a:pt x="715" y="330"/>
                    </a:lnTo>
                    <a:lnTo>
                      <a:pt x="737" y="358"/>
                    </a:lnTo>
                    <a:lnTo>
                      <a:pt x="782" y="373"/>
                    </a:lnTo>
                    <a:lnTo>
                      <a:pt x="835" y="385"/>
                    </a:lnTo>
                    <a:lnTo>
                      <a:pt x="887" y="379"/>
                    </a:lnTo>
                    <a:lnTo>
                      <a:pt x="913" y="360"/>
                    </a:lnTo>
                    <a:lnTo>
                      <a:pt x="923" y="348"/>
                    </a:lnTo>
                    <a:lnTo>
                      <a:pt x="937" y="343"/>
                    </a:lnTo>
                    <a:lnTo>
                      <a:pt x="944" y="316"/>
                    </a:lnTo>
                    <a:lnTo>
                      <a:pt x="961" y="306"/>
                    </a:lnTo>
                    <a:lnTo>
                      <a:pt x="971" y="285"/>
                    </a:lnTo>
                    <a:lnTo>
                      <a:pt x="982" y="289"/>
                    </a:lnTo>
                    <a:lnTo>
                      <a:pt x="985" y="291"/>
                    </a:lnTo>
                    <a:lnTo>
                      <a:pt x="1006" y="297"/>
                    </a:lnTo>
                    <a:lnTo>
                      <a:pt x="1027" y="312"/>
                    </a:lnTo>
                    <a:lnTo>
                      <a:pt x="1052" y="297"/>
                    </a:lnTo>
                    <a:lnTo>
                      <a:pt x="1093" y="306"/>
                    </a:lnTo>
                    <a:lnTo>
                      <a:pt x="1151" y="333"/>
                    </a:lnTo>
                    <a:lnTo>
                      <a:pt x="1193" y="345"/>
                    </a:lnTo>
                    <a:lnTo>
                      <a:pt x="1201" y="364"/>
                    </a:lnTo>
                    <a:lnTo>
                      <a:pt x="1199" y="397"/>
                    </a:lnTo>
                    <a:lnTo>
                      <a:pt x="1192" y="429"/>
                    </a:lnTo>
                    <a:lnTo>
                      <a:pt x="1184" y="451"/>
                    </a:lnTo>
                    <a:lnTo>
                      <a:pt x="1171" y="466"/>
                    </a:lnTo>
                    <a:lnTo>
                      <a:pt x="1172" y="484"/>
                    </a:lnTo>
                    <a:lnTo>
                      <a:pt x="1156" y="496"/>
                    </a:lnTo>
                    <a:lnTo>
                      <a:pt x="1160" y="517"/>
                    </a:lnTo>
                    <a:lnTo>
                      <a:pt x="1135" y="553"/>
                    </a:lnTo>
                    <a:lnTo>
                      <a:pt x="1115" y="583"/>
                    </a:lnTo>
                    <a:lnTo>
                      <a:pt x="1111" y="608"/>
                    </a:lnTo>
                    <a:lnTo>
                      <a:pt x="1090" y="630"/>
                    </a:lnTo>
                    <a:lnTo>
                      <a:pt x="1067" y="669"/>
                    </a:lnTo>
                    <a:lnTo>
                      <a:pt x="1045" y="675"/>
                    </a:lnTo>
                    <a:lnTo>
                      <a:pt x="1024" y="700"/>
                    </a:lnTo>
                    <a:lnTo>
                      <a:pt x="988" y="721"/>
                    </a:lnTo>
                    <a:lnTo>
                      <a:pt x="957" y="747"/>
                    </a:lnTo>
                    <a:lnTo>
                      <a:pt x="968" y="759"/>
                    </a:lnTo>
                    <a:lnTo>
                      <a:pt x="991" y="751"/>
                    </a:lnTo>
                    <a:lnTo>
                      <a:pt x="1012" y="772"/>
                    </a:lnTo>
                    <a:lnTo>
                      <a:pt x="1013" y="786"/>
                    </a:lnTo>
                    <a:lnTo>
                      <a:pt x="1000" y="789"/>
                    </a:lnTo>
                    <a:lnTo>
                      <a:pt x="1006" y="805"/>
                    </a:lnTo>
                    <a:lnTo>
                      <a:pt x="988" y="837"/>
                    </a:lnTo>
                    <a:lnTo>
                      <a:pt x="964" y="852"/>
                    </a:lnTo>
                    <a:lnTo>
                      <a:pt x="958" y="882"/>
                    </a:lnTo>
                    <a:lnTo>
                      <a:pt x="929" y="882"/>
                    </a:lnTo>
                    <a:lnTo>
                      <a:pt x="911" y="897"/>
                    </a:lnTo>
                    <a:lnTo>
                      <a:pt x="913" y="936"/>
                    </a:lnTo>
                    <a:lnTo>
                      <a:pt x="893" y="952"/>
                    </a:lnTo>
                    <a:lnTo>
                      <a:pt x="899" y="972"/>
                    </a:lnTo>
                    <a:lnTo>
                      <a:pt x="919" y="979"/>
                    </a:lnTo>
                    <a:lnTo>
                      <a:pt x="919" y="999"/>
                    </a:lnTo>
                    <a:lnTo>
                      <a:pt x="913" y="1021"/>
                    </a:lnTo>
                    <a:lnTo>
                      <a:pt x="889" y="1060"/>
                    </a:lnTo>
                    <a:lnTo>
                      <a:pt x="866" y="1078"/>
                    </a:lnTo>
                    <a:lnTo>
                      <a:pt x="832" y="1119"/>
                    </a:lnTo>
                    <a:lnTo>
                      <a:pt x="833" y="1146"/>
                    </a:lnTo>
                    <a:lnTo>
                      <a:pt x="813" y="1170"/>
                    </a:lnTo>
                    <a:lnTo>
                      <a:pt x="206" y="1131"/>
                    </a:lnTo>
                    <a:lnTo>
                      <a:pt x="193" y="1116"/>
                    </a:lnTo>
                    <a:lnTo>
                      <a:pt x="181" y="1117"/>
                    </a:lnTo>
                    <a:lnTo>
                      <a:pt x="157" y="1084"/>
                    </a:lnTo>
                    <a:lnTo>
                      <a:pt x="137" y="1081"/>
                    </a:lnTo>
                    <a:lnTo>
                      <a:pt x="118" y="1065"/>
                    </a:lnTo>
                    <a:lnTo>
                      <a:pt x="116" y="1021"/>
                    </a:lnTo>
                    <a:lnTo>
                      <a:pt x="101" y="1000"/>
                    </a:lnTo>
                    <a:lnTo>
                      <a:pt x="92" y="967"/>
                    </a:lnTo>
                    <a:lnTo>
                      <a:pt x="74" y="925"/>
                    </a:lnTo>
                    <a:lnTo>
                      <a:pt x="32" y="8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43541" name="Freeform 45"/>
              <p:cNvSpPr>
                <a:spLocks noChangeAspect="1"/>
              </p:cNvSpPr>
              <p:nvPr/>
            </p:nvSpPr>
            <p:spPr bwMode="auto">
              <a:xfrm>
                <a:off x="3296" y="782"/>
                <a:ext cx="234" cy="175"/>
              </a:xfrm>
              <a:custGeom>
                <a:avLst/>
                <a:gdLst>
                  <a:gd name="T0" fmla="*/ 91 w 234"/>
                  <a:gd name="T1" fmla="*/ 0 h 194"/>
                  <a:gd name="T2" fmla="*/ 66 w 234"/>
                  <a:gd name="T3" fmla="*/ 18 h 194"/>
                  <a:gd name="T4" fmla="*/ 45 w 234"/>
                  <a:gd name="T5" fmla="*/ 23 h 194"/>
                  <a:gd name="T6" fmla="*/ 21 w 234"/>
                  <a:gd name="T7" fmla="*/ 35 h 194"/>
                  <a:gd name="T8" fmla="*/ 0 w 234"/>
                  <a:gd name="T9" fmla="*/ 52 h 194"/>
                  <a:gd name="T10" fmla="*/ 0 w 234"/>
                  <a:gd name="T11" fmla="*/ 68 h 194"/>
                  <a:gd name="T12" fmla="*/ 7 w 234"/>
                  <a:gd name="T13" fmla="*/ 79 h 194"/>
                  <a:gd name="T14" fmla="*/ 16 w 234"/>
                  <a:gd name="T15" fmla="*/ 88 h 194"/>
                  <a:gd name="T16" fmla="*/ 45 w 234"/>
                  <a:gd name="T17" fmla="*/ 96 h 194"/>
                  <a:gd name="T18" fmla="*/ 114 w 234"/>
                  <a:gd name="T19" fmla="*/ 105 h 194"/>
                  <a:gd name="T20" fmla="*/ 159 w 234"/>
                  <a:gd name="T21" fmla="*/ 100 h 194"/>
                  <a:gd name="T22" fmla="*/ 186 w 234"/>
                  <a:gd name="T23" fmla="*/ 87 h 194"/>
                  <a:gd name="T24" fmla="*/ 213 w 234"/>
                  <a:gd name="T25" fmla="*/ 62 h 194"/>
                  <a:gd name="T26" fmla="*/ 219 w 234"/>
                  <a:gd name="T27" fmla="*/ 56 h 194"/>
                  <a:gd name="T28" fmla="*/ 220 w 234"/>
                  <a:gd name="T29" fmla="*/ 51 h 194"/>
                  <a:gd name="T30" fmla="*/ 234 w 234"/>
                  <a:gd name="T31" fmla="*/ 41 h 194"/>
                  <a:gd name="T32" fmla="*/ 231 w 234"/>
                  <a:gd name="T33" fmla="*/ 35 h 194"/>
                  <a:gd name="T34" fmla="*/ 213 w 234"/>
                  <a:gd name="T35" fmla="*/ 30 h 194"/>
                  <a:gd name="T36" fmla="*/ 199 w 234"/>
                  <a:gd name="T37" fmla="*/ 29 h 194"/>
                  <a:gd name="T38" fmla="*/ 180 w 234"/>
                  <a:gd name="T39" fmla="*/ 21 h 194"/>
                  <a:gd name="T40" fmla="*/ 160 w 234"/>
                  <a:gd name="T41" fmla="*/ 21 h 194"/>
                  <a:gd name="T42" fmla="*/ 145 w 234"/>
                  <a:gd name="T43" fmla="*/ 10 h 194"/>
                  <a:gd name="T44" fmla="*/ 130 w 234"/>
                  <a:gd name="T45" fmla="*/ 5 h 194"/>
                  <a:gd name="T46" fmla="*/ 111 w 234"/>
                  <a:gd name="T47" fmla="*/ 8 h 194"/>
                  <a:gd name="T48" fmla="*/ 108 w 234"/>
                  <a:gd name="T49" fmla="*/ 3 h 194"/>
                  <a:gd name="T50" fmla="*/ 91 w 234"/>
                  <a:gd name="T51" fmla="*/ 0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4"/>
                  <a:gd name="T79" fmla="*/ 0 h 194"/>
                  <a:gd name="T80" fmla="*/ 234 w 234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4" h="194">
                    <a:moveTo>
                      <a:pt x="91" y="0"/>
                    </a:moveTo>
                    <a:lnTo>
                      <a:pt x="66" y="33"/>
                    </a:lnTo>
                    <a:lnTo>
                      <a:pt x="45" y="44"/>
                    </a:lnTo>
                    <a:lnTo>
                      <a:pt x="21" y="65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7" y="146"/>
                    </a:lnTo>
                    <a:lnTo>
                      <a:pt x="16" y="165"/>
                    </a:lnTo>
                    <a:lnTo>
                      <a:pt x="45" y="179"/>
                    </a:lnTo>
                    <a:lnTo>
                      <a:pt x="114" y="194"/>
                    </a:lnTo>
                    <a:lnTo>
                      <a:pt x="159" y="185"/>
                    </a:lnTo>
                    <a:lnTo>
                      <a:pt x="186" y="161"/>
                    </a:lnTo>
                    <a:lnTo>
                      <a:pt x="213" y="114"/>
                    </a:lnTo>
                    <a:lnTo>
                      <a:pt x="219" y="104"/>
                    </a:lnTo>
                    <a:lnTo>
                      <a:pt x="220" y="93"/>
                    </a:lnTo>
                    <a:lnTo>
                      <a:pt x="234" y="75"/>
                    </a:lnTo>
                    <a:lnTo>
                      <a:pt x="231" y="65"/>
                    </a:lnTo>
                    <a:lnTo>
                      <a:pt x="213" y="57"/>
                    </a:lnTo>
                    <a:lnTo>
                      <a:pt x="199" y="54"/>
                    </a:lnTo>
                    <a:lnTo>
                      <a:pt x="180" y="38"/>
                    </a:lnTo>
                    <a:lnTo>
                      <a:pt x="160" y="38"/>
                    </a:lnTo>
                    <a:lnTo>
                      <a:pt x="145" y="18"/>
                    </a:lnTo>
                    <a:lnTo>
                      <a:pt x="130" y="11"/>
                    </a:lnTo>
                    <a:lnTo>
                      <a:pt x="111" y="14"/>
                    </a:lnTo>
                    <a:lnTo>
                      <a:pt x="108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043542" name="Freeform 194"/>
            <p:cNvSpPr>
              <a:spLocks noChangeAspect="1"/>
            </p:cNvSpPr>
            <p:nvPr/>
          </p:nvSpPr>
          <p:spPr bwMode="auto">
            <a:xfrm>
              <a:off x="4275139" y="2568574"/>
              <a:ext cx="1187450" cy="830263"/>
            </a:xfrm>
            <a:custGeom>
              <a:avLst/>
              <a:gdLst>
                <a:gd name="T0" fmla="*/ 0 w 1122"/>
                <a:gd name="T1" fmla="*/ 2147483647 h 778"/>
                <a:gd name="T2" fmla="*/ 2147483647 w 1122"/>
                <a:gd name="T3" fmla="*/ 2147483647 h 778"/>
                <a:gd name="T4" fmla="*/ 2147483647 w 1122"/>
                <a:gd name="T5" fmla="*/ 2147483647 h 778"/>
                <a:gd name="T6" fmla="*/ 2147483647 w 1122"/>
                <a:gd name="T7" fmla="*/ 2147483647 h 778"/>
                <a:gd name="T8" fmla="*/ 2147483647 w 1122"/>
                <a:gd name="T9" fmla="*/ 2147483647 h 778"/>
                <a:gd name="T10" fmla="*/ 2147483647 w 1122"/>
                <a:gd name="T11" fmla="*/ 2147483647 h 778"/>
                <a:gd name="T12" fmla="*/ 2147483647 w 1122"/>
                <a:gd name="T13" fmla="*/ 2147483647 h 778"/>
                <a:gd name="T14" fmla="*/ 2147483647 w 1122"/>
                <a:gd name="T15" fmla="*/ 2147483647 h 778"/>
                <a:gd name="T16" fmla="*/ 2147483647 w 1122"/>
                <a:gd name="T17" fmla="*/ 2147483647 h 778"/>
                <a:gd name="T18" fmla="*/ 2147483647 w 1122"/>
                <a:gd name="T19" fmla="*/ 2147483647 h 778"/>
                <a:gd name="T20" fmla="*/ 2147483647 w 1122"/>
                <a:gd name="T21" fmla="*/ 2147483647 h 778"/>
                <a:gd name="T22" fmla="*/ 2147483647 w 1122"/>
                <a:gd name="T23" fmla="*/ 2147483647 h 778"/>
                <a:gd name="T24" fmla="*/ 2147483647 w 1122"/>
                <a:gd name="T25" fmla="*/ 2147483647 h 778"/>
                <a:gd name="T26" fmla="*/ 2147483647 w 1122"/>
                <a:gd name="T27" fmla="*/ 2147483647 h 778"/>
                <a:gd name="T28" fmla="*/ 2147483647 w 1122"/>
                <a:gd name="T29" fmla="*/ 2147483647 h 778"/>
                <a:gd name="T30" fmla="*/ 2147483647 w 1122"/>
                <a:gd name="T31" fmla="*/ 2147483647 h 778"/>
                <a:gd name="T32" fmla="*/ 2147483647 w 1122"/>
                <a:gd name="T33" fmla="*/ 2147483647 h 778"/>
                <a:gd name="T34" fmla="*/ 2147483647 w 1122"/>
                <a:gd name="T35" fmla="*/ 2147483647 h 778"/>
                <a:gd name="T36" fmla="*/ 2147483647 w 1122"/>
                <a:gd name="T37" fmla="*/ 2147483647 h 778"/>
                <a:gd name="T38" fmla="*/ 2147483647 w 1122"/>
                <a:gd name="T39" fmla="*/ 2147483647 h 778"/>
                <a:gd name="T40" fmla="*/ 2147483647 w 1122"/>
                <a:gd name="T41" fmla="*/ 2147483647 h 778"/>
                <a:gd name="T42" fmla="*/ 2147483647 w 1122"/>
                <a:gd name="T43" fmla="*/ 2147483647 h 778"/>
                <a:gd name="T44" fmla="*/ 2147483647 w 1122"/>
                <a:gd name="T45" fmla="*/ 2147483647 h 778"/>
                <a:gd name="T46" fmla="*/ 2147483647 w 1122"/>
                <a:gd name="T47" fmla="*/ 0 h 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2"/>
                <a:gd name="T73" fmla="*/ 0 h 778"/>
                <a:gd name="T74" fmla="*/ 1122 w 1122"/>
                <a:gd name="T75" fmla="*/ 778 h 7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2" h="778">
                  <a:moveTo>
                    <a:pt x="0" y="508"/>
                  </a:moveTo>
                  <a:cubicBezTo>
                    <a:pt x="77" y="495"/>
                    <a:pt x="156" y="506"/>
                    <a:pt x="235" y="500"/>
                  </a:cubicBezTo>
                  <a:cubicBezTo>
                    <a:pt x="284" y="485"/>
                    <a:pt x="312" y="474"/>
                    <a:pt x="379" y="500"/>
                  </a:cubicBezTo>
                  <a:cubicBezTo>
                    <a:pt x="402" y="509"/>
                    <a:pt x="347" y="570"/>
                    <a:pt x="341" y="576"/>
                  </a:cubicBezTo>
                  <a:cubicBezTo>
                    <a:pt x="344" y="599"/>
                    <a:pt x="334" y="627"/>
                    <a:pt x="349" y="644"/>
                  </a:cubicBezTo>
                  <a:cubicBezTo>
                    <a:pt x="351" y="647"/>
                    <a:pt x="426" y="630"/>
                    <a:pt x="432" y="629"/>
                  </a:cubicBezTo>
                  <a:cubicBezTo>
                    <a:pt x="430" y="659"/>
                    <a:pt x="425" y="690"/>
                    <a:pt x="425" y="720"/>
                  </a:cubicBezTo>
                  <a:cubicBezTo>
                    <a:pt x="425" y="738"/>
                    <a:pt x="418" y="761"/>
                    <a:pt x="432" y="773"/>
                  </a:cubicBezTo>
                  <a:cubicBezTo>
                    <a:pt x="438" y="778"/>
                    <a:pt x="488" y="762"/>
                    <a:pt x="501" y="758"/>
                  </a:cubicBezTo>
                  <a:cubicBezTo>
                    <a:pt x="508" y="753"/>
                    <a:pt x="514" y="745"/>
                    <a:pt x="523" y="743"/>
                  </a:cubicBezTo>
                  <a:cubicBezTo>
                    <a:pt x="543" y="738"/>
                    <a:pt x="572" y="752"/>
                    <a:pt x="584" y="735"/>
                  </a:cubicBezTo>
                  <a:cubicBezTo>
                    <a:pt x="597" y="716"/>
                    <a:pt x="580" y="690"/>
                    <a:pt x="576" y="667"/>
                  </a:cubicBezTo>
                  <a:cubicBezTo>
                    <a:pt x="569" y="624"/>
                    <a:pt x="553" y="587"/>
                    <a:pt x="538" y="546"/>
                  </a:cubicBezTo>
                  <a:cubicBezTo>
                    <a:pt x="558" y="527"/>
                    <a:pt x="558" y="531"/>
                    <a:pt x="569" y="500"/>
                  </a:cubicBezTo>
                  <a:cubicBezTo>
                    <a:pt x="570" y="497"/>
                    <a:pt x="579" y="452"/>
                    <a:pt x="584" y="447"/>
                  </a:cubicBezTo>
                  <a:cubicBezTo>
                    <a:pt x="590" y="441"/>
                    <a:pt x="599" y="442"/>
                    <a:pt x="607" y="440"/>
                  </a:cubicBezTo>
                  <a:cubicBezTo>
                    <a:pt x="637" y="408"/>
                    <a:pt x="606" y="435"/>
                    <a:pt x="667" y="417"/>
                  </a:cubicBezTo>
                  <a:cubicBezTo>
                    <a:pt x="697" y="408"/>
                    <a:pt x="728" y="397"/>
                    <a:pt x="758" y="387"/>
                  </a:cubicBezTo>
                  <a:cubicBezTo>
                    <a:pt x="806" y="336"/>
                    <a:pt x="976" y="370"/>
                    <a:pt x="1001" y="371"/>
                  </a:cubicBezTo>
                  <a:cubicBezTo>
                    <a:pt x="1028" y="390"/>
                    <a:pt x="1037" y="397"/>
                    <a:pt x="1069" y="387"/>
                  </a:cubicBezTo>
                  <a:cubicBezTo>
                    <a:pt x="1096" y="358"/>
                    <a:pt x="1094" y="337"/>
                    <a:pt x="1099" y="296"/>
                  </a:cubicBezTo>
                  <a:cubicBezTo>
                    <a:pt x="1095" y="219"/>
                    <a:pt x="1103" y="140"/>
                    <a:pt x="1046" y="83"/>
                  </a:cubicBezTo>
                  <a:cubicBezTo>
                    <a:pt x="1058" y="50"/>
                    <a:pt x="1070" y="58"/>
                    <a:pt x="1099" y="38"/>
                  </a:cubicBezTo>
                  <a:cubicBezTo>
                    <a:pt x="1117" y="10"/>
                    <a:pt x="1110" y="23"/>
                    <a:pt x="1122" y="0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43543" name="Freeform 195"/>
            <p:cNvSpPr>
              <a:spLocks noChangeAspect="1"/>
            </p:cNvSpPr>
            <p:nvPr/>
          </p:nvSpPr>
          <p:spPr bwMode="auto">
            <a:xfrm>
              <a:off x="5446712" y="2438399"/>
              <a:ext cx="923925" cy="703263"/>
            </a:xfrm>
            <a:custGeom>
              <a:avLst/>
              <a:gdLst>
                <a:gd name="T0" fmla="*/ 0 w 871"/>
                <a:gd name="T1" fmla="*/ 2147483647 h 659"/>
                <a:gd name="T2" fmla="*/ 2147483647 w 871"/>
                <a:gd name="T3" fmla="*/ 2147483647 h 659"/>
                <a:gd name="T4" fmla="*/ 2147483647 w 871"/>
                <a:gd name="T5" fmla="*/ 2147483647 h 659"/>
                <a:gd name="T6" fmla="*/ 2147483647 w 871"/>
                <a:gd name="T7" fmla="*/ 2147483647 h 659"/>
                <a:gd name="T8" fmla="*/ 2147483647 w 871"/>
                <a:gd name="T9" fmla="*/ 2147483647 h 659"/>
                <a:gd name="T10" fmla="*/ 2147483647 w 871"/>
                <a:gd name="T11" fmla="*/ 2147483647 h 659"/>
                <a:gd name="T12" fmla="*/ 2147483647 w 871"/>
                <a:gd name="T13" fmla="*/ 2147483647 h 659"/>
                <a:gd name="T14" fmla="*/ 2147483647 w 871"/>
                <a:gd name="T15" fmla="*/ 2147483647 h 659"/>
                <a:gd name="T16" fmla="*/ 2147483647 w 871"/>
                <a:gd name="T17" fmla="*/ 2147483647 h 659"/>
                <a:gd name="T18" fmla="*/ 2147483647 w 871"/>
                <a:gd name="T19" fmla="*/ 2147483647 h 659"/>
                <a:gd name="T20" fmla="*/ 2147483647 w 871"/>
                <a:gd name="T21" fmla="*/ 2147483647 h 659"/>
                <a:gd name="T22" fmla="*/ 2147483647 w 871"/>
                <a:gd name="T23" fmla="*/ 2147483647 h 659"/>
                <a:gd name="T24" fmla="*/ 2147483647 w 871"/>
                <a:gd name="T25" fmla="*/ 2147483647 h 659"/>
                <a:gd name="T26" fmla="*/ 2147483647 w 871"/>
                <a:gd name="T27" fmla="*/ 2147483647 h 659"/>
                <a:gd name="T28" fmla="*/ 2147483647 w 871"/>
                <a:gd name="T29" fmla="*/ 2147483647 h 659"/>
                <a:gd name="T30" fmla="*/ 2147483647 w 871"/>
                <a:gd name="T31" fmla="*/ 0 h 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1"/>
                <a:gd name="T49" fmla="*/ 0 h 659"/>
                <a:gd name="T50" fmla="*/ 871 w 871"/>
                <a:gd name="T51" fmla="*/ 659 h 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1" h="659">
                  <a:moveTo>
                    <a:pt x="0" y="447"/>
                  </a:moveTo>
                  <a:cubicBezTo>
                    <a:pt x="19" y="528"/>
                    <a:pt x="61" y="516"/>
                    <a:pt x="144" y="523"/>
                  </a:cubicBezTo>
                  <a:cubicBezTo>
                    <a:pt x="146" y="530"/>
                    <a:pt x="146" y="539"/>
                    <a:pt x="151" y="545"/>
                  </a:cubicBezTo>
                  <a:cubicBezTo>
                    <a:pt x="171" y="567"/>
                    <a:pt x="259" y="647"/>
                    <a:pt x="295" y="659"/>
                  </a:cubicBezTo>
                  <a:cubicBezTo>
                    <a:pt x="371" y="650"/>
                    <a:pt x="346" y="646"/>
                    <a:pt x="402" y="629"/>
                  </a:cubicBezTo>
                  <a:cubicBezTo>
                    <a:pt x="425" y="631"/>
                    <a:pt x="454" y="652"/>
                    <a:pt x="470" y="636"/>
                  </a:cubicBezTo>
                  <a:cubicBezTo>
                    <a:pt x="481" y="625"/>
                    <a:pt x="462" y="567"/>
                    <a:pt x="455" y="545"/>
                  </a:cubicBezTo>
                  <a:cubicBezTo>
                    <a:pt x="445" y="436"/>
                    <a:pt x="464" y="479"/>
                    <a:pt x="417" y="409"/>
                  </a:cubicBezTo>
                  <a:cubicBezTo>
                    <a:pt x="408" y="396"/>
                    <a:pt x="402" y="364"/>
                    <a:pt x="402" y="364"/>
                  </a:cubicBezTo>
                  <a:cubicBezTo>
                    <a:pt x="415" y="277"/>
                    <a:pt x="411" y="292"/>
                    <a:pt x="500" y="280"/>
                  </a:cubicBezTo>
                  <a:cubicBezTo>
                    <a:pt x="535" y="257"/>
                    <a:pt x="621" y="250"/>
                    <a:pt x="621" y="250"/>
                  </a:cubicBezTo>
                  <a:cubicBezTo>
                    <a:pt x="640" y="232"/>
                    <a:pt x="657" y="228"/>
                    <a:pt x="682" y="220"/>
                  </a:cubicBezTo>
                  <a:cubicBezTo>
                    <a:pt x="705" y="195"/>
                    <a:pt x="693" y="186"/>
                    <a:pt x="727" y="174"/>
                  </a:cubicBezTo>
                  <a:cubicBezTo>
                    <a:pt x="748" y="154"/>
                    <a:pt x="771" y="137"/>
                    <a:pt x="796" y="121"/>
                  </a:cubicBezTo>
                  <a:cubicBezTo>
                    <a:pt x="805" y="91"/>
                    <a:pt x="827" y="81"/>
                    <a:pt x="841" y="53"/>
                  </a:cubicBezTo>
                  <a:cubicBezTo>
                    <a:pt x="851" y="33"/>
                    <a:pt x="855" y="16"/>
                    <a:pt x="871" y="0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43544" name="Freeform 196"/>
            <p:cNvSpPr>
              <a:spLocks noChangeAspect="1"/>
            </p:cNvSpPr>
            <p:nvPr/>
          </p:nvSpPr>
          <p:spPr bwMode="auto">
            <a:xfrm>
              <a:off x="5057775" y="2911474"/>
              <a:ext cx="1716088" cy="1701801"/>
            </a:xfrm>
            <a:custGeom>
              <a:avLst/>
              <a:gdLst>
                <a:gd name="T0" fmla="*/ 2147483647 w 1618"/>
                <a:gd name="T1" fmla="*/ 2147483647 h 1595"/>
                <a:gd name="T2" fmla="*/ 2147483647 w 1618"/>
                <a:gd name="T3" fmla="*/ 2147483647 h 1595"/>
                <a:gd name="T4" fmla="*/ 2147483647 w 1618"/>
                <a:gd name="T5" fmla="*/ 2147483647 h 1595"/>
                <a:gd name="T6" fmla="*/ 2147483647 w 1618"/>
                <a:gd name="T7" fmla="*/ 2147483647 h 1595"/>
                <a:gd name="T8" fmla="*/ 2147483647 w 1618"/>
                <a:gd name="T9" fmla="*/ 2147483647 h 1595"/>
                <a:gd name="T10" fmla="*/ 2147483647 w 1618"/>
                <a:gd name="T11" fmla="*/ 2147483647 h 1595"/>
                <a:gd name="T12" fmla="*/ 2147483647 w 1618"/>
                <a:gd name="T13" fmla="*/ 2147483647 h 1595"/>
                <a:gd name="T14" fmla="*/ 2147483647 w 1618"/>
                <a:gd name="T15" fmla="*/ 2147483647 h 1595"/>
                <a:gd name="T16" fmla="*/ 2147483647 w 1618"/>
                <a:gd name="T17" fmla="*/ 2147483647 h 1595"/>
                <a:gd name="T18" fmla="*/ 2147483647 w 1618"/>
                <a:gd name="T19" fmla="*/ 2147483647 h 1595"/>
                <a:gd name="T20" fmla="*/ 2147483647 w 1618"/>
                <a:gd name="T21" fmla="*/ 2147483647 h 1595"/>
                <a:gd name="T22" fmla="*/ 2147483647 w 1618"/>
                <a:gd name="T23" fmla="*/ 2147483647 h 1595"/>
                <a:gd name="T24" fmla="*/ 2147483647 w 1618"/>
                <a:gd name="T25" fmla="*/ 2147483647 h 1595"/>
                <a:gd name="T26" fmla="*/ 2147483647 w 1618"/>
                <a:gd name="T27" fmla="*/ 2147483647 h 1595"/>
                <a:gd name="T28" fmla="*/ 2147483647 w 1618"/>
                <a:gd name="T29" fmla="*/ 2147483647 h 1595"/>
                <a:gd name="T30" fmla="*/ 2147483647 w 1618"/>
                <a:gd name="T31" fmla="*/ 2147483647 h 1595"/>
                <a:gd name="T32" fmla="*/ 2147483647 w 1618"/>
                <a:gd name="T33" fmla="*/ 2147483647 h 1595"/>
                <a:gd name="T34" fmla="*/ 2147483647 w 1618"/>
                <a:gd name="T35" fmla="*/ 2147483647 h 1595"/>
                <a:gd name="T36" fmla="*/ 2147483647 w 1618"/>
                <a:gd name="T37" fmla="*/ 2147483647 h 1595"/>
                <a:gd name="T38" fmla="*/ 2147483647 w 1618"/>
                <a:gd name="T39" fmla="*/ 2147483647 h 1595"/>
                <a:gd name="T40" fmla="*/ 2147483647 w 1618"/>
                <a:gd name="T41" fmla="*/ 2147483647 h 1595"/>
                <a:gd name="T42" fmla="*/ 2147483647 w 1618"/>
                <a:gd name="T43" fmla="*/ 2147483647 h 1595"/>
                <a:gd name="T44" fmla="*/ 2147483647 w 1618"/>
                <a:gd name="T45" fmla="*/ 2147483647 h 1595"/>
                <a:gd name="T46" fmla="*/ 2147483647 w 1618"/>
                <a:gd name="T47" fmla="*/ 2147483647 h 1595"/>
                <a:gd name="T48" fmla="*/ 2147483647 w 1618"/>
                <a:gd name="T49" fmla="*/ 2147483647 h 1595"/>
                <a:gd name="T50" fmla="*/ 2147483647 w 1618"/>
                <a:gd name="T51" fmla="*/ 2147483647 h 1595"/>
                <a:gd name="T52" fmla="*/ 2147483647 w 1618"/>
                <a:gd name="T53" fmla="*/ 2147483647 h 1595"/>
                <a:gd name="T54" fmla="*/ 2147483647 w 1618"/>
                <a:gd name="T55" fmla="*/ 2147483647 h 1595"/>
                <a:gd name="T56" fmla="*/ 2147483647 w 1618"/>
                <a:gd name="T57" fmla="*/ 2147483647 h 1595"/>
                <a:gd name="T58" fmla="*/ 2147483647 w 1618"/>
                <a:gd name="T59" fmla="*/ 2147483647 h 1595"/>
                <a:gd name="T60" fmla="*/ 2147483647 w 1618"/>
                <a:gd name="T61" fmla="*/ 2147483647 h 1595"/>
                <a:gd name="T62" fmla="*/ 2147483647 w 1618"/>
                <a:gd name="T63" fmla="*/ 2147483647 h 1595"/>
                <a:gd name="T64" fmla="*/ 2147483647 w 1618"/>
                <a:gd name="T65" fmla="*/ 2147483647 h 1595"/>
                <a:gd name="T66" fmla="*/ 2147483647 w 1618"/>
                <a:gd name="T67" fmla="*/ 2147483647 h 1595"/>
                <a:gd name="T68" fmla="*/ 2147483647 w 1618"/>
                <a:gd name="T69" fmla="*/ 2147483647 h 1595"/>
                <a:gd name="T70" fmla="*/ 2147483647 w 1618"/>
                <a:gd name="T71" fmla="*/ 2147483647 h 1595"/>
                <a:gd name="T72" fmla="*/ 2147483647 w 1618"/>
                <a:gd name="T73" fmla="*/ 2147483647 h 1595"/>
                <a:gd name="T74" fmla="*/ 2147483647 w 1618"/>
                <a:gd name="T75" fmla="*/ 2147483647 h 1595"/>
                <a:gd name="T76" fmla="*/ 2147483647 w 1618"/>
                <a:gd name="T77" fmla="*/ 2147483647 h 1595"/>
                <a:gd name="T78" fmla="*/ 2147483647 w 1618"/>
                <a:gd name="T79" fmla="*/ 2147483647 h 15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18"/>
                <a:gd name="T121" fmla="*/ 0 h 1595"/>
                <a:gd name="T122" fmla="*/ 1618 w 1618"/>
                <a:gd name="T123" fmla="*/ 1595 h 15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18" h="1595">
                  <a:moveTo>
                    <a:pt x="110" y="1595"/>
                  </a:moveTo>
                  <a:cubicBezTo>
                    <a:pt x="117" y="1457"/>
                    <a:pt x="154" y="1273"/>
                    <a:pt x="72" y="1148"/>
                  </a:cubicBezTo>
                  <a:cubicBezTo>
                    <a:pt x="57" y="1102"/>
                    <a:pt x="40" y="1079"/>
                    <a:pt x="27" y="1027"/>
                  </a:cubicBezTo>
                  <a:cubicBezTo>
                    <a:pt x="24" y="1004"/>
                    <a:pt x="23" y="982"/>
                    <a:pt x="19" y="959"/>
                  </a:cubicBezTo>
                  <a:cubicBezTo>
                    <a:pt x="18" y="951"/>
                    <a:pt x="9" y="943"/>
                    <a:pt x="12" y="936"/>
                  </a:cubicBezTo>
                  <a:cubicBezTo>
                    <a:pt x="15" y="928"/>
                    <a:pt x="27" y="926"/>
                    <a:pt x="34" y="921"/>
                  </a:cubicBezTo>
                  <a:cubicBezTo>
                    <a:pt x="60" y="884"/>
                    <a:pt x="42" y="891"/>
                    <a:pt x="12" y="860"/>
                  </a:cubicBezTo>
                  <a:cubicBezTo>
                    <a:pt x="9" y="853"/>
                    <a:pt x="0" y="845"/>
                    <a:pt x="4" y="838"/>
                  </a:cubicBezTo>
                  <a:cubicBezTo>
                    <a:pt x="10" y="828"/>
                    <a:pt x="23" y="826"/>
                    <a:pt x="34" y="822"/>
                  </a:cubicBezTo>
                  <a:cubicBezTo>
                    <a:pt x="68" y="809"/>
                    <a:pt x="58" y="822"/>
                    <a:pt x="87" y="807"/>
                  </a:cubicBezTo>
                  <a:cubicBezTo>
                    <a:pt x="137" y="781"/>
                    <a:pt x="83" y="800"/>
                    <a:pt x="133" y="785"/>
                  </a:cubicBezTo>
                  <a:cubicBezTo>
                    <a:pt x="146" y="747"/>
                    <a:pt x="171" y="658"/>
                    <a:pt x="201" y="633"/>
                  </a:cubicBezTo>
                  <a:cubicBezTo>
                    <a:pt x="217" y="620"/>
                    <a:pt x="235" y="611"/>
                    <a:pt x="254" y="603"/>
                  </a:cubicBezTo>
                  <a:cubicBezTo>
                    <a:pt x="269" y="596"/>
                    <a:pt x="300" y="587"/>
                    <a:pt x="300" y="587"/>
                  </a:cubicBezTo>
                  <a:cubicBezTo>
                    <a:pt x="318" y="606"/>
                    <a:pt x="338" y="610"/>
                    <a:pt x="360" y="625"/>
                  </a:cubicBezTo>
                  <a:cubicBezTo>
                    <a:pt x="403" y="617"/>
                    <a:pt x="433" y="598"/>
                    <a:pt x="474" y="587"/>
                  </a:cubicBezTo>
                  <a:cubicBezTo>
                    <a:pt x="507" y="590"/>
                    <a:pt x="608" y="605"/>
                    <a:pt x="641" y="587"/>
                  </a:cubicBezTo>
                  <a:cubicBezTo>
                    <a:pt x="646" y="584"/>
                    <a:pt x="612" y="537"/>
                    <a:pt x="610" y="534"/>
                  </a:cubicBezTo>
                  <a:cubicBezTo>
                    <a:pt x="600" y="421"/>
                    <a:pt x="611" y="485"/>
                    <a:pt x="595" y="421"/>
                  </a:cubicBezTo>
                  <a:cubicBezTo>
                    <a:pt x="592" y="411"/>
                    <a:pt x="591" y="400"/>
                    <a:pt x="588" y="390"/>
                  </a:cubicBezTo>
                  <a:cubicBezTo>
                    <a:pt x="586" y="382"/>
                    <a:pt x="574" y="372"/>
                    <a:pt x="580" y="368"/>
                  </a:cubicBezTo>
                  <a:cubicBezTo>
                    <a:pt x="588" y="362"/>
                    <a:pt x="600" y="373"/>
                    <a:pt x="610" y="375"/>
                  </a:cubicBezTo>
                  <a:cubicBezTo>
                    <a:pt x="613" y="383"/>
                    <a:pt x="610" y="400"/>
                    <a:pt x="618" y="398"/>
                  </a:cubicBezTo>
                  <a:cubicBezTo>
                    <a:pt x="629" y="395"/>
                    <a:pt x="632" y="379"/>
                    <a:pt x="633" y="368"/>
                  </a:cubicBezTo>
                  <a:cubicBezTo>
                    <a:pt x="635" y="355"/>
                    <a:pt x="614" y="334"/>
                    <a:pt x="626" y="330"/>
                  </a:cubicBezTo>
                  <a:cubicBezTo>
                    <a:pt x="660" y="319"/>
                    <a:pt x="697" y="335"/>
                    <a:pt x="732" y="337"/>
                  </a:cubicBezTo>
                  <a:cubicBezTo>
                    <a:pt x="760" y="335"/>
                    <a:pt x="789" y="339"/>
                    <a:pt x="815" y="330"/>
                  </a:cubicBezTo>
                  <a:cubicBezTo>
                    <a:pt x="823" y="327"/>
                    <a:pt x="821" y="315"/>
                    <a:pt x="823" y="307"/>
                  </a:cubicBezTo>
                  <a:cubicBezTo>
                    <a:pt x="830" y="281"/>
                    <a:pt x="812" y="209"/>
                    <a:pt x="838" y="193"/>
                  </a:cubicBezTo>
                  <a:cubicBezTo>
                    <a:pt x="873" y="172"/>
                    <a:pt x="965" y="219"/>
                    <a:pt x="997" y="216"/>
                  </a:cubicBezTo>
                  <a:cubicBezTo>
                    <a:pt x="1047" y="201"/>
                    <a:pt x="1087" y="192"/>
                    <a:pt x="1141" y="186"/>
                  </a:cubicBezTo>
                  <a:cubicBezTo>
                    <a:pt x="1185" y="142"/>
                    <a:pt x="1140" y="179"/>
                    <a:pt x="1202" y="155"/>
                  </a:cubicBezTo>
                  <a:cubicBezTo>
                    <a:pt x="1210" y="152"/>
                    <a:pt x="1216" y="143"/>
                    <a:pt x="1224" y="140"/>
                  </a:cubicBezTo>
                  <a:cubicBezTo>
                    <a:pt x="1234" y="136"/>
                    <a:pt x="1245" y="135"/>
                    <a:pt x="1255" y="133"/>
                  </a:cubicBezTo>
                  <a:cubicBezTo>
                    <a:pt x="1265" y="128"/>
                    <a:pt x="1277" y="126"/>
                    <a:pt x="1285" y="118"/>
                  </a:cubicBezTo>
                  <a:cubicBezTo>
                    <a:pt x="1304" y="99"/>
                    <a:pt x="1300" y="43"/>
                    <a:pt x="1330" y="11"/>
                  </a:cubicBezTo>
                  <a:cubicBezTo>
                    <a:pt x="1374" y="26"/>
                    <a:pt x="1351" y="55"/>
                    <a:pt x="1406" y="72"/>
                  </a:cubicBezTo>
                  <a:cubicBezTo>
                    <a:pt x="1441" y="67"/>
                    <a:pt x="1469" y="65"/>
                    <a:pt x="1497" y="42"/>
                  </a:cubicBezTo>
                  <a:cubicBezTo>
                    <a:pt x="1506" y="35"/>
                    <a:pt x="1528" y="6"/>
                    <a:pt x="1543" y="4"/>
                  </a:cubicBezTo>
                  <a:cubicBezTo>
                    <a:pt x="1568" y="0"/>
                    <a:pt x="1593" y="4"/>
                    <a:pt x="1618" y="4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43545" name="Freeform 197"/>
            <p:cNvSpPr>
              <a:spLocks noChangeAspect="1"/>
            </p:cNvSpPr>
            <p:nvPr/>
          </p:nvSpPr>
          <p:spPr bwMode="auto">
            <a:xfrm>
              <a:off x="6196013" y="2527299"/>
              <a:ext cx="314324" cy="225426"/>
            </a:xfrm>
            <a:custGeom>
              <a:avLst/>
              <a:gdLst>
                <a:gd name="T0" fmla="*/ 0 w 296"/>
                <a:gd name="T1" fmla="*/ 2147483647 h 211"/>
                <a:gd name="T2" fmla="*/ 2147483647 w 296"/>
                <a:gd name="T3" fmla="*/ 2147483647 h 211"/>
                <a:gd name="T4" fmla="*/ 2147483647 w 296"/>
                <a:gd name="T5" fmla="*/ 2147483647 h 211"/>
                <a:gd name="T6" fmla="*/ 2147483647 w 296"/>
                <a:gd name="T7" fmla="*/ 2147483647 h 211"/>
                <a:gd name="T8" fmla="*/ 2147483647 w 296"/>
                <a:gd name="T9" fmla="*/ 2147483647 h 211"/>
                <a:gd name="T10" fmla="*/ 2147483647 w 296"/>
                <a:gd name="T11" fmla="*/ 2147483647 h 211"/>
                <a:gd name="T12" fmla="*/ 2147483647 w 296"/>
                <a:gd name="T13" fmla="*/ 0 h 211"/>
                <a:gd name="T14" fmla="*/ 2147483647 w 296"/>
                <a:gd name="T15" fmla="*/ 2147483647 h 211"/>
                <a:gd name="T16" fmla="*/ 2147483647 w 296"/>
                <a:gd name="T17" fmla="*/ 2147483647 h 211"/>
                <a:gd name="T18" fmla="*/ 0 w 296"/>
                <a:gd name="T19" fmla="*/ 2147483647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211"/>
                <a:gd name="T32" fmla="*/ 296 w 296"/>
                <a:gd name="T33" fmla="*/ 211 h 2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211">
                  <a:moveTo>
                    <a:pt x="0" y="137"/>
                  </a:moveTo>
                  <a:cubicBezTo>
                    <a:pt x="25" y="150"/>
                    <a:pt x="49" y="158"/>
                    <a:pt x="76" y="167"/>
                  </a:cubicBezTo>
                  <a:cubicBezTo>
                    <a:pt x="110" y="155"/>
                    <a:pt x="108" y="139"/>
                    <a:pt x="144" y="152"/>
                  </a:cubicBezTo>
                  <a:cubicBezTo>
                    <a:pt x="172" y="193"/>
                    <a:pt x="143" y="211"/>
                    <a:pt x="197" y="197"/>
                  </a:cubicBezTo>
                  <a:cubicBezTo>
                    <a:pt x="223" y="180"/>
                    <a:pt x="228" y="161"/>
                    <a:pt x="258" y="152"/>
                  </a:cubicBezTo>
                  <a:cubicBezTo>
                    <a:pt x="269" y="145"/>
                    <a:pt x="296" y="132"/>
                    <a:pt x="296" y="114"/>
                  </a:cubicBezTo>
                  <a:cubicBezTo>
                    <a:pt x="296" y="64"/>
                    <a:pt x="244" y="30"/>
                    <a:pt x="212" y="0"/>
                  </a:cubicBezTo>
                  <a:cubicBezTo>
                    <a:pt x="129" y="9"/>
                    <a:pt x="150" y="12"/>
                    <a:pt x="91" y="30"/>
                  </a:cubicBezTo>
                  <a:cubicBezTo>
                    <a:pt x="80" y="65"/>
                    <a:pt x="68" y="56"/>
                    <a:pt x="38" y="76"/>
                  </a:cubicBezTo>
                  <a:cubicBezTo>
                    <a:pt x="24" y="98"/>
                    <a:pt x="18" y="118"/>
                    <a:pt x="0" y="1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043546" name="Grupo 37"/>
          <p:cNvGrpSpPr>
            <a:grpSpLocks noChangeAspect="1"/>
          </p:cNvGrpSpPr>
          <p:nvPr/>
        </p:nvGrpSpPr>
        <p:grpSpPr bwMode="auto">
          <a:xfrm>
            <a:off x="887413" y="1550988"/>
            <a:ext cx="3565525" cy="2444750"/>
            <a:chOff x="188913" y="1716088"/>
            <a:chExt cx="4268787" cy="2925763"/>
          </a:xfrm>
        </p:grpSpPr>
        <p:grpSp>
          <p:nvGrpSpPr>
            <p:cNvPr id="8043547" name="Grupo 214"/>
            <p:cNvGrpSpPr>
              <a:grpSpLocks noChangeAspect="1"/>
            </p:cNvGrpSpPr>
            <p:nvPr/>
          </p:nvGrpSpPr>
          <p:grpSpPr bwMode="auto">
            <a:xfrm>
              <a:off x="188913" y="1716088"/>
              <a:ext cx="4268787" cy="2925763"/>
              <a:chOff x="188913" y="1716088"/>
              <a:chExt cx="4268787" cy="2925763"/>
            </a:xfrm>
          </p:grpSpPr>
          <p:sp>
            <p:nvSpPr>
              <p:cNvPr id="8043548" name="Freeform 75"/>
              <p:cNvSpPr>
                <a:spLocks noChangeAspect="1"/>
              </p:cNvSpPr>
              <p:nvPr/>
            </p:nvSpPr>
            <p:spPr bwMode="auto">
              <a:xfrm>
                <a:off x="188913" y="1716088"/>
                <a:ext cx="4268787" cy="2925763"/>
              </a:xfrm>
              <a:custGeom>
                <a:avLst/>
                <a:gdLst>
                  <a:gd name="T0" fmla="*/ 2147483647 w 1670"/>
                  <a:gd name="T1" fmla="*/ 2147483647 h 1146"/>
                  <a:gd name="T2" fmla="*/ 2147483647 w 1670"/>
                  <a:gd name="T3" fmla="*/ 2147483647 h 1146"/>
                  <a:gd name="T4" fmla="*/ 2147483647 w 1670"/>
                  <a:gd name="T5" fmla="*/ 2147483647 h 1146"/>
                  <a:gd name="T6" fmla="*/ 2147483647 w 1670"/>
                  <a:gd name="T7" fmla="*/ 2147483647 h 1146"/>
                  <a:gd name="T8" fmla="*/ 2147483647 w 1670"/>
                  <a:gd name="T9" fmla="*/ 2147483647 h 1146"/>
                  <a:gd name="T10" fmla="*/ 2147483647 w 1670"/>
                  <a:gd name="T11" fmla="*/ 2147483647 h 1146"/>
                  <a:gd name="T12" fmla="*/ 2147483647 w 1670"/>
                  <a:gd name="T13" fmla="*/ 2147483647 h 1146"/>
                  <a:gd name="T14" fmla="*/ 2147483647 w 1670"/>
                  <a:gd name="T15" fmla="*/ 2147483647 h 1146"/>
                  <a:gd name="T16" fmla="*/ 2147483647 w 1670"/>
                  <a:gd name="T17" fmla="*/ 2147483647 h 1146"/>
                  <a:gd name="T18" fmla="*/ 2147483647 w 1670"/>
                  <a:gd name="T19" fmla="*/ 2147483647 h 1146"/>
                  <a:gd name="T20" fmla="*/ 2147483647 w 1670"/>
                  <a:gd name="T21" fmla="*/ 2147483647 h 1146"/>
                  <a:gd name="T22" fmla="*/ 2147483647 w 1670"/>
                  <a:gd name="T23" fmla="*/ 2147483647 h 1146"/>
                  <a:gd name="T24" fmla="*/ 2147483647 w 1670"/>
                  <a:gd name="T25" fmla="*/ 2147483647 h 1146"/>
                  <a:gd name="T26" fmla="*/ 2147483647 w 1670"/>
                  <a:gd name="T27" fmla="*/ 2147483647 h 1146"/>
                  <a:gd name="T28" fmla="*/ 2147483647 w 1670"/>
                  <a:gd name="T29" fmla="*/ 2147483647 h 1146"/>
                  <a:gd name="T30" fmla="*/ 2147483647 w 1670"/>
                  <a:gd name="T31" fmla="*/ 2147483647 h 1146"/>
                  <a:gd name="T32" fmla="*/ 2147483647 w 1670"/>
                  <a:gd name="T33" fmla="*/ 2147483647 h 1146"/>
                  <a:gd name="T34" fmla="*/ 2147483647 w 1670"/>
                  <a:gd name="T35" fmla="*/ 2147483647 h 1146"/>
                  <a:gd name="T36" fmla="*/ 2147483647 w 1670"/>
                  <a:gd name="T37" fmla="*/ 2147483647 h 1146"/>
                  <a:gd name="T38" fmla="*/ 2147483647 w 1670"/>
                  <a:gd name="T39" fmla="*/ 2147483647 h 1146"/>
                  <a:gd name="T40" fmla="*/ 2147483647 w 1670"/>
                  <a:gd name="T41" fmla="*/ 2147483647 h 1146"/>
                  <a:gd name="T42" fmla="*/ 2147483647 w 1670"/>
                  <a:gd name="T43" fmla="*/ 2147483647 h 1146"/>
                  <a:gd name="T44" fmla="*/ 2147483647 w 1670"/>
                  <a:gd name="T45" fmla="*/ 2147483647 h 1146"/>
                  <a:gd name="T46" fmla="*/ 2147483647 w 1670"/>
                  <a:gd name="T47" fmla="*/ 2147483647 h 1146"/>
                  <a:gd name="T48" fmla="*/ 2147483647 w 1670"/>
                  <a:gd name="T49" fmla="*/ 2147483647 h 1146"/>
                  <a:gd name="T50" fmla="*/ 2147483647 w 1670"/>
                  <a:gd name="T51" fmla="*/ 2147483647 h 1146"/>
                  <a:gd name="T52" fmla="*/ 2147483647 w 1670"/>
                  <a:gd name="T53" fmla="*/ 2147483647 h 1146"/>
                  <a:gd name="T54" fmla="*/ 2147483647 w 1670"/>
                  <a:gd name="T55" fmla="*/ 2147483647 h 1146"/>
                  <a:gd name="T56" fmla="*/ 2147483647 w 1670"/>
                  <a:gd name="T57" fmla="*/ 2147483647 h 1146"/>
                  <a:gd name="T58" fmla="*/ 2147483647 w 1670"/>
                  <a:gd name="T59" fmla="*/ 2147483647 h 1146"/>
                  <a:gd name="T60" fmla="*/ 2147483647 w 1670"/>
                  <a:gd name="T61" fmla="*/ 2147483647 h 1146"/>
                  <a:gd name="T62" fmla="*/ 2147483647 w 1670"/>
                  <a:gd name="T63" fmla="*/ 2147483647 h 1146"/>
                  <a:gd name="T64" fmla="*/ 2147483647 w 1670"/>
                  <a:gd name="T65" fmla="*/ 2147483647 h 1146"/>
                  <a:gd name="T66" fmla="*/ 2147483647 w 1670"/>
                  <a:gd name="T67" fmla="*/ 2147483647 h 1146"/>
                  <a:gd name="T68" fmla="*/ 2147483647 w 1670"/>
                  <a:gd name="T69" fmla="*/ 2147483647 h 1146"/>
                  <a:gd name="T70" fmla="*/ 2147483647 w 1670"/>
                  <a:gd name="T71" fmla="*/ 2147483647 h 1146"/>
                  <a:gd name="T72" fmla="*/ 2147483647 w 1670"/>
                  <a:gd name="T73" fmla="*/ 2147483647 h 1146"/>
                  <a:gd name="T74" fmla="*/ 2147483647 w 1670"/>
                  <a:gd name="T75" fmla="*/ 2147483647 h 1146"/>
                  <a:gd name="T76" fmla="*/ 2147483647 w 1670"/>
                  <a:gd name="T77" fmla="*/ 2147483647 h 1146"/>
                  <a:gd name="T78" fmla="*/ 2147483647 w 1670"/>
                  <a:gd name="T79" fmla="*/ 2147483647 h 1146"/>
                  <a:gd name="T80" fmla="*/ 2147483647 w 1670"/>
                  <a:gd name="T81" fmla="*/ 2147483647 h 1146"/>
                  <a:gd name="T82" fmla="*/ 2147483647 w 1670"/>
                  <a:gd name="T83" fmla="*/ 2147483647 h 1146"/>
                  <a:gd name="T84" fmla="*/ 2147483647 w 1670"/>
                  <a:gd name="T85" fmla="*/ 2147483647 h 1146"/>
                  <a:gd name="T86" fmla="*/ 2147483647 w 1670"/>
                  <a:gd name="T87" fmla="*/ 2147483647 h 1146"/>
                  <a:gd name="T88" fmla="*/ 2147483647 w 1670"/>
                  <a:gd name="T89" fmla="*/ 2147483647 h 1146"/>
                  <a:gd name="T90" fmla="*/ 2147483647 w 1670"/>
                  <a:gd name="T91" fmla="*/ 2147483647 h 1146"/>
                  <a:gd name="T92" fmla="*/ 2147483647 w 1670"/>
                  <a:gd name="T93" fmla="*/ 2147483647 h 1146"/>
                  <a:gd name="T94" fmla="*/ 2147483647 w 1670"/>
                  <a:gd name="T95" fmla="*/ 2147483647 h 1146"/>
                  <a:gd name="T96" fmla="*/ 2147483647 w 1670"/>
                  <a:gd name="T97" fmla="*/ 2147483647 h 1146"/>
                  <a:gd name="T98" fmla="*/ 2147483647 w 1670"/>
                  <a:gd name="T99" fmla="*/ 2147483647 h 1146"/>
                  <a:gd name="T100" fmla="*/ 2147483647 w 1670"/>
                  <a:gd name="T101" fmla="*/ 2147483647 h 1146"/>
                  <a:gd name="T102" fmla="*/ 2147483647 w 1670"/>
                  <a:gd name="T103" fmla="*/ 2147483647 h 1146"/>
                  <a:gd name="T104" fmla="*/ 2147483647 w 1670"/>
                  <a:gd name="T105" fmla="*/ 2147483647 h 1146"/>
                  <a:gd name="T106" fmla="*/ 2147483647 w 1670"/>
                  <a:gd name="T107" fmla="*/ 2147483647 h 11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70"/>
                  <a:gd name="T163" fmla="*/ 0 h 1146"/>
                  <a:gd name="T164" fmla="*/ 1670 w 1670"/>
                  <a:gd name="T165" fmla="*/ 1146 h 11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70" h="1146">
                    <a:moveTo>
                      <a:pt x="5" y="897"/>
                    </a:moveTo>
                    <a:lnTo>
                      <a:pt x="0" y="878"/>
                    </a:lnTo>
                    <a:lnTo>
                      <a:pt x="17" y="852"/>
                    </a:lnTo>
                    <a:lnTo>
                      <a:pt x="59" y="833"/>
                    </a:lnTo>
                    <a:lnTo>
                      <a:pt x="65" y="822"/>
                    </a:lnTo>
                    <a:lnTo>
                      <a:pt x="45" y="794"/>
                    </a:lnTo>
                    <a:lnTo>
                      <a:pt x="57" y="768"/>
                    </a:lnTo>
                    <a:lnTo>
                      <a:pt x="75" y="755"/>
                    </a:lnTo>
                    <a:lnTo>
                      <a:pt x="81" y="723"/>
                    </a:lnTo>
                    <a:lnTo>
                      <a:pt x="87" y="699"/>
                    </a:lnTo>
                    <a:lnTo>
                      <a:pt x="114" y="686"/>
                    </a:lnTo>
                    <a:lnTo>
                      <a:pt x="144" y="663"/>
                    </a:lnTo>
                    <a:lnTo>
                      <a:pt x="182" y="642"/>
                    </a:lnTo>
                    <a:lnTo>
                      <a:pt x="227" y="635"/>
                    </a:lnTo>
                    <a:lnTo>
                      <a:pt x="264" y="624"/>
                    </a:lnTo>
                    <a:lnTo>
                      <a:pt x="285" y="608"/>
                    </a:lnTo>
                    <a:lnTo>
                      <a:pt x="329" y="606"/>
                    </a:lnTo>
                    <a:lnTo>
                      <a:pt x="336" y="624"/>
                    </a:lnTo>
                    <a:lnTo>
                      <a:pt x="363" y="618"/>
                    </a:lnTo>
                    <a:lnTo>
                      <a:pt x="414" y="321"/>
                    </a:lnTo>
                    <a:lnTo>
                      <a:pt x="396" y="293"/>
                    </a:lnTo>
                    <a:lnTo>
                      <a:pt x="396" y="264"/>
                    </a:lnTo>
                    <a:lnTo>
                      <a:pt x="356" y="239"/>
                    </a:lnTo>
                    <a:lnTo>
                      <a:pt x="354" y="162"/>
                    </a:lnTo>
                    <a:lnTo>
                      <a:pt x="380" y="161"/>
                    </a:lnTo>
                    <a:lnTo>
                      <a:pt x="405" y="144"/>
                    </a:lnTo>
                    <a:lnTo>
                      <a:pt x="425" y="159"/>
                    </a:lnTo>
                    <a:lnTo>
                      <a:pt x="438" y="152"/>
                    </a:lnTo>
                    <a:lnTo>
                      <a:pt x="435" y="123"/>
                    </a:lnTo>
                    <a:lnTo>
                      <a:pt x="407" y="113"/>
                    </a:lnTo>
                    <a:lnTo>
                      <a:pt x="372" y="111"/>
                    </a:lnTo>
                    <a:lnTo>
                      <a:pt x="374" y="56"/>
                    </a:lnTo>
                    <a:lnTo>
                      <a:pt x="398" y="47"/>
                    </a:lnTo>
                    <a:lnTo>
                      <a:pt x="423" y="54"/>
                    </a:lnTo>
                    <a:lnTo>
                      <a:pt x="524" y="54"/>
                    </a:lnTo>
                    <a:lnTo>
                      <a:pt x="527" y="27"/>
                    </a:lnTo>
                    <a:lnTo>
                      <a:pt x="549" y="42"/>
                    </a:lnTo>
                    <a:lnTo>
                      <a:pt x="564" y="23"/>
                    </a:lnTo>
                    <a:lnTo>
                      <a:pt x="581" y="27"/>
                    </a:lnTo>
                    <a:lnTo>
                      <a:pt x="602" y="0"/>
                    </a:lnTo>
                    <a:lnTo>
                      <a:pt x="615" y="14"/>
                    </a:lnTo>
                    <a:lnTo>
                      <a:pt x="611" y="33"/>
                    </a:lnTo>
                    <a:lnTo>
                      <a:pt x="632" y="44"/>
                    </a:lnTo>
                    <a:lnTo>
                      <a:pt x="629" y="104"/>
                    </a:lnTo>
                    <a:lnTo>
                      <a:pt x="651" y="104"/>
                    </a:lnTo>
                    <a:lnTo>
                      <a:pt x="656" y="99"/>
                    </a:lnTo>
                    <a:lnTo>
                      <a:pt x="708" y="147"/>
                    </a:lnTo>
                    <a:lnTo>
                      <a:pt x="731" y="141"/>
                    </a:lnTo>
                    <a:lnTo>
                      <a:pt x="749" y="125"/>
                    </a:lnTo>
                    <a:lnTo>
                      <a:pt x="779" y="120"/>
                    </a:lnTo>
                    <a:lnTo>
                      <a:pt x="782" y="140"/>
                    </a:lnTo>
                    <a:lnTo>
                      <a:pt x="771" y="147"/>
                    </a:lnTo>
                    <a:lnTo>
                      <a:pt x="771" y="158"/>
                    </a:lnTo>
                    <a:lnTo>
                      <a:pt x="789" y="152"/>
                    </a:lnTo>
                    <a:lnTo>
                      <a:pt x="797" y="131"/>
                    </a:lnTo>
                    <a:lnTo>
                      <a:pt x="813" y="119"/>
                    </a:lnTo>
                    <a:lnTo>
                      <a:pt x="824" y="104"/>
                    </a:lnTo>
                    <a:lnTo>
                      <a:pt x="845" y="95"/>
                    </a:lnTo>
                    <a:lnTo>
                      <a:pt x="855" y="101"/>
                    </a:lnTo>
                    <a:lnTo>
                      <a:pt x="876" y="83"/>
                    </a:lnTo>
                    <a:lnTo>
                      <a:pt x="887" y="81"/>
                    </a:lnTo>
                    <a:lnTo>
                      <a:pt x="918" y="62"/>
                    </a:lnTo>
                    <a:lnTo>
                      <a:pt x="917" y="29"/>
                    </a:lnTo>
                    <a:lnTo>
                      <a:pt x="954" y="29"/>
                    </a:lnTo>
                    <a:lnTo>
                      <a:pt x="966" y="17"/>
                    </a:lnTo>
                    <a:lnTo>
                      <a:pt x="980" y="11"/>
                    </a:lnTo>
                    <a:lnTo>
                      <a:pt x="1005" y="11"/>
                    </a:lnTo>
                    <a:lnTo>
                      <a:pt x="1004" y="26"/>
                    </a:lnTo>
                    <a:lnTo>
                      <a:pt x="1034" y="23"/>
                    </a:lnTo>
                    <a:lnTo>
                      <a:pt x="1041" y="35"/>
                    </a:lnTo>
                    <a:lnTo>
                      <a:pt x="1037" y="63"/>
                    </a:lnTo>
                    <a:lnTo>
                      <a:pt x="1055" y="89"/>
                    </a:lnTo>
                    <a:lnTo>
                      <a:pt x="1070" y="132"/>
                    </a:lnTo>
                    <a:lnTo>
                      <a:pt x="1061" y="153"/>
                    </a:lnTo>
                    <a:lnTo>
                      <a:pt x="1068" y="185"/>
                    </a:lnTo>
                    <a:lnTo>
                      <a:pt x="1070" y="203"/>
                    </a:lnTo>
                    <a:lnTo>
                      <a:pt x="1082" y="230"/>
                    </a:lnTo>
                    <a:lnTo>
                      <a:pt x="1092" y="246"/>
                    </a:lnTo>
                    <a:lnTo>
                      <a:pt x="1083" y="278"/>
                    </a:lnTo>
                    <a:lnTo>
                      <a:pt x="1064" y="288"/>
                    </a:lnTo>
                    <a:lnTo>
                      <a:pt x="1085" y="315"/>
                    </a:lnTo>
                    <a:lnTo>
                      <a:pt x="1101" y="314"/>
                    </a:lnTo>
                    <a:lnTo>
                      <a:pt x="1112" y="335"/>
                    </a:lnTo>
                    <a:lnTo>
                      <a:pt x="1122" y="351"/>
                    </a:lnTo>
                    <a:lnTo>
                      <a:pt x="1149" y="351"/>
                    </a:lnTo>
                    <a:lnTo>
                      <a:pt x="1149" y="303"/>
                    </a:lnTo>
                    <a:lnTo>
                      <a:pt x="1169" y="272"/>
                    </a:lnTo>
                    <a:lnTo>
                      <a:pt x="1196" y="260"/>
                    </a:lnTo>
                    <a:lnTo>
                      <a:pt x="1224" y="281"/>
                    </a:lnTo>
                    <a:lnTo>
                      <a:pt x="1235" y="305"/>
                    </a:lnTo>
                    <a:lnTo>
                      <a:pt x="1256" y="296"/>
                    </a:lnTo>
                    <a:lnTo>
                      <a:pt x="1269" y="284"/>
                    </a:lnTo>
                    <a:lnTo>
                      <a:pt x="1260" y="266"/>
                    </a:lnTo>
                    <a:lnTo>
                      <a:pt x="1295" y="192"/>
                    </a:lnTo>
                    <a:lnTo>
                      <a:pt x="1404" y="192"/>
                    </a:lnTo>
                    <a:lnTo>
                      <a:pt x="1404" y="246"/>
                    </a:lnTo>
                    <a:lnTo>
                      <a:pt x="1421" y="261"/>
                    </a:lnTo>
                    <a:lnTo>
                      <a:pt x="1424" y="284"/>
                    </a:lnTo>
                    <a:lnTo>
                      <a:pt x="1442" y="293"/>
                    </a:lnTo>
                    <a:lnTo>
                      <a:pt x="1458" y="326"/>
                    </a:lnTo>
                    <a:lnTo>
                      <a:pt x="1487" y="323"/>
                    </a:lnTo>
                    <a:lnTo>
                      <a:pt x="1488" y="347"/>
                    </a:lnTo>
                    <a:lnTo>
                      <a:pt x="1544" y="377"/>
                    </a:lnTo>
                    <a:lnTo>
                      <a:pt x="1563" y="377"/>
                    </a:lnTo>
                    <a:lnTo>
                      <a:pt x="1592" y="404"/>
                    </a:lnTo>
                    <a:lnTo>
                      <a:pt x="1607" y="404"/>
                    </a:lnTo>
                    <a:lnTo>
                      <a:pt x="1608" y="423"/>
                    </a:lnTo>
                    <a:lnTo>
                      <a:pt x="1635" y="419"/>
                    </a:lnTo>
                    <a:lnTo>
                      <a:pt x="1670" y="402"/>
                    </a:lnTo>
                    <a:lnTo>
                      <a:pt x="1650" y="429"/>
                    </a:lnTo>
                    <a:lnTo>
                      <a:pt x="1632" y="443"/>
                    </a:lnTo>
                    <a:lnTo>
                      <a:pt x="1635" y="461"/>
                    </a:lnTo>
                    <a:lnTo>
                      <a:pt x="1524" y="696"/>
                    </a:lnTo>
                    <a:lnTo>
                      <a:pt x="1475" y="804"/>
                    </a:lnTo>
                    <a:lnTo>
                      <a:pt x="1467" y="824"/>
                    </a:lnTo>
                    <a:lnTo>
                      <a:pt x="1436" y="855"/>
                    </a:lnTo>
                    <a:lnTo>
                      <a:pt x="1470" y="890"/>
                    </a:lnTo>
                    <a:lnTo>
                      <a:pt x="1475" y="906"/>
                    </a:lnTo>
                    <a:lnTo>
                      <a:pt x="1464" y="918"/>
                    </a:lnTo>
                    <a:lnTo>
                      <a:pt x="1467" y="938"/>
                    </a:lnTo>
                    <a:lnTo>
                      <a:pt x="1451" y="956"/>
                    </a:lnTo>
                    <a:lnTo>
                      <a:pt x="1461" y="972"/>
                    </a:lnTo>
                    <a:lnTo>
                      <a:pt x="1461" y="999"/>
                    </a:lnTo>
                    <a:lnTo>
                      <a:pt x="1449" y="1017"/>
                    </a:lnTo>
                    <a:lnTo>
                      <a:pt x="1457" y="1038"/>
                    </a:lnTo>
                    <a:lnTo>
                      <a:pt x="1448" y="1049"/>
                    </a:lnTo>
                    <a:lnTo>
                      <a:pt x="1154" y="1049"/>
                    </a:lnTo>
                    <a:lnTo>
                      <a:pt x="1149" y="1037"/>
                    </a:lnTo>
                    <a:lnTo>
                      <a:pt x="1127" y="1044"/>
                    </a:lnTo>
                    <a:lnTo>
                      <a:pt x="1127" y="1055"/>
                    </a:lnTo>
                    <a:lnTo>
                      <a:pt x="1109" y="1052"/>
                    </a:lnTo>
                    <a:lnTo>
                      <a:pt x="1092" y="1038"/>
                    </a:lnTo>
                    <a:lnTo>
                      <a:pt x="1089" y="1025"/>
                    </a:lnTo>
                    <a:lnTo>
                      <a:pt x="1077" y="1022"/>
                    </a:lnTo>
                    <a:lnTo>
                      <a:pt x="1073" y="1007"/>
                    </a:lnTo>
                    <a:lnTo>
                      <a:pt x="1058" y="1002"/>
                    </a:lnTo>
                    <a:lnTo>
                      <a:pt x="1050" y="996"/>
                    </a:lnTo>
                    <a:lnTo>
                      <a:pt x="1049" y="980"/>
                    </a:lnTo>
                    <a:lnTo>
                      <a:pt x="1034" y="968"/>
                    </a:lnTo>
                    <a:lnTo>
                      <a:pt x="963" y="968"/>
                    </a:lnTo>
                    <a:lnTo>
                      <a:pt x="947" y="998"/>
                    </a:lnTo>
                    <a:lnTo>
                      <a:pt x="930" y="1001"/>
                    </a:lnTo>
                    <a:lnTo>
                      <a:pt x="927" y="1031"/>
                    </a:lnTo>
                    <a:lnTo>
                      <a:pt x="912" y="1035"/>
                    </a:lnTo>
                    <a:lnTo>
                      <a:pt x="914" y="1058"/>
                    </a:lnTo>
                    <a:lnTo>
                      <a:pt x="896" y="1064"/>
                    </a:lnTo>
                    <a:lnTo>
                      <a:pt x="870" y="1061"/>
                    </a:lnTo>
                    <a:lnTo>
                      <a:pt x="839" y="1065"/>
                    </a:lnTo>
                    <a:lnTo>
                      <a:pt x="836" y="1088"/>
                    </a:lnTo>
                    <a:lnTo>
                      <a:pt x="816" y="1107"/>
                    </a:lnTo>
                    <a:lnTo>
                      <a:pt x="809" y="1086"/>
                    </a:lnTo>
                    <a:lnTo>
                      <a:pt x="786" y="1110"/>
                    </a:lnTo>
                    <a:lnTo>
                      <a:pt x="768" y="1109"/>
                    </a:lnTo>
                    <a:lnTo>
                      <a:pt x="755" y="1118"/>
                    </a:lnTo>
                    <a:lnTo>
                      <a:pt x="740" y="1104"/>
                    </a:lnTo>
                    <a:lnTo>
                      <a:pt x="701" y="1104"/>
                    </a:lnTo>
                    <a:lnTo>
                      <a:pt x="681" y="1128"/>
                    </a:lnTo>
                    <a:lnTo>
                      <a:pt x="656" y="1146"/>
                    </a:lnTo>
                    <a:lnTo>
                      <a:pt x="417" y="1035"/>
                    </a:lnTo>
                    <a:lnTo>
                      <a:pt x="323" y="980"/>
                    </a:lnTo>
                    <a:lnTo>
                      <a:pt x="146" y="945"/>
                    </a:lnTo>
                    <a:lnTo>
                      <a:pt x="5" y="89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43549" name="Freeform 76"/>
              <p:cNvSpPr>
                <a:spLocks noChangeAspect="1"/>
              </p:cNvSpPr>
              <p:nvPr/>
            </p:nvSpPr>
            <p:spPr bwMode="auto">
              <a:xfrm>
                <a:off x="1114425" y="3417888"/>
                <a:ext cx="908050" cy="930276"/>
              </a:xfrm>
              <a:custGeom>
                <a:avLst/>
                <a:gdLst>
                  <a:gd name="T0" fmla="*/ 2147483647 w 634"/>
                  <a:gd name="T1" fmla="*/ 2147483647 h 649"/>
                  <a:gd name="T2" fmla="*/ 2147483647 w 634"/>
                  <a:gd name="T3" fmla="*/ 2147483647 h 649"/>
                  <a:gd name="T4" fmla="*/ 2147483647 w 634"/>
                  <a:gd name="T5" fmla="*/ 2147483647 h 649"/>
                  <a:gd name="T6" fmla="*/ 2147483647 w 634"/>
                  <a:gd name="T7" fmla="*/ 2147483647 h 649"/>
                  <a:gd name="T8" fmla="*/ 2147483647 w 634"/>
                  <a:gd name="T9" fmla="*/ 2147483647 h 649"/>
                  <a:gd name="T10" fmla="*/ 2147483647 w 634"/>
                  <a:gd name="T11" fmla="*/ 2147483647 h 649"/>
                  <a:gd name="T12" fmla="*/ 2147483647 w 634"/>
                  <a:gd name="T13" fmla="*/ 2147483647 h 649"/>
                  <a:gd name="T14" fmla="*/ 2147483647 w 634"/>
                  <a:gd name="T15" fmla="*/ 2147483647 h 649"/>
                  <a:gd name="T16" fmla="*/ 2147483647 w 634"/>
                  <a:gd name="T17" fmla="*/ 2147483647 h 649"/>
                  <a:gd name="T18" fmla="*/ 2147483647 w 634"/>
                  <a:gd name="T19" fmla="*/ 2147483647 h 649"/>
                  <a:gd name="T20" fmla="*/ 2147483647 w 634"/>
                  <a:gd name="T21" fmla="*/ 2147483647 h 649"/>
                  <a:gd name="T22" fmla="*/ 2147483647 w 634"/>
                  <a:gd name="T23" fmla="*/ 2147483647 h 649"/>
                  <a:gd name="T24" fmla="*/ 2147483647 w 634"/>
                  <a:gd name="T25" fmla="*/ 2147483647 h 649"/>
                  <a:gd name="T26" fmla="*/ 2147483647 w 634"/>
                  <a:gd name="T27" fmla="*/ 2147483647 h 649"/>
                  <a:gd name="T28" fmla="*/ 2147483647 w 634"/>
                  <a:gd name="T29" fmla="*/ 2147483647 h 649"/>
                  <a:gd name="T30" fmla="*/ 2147483647 w 634"/>
                  <a:gd name="T31" fmla="*/ 2147483647 h 649"/>
                  <a:gd name="T32" fmla="*/ 2147483647 w 634"/>
                  <a:gd name="T33" fmla="*/ 2147483647 h 649"/>
                  <a:gd name="T34" fmla="*/ 2147483647 w 634"/>
                  <a:gd name="T35" fmla="*/ 2147483647 h 649"/>
                  <a:gd name="T36" fmla="*/ 2147483647 w 634"/>
                  <a:gd name="T37" fmla="*/ 2147483647 h 649"/>
                  <a:gd name="T38" fmla="*/ 2147483647 w 634"/>
                  <a:gd name="T39" fmla="*/ 2147483647 h 649"/>
                  <a:gd name="T40" fmla="*/ 2147483647 w 634"/>
                  <a:gd name="T41" fmla="*/ 2147483647 h 649"/>
                  <a:gd name="T42" fmla="*/ 2147483647 w 634"/>
                  <a:gd name="T43" fmla="*/ 2147483647 h 649"/>
                  <a:gd name="T44" fmla="*/ 2147483647 w 634"/>
                  <a:gd name="T45" fmla="*/ 0 h 649"/>
                  <a:gd name="T46" fmla="*/ 2147483647 w 634"/>
                  <a:gd name="T47" fmla="*/ 2147483647 h 649"/>
                  <a:gd name="T48" fmla="*/ 2147483647 w 634"/>
                  <a:gd name="T49" fmla="*/ 0 h 6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4"/>
                  <a:gd name="T76" fmla="*/ 0 h 649"/>
                  <a:gd name="T77" fmla="*/ 634 w 634"/>
                  <a:gd name="T78" fmla="*/ 649 h 6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4" h="649">
                    <a:moveTo>
                      <a:pt x="24" y="649"/>
                    </a:moveTo>
                    <a:cubicBezTo>
                      <a:pt x="22" y="631"/>
                      <a:pt x="22" y="613"/>
                      <a:pt x="17" y="596"/>
                    </a:cubicBezTo>
                    <a:cubicBezTo>
                      <a:pt x="15" y="588"/>
                      <a:pt x="5" y="584"/>
                      <a:pt x="4" y="576"/>
                    </a:cubicBezTo>
                    <a:cubicBezTo>
                      <a:pt x="0" y="547"/>
                      <a:pt x="27" y="524"/>
                      <a:pt x="50" y="516"/>
                    </a:cubicBezTo>
                    <a:cubicBezTo>
                      <a:pt x="56" y="483"/>
                      <a:pt x="59" y="458"/>
                      <a:pt x="77" y="430"/>
                    </a:cubicBezTo>
                    <a:cubicBezTo>
                      <a:pt x="88" y="396"/>
                      <a:pt x="98" y="419"/>
                      <a:pt x="110" y="384"/>
                    </a:cubicBezTo>
                    <a:cubicBezTo>
                      <a:pt x="119" y="418"/>
                      <a:pt x="108" y="440"/>
                      <a:pt x="143" y="417"/>
                    </a:cubicBezTo>
                    <a:cubicBezTo>
                      <a:pt x="205" y="423"/>
                      <a:pt x="228" y="423"/>
                      <a:pt x="282" y="404"/>
                    </a:cubicBezTo>
                    <a:cubicBezTo>
                      <a:pt x="318" y="417"/>
                      <a:pt x="345" y="444"/>
                      <a:pt x="381" y="457"/>
                    </a:cubicBezTo>
                    <a:cubicBezTo>
                      <a:pt x="393" y="422"/>
                      <a:pt x="396" y="405"/>
                      <a:pt x="428" y="384"/>
                    </a:cubicBezTo>
                    <a:cubicBezTo>
                      <a:pt x="459" y="337"/>
                      <a:pt x="475" y="354"/>
                      <a:pt x="520" y="371"/>
                    </a:cubicBezTo>
                    <a:cubicBezTo>
                      <a:pt x="542" y="363"/>
                      <a:pt x="554" y="351"/>
                      <a:pt x="573" y="338"/>
                    </a:cubicBezTo>
                    <a:cubicBezTo>
                      <a:pt x="519" y="318"/>
                      <a:pt x="586" y="348"/>
                      <a:pt x="547" y="311"/>
                    </a:cubicBezTo>
                    <a:cubicBezTo>
                      <a:pt x="528" y="292"/>
                      <a:pt x="494" y="301"/>
                      <a:pt x="467" y="298"/>
                    </a:cubicBezTo>
                    <a:cubicBezTo>
                      <a:pt x="426" y="326"/>
                      <a:pt x="381" y="319"/>
                      <a:pt x="335" y="311"/>
                    </a:cubicBezTo>
                    <a:cubicBezTo>
                      <a:pt x="350" y="287"/>
                      <a:pt x="355" y="263"/>
                      <a:pt x="368" y="238"/>
                    </a:cubicBezTo>
                    <a:cubicBezTo>
                      <a:pt x="371" y="232"/>
                      <a:pt x="369" y="223"/>
                      <a:pt x="375" y="219"/>
                    </a:cubicBezTo>
                    <a:cubicBezTo>
                      <a:pt x="387" y="211"/>
                      <a:pt x="415" y="205"/>
                      <a:pt x="415" y="205"/>
                    </a:cubicBezTo>
                    <a:cubicBezTo>
                      <a:pt x="434" y="176"/>
                      <a:pt x="438" y="159"/>
                      <a:pt x="467" y="139"/>
                    </a:cubicBezTo>
                    <a:cubicBezTo>
                      <a:pt x="482" y="97"/>
                      <a:pt x="500" y="87"/>
                      <a:pt x="540" y="73"/>
                    </a:cubicBezTo>
                    <a:cubicBezTo>
                      <a:pt x="556" y="58"/>
                      <a:pt x="568" y="45"/>
                      <a:pt x="587" y="33"/>
                    </a:cubicBezTo>
                    <a:cubicBezTo>
                      <a:pt x="589" y="26"/>
                      <a:pt x="588" y="18"/>
                      <a:pt x="593" y="13"/>
                    </a:cubicBezTo>
                    <a:cubicBezTo>
                      <a:pt x="606" y="0"/>
                      <a:pt x="634" y="14"/>
                      <a:pt x="593" y="0"/>
                    </a:cubicBezTo>
                    <a:cubicBezTo>
                      <a:pt x="587" y="19"/>
                      <a:pt x="590" y="73"/>
                      <a:pt x="573" y="27"/>
                    </a:cubicBezTo>
                    <a:cubicBezTo>
                      <a:pt x="581" y="5"/>
                      <a:pt x="580" y="14"/>
                      <a:pt x="580" y="0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043550" name="Freeform 78"/>
              <p:cNvSpPr>
                <a:spLocks noChangeAspect="1"/>
              </p:cNvSpPr>
              <p:nvPr/>
            </p:nvSpPr>
            <p:spPr bwMode="auto">
              <a:xfrm>
                <a:off x="1250950" y="2801938"/>
                <a:ext cx="942976" cy="633413"/>
              </a:xfrm>
              <a:custGeom>
                <a:avLst/>
                <a:gdLst>
                  <a:gd name="T0" fmla="*/ 2147483647 w 656"/>
                  <a:gd name="T1" fmla="*/ 2147483647 h 443"/>
                  <a:gd name="T2" fmla="*/ 2147483647 w 656"/>
                  <a:gd name="T3" fmla="*/ 2147483647 h 443"/>
                  <a:gd name="T4" fmla="*/ 2147483647 w 656"/>
                  <a:gd name="T5" fmla="*/ 2147483647 h 443"/>
                  <a:gd name="T6" fmla="*/ 2147483647 w 656"/>
                  <a:gd name="T7" fmla="*/ 2147483647 h 443"/>
                  <a:gd name="T8" fmla="*/ 2147483647 w 656"/>
                  <a:gd name="T9" fmla="*/ 2147483647 h 443"/>
                  <a:gd name="T10" fmla="*/ 2147483647 w 656"/>
                  <a:gd name="T11" fmla="*/ 2147483647 h 443"/>
                  <a:gd name="T12" fmla="*/ 2147483647 w 656"/>
                  <a:gd name="T13" fmla="*/ 2147483647 h 443"/>
                  <a:gd name="T14" fmla="*/ 2147483647 w 656"/>
                  <a:gd name="T15" fmla="*/ 0 h 443"/>
                  <a:gd name="T16" fmla="*/ 2147483647 w 656"/>
                  <a:gd name="T17" fmla="*/ 2147483647 h 443"/>
                  <a:gd name="T18" fmla="*/ 2147483647 w 656"/>
                  <a:gd name="T19" fmla="*/ 2147483647 h 443"/>
                  <a:gd name="T20" fmla="*/ 2147483647 w 656"/>
                  <a:gd name="T21" fmla="*/ 2147483647 h 443"/>
                  <a:gd name="T22" fmla="*/ 2147483647 w 656"/>
                  <a:gd name="T23" fmla="*/ 2147483647 h 443"/>
                  <a:gd name="T24" fmla="*/ 2147483647 w 656"/>
                  <a:gd name="T25" fmla="*/ 2147483647 h 443"/>
                  <a:gd name="T26" fmla="*/ 2147483647 w 656"/>
                  <a:gd name="T27" fmla="*/ 2147483647 h 443"/>
                  <a:gd name="T28" fmla="*/ 2147483647 w 656"/>
                  <a:gd name="T29" fmla="*/ 2147483647 h 443"/>
                  <a:gd name="T30" fmla="*/ 2147483647 w 656"/>
                  <a:gd name="T31" fmla="*/ 2147483647 h 443"/>
                  <a:gd name="T32" fmla="*/ 2147483647 w 656"/>
                  <a:gd name="T33" fmla="*/ 2147483647 h 443"/>
                  <a:gd name="T34" fmla="*/ 2147483647 w 656"/>
                  <a:gd name="T35" fmla="*/ 2147483647 h 443"/>
                  <a:gd name="T36" fmla="*/ 2147483647 w 656"/>
                  <a:gd name="T37" fmla="*/ 2147483647 h 443"/>
                  <a:gd name="T38" fmla="*/ 2147483647 w 656"/>
                  <a:gd name="T39" fmla="*/ 2147483647 h 443"/>
                  <a:gd name="T40" fmla="*/ 2147483647 w 656"/>
                  <a:gd name="T41" fmla="*/ 2147483647 h 443"/>
                  <a:gd name="T42" fmla="*/ 2147483647 w 656"/>
                  <a:gd name="T43" fmla="*/ 2147483647 h 4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6"/>
                  <a:gd name="T67" fmla="*/ 0 h 443"/>
                  <a:gd name="T68" fmla="*/ 656 w 656"/>
                  <a:gd name="T69" fmla="*/ 443 h 4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6" h="443">
                    <a:moveTo>
                      <a:pt x="484" y="443"/>
                    </a:moveTo>
                    <a:cubicBezTo>
                      <a:pt x="486" y="436"/>
                      <a:pt x="486" y="428"/>
                      <a:pt x="491" y="423"/>
                    </a:cubicBezTo>
                    <a:cubicBezTo>
                      <a:pt x="525" y="389"/>
                      <a:pt x="540" y="395"/>
                      <a:pt x="570" y="351"/>
                    </a:cubicBezTo>
                    <a:cubicBezTo>
                      <a:pt x="562" y="292"/>
                      <a:pt x="524" y="191"/>
                      <a:pt x="597" y="165"/>
                    </a:cubicBezTo>
                    <a:cubicBezTo>
                      <a:pt x="632" y="112"/>
                      <a:pt x="586" y="176"/>
                      <a:pt x="630" y="132"/>
                    </a:cubicBezTo>
                    <a:cubicBezTo>
                      <a:pt x="645" y="117"/>
                      <a:pt x="650" y="93"/>
                      <a:pt x="656" y="73"/>
                    </a:cubicBezTo>
                    <a:cubicBezTo>
                      <a:pt x="646" y="38"/>
                      <a:pt x="639" y="56"/>
                      <a:pt x="610" y="66"/>
                    </a:cubicBezTo>
                    <a:cubicBezTo>
                      <a:pt x="584" y="26"/>
                      <a:pt x="549" y="13"/>
                      <a:pt x="504" y="0"/>
                    </a:cubicBezTo>
                    <a:cubicBezTo>
                      <a:pt x="446" y="8"/>
                      <a:pt x="393" y="22"/>
                      <a:pt x="338" y="39"/>
                    </a:cubicBezTo>
                    <a:cubicBezTo>
                      <a:pt x="336" y="33"/>
                      <a:pt x="339" y="20"/>
                      <a:pt x="332" y="20"/>
                    </a:cubicBezTo>
                    <a:cubicBezTo>
                      <a:pt x="324" y="20"/>
                      <a:pt x="324" y="33"/>
                      <a:pt x="319" y="39"/>
                    </a:cubicBezTo>
                    <a:cubicBezTo>
                      <a:pt x="305" y="57"/>
                      <a:pt x="307" y="53"/>
                      <a:pt x="285" y="59"/>
                    </a:cubicBezTo>
                    <a:cubicBezTo>
                      <a:pt x="268" y="77"/>
                      <a:pt x="253" y="85"/>
                      <a:pt x="239" y="106"/>
                    </a:cubicBezTo>
                    <a:cubicBezTo>
                      <a:pt x="188" y="92"/>
                      <a:pt x="230" y="86"/>
                      <a:pt x="186" y="73"/>
                    </a:cubicBezTo>
                    <a:cubicBezTo>
                      <a:pt x="164" y="80"/>
                      <a:pt x="142" y="85"/>
                      <a:pt x="120" y="92"/>
                    </a:cubicBezTo>
                    <a:cubicBezTo>
                      <a:pt x="101" y="112"/>
                      <a:pt x="114" y="103"/>
                      <a:pt x="87" y="112"/>
                    </a:cubicBezTo>
                    <a:cubicBezTo>
                      <a:pt x="74" y="116"/>
                      <a:pt x="47" y="126"/>
                      <a:pt x="47" y="126"/>
                    </a:cubicBezTo>
                    <a:cubicBezTo>
                      <a:pt x="33" y="110"/>
                      <a:pt x="23" y="93"/>
                      <a:pt x="7" y="79"/>
                    </a:cubicBezTo>
                    <a:cubicBezTo>
                      <a:pt x="15" y="101"/>
                      <a:pt x="40" y="139"/>
                      <a:pt x="40" y="139"/>
                    </a:cubicBezTo>
                    <a:cubicBezTo>
                      <a:pt x="49" y="112"/>
                      <a:pt x="49" y="102"/>
                      <a:pt x="21" y="92"/>
                    </a:cubicBezTo>
                    <a:cubicBezTo>
                      <a:pt x="16" y="88"/>
                      <a:pt x="13" y="77"/>
                      <a:pt x="7" y="79"/>
                    </a:cubicBezTo>
                    <a:cubicBezTo>
                      <a:pt x="0" y="81"/>
                      <a:pt x="1" y="99"/>
                      <a:pt x="1" y="99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043551" name="Freeform 81"/>
              <p:cNvSpPr>
                <a:spLocks noChangeAspect="1"/>
              </p:cNvSpPr>
              <p:nvPr/>
            </p:nvSpPr>
            <p:spPr bwMode="auto">
              <a:xfrm>
                <a:off x="2379663" y="2497139"/>
                <a:ext cx="973137" cy="719137"/>
              </a:xfrm>
              <a:custGeom>
                <a:avLst/>
                <a:gdLst>
                  <a:gd name="T0" fmla="*/ 2147483647 w 677"/>
                  <a:gd name="T1" fmla="*/ 0 h 501"/>
                  <a:gd name="T2" fmla="*/ 2147483647 w 677"/>
                  <a:gd name="T3" fmla="*/ 2147483647 h 501"/>
                  <a:gd name="T4" fmla="*/ 2147483647 w 677"/>
                  <a:gd name="T5" fmla="*/ 2147483647 h 501"/>
                  <a:gd name="T6" fmla="*/ 2147483647 w 677"/>
                  <a:gd name="T7" fmla="*/ 2147483647 h 501"/>
                  <a:gd name="T8" fmla="*/ 2147483647 w 677"/>
                  <a:gd name="T9" fmla="*/ 2147483647 h 501"/>
                  <a:gd name="T10" fmla="*/ 2147483647 w 677"/>
                  <a:gd name="T11" fmla="*/ 2147483647 h 501"/>
                  <a:gd name="T12" fmla="*/ 2147483647 w 677"/>
                  <a:gd name="T13" fmla="*/ 2147483647 h 501"/>
                  <a:gd name="T14" fmla="*/ 2147483647 w 677"/>
                  <a:gd name="T15" fmla="*/ 2147483647 h 501"/>
                  <a:gd name="T16" fmla="*/ 2147483647 w 677"/>
                  <a:gd name="T17" fmla="*/ 2147483647 h 501"/>
                  <a:gd name="T18" fmla="*/ 2147483647 w 677"/>
                  <a:gd name="T19" fmla="*/ 2147483647 h 501"/>
                  <a:gd name="T20" fmla="*/ 2147483647 w 677"/>
                  <a:gd name="T21" fmla="*/ 2147483647 h 501"/>
                  <a:gd name="T22" fmla="*/ 2147483647 w 677"/>
                  <a:gd name="T23" fmla="*/ 2147483647 h 501"/>
                  <a:gd name="T24" fmla="*/ 2147483647 w 677"/>
                  <a:gd name="T25" fmla="*/ 2147483647 h 501"/>
                  <a:gd name="T26" fmla="*/ 2147483647 w 677"/>
                  <a:gd name="T27" fmla="*/ 2147483647 h 501"/>
                  <a:gd name="T28" fmla="*/ 2147483647 w 677"/>
                  <a:gd name="T29" fmla="*/ 2147483647 h 501"/>
                  <a:gd name="T30" fmla="*/ 2147483647 w 677"/>
                  <a:gd name="T31" fmla="*/ 2147483647 h 501"/>
                  <a:gd name="T32" fmla="*/ 2147483647 w 677"/>
                  <a:gd name="T33" fmla="*/ 2147483647 h 501"/>
                  <a:gd name="T34" fmla="*/ 2147483647 w 677"/>
                  <a:gd name="T35" fmla="*/ 2147483647 h 501"/>
                  <a:gd name="T36" fmla="*/ 2147483647 w 677"/>
                  <a:gd name="T37" fmla="*/ 2147483647 h 501"/>
                  <a:gd name="T38" fmla="*/ 2147483647 w 677"/>
                  <a:gd name="T39" fmla="*/ 2147483647 h 501"/>
                  <a:gd name="T40" fmla="*/ 2147483647 w 677"/>
                  <a:gd name="T41" fmla="*/ 2147483647 h 501"/>
                  <a:gd name="T42" fmla="*/ 2147483647 w 677"/>
                  <a:gd name="T43" fmla="*/ 2147483647 h 501"/>
                  <a:gd name="T44" fmla="*/ 2147483647 w 677"/>
                  <a:gd name="T45" fmla="*/ 2147483647 h 501"/>
                  <a:gd name="T46" fmla="*/ 2147483647 w 677"/>
                  <a:gd name="T47" fmla="*/ 2147483647 h 501"/>
                  <a:gd name="T48" fmla="*/ 2147483647 w 677"/>
                  <a:gd name="T49" fmla="*/ 2147483647 h 501"/>
                  <a:gd name="T50" fmla="*/ 2147483647 w 677"/>
                  <a:gd name="T51" fmla="*/ 2147483647 h 501"/>
                  <a:gd name="T52" fmla="*/ 2147483647 w 677"/>
                  <a:gd name="T53" fmla="*/ 2147483647 h 5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77"/>
                  <a:gd name="T82" fmla="*/ 0 h 501"/>
                  <a:gd name="T83" fmla="*/ 677 w 677"/>
                  <a:gd name="T84" fmla="*/ 501 h 50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77" h="501">
                    <a:moveTo>
                      <a:pt x="644" y="0"/>
                    </a:moveTo>
                    <a:cubicBezTo>
                      <a:pt x="626" y="27"/>
                      <a:pt x="628" y="49"/>
                      <a:pt x="604" y="73"/>
                    </a:cubicBezTo>
                    <a:cubicBezTo>
                      <a:pt x="626" y="87"/>
                      <a:pt x="635" y="105"/>
                      <a:pt x="657" y="119"/>
                    </a:cubicBezTo>
                    <a:cubicBezTo>
                      <a:pt x="666" y="145"/>
                      <a:pt x="670" y="172"/>
                      <a:pt x="677" y="198"/>
                    </a:cubicBezTo>
                    <a:cubicBezTo>
                      <a:pt x="668" y="207"/>
                      <a:pt x="658" y="215"/>
                      <a:pt x="650" y="225"/>
                    </a:cubicBezTo>
                    <a:cubicBezTo>
                      <a:pt x="640" y="238"/>
                      <a:pt x="624" y="265"/>
                      <a:pt x="624" y="265"/>
                    </a:cubicBezTo>
                    <a:cubicBezTo>
                      <a:pt x="629" y="279"/>
                      <a:pt x="642" y="290"/>
                      <a:pt x="644" y="304"/>
                    </a:cubicBezTo>
                    <a:cubicBezTo>
                      <a:pt x="648" y="332"/>
                      <a:pt x="607" y="334"/>
                      <a:pt x="591" y="338"/>
                    </a:cubicBezTo>
                    <a:cubicBezTo>
                      <a:pt x="541" y="331"/>
                      <a:pt x="539" y="332"/>
                      <a:pt x="498" y="344"/>
                    </a:cubicBezTo>
                    <a:cubicBezTo>
                      <a:pt x="468" y="298"/>
                      <a:pt x="487" y="309"/>
                      <a:pt x="452" y="298"/>
                    </a:cubicBezTo>
                    <a:cubicBezTo>
                      <a:pt x="430" y="304"/>
                      <a:pt x="410" y="309"/>
                      <a:pt x="392" y="324"/>
                    </a:cubicBezTo>
                    <a:cubicBezTo>
                      <a:pt x="361" y="349"/>
                      <a:pt x="355" y="378"/>
                      <a:pt x="313" y="390"/>
                    </a:cubicBezTo>
                    <a:cubicBezTo>
                      <a:pt x="276" y="379"/>
                      <a:pt x="306" y="394"/>
                      <a:pt x="286" y="364"/>
                    </a:cubicBezTo>
                    <a:cubicBezTo>
                      <a:pt x="272" y="343"/>
                      <a:pt x="250" y="332"/>
                      <a:pt x="227" y="324"/>
                    </a:cubicBezTo>
                    <a:cubicBezTo>
                      <a:pt x="209" y="326"/>
                      <a:pt x="192" y="331"/>
                      <a:pt x="174" y="331"/>
                    </a:cubicBezTo>
                    <a:cubicBezTo>
                      <a:pt x="139" y="331"/>
                      <a:pt x="158" y="298"/>
                      <a:pt x="134" y="285"/>
                    </a:cubicBezTo>
                    <a:cubicBezTo>
                      <a:pt x="124" y="279"/>
                      <a:pt x="112" y="280"/>
                      <a:pt x="101" y="278"/>
                    </a:cubicBezTo>
                    <a:cubicBezTo>
                      <a:pt x="109" y="254"/>
                      <a:pt x="116" y="243"/>
                      <a:pt x="108" y="218"/>
                    </a:cubicBezTo>
                    <a:cubicBezTo>
                      <a:pt x="56" y="224"/>
                      <a:pt x="41" y="218"/>
                      <a:pt x="15" y="258"/>
                    </a:cubicBezTo>
                    <a:cubicBezTo>
                      <a:pt x="18" y="319"/>
                      <a:pt x="0" y="366"/>
                      <a:pt x="48" y="397"/>
                    </a:cubicBezTo>
                    <a:cubicBezTo>
                      <a:pt x="57" y="423"/>
                      <a:pt x="61" y="435"/>
                      <a:pt x="88" y="443"/>
                    </a:cubicBezTo>
                    <a:cubicBezTo>
                      <a:pt x="93" y="448"/>
                      <a:pt x="121" y="490"/>
                      <a:pt x="114" y="496"/>
                    </a:cubicBezTo>
                    <a:cubicBezTo>
                      <a:pt x="109" y="501"/>
                      <a:pt x="101" y="492"/>
                      <a:pt x="94" y="490"/>
                    </a:cubicBezTo>
                    <a:cubicBezTo>
                      <a:pt x="78" y="465"/>
                      <a:pt x="54" y="447"/>
                      <a:pt x="35" y="424"/>
                    </a:cubicBezTo>
                    <a:cubicBezTo>
                      <a:pt x="31" y="419"/>
                      <a:pt x="25" y="415"/>
                      <a:pt x="21" y="410"/>
                    </a:cubicBezTo>
                    <a:cubicBezTo>
                      <a:pt x="16" y="404"/>
                      <a:pt x="13" y="384"/>
                      <a:pt x="8" y="390"/>
                    </a:cubicBezTo>
                    <a:cubicBezTo>
                      <a:pt x="0" y="398"/>
                      <a:pt x="8" y="413"/>
                      <a:pt x="8" y="424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043552" name="Freeform 83"/>
              <p:cNvSpPr>
                <a:spLocks noChangeAspect="1"/>
              </p:cNvSpPr>
              <p:nvPr/>
            </p:nvSpPr>
            <p:spPr bwMode="auto">
              <a:xfrm>
                <a:off x="1870075" y="3367088"/>
                <a:ext cx="1130300" cy="268287"/>
              </a:xfrm>
              <a:custGeom>
                <a:avLst/>
                <a:gdLst>
                  <a:gd name="T0" fmla="*/ 2147483647 w 788"/>
                  <a:gd name="T1" fmla="*/ 2147483647 h 187"/>
                  <a:gd name="T2" fmla="*/ 2147483647 w 788"/>
                  <a:gd name="T3" fmla="*/ 2147483647 h 187"/>
                  <a:gd name="T4" fmla="*/ 2147483647 w 788"/>
                  <a:gd name="T5" fmla="*/ 2147483647 h 187"/>
                  <a:gd name="T6" fmla="*/ 2147483647 w 788"/>
                  <a:gd name="T7" fmla="*/ 2147483647 h 187"/>
                  <a:gd name="T8" fmla="*/ 2147483647 w 788"/>
                  <a:gd name="T9" fmla="*/ 2147483647 h 187"/>
                  <a:gd name="T10" fmla="*/ 2147483647 w 788"/>
                  <a:gd name="T11" fmla="*/ 2147483647 h 187"/>
                  <a:gd name="T12" fmla="*/ 2147483647 w 788"/>
                  <a:gd name="T13" fmla="*/ 2147483647 h 187"/>
                  <a:gd name="T14" fmla="*/ 2147483647 w 788"/>
                  <a:gd name="T15" fmla="*/ 2147483647 h 187"/>
                  <a:gd name="T16" fmla="*/ 2147483647 w 788"/>
                  <a:gd name="T17" fmla="*/ 2147483647 h 187"/>
                  <a:gd name="T18" fmla="*/ 2147483647 w 788"/>
                  <a:gd name="T19" fmla="*/ 2147483647 h 187"/>
                  <a:gd name="T20" fmla="*/ 2147483647 w 788"/>
                  <a:gd name="T21" fmla="*/ 2147483647 h 187"/>
                  <a:gd name="T22" fmla="*/ 0 w 788"/>
                  <a:gd name="T23" fmla="*/ 2147483647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8"/>
                  <a:gd name="T37" fmla="*/ 0 h 187"/>
                  <a:gd name="T38" fmla="*/ 788 w 788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8" h="187">
                    <a:moveTo>
                      <a:pt x="788" y="161"/>
                    </a:moveTo>
                    <a:cubicBezTo>
                      <a:pt x="786" y="152"/>
                      <a:pt x="788" y="140"/>
                      <a:pt x="781" y="134"/>
                    </a:cubicBezTo>
                    <a:cubicBezTo>
                      <a:pt x="772" y="127"/>
                      <a:pt x="759" y="132"/>
                      <a:pt x="748" y="128"/>
                    </a:cubicBezTo>
                    <a:cubicBezTo>
                      <a:pt x="733" y="123"/>
                      <a:pt x="725" y="112"/>
                      <a:pt x="715" y="101"/>
                    </a:cubicBezTo>
                    <a:cubicBezTo>
                      <a:pt x="708" y="67"/>
                      <a:pt x="711" y="54"/>
                      <a:pt x="682" y="35"/>
                    </a:cubicBezTo>
                    <a:cubicBezTo>
                      <a:pt x="660" y="0"/>
                      <a:pt x="652" y="16"/>
                      <a:pt x="622" y="35"/>
                    </a:cubicBezTo>
                    <a:cubicBezTo>
                      <a:pt x="583" y="96"/>
                      <a:pt x="618" y="85"/>
                      <a:pt x="523" y="95"/>
                    </a:cubicBezTo>
                    <a:cubicBezTo>
                      <a:pt x="459" y="136"/>
                      <a:pt x="546" y="123"/>
                      <a:pt x="437" y="134"/>
                    </a:cubicBezTo>
                    <a:cubicBezTo>
                      <a:pt x="402" y="172"/>
                      <a:pt x="415" y="178"/>
                      <a:pt x="358" y="187"/>
                    </a:cubicBezTo>
                    <a:cubicBezTo>
                      <a:pt x="289" y="183"/>
                      <a:pt x="237" y="176"/>
                      <a:pt x="172" y="161"/>
                    </a:cubicBezTo>
                    <a:cubicBezTo>
                      <a:pt x="127" y="132"/>
                      <a:pt x="119" y="142"/>
                      <a:pt x="53" y="148"/>
                    </a:cubicBezTo>
                    <a:cubicBezTo>
                      <a:pt x="28" y="164"/>
                      <a:pt x="21" y="162"/>
                      <a:pt x="0" y="141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043553" name="Freeform 80"/>
            <p:cNvSpPr>
              <a:spLocks noChangeAspect="1"/>
            </p:cNvSpPr>
            <p:nvPr/>
          </p:nvSpPr>
          <p:spPr bwMode="auto">
            <a:xfrm>
              <a:off x="2997200" y="3219450"/>
              <a:ext cx="977899" cy="828676"/>
            </a:xfrm>
            <a:custGeom>
              <a:avLst/>
              <a:gdLst>
                <a:gd name="T0" fmla="*/ 0 w 682"/>
                <a:gd name="T1" fmla="*/ 2147483647 h 578"/>
                <a:gd name="T2" fmla="*/ 2147483647 w 682"/>
                <a:gd name="T3" fmla="*/ 2147483647 h 578"/>
                <a:gd name="T4" fmla="*/ 2147483647 w 682"/>
                <a:gd name="T5" fmla="*/ 2147483647 h 578"/>
                <a:gd name="T6" fmla="*/ 2147483647 w 682"/>
                <a:gd name="T7" fmla="*/ 2147483647 h 578"/>
                <a:gd name="T8" fmla="*/ 2147483647 w 682"/>
                <a:gd name="T9" fmla="*/ 2147483647 h 578"/>
                <a:gd name="T10" fmla="*/ 2147483647 w 682"/>
                <a:gd name="T11" fmla="*/ 2147483647 h 578"/>
                <a:gd name="T12" fmla="*/ 2147483647 w 682"/>
                <a:gd name="T13" fmla="*/ 2147483647 h 578"/>
                <a:gd name="T14" fmla="*/ 2147483647 w 682"/>
                <a:gd name="T15" fmla="*/ 2147483647 h 578"/>
                <a:gd name="T16" fmla="*/ 2147483647 w 682"/>
                <a:gd name="T17" fmla="*/ 2147483647 h 578"/>
                <a:gd name="T18" fmla="*/ 2147483647 w 682"/>
                <a:gd name="T19" fmla="*/ 2147483647 h 578"/>
                <a:gd name="T20" fmla="*/ 2147483647 w 682"/>
                <a:gd name="T21" fmla="*/ 2147483647 h 578"/>
                <a:gd name="T22" fmla="*/ 2147483647 w 682"/>
                <a:gd name="T23" fmla="*/ 2147483647 h 578"/>
                <a:gd name="T24" fmla="*/ 2147483647 w 682"/>
                <a:gd name="T25" fmla="*/ 2147483647 h 578"/>
                <a:gd name="T26" fmla="*/ 2147483647 w 682"/>
                <a:gd name="T27" fmla="*/ 2147483647 h 578"/>
                <a:gd name="T28" fmla="*/ 2147483647 w 682"/>
                <a:gd name="T29" fmla="*/ 2147483647 h 578"/>
                <a:gd name="T30" fmla="*/ 2147483647 w 682"/>
                <a:gd name="T31" fmla="*/ 2147483647 h 578"/>
                <a:gd name="T32" fmla="*/ 2147483647 w 682"/>
                <a:gd name="T33" fmla="*/ 2147483647 h 578"/>
                <a:gd name="T34" fmla="*/ 2147483647 w 682"/>
                <a:gd name="T35" fmla="*/ 2147483647 h 578"/>
                <a:gd name="T36" fmla="*/ 2147483647 w 682"/>
                <a:gd name="T37" fmla="*/ 2147483647 h 578"/>
                <a:gd name="T38" fmla="*/ 2147483647 w 682"/>
                <a:gd name="T39" fmla="*/ 2147483647 h 578"/>
                <a:gd name="T40" fmla="*/ 2147483647 w 682"/>
                <a:gd name="T41" fmla="*/ 2147483647 h 578"/>
                <a:gd name="T42" fmla="*/ 2147483647 w 682"/>
                <a:gd name="T43" fmla="*/ 2147483647 h 578"/>
                <a:gd name="T44" fmla="*/ 2147483647 w 682"/>
                <a:gd name="T45" fmla="*/ 2147483647 h 578"/>
                <a:gd name="T46" fmla="*/ 2147483647 w 682"/>
                <a:gd name="T47" fmla="*/ 2147483647 h 5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2"/>
                <a:gd name="T73" fmla="*/ 0 h 578"/>
                <a:gd name="T74" fmla="*/ 682 w 682"/>
                <a:gd name="T75" fmla="*/ 578 h 5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2" h="578">
                  <a:moveTo>
                    <a:pt x="0" y="253"/>
                  </a:moveTo>
                  <a:cubicBezTo>
                    <a:pt x="18" y="250"/>
                    <a:pt x="41" y="254"/>
                    <a:pt x="53" y="240"/>
                  </a:cubicBezTo>
                  <a:cubicBezTo>
                    <a:pt x="59" y="233"/>
                    <a:pt x="55" y="222"/>
                    <a:pt x="60" y="214"/>
                  </a:cubicBezTo>
                  <a:cubicBezTo>
                    <a:pt x="70" y="197"/>
                    <a:pt x="85" y="193"/>
                    <a:pt x="99" y="181"/>
                  </a:cubicBezTo>
                  <a:cubicBezTo>
                    <a:pt x="127" y="158"/>
                    <a:pt x="136" y="119"/>
                    <a:pt x="172" y="108"/>
                  </a:cubicBezTo>
                  <a:cubicBezTo>
                    <a:pt x="213" y="81"/>
                    <a:pt x="202" y="57"/>
                    <a:pt x="252" y="42"/>
                  </a:cubicBezTo>
                  <a:cubicBezTo>
                    <a:pt x="293" y="47"/>
                    <a:pt x="305" y="47"/>
                    <a:pt x="331" y="75"/>
                  </a:cubicBezTo>
                  <a:cubicBezTo>
                    <a:pt x="360" y="70"/>
                    <a:pt x="383" y="63"/>
                    <a:pt x="411" y="55"/>
                  </a:cubicBezTo>
                  <a:cubicBezTo>
                    <a:pt x="423" y="47"/>
                    <a:pt x="432" y="35"/>
                    <a:pt x="444" y="28"/>
                  </a:cubicBezTo>
                  <a:cubicBezTo>
                    <a:pt x="456" y="21"/>
                    <a:pt x="470" y="20"/>
                    <a:pt x="483" y="15"/>
                  </a:cubicBezTo>
                  <a:cubicBezTo>
                    <a:pt x="488" y="11"/>
                    <a:pt x="491" y="2"/>
                    <a:pt x="497" y="2"/>
                  </a:cubicBezTo>
                  <a:cubicBezTo>
                    <a:pt x="521" y="0"/>
                    <a:pt x="547" y="0"/>
                    <a:pt x="569" y="9"/>
                  </a:cubicBezTo>
                  <a:cubicBezTo>
                    <a:pt x="577" y="12"/>
                    <a:pt x="574" y="26"/>
                    <a:pt x="576" y="35"/>
                  </a:cubicBezTo>
                  <a:cubicBezTo>
                    <a:pt x="583" y="64"/>
                    <a:pt x="582" y="81"/>
                    <a:pt x="603" y="101"/>
                  </a:cubicBezTo>
                  <a:cubicBezTo>
                    <a:pt x="616" y="98"/>
                    <a:pt x="677" y="70"/>
                    <a:pt x="629" y="101"/>
                  </a:cubicBezTo>
                  <a:cubicBezTo>
                    <a:pt x="609" y="157"/>
                    <a:pt x="615" y="188"/>
                    <a:pt x="569" y="234"/>
                  </a:cubicBezTo>
                  <a:cubicBezTo>
                    <a:pt x="565" y="246"/>
                    <a:pt x="552" y="254"/>
                    <a:pt x="550" y="267"/>
                  </a:cubicBezTo>
                  <a:cubicBezTo>
                    <a:pt x="530" y="415"/>
                    <a:pt x="582" y="373"/>
                    <a:pt x="523" y="412"/>
                  </a:cubicBezTo>
                  <a:cubicBezTo>
                    <a:pt x="534" y="444"/>
                    <a:pt x="548" y="467"/>
                    <a:pt x="576" y="485"/>
                  </a:cubicBezTo>
                  <a:cubicBezTo>
                    <a:pt x="578" y="492"/>
                    <a:pt x="580" y="499"/>
                    <a:pt x="583" y="505"/>
                  </a:cubicBezTo>
                  <a:cubicBezTo>
                    <a:pt x="587" y="512"/>
                    <a:pt x="593" y="518"/>
                    <a:pt x="596" y="525"/>
                  </a:cubicBezTo>
                  <a:cubicBezTo>
                    <a:pt x="600" y="536"/>
                    <a:pt x="595" y="550"/>
                    <a:pt x="603" y="558"/>
                  </a:cubicBezTo>
                  <a:cubicBezTo>
                    <a:pt x="611" y="566"/>
                    <a:pt x="625" y="562"/>
                    <a:pt x="636" y="565"/>
                  </a:cubicBezTo>
                  <a:cubicBezTo>
                    <a:pt x="651" y="569"/>
                    <a:pt x="666" y="578"/>
                    <a:pt x="682" y="578"/>
                  </a:cubicBezTo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43554" name="Freeform 82"/>
            <p:cNvSpPr>
              <a:spLocks noChangeAspect="1"/>
            </p:cNvSpPr>
            <p:nvPr/>
          </p:nvSpPr>
          <p:spPr bwMode="auto">
            <a:xfrm>
              <a:off x="2166938" y="2849563"/>
              <a:ext cx="238125" cy="268287"/>
            </a:xfrm>
            <a:custGeom>
              <a:avLst/>
              <a:gdLst>
                <a:gd name="T0" fmla="*/ 2147483647 w 165"/>
                <a:gd name="T1" fmla="*/ 2147483647 h 187"/>
                <a:gd name="T2" fmla="*/ 2147483647 w 165"/>
                <a:gd name="T3" fmla="*/ 2147483647 h 187"/>
                <a:gd name="T4" fmla="*/ 2147483647 w 165"/>
                <a:gd name="T5" fmla="*/ 2147483647 h 187"/>
                <a:gd name="T6" fmla="*/ 2147483647 w 165"/>
                <a:gd name="T7" fmla="*/ 2147483647 h 187"/>
                <a:gd name="T8" fmla="*/ 2147483647 w 165"/>
                <a:gd name="T9" fmla="*/ 2147483647 h 187"/>
                <a:gd name="T10" fmla="*/ 2147483647 w 165"/>
                <a:gd name="T11" fmla="*/ 2147483647 h 187"/>
                <a:gd name="T12" fmla="*/ 0 w 165"/>
                <a:gd name="T13" fmla="*/ 2147483647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187"/>
                <a:gd name="T23" fmla="*/ 165 w 165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187">
                  <a:moveTo>
                    <a:pt x="165" y="187"/>
                  </a:moveTo>
                  <a:cubicBezTo>
                    <a:pt x="134" y="174"/>
                    <a:pt x="114" y="170"/>
                    <a:pt x="125" y="134"/>
                  </a:cubicBezTo>
                  <a:cubicBezTo>
                    <a:pt x="117" y="107"/>
                    <a:pt x="117" y="97"/>
                    <a:pt x="92" y="81"/>
                  </a:cubicBezTo>
                  <a:cubicBezTo>
                    <a:pt x="85" y="58"/>
                    <a:pt x="77" y="44"/>
                    <a:pt x="59" y="28"/>
                  </a:cubicBezTo>
                  <a:cubicBezTo>
                    <a:pt x="57" y="21"/>
                    <a:pt x="59" y="11"/>
                    <a:pt x="53" y="8"/>
                  </a:cubicBezTo>
                  <a:cubicBezTo>
                    <a:pt x="38" y="0"/>
                    <a:pt x="28" y="23"/>
                    <a:pt x="20" y="28"/>
                  </a:cubicBezTo>
                  <a:cubicBezTo>
                    <a:pt x="14" y="32"/>
                    <a:pt x="0" y="34"/>
                    <a:pt x="0" y="34"/>
                  </a:cubicBezTo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043555" name="Grupo 46"/>
          <p:cNvGrpSpPr>
            <a:grpSpLocks noChangeAspect="1"/>
          </p:cNvGrpSpPr>
          <p:nvPr/>
        </p:nvGrpSpPr>
        <p:grpSpPr bwMode="auto">
          <a:xfrm>
            <a:off x="842963" y="3470275"/>
            <a:ext cx="1473200" cy="782638"/>
            <a:chOff x="136525" y="4013200"/>
            <a:chExt cx="1763713" cy="936625"/>
          </a:xfrm>
        </p:grpSpPr>
        <p:sp>
          <p:nvSpPr>
            <p:cNvPr id="8043556" name="Freeform 73"/>
            <p:cNvSpPr>
              <a:spLocks noChangeAspect="1"/>
            </p:cNvSpPr>
            <p:nvPr/>
          </p:nvSpPr>
          <p:spPr bwMode="auto">
            <a:xfrm>
              <a:off x="136525" y="4013200"/>
              <a:ext cx="1763713" cy="936625"/>
            </a:xfrm>
            <a:custGeom>
              <a:avLst/>
              <a:gdLst>
                <a:gd name="T0" fmla="*/ 2147483647 w 690"/>
                <a:gd name="T1" fmla="*/ 0 h 372"/>
                <a:gd name="T2" fmla="*/ 2147483647 w 690"/>
                <a:gd name="T3" fmla="*/ 2147483647 h 372"/>
                <a:gd name="T4" fmla="*/ 2147483647 w 690"/>
                <a:gd name="T5" fmla="*/ 2147483647 h 372"/>
                <a:gd name="T6" fmla="*/ 2147483647 w 690"/>
                <a:gd name="T7" fmla="*/ 2147483647 h 372"/>
                <a:gd name="T8" fmla="*/ 2147483647 w 690"/>
                <a:gd name="T9" fmla="*/ 2147483647 h 372"/>
                <a:gd name="T10" fmla="*/ 2147483647 w 690"/>
                <a:gd name="T11" fmla="*/ 2147483647 h 372"/>
                <a:gd name="T12" fmla="*/ 2147483647 w 690"/>
                <a:gd name="T13" fmla="*/ 2147483647 h 372"/>
                <a:gd name="T14" fmla="*/ 2147483647 w 690"/>
                <a:gd name="T15" fmla="*/ 2147483647 h 372"/>
                <a:gd name="T16" fmla="*/ 2147483647 w 690"/>
                <a:gd name="T17" fmla="*/ 2147483647 h 372"/>
                <a:gd name="T18" fmla="*/ 2147483647 w 690"/>
                <a:gd name="T19" fmla="*/ 2147483647 h 372"/>
                <a:gd name="T20" fmla="*/ 2147483647 w 690"/>
                <a:gd name="T21" fmla="*/ 2147483647 h 372"/>
                <a:gd name="T22" fmla="*/ 2147483647 w 690"/>
                <a:gd name="T23" fmla="*/ 2147483647 h 372"/>
                <a:gd name="T24" fmla="*/ 2147483647 w 690"/>
                <a:gd name="T25" fmla="*/ 2147483647 h 372"/>
                <a:gd name="T26" fmla="*/ 2147483647 w 690"/>
                <a:gd name="T27" fmla="*/ 2147483647 h 372"/>
                <a:gd name="T28" fmla="*/ 2147483647 w 690"/>
                <a:gd name="T29" fmla="*/ 2147483647 h 372"/>
                <a:gd name="T30" fmla="*/ 2147483647 w 690"/>
                <a:gd name="T31" fmla="*/ 2147483647 h 372"/>
                <a:gd name="T32" fmla="*/ 2147483647 w 690"/>
                <a:gd name="T33" fmla="*/ 2147483647 h 372"/>
                <a:gd name="T34" fmla="*/ 2147483647 w 690"/>
                <a:gd name="T35" fmla="*/ 2147483647 h 372"/>
                <a:gd name="T36" fmla="*/ 2147483647 w 690"/>
                <a:gd name="T37" fmla="*/ 2147483647 h 372"/>
                <a:gd name="T38" fmla="*/ 2147483647 w 690"/>
                <a:gd name="T39" fmla="*/ 2147483647 h 372"/>
                <a:gd name="T40" fmla="*/ 2147483647 w 690"/>
                <a:gd name="T41" fmla="*/ 2147483647 h 372"/>
                <a:gd name="T42" fmla="*/ 2147483647 w 690"/>
                <a:gd name="T43" fmla="*/ 2147483647 h 372"/>
                <a:gd name="T44" fmla="*/ 2147483647 w 690"/>
                <a:gd name="T45" fmla="*/ 2147483647 h 372"/>
                <a:gd name="T46" fmla="*/ 2147483647 w 690"/>
                <a:gd name="T47" fmla="*/ 2147483647 h 372"/>
                <a:gd name="T48" fmla="*/ 2147483647 w 690"/>
                <a:gd name="T49" fmla="*/ 2147483647 h 372"/>
                <a:gd name="T50" fmla="*/ 2147483647 w 690"/>
                <a:gd name="T51" fmla="*/ 2147483647 h 372"/>
                <a:gd name="T52" fmla="*/ 2147483647 w 690"/>
                <a:gd name="T53" fmla="*/ 2147483647 h 372"/>
                <a:gd name="T54" fmla="*/ 2147483647 w 690"/>
                <a:gd name="T55" fmla="*/ 2147483647 h 372"/>
                <a:gd name="T56" fmla="*/ 2147483647 w 690"/>
                <a:gd name="T57" fmla="*/ 2147483647 h 372"/>
                <a:gd name="T58" fmla="*/ 2147483647 w 690"/>
                <a:gd name="T59" fmla="*/ 2147483647 h 372"/>
                <a:gd name="T60" fmla="*/ 2147483647 w 690"/>
                <a:gd name="T61" fmla="*/ 2147483647 h 372"/>
                <a:gd name="T62" fmla="*/ 2147483647 w 690"/>
                <a:gd name="T63" fmla="*/ 2147483647 h 372"/>
                <a:gd name="T64" fmla="*/ 2147483647 w 690"/>
                <a:gd name="T65" fmla="*/ 2147483647 h 372"/>
                <a:gd name="T66" fmla="*/ 2147483647 w 690"/>
                <a:gd name="T67" fmla="*/ 2147483647 h 372"/>
                <a:gd name="T68" fmla="*/ 2147483647 w 690"/>
                <a:gd name="T69" fmla="*/ 2147483647 h 372"/>
                <a:gd name="T70" fmla="*/ 0 w 690"/>
                <a:gd name="T71" fmla="*/ 2147483647 h 372"/>
                <a:gd name="T72" fmla="*/ 2147483647 w 690"/>
                <a:gd name="T73" fmla="*/ 2147483647 h 372"/>
                <a:gd name="T74" fmla="*/ 2147483647 w 690"/>
                <a:gd name="T75" fmla="*/ 0 h 3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90"/>
                <a:gd name="T115" fmla="*/ 0 h 372"/>
                <a:gd name="T116" fmla="*/ 690 w 690"/>
                <a:gd name="T117" fmla="*/ 372 h 3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90" h="372">
                  <a:moveTo>
                    <a:pt x="28" y="0"/>
                  </a:moveTo>
                  <a:lnTo>
                    <a:pt x="163" y="46"/>
                  </a:lnTo>
                  <a:lnTo>
                    <a:pt x="341" y="80"/>
                  </a:lnTo>
                  <a:lnTo>
                    <a:pt x="435" y="138"/>
                  </a:lnTo>
                  <a:lnTo>
                    <a:pt x="523" y="175"/>
                  </a:lnTo>
                  <a:lnTo>
                    <a:pt x="690" y="255"/>
                  </a:lnTo>
                  <a:lnTo>
                    <a:pt x="648" y="292"/>
                  </a:lnTo>
                  <a:lnTo>
                    <a:pt x="628" y="295"/>
                  </a:lnTo>
                  <a:lnTo>
                    <a:pt x="604" y="307"/>
                  </a:lnTo>
                  <a:lnTo>
                    <a:pt x="594" y="330"/>
                  </a:lnTo>
                  <a:lnTo>
                    <a:pt x="561" y="321"/>
                  </a:lnTo>
                  <a:lnTo>
                    <a:pt x="556" y="340"/>
                  </a:lnTo>
                  <a:lnTo>
                    <a:pt x="529" y="352"/>
                  </a:lnTo>
                  <a:lnTo>
                    <a:pt x="509" y="372"/>
                  </a:lnTo>
                  <a:lnTo>
                    <a:pt x="487" y="352"/>
                  </a:lnTo>
                  <a:lnTo>
                    <a:pt x="468" y="349"/>
                  </a:lnTo>
                  <a:lnTo>
                    <a:pt x="370" y="351"/>
                  </a:lnTo>
                  <a:lnTo>
                    <a:pt x="343" y="363"/>
                  </a:lnTo>
                  <a:lnTo>
                    <a:pt x="317" y="353"/>
                  </a:lnTo>
                  <a:lnTo>
                    <a:pt x="313" y="240"/>
                  </a:lnTo>
                  <a:lnTo>
                    <a:pt x="330" y="232"/>
                  </a:lnTo>
                  <a:lnTo>
                    <a:pt x="321" y="208"/>
                  </a:lnTo>
                  <a:lnTo>
                    <a:pt x="255" y="264"/>
                  </a:lnTo>
                  <a:lnTo>
                    <a:pt x="169" y="261"/>
                  </a:lnTo>
                  <a:lnTo>
                    <a:pt x="156" y="208"/>
                  </a:lnTo>
                  <a:lnTo>
                    <a:pt x="69" y="204"/>
                  </a:lnTo>
                  <a:lnTo>
                    <a:pt x="97" y="180"/>
                  </a:lnTo>
                  <a:lnTo>
                    <a:pt x="97" y="160"/>
                  </a:lnTo>
                  <a:lnTo>
                    <a:pt x="84" y="154"/>
                  </a:lnTo>
                  <a:lnTo>
                    <a:pt x="85" y="138"/>
                  </a:lnTo>
                  <a:lnTo>
                    <a:pt x="70" y="138"/>
                  </a:lnTo>
                  <a:lnTo>
                    <a:pt x="60" y="112"/>
                  </a:lnTo>
                  <a:lnTo>
                    <a:pt x="36" y="96"/>
                  </a:lnTo>
                  <a:lnTo>
                    <a:pt x="19" y="64"/>
                  </a:lnTo>
                  <a:lnTo>
                    <a:pt x="25" y="51"/>
                  </a:lnTo>
                  <a:lnTo>
                    <a:pt x="0" y="32"/>
                  </a:lnTo>
                  <a:lnTo>
                    <a:pt x="6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43557" name="Freeform 74"/>
            <p:cNvSpPr>
              <a:spLocks noChangeAspect="1"/>
            </p:cNvSpPr>
            <p:nvPr/>
          </p:nvSpPr>
          <p:spPr bwMode="auto">
            <a:xfrm>
              <a:off x="829263" y="4330720"/>
              <a:ext cx="358580" cy="293322"/>
            </a:xfrm>
            <a:custGeom>
              <a:avLst/>
              <a:gdLst>
                <a:gd name="T0" fmla="*/ 2147483647 w 602"/>
                <a:gd name="T1" fmla="*/ 2147483647 h 497"/>
                <a:gd name="T2" fmla="*/ 2147483647 w 602"/>
                <a:gd name="T3" fmla="*/ 2147483647 h 497"/>
                <a:gd name="T4" fmla="*/ 2147483647 w 602"/>
                <a:gd name="T5" fmla="*/ 2147483647 h 497"/>
                <a:gd name="T6" fmla="*/ 2147483647 w 602"/>
                <a:gd name="T7" fmla="*/ 2147483647 h 497"/>
                <a:gd name="T8" fmla="*/ 2147483647 w 602"/>
                <a:gd name="T9" fmla="*/ 2147483647 h 497"/>
                <a:gd name="T10" fmla="*/ 2147483647 w 602"/>
                <a:gd name="T11" fmla="*/ 2147483647 h 497"/>
                <a:gd name="T12" fmla="*/ 2147483647 w 602"/>
                <a:gd name="T13" fmla="*/ 2147483647 h 497"/>
                <a:gd name="T14" fmla="*/ 2147483647 w 602"/>
                <a:gd name="T15" fmla="*/ 2147483647 h 497"/>
                <a:gd name="T16" fmla="*/ 2147483647 w 602"/>
                <a:gd name="T17" fmla="*/ 2147483647 h 497"/>
                <a:gd name="T18" fmla="*/ 2147483647 w 602"/>
                <a:gd name="T19" fmla="*/ 2147483647 h 497"/>
                <a:gd name="T20" fmla="*/ 2147483647 w 602"/>
                <a:gd name="T21" fmla="*/ 2147483647 h 497"/>
                <a:gd name="T22" fmla="*/ 2147483647 w 602"/>
                <a:gd name="T23" fmla="*/ 2147483647 h 497"/>
                <a:gd name="T24" fmla="*/ 2147483647 w 602"/>
                <a:gd name="T25" fmla="*/ 2147483647 h 497"/>
                <a:gd name="T26" fmla="*/ 2147483647 w 602"/>
                <a:gd name="T27" fmla="*/ 2147483647 h 497"/>
                <a:gd name="T28" fmla="*/ 2147483647 w 602"/>
                <a:gd name="T29" fmla="*/ 0 h 4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2"/>
                <a:gd name="T46" fmla="*/ 0 h 497"/>
                <a:gd name="T47" fmla="*/ 602 w 602"/>
                <a:gd name="T48" fmla="*/ 497 h 4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2" h="497">
                  <a:moveTo>
                    <a:pt x="13" y="497"/>
                  </a:moveTo>
                  <a:cubicBezTo>
                    <a:pt x="0" y="460"/>
                    <a:pt x="1" y="454"/>
                    <a:pt x="39" y="444"/>
                  </a:cubicBezTo>
                  <a:cubicBezTo>
                    <a:pt x="62" y="408"/>
                    <a:pt x="40" y="396"/>
                    <a:pt x="85" y="384"/>
                  </a:cubicBezTo>
                  <a:cubicBezTo>
                    <a:pt x="106" y="354"/>
                    <a:pt x="125" y="349"/>
                    <a:pt x="158" y="338"/>
                  </a:cubicBezTo>
                  <a:cubicBezTo>
                    <a:pt x="174" y="313"/>
                    <a:pt x="176" y="283"/>
                    <a:pt x="191" y="259"/>
                  </a:cubicBezTo>
                  <a:cubicBezTo>
                    <a:pt x="203" y="239"/>
                    <a:pt x="236" y="220"/>
                    <a:pt x="258" y="212"/>
                  </a:cubicBezTo>
                  <a:cubicBezTo>
                    <a:pt x="270" y="171"/>
                    <a:pt x="295" y="178"/>
                    <a:pt x="337" y="172"/>
                  </a:cubicBezTo>
                  <a:cubicBezTo>
                    <a:pt x="399" y="132"/>
                    <a:pt x="357" y="144"/>
                    <a:pt x="416" y="166"/>
                  </a:cubicBezTo>
                  <a:cubicBezTo>
                    <a:pt x="429" y="164"/>
                    <a:pt x="442" y="159"/>
                    <a:pt x="456" y="159"/>
                  </a:cubicBezTo>
                  <a:cubicBezTo>
                    <a:pt x="465" y="159"/>
                    <a:pt x="476" y="173"/>
                    <a:pt x="483" y="166"/>
                  </a:cubicBezTo>
                  <a:cubicBezTo>
                    <a:pt x="493" y="156"/>
                    <a:pt x="483" y="138"/>
                    <a:pt x="489" y="126"/>
                  </a:cubicBezTo>
                  <a:cubicBezTo>
                    <a:pt x="493" y="119"/>
                    <a:pt x="502" y="117"/>
                    <a:pt x="509" y="113"/>
                  </a:cubicBezTo>
                  <a:cubicBezTo>
                    <a:pt x="523" y="73"/>
                    <a:pt x="536" y="71"/>
                    <a:pt x="575" y="60"/>
                  </a:cubicBezTo>
                  <a:cubicBezTo>
                    <a:pt x="593" y="9"/>
                    <a:pt x="569" y="72"/>
                    <a:pt x="595" y="20"/>
                  </a:cubicBezTo>
                  <a:cubicBezTo>
                    <a:pt x="598" y="14"/>
                    <a:pt x="602" y="0"/>
                    <a:pt x="602" y="0"/>
                  </a:cubicBezTo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95" name="Conector reto 129"/>
          <p:cNvCxnSpPr>
            <a:cxnSpLocks noChangeShapeType="1"/>
            <a:endCxn id="184" idx="4"/>
          </p:cNvCxnSpPr>
          <p:nvPr/>
        </p:nvCxnSpPr>
        <p:spPr bwMode="auto">
          <a:xfrm rot="16200000" flipV="1">
            <a:off x="4540250" y="4529138"/>
            <a:ext cx="198437" cy="1588"/>
          </a:xfrm>
          <a:prstGeom prst="line">
            <a:avLst/>
          </a:prstGeom>
          <a:noFill/>
          <a:ln w="95250" cap="rnd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</p:cxnSp>
      <p:sp>
        <p:nvSpPr>
          <p:cNvPr id="8043559" name="Freeform 77"/>
          <p:cNvSpPr>
            <a:spLocks noChangeAspect="1"/>
          </p:cNvSpPr>
          <p:nvPr/>
        </p:nvSpPr>
        <p:spPr bwMode="auto">
          <a:xfrm>
            <a:off x="2614613" y="2862263"/>
            <a:ext cx="20637" cy="44450"/>
          </a:xfrm>
          <a:custGeom>
            <a:avLst/>
            <a:gdLst>
              <a:gd name="T0" fmla="*/ 0 w 20"/>
              <a:gd name="T1" fmla="*/ 2147483647 h 33"/>
              <a:gd name="T2" fmla="*/ 2147483647 w 20"/>
              <a:gd name="T3" fmla="*/ 0 h 33"/>
              <a:gd name="T4" fmla="*/ 0 60000 65536"/>
              <a:gd name="T5" fmla="*/ 0 60000 65536"/>
              <a:gd name="T6" fmla="*/ 0 w 20"/>
              <a:gd name="T7" fmla="*/ 0 h 33"/>
              <a:gd name="T8" fmla="*/ 20 w 20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3">
                <a:moveTo>
                  <a:pt x="0" y="33"/>
                </a:moveTo>
                <a:cubicBezTo>
                  <a:pt x="9" y="7"/>
                  <a:pt x="2" y="18"/>
                  <a:pt x="20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06" name="Conector reto 130"/>
          <p:cNvCxnSpPr>
            <a:cxnSpLocks noChangeShapeType="1"/>
          </p:cNvCxnSpPr>
          <p:nvPr/>
        </p:nvCxnSpPr>
        <p:spPr bwMode="auto">
          <a:xfrm rot="10800000" flipH="1">
            <a:off x="4121150" y="4908550"/>
            <a:ext cx="388938" cy="6350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</p:cxnSp>
      <p:cxnSp>
        <p:nvCxnSpPr>
          <p:cNvPr id="108" name="Conector reto 129"/>
          <p:cNvCxnSpPr>
            <a:cxnSpLocks noChangeShapeType="1"/>
            <a:endCxn id="183" idx="4"/>
          </p:cNvCxnSpPr>
          <p:nvPr/>
        </p:nvCxnSpPr>
        <p:spPr bwMode="auto">
          <a:xfrm rot="5400000" flipH="1" flipV="1">
            <a:off x="4453731" y="4722019"/>
            <a:ext cx="276225" cy="103188"/>
          </a:xfrm>
          <a:prstGeom prst="line">
            <a:avLst/>
          </a:prstGeom>
          <a:noFill/>
          <a:ln w="63500" cap="rnd">
            <a:solidFill>
              <a:schemeClr val="tx1">
                <a:lumMod val="65000"/>
              </a:schemeClr>
            </a:solidFill>
            <a:round/>
            <a:headEnd/>
            <a:tailEnd/>
          </a:ln>
        </p:spPr>
      </p:cxnSp>
      <p:cxnSp>
        <p:nvCxnSpPr>
          <p:cNvPr id="144" name="Conector reto 130"/>
          <p:cNvCxnSpPr>
            <a:cxnSpLocks noChangeShapeType="1"/>
            <a:endCxn id="185" idx="4"/>
          </p:cNvCxnSpPr>
          <p:nvPr/>
        </p:nvCxnSpPr>
        <p:spPr bwMode="auto">
          <a:xfrm rot="5400000" flipH="1" flipV="1">
            <a:off x="4340225" y="5078413"/>
            <a:ext cx="333375" cy="50800"/>
          </a:xfrm>
          <a:prstGeom prst="line">
            <a:avLst/>
          </a:prstGeom>
          <a:noFill/>
          <a:ln w="95250" cap="rnd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</p:cxnSp>
      <p:cxnSp>
        <p:nvCxnSpPr>
          <p:cNvPr id="147" name="Conector reto 129"/>
          <p:cNvCxnSpPr>
            <a:cxnSpLocks noChangeShapeType="1"/>
          </p:cNvCxnSpPr>
          <p:nvPr/>
        </p:nvCxnSpPr>
        <p:spPr bwMode="auto">
          <a:xfrm>
            <a:off x="4164013" y="5230813"/>
            <a:ext cx="320675" cy="34925"/>
          </a:xfrm>
          <a:prstGeom prst="line">
            <a:avLst/>
          </a:prstGeom>
          <a:noFill/>
          <a:ln w="95250" cap="rnd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</p:cxnSp>
      <p:cxnSp>
        <p:nvCxnSpPr>
          <p:cNvPr id="150" name="Conector reto 129"/>
          <p:cNvCxnSpPr>
            <a:cxnSpLocks noChangeShapeType="1"/>
          </p:cNvCxnSpPr>
          <p:nvPr/>
        </p:nvCxnSpPr>
        <p:spPr bwMode="auto">
          <a:xfrm>
            <a:off x="3925888" y="5033963"/>
            <a:ext cx="233362" cy="201612"/>
          </a:xfrm>
          <a:prstGeom prst="line">
            <a:avLst/>
          </a:prstGeom>
          <a:noFill/>
          <a:ln w="95250" cap="rnd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</p:cxnSp>
      <p:cxnSp>
        <p:nvCxnSpPr>
          <p:cNvPr id="166" name="Conector reto 129"/>
          <p:cNvCxnSpPr>
            <a:cxnSpLocks noChangeShapeType="1"/>
          </p:cNvCxnSpPr>
          <p:nvPr/>
        </p:nvCxnSpPr>
        <p:spPr bwMode="auto">
          <a:xfrm>
            <a:off x="3278188" y="4297363"/>
            <a:ext cx="369887" cy="355600"/>
          </a:xfrm>
          <a:prstGeom prst="line">
            <a:avLst/>
          </a:prstGeom>
          <a:noFill/>
          <a:ln w="63500" cap="rnd">
            <a:solidFill>
              <a:schemeClr val="tx1">
                <a:lumMod val="65000"/>
              </a:schemeClr>
            </a:solidFill>
            <a:round/>
            <a:headEnd/>
            <a:tailEnd/>
          </a:ln>
        </p:spPr>
      </p:cxnSp>
      <p:cxnSp>
        <p:nvCxnSpPr>
          <p:cNvPr id="8043566" name="Conector reto 129"/>
          <p:cNvCxnSpPr>
            <a:cxnSpLocks noChangeAspect="1" noChangeShapeType="1"/>
          </p:cNvCxnSpPr>
          <p:nvPr/>
        </p:nvCxnSpPr>
        <p:spPr bwMode="auto">
          <a:xfrm>
            <a:off x="3635375" y="4648200"/>
            <a:ext cx="131763" cy="123825"/>
          </a:xfrm>
          <a:prstGeom prst="line">
            <a:avLst/>
          </a:prstGeom>
          <a:noFill/>
          <a:ln w="63500" cap="rnd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8043567" name="Conector reto 130"/>
          <p:cNvCxnSpPr>
            <a:cxnSpLocks noChangeAspect="1" noChangeShapeType="1"/>
          </p:cNvCxnSpPr>
          <p:nvPr/>
        </p:nvCxnSpPr>
        <p:spPr bwMode="auto">
          <a:xfrm>
            <a:off x="3797300" y="4787900"/>
            <a:ext cx="323850" cy="127000"/>
          </a:xfrm>
          <a:prstGeom prst="line">
            <a:avLst/>
          </a:prstGeom>
          <a:noFill/>
          <a:ln w="38100" cap="rnd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171" name="Conector reto 130"/>
          <p:cNvCxnSpPr>
            <a:cxnSpLocks noChangeShapeType="1"/>
            <a:endCxn id="155" idx="1"/>
          </p:cNvCxnSpPr>
          <p:nvPr/>
        </p:nvCxnSpPr>
        <p:spPr bwMode="auto">
          <a:xfrm rot="16200000" flipH="1">
            <a:off x="3752056" y="4850607"/>
            <a:ext cx="185737" cy="107950"/>
          </a:xfrm>
          <a:prstGeom prst="line">
            <a:avLst/>
          </a:prstGeom>
          <a:noFill/>
          <a:ln w="95250" cap="rnd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</p:cxnSp>
      <p:sp>
        <p:nvSpPr>
          <p:cNvPr id="8043569" name="AutoShape 13"/>
          <p:cNvSpPr>
            <a:spLocks noChangeAspect="1" noChangeArrowheads="1"/>
          </p:cNvSpPr>
          <p:nvPr/>
        </p:nvSpPr>
        <p:spPr bwMode="auto">
          <a:xfrm>
            <a:off x="3743325" y="4929188"/>
            <a:ext cx="238125" cy="244475"/>
          </a:xfrm>
          <a:prstGeom prst="flowChartConnector">
            <a:avLst/>
          </a:prstGeom>
          <a:solidFill>
            <a:schemeClr val="hlink">
              <a:alpha val="39999"/>
            </a:schemeClr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500"/>
          </a:p>
        </p:txBody>
      </p:sp>
      <p:sp>
        <p:nvSpPr>
          <p:cNvPr id="8043570" name="AutoShape 12"/>
          <p:cNvSpPr>
            <a:spLocks noChangeAspect="1" noChangeArrowheads="1"/>
          </p:cNvSpPr>
          <p:nvPr/>
        </p:nvSpPr>
        <p:spPr bwMode="auto">
          <a:xfrm>
            <a:off x="4233863" y="5329238"/>
            <a:ext cx="77787" cy="762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500"/>
          </a:p>
        </p:txBody>
      </p:sp>
      <p:sp>
        <p:nvSpPr>
          <p:cNvPr id="8043571" name="Text Box 326"/>
          <p:cNvSpPr txBox="1">
            <a:spLocks noChangeAspect="1" noChangeArrowheads="1"/>
          </p:cNvSpPr>
          <p:nvPr/>
        </p:nvSpPr>
        <p:spPr bwMode="auto">
          <a:xfrm>
            <a:off x="3021013" y="4279900"/>
            <a:ext cx="673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>
                <a:solidFill>
                  <a:srgbClr val="000099"/>
                </a:solidFill>
              </a:rPr>
              <a:t>Leste Rondoniense</a:t>
            </a:r>
          </a:p>
        </p:txBody>
      </p:sp>
      <p:cxnSp>
        <p:nvCxnSpPr>
          <p:cNvPr id="232" name="Conector reto 129"/>
          <p:cNvCxnSpPr>
            <a:cxnSpLocks noChangeShapeType="1"/>
            <a:stCxn id="184" idx="0"/>
            <a:endCxn id="222" idx="4"/>
          </p:cNvCxnSpPr>
          <p:nvPr/>
        </p:nvCxnSpPr>
        <p:spPr bwMode="auto">
          <a:xfrm rot="5400000" flipH="1" flipV="1">
            <a:off x="4497387" y="4217988"/>
            <a:ext cx="320675" cy="19050"/>
          </a:xfrm>
          <a:prstGeom prst="line">
            <a:avLst/>
          </a:prstGeom>
          <a:noFill/>
          <a:ln w="63500" cap="rnd">
            <a:solidFill>
              <a:schemeClr val="tx1">
                <a:lumMod val="65000"/>
              </a:schemeClr>
            </a:solidFill>
            <a:round/>
            <a:headEnd/>
            <a:tailEnd/>
          </a:ln>
        </p:spPr>
      </p:cxnSp>
      <p:sp>
        <p:nvSpPr>
          <p:cNvPr id="8043573" name="AutoShape 15"/>
          <p:cNvSpPr>
            <a:spLocks noChangeAspect="1" noChangeArrowheads="1"/>
          </p:cNvSpPr>
          <p:nvPr/>
        </p:nvSpPr>
        <p:spPr bwMode="auto">
          <a:xfrm>
            <a:off x="3867150" y="4127500"/>
            <a:ext cx="617538" cy="635000"/>
          </a:xfrm>
          <a:prstGeom prst="flowChartConnector">
            <a:avLst/>
          </a:prstGeom>
          <a:solidFill>
            <a:schemeClr val="hlink">
              <a:alpha val="39999"/>
            </a:schemeClr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500"/>
          </a:p>
        </p:txBody>
      </p:sp>
      <p:sp>
        <p:nvSpPr>
          <p:cNvPr id="8043574" name="AutoShape 15"/>
          <p:cNvSpPr>
            <a:spLocks noChangeAspect="1" noChangeArrowheads="1"/>
          </p:cNvSpPr>
          <p:nvPr/>
        </p:nvSpPr>
        <p:spPr bwMode="auto">
          <a:xfrm>
            <a:off x="3482975" y="4462463"/>
            <a:ext cx="1458913" cy="531812"/>
          </a:xfrm>
          <a:prstGeom prst="flowChartConnector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500"/>
          </a:p>
        </p:txBody>
      </p:sp>
      <p:sp>
        <p:nvSpPr>
          <p:cNvPr id="8043575" name="Text Box 326"/>
          <p:cNvSpPr txBox="1">
            <a:spLocks noChangeAspect="1" noChangeArrowheads="1"/>
          </p:cNvSpPr>
          <p:nvPr/>
        </p:nvSpPr>
        <p:spPr bwMode="auto">
          <a:xfrm>
            <a:off x="4235450" y="4965700"/>
            <a:ext cx="5984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>
                <a:solidFill>
                  <a:srgbClr val="000099"/>
                </a:solidFill>
              </a:rPr>
              <a:t>Centro-Sul Mato-Grossense</a:t>
            </a:r>
          </a:p>
        </p:txBody>
      </p:sp>
      <p:sp>
        <p:nvSpPr>
          <p:cNvPr id="8043576" name="Text Box 326"/>
          <p:cNvSpPr txBox="1">
            <a:spLocks noChangeAspect="1" noChangeArrowheads="1"/>
          </p:cNvSpPr>
          <p:nvPr/>
        </p:nvSpPr>
        <p:spPr bwMode="auto">
          <a:xfrm>
            <a:off x="3697288" y="3913188"/>
            <a:ext cx="7207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>
                <a:solidFill>
                  <a:srgbClr val="000099"/>
                </a:solidFill>
              </a:rPr>
              <a:t>Norte Mato-Grossense</a:t>
            </a:r>
          </a:p>
        </p:txBody>
      </p:sp>
      <p:sp>
        <p:nvSpPr>
          <p:cNvPr id="8043577" name="Text Box 326"/>
          <p:cNvSpPr txBox="1">
            <a:spLocks noChangeAspect="1" noChangeArrowheads="1"/>
          </p:cNvSpPr>
          <p:nvPr/>
        </p:nvSpPr>
        <p:spPr bwMode="auto">
          <a:xfrm>
            <a:off x="2576513" y="3932238"/>
            <a:ext cx="4905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>
                <a:solidFill>
                  <a:srgbClr val="000099"/>
                </a:solidFill>
              </a:rPr>
              <a:t>Madeira-Guaporé</a:t>
            </a:r>
          </a:p>
        </p:txBody>
      </p:sp>
      <p:sp>
        <p:nvSpPr>
          <p:cNvPr id="8043578" name="Text Box 326"/>
          <p:cNvSpPr txBox="1">
            <a:spLocks noChangeAspect="1" noChangeArrowheads="1"/>
          </p:cNvSpPr>
          <p:nvPr/>
        </p:nvSpPr>
        <p:spPr bwMode="auto">
          <a:xfrm>
            <a:off x="1571625" y="3959225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>
                <a:solidFill>
                  <a:srgbClr val="000099"/>
                </a:solidFill>
              </a:rPr>
              <a:t>Vale do Acre</a:t>
            </a:r>
          </a:p>
        </p:txBody>
      </p:sp>
      <p:cxnSp>
        <p:nvCxnSpPr>
          <p:cNvPr id="181" name="Conector reto 130"/>
          <p:cNvCxnSpPr>
            <a:cxnSpLocks noChangeShapeType="1"/>
            <a:endCxn id="1115" idx="7"/>
          </p:cNvCxnSpPr>
          <p:nvPr/>
        </p:nvCxnSpPr>
        <p:spPr bwMode="auto">
          <a:xfrm rot="5400000">
            <a:off x="2829719" y="2685256"/>
            <a:ext cx="1042988" cy="955675"/>
          </a:xfrm>
          <a:prstGeom prst="line">
            <a:avLst/>
          </a:prstGeom>
          <a:noFill/>
          <a:ln w="203200" cap="rnd" cmpd="sng">
            <a:solidFill>
              <a:schemeClr val="bg1">
                <a:lumMod val="20000"/>
                <a:lumOff val="80000"/>
                <a:alpha val="80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189" name="Conector reto 130"/>
          <p:cNvCxnSpPr>
            <a:cxnSpLocks noChangeShapeType="1"/>
          </p:cNvCxnSpPr>
          <p:nvPr/>
        </p:nvCxnSpPr>
        <p:spPr bwMode="auto">
          <a:xfrm rot="10800000" flipV="1">
            <a:off x="3914775" y="2390775"/>
            <a:ext cx="528638" cy="177800"/>
          </a:xfrm>
          <a:prstGeom prst="line">
            <a:avLst/>
          </a:prstGeom>
          <a:noFill/>
          <a:ln w="381000" cap="rnd" cmpd="sng">
            <a:solidFill>
              <a:schemeClr val="bg1">
                <a:lumMod val="20000"/>
                <a:lumOff val="80000"/>
                <a:alpha val="80000"/>
              </a:schemeClr>
            </a:solidFill>
            <a:prstDash val="solid"/>
            <a:round/>
            <a:headEnd/>
            <a:tailEnd/>
          </a:ln>
          <a:effectLst/>
        </p:spPr>
      </p:cxnSp>
      <p:sp>
        <p:nvSpPr>
          <p:cNvPr id="8043581" name="Freeform 83"/>
          <p:cNvSpPr>
            <a:spLocks noChangeAspect="1"/>
          </p:cNvSpPr>
          <p:nvPr/>
        </p:nvSpPr>
        <p:spPr bwMode="auto">
          <a:xfrm>
            <a:off x="3800475" y="2436813"/>
            <a:ext cx="238125" cy="95250"/>
          </a:xfrm>
          <a:custGeom>
            <a:avLst/>
            <a:gdLst>
              <a:gd name="T0" fmla="*/ 0 w 352"/>
              <a:gd name="T1" fmla="*/ 2147483647 h 136"/>
              <a:gd name="T2" fmla="*/ 2147483647 w 352"/>
              <a:gd name="T3" fmla="*/ 2147483647 h 136"/>
              <a:gd name="T4" fmla="*/ 2147483647 w 352"/>
              <a:gd name="T5" fmla="*/ 0 h 136"/>
              <a:gd name="T6" fmla="*/ 2147483647 w 352"/>
              <a:gd name="T7" fmla="*/ 0 h 136"/>
              <a:gd name="T8" fmla="*/ 2147483647 w 352"/>
              <a:gd name="T9" fmla="*/ 2147483647 h 136"/>
              <a:gd name="T10" fmla="*/ 2147483647 w 352"/>
              <a:gd name="T11" fmla="*/ 2147483647 h 136"/>
              <a:gd name="T12" fmla="*/ 2147483647 w 352"/>
              <a:gd name="T13" fmla="*/ 2147483647 h 136"/>
              <a:gd name="T14" fmla="*/ 2147483647 w 352"/>
              <a:gd name="T15" fmla="*/ 2147483647 h 136"/>
              <a:gd name="T16" fmla="*/ 0 w 352"/>
              <a:gd name="T17" fmla="*/ 2147483647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2"/>
              <a:gd name="T28" fmla="*/ 0 h 136"/>
              <a:gd name="T29" fmla="*/ 352 w 352"/>
              <a:gd name="T30" fmla="*/ 136 h 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2" h="136">
                <a:moveTo>
                  <a:pt x="0" y="56"/>
                </a:moveTo>
                <a:lnTo>
                  <a:pt x="232" y="56"/>
                </a:lnTo>
                <a:lnTo>
                  <a:pt x="192" y="0"/>
                </a:lnTo>
                <a:lnTo>
                  <a:pt x="296" y="0"/>
                </a:lnTo>
                <a:lnTo>
                  <a:pt x="296" y="56"/>
                </a:lnTo>
                <a:lnTo>
                  <a:pt x="352" y="56"/>
                </a:lnTo>
                <a:lnTo>
                  <a:pt x="288" y="136"/>
                </a:lnTo>
                <a:lnTo>
                  <a:pt x="80" y="136"/>
                </a:lnTo>
                <a:lnTo>
                  <a:pt x="0" y="56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191" name="Conector reto 130"/>
          <p:cNvCxnSpPr>
            <a:cxnSpLocks noChangeShapeType="1"/>
          </p:cNvCxnSpPr>
          <p:nvPr/>
        </p:nvCxnSpPr>
        <p:spPr bwMode="auto">
          <a:xfrm flipH="1">
            <a:off x="4495800" y="2162175"/>
            <a:ext cx="914400" cy="214313"/>
          </a:xfrm>
          <a:prstGeom prst="line">
            <a:avLst/>
          </a:prstGeom>
          <a:noFill/>
          <a:ln w="381000" cap="rnd" cmpd="sng">
            <a:solidFill>
              <a:schemeClr val="bg1">
                <a:lumMod val="20000"/>
                <a:lumOff val="80000"/>
                <a:alpha val="80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194" name="Conector reto 130"/>
          <p:cNvCxnSpPr>
            <a:cxnSpLocks noChangeShapeType="1"/>
          </p:cNvCxnSpPr>
          <p:nvPr/>
        </p:nvCxnSpPr>
        <p:spPr bwMode="auto">
          <a:xfrm rot="10800000" flipV="1">
            <a:off x="5362575" y="1844675"/>
            <a:ext cx="360363" cy="322263"/>
          </a:xfrm>
          <a:prstGeom prst="line">
            <a:avLst/>
          </a:prstGeom>
          <a:noFill/>
          <a:ln w="381000" cap="rnd" cmpd="sng">
            <a:solidFill>
              <a:schemeClr val="bg1">
                <a:lumMod val="20000"/>
                <a:lumOff val="80000"/>
                <a:alpha val="80000"/>
              </a:schemeClr>
            </a:solidFill>
            <a:prstDash val="solid"/>
            <a:round/>
            <a:headEnd/>
            <a:tailEnd/>
          </a:ln>
          <a:effectLst/>
        </p:spPr>
      </p:cxnSp>
      <p:sp>
        <p:nvSpPr>
          <p:cNvPr id="8043584" name="Freeform 83"/>
          <p:cNvSpPr>
            <a:spLocks noChangeAspect="1"/>
          </p:cNvSpPr>
          <p:nvPr/>
        </p:nvSpPr>
        <p:spPr bwMode="auto">
          <a:xfrm>
            <a:off x="4437063" y="2363788"/>
            <a:ext cx="238125" cy="95250"/>
          </a:xfrm>
          <a:custGeom>
            <a:avLst/>
            <a:gdLst>
              <a:gd name="T0" fmla="*/ 0 w 352"/>
              <a:gd name="T1" fmla="*/ 2147483647 h 136"/>
              <a:gd name="T2" fmla="*/ 2147483647 w 352"/>
              <a:gd name="T3" fmla="*/ 2147483647 h 136"/>
              <a:gd name="T4" fmla="*/ 2147483647 w 352"/>
              <a:gd name="T5" fmla="*/ 0 h 136"/>
              <a:gd name="T6" fmla="*/ 2147483647 w 352"/>
              <a:gd name="T7" fmla="*/ 0 h 136"/>
              <a:gd name="T8" fmla="*/ 2147483647 w 352"/>
              <a:gd name="T9" fmla="*/ 2147483647 h 136"/>
              <a:gd name="T10" fmla="*/ 2147483647 w 352"/>
              <a:gd name="T11" fmla="*/ 2147483647 h 136"/>
              <a:gd name="T12" fmla="*/ 2147483647 w 352"/>
              <a:gd name="T13" fmla="*/ 2147483647 h 136"/>
              <a:gd name="T14" fmla="*/ 2147483647 w 352"/>
              <a:gd name="T15" fmla="*/ 2147483647 h 136"/>
              <a:gd name="T16" fmla="*/ 0 w 352"/>
              <a:gd name="T17" fmla="*/ 2147483647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2"/>
              <a:gd name="T28" fmla="*/ 0 h 136"/>
              <a:gd name="T29" fmla="*/ 352 w 352"/>
              <a:gd name="T30" fmla="*/ 136 h 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2" h="136">
                <a:moveTo>
                  <a:pt x="0" y="56"/>
                </a:moveTo>
                <a:lnTo>
                  <a:pt x="232" y="56"/>
                </a:lnTo>
                <a:lnTo>
                  <a:pt x="192" y="0"/>
                </a:lnTo>
                <a:lnTo>
                  <a:pt x="296" y="0"/>
                </a:lnTo>
                <a:lnTo>
                  <a:pt x="296" y="56"/>
                </a:lnTo>
                <a:lnTo>
                  <a:pt x="352" y="56"/>
                </a:lnTo>
                <a:lnTo>
                  <a:pt x="288" y="136"/>
                </a:lnTo>
                <a:lnTo>
                  <a:pt x="80" y="136"/>
                </a:lnTo>
                <a:lnTo>
                  <a:pt x="0" y="56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0" name="Freeform 35"/>
          <p:cNvSpPr>
            <a:spLocks/>
          </p:cNvSpPr>
          <p:nvPr/>
        </p:nvSpPr>
        <p:spPr bwMode="auto">
          <a:xfrm flipV="1">
            <a:off x="2051050" y="3763963"/>
            <a:ext cx="822325" cy="288925"/>
          </a:xfrm>
          <a:custGeom>
            <a:avLst/>
            <a:gdLst>
              <a:gd name="T0" fmla="*/ 0 w 363"/>
              <a:gd name="T1" fmla="*/ 0 h 182"/>
              <a:gd name="T2" fmla="*/ 2147483647 w 363"/>
              <a:gd name="T3" fmla="*/ 2147483647 h 182"/>
              <a:gd name="T4" fmla="*/ 0 60000 65536"/>
              <a:gd name="T5" fmla="*/ 0 60000 65536"/>
              <a:gd name="T6" fmla="*/ 0 w 363"/>
              <a:gd name="T7" fmla="*/ 0 h 182"/>
              <a:gd name="T8" fmla="*/ 363 w 363"/>
              <a:gd name="T9" fmla="*/ 182 h 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82">
                <a:moveTo>
                  <a:pt x="0" y="0"/>
                </a:moveTo>
                <a:cubicBezTo>
                  <a:pt x="140" y="91"/>
                  <a:pt x="280" y="182"/>
                  <a:pt x="363" y="182"/>
                </a:cubicBezTo>
              </a:path>
            </a:pathLst>
          </a:custGeom>
          <a:noFill/>
          <a:ln w="63500" cap="rnd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1500"/>
          </a:p>
        </p:txBody>
      </p:sp>
      <p:cxnSp>
        <p:nvCxnSpPr>
          <p:cNvPr id="215" name="Conector reto 129"/>
          <p:cNvCxnSpPr>
            <a:cxnSpLocks noChangeShapeType="1"/>
            <a:endCxn id="1111" idx="2"/>
          </p:cNvCxnSpPr>
          <p:nvPr/>
        </p:nvCxnSpPr>
        <p:spPr bwMode="auto">
          <a:xfrm rot="16200000" flipH="1">
            <a:off x="2828925" y="3867150"/>
            <a:ext cx="492125" cy="371475"/>
          </a:xfrm>
          <a:prstGeom prst="line">
            <a:avLst/>
          </a:prstGeom>
          <a:noFill/>
          <a:ln w="63500" cap="rnd">
            <a:solidFill>
              <a:schemeClr val="tx1">
                <a:lumMod val="65000"/>
              </a:schemeClr>
            </a:solidFill>
            <a:round/>
            <a:headEnd/>
            <a:tailEnd/>
          </a:ln>
        </p:spPr>
      </p:cxnSp>
      <p:sp>
        <p:nvSpPr>
          <p:cNvPr id="8043587" name="AutoShape 12"/>
          <p:cNvSpPr>
            <a:spLocks noChangeAspect="1" noChangeArrowheads="1"/>
          </p:cNvSpPr>
          <p:nvPr/>
        </p:nvSpPr>
        <p:spPr bwMode="auto">
          <a:xfrm>
            <a:off x="2706688" y="4162425"/>
            <a:ext cx="77787" cy="77788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500"/>
          </a:p>
        </p:txBody>
      </p:sp>
      <p:sp>
        <p:nvSpPr>
          <p:cNvPr id="8043588" name="AutoShape 12"/>
          <p:cNvSpPr>
            <a:spLocks noChangeAspect="1" noChangeArrowheads="1"/>
          </p:cNvSpPr>
          <p:nvPr/>
        </p:nvSpPr>
        <p:spPr bwMode="auto">
          <a:xfrm>
            <a:off x="3216275" y="4041775"/>
            <a:ext cx="77788" cy="77788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500"/>
          </a:p>
        </p:txBody>
      </p:sp>
      <p:sp>
        <p:nvSpPr>
          <p:cNvPr id="8043589" name="AutoShape 15"/>
          <p:cNvSpPr>
            <a:spLocks noChangeAspect="1" noChangeArrowheads="1"/>
          </p:cNvSpPr>
          <p:nvPr/>
        </p:nvSpPr>
        <p:spPr bwMode="auto">
          <a:xfrm>
            <a:off x="2727325" y="3594100"/>
            <a:ext cx="268288" cy="274638"/>
          </a:xfrm>
          <a:prstGeom prst="flowChartConnector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500"/>
          </a:p>
        </p:txBody>
      </p:sp>
      <p:sp>
        <p:nvSpPr>
          <p:cNvPr id="8043590" name="AutoShape 12"/>
          <p:cNvSpPr>
            <a:spLocks noChangeAspect="1" noChangeArrowheads="1"/>
          </p:cNvSpPr>
          <p:nvPr/>
        </p:nvSpPr>
        <p:spPr bwMode="auto">
          <a:xfrm>
            <a:off x="1849438" y="4075113"/>
            <a:ext cx="77787" cy="762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500"/>
          </a:p>
        </p:txBody>
      </p:sp>
      <p:sp>
        <p:nvSpPr>
          <p:cNvPr id="8043591" name="Text Box 326"/>
          <p:cNvSpPr txBox="1">
            <a:spLocks noChangeAspect="1" noChangeArrowheads="1"/>
          </p:cNvSpPr>
          <p:nvPr/>
        </p:nvSpPr>
        <p:spPr bwMode="auto">
          <a:xfrm>
            <a:off x="3624263" y="4992688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>
                <a:solidFill>
                  <a:srgbClr val="000099"/>
                </a:solidFill>
              </a:rPr>
              <a:t>Sudoeste Mato-Grossense</a:t>
            </a:r>
          </a:p>
        </p:txBody>
      </p:sp>
      <p:sp>
        <p:nvSpPr>
          <p:cNvPr id="261" name="Freeform 83"/>
          <p:cNvSpPr>
            <a:spLocks noChangeAspect="1"/>
          </p:cNvSpPr>
          <p:nvPr/>
        </p:nvSpPr>
        <p:spPr bwMode="auto">
          <a:xfrm>
            <a:off x="2616200" y="3640138"/>
            <a:ext cx="238125" cy="95250"/>
          </a:xfrm>
          <a:custGeom>
            <a:avLst/>
            <a:gdLst>
              <a:gd name="T0" fmla="*/ 0 w 352"/>
              <a:gd name="T1" fmla="*/ 2147483647 h 136"/>
              <a:gd name="T2" fmla="*/ 2147483647 w 352"/>
              <a:gd name="T3" fmla="*/ 2147483647 h 136"/>
              <a:gd name="T4" fmla="*/ 2147483647 w 352"/>
              <a:gd name="T5" fmla="*/ 0 h 136"/>
              <a:gd name="T6" fmla="*/ 2147483647 w 352"/>
              <a:gd name="T7" fmla="*/ 0 h 136"/>
              <a:gd name="T8" fmla="*/ 2147483647 w 352"/>
              <a:gd name="T9" fmla="*/ 2147483647 h 136"/>
              <a:gd name="T10" fmla="*/ 2147483647 w 352"/>
              <a:gd name="T11" fmla="*/ 2147483647 h 136"/>
              <a:gd name="T12" fmla="*/ 2147483647 w 352"/>
              <a:gd name="T13" fmla="*/ 2147483647 h 136"/>
              <a:gd name="T14" fmla="*/ 2147483647 w 352"/>
              <a:gd name="T15" fmla="*/ 2147483647 h 136"/>
              <a:gd name="T16" fmla="*/ 0 w 352"/>
              <a:gd name="T17" fmla="*/ 2147483647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2"/>
              <a:gd name="T28" fmla="*/ 0 h 136"/>
              <a:gd name="T29" fmla="*/ 352 w 352"/>
              <a:gd name="T30" fmla="*/ 136 h 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2" h="136">
                <a:moveTo>
                  <a:pt x="0" y="56"/>
                </a:moveTo>
                <a:lnTo>
                  <a:pt x="232" y="56"/>
                </a:lnTo>
                <a:lnTo>
                  <a:pt x="192" y="0"/>
                </a:lnTo>
                <a:lnTo>
                  <a:pt x="296" y="0"/>
                </a:lnTo>
                <a:lnTo>
                  <a:pt x="296" y="56"/>
                </a:lnTo>
                <a:lnTo>
                  <a:pt x="352" y="56"/>
                </a:lnTo>
                <a:lnTo>
                  <a:pt x="288" y="136"/>
                </a:lnTo>
                <a:lnTo>
                  <a:pt x="80" y="136"/>
                </a:lnTo>
                <a:lnTo>
                  <a:pt x="0" y="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500"/>
          </a:p>
        </p:txBody>
      </p:sp>
      <p:sp>
        <p:nvSpPr>
          <p:cNvPr id="8043593" name="Text Box 100"/>
          <p:cNvSpPr txBox="1">
            <a:spLocks noChangeArrowheads="1"/>
          </p:cNvSpPr>
          <p:nvPr/>
        </p:nvSpPr>
        <p:spPr bwMode="auto">
          <a:xfrm>
            <a:off x="211138" y="885825"/>
            <a:ext cx="241141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500" b="0"/>
              <a:t>2008 – 2º Trimestre</a:t>
            </a:r>
          </a:p>
        </p:txBody>
      </p:sp>
      <p:sp>
        <p:nvSpPr>
          <p:cNvPr id="52" name="AutoShape 104"/>
          <p:cNvSpPr>
            <a:spLocks noChangeArrowheads="1"/>
          </p:cNvSpPr>
          <p:nvPr/>
        </p:nvSpPr>
        <p:spPr bwMode="auto">
          <a:xfrm>
            <a:off x="204788" y="5927725"/>
            <a:ext cx="9437687" cy="735013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/>
          <a:lstStyle/>
          <a:p>
            <a:pPr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Quando confrontou-se a demanda de movimentação de todas estas cargas com a infra-estrutura atual, conseguiu-se apontar os principais gargalos de infra-estrutura existentes atualmente e se nada for feito os gargalos que se multiplicarão no futuro</a:t>
            </a:r>
          </a:p>
        </p:txBody>
      </p:sp>
      <p:sp>
        <p:nvSpPr>
          <p:cNvPr id="163" name="CaixaDeTexto 162"/>
          <p:cNvSpPr txBox="1"/>
          <p:nvPr/>
        </p:nvSpPr>
        <p:spPr>
          <a:xfrm>
            <a:off x="977900" y="2517775"/>
            <a:ext cx="1911350" cy="4095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sz="1000">
                <a:solidFill>
                  <a:srgbClr val="000099"/>
                </a:solidFill>
              </a:rPr>
              <a:t>Acesso Rodoviário ao Porto de Porto Velho</a:t>
            </a:r>
          </a:p>
        </p:txBody>
      </p:sp>
      <p:cxnSp>
        <p:nvCxnSpPr>
          <p:cNvPr id="8043596" name="Conector de seta reta 166"/>
          <p:cNvCxnSpPr>
            <a:cxnSpLocks noChangeShapeType="1"/>
          </p:cNvCxnSpPr>
          <p:nvPr/>
        </p:nvCxnSpPr>
        <p:spPr bwMode="auto">
          <a:xfrm rot="16200000" flipH="1">
            <a:off x="2078038" y="2986088"/>
            <a:ext cx="685800" cy="6223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2" name="CaixaDeTexto 171"/>
          <p:cNvSpPr txBox="1"/>
          <p:nvPr/>
        </p:nvSpPr>
        <p:spPr>
          <a:xfrm>
            <a:off x="246063" y="4503738"/>
            <a:ext cx="2751137" cy="1173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pt-BR" sz="1000">
                <a:solidFill>
                  <a:srgbClr val="000099"/>
                </a:solidFill>
              </a:rPr>
              <a:t>Acesso Rodoviário a BR-364</a:t>
            </a:r>
          </a:p>
          <a:p>
            <a:pPr algn="ctr"/>
            <a:r>
              <a:rPr lang="pt-BR" sz="1000" b="0">
                <a:solidFill>
                  <a:srgbClr val="000099"/>
                </a:solidFill>
              </a:rPr>
              <a:t>Tráfego acima da capacidade nos trechos e respectivos acessos:</a:t>
            </a:r>
          </a:p>
          <a:p>
            <a:pPr algn="ctr"/>
            <a:r>
              <a:rPr lang="pt-BR" sz="1000" b="0">
                <a:solidFill>
                  <a:srgbClr val="000099"/>
                </a:solidFill>
              </a:rPr>
              <a:t>Lucas do Rio Verde - Diamantino</a:t>
            </a:r>
          </a:p>
          <a:p>
            <a:pPr algn="ctr"/>
            <a:r>
              <a:rPr lang="pt-BR" sz="1000" b="0">
                <a:solidFill>
                  <a:srgbClr val="000099"/>
                </a:solidFill>
              </a:rPr>
              <a:t>Diamantino - Tangará da Serra</a:t>
            </a:r>
          </a:p>
          <a:p>
            <a:pPr algn="ctr"/>
            <a:r>
              <a:rPr lang="pt-BR" sz="1000" b="0">
                <a:solidFill>
                  <a:srgbClr val="000099"/>
                </a:solidFill>
              </a:rPr>
              <a:t>Tangará da Serra – Campos de Júlio</a:t>
            </a:r>
          </a:p>
          <a:p>
            <a:pPr algn="ctr"/>
            <a:r>
              <a:rPr lang="pt-BR" sz="1000" b="0">
                <a:solidFill>
                  <a:srgbClr val="000099"/>
                </a:solidFill>
              </a:rPr>
              <a:t>Campos de Júlio – Porto Velho</a:t>
            </a:r>
          </a:p>
        </p:txBody>
      </p:sp>
      <p:cxnSp>
        <p:nvCxnSpPr>
          <p:cNvPr id="8043598" name="Conector de seta reta 172"/>
          <p:cNvCxnSpPr>
            <a:cxnSpLocks noChangeShapeType="1"/>
            <a:stCxn id="172" idx="3"/>
            <a:endCxn id="8043574" idx="2"/>
          </p:cNvCxnSpPr>
          <p:nvPr/>
        </p:nvCxnSpPr>
        <p:spPr bwMode="auto">
          <a:xfrm flipV="1">
            <a:off x="2997200" y="4729163"/>
            <a:ext cx="485775" cy="3619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75793" name="Rectangle 49"/>
          <p:cNvSpPr>
            <a:spLocks noChangeArrowheads="1"/>
          </p:cNvSpPr>
          <p:nvPr/>
        </p:nvSpPr>
        <p:spPr bwMode="auto">
          <a:xfrm>
            <a:off x="2535238" y="188913"/>
            <a:ext cx="717708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Gargalos Atuais do Corredor da Hidrovia do Madeira no Sentido Norte – Cargas Consolidadas</a:t>
            </a:r>
          </a:p>
        </p:txBody>
      </p:sp>
      <p:sp>
        <p:nvSpPr>
          <p:cNvPr id="8043600" name="Oval 250"/>
          <p:cNvSpPr>
            <a:spLocks noChangeAspect="1" noChangeArrowheads="1"/>
          </p:cNvSpPr>
          <p:nvPr/>
        </p:nvSpPr>
        <p:spPr bwMode="auto">
          <a:xfrm>
            <a:off x="4637088" y="4006850"/>
            <a:ext cx="39687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043601" name="Oval 250"/>
          <p:cNvSpPr>
            <a:spLocks noChangeAspect="1" noChangeArrowheads="1"/>
          </p:cNvSpPr>
          <p:nvPr/>
        </p:nvSpPr>
        <p:spPr bwMode="auto">
          <a:xfrm>
            <a:off x="4622800" y="4516438"/>
            <a:ext cx="39688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043602" name="Oval 250"/>
          <p:cNvSpPr>
            <a:spLocks noChangeAspect="1" noChangeArrowheads="1"/>
          </p:cNvSpPr>
          <p:nvPr/>
        </p:nvSpPr>
        <p:spPr bwMode="auto">
          <a:xfrm>
            <a:off x="4513263" y="4868863"/>
            <a:ext cx="39687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043603" name="Oval 250"/>
          <p:cNvSpPr>
            <a:spLocks noChangeAspect="1" noChangeArrowheads="1"/>
          </p:cNvSpPr>
          <p:nvPr/>
        </p:nvSpPr>
        <p:spPr bwMode="auto">
          <a:xfrm>
            <a:off x="3875088" y="2559050"/>
            <a:ext cx="39687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043604" name="Oval 250"/>
          <p:cNvSpPr>
            <a:spLocks noChangeAspect="1" noChangeArrowheads="1"/>
          </p:cNvSpPr>
          <p:nvPr/>
        </p:nvSpPr>
        <p:spPr bwMode="auto">
          <a:xfrm>
            <a:off x="4568825" y="2465388"/>
            <a:ext cx="39688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043605" name="Oval 250"/>
          <p:cNvSpPr>
            <a:spLocks noChangeAspect="1" noChangeArrowheads="1"/>
          </p:cNvSpPr>
          <p:nvPr/>
        </p:nvSpPr>
        <p:spPr bwMode="auto">
          <a:xfrm>
            <a:off x="2006600" y="4041775"/>
            <a:ext cx="39688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043606" name="Oval 250"/>
          <p:cNvSpPr>
            <a:spLocks noChangeAspect="1" noChangeArrowheads="1"/>
          </p:cNvSpPr>
          <p:nvPr/>
        </p:nvSpPr>
        <p:spPr bwMode="auto">
          <a:xfrm>
            <a:off x="3236913" y="4262438"/>
            <a:ext cx="39687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043607" name="Oval 250"/>
          <p:cNvSpPr>
            <a:spLocks noChangeAspect="1" noChangeArrowheads="1"/>
          </p:cNvSpPr>
          <p:nvPr/>
        </p:nvSpPr>
        <p:spPr bwMode="auto">
          <a:xfrm>
            <a:off x="2830513" y="3752850"/>
            <a:ext cx="39687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043608" name="Oval 250"/>
          <p:cNvSpPr>
            <a:spLocks noChangeAspect="1" noChangeArrowheads="1"/>
          </p:cNvSpPr>
          <p:nvPr/>
        </p:nvSpPr>
        <p:spPr bwMode="auto">
          <a:xfrm>
            <a:off x="4443413" y="5243513"/>
            <a:ext cx="39687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0">
              <a:latin typeface="Tahoma" pitchFamily="34" charset="0"/>
            </a:endParaRPr>
          </a:p>
        </p:txBody>
      </p:sp>
      <p:sp>
        <p:nvSpPr>
          <p:cNvPr id="8043609" name="Text Box 326"/>
          <p:cNvSpPr txBox="1">
            <a:spLocks noChangeAspect="1" noChangeArrowheads="1"/>
          </p:cNvSpPr>
          <p:nvPr/>
        </p:nvSpPr>
        <p:spPr bwMode="auto">
          <a:xfrm>
            <a:off x="4583113" y="4845050"/>
            <a:ext cx="7143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</a:rPr>
              <a:t>Diamantino</a:t>
            </a:r>
          </a:p>
        </p:txBody>
      </p:sp>
      <p:sp>
        <p:nvSpPr>
          <p:cNvPr id="8043610" name="Text Box 326"/>
          <p:cNvSpPr txBox="1">
            <a:spLocks noChangeAspect="1" noChangeArrowheads="1"/>
          </p:cNvSpPr>
          <p:nvPr/>
        </p:nvSpPr>
        <p:spPr bwMode="auto">
          <a:xfrm>
            <a:off x="2732088" y="3698875"/>
            <a:ext cx="917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</a:rPr>
              <a:t>Porto Velho</a:t>
            </a:r>
          </a:p>
        </p:txBody>
      </p:sp>
      <p:sp>
        <p:nvSpPr>
          <p:cNvPr id="8043611" name="Text Box 326"/>
          <p:cNvSpPr txBox="1">
            <a:spLocks noChangeAspect="1" noChangeArrowheads="1"/>
          </p:cNvSpPr>
          <p:nvPr/>
        </p:nvSpPr>
        <p:spPr bwMode="auto">
          <a:xfrm>
            <a:off x="1833563" y="3887788"/>
            <a:ext cx="4730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</a:rPr>
              <a:t>Rio Branco</a:t>
            </a:r>
          </a:p>
        </p:txBody>
      </p:sp>
      <p:sp>
        <p:nvSpPr>
          <p:cNvPr id="8043612" name="Text Box 326"/>
          <p:cNvSpPr txBox="1">
            <a:spLocks noChangeAspect="1" noChangeArrowheads="1"/>
          </p:cNvSpPr>
          <p:nvPr/>
        </p:nvSpPr>
        <p:spPr bwMode="auto">
          <a:xfrm>
            <a:off x="4757738" y="4500563"/>
            <a:ext cx="590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</a:rPr>
              <a:t>Lucas do Rio Verde</a:t>
            </a:r>
          </a:p>
        </p:txBody>
      </p:sp>
      <p:sp>
        <p:nvSpPr>
          <p:cNvPr id="8043613" name="Text Box 326"/>
          <p:cNvSpPr txBox="1">
            <a:spLocks noChangeAspect="1" noChangeArrowheads="1"/>
          </p:cNvSpPr>
          <p:nvPr/>
        </p:nvSpPr>
        <p:spPr bwMode="auto">
          <a:xfrm>
            <a:off x="4106863" y="2159000"/>
            <a:ext cx="6080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</a:rPr>
              <a:t>Santarém</a:t>
            </a:r>
          </a:p>
        </p:txBody>
      </p:sp>
      <p:sp>
        <p:nvSpPr>
          <p:cNvPr id="8043614" name="Text Box 326"/>
          <p:cNvSpPr txBox="1">
            <a:spLocks noChangeAspect="1" noChangeArrowheads="1"/>
          </p:cNvSpPr>
          <p:nvPr/>
        </p:nvSpPr>
        <p:spPr bwMode="auto">
          <a:xfrm>
            <a:off x="3275013" y="4233863"/>
            <a:ext cx="6969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</a:rPr>
              <a:t>Ji-Paraná</a:t>
            </a:r>
          </a:p>
        </p:txBody>
      </p:sp>
      <p:sp>
        <p:nvSpPr>
          <p:cNvPr id="8043615" name="Text Box 326"/>
          <p:cNvSpPr txBox="1">
            <a:spLocks noChangeAspect="1" noChangeArrowheads="1"/>
          </p:cNvSpPr>
          <p:nvPr/>
        </p:nvSpPr>
        <p:spPr bwMode="auto">
          <a:xfrm>
            <a:off x="3311525" y="2366963"/>
            <a:ext cx="7651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</a:rPr>
              <a:t>Itacoatiara</a:t>
            </a:r>
          </a:p>
        </p:txBody>
      </p:sp>
      <p:sp>
        <p:nvSpPr>
          <p:cNvPr id="8043616" name="Text Box 326"/>
          <p:cNvSpPr txBox="1">
            <a:spLocks noChangeAspect="1" noChangeArrowheads="1"/>
          </p:cNvSpPr>
          <p:nvPr/>
        </p:nvSpPr>
        <p:spPr bwMode="auto">
          <a:xfrm>
            <a:off x="4714875" y="3979863"/>
            <a:ext cx="4016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</a:rPr>
              <a:t>Matupá</a:t>
            </a:r>
          </a:p>
        </p:txBody>
      </p:sp>
      <p:sp>
        <p:nvSpPr>
          <p:cNvPr id="8043617" name="Text Box 326"/>
          <p:cNvSpPr txBox="1">
            <a:spLocks noChangeAspect="1" noChangeArrowheads="1"/>
          </p:cNvSpPr>
          <p:nvPr/>
        </p:nvSpPr>
        <p:spPr bwMode="auto">
          <a:xfrm>
            <a:off x="4491038" y="5251450"/>
            <a:ext cx="5905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</a:rPr>
              <a:t>Cuiabá</a:t>
            </a:r>
          </a:p>
        </p:txBody>
      </p:sp>
      <p:sp>
        <p:nvSpPr>
          <p:cNvPr id="8043618" name="Text Box 326"/>
          <p:cNvSpPr txBox="1">
            <a:spLocks noChangeAspect="1" noChangeArrowheads="1"/>
          </p:cNvSpPr>
          <p:nvPr/>
        </p:nvSpPr>
        <p:spPr bwMode="auto">
          <a:xfrm>
            <a:off x="4114800" y="1827213"/>
            <a:ext cx="703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>
                <a:solidFill>
                  <a:srgbClr val="000099"/>
                </a:solidFill>
              </a:rPr>
              <a:t>Baixo Amazonas</a:t>
            </a:r>
          </a:p>
        </p:txBody>
      </p:sp>
      <p:grpSp>
        <p:nvGrpSpPr>
          <p:cNvPr id="8043619" name="Group 99"/>
          <p:cNvGrpSpPr>
            <a:grpSpLocks/>
          </p:cNvGrpSpPr>
          <p:nvPr/>
        </p:nvGrpSpPr>
        <p:grpSpPr bwMode="auto">
          <a:xfrm>
            <a:off x="7283450" y="930275"/>
            <a:ext cx="3136900" cy="4937125"/>
            <a:chOff x="4588" y="586"/>
            <a:chExt cx="1976" cy="3110"/>
          </a:xfrm>
        </p:grpSpPr>
        <p:sp>
          <p:nvSpPr>
            <p:cNvPr id="8043620" name="Rectangle 5"/>
            <p:cNvSpPr>
              <a:spLocks noChangeArrowheads="1"/>
            </p:cNvSpPr>
            <p:nvPr/>
          </p:nvSpPr>
          <p:spPr bwMode="auto">
            <a:xfrm>
              <a:off x="4601" y="797"/>
              <a:ext cx="1614" cy="2899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000" u="sng">
                <a:solidFill>
                  <a:schemeClr val="bg1"/>
                </a:solidFill>
              </a:endParaRPr>
            </a:p>
            <a:p>
              <a:pPr algn="ctr"/>
              <a:endParaRPr lang="pt-BR" sz="1000" u="sng">
                <a:solidFill>
                  <a:schemeClr val="bg1"/>
                </a:solidFill>
              </a:endParaRPr>
            </a:p>
            <a:p>
              <a:pPr algn="ctr"/>
              <a:endParaRPr lang="pt-BR" sz="1000" u="sng">
                <a:solidFill>
                  <a:schemeClr val="bg1"/>
                </a:solidFill>
              </a:endParaRPr>
            </a:p>
            <a:p>
              <a:pPr algn="ctr"/>
              <a:endParaRPr lang="pt-BR" sz="1000" u="sng">
                <a:solidFill>
                  <a:schemeClr val="bg1"/>
                </a:solidFill>
              </a:endParaRPr>
            </a:p>
            <a:p>
              <a:pPr algn="ctr"/>
              <a:endParaRPr lang="pt-BR" sz="1000" u="sng">
                <a:solidFill>
                  <a:schemeClr val="bg1"/>
                </a:solidFill>
              </a:endParaRPr>
            </a:p>
            <a:p>
              <a:pPr algn="ctr"/>
              <a:endParaRPr lang="pt-BR" sz="1500"/>
            </a:p>
            <a:p>
              <a:pPr algn="ctr"/>
              <a:endParaRPr lang="pt-BR" sz="1500"/>
            </a:p>
            <a:p>
              <a:pPr algn="ctr"/>
              <a:endParaRPr lang="pt-BR" sz="1500"/>
            </a:p>
            <a:p>
              <a:pPr algn="ctr"/>
              <a:endParaRPr lang="pt-BR" sz="1500"/>
            </a:p>
            <a:p>
              <a:pPr algn="ctr"/>
              <a:endParaRPr lang="pt-BR" sz="1500"/>
            </a:p>
            <a:p>
              <a:pPr algn="ctr"/>
              <a:endParaRPr lang="pt-BR" sz="1500"/>
            </a:p>
            <a:p>
              <a:pPr algn="ctr"/>
              <a:endParaRPr lang="pt-BR" sz="1500"/>
            </a:p>
            <a:p>
              <a:pPr algn="ctr"/>
              <a:endParaRPr lang="pt-BR" sz="1000"/>
            </a:p>
            <a:p>
              <a:pPr algn="ctr"/>
              <a:endParaRPr lang="pt-BR" sz="1500"/>
            </a:p>
            <a:p>
              <a:pPr algn="ctr"/>
              <a:endParaRPr lang="pt-BR" sz="1500"/>
            </a:p>
            <a:p>
              <a:pPr algn="ctr"/>
              <a:endParaRPr lang="pt-BR" sz="1500"/>
            </a:p>
            <a:p>
              <a:pPr algn="ctr"/>
              <a:endParaRPr lang="pt-BR" sz="1500"/>
            </a:p>
            <a:p>
              <a:pPr algn="ctr"/>
              <a:endParaRPr lang="pt-BR" sz="1500"/>
            </a:p>
          </p:txBody>
        </p:sp>
        <p:sp>
          <p:nvSpPr>
            <p:cNvPr id="198" name="Retângulo 133"/>
            <p:cNvSpPr>
              <a:spLocks noChangeArrowheads="1"/>
            </p:cNvSpPr>
            <p:nvPr/>
          </p:nvSpPr>
          <p:spPr bwMode="auto">
            <a:xfrm>
              <a:off x="4603" y="586"/>
              <a:ext cx="1612" cy="173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" rIns="36000">
              <a:spAutoFit/>
            </a:bodyPr>
            <a:lstStyle/>
            <a:p>
              <a:r>
                <a:rPr lang="pt-BR" sz="1200">
                  <a:solidFill>
                    <a:schemeClr val="tx1"/>
                  </a:solidFill>
                  <a:latin typeface="Tahoma" pitchFamily="34" charset="0"/>
                </a:rPr>
                <a:t>Produção da Mesoregião </a:t>
              </a:r>
            </a:p>
          </p:txBody>
        </p:sp>
        <p:sp>
          <p:nvSpPr>
            <p:cNvPr id="203" name="Retângulo 132"/>
            <p:cNvSpPr>
              <a:spLocks noChangeArrowheads="1"/>
            </p:cNvSpPr>
            <p:nvPr/>
          </p:nvSpPr>
          <p:spPr bwMode="auto">
            <a:xfrm>
              <a:off x="4597" y="1402"/>
              <a:ext cx="1618" cy="173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" rIns="0" bIns="46800">
              <a:spAutoFit/>
            </a:bodyPr>
            <a:lstStyle/>
            <a:p>
              <a:pPr>
                <a:defRPr/>
              </a:pPr>
              <a:r>
                <a:rPr lang="pt-BR" sz="1200" dirty="0">
                  <a:solidFill>
                    <a:schemeClr val="tx1"/>
                  </a:solidFill>
                  <a:latin typeface="Tahoma" pitchFamily="34" charset="0"/>
                </a:rPr>
                <a:t>Capacidade de Movimentação</a:t>
              </a:r>
            </a:p>
          </p:txBody>
        </p:sp>
        <p:sp>
          <p:nvSpPr>
            <p:cNvPr id="209" name="Line 9"/>
            <p:cNvSpPr>
              <a:spLocks noChangeShapeType="1"/>
            </p:cNvSpPr>
            <p:nvPr/>
          </p:nvSpPr>
          <p:spPr bwMode="auto">
            <a:xfrm>
              <a:off x="4807" y="1718"/>
              <a:ext cx="203" cy="1"/>
            </a:xfrm>
            <a:prstGeom prst="line">
              <a:avLst/>
            </a:prstGeom>
            <a:noFill/>
            <a:ln w="381000" cap="rnd" cmpd="sng">
              <a:solidFill>
                <a:schemeClr val="bg1">
                  <a:lumMod val="20000"/>
                  <a:lumOff val="80000"/>
                  <a:alpha val="8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1500" dirty="0"/>
            </a:p>
          </p:txBody>
        </p:sp>
        <p:sp>
          <p:nvSpPr>
            <p:cNvPr id="8043624" name="Text Box 19"/>
            <p:cNvSpPr txBox="1">
              <a:spLocks noChangeArrowheads="1"/>
            </p:cNvSpPr>
            <p:nvPr/>
          </p:nvSpPr>
          <p:spPr bwMode="auto">
            <a:xfrm>
              <a:off x="5196" y="1677"/>
              <a:ext cx="1144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55 milhões ton/Trim.</a:t>
              </a:r>
            </a:p>
          </p:txBody>
        </p:sp>
        <p:sp>
          <p:nvSpPr>
            <p:cNvPr id="8043625" name="Text Box 20"/>
            <p:cNvSpPr txBox="1">
              <a:spLocks noChangeArrowheads="1"/>
            </p:cNvSpPr>
            <p:nvPr/>
          </p:nvSpPr>
          <p:spPr bwMode="auto">
            <a:xfrm>
              <a:off x="5193" y="2131"/>
              <a:ext cx="1365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Panamax (50 mil DWT)</a:t>
              </a:r>
            </a:p>
          </p:txBody>
        </p:sp>
        <p:sp>
          <p:nvSpPr>
            <p:cNvPr id="8043626" name="Text Box 20"/>
            <p:cNvSpPr txBox="1">
              <a:spLocks noChangeArrowheads="1"/>
            </p:cNvSpPr>
            <p:nvPr/>
          </p:nvSpPr>
          <p:spPr bwMode="auto">
            <a:xfrm>
              <a:off x="5189" y="2039"/>
              <a:ext cx="1364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Balsa (40 mil DWT)</a:t>
              </a:r>
            </a:p>
          </p:txBody>
        </p:sp>
        <p:sp>
          <p:nvSpPr>
            <p:cNvPr id="216" name="Retângulo 132"/>
            <p:cNvSpPr>
              <a:spLocks noChangeArrowheads="1"/>
            </p:cNvSpPr>
            <p:nvPr/>
          </p:nvSpPr>
          <p:spPr bwMode="auto">
            <a:xfrm>
              <a:off x="4598" y="3252"/>
              <a:ext cx="1617" cy="173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" rIns="0" bIns="46800">
              <a:spAutoFit/>
            </a:bodyPr>
            <a:lstStyle/>
            <a:p>
              <a:r>
                <a:rPr lang="pt-BR" sz="1200">
                  <a:solidFill>
                    <a:schemeClr val="tx1"/>
                  </a:solidFill>
                  <a:latin typeface="Tahoma" pitchFamily="34" charset="0"/>
                </a:rPr>
                <a:t>Gargalos de Modais </a:t>
              </a:r>
            </a:p>
          </p:txBody>
        </p:sp>
        <p:sp>
          <p:nvSpPr>
            <p:cNvPr id="217" name="CaixaDeTexto 216"/>
            <p:cNvSpPr txBox="1"/>
            <p:nvPr/>
          </p:nvSpPr>
          <p:spPr>
            <a:xfrm>
              <a:off x="4793" y="3453"/>
              <a:ext cx="1316" cy="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pt-BR" sz="800">
                  <a:solidFill>
                    <a:srgbClr val="000099"/>
                  </a:solidFill>
                </a:rPr>
                <a:t>Via Principal</a:t>
              </a:r>
            </a:p>
            <a:p>
              <a:pPr algn="ctr"/>
              <a:r>
                <a:rPr lang="pt-BR" sz="800" b="0">
                  <a:solidFill>
                    <a:srgbClr val="000099"/>
                  </a:solidFill>
                </a:rPr>
                <a:t>Descrição dos Gargalos</a:t>
              </a:r>
            </a:p>
          </p:txBody>
        </p:sp>
        <p:sp>
          <p:nvSpPr>
            <p:cNvPr id="8043629" name="Text Box 20"/>
            <p:cNvSpPr txBox="1">
              <a:spLocks noChangeArrowheads="1"/>
            </p:cNvSpPr>
            <p:nvPr/>
          </p:nvSpPr>
          <p:spPr bwMode="auto">
            <a:xfrm>
              <a:off x="5208" y="3029"/>
              <a:ext cx="1025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0,8 milhão</a:t>
              </a:r>
            </a:p>
          </p:txBody>
        </p:sp>
        <p:sp>
          <p:nvSpPr>
            <p:cNvPr id="8043630" name="Text Box 21"/>
            <p:cNvSpPr txBox="1">
              <a:spLocks noChangeArrowheads="1"/>
            </p:cNvSpPr>
            <p:nvPr/>
          </p:nvSpPr>
          <p:spPr bwMode="auto">
            <a:xfrm>
              <a:off x="5208" y="2939"/>
              <a:ext cx="1025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1,2 milhão</a:t>
              </a:r>
            </a:p>
          </p:txBody>
        </p:sp>
        <p:sp>
          <p:nvSpPr>
            <p:cNvPr id="8043631" name="Text Box 22"/>
            <p:cNvSpPr txBox="1">
              <a:spLocks noChangeArrowheads="1"/>
            </p:cNvSpPr>
            <p:nvPr/>
          </p:nvSpPr>
          <p:spPr bwMode="auto">
            <a:xfrm>
              <a:off x="5208" y="2757"/>
              <a:ext cx="1025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1,6 milhões</a:t>
              </a:r>
            </a:p>
          </p:txBody>
        </p:sp>
        <p:sp>
          <p:nvSpPr>
            <p:cNvPr id="221" name="Line 9"/>
            <p:cNvSpPr>
              <a:spLocks noChangeShapeType="1"/>
            </p:cNvSpPr>
            <p:nvPr/>
          </p:nvSpPr>
          <p:spPr bwMode="auto">
            <a:xfrm>
              <a:off x="4799" y="2991"/>
              <a:ext cx="203" cy="1"/>
            </a:xfrm>
            <a:prstGeom prst="line">
              <a:avLst/>
            </a:prstGeom>
            <a:noFill/>
            <a:ln w="3810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222" name="Line 9"/>
            <p:cNvSpPr>
              <a:spLocks noChangeShapeType="1"/>
            </p:cNvSpPr>
            <p:nvPr/>
          </p:nvSpPr>
          <p:spPr bwMode="auto">
            <a:xfrm>
              <a:off x="4799" y="2823"/>
              <a:ext cx="203" cy="1"/>
            </a:xfrm>
            <a:prstGeom prst="line">
              <a:avLst/>
            </a:prstGeom>
            <a:noFill/>
            <a:ln w="9525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223" name="Line 9"/>
            <p:cNvSpPr>
              <a:spLocks noChangeShapeType="1"/>
            </p:cNvSpPr>
            <p:nvPr/>
          </p:nvSpPr>
          <p:spPr bwMode="auto">
            <a:xfrm>
              <a:off x="4799" y="3076"/>
              <a:ext cx="203" cy="1"/>
            </a:xfrm>
            <a:prstGeom prst="line">
              <a:avLst/>
            </a:prstGeom>
            <a:noFill/>
            <a:ln w="1905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8043635" name="Text Box 22"/>
            <p:cNvSpPr txBox="1">
              <a:spLocks noChangeArrowheads="1"/>
            </p:cNvSpPr>
            <p:nvPr/>
          </p:nvSpPr>
          <p:spPr bwMode="auto">
            <a:xfrm>
              <a:off x="5204" y="2848"/>
              <a:ext cx="1025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1,4 milhões</a:t>
              </a:r>
            </a:p>
          </p:txBody>
        </p:sp>
        <p:sp>
          <p:nvSpPr>
            <p:cNvPr id="225" name="Line 9"/>
            <p:cNvSpPr>
              <a:spLocks noChangeShapeType="1"/>
            </p:cNvSpPr>
            <p:nvPr/>
          </p:nvSpPr>
          <p:spPr bwMode="auto">
            <a:xfrm>
              <a:off x="4799" y="2907"/>
              <a:ext cx="203" cy="1"/>
            </a:xfrm>
            <a:prstGeom prst="line">
              <a:avLst/>
            </a:prstGeom>
            <a:noFill/>
            <a:ln w="6350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8043637" name="Text Box 19"/>
            <p:cNvSpPr txBox="1">
              <a:spLocks noChangeArrowheads="1"/>
            </p:cNvSpPr>
            <p:nvPr/>
          </p:nvSpPr>
          <p:spPr bwMode="auto">
            <a:xfrm>
              <a:off x="4789" y="1659"/>
              <a:ext cx="314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/>
                <a:t>Rio</a:t>
              </a:r>
            </a:p>
          </p:txBody>
        </p:sp>
        <p:sp>
          <p:nvSpPr>
            <p:cNvPr id="8043638" name="Text Box 19"/>
            <p:cNvSpPr txBox="1">
              <a:spLocks noChangeArrowheads="1"/>
            </p:cNvSpPr>
            <p:nvPr/>
          </p:nvSpPr>
          <p:spPr bwMode="auto">
            <a:xfrm>
              <a:off x="5216" y="2417"/>
              <a:ext cx="1144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35 milhões ton/Trim.</a:t>
              </a:r>
            </a:p>
          </p:txBody>
        </p:sp>
        <p:sp>
          <p:nvSpPr>
            <p:cNvPr id="228" name="Line 9"/>
            <p:cNvSpPr>
              <a:spLocks noChangeShapeType="1"/>
            </p:cNvSpPr>
            <p:nvPr/>
          </p:nvSpPr>
          <p:spPr bwMode="auto">
            <a:xfrm>
              <a:off x="4803" y="2449"/>
              <a:ext cx="203" cy="1"/>
            </a:xfrm>
            <a:prstGeom prst="line">
              <a:avLst/>
            </a:prstGeom>
            <a:noFill/>
            <a:ln w="381000" cap="rnd" cmpd="sng">
              <a:solidFill>
                <a:schemeClr val="accent4">
                  <a:lumMod val="10000"/>
                  <a:alpha val="6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8043640" name="Text Box 19"/>
            <p:cNvSpPr txBox="1">
              <a:spLocks noChangeArrowheads="1"/>
            </p:cNvSpPr>
            <p:nvPr/>
          </p:nvSpPr>
          <p:spPr bwMode="auto">
            <a:xfrm>
              <a:off x="4773" y="2390"/>
              <a:ext cx="350" cy="97"/>
            </a:xfrm>
            <a:prstGeom prst="rect">
              <a:avLst/>
            </a:prstGeom>
            <a:noFill/>
            <a:ln w="317500" cap="rnd">
              <a:noFill/>
              <a:round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/>
                <a:t>Ferro</a:t>
              </a:r>
            </a:p>
          </p:txBody>
        </p:sp>
        <p:sp>
          <p:nvSpPr>
            <p:cNvPr id="8043641" name="Text Box 19"/>
            <p:cNvSpPr txBox="1">
              <a:spLocks noChangeArrowheads="1"/>
            </p:cNvSpPr>
            <p:nvPr/>
          </p:nvSpPr>
          <p:spPr bwMode="auto">
            <a:xfrm>
              <a:off x="5216" y="2621"/>
              <a:ext cx="1144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6 milhões ton/Trim.</a:t>
              </a:r>
            </a:p>
          </p:txBody>
        </p:sp>
        <p:sp>
          <p:nvSpPr>
            <p:cNvPr id="231" name="Line 9"/>
            <p:cNvSpPr>
              <a:spLocks noChangeShapeType="1"/>
            </p:cNvSpPr>
            <p:nvPr/>
          </p:nvSpPr>
          <p:spPr bwMode="auto">
            <a:xfrm>
              <a:off x="4803" y="2654"/>
              <a:ext cx="203" cy="1"/>
            </a:xfrm>
            <a:prstGeom prst="line">
              <a:avLst/>
            </a:prstGeom>
            <a:noFill/>
            <a:ln w="254000" cap="rnd" cmpd="sng">
              <a:solidFill>
                <a:schemeClr val="accent4">
                  <a:lumMod val="10000"/>
                  <a:alpha val="6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1500"/>
            </a:p>
          </p:txBody>
        </p:sp>
        <p:sp>
          <p:nvSpPr>
            <p:cNvPr id="233" name="Line 9"/>
            <p:cNvSpPr>
              <a:spLocks noChangeShapeType="1"/>
            </p:cNvSpPr>
            <p:nvPr/>
          </p:nvSpPr>
          <p:spPr bwMode="auto">
            <a:xfrm>
              <a:off x="4805" y="3190"/>
              <a:ext cx="254" cy="0"/>
            </a:xfrm>
            <a:prstGeom prst="line">
              <a:avLst/>
            </a:prstGeom>
            <a:noFill/>
            <a:ln w="12700" cap="rnd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43644" name="Text Box 20"/>
            <p:cNvSpPr txBox="1">
              <a:spLocks noChangeArrowheads="1"/>
            </p:cNvSpPr>
            <p:nvPr/>
          </p:nvSpPr>
          <p:spPr bwMode="auto">
            <a:xfrm>
              <a:off x="5202" y="3149"/>
              <a:ext cx="1025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Mineroduto</a:t>
              </a:r>
            </a:p>
          </p:txBody>
        </p:sp>
        <p:sp>
          <p:nvSpPr>
            <p:cNvPr id="235" name="Line 9"/>
            <p:cNvSpPr>
              <a:spLocks noChangeShapeType="1"/>
            </p:cNvSpPr>
            <p:nvPr/>
          </p:nvSpPr>
          <p:spPr bwMode="auto">
            <a:xfrm>
              <a:off x="4803" y="1923"/>
              <a:ext cx="203" cy="1"/>
            </a:xfrm>
            <a:prstGeom prst="line">
              <a:avLst/>
            </a:prstGeom>
            <a:noFill/>
            <a:ln w="203200" cap="rnd" cmpd="sng">
              <a:solidFill>
                <a:schemeClr val="bg1">
                  <a:lumMod val="20000"/>
                  <a:lumOff val="80000"/>
                  <a:alpha val="8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1500" dirty="0"/>
            </a:p>
          </p:txBody>
        </p:sp>
        <p:sp>
          <p:nvSpPr>
            <p:cNvPr id="8043646" name="Text Box 19"/>
            <p:cNvSpPr txBox="1">
              <a:spLocks noChangeArrowheads="1"/>
            </p:cNvSpPr>
            <p:nvPr/>
          </p:nvSpPr>
          <p:spPr bwMode="auto">
            <a:xfrm>
              <a:off x="5216" y="1826"/>
              <a:ext cx="114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4 milhões ton/Trim (restrito a num. balsas)</a:t>
              </a:r>
            </a:p>
          </p:txBody>
        </p:sp>
        <p:sp>
          <p:nvSpPr>
            <p:cNvPr id="8043647" name="AutoShape 15"/>
            <p:cNvSpPr>
              <a:spLocks noChangeAspect="1" noChangeArrowheads="1"/>
            </p:cNvSpPr>
            <p:nvPr/>
          </p:nvSpPr>
          <p:spPr bwMode="auto">
            <a:xfrm>
              <a:off x="4688" y="876"/>
              <a:ext cx="389" cy="400"/>
            </a:xfrm>
            <a:prstGeom prst="flowChartConnector">
              <a:avLst/>
            </a:prstGeom>
            <a:solidFill>
              <a:schemeClr val="hlink">
                <a:alpha val="39999"/>
              </a:schemeClr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500"/>
            </a:p>
          </p:txBody>
        </p:sp>
        <p:sp>
          <p:nvSpPr>
            <p:cNvPr id="8043648" name="AutoShape 14"/>
            <p:cNvSpPr>
              <a:spLocks noChangeAspect="1" noChangeArrowheads="1"/>
            </p:cNvSpPr>
            <p:nvPr/>
          </p:nvSpPr>
          <p:spPr bwMode="auto">
            <a:xfrm>
              <a:off x="4745" y="985"/>
              <a:ext cx="284" cy="291"/>
            </a:xfrm>
            <a:prstGeom prst="flowChartConnector">
              <a:avLst/>
            </a:prstGeom>
            <a:solidFill>
              <a:schemeClr val="hlink">
                <a:alpha val="39999"/>
              </a:schemeClr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500"/>
            </a:p>
          </p:txBody>
        </p:sp>
        <p:sp>
          <p:nvSpPr>
            <p:cNvPr id="8043649" name="AutoShape 13"/>
            <p:cNvSpPr>
              <a:spLocks noChangeAspect="1" noChangeArrowheads="1"/>
            </p:cNvSpPr>
            <p:nvPr/>
          </p:nvSpPr>
          <p:spPr bwMode="auto">
            <a:xfrm>
              <a:off x="4795" y="1087"/>
              <a:ext cx="184" cy="189"/>
            </a:xfrm>
            <a:prstGeom prst="flowChartConnector">
              <a:avLst/>
            </a:prstGeom>
            <a:solidFill>
              <a:schemeClr val="hlink">
                <a:alpha val="39999"/>
              </a:schemeClr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500"/>
            </a:p>
          </p:txBody>
        </p:sp>
        <p:sp>
          <p:nvSpPr>
            <p:cNvPr id="8043650" name="Text Box 6"/>
            <p:cNvSpPr txBox="1">
              <a:spLocks noChangeAspect="1" noChangeArrowheads="1"/>
            </p:cNvSpPr>
            <p:nvPr/>
          </p:nvSpPr>
          <p:spPr bwMode="auto">
            <a:xfrm>
              <a:off x="5219" y="875"/>
              <a:ext cx="1063" cy="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&gt; 6 milhões  tons/ Trim.</a:t>
              </a:r>
            </a:p>
          </p:txBody>
        </p:sp>
        <p:sp>
          <p:nvSpPr>
            <p:cNvPr id="8043651" name="AutoShape 12"/>
            <p:cNvSpPr>
              <a:spLocks noChangeAspect="1" noChangeArrowheads="1"/>
            </p:cNvSpPr>
            <p:nvPr/>
          </p:nvSpPr>
          <p:spPr bwMode="auto">
            <a:xfrm>
              <a:off x="4845" y="1179"/>
              <a:ext cx="96" cy="97"/>
            </a:xfrm>
            <a:prstGeom prst="flowChartConnector">
              <a:avLst/>
            </a:prstGeom>
            <a:solidFill>
              <a:srgbClr val="AF1B17"/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500"/>
            </a:p>
          </p:txBody>
        </p:sp>
        <p:sp>
          <p:nvSpPr>
            <p:cNvPr id="8043652" name="Text Box 16"/>
            <p:cNvSpPr txBox="1">
              <a:spLocks noChangeAspect="1" noChangeArrowheads="1"/>
            </p:cNvSpPr>
            <p:nvPr/>
          </p:nvSpPr>
          <p:spPr bwMode="auto">
            <a:xfrm>
              <a:off x="5219" y="1178"/>
              <a:ext cx="1020" cy="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2 milhões</a:t>
              </a:r>
            </a:p>
          </p:txBody>
        </p:sp>
        <p:sp>
          <p:nvSpPr>
            <p:cNvPr id="8043653" name="Text Box 17"/>
            <p:cNvSpPr txBox="1">
              <a:spLocks noChangeAspect="1" noChangeArrowheads="1"/>
            </p:cNvSpPr>
            <p:nvPr/>
          </p:nvSpPr>
          <p:spPr bwMode="auto">
            <a:xfrm>
              <a:off x="5219" y="1089"/>
              <a:ext cx="1020" cy="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4 milhões</a:t>
              </a:r>
            </a:p>
          </p:txBody>
        </p:sp>
        <p:sp>
          <p:nvSpPr>
            <p:cNvPr id="8043654" name="Text Box 18"/>
            <p:cNvSpPr txBox="1">
              <a:spLocks noChangeAspect="1" noChangeArrowheads="1"/>
            </p:cNvSpPr>
            <p:nvPr/>
          </p:nvSpPr>
          <p:spPr bwMode="auto">
            <a:xfrm>
              <a:off x="5219" y="986"/>
              <a:ext cx="1020" cy="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6 milhões</a:t>
              </a:r>
            </a:p>
          </p:txBody>
        </p:sp>
        <p:cxnSp>
          <p:nvCxnSpPr>
            <p:cNvPr id="247" name="Conector reto 246"/>
            <p:cNvCxnSpPr>
              <a:stCxn id="8043651" idx="0"/>
              <a:endCxn id="8043652" idx="0"/>
            </p:cNvCxnSpPr>
            <p:nvPr/>
          </p:nvCxnSpPr>
          <p:spPr bwMode="auto">
            <a:xfrm rot="5400000" flipH="1" flipV="1">
              <a:off x="5311" y="761"/>
              <a:ext cx="1" cy="836"/>
            </a:xfrm>
            <a:prstGeom prst="line">
              <a:avLst/>
            </a:prstGeom>
            <a:solidFill>
              <a:srgbClr val="9999FF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Conector reto 247"/>
            <p:cNvCxnSpPr>
              <a:stCxn id="8043649" idx="0"/>
              <a:endCxn id="8043653" idx="0"/>
            </p:cNvCxnSpPr>
            <p:nvPr/>
          </p:nvCxnSpPr>
          <p:spPr bwMode="auto">
            <a:xfrm rot="16200000" flipH="1">
              <a:off x="5307" y="667"/>
              <a:ext cx="2" cy="842"/>
            </a:xfrm>
            <a:prstGeom prst="line">
              <a:avLst/>
            </a:prstGeom>
            <a:solidFill>
              <a:srgbClr val="9999FF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Conector reto 248"/>
            <p:cNvCxnSpPr>
              <a:stCxn id="8043648" idx="0"/>
              <a:endCxn id="8043654" idx="0"/>
            </p:cNvCxnSpPr>
            <p:nvPr/>
          </p:nvCxnSpPr>
          <p:spPr bwMode="auto">
            <a:xfrm rot="16200000" flipH="1">
              <a:off x="5308" y="565"/>
              <a:ext cx="1" cy="842"/>
            </a:xfrm>
            <a:prstGeom prst="line">
              <a:avLst/>
            </a:prstGeom>
            <a:solidFill>
              <a:srgbClr val="9999FF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Conector reto 249"/>
            <p:cNvCxnSpPr>
              <a:stCxn id="8043647" idx="0"/>
              <a:endCxn id="8043650" idx="0"/>
            </p:cNvCxnSpPr>
            <p:nvPr/>
          </p:nvCxnSpPr>
          <p:spPr bwMode="auto">
            <a:xfrm rot="5400000" flipH="1" flipV="1">
              <a:off x="5316" y="442"/>
              <a:ext cx="1" cy="867"/>
            </a:xfrm>
            <a:prstGeom prst="line">
              <a:avLst/>
            </a:prstGeom>
            <a:solidFill>
              <a:srgbClr val="9999FF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43659" name="AutoShape 12"/>
            <p:cNvSpPr>
              <a:spLocks noChangeAspect="1" noChangeArrowheads="1"/>
            </p:cNvSpPr>
            <p:nvPr/>
          </p:nvSpPr>
          <p:spPr bwMode="auto">
            <a:xfrm>
              <a:off x="4864" y="1222"/>
              <a:ext cx="50" cy="50"/>
            </a:xfrm>
            <a:prstGeom prst="flowChartConnector">
              <a:avLst/>
            </a:prstGeom>
            <a:solidFill>
              <a:srgbClr val="FF0000"/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1500"/>
            </a:p>
          </p:txBody>
        </p:sp>
        <p:cxnSp>
          <p:nvCxnSpPr>
            <p:cNvPr id="252" name="Conector reto 251"/>
            <p:cNvCxnSpPr>
              <a:stCxn id="8043659" idx="0"/>
            </p:cNvCxnSpPr>
            <p:nvPr/>
          </p:nvCxnSpPr>
          <p:spPr bwMode="auto">
            <a:xfrm rot="5400000" flipH="1" flipV="1">
              <a:off x="5001" y="1108"/>
              <a:ext cx="2" cy="227"/>
            </a:xfrm>
            <a:prstGeom prst="line">
              <a:avLst/>
            </a:prstGeom>
            <a:solidFill>
              <a:srgbClr val="9999FF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Conector reto 252"/>
            <p:cNvCxnSpPr/>
            <p:nvPr/>
          </p:nvCxnSpPr>
          <p:spPr bwMode="auto">
            <a:xfrm rot="5400000">
              <a:off x="5085" y="1246"/>
              <a:ext cx="49" cy="0"/>
            </a:xfrm>
            <a:prstGeom prst="line">
              <a:avLst/>
            </a:prstGeom>
            <a:solidFill>
              <a:srgbClr val="9999FF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Conector reto 253"/>
            <p:cNvCxnSpPr/>
            <p:nvPr/>
          </p:nvCxnSpPr>
          <p:spPr bwMode="auto">
            <a:xfrm rot="10800000" flipV="1">
              <a:off x="5107" y="1277"/>
              <a:ext cx="623" cy="0"/>
            </a:xfrm>
            <a:prstGeom prst="line">
              <a:avLst/>
            </a:prstGeom>
            <a:solidFill>
              <a:srgbClr val="9999FF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43663" name="Text Box 16"/>
            <p:cNvSpPr txBox="1">
              <a:spLocks noChangeAspect="1" noChangeArrowheads="1"/>
            </p:cNvSpPr>
            <p:nvPr/>
          </p:nvSpPr>
          <p:spPr bwMode="auto">
            <a:xfrm>
              <a:off x="5219" y="1273"/>
              <a:ext cx="1020" cy="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&lt; 1 milhão</a:t>
              </a:r>
            </a:p>
          </p:txBody>
        </p:sp>
        <p:sp>
          <p:nvSpPr>
            <p:cNvPr id="8043664" name="Freeform 83"/>
            <p:cNvSpPr>
              <a:spLocks noChangeAspect="1"/>
            </p:cNvSpPr>
            <p:nvPr/>
          </p:nvSpPr>
          <p:spPr bwMode="auto">
            <a:xfrm>
              <a:off x="4834" y="2162"/>
              <a:ext cx="150" cy="60"/>
            </a:xfrm>
            <a:custGeom>
              <a:avLst/>
              <a:gdLst>
                <a:gd name="T0" fmla="*/ 0 w 352"/>
                <a:gd name="T1" fmla="*/ 2147483647 h 136"/>
                <a:gd name="T2" fmla="*/ 2147483647 w 352"/>
                <a:gd name="T3" fmla="*/ 2147483647 h 136"/>
                <a:gd name="T4" fmla="*/ 2147483647 w 352"/>
                <a:gd name="T5" fmla="*/ 0 h 136"/>
                <a:gd name="T6" fmla="*/ 2147483647 w 352"/>
                <a:gd name="T7" fmla="*/ 0 h 136"/>
                <a:gd name="T8" fmla="*/ 2147483647 w 352"/>
                <a:gd name="T9" fmla="*/ 2147483647 h 136"/>
                <a:gd name="T10" fmla="*/ 2147483647 w 352"/>
                <a:gd name="T11" fmla="*/ 2147483647 h 136"/>
                <a:gd name="T12" fmla="*/ 2147483647 w 352"/>
                <a:gd name="T13" fmla="*/ 2147483647 h 136"/>
                <a:gd name="T14" fmla="*/ 2147483647 w 352"/>
                <a:gd name="T15" fmla="*/ 2147483647 h 136"/>
                <a:gd name="T16" fmla="*/ 0 w 352"/>
                <a:gd name="T17" fmla="*/ 2147483647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36"/>
                <a:gd name="T29" fmla="*/ 352 w 352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36">
                  <a:moveTo>
                    <a:pt x="0" y="56"/>
                  </a:moveTo>
                  <a:lnTo>
                    <a:pt x="232" y="56"/>
                  </a:lnTo>
                  <a:lnTo>
                    <a:pt x="192" y="0"/>
                  </a:lnTo>
                  <a:lnTo>
                    <a:pt x="296" y="0"/>
                  </a:lnTo>
                  <a:lnTo>
                    <a:pt x="296" y="56"/>
                  </a:lnTo>
                  <a:lnTo>
                    <a:pt x="352" y="56"/>
                  </a:lnTo>
                  <a:lnTo>
                    <a:pt x="288" y="136"/>
                  </a:lnTo>
                  <a:lnTo>
                    <a:pt x="80" y="13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" name="Freeform 83"/>
            <p:cNvSpPr>
              <a:spLocks noChangeAspect="1"/>
            </p:cNvSpPr>
            <p:nvPr/>
          </p:nvSpPr>
          <p:spPr bwMode="auto">
            <a:xfrm>
              <a:off x="4828" y="2057"/>
              <a:ext cx="150" cy="60"/>
            </a:xfrm>
            <a:custGeom>
              <a:avLst/>
              <a:gdLst>
                <a:gd name="T0" fmla="*/ 0 w 352"/>
                <a:gd name="T1" fmla="*/ 2147483647 h 136"/>
                <a:gd name="T2" fmla="*/ 2147483647 w 352"/>
                <a:gd name="T3" fmla="*/ 2147483647 h 136"/>
                <a:gd name="T4" fmla="*/ 2147483647 w 352"/>
                <a:gd name="T5" fmla="*/ 0 h 136"/>
                <a:gd name="T6" fmla="*/ 2147483647 w 352"/>
                <a:gd name="T7" fmla="*/ 0 h 136"/>
                <a:gd name="T8" fmla="*/ 2147483647 w 352"/>
                <a:gd name="T9" fmla="*/ 2147483647 h 136"/>
                <a:gd name="T10" fmla="*/ 2147483647 w 352"/>
                <a:gd name="T11" fmla="*/ 2147483647 h 136"/>
                <a:gd name="T12" fmla="*/ 2147483647 w 352"/>
                <a:gd name="T13" fmla="*/ 2147483647 h 136"/>
                <a:gd name="T14" fmla="*/ 2147483647 w 352"/>
                <a:gd name="T15" fmla="*/ 2147483647 h 136"/>
                <a:gd name="T16" fmla="*/ 0 w 352"/>
                <a:gd name="T17" fmla="*/ 2147483647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36"/>
                <a:gd name="T29" fmla="*/ 352 w 352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36">
                  <a:moveTo>
                    <a:pt x="0" y="56"/>
                  </a:moveTo>
                  <a:lnTo>
                    <a:pt x="232" y="56"/>
                  </a:lnTo>
                  <a:lnTo>
                    <a:pt x="192" y="0"/>
                  </a:lnTo>
                  <a:lnTo>
                    <a:pt x="296" y="0"/>
                  </a:lnTo>
                  <a:lnTo>
                    <a:pt x="296" y="56"/>
                  </a:lnTo>
                  <a:lnTo>
                    <a:pt x="352" y="56"/>
                  </a:lnTo>
                  <a:lnTo>
                    <a:pt x="288" y="136"/>
                  </a:lnTo>
                  <a:lnTo>
                    <a:pt x="80" y="13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500"/>
            </a:p>
          </p:txBody>
        </p:sp>
        <p:sp>
          <p:nvSpPr>
            <p:cNvPr id="8043666" name="Rectangle 146"/>
            <p:cNvSpPr>
              <a:spLocks noChangeArrowheads="1"/>
            </p:cNvSpPr>
            <p:nvPr/>
          </p:nvSpPr>
          <p:spPr bwMode="auto">
            <a:xfrm>
              <a:off x="4588" y="601"/>
              <a:ext cx="1627" cy="30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43667" name="Text Box 20"/>
            <p:cNvSpPr txBox="1">
              <a:spLocks noChangeArrowheads="1"/>
            </p:cNvSpPr>
            <p:nvPr/>
          </p:nvSpPr>
          <p:spPr bwMode="auto">
            <a:xfrm>
              <a:off x="5199" y="2222"/>
              <a:ext cx="1365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66"/>
                  </a:solidFill>
                </a:rPr>
                <a:t>Capesize (120 mil DWT)</a:t>
              </a:r>
            </a:p>
          </p:txBody>
        </p:sp>
        <p:sp>
          <p:nvSpPr>
            <p:cNvPr id="8043668" name="Freeform 83"/>
            <p:cNvSpPr>
              <a:spLocks noChangeAspect="1"/>
            </p:cNvSpPr>
            <p:nvPr/>
          </p:nvSpPr>
          <p:spPr bwMode="auto">
            <a:xfrm>
              <a:off x="4840" y="2253"/>
              <a:ext cx="150" cy="60"/>
            </a:xfrm>
            <a:custGeom>
              <a:avLst/>
              <a:gdLst>
                <a:gd name="T0" fmla="*/ 0 w 352"/>
                <a:gd name="T1" fmla="*/ 2147483647 h 136"/>
                <a:gd name="T2" fmla="*/ 2147483647 w 352"/>
                <a:gd name="T3" fmla="*/ 2147483647 h 136"/>
                <a:gd name="T4" fmla="*/ 2147483647 w 352"/>
                <a:gd name="T5" fmla="*/ 0 h 136"/>
                <a:gd name="T6" fmla="*/ 2147483647 w 352"/>
                <a:gd name="T7" fmla="*/ 0 h 136"/>
                <a:gd name="T8" fmla="*/ 2147483647 w 352"/>
                <a:gd name="T9" fmla="*/ 2147483647 h 136"/>
                <a:gd name="T10" fmla="*/ 2147483647 w 352"/>
                <a:gd name="T11" fmla="*/ 2147483647 h 136"/>
                <a:gd name="T12" fmla="*/ 2147483647 w 352"/>
                <a:gd name="T13" fmla="*/ 2147483647 h 136"/>
                <a:gd name="T14" fmla="*/ 2147483647 w 352"/>
                <a:gd name="T15" fmla="*/ 2147483647 h 136"/>
                <a:gd name="T16" fmla="*/ 0 w 352"/>
                <a:gd name="T17" fmla="*/ 2147483647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36"/>
                <a:gd name="T29" fmla="*/ 352 w 352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36">
                  <a:moveTo>
                    <a:pt x="0" y="56"/>
                  </a:moveTo>
                  <a:lnTo>
                    <a:pt x="232" y="56"/>
                  </a:lnTo>
                  <a:lnTo>
                    <a:pt x="192" y="0"/>
                  </a:lnTo>
                  <a:lnTo>
                    <a:pt x="296" y="0"/>
                  </a:lnTo>
                  <a:lnTo>
                    <a:pt x="296" y="56"/>
                  </a:lnTo>
                  <a:lnTo>
                    <a:pt x="352" y="56"/>
                  </a:lnTo>
                  <a:lnTo>
                    <a:pt x="288" y="136"/>
                  </a:lnTo>
                  <a:lnTo>
                    <a:pt x="80" y="13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043669" name="Rectangle 149"/>
          <p:cNvSpPr>
            <a:spLocks noChangeArrowheads="1"/>
          </p:cNvSpPr>
          <p:nvPr/>
        </p:nvSpPr>
        <p:spPr bwMode="auto">
          <a:xfrm>
            <a:off x="204788" y="1095375"/>
            <a:ext cx="6629400" cy="464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043670" name="Text Box 326"/>
          <p:cNvSpPr txBox="1">
            <a:spLocks noChangeAspect="1" noChangeArrowheads="1"/>
          </p:cNvSpPr>
          <p:nvPr/>
        </p:nvSpPr>
        <p:spPr bwMode="auto">
          <a:xfrm>
            <a:off x="3071813" y="2660650"/>
            <a:ext cx="703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>
                <a:solidFill>
                  <a:srgbClr val="000099"/>
                </a:solidFill>
              </a:rPr>
              <a:t>Centroeste Amazonense</a:t>
            </a:r>
          </a:p>
        </p:txBody>
      </p:sp>
      <p:sp>
        <p:nvSpPr>
          <p:cNvPr id="8043671" name="AutoShape 151"/>
          <p:cNvSpPr>
            <a:spLocks noChangeArrowheads="1"/>
          </p:cNvSpPr>
          <p:nvPr/>
        </p:nvSpPr>
        <p:spPr bwMode="auto">
          <a:xfrm rot="5400000">
            <a:off x="5136356" y="4396582"/>
            <a:ext cx="112713" cy="285115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043672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13" y="6654800"/>
            <a:ext cx="95488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Fonte:	 Análise Macrologística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22" name="Rectangle 2"/>
          <p:cNvSpPr>
            <a:spLocks noChangeArrowheads="1"/>
          </p:cNvSpPr>
          <p:nvPr/>
        </p:nvSpPr>
        <p:spPr bwMode="auto">
          <a:xfrm>
            <a:off x="3543300" y="5410200"/>
            <a:ext cx="6008688" cy="327025"/>
          </a:xfrm>
          <a:prstGeom prst="rect">
            <a:avLst/>
          </a:prstGeom>
          <a:solidFill>
            <a:srgbClr val="FF9900">
              <a:alpha val="6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8120323" name="Picture 3"/>
          <p:cNvPicPr>
            <a:picLocks noChangeAspect="1" noChangeArrowheads="1"/>
          </p:cNvPicPr>
          <p:nvPr/>
        </p:nvPicPr>
        <p:blipFill>
          <a:blip r:embed="rId3" cstate="print"/>
          <a:srcRect t="3561"/>
          <a:stretch>
            <a:fillRect/>
          </a:stretch>
        </p:blipFill>
        <p:spPr bwMode="auto">
          <a:xfrm>
            <a:off x="0" y="3165475"/>
            <a:ext cx="9906000" cy="1508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8120324" name="Rectangle 4"/>
          <p:cNvSpPr>
            <a:spLocks noChangeArrowheads="1"/>
          </p:cNvSpPr>
          <p:nvPr/>
        </p:nvSpPr>
        <p:spPr bwMode="auto">
          <a:xfrm>
            <a:off x="762000" y="2617788"/>
            <a:ext cx="8382000" cy="520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 algn="ctr" defTabSz="977900"/>
            <a:r>
              <a:rPr lang="pt-BR" sz="240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8120325" name="Rectangle 5"/>
          <p:cNvSpPr>
            <a:spLocks noChangeArrowheads="1"/>
          </p:cNvSpPr>
          <p:nvPr/>
        </p:nvSpPr>
        <p:spPr bwMode="auto">
          <a:xfrm>
            <a:off x="9567863" y="6511925"/>
            <a:ext cx="322262" cy="331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20326" name="Rectangle 6"/>
          <p:cNvSpPr>
            <a:spLocks noChangeArrowheads="1"/>
          </p:cNvSpPr>
          <p:nvPr/>
        </p:nvSpPr>
        <p:spPr bwMode="auto">
          <a:xfrm>
            <a:off x="4168775" y="4735513"/>
            <a:ext cx="54006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 b="0">
                <a:solidFill>
                  <a:schemeClr val="tx2"/>
                </a:solidFill>
              </a:rPr>
              <a:t>I – Introdução	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 b="0">
                <a:solidFill>
                  <a:schemeClr val="tx2"/>
                </a:solidFill>
              </a:rPr>
              <a:t>II – Sumário dos Resultados da Primeira Fase do Projeto</a:t>
            </a:r>
            <a:r>
              <a:rPr lang="pt-BR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>
                <a:solidFill>
                  <a:schemeClr val="tx2"/>
                </a:solidFill>
              </a:rPr>
              <a:t>III – Resultados da Segunda Fase do Projeto Norte Competitivo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 b="0">
                <a:solidFill>
                  <a:schemeClr val="tx2"/>
                </a:solidFill>
              </a:rPr>
              <a:t>IV – Próximos Passos</a:t>
            </a:r>
          </a:p>
        </p:txBody>
      </p:sp>
      <p:sp>
        <p:nvSpPr>
          <p:cNvPr id="8120327" name="AutoShape 7"/>
          <p:cNvSpPr>
            <a:spLocks noChangeArrowheads="1"/>
          </p:cNvSpPr>
          <p:nvPr/>
        </p:nvSpPr>
        <p:spPr bwMode="auto">
          <a:xfrm rot="5400000">
            <a:off x="3941763" y="5526088"/>
            <a:ext cx="144462" cy="7461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2050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250" y="6529388"/>
            <a:ext cx="9029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742950" lvl="1" indent="-285750" defTabSz="957263">
              <a:lnSpc>
                <a:spcPct val="95000"/>
              </a:lnSpc>
              <a:tabLst>
                <a:tab pos="515938" algn="r"/>
              </a:tabLst>
            </a:pPr>
            <a:endParaRPr lang="pt-BR" sz="1000" b="0"/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Fonte:	 DNIT, análise Macrologística</a:t>
            </a:r>
          </a:p>
        </p:txBody>
      </p:sp>
      <p:sp>
        <p:nvSpPr>
          <p:cNvPr id="8322051" name="Rectangle 6"/>
          <p:cNvSpPr>
            <a:spLocks noChangeArrowheads="1"/>
          </p:cNvSpPr>
          <p:nvPr/>
        </p:nvSpPr>
        <p:spPr bwMode="auto">
          <a:xfrm>
            <a:off x="285750" y="1185863"/>
            <a:ext cx="5794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Mapeamento dos corredores potenciais internacionais na Amazônia Legal</a:t>
            </a:r>
          </a:p>
        </p:txBody>
      </p:sp>
      <p:sp>
        <p:nvSpPr>
          <p:cNvPr id="8322052" name="Line 7"/>
          <p:cNvSpPr>
            <a:spLocks noChangeShapeType="1"/>
          </p:cNvSpPr>
          <p:nvPr/>
        </p:nvSpPr>
        <p:spPr bwMode="auto">
          <a:xfrm>
            <a:off x="285750" y="1649413"/>
            <a:ext cx="5678488" cy="15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2053" name="AutoShape 5"/>
          <p:cNvSpPr>
            <a:spLocks noChangeArrowheads="1"/>
          </p:cNvSpPr>
          <p:nvPr/>
        </p:nvSpPr>
        <p:spPr bwMode="auto">
          <a:xfrm>
            <a:off x="493713" y="6226175"/>
            <a:ext cx="9113837" cy="4413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322054" name="Rectangle 6"/>
          <p:cNvSpPr>
            <a:spLocks noChangeArrowheads="1"/>
          </p:cNvSpPr>
          <p:nvPr/>
        </p:nvSpPr>
        <p:spPr bwMode="auto">
          <a:xfrm>
            <a:off x="344488" y="6230938"/>
            <a:ext cx="93710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85738" lvl="1" indent="-635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Na segunda fase, analisou-se o potencial de utilização dos corredores internacionais de sete países além dos impactos do projeto de ampliação do Canal do Panamá</a:t>
            </a:r>
          </a:p>
        </p:txBody>
      </p:sp>
      <p:sp>
        <p:nvSpPr>
          <p:cNvPr id="8322055" name="AutoShape 7"/>
          <p:cNvSpPr>
            <a:spLocks noChangeArrowheads="1"/>
          </p:cNvSpPr>
          <p:nvPr/>
        </p:nvSpPr>
        <p:spPr bwMode="auto">
          <a:xfrm>
            <a:off x="3773488" y="6067425"/>
            <a:ext cx="2933700" cy="144463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hlink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88484" name="Rectangle 4"/>
          <p:cNvSpPr>
            <a:spLocks noChangeArrowheads="1"/>
          </p:cNvSpPr>
          <p:nvPr/>
        </p:nvSpPr>
        <p:spPr bwMode="auto">
          <a:xfrm>
            <a:off x="2581275" y="163513"/>
            <a:ext cx="49911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Corredores Internacionais Potenciais na Amazônia Legal</a:t>
            </a:r>
          </a:p>
        </p:txBody>
      </p:sp>
      <p:sp>
        <p:nvSpPr>
          <p:cNvPr id="8322057" name="Rectangle 6"/>
          <p:cNvSpPr>
            <a:spLocks noChangeArrowheads="1"/>
          </p:cNvSpPr>
          <p:nvPr/>
        </p:nvSpPr>
        <p:spPr bwMode="auto">
          <a:xfrm>
            <a:off x="6265863" y="1181100"/>
            <a:ext cx="3563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Países limítrofes com potencial de integração direta</a:t>
            </a:r>
          </a:p>
        </p:txBody>
      </p:sp>
      <p:sp>
        <p:nvSpPr>
          <p:cNvPr id="8322058" name="Line 7"/>
          <p:cNvSpPr>
            <a:spLocks noChangeShapeType="1"/>
          </p:cNvSpPr>
          <p:nvPr/>
        </p:nvSpPr>
        <p:spPr bwMode="auto">
          <a:xfrm>
            <a:off x="6170613" y="1660525"/>
            <a:ext cx="3670300" cy="15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2059" name="Line 11"/>
          <p:cNvSpPr>
            <a:spLocks noChangeShapeType="1"/>
          </p:cNvSpPr>
          <p:nvPr/>
        </p:nvSpPr>
        <p:spPr bwMode="auto">
          <a:xfrm>
            <a:off x="7677150" y="517525"/>
            <a:ext cx="4397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2060" name="Text Box 12"/>
          <p:cNvSpPr txBox="1">
            <a:spLocks noChangeArrowheads="1"/>
          </p:cNvSpPr>
          <p:nvPr/>
        </p:nvSpPr>
        <p:spPr bwMode="auto">
          <a:xfrm>
            <a:off x="8297863" y="434975"/>
            <a:ext cx="12017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Ligações rodoviárias</a:t>
            </a:r>
            <a:endParaRPr lang="en-US" sz="1000" b="0"/>
          </a:p>
        </p:txBody>
      </p:sp>
      <p:sp>
        <p:nvSpPr>
          <p:cNvPr id="8322061" name="Line 13"/>
          <p:cNvSpPr>
            <a:spLocks noChangeShapeType="1"/>
          </p:cNvSpPr>
          <p:nvPr/>
        </p:nvSpPr>
        <p:spPr bwMode="auto">
          <a:xfrm>
            <a:off x="7677150" y="301625"/>
            <a:ext cx="439738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2062" name="Text Box 14"/>
          <p:cNvSpPr txBox="1">
            <a:spLocks noChangeArrowheads="1"/>
          </p:cNvSpPr>
          <p:nvPr/>
        </p:nvSpPr>
        <p:spPr bwMode="auto">
          <a:xfrm>
            <a:off x="8297863" y="219075"/>
            <a:ext cx="1211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Ligações hidroviárias</a:t>
            </a:r>
            <a:endParaRPr lang="en-US" sz="1000" b="0"/>
          </a:p>
        </p:txBody>
      </p:sp>
      <p:sp>
        <p:nvSpPr>
          <p:cNvPr id="8322063" name="Rectangle 15"/>
          <p:cNvSpPr>
            <a:spLocks noChangeArrowheads="1"/>
          </p:cNvSpPr>
          <p:nvPr/>
        </p:nvSpPr>
        <p:spPr bwMode="auto">
          <a:xfrm>
            <a:off x="7558088" y="147638"/>
            <a:ext cx="2347912" cy="538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8322064" name="Picture 16" descr="Integração sulameric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3" y="1725613"/>
            <a:ext cx="5845175" cy="42910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2" name="Text Box 339"/>
          <p:cNvSpPr txBox="1">
            <a:spLocks noChangeAspect="1" noChangeArrowheads="1"/>
          </p:cNvSpPr>
          <p:nvPr/>
        </p:nvSpPr>
        <p:spPr bwMode="auto">
          <a:xfrm>
            <a:off x="4600575" y="2752725"/>
            <a:ext cx="206375" cy="16192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solidFill>
                  <a:srgbClr val="FFFFCC"/>
                </a:solidFill>
              </a:rPr>
              <a:t>1</a:t>
            </a:r>
          </a:p>
        </p:txBody>
      </p:sp>
      <p:sp>
        <p:nvSpPr>
          <p:cNvPr id="2" name="Text Box 339"/>
          <p:cNvSpPr txBox="1">
            <a:spLocks noChangeAspect="1" noChangeArrowheads="1"/>
          </p:cNvSpPr>
          <p:nvPr/>
        </p:nvSpPr>
        <p:spPr bwMode="auto">
          <a:xfrm>
            <a:off x="2876550" y="1897063"/>
            <a:ext cx="206375" cy="16192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solidFill>
                  <a:srgbClr val="FFFFCC"/>
                </a:solidFill>
              </a:rPr>
              <a:t>3</a:t>
            </a:r>
          </a:p>
        </p:txBody>
      </p:sp>
      <p:sp>
        <p:nvSpPr>
          <p:cNvPr id="3" name="Text Box 339"/>
          <p:cNvSpPr txBox="1">
            <a:spLocks noChangeAspect="1" noChangeArrowheads="1"/>
          </p:cNvSpPr>
          <p:nvPr/>
        </p:nvSpPr>
        <p:spPr bwMode="auto">
          <a:xfrm>
            <a:off x="3849688" y="2490788"/>
            <a:ext cx="206375" cy="16192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solidFill>
                  <a:srgbClr val="FFFFCC"/>
                </a:solidFill>
              </a:rPr>
              <a:t>2</a:t>
            </a:r>
          </a:p>
        </p:txBody>
      </p:sp>
      <p:sp>
        <p:nvSpPr>
          <p:cNvPr id="4" name="Text Box 339"/>
          <p:cNvSpPr txBox="1">
            <a:spLocks noChangeAspect="1" noChangeArrowheads="1"/>
          </p:cNvSpPr>
          <p:nvPr/>
        </p:nvSpPr>
        <p:spPr bwMode="auto">
          <a:xfrm>
            <a:off x="657225" y="3240088"/>
            <a:ext cx="206375" cy="16192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solidFill>
                  <a:srgbClr val="FFFFCC"/>
                </a:solidFill>
              </a:rPr>
              <a:t>4</a:t>
            </a:r>
          </a:p>
        </p:txBody>
      </p:sp>
      <p:sp>
        <p:nvSpPr>
          <p:cNvPr id="5" name="Text Box 339"/>
          <p:cNvSpPr txBox="1">
            <a:spLocks noChangeAspect="1" noChangeArrowheads="1"/>
          </p:cNvSpPr>
          <p:nvPr/>
        </p:nvSpPr>
        <p:spPr bwMode="auto">
          <a:xfrm>
            <a:off x="1054100" y="5191125"/>
            <a:ext cx="206375" cy="16192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solidFill>
                  <a:srgbClr val="FFFFCC"/>
                </a:solidFill>
              </a:rPr>
              <a:t>5</a:t>
            </a:r>
          </a:p>
        </p:txBody>
      </p:sp>
      <p:sp>
        <p:nvSpPr>
          <p:cNvPr id="6" name="Text Box 339"/>
          <p:cNvSpPr txBox="1">
            <a:spLocks noChangeAspect="1" noChangeArrowheads="1"/>
          </p:cNvSpPr>
          <p:nvPr/>
        </p:nvSpPr>
        <p:spPr bwMode="auto">
          <a:xfrm>
            <a:off x="2128838" y="5681663"/>
            <a:ext cx="206375" cy="16192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solidFill>
                  <a:srgbClr val="FFFFCC"/>
                </a:solidFill>
              </a:rPr>
              <a:t>6</a:t>
            </a:r>
          </a:p>
        </p:txBody>
      </p:sp>
      <p:sp>
        <p:nvSpPr>
          <p:cNvPr id="174102" name="Text Box 22"/>
          <p:cNvSpPr txBox="1">
            <a:spLocks noChangeArrowheads="1"/>
          </p:cNvSpPr>
          <p:nvPr/>
        </p:nvSpPr>
        <p:spPr bwMode="auto">
          <a:xfrm>
            <a:off x="6383338" y="1836738"/>
            <a:ext cx="3522662" cy="247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Clr>
                <a:schemeClr val="tx2"/>
              </a:buClr>
              <a:buFontTx/>
              <a:buAutoNum type="arabicPeriod"/>
            </a:pPr>
            <a:r>
              <a:rPr lang="pt-BR" sz="1200" b="0"/>
              <a:t>Guiana Francesa</a:t>
            </a:r>
          </a:p>
          <a:p>
            <a:pPr marL="457200" indent="-457200">
              <a:lnSpc>
                <a:spcPct val="130000"/>
              </a:lnSpc>
              <a:buClr>
                <a:schemeClr val="tx2"/>
              </a:buClr>
              <a:buFontTx/>
              <a:buAutoNum type="arabicPeriod"/>
            </a:pPr>
            <a:r>
              <a:rPr lang="pt-BR" sz="1200" b="0"/>
              <a:t>Guiana</a:t>
            </a:r>
          </a:p>
          <a:p>
            <a:pPr marL="457200" indent="-457200">
              <a:lnSpc>
                <a:spcPct val="130000"/>
              </a:lnSpc>
              <a:buClr>
                <a:schemeClr val="tx2"/>
              </a:buClr>
              <a:buFontTx/>
              <a:buAutoNum type="arabicPeriod"/>
            </a:pPr>
            <a:r>
              <a:rPr lang="pt-BR" sz="1200" b="0"/>
              <a:t>Venezuela</a:t>
            </a:r>
          </a:p>
          <a:p>
            <a:pPr marL="457200" indent="-457200">
              <a:lnSpc>
                <a:spcPct val="130000"/>
              </a:lnSpc>
              <a:buClr>
                <a:schemeClr val="tx2"/>
              </a:buClr>
              <a:buFontTx/>
              <a:buAutoNum type="arabicPeriod"/>
            </a:pPr>
            <a:r>
              <a:rPr lang="pt-BR" sz="1200" b="0"/>
              <a:t>Equador</a:t>
            </a:r>
          </a:p>
          <a:p>
            <a:pPr marL="457200" indent="-457200">
              <a:lnSpc>
                <a:spcPct val="130000"/>
              </a:lnSpc>
              <a:buClr>
                <a:schemeClr val="tx2"/>
              </a:buClr>
              <a:buFontTx/>
              <a:buAutoNum type="arabicPeriod"/>
            </a:pPr>
            <a:r>
              <a:rPr lang="pt-BR" sz="1200" b="0"/>
              <a:t>Peru</a:t>
            </a:r>
          </a:p>
          <a:p>
            <a:pPr marL="457200" indent="-457200">
              <a:lnSpc>
                <a:spcPct val="130000"/>
              </a:lnSpc>
              <a:buClr>
                <a:schemeClr val="tx2"/>
              </a:buClr>
              <a:buFontTx/>
              <a:buAutoNum type="arabicPeriod"/>
            </a:pPr>
            <a:r>
              <a:rPr lang="pt-BR" sz="1200" b="0"/>
              <a:t>Chile </a:t>
            </a:r>
          </a:p>
          <a:p>
            <a:pPr marL="457200" indent="-457200">
              <a:lnSpc>
                <a:spcPct val="130000"/>
              </a:lnSpc>
              <a:buClr>
                <a:schemeClr val="tx2"/>
              </a:buClr>
              <a:buFontTx/>
              <a:buAutoNum type="arabicPeriod"/>
            </a:pPr>
            <a:r>
              <a:rPr lang="pt-BR" sz="1200" b="0"/>
              <a:t>Bolívia</a:t>
            </a:r>
          </a:p>
          <a:p>
            <a:pPr marL="457200" indent="-457200">
              <a:lnSpc>
                <a:spcPct val="130000"/>
              </a:lnSpc>
              <a:buClr>
                <a:schemeClr val="tx2"/>
              </a:buClr>
              <a:buFontTx/>
              <a:buAutoNum type="arabicPeriod"/>
            </a:pPr>
            <a:r>
              <a:rPr lang="pt-BR" sz="1200" b="0"/>
              <a:t>Canal do Panamá</a:t>
            </a:r>
          </a:p>
          <a:p>
            <a:pPr marL="457200" indent="-457200">
              <a:lnSpc>
                <a:spcPct val="130000"/>
              </a:lnSpc>
              <a:buClr>
                <a:schemeClr val="tx2"/>
              </a:buClr>
              <a:buFontTx/>
              <a:buAutoNum type="arabicPeriod"/>
            </a:pPr>
            <a:endParaRPr lang="pt-BR" sz="1200" b="0"/>
          </a:p>
          <a:p>
            <a:pPr marL="457200" indent="-457200">
              <a:lnSpc>
                <a:spcPct val="130000"/>
              </a:lnSpc>
              <a:buClr>
                <a:schemeClr val="tx2"/>
              </a:buClr>
            </a:pPr>
            <a:endParaRPr lang="pt-BR" sz="1200" b="0"/>
          </a:p>
        </p:txBody>
      </p:sp>
      <p:sp>
        <p:nvSpPr>
          <p:cNvPr id="7" name="Text Box 339"/>
          <p:cNvSpPr txBox="1">
            <a:spLocks noChangeAspect="1" noChangeArrowheads="1"/>
          </p:cNvSpPr>
          <p:nvPr/>
        </p:nvSpPr>
        <p:spPr bwMode="auto">
          <a:xfrm>
            <a:off x="2720975" y="5343525"/>
            <a:ext cx="206375" cy="16192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solidFill>
                  <a:srgbClr val="FFFFCC"/>
                </a:solidFill>
              </a:rPr>
              <a:t>7</a:t>
            </a:r>
          </a:p>
        </p:txBody>
      </p:sp>
      <p:sp>
        <p:nvSpPr>
          <p:cNvPr id="8" name="Text Box 339"/>
          <p:cNvSpPr txBox="1">
            <a:spLocks noChangeAspect="1" noChangeArrowheads="1"/>
          </p:cNvSpPr>
          <p:nvPr/>
        </p:nvSpPr>
        <p:spPr bwMode="auto">
          <a:xfrm>
            <a:off x="811213" y="2149475"/>
            <a:ext cx="206375" cy="16192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solidFill>
                  <a:srgbClr val="FFFFCC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3074" name="Rectangle 2"/>
          <p:cNvSpPr>
            <a:spLocks noChangeAspect="1" noChangeArrowheads="1"/>
          </p:cNvSpPr>
          <p:nvPr/>
        </p:nvSpPr>
        <p:spPr bwMode="auto">
          <a:xfrm>
            <a:off x="412750" y="1836738"/>
            <a:ext cx="4318000" cy="401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grpSp>
        <p:nvGrpSpPr>
          <p:cNvPr id="8323075" name="Group 3"/>
          <p:cNvGrpSpPr>
            <a:grpSpLocks/>
          </p:cNvGrpSpPr>
          <p:nvPr/>
        </p:nvGrpSpPr>
        <p:grpSpPr bwMode="auto">
          <a:xfrm>
            <a:off x="996950" y="1963738"/>
            <a:ext cx="2947988" cy="3262312"/>
            <a:chOff x="1542" y="1143"/>
            <a:chExt cx="1857" cy="2055"/>
          </a:xfrm>
        </p:grpSpPr>
        <p:sp>
          <p:nvSpPr>
            <p:cNvPr id="8323076" name="Freeform 4"/>
            <p:cNvSpPr>
              <a:spLocks/>
            </p:cNvSpPr>
            <p:nvPr/>
          </p:nvSpPr>
          <p:spPr bwMode="auto">
            <a:xfrm>
              <a:off x="1542" y="1143"/>
              <a:ext cx="1857" cy="2055"/>
            </a:xfrm>
            <a:custGeom>
              <a:avLst/>
              <a:gdLst/>
              <a:ahLst/>
              <a:cxnLst>
                <a:cxn ang="0">
                  <a:pos x="246" y="1569"/>
                </a:cxn>
                <a:cxn ang="0">
                  <a:pos x="258" y="1638"/>
                </a:cxn>
                <a:cxn ang="0">
                  <a:pos x="231" y="1740"/>
                </a:cxn>
                <a:cxn ang="0">
                  <a:pos x="177" y="1776"/>
                </a:cxn>
                <a:cxn ang="0">
                  <a:pos x="234" y="1797"/>
                </a:cxn>
                <a:cxn ang="0">
                  <a:pos x="237" y="1875"/>
                </a:cxn>
                <a:cxn ang="0">
                  <a:pos x="342" y="1857"/>
                </a:cxn>
                <a:cxn ang="0">
                  <a:pos x="432" y="1875"/>
                </a:cxn>
                <a:cxn ang="0">
                  <a:pos x="495" y="1941"/>
                </a:cxn>
                <a:cxn ang="0">
                  <a:pos x="549" y="2019"/>
                </a:cxn>
                <a:cxn ang="0">
                  <a:pos x="639" y="2055"/>
                </a:cxn>
                <a:cxn ang="0">
                  <a:pos x="678" y="1980"/>
                </a:cxn>
                <a:cxn ang="0">
                  <a:pos x="762" y="1881"/>
                </a:cxn>
                <a:cxn ang="0">
                  <a:pos x="777" y="1797"/>
                </a:cxn>
                <a:cxn ang="0">
                  <a:pos x="846" y="1647"/>
                </a:cxn>
                <a:cxn ang="0">
                  <a:pos x="888" y="1551"/>
                </a:cxn>
                <a:cxn ang="0">
                  <a:pos x="930" y="1494"/>
                </a:cxn>
                <a:cxn ang="0">
                  <a:pos x="1008" y="1410"/>
                </a:cxn>
                <a:cxn ang="0">
                  <a:pos x="1788" y="753"/>
                </a:cxn>
                <a:cxn ang="0">
                  <a:pos x="1845" y="756"/>
                </a:cxn>
                <a:cxn ang="0">
                  <a:pos x="1836" y="645"/>
                </a:cxn>
                <a:cxn ang="0">
                  <a:pos x="1767" y="534"/>
                </a:cxn>
                <a:cxn ang="0">
                  <a:pos x="1737" y="504"/>
                </a:cxn>
                <a:cxn ang="0">
                  <a:pos x="1833" y="504"/>
                </a:cxn>
                <a:cxn ang="0">
                  <a:pos x="1707" y="450"/>
                </a:cxn>
                <a:cxn ang="0">
                  <a:pos x="1587" y="357"/>
                </a:cxn>
                <a:cxn ang="0">
                  <a:pos x="1500" y="351"/>
                </a:cxn>
                <a:cxn ang="0">
                  <a:pos x="1422" y="405"/>
                </a:cxn>
                <a:cxn ang="0">
                  <a:pos x="1356" y="384"/>
                </a:cxn>
                <a:cxn ang="0">
                  <a:pos x="1260" y="351"/>
                </a:cxn>
                <a:cxn ang="0">
                  <a:pos x="1143" y="264"/>
                </a:cxn>
                <a:cxn ang="0">
                  <a:pos x="1029" y="204"/>
                </a:cxn>
                <a:cxn ang="0">
                  <a:pos x="933" y="180"/>
                </a:cxn>
                <a:cxn ang="0">
                  <a:pos x="765" y="66"/>
                </a:cxn>
                <a:cxn ang="0">
                  <a:pos x="681" y="72"/>
                </a:cxn>
                <a:cxn ang="0">
                  <a:pos x="657" y="105"/>
                </a:cxn>
                <a:cxn ang="0">
                  <a:pos x="546" y="120"/>
                </a:cxn>
                <a:cxn ang="0">
                  <a:pos x="423" y="153"/>
                </a:cxn>
                <a:cxn ang="0">
                  <a:pos x="321" y="192"/>
                </a:cxn>
                <a:cxn ang="0">
                  <a:pos x="330" y="282"/>
                </a:cxn>
                <a:cxn ang="0">
                  <a:pos x="315" y="342"/>
                </a:cxn>
                <a:cxn ang="0">
                  <a:pos x="243" y="516"/>
                </a:cxn>
                <a:cxn ang="0">
                  <a:pos x="168" y="576"/>
                </a:cxn>
                <a:cxn ang="0">
                  <a:pos x="207" y="672"/>
                </a:cxn>
                <a:cxn ang="0">
                  <a:pos x="132" y="765"/>
                </a:cxn>
                <a:cxn ang="0">
                  <a:pos x="30" y="792"/>
                </a:cxn>
                <a:cxn ang="0">
                  <a:pos x="66" y="954"/>
                </a:cxn>
                <a:cxn ang="0">
                  <a:pos x="90" y="1119"/>
                </a:cxn>
                <a:cxn ang="0">
                  <a:pos x="36" y="1182"/>
                </a:cxn>
                <a:cxn ang="0">
                  <a:pos x="165" y="1284"/>
                </a:cxn>
                <a:cxn ang="0">
                  <a:pos x="243" y="1290"/>
                </a:cxn>
                <a:cxn ang="0">
                  <a:pos x="348" y="1200"/>
                </a:cxn>
                <a:cxn ang="0">
                  <a:pos x="321" y="1260"/>
                </a:cxn>
                <a:cxn ang="0">
                  <a:pos x="369" y="1266"/>
                </a:cxn>
                <a:cxn ang="0">
                  <a:pos x="363" y="1146"/>
                </a:cxn>
                <a:cxn ang="0">
                  <a:pos x="390" y="1122"/>
                </a:cxn>
                <a:cxn ang="0">
                  <a:pos x="384" y="1233"/>
                </a:cxn>
                <a:cxn ang="0">
                  <a:pos x="396" y="1323"/>
                </a:cxn>
                <a:cxn ang="0">
                  <a:pos x="378" y="1431"/>
                </a:cxn>
                <a:cxn ang="0">
                  <a:pos x="339" y="1500"/>
                </a:cxn>
                <a:cxn ang="0">
                  <a:pos x="264" y="1521"/>
                </a:cxn>
              </a:cxnLst>
              <a:rect l="0" t="0" r="r" b="b"/>
              <a:pathLst>
                <a:path w="1857" h="2055">
                  <a:moveTo>
                    <a:pt x="219" y="1530"/>
                  </a:moveTo>
                  <a:lnTo>
                    <a:pt x="225" y="1548"/>
                  </a:lnTo>
                  <a:lnTo>
                    <a:pt x="246" y="1551"/>
                  </a:lnTo>
                  <a:lnTo>
                    <a:pt x="246" y="1569"/>
                  </a:lnTo>
                  <a:lnTo>
                    <a:pt x="258" y="1584"/>
                  </a:lnTo>
                  <a:lnTo>
                    <a:pt x="249" y="1602"/>
                  </a:lnTo>
                  <a:lnTo>
                    <a:pt x="267" y="1617"/>
                  </a:lnTo>
                  <a:lnTo>
                    <a:pt x="258" y="1638"/>
                  </a:lnTo>
                  <a:lnTo>
                    <a:pt x="258" y="1668"/>
                  </a:lnTo>
                  <a:lnTo>
                    <a:pt x="282" y="1701"/>
                  </a:lnTo>
                  <a:lnTo>
                    <a:pt x="249" y="1719"/>
                  </a:lnTo>
                  <a:lnTo>
                    <a:pt x="231" y="1740"/>
                  </a:lnTo>
                  <a:lnTo>
                    <a:pt x="210" y="1728"/>
                  </a:lnTo>
                  <a:lnTo>
                    <a:pt x="186" y="1737"/>
                  </a:lnTo>
                  <a:lnTo>
                    <a:pt x="171" y="1758"/>
                  </a:lnTo>
                  <a:lnTo>
                    <a:pt x="177" y="1776"/>
                  </a:lnTo>
                  <a:lnTo>
                    <a:pt x="177" y="1794"/>
                  </a:lnTo>
                  <a:lnTo>
                    <a:pt x="192" y="1806"/>
                  </a:lnTo>
                  <a:lnTo>
                    <a:pt x="210" y="1800"/>
                  </a:lnTo>
                  <a:lnTo>
                    <a:pt x="234" y="1797"/>
                  </a:lnTo>
                  <a:lnTo>
                    <a:pt x="189" y="1842"/>
                  </a:lnTo>
                  <a:lnTo>
                    <a:pt x="183" y="1872"/>
                  </a:lnTo>
                  <a:lnTo>
                    <a:pt x="198" y="1890"/>
                  </a:lnTo>
                  <a:lnTo>
                    <a:pt x="237" y="1875"/>
                  </a:lnTo>
                  <a:lnTo>
                    <a:pt x="267" y="1845"/>
                  </a:lnTo>
                  <a:lnTo>
                    <a:pt x="288" y="1827"/>
                  </a:lnTo>
                  <a:lnTo>
                    <a:pt x="321" y="1845"/>
                  </a:lnTo>
                  <a:lnTo>
                    <a:pt x="342" y="1857"/>
                  </a:lnTo>
                  <a:lnTo>
                    <a:pt x="372" y="1860"/>
                  </a:lnTo>
                  <a:lnTo>
                    <a:pt x="387" y="1887"/>
                  </a:lnTo>
                  <a:lnTo>
                    <a:pt x="411" y="1881"/>
                  </a:lnTo>
                  <a:lnTo>
                    <a:pt x="432" y="1875"/>
                  </a:lnTo>
                  <a:lnTo>
                    <a:pt x="453" y="1875"/>
                  </a:lnTo>
                  <a:lnTo>
                    <a:pt x="480" y="1899"/>
                  </a:lnTo>
                  <a:lnTo>
                    <a:pt x="486" y="1923"/>
                  </a:lnTo>
                  <a:lnTo>
                    <a:pt x="495" y="1941"/>
                  </a:lnTo>
                  <a:lnTo>
                    <a:pt x="504" y="1965"/>
                  </a:lnTo>
                  <a:lnTo>
                    <a:pt x="513" y="1992"/>
                  </a:lnTo>
                  <a:lnTo>
                    <a:pt x="531" y="2004"/>
                  </a:lnTo>
                  <a:lnTo>
                    <a:pt x="549" y="2019"/>
                  </a:lnTo>
                  <a:lnTo>
                    <a:pt x="561" y="2046"/>
                  </a:lnTo>
                  <a:lnTo>
                    <a:pt x="597" y="2040"/>
                  </a:lnTo>
                  <a:lnTo>
                    <a:pt x="621" y="2043"/>
                  </a:lnTo>
                  <a:lnTo>
                    <a:pt x="639" y="2055"/>
                  </a:lnTo>
                  <a:lnTo>
                    <a:pt x="657" y="2037"/>
                  </a:lnTo>
                  <a:lnTo>
                    <a:pt x="660" y="2007"/>
                  </a:lnTo>
                  <a:lnTo>
                    <a:pt x="690" y="2001"/>
                  </a:lnTo>
                  <a:lnTo>
                    <a:pt x="678" y="1980"/>
                  </a:lnTo>
                  <a:lnTo>
                    <a:pt x="684" y="1953"/>
                  </a:lnTo>
                  <a:lnTo>
                    <a:pt x="726" y="1926"/>
                  </a:lnTo>
                  <a:lnTo>
                    <a:pt x="762" y="1914"/>
                  </a:lnTo>
                  <a:lnTo>
                    <a:pt x="762" y="1881"/>
                  </a:lnTo>
                  <a:lnTo>
                    <a:pt x="759" y="1863"/>
                  </a:lnTo>
                  <a:lnTo>
                    <a:pt x="756" y="1830"/>
                  </a:lnTo>
                  <a:lnTo>
                    <a:pt x="771" y="1815"/>
                  </a:lnTo>
                  <a:lnTo>
                    <a:pt x="777" y="1797"/>
                  </a:lnTo>
                  <a:lnTo>
                    <a:pt x="780" y="1779"/>
                  </a:lnTo>
                  <a:lnTo>
                    <a:pt x="798" y="1755"/>
                  </a:lnTo>
                  <a:lnTo>
                    <a:pt x="792" y="1713"/>
                  </a:lnTo>
                  <a:lnTo>
                    <a:pt x="846" y="1647"/>
                  </a:lnTo>
                  <a:lnTo>
                    <a:pt x="852" y="1620"/>
                  </a:lnTo>
                  <a:lnTo>
                    <a:pt x="849" y="1587"/>
                  </a:lnTo>
                  <a:lnTo>
                    <a:pt x="870" y="1548"/>
                  </a:lnTo>
                  <a:lnTo>
                    <a:pt x="888" y="1551"/>
                  </a:lnTo>
                  <a:lnTo>
                    <a:pt x="885" y="1581"/>
                  </a:lnTo>
                  <a:lnTo>
                    <a:pt x="909" y="1560"/>
                  </a:lnTo>
                  <a:lnTo>
                    <a:pt x="897" y="1527"/>
                  </a:lnTo>
                  <a:lnTo>
                    <a:pt x="930" y="1494"/>
                  </a:lnTo>
                  <a:lnTo>
                    <a:pt x="930" y="1476"/>
                  </a:lnTo>
                  <a:lnTo>
                    <a:pt x="951" y="1479"/>
                  </a:lnTo>
                  <a:lnTo>
                    <a:pt x="990" y="1425"/>
                  </a:lnTo>
                  <a:lnTo>
                    <a:pt x="1008" y="1410"/>
                  </a:lnTo>
                  <a:lnTo>
                    <a:pt x="1389" y="1278"/>
                  </a:lnTo>
                  <a:lnTo>
                    <a:pt x="1587" y="1131"/>
                  </a:lnTo>
                  <a:lnTo>
                    <a:pt x="1740" y="948"/>
                  </a:lnTo>
                  <a:lnTo>
                    <a:pt x="1788" y="753"/>
                  </a:lnTo>
                  <a:lnTo>
                    <a:pt x="1812" y="780"/>
                  </a:lnTo>
                  <a:lnTo>
                    <a:pt x="1836" y="771"/>
                  </a:lnTo>
                  <a:lnTo>
                    <a:pt x="1857" y="777"/>
                  </a:lnTo>
                  <a:lnTo>
                    <a:pt x="1845" y="756"/>
                  </a:lnTo>
                  <a:lnTo>
                    <a:pt x="1833" y="732"/>
                  </a:lnTo>
                  <a:lnTo>
                    <a:pt x="1830" y="705"/>
                  </a:lnTo>
                  <a:lnTo>
                    <a:pt x="1827" y="672"/>
                  </a:lnTo>
                  <a:lnTo>
                    <a:pt x="1836" y="645"/>
                  </a:lnTo>
                  <a:lnTo>
                    <a:pt x="1824" y="618"/>
                  </a:lnTo>
                  <a:lnTo>
                    <a:pt x="1800" y="615"/>
                  </a:lnTo>
                  <a:lnTo>
                    <a:pt x="1779" y="582"/>
                  </a:lnTo>
                  <a:lnTo>
                    <a:pt x="1767" y="534"/>
                  </a:lnTo>
                  <a:lnTo>
                    <a:pt x="1743" y="522"/>
                  </a:lnTo>
                  <a:lnTo>
                    <a:pt x="1719" y="522"/>
                  </a:lnTo>
                  <a:lnTo>
                    <a:pt x="1719" y="495"/>
                  </a:lnTo>
                  <a:lnTo>
                    <a:pt x="1737" y="504"/>
                  </a:lnTo>
                  <a:lnTo>
                    <a:pt x="1755" y="501"/>
                  </a:lnTo>
                  <a:lnTo>
                    <a:pt x="1779" y="522"/>
                  </a:lnTo>
                  <a:lnTo>
                    <a:pt x="1797" y="510"/>
                  </a:lnTo>
                  <a:lnTo>
                    <a:pt x="1833" y="504"/>
                  </a:lnTo>
                  <a:lnTo>
                    <a:pt x="1800" y="489"/>
                  </a:lnTo>
                  <a:lnTo>
                    <a:pt x="1782" y="489"/>
                  </a:lnTo>
                  <a:lnTo>
                    <a:pt x="1728" y="447"/>
                  </a:lnTo>
                  <a:lnTo>
                    <a:pt x="1707" y="450"/>
                  </a:lnTo>
                  <a:lnTo>
                    <a:pt x="1686" y="459"/>
                  </a:lnTo>
                  <a:lnTo>
                    <a:pt x="1641" y="417"/>
                  </a:lnTo>
                  <a:lnTo>
                    <a:pt x="1617" y="417"/>
                  </a:lnTo>
                  <a:lnTo>
                    <a:pt x="1587" y="357"/>
                  </a:lnTo>
                  <a:lnTo>
                    <a:pt x="1572" y="369"/>
                  </a:lnTo>
                  <a:lnTo>
                    <a:pt x="1563" y="345"/>
                  </a:lnTo>
                  <a:lnTo>
                    <a:pt x="1506" y="333"/>
                  </a:lnTo>
                  <a:lnTo>
                    <a:pt x="1500" y="351"/>
                  </a:lnTo>
                  <a:lnTo>
                    <a:pt x="1470" y="339"/>
                  </a:lnTo>
                  <a:lnTo>
                    <a:pt x="1467" y="384"/>
                  </a:lnTo>
                  <a:lnTo>
                    <a:pt x="1440" y="396"/>
                  </a:lnTo>
                  <a:lnTo>
                    <a:pt x="1422" y="405"/>
                  </a:lnTo>
                  <a:lnTo>
                    <a:pt x="1404" y="384"/>
                  </a:lnTo>
                  <a:lnTo>
                    <a:pt x="1371" y="375"/>
                  </a:lnTo>
                  <a:lnTo>
                    <a:pt x="1377" y="399"/>
                  </a:lnTo>
                  <a:lnTo>
                    <a:pt x="1356" y="384"/>
                  </a:lnTo>
                  <a:lnTo>
                    <a:pt x="1329" y="393"/>
                  </a:lnTo>
                  <a:lnTo>
                    <a:pt x="1308" y="372"/>
                  </a:lnTo>
                  <a:lnTo>
                    <a:pt x="1272" y="372"/>
                  </a:lnTo>
                  <a:lnTo>
                    <a:pt x="1260" y="351"/>
                  </a:lnTo>
                  <a:lnTo>
                    <a:pt x="1224" y="360"/>
                  </a:lnTo>
                  <a:lnTo>
                    <a:pt x="1146" y="336"/>
                  </a:lnTo>
                  <a:lnTo>
                    <a:pt x="1143" y="297"/>
                  </a:lnTo>
                  <a:lnTo>
                    <a:pt x="1143" y="264"/>
                  </a:lnTo>
                  <a:lnTo>
                    <a:pt x="1116" y="261"/>
                  </a:lnTo>
                  <a:lnTo>
                    <a:pt x="1083" y="234"/>
                  </a:lnTo>
                  <a:lnTo>
                    <a:pt x="1074" y="201"/>
                  </a:lnTo>
                  <a:lnTo>
                    <a:pt x="1029" y="204"/>
                  </a:lnTo>
                  <a:lnTo>
                    <a:pt x="1002" y="204"/>
                  </a:lnTo>
                  <a:lnTo>
                    <a:pt x="996" y="174"/>
                  </a:lnTo>
                  <a:lnTo>
                    <a:pt x="972" y="174"/>
                  </a:lnTo>
                  <a:lnTo>
                    <a:pt x="933" y="180"/>
                  </a:lnTo>
                  <a:lnTo>
                    <a:pt x="891" y="138"/>
                  </a:lnTo>
                  <a:lnTo>
                    <a:pt x="858" y="129"/>
                  </a:lnTo>
                  <a:lnTo>
                    <a:pt x="810" y="84"/>
                  </a:lnTo>
                  <a:lnTo>
                    <a:pt x="765" y="66"/>
                  </a:lnTo>
                  <a:lnTo>
                    <a:pt x="711" y="0"/>
                  </a:lnTo>
                  <a:lnTo>
                    <a:pt x="702" y="36"/>
                  </a:lnTo>
                  <a:lnTo>
                    <a:pt x="702" y="66"/>
                  </a:lnTo>
                  <a:lnTo>
                    <a:pt x="681" y="72"/>
                  </a:lnTo>
                  <a:lnTo>
                    <a:pt x="675" y="27"/>
                  </a:lnTo>
                  <a:lnTo>
                    <a:pt x="654" y="54"/>
                  </a:lnTo>
                  <a:lnTo>
                    <a:pt x="669" y="87"/>
                  </a:lnTo>
                  <a:lnTo>
                    <a:pt x="657" y="105"/>
                  </a:lnTo>
                  <a:lnTo>
                    <a:pt x="633" y="69"/>
                  </a:lnTo>
                  <a:lnTo>
                    <a:pt x="609" y="111"/>
                  </a:lnTo>
                  <a:lnTo>
                    <a:pt x="591" y="123"/>
                  </a:lnTo>
                  <a:lnTo>
                    <a:pt x="546" y="120"/>
                  </a:lnTo>
                  <a:lnTo>
                    <a:pt x="510" y="123"/>
                  </a:lnTo>
                  <a:lnTo>
                    <a:pt x="477" y="153"/>
                  </a:lnTo>
                  <a:lnTo>
                    <a:pt x="456" y="153"/>
                  </a:lnTo>
                  <a:lnTo>
                    <a:pt x="423" y="153"/>
                  </a:lnTo>
                  <a:lnTo>
                    <a:pt x="381" y="180"/>
                  </a:lnTo>
                  <a:lnTo>
                    <a:pt x="360" y="186"/>
                  </a:lnTo>
                  <a:lnTo>
                    <a:pt x="339" y="198"/>
                  </a:lnTo>
                  <a:lnTo>
                    <a:pt x="321" y="192"/>
                  </a:lnTo>
                  <a:lnTo>
                    <a:pt x="297" y="210"/>
                  </a:lnTo>
                  <a:lnTo>
                    <a:pt x="303" y="252"/>
                  </a:lnTo>
                  <a:lnTo>
                    <a:pt x="321" y="258"/>
                  </a:lnTo>
                  <a:lnTo>
                    <a:pt x="330" y="282"/>
                  </a:lnTo>
                  <a:lnTo>
                    <a:pt x="315" y="303"/>
                  </a:lnTo>
                  <a:lnTo>
                    <a:pt x="333" y="345"/>
                  </a:lnTo>
                  <a:lnTo>
                    <a:pt x="330" y="363"/>
                  </a:lnTo>
                  <a:lnTo>
                    <a:pt x="315" y="342"/>
                  </a:lnTo>
                  <a:lnTo>
                    <a:pt x="315" y="429"/>
                  </a:lnTo>
                  <a:lnTo>
                    <a:pt x="291" y="468"/>
                  </a:lnTo>
                  <a:lnTo>
                    <a:pt x="267" y="489"/>
                  </a:lnTo>
                  <a:lnTo>
                    <a:pt x="243" y="516"/>
                  </a:lnTo>
                  <a:lnTo>
                    <a:pt x="219" y="513"/>
                  </a:lnTo>
                  <a:lnTo>
                    <a:pt x="210" y="537"/>
                  </a:lnTo>
                  <a:lnTo>
                    <a:pt x="195" y="558"/>
                  </a:lnTo>
                  <a:lnTo>
                    <a:pt x="168" y="576"/>
                  </a:lnTo>
                  <a:lnTo>
                    <a:pt x="177" y="597"/>
                  </a:lnTo>
                  <a:lnTo>
                    <a:pt x="213" y="663"/>
                  </a:lnTo>
                  <a:lnTo>
                    <a:pt x="249" y="660"/>
                  </a:lnTo>
                  <a:lnTo>
                    <a:pt x="207" y="672"/>
                  </a:lnTo>
                  <a:lnTo>
                    <a:pt x="189" y="639"/>
                  </a:lnTo>
                  <a:lnTo>
                    <a:pt x="162" y="693"/>
                  </a:lnTo>
                  <a:lnTo>
                    <a:pt x="162" y="714"/>
                  </a:lnTo>
                  <a:lnTo>
                    <a:pt x="132" y="765"/>
                  </a:lnTo>
                  <a:lnTo>
                    <a:pt x="111" y="750"/>
                  </a:lnTo>
                  <a:lnTo>
                    <a:pt x="66" y="741"/>
                  </a:lnTo>
                  <a:lnTo>
                    <a:pt x="54" y="780"/>
                  </a:lnTo>
                  <a:lnTo>
                    <a:pt x="30" y="792"/>
                  </a:lnTo>
                  <a:lnTo>
                    <a:pt x="93" y="894"/>
                  </a:lnTo>
                  <a:lnTo>
                    <a:pt x="81" y="912"/>
                  </a:lnTo>
                  <a:lnTo>
                    <a:pt x="75" y="933"/>
                  </a:lnTo>
                  <a:lnTo>
                    <a:pt x="66" y="954"/>
                  </a:lnTo>
                  <a:lnTo>
                    <a:pt x="93" y="1053"/>
                  </a:lnTo>
                  <a:lnTo>
                    <a:pt x="105" y="1080"/>
                  </a:lnTo>
                  <a:lnTo>
                    <a:pt x="84" y="1092"/>
                  </a:lnTo>
                  <a:lnTo>
                    <a:pt x="90" y="1119"/>
                  </a:lnTo>
                  <a:lnTo>
                    <a:pt x="69" y="1152"/>
                  </a:lnTo>
                  <a:lnTo>
                    <a:pt x="42" y="1164"/>
                  </a:lnTo>
                  <a:lnTo>
                    <a:pt x="0" y="1143"/>
                  </a:lnTo>
                  <a:lnTo>
                    <a:pt x="36" y="1182"/>
                  </a:lnTo>
                  <a:lnTo>
                    <a:pt x="45" y="1215"/>
                  </a:lnTo>
                  <a:lnTo>
                    <a:pt x="54" y="1233"/>
                  </a:lnTo>
                  <a:lnTo>
                    <a:pt x="120" y="1224"/>
                  </a:lnTo>
                  <a:lnTo>
                    <a:pt x="165" y="1284"/>
                  </a:lnTo>
                  <a:lnTo>
                    <a:pt x="213" y="1311"/>
                  </a:lnTo>
                  <a:lnTo>
                    <a:pt x="237" y="1326"/>
                  </a:lnTo>
                  <a:lnTo>
                    <a:pt x="252" y="1308"/>
                  </a:lnTo>
                  <a:lnTo>
                    <a:pt x="243" y="1290"/>
                  </a:lnTo>
                  <a:lnTo>
                    <a:pt x="264" y="1296"/>
                  </a:lnTo>
                  <a:lnTo>
                    <a:pt x="297" y="1260"/>
                  </a:lnTo>
                  <a:lnTo>
                    <a:pt x="321" y="1206"/>
                  </a:lnTo>
                  <a:lnTo>
                    <a:pt x="348" y="1200"/>
                  </a:lnTo>
                  <a:lnTo>
                    <a:pt x="321" y="1224"/>
                  </a:lnTo>
                  <a:lnTo>
                    <a:pt x="321" y="1245"/>
                  </a:lnTo>
                  <a:lnTo>
                    <a:pt x="342" y="1254"/>
                  </a:lnTo>
                  <a:lnTo>
                    <a:pt x="321" y="1260"/>
                  </a:lnTo>
                  <a:lnTo>
                    <a:pt x="309" y="1275"/>
                  </a:lnTo>
                  <a:lnTo>
                    <a:pt x="330" y="1296"/>
                  </a:lnTo>
                  <a:lnTo>
                    <a:pt x="351" y="1281"/>
                  </a:lnTo>
                  <a:lnTo>
                    <a:pt x="369" y="1266"/>
                  </a:lnTo>
                  <a:lnTo>
                    <a:pt x="369" y="1236"/>
                  </a:lnTo>
                  <a:lnTo>
                    <a:pt x="369" y="1194"/>
                  </a:lnTo>
                  <a:lnTo>
                    <a:pt x="369" y="1170"/>
                  </a:lnTo>
                  <a:lnTo>
                    <a:pt x="363" y="1146"/>
                  </a:lnTo>
                  <a:lnTo>
                    <a:pt x="354" y="1125"/>
                  </a:lnTo>
                  <a:lnTo>
                    <a:pt x="372" y="1113"/>
                  </a:lnTo>
                  <a:lnTo>
                    <a:pt x="405" y="1104"/>
                  </a:lnTo>
                  <a:lnTo>
                    <a:pt x="390" y="1122"/>
                  </a:lnTo>
                  <a:lnTo>
                    <a:pt x="366" y="1134"/>
                  </a:lnTo>
                  <a:lnTo>
                    <a:pt x="378" y="1167"/>
                  </a:lnTo>
                  <a:lnTo>
                    <a:pt x="387" y="1203"/>
                  </a:lnTo>
                  <a:lnTo>
                    <a:pt x="384" y="1233"/>
                  </a:lnTo>
                  <a:lnTo>
                    <a:pt x="405" y="1257"/>
                  </a:lnTo>
                  <a:lnTo>
                    <a:pt x="423" y="1278"/>
                  </a:lnTo>
                  <a:lnTo>
                    <a:pt x="414" y="1296"/>
                  </a:lnTo>
                  <a:lnTo>
                    <a:pt x="396" y="1323"/>
                  </a:lnTo>
                  <a:lnTo>
                    <a:pt x="378" y="1374"/>
                  </a:lnTo>
                  <a:lnTo>
                    <a:pt x="366" y="1401"/>
                  </a:lnTo>
                  <a:lnTo>
                    <a:pt x="360" y="1419"/>
                  </a:lnTo>
                  <a:lnTo>
                    <a:pt x="378" y="1431"/>
                  </a:lnTo>
                  <a:lnTo>
                    <a:pt x="363" y="1446"/>
                  </a:lnTo>
                  <a:lnTo>
                    <a:pt x="354" y="1464"/>
                  </a:lnTo>
                  <a:lnTo>
                    <a:pt x="342" y="1479"/>
                  </a:lnTo>
                  <a:lnTo>
                    <a:pt x="339" y="1500"/>
                  </a:lnTo>
                  <a:lnTo>
                    <a:pt x="309" y="1482"/>
                  </a:lnTo>
                  <a:lnTo>
                    <a:pt x="300" y="1506"/>
                  </a:lnTo>
                  <a:lnTo>
                    <a:pt x="285" y="1518"/>
                  </a:lnTo>
                  <a:lnTo>
                    <a:pt x="264" y="1521"/>
                  </a:lnTo>
                  <a:lnTo>
                    <a:pt x="243" y="1524"/>
                  </a:lnTo>
                  <a:lnTo>
                    <a:pt x="219" y="153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23077" name="Freeform 5"/>
            <p:cNvSpPr>
              <a:spLocks/>
            </p:cNvSpPr>
            <p:nvPr/>
          </p:nvSpPr>
          <p:spPr bwMode="auto">
            <a:xfrm>
              <a:off x="1785" y="2451"/>
              <a:ext cx="108" cy="117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90"/>
                </a:cxn>
                <a:cxn ang="0">
                  <a:pos x="0" y="69"/>
                </a:cxn>
                <a:cxn ang="0">
                  <a:pos x="12" y="42"/>
                </a:cxn>
                <a:cxn ang="0">
                  <a:pos x="27" y="18"/>
                </a:cxn>
                <a:cxn ang="0">
                  <a:pos x="54" y="9"/>
                </a:cxn>
                <a:cxn ang="0">
                  <a:pos x="81" y="0"/>
                </a:cxn>
                <a:cxn ang="0">
                  <a:pos x="108" y="15"/>
                </a:cxn>
                <a:cxn ang="0">
                  <a:pos x="108" y="39"/>
                </a:cxn>
                <a:cxn ang="0">
                  <a:pos x="93" y="54"/>
                </a:cxn>
                <a:cxn ang="0">
                  <a:pos x="72" y="60"/>
                </a:cxn>
                <a:cxn ang="0">
                  <a:pos x="45" y="57"/>
                </a:cxn>
                <a:cxn ang="0">
                  <a:pos x="45" y="81"/>
                </a:cxn>
                <a:cxn ang="0">
                  <a:pos x="48" y="111"/>
                </a:cxn>
                <a:cxn ang="0">
                  <a:pos x="21" y="117"/>
                </a:cxn>
                <a:cxn ang="0">
                  <a:pos x="0" y="114"/>
                </a:cxn>
              </a:cxnLst>
              <a:rect l="0" t="0" r="r" b="b"/>
              <a:pathLst>
                <a:path w="108" h="117">
                  <a:moveTo>
                    <a:pt x="0" y="114"/>
                  </a:moveTo>
                  <a:lnTo>
                    <a:pt x="0" y="90"/>
                  </a:lnTo>
                  <a:lnTo>
                    <a:pt x="0" y="69"/>
                  </a:lnTo>
                  <a:lnTo>
                    <a:pt x="12" y="42"/>
                  </a:lnTo>
                  <a:lnTo>
                    <a:pt x="27" y="18"/>
                  </a:lnTo>
                  <a:lnTo>
                    <a:pt x="54" y="9"/>
                  </a:lnTo>
                  <a:lnTo>
                    <a:pt x="81" y="0"/>
                  </a:lnTo>
                  <a:lnTo>
                    <a:pt x="108" y="15"/>
                  </a:lnTo>
                  <a:lnTo>
                    <a:pt x="108" y="39"/>
                  </a:lnTo>
                  <a:lnTo>
                    <a:pt x="93" y="54"/>
                  </a:lnTo>
                  <a:lnTo>
                    <a:pt x="72" y="60"/>
                  </a:lnTo>
                  <a:lnTo>
                    <a:pt x="45" y="57"/>
                  </a:lnTo>
                  <a:lnTo>
                    <a:pt x="45" y="81"/>
                  </a:lnTo>
                  <a:lnTo>
                    <a:pt x="48" y="111"/>
                  </a:lnTo>
                  <a:lnTo>
                    <a:pt x="21" y="117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23078" name="Freeform 6"/>
            <p:cNvSpPr>
              <a:spLocks/>
            </p:cNvSpPr>
            <p:nvPr/>
          </p:nvSpPr>
          <p:spPr bwMode="auto">
            <a:xfrm>
              <a:off x="1911" y="2397"/>
              <a:ext cx="15" cy="57"/>
            </a:xfrm>
            <a:custGeom>
              <a:avLst/>
              <a:gdLst/>
              <a:ahLst/>
              <a:cxnLst>
                <a:cxn ang="0">
                  <a:pos x="6" y="57"/>
                </a:cxn>
                <a:cxn ang="0">
                  <a:pos x="15" y="39"/>
                </a:cxn>
                <a:cxn ang="0">
                  <a:pos x="15" y="21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6" y="57"/>
                </a:cxn>
              </a:cxnLst>
              <a:rect l="0" t="0" r="r" b="b"/>
              <a:pathLst>
                <a:path w="15" h="57">
                  <a:moveTo>
                    <a:pt x="6" y="57"/>
                  </a:moveTo>
                  <a:lnTo>
                    <a:pt x="15" y="39"/>
                  </a:lnTo>
                  <a:lnTo>
                    <a:pt x="15" y="21"/>
                  </a:lnTo>
                  <a:lnTo>
                    <a:pt x="6" y="0"/>
                  </a:lnTo>
                  <a:lnTo>
                    <a:pt x="0" y="2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23079" name="Oval 250"/>
          <p:cNvSpPr>
            <a:spLocks noChangeArrowheads="1"/>
          </p:cNvSpPr>
          <p:nvPr/>
        </p:nvSpPr>
        <p:spPr bwMode="auto">
          <a:xfrm>
            <a:off x="1120775" y="3146425"/>
            <a:ext cx="71438" cy="619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3080" name="Oval 250"/>
          <p:cNvSpPr>
            <a:spLocks noChangeArrowheads="1"/>
          </p:cNvSpPr>
          <p:nvPr/>
        </p:nvSpPr>
        <p:spPr bwMode="auto">
          <a:xfrm>
            <a:off x="1541463" y="3771900"/>
            <a:ext cx="71437" cy="619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3081" name="Oval 250"/>
          <p:cNvSpPr>
            <a:spLocks noChangeArrowheads="1"/>
          </p:cNvSpPr>
          <p:nvPr/>
        </p:nvSpPr>
        <p:spPr bwMode="auto">
          <a:xfrm>
            <a:off x="2195513" y="3140075"/>
            <a:ext cx="71437" cy="619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3082" name="Oval 250"/>
          <p:cNvSpPr>
            <a:spLocks noChangeArrowheads="1"/>
          </p:cNvSpPr>
          <p:nvPr/>
        </p:nvSpPr>
        <p:spPr bwMode="auto">
          <a:xfrm>
            <a:off x="1500188" y="4311650"/>
            <a:ext cx="71437" cy="619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3083" name="Oval 250"/>
          <p:cNvSpPr>
            <a:spLocks noChangeArrowheads="1"/>
          </p:cNvSpPr>
          <p:nvPr/>
        </p:nvSpPr>
        <p:spPr bwMode="auto">
          <a:xfrm>
            <a:off x="3071813" y="2630488"/>
            <a:ext cx="71437" cy="619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3084" name="Oval 250"/>
          <p:cNvSpPr>
            <a:spLocks noChangeArrowheads="1"/>
          </p:cNvSpPr>
          <p:nvPr/>
        </p:nvSpPr>
        <p:spPr bwMode="auto">
          <a:xfrm>
            <a:off x="2244725" y="2779713"/>
            <a:ext cx="71438" cy="6191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3085" name="Oval 250"/>
          <p:cNvSpPr>
            <a:spLocks noChangeArrowheads="1"/>
          </p:cNvSpPr>
          <p:nvPr/>
        </p:nvSpPr>
        <p:spPr bwMode="auto">
          <a:xfrm>
            <a:off x="2011363" y="4127500"/>
            <a:ext cx="71437" cy="619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grpSp>
        <p:nvGrpSpPr>
          <p:cNvPr id="8323086" name="Group 14"/>
          <p:cNvGrpSpPr>
            <a:grpSpLocks/>
          </p:cNvGrpSpPr>
          <p:nvPr/>
        </p:nvGrpSpPr>
        <p:grpSpPr bwMode="auto">
          <a:xfrm>
            <a:off x="2516188" y="2911475"/>
            <a:ext cx="1319212" cy="342900"/>
            <a:chOff x="2499" y="1740"/>
            <a:chExt cx="831" cy="216"/>
          </a:xfrm>
        </p:grpSpPr>
        <p:sp>
          <p:nvSpPr>
            <p:cNvPr id="8323087" name="Freeform 15"/>
            <p:cNvSpPr>
              <a:spLocks/>
            </p:cNvSpPr>
            <p:nvPr/>
          </p:nvSpPr>
          <p:spPr bwMode="auto">
            <a:xfrm>
              <a:off x="3009" y="1743"/>
              <a:ext cx="321" cy="159"/>
            </a:xfrm>
            <a:custGeom>
              <a:avLst/>
              <a:gdLst/>
              <a:ahLst/>
              <a:cxnLst>
                <a:cxn ang="0">
                  <a:pos x="321" y="159"/>
                </a:cxn>
                <a:cxn ang="0">
                  <a:pos x="288" y="135"/>
                </a:cxn>
                <a:cxn ang="0">
                  <a:pos x="267" y="93"/>
                </a:cxn>
                <a:cxn ang="0">
                  <a:pos x="240" y="93"/>
                </a:cxn>
                <a:cxn ang="0">
                  <a:pos x="222" y="69"/>
                </a:cxn>
                <a:cxn ang="0">
                  <a:pos x="201" y="63"/>
                </a:cxn>
                <a:cxn ang="0">
                  <a:pos x="174" y="51"/>
                </a:cxn>
                <a:cxn ang="0">
                  <a:pos x="156" y="45"/>
                </a:cxn>
                <a:cxn ang="0">
                  <a:pos x="123" y="27"/>
                </a:cxn>
                <a:cxn ang="0">
                  <a:pos x="105" y="15"/>
                </a:cxn>
                <a:cxn ang="0">
                  <a:pos x="75" y="0"/>
                </a:cxn>
                <a:cxn ang="0">
                  <a:pos x="45" y="9"/>
                </a:cxn>
                <a:cxn ang="0">
                  <a:pos x="18" y="21"/>
                </a:cxn>
                <a:cxn ang="0">
                  <a:pos x="0" y="21"/>
                </a:cxn>
              </a:cxnLst>
              <a:rect l="0" t="0" r="r" b="b"/>
              <a:pathLst>
                <a:path w="321" h="159">
                  <a:moveTo>
                    <a:pt x="321" y="159"/>
                  </a:moveTo>
                  <a:lnTo>
                    <a:pt x="288" y="135"/>
                  </a:lnTo>
                  <a:lnTo>
                    <a:pt x="267" y="93"/>
                  </a:lnTo>
                  <a:lnTo>
                    <a:pt x="240" y="93"/>
                  </a:lnTo>
                  <a:lnTo>
                    <a:pt x="222" y="69"/>
                  </a:lnTo>
                  <a:lnTo>
                    <a:pt x="201" y="63"/>
                  </a:lnTo>
                  <a:lnTo>
                    <a:pt x="174" y="51"/>
                  </a:lnTo>
                  <a:lnTo>
                    <a:pt x="156" y="45"/>
                  </a:lnTo>
                  <a:lnTo>
                    <a:pt x="123" y="27"/>
                  </a:lnTo>
                  <a:lnTo>
                    <a:pt x="105" y="15"/>
                  </a:lnTo>
                  <a:lnTo>
                    <a:pt x="75" y="0"/>
                  </a:lnTo>
                  <a:lnTo>
                    <a:pt x="45" y="9"/>
                  </a:lnTo>
                  <a:lnTo>
                    <a:pt x="18" y="21"/>
                  </a:lnTo>
                  <a:lnTo>
                    <a:pt x="0" y="21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3088" name="Freeform 16"/>
            <p:cNvSpPr>
              <a:spLocks/>
            </p:cNvSpPr>
            <p:nvPr/>
          </p:nvSpPr>
          <p:spPr bwMode="auto">
            <a:xfrm>
              <a:off x="2883" y="1740"/>
              <a:ext cx="123" cy="24"/>
            </a:xfrm>
            <a:custGeom>
              <a:avLst/>
              <a:gdLst/>
              <a:ahLst/>
              <a:cxnLst>
                <a:cxn ang="0">
                  <a:pos x="123" y="24"/>
                </a:cxn>
                <a:cxn ang="0">
                  <a:pos x="108" y="12"/>
                </a:cxn>
                <a:cxn ang="0">
                  <a:pos x="93" y="0"/>
                </a:cxn>
                <a:cxn ang="0">
                  <a:pos x="63" y="3"/>
                </a:cxn>
                <a:cxn ang="0">
                  <a:pos x="39" y="15"/>
                </a:cxn>
                <a:cxn ang="0">
                  <a:pos x="18" y="3"/>
                </a:cxn>
                <a:cxn ang="0">
                  <a:pos x="0" y="9"/>
                </a:cxn>
              </a:cxnLst>
              <a:rect l="0" t="0" r="r" b="b"/>
              <a:pathLst>
                <a:path w="123" h="24">
                  <a:moveTo>
                    <a:pt x="123" y="24"/>
                  </a:moveTo>
                  <a:lnTo>
                    <a:pt x="108" y="12"/>
                  </a:lnTo>
                  <a:lnTo>
                    <a:pt x="93" y="0"/>
                  </a:lnTo>
                  <a:lnTo>
                    <a:pt x="63" y="3"/>
                  </a:lnTo>
                  <a:lnTo>
                    <a:pt x="39" y="15"/>
                  </a:lnTo>
                  <a:lnTo>
                    <a:pt x="18" y="3"/>
                  </a:lnTo>
                  <a:lnTo>
                    <a:pt x="0" y="9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3089" name="Freeform 17"/>
            <p:cNvSpPr>
              <a:spLocks/>
            </p:cNvSpPr>
            <p:nvPr/>
          </p:nvSpPr>
          <p:spPr bwMode="auto">
            <a:xfrm>
              <a:off x="2499" y="1743"/>
              <a:ext cx="384" cy="213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360" y="9"/>
                </a:cxn>
                <a:cxn ang="0">
                  <a:pos x="339" y="21"/>
                </a:cxn>
                <a:cxn ang="0">
                  <a:pos x="324" y="36"/>
                </a:cxn>
                <a:cxn ang="0">
                  <a:pos x="306" y="45"/>
                </a:cxn>
                <a:cxn ang="0">
                  <a:pos x="291" y="69"/>
                </a:cxn>
                <a:cxn ang="0">
                  <a:pos x="294" y="99"/>
                </a:cxn>
                <a:cxn ang="0">
                  <a:pos x="276" y="111"/>
                </a:cxn>
                <a:cxn ang="0">
                  <a:pos x="261" y="132"/>
                </a:cxn>
                <a:cxn ang="0">
                  <a:pos x="237" y="141"/>
                </a:cxn>
                <a:cxn ang="0">
                  <a:pos x="219" y="144"/>
                </a:cxn>
                <a:cxn ang="0">
                  <a:pos x="198" y="153"/>
                </a:cxn>
                <a:cxn ang="0">
                  <a:pos x="189" y="171"/>
                </a:cxn>
                <a:cxn ang="0">
                  <a:pos x="165" y="183"/>
                </a:cxn>
                <a:cxn ang="0">
                  <a:pos x="147" y="198"/>
                </a:cxn>
                <a:cxn ang="0">
                  <a:pos x="123" y="201"/>
                </a:cxn>
                <a:cxn ang="0">
                  <a:pos x="93" y="201"/>
                </a:cxn>
                <a:cxn ang="0">
                  <a:pos x="66" y="213"/>
                </a:cxn>
                <a:cxn ang="0">
                  <a:pos x="45" y="213"/>
                </a:cxn>
                <a:cxn ang="0">
                  <a:pos x="12" y="213"/>
                </a:cxn>
                <a:cxn ang="0">
                  <a:pos x="0" y="183"/>
                </a:cxn>
              </a:cxnLst>
              <a:rect l="0" t="0" r="r" b="b"/>
              <a:pathLst>
                <a:path w="384" h="213">
                  <a:moveTo>
                    <a:pt x="384" y="0"/>
                  </a:moveTo>
                  <a:lnTo>
                    <a:pt x="360" y="9"/>
                  </a:lnTo>
                  <a:lnTo>
                    <a:pt x="339" y="21"/>
                  </a:lnTo>
                  <a:lnTo>
                    <a:pt x="324" y="36"/>
                  </a:lnTo>
                  <a:lnTo>
                    <a:pt x="306" y="45"/>
                  </a:lnTo>
                  <a:lnTo>
                    <a:pt x="291" y="69"/>
                  </a:lnTo>
                  <a:lnTo>
                    <a:pt x="294" y="99"/>
                  </a:lnTo>
                  <a:lnTo>
                    <a:pt x="276" y="111"/>
                  </a:lnTo>
                  <a:lnTo>
                    <a:pt x="261" y="132"/>
                  </a:lnTo>
                  <a:lnTo>
                    <a:pt x="237" y="141"/>
                  </a:lnTo>
                  <a:lnTo>
                    <a:pt x="219" y="144"/>
                  </a:lnTo>
                  <a:lnTo>
                    <a:pt x="198" y="153"/>
                  </a:lnTo>
                  <a:lnTo>
                    <a:pt x="189" y="171"/>
                  </a:lnTo>
                  <a:lnTo>
                    <a:pt x="165" y="183"/>
                  </a:lnTo>
                  <a:lnTo>
                    <a:pt x="147" y="198"/>
                  </a:lnTo>
                  <a:lnTo>
                    <a:pt x="123" y="201"/>
                  </a:lnTo>
                  <a:lnTo>
                    <a:pt x="93" y="201"/>
                  </a:lnTo>
                  <a:lnTo>
                    <a:pt x="66" y="213"/>
                  </a:lnTo>
                  <a:lnTo>
                    <a:pt x="45" y="213"/>
                  </a:lnTo>
                  <a:lnTo>
                    <a:pt x="12" y="213"/>
                  </a:lnTo>
                  <a:lnTo>
                    <a:pt x="0" y="183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323090" name="Group 18"/>
          <p:cNvGrpSpPr>
            <a:grpSpLocks/>
          </p:cNvGrpSpPr>
          <p:nvPr/>
        </p:nvGrpSpPr>
        <p:grpSpPr bwMode="auto">
          <a:xfrm>
            <a:off x="3349625" y="2501900"/>
            <a:ext cx="561975" cy="261938"/>
            <a:chOff x="3024" y="1482"/>
            <a:chExt cx="354" cy="165"/>
          </a:xfrm>
        </p:grpSpPr>
        <p:sp>
          <p:nvSpPr>
            <p:cNvPr id="8323091" name="Freeform 19"/>
            <p:cNvSpPr>
              <a:spLocks/>
            </p:cNvSpPr>
            <p:nvPr/>
          </p:nvSpPr>
          <p:spPr bwMode="auto">
            <a:xfrm>
              <a:off x="3120" y="1509"/>
              <a:ext cx="258" cy="138"/>
            </a:xfrm>
            <a:custGeom>
              <a:avLst/>
              <a:gdLst/>
              <a:ahLst/>
              <a:cxnLst>
                <a:cxn ang="0">
                  <a:pos x="258" y="138"/>
                </a:cxn>
                <a:cxn ang="0">
                  <a:pos x="234" y="126"/>
                </a:cxn>
                <a:cxn ang="0">
                  <a:pos x="210" y="123"/>
                </a:cxn>
                <a:cxn ang="0">
                  <a:pos x="177" y="99"/>
                </a:cxn>
                <a:cxn ang="0">
                  <a:pos x="156" y="84"/>
                </a:cxn>
                <a:cxn ang="0">
                  <a:pos x="126" y="93"/>
                </a:cxn>
                <a:cxn ang="0">
                  <a:pos x="108" y="93"/>
                </a:cxn>
                <a:cxn ang="0">
                  <a:pos x="75" y="69"/>
                </a:cxn>
                <a:cxn ang="0">
                  <a:pos x="57" y="48"/>
                </a:cxn>
                <a:cxn ang="0">
                  <a:pos x="33" y="30"/>
                </a:cxn>
                <a:cxn ang="0">
                  <a:pos x="21" y="3"/>
                </a:cxn>
                <a:cxn ang="0">
                  <a:pos x="0" y="0"/>
                </a:cxn>
              </a:cxnLst>
              <a:rect l="0" t="0" r="r" b="b"/>
              <a:pathLst>
                <a:path w="258" h="138">
                  <a:moveTo>
                    <a:pt x="258" y="138"/>
                  </a:moveTo>
                  <a:lnTo>
                    <a:pt x="234" y="126"/>
                  </a:lnTo>
                  <a:lnTo>
                    <a:pt x="210" y="123"/>
                  </a:lnTo>
                  <a:lnTo>
                    <a:pt x="177" y="99"/>
                  </a:lnTo>
                  <a:lnTo>
                    <a:pt x="156" y="84"/>
                  </a:lnTo>
                  <a:lnTo>
                    <a:pt x="126" y="93"/>
                  </a:lnTo>
                  <a:lnTo>
                    <a:pt x="108" y="93"/>
                  </a:lnTo>
                  <a:lnTo>
                    <a:pt x="75" y="69"/>
                  </a:lnTo>
                  <a:lnTo>
                    <a:pt x="57" y="48"/>
                  </a:lnTo>
                  <a:lnTo>
                    <a:pt x="33" y="30"/>
                  </a:lnTo>
                  <a:lnTo>
                    <a:pt x="21" y="3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3092" name="Freeform 20"/>
            <p:cNvSpPr>
              <a:spLocks/>
            </p:cNvSpPr>
            <p:nvPr/>
          </p:nvSpPr>
          <p:spPr bwMode="auto">
            <a:xfrm>
              <a:off x="3024" y="1482"/>
              <a:ext cx="99" cy="2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1" y="18"/>
                </a:cxn>
                <a:cxn ang="0">
                  <a:pos x="33" y="0"/>
                </a:cxn>
                <a:cxn ang="0">
                  <a:pos x="51" y="6"/>
                </a:cxn>
                <a:cxn ang="0">
                  <a:pos x="78" y="9"/>
                </a:cxn>
                <a:cxn ang="0">
                  <a:pos x="99" y="21"/>
                </a:cxn>
              </a:cxnLst>
              <a:rect l="0" t="0" r="r" b="b"/>
              <a:pathLst>
                <a:path w="99" h="21">
                  <a:moveTo>
                    <a:pt x="0" y="6"/>
                  </a:moveTo>
                  <a:lnTo>
                    <a:pt x="21" y="18"/>
                  </a:lnTo>
                  <a:lnTo>
                    <a:pt x="33" y="0"/>
                  </a:lnTo>
                  <a:lnTo>
                    <a:pt x="51" y="6"/>
                  </a:lnTo>
                  <a:lnTo>
                    <a:pt x="78" y="9"/>
                  </a:lnTo>
                  <a:lnTo>
                    <a:pt x="99" y="21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323093" name="Group 21"/>
          <p:cNvGrpSpPr>
            <a:grpSpLocks/>
          </p:cNvGrpSpPr>
          <p:nvPr/>
        </p:nvGrpSpPr>
        <p:grpSpPr bwMode="auto">
          <a:xfrm>
            <a:off x="1511300" y="2868613"/>
            <a:ext cx="223838" cy="900112"/>
            <a:chOff x="1866" y="1713"/>
            <a:chExt cx="141" cy="567"/>
          </a:xfrm>
        </p:grpSpPr>
        <p:sp>
          <p:nvSpPr>
            <p:cNvPr id="8323094" name="Freeform 22"/>
            <p:cNvSpPr>
              <a:spLocks/>
            </p:cNvSpPr>
            <p:nvPr/>
          </p:nvSpPr>
          <p:spPr bwMode="auto">
            <a:xfrm>
              <a:off x="1866" y="2154"/>
              <a:ext cx="42" cy="126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36" y="108"/>
                </a:cxn>
                <a:cxn ang="0">
                  <a:pos x="18" y="84"/>
                </a:cxn>
                <a:cxn ang="0">
                  <a:pos x="9" y="60"/>
                </a:cxn>
                <a:cxn ang="0">
                  <a:pos x="0" y="36"/>
                </a:cxn>
                <a:cxn ang="0">
                  <a:pos x="6" y="18"/>
                </a:cxn>
                <a:cxn ang="0">
                  <a:pos x="12" y="0"/>
                </a:cxn>
              </a:cxnLst>
              <a:rect l="0" t="0" r="r" b="b"/>
              <a:pathLst>
                <a:path w="42" h="126">
                  <a:moveTo>
                    <a:pt x="42" y="126"/>
                  </a:moveTo>
                  <a:lnTo>
                    <a:pt x="36" y="108"/>
                  </a:lnTo>
                  <a:lnTo>
                    <a:pt x="18" y="84"/>
                  </a:lnTo>
                  <a:lnTo>
                    <a:pt x="9" y="60"/>
                  </a:lnTo>
                  <a:lnTo>
                    <a:pt x="0" y="36"/>
                  </a:lnTo>
                  <a:lnTo>
                    <a:pt x="6" y="18"/>
                  </a:lnTo>
                  <a:lnTo>
                    <a:pt x="12" y="0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3095" name="Freeform 23"/>
            <p:cNvSpPr>
              <a:spLocks/>
            </p:cNvSpPr>
            <p:nvPr/>
          </p:nvSpPr>
          <p:spPr bwMode="auto">
            <a:xfrm>
              <a:off x="1872" y="1713"/>
              <a:ext cx="135" cy="441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3" y="414"/>
                </a:cxn>
                <a:cxn ang="0">
                  <a:pos x="0" y="390"/>
                </a:cxn>
                <a:cxn ang="0">
                  <a:pos x="12" y="366"/>
                </a:cxn>
                <a:cxn ang="0">
                  <a:pos x="30" y="348"/>
                </a:cxn>
                <a:cxn ang="0">
                  <a:pos x="24" y="324"/>
                </a:cxn>
                <a:cxn ang="0">
                  <a:pos x="39" y="303"/>
                </a:cxn>
                <a:cxn ang="0">
                  <a:pos x="33" y="282"/>
                </a:cxn>
                <a:cxn ang="0">
                  <a:pos x="33" y="264"/>
                </a:cxn>
                <a:cxn ang="0">
                  <a:pos x="30" y="243"/>
                </a:cxn>
                <a:cxn ang="0">
                  <a:pos x="51" y="219"/>
                </a:cxn>
                <a:cxn ang="0">
                  <a:pos x="66" y="192"/>
                </a:cxn>
                <a:cxn ang="0">
                  <a:pos x="84" y="174"/>
                </a:cxn>
                <a:cxn ang="0">
                  <a:pos x="90" y="150"/>
                </a:cxn>
                <a:cxn ang="0">
                  <a:pos x="105" y="114"/>
                </a:cxn>
                <a:cxn ang="0">
                  <a:pos x="117" y="93"/>
                </a:cxn>
                <a:cxn ang="0">
                  <a:pos x="126" y="75"/>
                </a:cxn>
                <a:cxn ang="0">
                  <a:pos x="120" y="51"/>
                </a:cxn>
                <a:cxn ang="0">
                  <a:pos x="117" y="24"/>
                </a:cxn>
                <a:cxn ang="0">
                  <a:pos x="135" y="0"/>
                </a:cxn>
              </a:cxnLst>
              <a:rect l="0" t="0" r="r" b="b"/>
              <a:pathLst>
                <a:path w="135" h="441">
                  <a:moveTo>
                    <a:pt x="0" y="441"/>
                  </a:moveTo>
                  <a:lnTo>
                    <a:pt x="3" y="414"/>
                  </a:lnTo>
                  <a:lnTo>
                    <a:pt x="0" y="390"/>
                  </a:lnTo>
                  <a:lnTo>
                    <a:pt x="12" y="366"/>
                  </a:lnTo>
                  <a:lnTo>
                    <a:pt x="30" y="348"/>
                  </a:lnTo>
                  <a:lnTo>
                    <a:pt x="24" y="324"/>
                  </a:lnTo>
                  <a:lnTo>
                    <a:pt x="39" y="303"/>
                  </a:lnTo>
                  <a:lnTo>
                    <a:pt x="33" y="282"/>
                  </a:lnTo>
                  <a:lnTo>
                    <a:pt x="33" y="264"/>
                  </a:lnTo>
                  <a:lnTo>
                    <a:pt x="30" y="243"/>
                  </a:lnTo>
                  <a:lnTo>
                    <a:pt x="51" y="219"/>
                  </a:lnTo>
                  <a:lnTo>
                    <a:pt x="66" y="192"/>
                  </a:lnTo>
                  <a:lnTo>
                    <a:pt x="84" y="174"/>
                  </a:lnTo>
                  <a:lnTo>
                    <a:pt x="90" y="150"/>
                  </a:lnTo>
                  <a:lnTo>
                    <a:pt x="105" y="114"/>
                  </a:lnTo>
                  <a:lnTo>
                    <a:pt x="117" y="93"/>
                  </a:lnTo>
                  <a:lnTo>
                    <a:pt x="126" y="75"/>
                  </a:lnTo>
                  <a:lnTo>
                    <a:pt x="120" y="51"/>
                  </a:lnTo>
                  <a:lnTo>
                    <a:pt x="117" y="24"/>
                  </a:lnTo>
                  <a:lnTo>
                    <a:pt x="135" y="0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323096" name="Group 24"/>
          <p:cNvGrpSpPr>
            <a:grpSpLocks/>
          </p:cNvGrpSpPr>
          <p:nvPr/>
        </p:nvGrpSpPr>
        <p:grpSpPr bwMode="auto">
          <a:xfrm>
            <a:off x="2635250" y="3659188"/>
            <a:ext cx="576263" cy="333375"/>
            <a:chOff x="2574" y="2211"/>
            <a:chExt cx="363" cy="210"/>
          </a:xfrm>
        </p:grpSpPr>
        <p:sp>
          <p:nvSpPr>
            <p:cNvPr id="8323097" name="Freeform 25"/>
            <p:cNvSpPr>
              <a:spLocks/>
            </p:cNvSpPr>
            <p:nvPr/>
          </p:nvSpPr>
          <p:spPr bwMode="auto">
            <a:xfrm>
              <a:off x="2730" y="2301"/>
              <a:ext cx="207" cy="120"/>
            </a:xfrm>
            <a:custGeom>
              <a:avLst/>
              <a:gdLst/>
              <a:ahLst/>
              <a:cxnLst>
                <a:cxn ang="0">
                  <a:pos x="207" y="120"/>
                </a:cxn>
                <a:cxn ang="0">
                  <a:pos x="189" y="120"/>
                </a:cxn>
                <a:cxn ang="0">
                  <a:pos x="165" y="111"/>
                </a:cxn>
                <a:cxn ang="0">
                  <a:pos x="129" y="111"/>
                </a:cxn>
                <a:cxn ang="0">
                  <a:pos x="111" y="108"/>
                </a:cxn>
                <a:cxn ang="0">
                  <a:pos x="81" y="81"/>
                </a:cxn>
                <a:cxn ang="0">
                  <a:pos x="66" y="48"/>
                </a:cxn>
                <a:cxn ang="0">
                  <a:pos x="60" y="27"/>
                </a:cxn>
                <a:cxn ang="0">
                  <a:pos x="21" y="15"/>
                </a:cxn>
                <a:cxn ang="0">
                  <a:pos x="0" y="0"/>
                </a:cxn>
              </a:cxnLst>
              <a:rect l="0" t="0" r="r" b="b"/>
              <a:pathLst>
                <a:path w="207" h="120">
                  <a:moveTo>
                    <a:pt x="207" y="120"/>
                  </a:moveTo>
                  <a:lnTo>
                    <a:pt x="189" y="120"/>
                  </a:lnTo>
                  <a:lnTo>
                    <a:pt x="165" y="111"/>
                  </a:lnTo>
                  <a:lnTo>
                    <a:pt x="129" y="111"/>
                  </a:lnTo>
                  <a:lnTo>
                    <a:pt x="111" y="108"/>
                  </a:lnTo>
                  <a:lnTo>
                    <a:pt x="81" y="81"/>
                  </a:lnTo>
                  <a:lnTo>
                    <a:pt x="66" y="48"/>
                  </a:lnTo>
                  <a:lnTo>
                    <a:pt x="60" y="27"/>
                  </a:lnTo>
                  <a:lnTo>
                    <a:pt x="21" y="15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3098" name="Freeform 26"/>
            <p:cNvSpPr>
              <a:spLocks/>
            </p:cNvSpPr>
            <p:nvPr/>
          </p:nvSpPr>
          <p:spPr bwMode="auto">
            <a:xfrm>
              <a:off x="2574" y="2211"/>
              <a:ext cx="153" cy="87"/>
            </a:xfrm>
            <a:custGeom>
              <a:avLst/>
              <a:gdLst/>
              <a:ahLst/>
              <a:cxnLst>
                <a:cxn ang="0">
                  <a:pos x="153" y="87"/>
                </a:cxn>
                <a:cxn ang="0">
                  <a:pos x="135" y="72"/>
                </a:cxn>
                <a:cxn ang="0">
                  <a:pos x="108" y="63"/>
                </a:cxn>
                <a:cxn ang="0">
                  <a:pos x="87" y="63"/>
                </a:cxn>
                <a:cxn ang="0">
                  <a:pos x="60" y="42"/>
                </a:cxn>
                <a:cxn ang="0">
                  <a:pos x="24" y="30"/>
                </a:cxn>
                <a:cxn ang="0">
                  <a:pos x="0" y="0"/>
                </a:cxn>
              </a:cxnLst>
              <a:rect l="0" t="0" r="r" b="b"/>
              <a:pathLst>
                <a:path w="153" h="87">
                  <a:moveTo>
                    <a:pt x="153" y="87"/>
                  </a:moveTo>
                  <a:lnTo>
                    <a:pt x="135" y="72"/>
                  </a:lnTo>
                  <a:lnTo>
                    <a:pt x="108" y="63"/>
                  </a:lnTo>
                  <a:lnTo>
                    <a:pt x="87" y="63"/>
                  </a:lnTo>
                  <a:lnTo>
                    <a:pt x="60" y="42"/>
                  </a:lnTo>
                  <a:lnTo>
                    <a:pt x="24" y="3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323099" name="Freeform 27"/>
          <p:cNvSpPr>
            <a:spLocks/>
          </p:cNvSpPr>
          <p:nvPr/>
        </p:nvSpPr>
        <p:spPr bwMode="auto">
          <a:xfrm>
            <a:off x="1711325" y="2225675"/>
            <a:ext cx="609600" cy="47148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27"/>
              </a:cxn>
              <a:cxn ang="0">
                <a:pos x="18" y="51"/>
              </a:cxn>
              <a:cxn ang="0">
                <a:pos x="27" y="69"/>
              </a:cxn>
              <a:cxn ang="0">
                <a:pos x="27" y="93"/>
              </a:cxn>
              <a:cxn ang="0">
                <a:pos x="39" y="117"/>
              </a:cxn>
              <a:cxn ang="0">
                <a:pos x="57" y="135"/>
              </a:cxn>
              <a:cxn ang="0">
                <a:pos x="81" y="147"/>
              </a:cxn>
              <a:cxn ang="0">
                <a:pos x="69" y="162"/>
              </a:cxn>
              <a:cxn ang="0">
                <a:pos x="84" y="180"/>
              </a:cxn>
              <a:cxn ang="0">
                <a:pos x="105" y="189"/>
              </a:cxn>
              <a:cxn ang="0">
                <a:pos x="135" y="192"/>
              </a:cxn>
              <a:cxn ang="0">
                <a:pos x="153" y="192"/>
              </a:cxn>
              <a:cxn ang="0">
                <a:pos x="174" y="198"/>
              </a:cxn>
              <a:cxn ang="0">
                <a:pos x="195" y="222"/>
              </a:cxn>
              <a:cxn ang="0">
                <a:pos x="219" y="225"/>
              </a:cxn>
              <a:cxn ang="0">
                <a:pos x="246" y="222"/>
              </a:cxn>
              <a:cxn ang="0">
                <a:pos x="270" y="222"/>
              </a:cxn>
              <a:cxn ang="0">
                <a:pos x="294" y="225"/>
              </a:cxn>
              <a:cxn ang="0">
                <a:pos x="324" y="237"/>
              </a:cxn>
              <a:cxn ang="0">
                <a:pos x="339" y="249"/>
              </a:cxn>
              <a:cxn ang="0">
                <a:pos x="363" y="258"/>
              </a:cxn>
              <a:cxn ang="0">
                <a:pos x="372" y="279"/>
              </a:cxn>
              <a:cxn ang="0">
                <a:pos x="384" y="297"/>
              </a:cxn>
            </a:cxnLst>
            <a:rect l="0" t="0" r="r" b="b"/>
            <a:pathLst>
              <a:path w="384" h="297">
                <a:moveTo>
                  <a:pt x="3" y="0"/>
                </a:moveTo>
                <a:lnTo>
                  <a:pt x="0" y="27"/>
                </a:lnTo>
                <a:lnTo>
                  <a:pt x="18" y="51"/>
                </a:lnTo>
                <a:lnTo>
                  <a:pt x="27" y="69"/>
                </a:lnTo>
                <a:lnTo>
                  <a:pt x="27" y="93"/>
                </a:lnTo>
                <a:lnTo>
                  <a:pt x="39" y="117"/>
                </a:lnTo>
                <a:lnTo>
                  <a:pt x="57" y="135"/>
                </a:lnTo>
                <a:lnTo>
                  <a:pt x="81" y="147"/>
                </a:lnTo>
                <a:lnTo>
                  <a:pt x="69" y="162"/>
                </a:lnTo>
                <a:lnTo>
                  <a:pt x="84" y="180"/>
                </a:lnTo>
                <a:lnTo>
                  <a:pt x="105" y="189"/>
                </a:lnTo>
                <a:lnTo>
                  <a:pt x="135" y="192"/>
                </a:lnTo>
                <a:lnTo>
                  <a:pt x="153" y="192"/>
                </a:lnTo>
                <a:lnTo>
                  <a:pt x="174" y="198"/>
                </a:lnTo>
                <a:lnTo>
                  <a:pt x="195" y="222"/>
                </a:lnTo>
                <a:lnTo>
                  <a:pt x="219" y="225"/>
                </a:lnTo>
                <a:lnTo>
                  <a:pt x="246" y="222"/>
                </a:lnTo>
                <a:lnTo>
                  <a:pt x="270" y="222"/>
                </a:lnTo>
                <a:lnTo>
                  <a:pt x="294" y="225"/>
                </a:lnTo>
                <a:lnTo>
                  <a:pt x="324" y="237"/>
                </a:lnTo>
                <a:lnTo>
                  <a:pt x="339" y="249"/>
                </a:lnTo>
                <a:lnTo>
                  <a:pt x="363" y="258"/>
                </a:lnTo>
                <a:lnTo>
                  <a:pt x="372" y="279"/>
                </a:lnTo>
                <a:lnTo>
                  <a:pt x="384" y="297"/>
                </a:ln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323100" name="Group 28"/>
          <p:cNvGrpSpPr>
            <a:grpSpLocks/>
          </p:cNvGrpSpPr>
          <p:nvPr/>
        </p:nvGrpSpPr>
        <p:grpSpPr bwMode="auto">
          <a:xfrm>
            <a:off x="2706688" y="3316288"/>
            <a:ext cx="1028700" cy="223837"/>
            <a:chOff x="2619" y="1995"/>
            <a:chExt cx="648" cy="141"/>
          </a:xfrm>
        </p:grpSpPr>
        <p:sp>
          <p:nvSpPr>
            <p:cNvPr id="8323101" name="Freeform 29"/>
            <p:cNvSpPr>
              <a:spLocks/>
            </p:cNvSpPr>
            <p:nvPr/>
          </p:nvSpPr>
          <p:spPr bwMode="auto">
            <a:xfrm>
              <a:off x="3165" y="2106"/>
              <a:ext cx="102" cy="3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75" y="6"/>
                </a:cxn>
                <a:cxn ang="0">
                  <a:pos x="45" y="30"/>
                </a:cxn>
                <a:cxn ang="0">
                  <a:pos x="24" y="15"/>
                </a:cxn>
                <a:cxn ang="0">
                  <a:pos x="0" y="27"/>
                </a:cxn>
              </a:cxnLst>
              <a:rect l="0" t="0" r="r" b="b"/>
              <a:pathLst>
                <a:path w="102" h="30">
                  <a:moveTo>
                    <a:pt x="102" y="0"/>
                  </a:moveTo>
                  <a:lnTo>
                    <a:pt x="75" y="6"/>
                  </a:lnTo>
                  <a:lnTo>
                    <a:pt x="45" y="30"/>
                  </a:lnTo>
                  <a:lnTo>
                    <a:pt x="24" y="15"/>
                  </a:lnTo>
                  <a:lnTo>
                    <a:pt x="0" y="27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3102" name="Freeform 30"/>
            <p:cNvSpPr>
              <a:spLocks/>
            </p:cNvSpPr>
            <p:nvPr/>
          </p:nvSpPr>
          <p:spPr bwMode="auto">
            <a:xfrm>
              <a:off x="3072" y="2118"/>
              <a:ext cx="90" cy="15"/>
            </a:xfrm>
            <a:custGeom>
              <a:avLst/>
              <a:gdLst/>
              <a:ahLst/>
              <a:cxnLst>
                <a:cxn ang="0">
                  <a:pos x="90" y="15"/>
                </a:cxn>
                <a:cxn ang="0">
                  <a:pos x="72" y="3"/>
                </a:cxn>
                <a:cxn ang="0">
                  <a:pos x="48" y="12"/>
                </a:cxn>
                <a:cxn ang="0">
                  <a:pos x="21" y="15"/>
                </a:cxn>
                <a:cxn ang="0">
                  <a:pos x="0" y="0"/>
                </a:cxn>
              </a:cxnLst>
              <a:rect l="0" t="0" r="r" b="b"/>
              <a:pathLst>
                <a:path w="90" h="15">
                  <a:moveTo>
                    <a:pt x="90" y="15"/>
                  </a:moveTo>
                  <a:lnTo>
                    <a:pt x="72" y="3"/>
                  </a:lnTo>
                  <a:lnTo>
                    <a:pt x="48" y="12"/>
                  </a:lnTo>
                  <a:lnTo>
                    <a:pt x="21" y="15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3103" name="Freeform 31"/>
            <p:cNvSpPr>
              <a:spLocks/>
            </p:cNvSpPr>
            <p:nvPr/>
          </p:nvSpPr>
          <p:spPr bwMode="auto">
            <a:xfrm>
              <a:off x="2856" y="2061"/>
              <a:ext cx="216" cy="60"/>
            </a:xfrm>
            <a:custGeom>
              <a:avLst/>
              <a:gdLst/>
              <a:ahLst/>
              <a:cxnLst>
                <a:cxn ang="0">
                  <a:pos x="216" y="60"/>
                </a:cxn>
                <a:cxn ang="0">
                  <a:pos x="183" y="54"/>
                </a:cxn>
                <a:cxn ang="0">
                  <a:pos x="156" y="42"/>
                </a:cxn>
                <a:cxn ang="0">
                  <a:pos x="129" y="36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60" y="6"/>
                </a:cxn>
                <a:cxn ang="0">
                  <a:pos x="39" y="0"/>
                </a:cxn>
                <a:cxn ang="0">
                  <a:pos x="0" y="0"/>
                </a:cxn>
              </a:cxnLst>
              <a:rect l="0" t="0" r="r" b="b"/>
              <a:pathLst>
                <a:path w="216" h="60">
                  <a:moveTo>
                    <a:pt x="216" y="60"/>
                  </a:moveTo>
                  <a:lnTo>
                    <a:pt x="183" y="54"/>
                  </a:lnTo>
                  <a:lnTo>
                    <a:pt x="156" y="42"/>
                  </a:lnTo>
                  <a:lnTo>
                    <a:pt x="129" y="36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60" y="6"/>
                  </a:lnTo>
                  <a:lnTo>
                    <a:pt x="39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23104" name="Freeform 32"/>
            <p:cNvSpPr>
              <a:spLocks/>
            </p:cNvSpPr>
            <p:nvPr/>
          </p:nvSpPr>
          <p:spPr bwMode="auto">
            <a:xfrm>
              <a:off x="2619" y="1995"/>
              <a:ext cx="237" cy="66"/>
            </a:xfrm>
            <a:custGeom>
              <a:avLst/>
              <a:gdLst/>
              <a:ahLst/>
              <a:cxnLst>
                <a:cxn ang="0">
                  <a:pos x="237" y="66"/>
                </a:cxn>
                <a:cxn ang="0">
                  <a:pos x="225" y="51"/>
                </a:cxn>
                <a:cxn ang="0">
                  <a:pos x="207" y="27"/>
                </a:cxn>
                <a:cxn ang="0">
                  <a:pos x="186" y="27"/>
                </a:cxn>
                <a:cxn ang="0">
                  <a:pos x="165" y="3"/>
                </a:cxn>
                <a:cxn ang="0">
                  <a:pos x="129" y="0"/>
                </a:cxn>
                <a:cxn ang="0">
                  <a:pos x="102" y="0"/>
                </a:cxn>
                <a:cxn ang="0">
                  <a:pos x="78" y="12"/>
                </a:cxn>
                <a:cxn ang="0">
                  <a:pos x="60" y="18"/>
                </a:cxn>
                <a:cxn ang="0">
                  <a:pos x="27" y="27"/>
                </a:cxn>
                <a:cxn ang="0">
                  <a:pos x="15" y="45"/>
                </a:cxn>
                <a:cxn ang="0">
                  <a:pos x="0" y="60"/>
                </a:cxn>
              </a:cxnLst>
              <a:rect l="0" t="0" r="r" b="b"/>
              <a:pathLst>
                <a:path w="237" h="66">
                  <a:moveTo>
                    <a:pt x="237" y="66"/>
                  </a:moveTo>
                  <a:lnTo>
                    <a:pt x="225" y="51"/>
                  </a:lnTo>
                  <a:lnTo>
                    <a:pt x="207" y="27"/>
                  </a:lnTo>
                  <a:lnTo>
                    <a:pt x="186" y="27"/>
                  </a:lnTo>
                  <a:lnTo>
                    <a:pt x="165" y="3"/>
                  </a:lnTo>
                  <a:lnTo>
                    <a:pt x="129" y="0"/>
                  </a:lnTo>
                  <a:lnTo>
                    <a:pt x="102" y="0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27" y="27"/>
                  </a:lnTo>
                  <a:lnTo>
                    <a:pt x="15" y="45"/>
                  </a:lnTo>
                  <a:lnTo>
                    <a:pt x="0" y="60"/>
                  </a:ln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323105" name="Freeform 33"/>
          <p:cNvSpPr>
            <a:spLocks/>
          </p:cNvSpPr>
          <p:nvPr/>
        </p:nvSpPr>
        <p:spPr bwMode="auto">
          <a:xfrm>
            <a:off x="2249488" y="4211638"/>
            <a:ext cx="352425" cy="361950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201" y="15"/>
              </a:cxn>
              <a:cxn ang="0">
                <a:pos x="177" y="15"/>
              </a:cxn>
              <a:cxn ang="0">
                <a:pos x="153" y="9"/>
              </a:cxn>
              <a:cxn ang="0">
                <a:pos x="120" y="18"/>
              </a:cxn>
              <a:cxn ang="0">
                <a:pos x="93" y="9"/>
              </a:cxn>
              <a:cxn ang="0">
                <a:pos x="54" y="24"/>
              </a:cxn>
              <a:cxn ang="0">
                <a:pos x="45" y="72"/>
              </a:cxn>
              <a:cxn ang="0">
                <a:pos x="51" y="93"/>
              </a:cxn>
              <a:cxn ang="0">
                <a:pos x="48" y="120"/>
              </a:cxn>
              <a:cxn ang="0">
                <a:pos x="36" y="141"/>
              </a:cxn>
              <a:cxn ang="0">
                <a:pos x="21" y="165"/>
              </a:cxn>
              <a:cxn ang="0">
                <a:pos x="15" y="183"/>
              </a:cxn>
              <a:cxn ang="0">
                <a:pos x="15" y="204"/>
              </a:cxn>
              <a:cxn ang="0">
                <a:pos x="0" y="228"/>
              </a:cxn>
            </a:cxnLst>
            <a:rect l="0" t="0" r="r" b="b"/>
            <a:pathLst>
              <a:path w="222" h="228">
                <a:moveTo>
                  <a:pt x="222" y="0"/>
                </a:moveTo>
                <a:lnTo>
                  <a:pt x="201" y="15"/>
                </a:lnTo>
                <a:lnTo>
                  <a:pt x="177" y="15"/>
                </a:lnTo>
                <a:lnTo>
                  <a:pt x="153" y="9"/>
                </a:lnTo>
                <a:lnTo>
                  <a:pt x="120" y="18"/>
                </a:lnTo>
                <a:lnTo>
                  <a:pt x="93" y="9"/>
                </a:lnTo>
                <a:lnTo>
                  <a:pt x="54" y="24"/>
                </a:lnTo>
                <a:lnTo>
                  <a:pt x="45" y="72"/>
                </a:lnTo>
                <a:lnTo>
                  <a:pt x="51" y="93"/>
                </a:lnTo>
                <a:lnTo>
                  <a:pt x="48" y="120"/>
                </a:lnTo>
                <a:lnTo>
                  <a:pt x="36" y="141"/>
                </a:lnTo>
                <a:lnTo>
                  <a:pt x="21" y="165"/>
                </a:lnTo>
                <a:lnTo>
                  <a:pt x="15" y="183"/>
                </a:lnTo>
                <a:lnTo>
                  <a:pt x="15" y="204"/>
                </a:lnTo>
                <a:lnTo>
                  <a:pt x="0" y="228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3106" name="Oval 250"/>
          <p:cNvSpPr>
            <a:spLocks noChangeArrowheads="1"/>
          </p:cNvSpPr>
          <p:nvPr/>
        </p:nvSpPr>
        <p:spPr bwMode="auto">
          <a:xfrm>
            <a:off x="3005138" y="2911475"/>
            <a:ext cx="71437" cy="619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3107" name="Oval 250"/>
          <p:cNvSpPr>
            <a:spLocks noChangeArrowheads="1"/>
          </p:cNvSpPr>
          <p:nvPr/>
        </p:nvSpPr>
        <p:spPr bwMode="auto">
          <a:xfrm>
            <a:off x="1647825" y="2187575"/>
            <a:ext cx="71438" cy="619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23108" name="Text Box 36"/>
          <p:cNvSpPr txBox="1">
            <a:spLocks noChangeArrowheads="1"/>
          </p:cNvSpPr>
          <p:nvPr/>
        </p:nvSpPr>
        <p:spPr bwMode="auto">
          <a:xfrm>
            <a:off x="2276475" y="2635250"/>
            <a:ext cx="48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900"/>
              <a:t>Quito</a:t>
            </a:r>
          </a:p>
        </p:txBody>
      </p:sp>
      <p:sp>
        <p:nvSpPr>
          <p:cNvPr id="8323109" name="Text Box 37"/>
          <p:cNvSpPr txBox="1">
            <a:spLocks noChangeArrowheads="1"/>
          </p:cNvSpPr>
          <p:nvPr/>
        </p:nvSpPr>
        <p:spPr bwMode="auto">
          <a:xfrm>
            <a:off x="649288" y="3163888"/>
            <a:ext cx="51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900"/>
              <a:t>Manta</a:t>
            </a:r>
          </a:p>
        </p:txBody>
      </p:sp>
      <p:sp>
        <p:nvSpPr>
          <p:cNvPr id="8323110" name="Text Box 38"/>
          <p:cNvSpPr txBox="1">
            <a:spLocks noChangeArrowheads="1"/>
          </p:cNvSpPr>
          <p:nvPr/>
        </p:nvSpPr>
        <p:spPr bwMode="auto">
          <a:xfrm>
            <a:off x="855663" y="1985963"/>
            <a:ext cx="825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900"/>
              <a:t>Esmeraldas</a:t>
            </a:r>
          </a:p>
        </p:txBody>
      </p:sp>
      <p:sp>
        <p:nvSpPr>
          <p:cNvPr id="8323111" name="Line 39"/>
          <p:cNvSpPr>
            <a:spLocks noChangeShapeType="1"/>
          </p:cNvSpPr>
          <p:nvPr/>
        </p:nvSpPr>
        <p:spPr bwMode="auto">
          <a:xfrm flipH="1">
            <a:off x="3773488" y="5459413"/>
            <a:ext cx="0" cy="10953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3112" name="Text Box 40"/>
          <p:cNvSpPr txBox="1">
            <a:spLocks noChangeArrowheads="1"/>
          </p:cNvSpPr>
          <p:nvPr/>
        </p:nvSpPr>
        <p:spPr bwMode="auto">
          <a:xfrm>
            <a:off x="3706813" y="5226050"/>
            <a:ext cx="611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000"/>
              <a:t>100 km</a:t>
            </a:r>
          </a:p>
        </p:txBody>
      </p:sp>
      <p:sp>
        <p:nvSpPr>
          <p:cNvPr id="8323113" name="Line 41"/>
          <p:cNvSpPr>
            <a:spLocks noChangeShapeType="1"/>
          </p:cNvSpPr>
          <p:nvPr/>
        </p:nvSpPr>
        <p:spPr bwMode="auto">
          <a:xfrm flipH="1">
            <a:off x="4238625" y="5459413"/>
            <a:ext cx="0" cy="10953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3114" name="Text Box 42"/>
          <p:cNvSpPr txBox="1">
            <a:spLocks noChangeArrowheads="1"/>
          </p:cNvSpPr>
          <p:nvPr/>
        </p:nvSpPr>
        <p:spPr bwMode="auto">
          <a:xfrm>
            <a:off x="1544638" y="3694113"/>
            <a:ext cx="73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900"/>
              <a:t>Guayaquil</a:t>
            </a:r>
          </a:p>
        </p:txBody>
      </p:sp>
      <p:sp>
        <p:nvSpPr>
          <p:cNvPr id="8323115" name="Text Box 43"/>
          <p:cNvSpPr txBox="1">
            <a:spLocks noChangeArrowheads="1"/>
          </p:cNvSpPr>
          <p:nvPr/>
        </p:nvSpPr>
        <p:spPr bwMode="auto">
          <a:xfrm>
            <a:off x="2011363" y="3976688"/>
            <a:ext cx="59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900"/>
              <a:t>Cuenca</a:t>
            </a:r>
          </a:p>
        </p:txBody>
      </p:sp>
      <p:sp>
        <p:nvSpPr>
          <p:cNvPr id="8323116" name="Text Box 44"/>
          <p:cNvSpPr txBox="1">
            <a:spLocks noChangeArrowheads="1"/>
          </p:cNvSpPr>
          <p:nvPr/>
        </p:nvSpPr>
        <p:spPr bwMode="auto">
          <a:xfrm>
            <a:off x="2316163" y="1776413"/>
            <a:ext cx="879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1200"/>
              <a:t>Colômbia</a:t>
            </a:r>
          </a:p>
        </p:txBody>
      </p:sp>
      <p:sp>
        <p:nvSpPr>
          <p:cNvPr id="8323117" name="Text Box 45"/>
          <p:cNvSpPr txBox="1">
            <a:spLocks noChangeArrowheads="1"/>
          </p:cNvSpPr>
          <p:nvPr/>
        </p:nvSpPr>
        <p:spPr bwMode="auto">
          <a:xfrm>
            <a:off x="1560513" y="5316538"/>
            <a:ext cx="522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1200"/>
              <a:t>Peru</a:t>
            </a:r>
          </a:p>
        </p:txBody>
      </p:sp>
      <p:sp>
        <p:nvSpPr>
          <p:cNvPr id="8323118" name="Text Box 46"/>
          <p:cNvSpPr txBox="1">
            <a:spLocks noChangeArrowheads="1"/>
          </p:cNvSpPr>
          <p:nvPr/>
        </p:nvSpPr>
        <p:spPr bwMode="auto">
          <a:xfrm>
            <a:off x="3465513" y="4294188"/>
            <a:ext cx="522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1200"/>
              <a:t>Peru</a:t>
            </a:r>
          </a:p>
        </p:txBody>
      </p:sp>
      <p:sp>
        <p:nvSpPr>
          <p:cNvPr id="8323119" name="Text Box 47"/>
          <p:cNvSpPr txBox="1">
            <a:spLocks noChangeArrowheads="1"/>
          </p:cNvSpPr>
          <p:nvPr/>
        </p:nvSpPr>
        <p:spPr bwMode="auto">
          <a:xfrm rot="1709509">
            <a:off x="2565400" y="3611563"/>
            <a:ext cx="893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1000">
                <a:solidFill>
                  <a:srgbClr val="0000FF"/>
                </a:solidFill>
              </a:rPr>
              <a:t>Rio Pastaza</a:t>
            </a:r>
          </a:p>
        </p:txBody>
      </p:sp>
      <p:sp>
        <p:nvSpPr>
          <p:cNvPr id="8323120" name="Text Box 48"/>
          <p:cNvSpPr txBox="1">
            <a:spLocks noChangeArrowheads="1"/>
          </p:cNvSpPr>
          <p:nvPr/>
        </p:nvSpPr>
        <p:spPr bwMode="auto">
          <a:xfrm rot="-3885569">
            <a:off x="1103313" y="3036887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1000">
                <a:solidFill>
                  <a:srgbClr val="0000FF"/>
                </a:solidFill>
              </a:rPr>
              <a:t>Rio Daule</a:t>
            </a:r>
          </a:p>
        </p:txBody>
      </p:sp>
      <p:sp>
        <p:nvSpPr>
          <p:cNvPr id="8323121" name="Line 49"/>
          <p:cNvSpPr>
            <a:spLocks noChangeShapeType="1"/>
          </p:cNvSpPr>
          <p:nvPr/>
        </p:nvSpPr>
        <p:spPr bwMode="auto">
          <a:xfrm>
            <a:off x="3783013" y="5510213"/>
            <a:ext cx="4476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23122" name="Text Box 50"/>
          <p:cNvSpPr txBox="1">
            <a:spLocks noChangeArrowheads="1"/>
          </p:cNvSpPr>
          <p:nvPr/>
        </p:nvSpPr>
        <p:spPr bwMode="auto">
          <a:xfrm>
            <a:off x="1817688" y="3143250"/>
            <a:ext cx="862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fr-FR" sz="900"/>
              <a:t>Latacunga</a:t>
            </a:r>
          </a:p>
        </p:txBody>
      </p:sp>
      <p:sp>
        <p:nvSpPr>
          <p:cNvPr id="8323123" name="Text Box 51"/>
          <p:cNvSpPr txBox="1">
            <a:spLocks noChangeArrowheads="1"/>
          </p:cNvSpPr>
          <p:nvPr/>
        </p:nvSpPr>
        <p:spPr bwMode="auto">
          <a:xfrm>
            <a:off x="211138" y="971550"/>
            <a:ext cx="531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n-US" sz="1500" b="0"/>
              <a:t>2008, mil tons</a:t>
            </a:r>
            <a:endParaRPr lang="en-US" sz="1500" b="0" baseline="30000"/>
          </a:p>
        </p:txBody>
      </p:sp>
      <p:sp>
        <p:nvSpPr>
          <p:cNvPr id="8323124" name="Rectangle 52"/>
          <p:cNvSpPr>
            <a:spLocks noChangeArrowheads="1"/>
          </p:cNvSpPr>
          <p:nvPr/>
        </p:nvSpPr>
        <p:spPr bwMode="auto">
          <a:xfrm>
            <a:off x="7550150" y="141288"/>
            <a:ext cx="2320925" cy="104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23125" name="Text Box 8"/>
          <p:cNvSpPr txBox="1">
            <a:spLocks noChangeArrowheads="1"/>
          </p:cNvSpPr>
          <p:nvPr/>
        </p:nvSpPr>
        <p:spPr bwMode="auto">
          <a:xfrm>
            <a:off x="7947025" y="219075"/>
            <a:ext cx="7572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Tahoma" pitchFamily="34" charset="0"/>
              </a:rPr>
              <a:t>Petróleo</a:t>
            </a:r>
          </a:p>
        </p:txBody>
      </p:sp>
      <p:sp>
        <p:nvSpPr>
          <p:cNvPr id="1100813" name="Rectangle 13"/>
          <p:cNvSpPr>
            <a:spLocks noChangeArrowheads="1"/>
          </p:cNvSpPr>
          <p:nvPr/>
        </p:nvSpPr>
        <p:spPr bwMode="auto">
          <a:xfrm>
            <a:off x="2587625" y="177800"/>
            <a:ext cx="41322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Mapeamento do Extrativismo Mineral e Florestal – Equador </a:t>
            </a:r>
          </a:p>
        </p:txBody>
      </p:sp>
      <p:sp>
        <p:nvSpPr>
          <p:cNvPr id="8323127" name="Rectangle 6"/>
          <p:cNvSpPr>
            <a:spLocks noChangeArrowheads="1"/>
          </p:cNvSpPr>
          <p:nvPr/>
        </p:nvSpPr>
        <p:spPr bwMode="auto">
          <a:xfrm>
            <a:off x="358775" y="1444625"/>
            <a:ext cx="491966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Localização do extrativismo no Equador</a:t>
            </a:r>
          </a:p>
        </p:txBody>
      </p:sp>
      <p:sp>
        <p:nvSpPr>
          <p:cNvPr id="8323128" name="Line 7"/>
          <p:cNvSpPr>
            <a:spLocks noChangeShapeType="1"/>
          </p:cNvSpPr>
          <p:nvPr/>
        </p:nvSpPr>
        <p:spPr bwMode="auto">
          <a:xfrm>
            <a:off x="349250" y="1736725"/>
            <a:ext cx="4543425" cy="15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23129" name="Rectangle 6"/>
          <p:cNvSpPr>
            <a:spLocks noChangeArrowheads="1"/>
          </p:cNvSpPr>
          <p:nvPr/>
        </p:nvSpPr>
        <p:spPr bwMode="auto">
          <a:xfrm>
            <a:off x="5610225" y="1452563"/>
            <a:ext cx="42449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Principais produtos minerais e florestais</a:t>
            </a:r>
          </a:p>
        </p:txBody>
      </p:sp>
      <p:sp>
        <p:nvSpPr>
          <p:cNvPr id="8323130" name="Line 7"/>
          <p:cNvSpPr>
            <a:spLocks noChangeShapeType="1"/>
          </p:cNvSpPr>
          <p:nvPr/>
        </p:nvSpPr>
        <p:spPr bwMode="auto">
          <a:xfrm>
            <a:off x="5572125" y="1743075"/>
            <a:ext cx="4152900" cy="15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323131" name="Group 59"/>
          <p:cNvGraphicFramePr>
            <a:graphicFrameLocks noGrp="1"/>
          </p:cNvGraphicFramePr>
          <p:nvPr/>
        </p:nvGraphicFramePr>
        <p:xfrm>
          <a:off x="5553075" y="1865313"/>
          <a:ext cx="4352925" cy="5659437"/>
        </p:xfrm>
        <a:graphic>
          <a:graphicData uri="http://schemas.openxmlformats.org/drawingml/2006/table">
            <a:tbl>
              <a:tblPr/>
              <a:tblGrid>
                <a:gridCol w="4352925"/>
              </a:tblGrid>
              <a:tr h="140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Petr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óleo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26.200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ás natural (Milhões/m³)                               680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Pozzolan                                                        580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Pumice (Pedra-pomes)                                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Aço                                                                  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Ouro                                                                  0,0008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Prata                                                                 0,000112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Madeira em toras</a:t>
                      </a:r>
                      <a:r>
                        <a:rPr kumimoji="0" lang="pt-BR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990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0" marR="91400"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3143" name="Text Box 37"/>
          <p:cNvSpPr txBox="1">
            <a:spLocks noChangeArrowheads="1"/>
          </p:cNvSpPr>
          <p:nvPr/>
        </p:nvSpPr>
        <p:spPr bwMode="auto">
          <a:xfrm>
            <a:off x="193675" y="6464300"/>
            <a:ext cx="941387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7740" tIns="48870" rIns="97740" bIns="48870">
            <a:spAutoFit/>
          </a:bodyPr>
          <a:lstStyle/>
          <a:p>
            <a:pPr marL="342900" indent="-342900" defTabSz="977900"/>
            <a:r>
              <a:rPr lang="pt-BR" sz="1000" b="0"/>
              <a:t>1) Os dados foram convertidos em milhões de toneladas (660 kg/m3 ) para facilitar os estudos logísticos apesar do mercado utilizar a unidade m3 </a:t>
            </a:r>
          </a:p>
          <a:p>
            <a:pPr marL="342900" indent="-342900" defTabSz="977900"/>
            <a:r>
              <a:rPr lang="pt-BR" sz="1000" b="0"/>
              <a:t>Fonte: BP World Statistical Review, CC Cuenca, Faostat, Análise Macrologística</a:t>
            </a:r>
          </a:p>
        </p:txBody>
      </p:sp>
      <p:sp>
        <p:nvSpPr>
          <p:cNvPr id="8323144" name="AutoShape 72"/>
          <p:cNvSpPr>
            <a:spLocks noChangeArrowheads="1"/>
          </p:cNvSpPr>
          <p:nvPr/>
        </p:nvSpPr>
        <p:spPr bwMode="auto">
          <a:xfrm>
            <a:off x="217488" y="5892800"/>
            <a:ext cx="9499600" cy="62547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1227788" name="AutoShape 12"/>
          <p:cNvSpPr>
            <a:spLocks noChangeArrowheads="1"/>
          </p:cNvSpPr>
          <p:nvPr/>
        </p:nvSpPr>
        <p:spPr bwMode="auto">
          <a:xfrm>
            <a:off x="244475" y="5857875"/>
            <a:ext cx="9439275" cy="708025"/>
          </a:xfrm>
          <a:prstGeom prst="roundRect">
            <a:avLst>
              <a:gd name="adj" fmla="val 1623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t-BR"/>
              <a:t>As informações coletadas abrangeram a localização e tamanho da produção agrícola, extrativista e industrial de cada um dos 7 países bem como a condição da infra-estrutura de transportes com especial destaque para a caracterização do setor portuário e o seu potencial para ser utilizado pelas cadeias produtivas brasileiras </a:t>
            </a:r>
          </a:p>
        </p:txBody>
      </p:sp>
      <p:sp>
        <p:nvSpPr>
          <p:cNvPr id="221211" name="AutoShape 47"/>
          <p:cNvSpPr>
            <a:spLocks noChangeArrowheads="1"/>
          </p:cNvSpPr>
          <p:nvPr/>
        </p:nvSpPr>
        <p:spPr bwMode="auto">
          <a:xfrm rot="10800000">
            <a:off x="5724525" y="5591175"/>
            <a:ext cx="3313113" cy="1031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t-BR" b="0"/>
          </a:p>
        </p:txBody>
      </p:sp>
      <p:pic>
        <p:nvPicPr>
          <p:cNvPr id="8323147" name="Picture 43" descr="petro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196850"/>
            <a:ext cx="182562" cy="33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323148" name="Picture 43" descr="petro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3" y="2901950"/>
            <a:ext cx="182562" cy="33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323149" name="Picture 43" descr="petro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2495550"/>
            <a:ext cx="182562" cy="33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323150" name="Picture 43" descr="petro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406650"/>
            <a:ext cx="182562" cy="33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8323151" name="Group 14"/>
          <p:cNvGrpSpPr>
            <a:grpSpLocks/>
          </p:cNvGrpSpPr>
          <p:nvPr/>
        </p:nvGrpSpPr>
        <p:grpSpPr bwMode="auto">
          <a:xfrm>
            <a:off x="7710488" y="887413"/>
            <a:ext cx="198437" cy="190500"/>
            <a:chOff x="551" y="2310"/>
            <a:chExt cx="289" cy="433"/>
          </a:xfrm>
        </p:grpSpPr>
        <p:sp>
          <p:nvSpPr>
            <p:cNvPr id="8323152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53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54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55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sp>
        <p:nvSpPr>
          <p:cNvPr id="8323156" name="Text Box 8"/>
          <p:cNvSpPr txBox="1">
            <a:spLocks noChangeArrowheads="1"/>
          </p:cNvSpPr>
          <p:nvPr/>
        </p:nvSpPr>
        <p:spPr bwMode="auto">
          <a:xfrm>
            <a:off x="7985125" y="574675"/>
            <a:ext cx="6937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Tahoma" pitchFamily="34" charset="0"/>
              </a:rPr>
              <a:t>Ouro</a:t>
            </a:r>
          </a:p>
        </p:txBody>
      </p:sp>
      <p:grpSp>
        <p:nvGrpSpPr>
          <p:cNvPr id="8323157" name="Group 14"/>
          <p:cNvGrpSpPr>
            <a:grpSpLocks/>
          </p:cNvGrpSpPr>
          <p:nvPr/>
        </p:nvGrpSpPr>
        <p:grpSpPr bwMode="auto">
          <a:xfrm>
            <a:off x="1893888" y="2233613"/>
            <a:ext cx="198437" cy="190500"/>
            <a:chOff x="551" y="2310"/>
            <a:chExt cx="289" cy="433"/>
          </a:xfrm>
        </p:grpSpPr>
        <p:sp>
          <p:nvSpPr>
            <p:cNvPr id="8323158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59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60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61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162" name="Group 14"/>
          <p:cNvGrpSpPr>
            <a:grpSpLocks/>
          </p:cNvGrpSpPr>
          <p:nvPr/>
        </p:nvGrpSpPr>
        <p:grpSpPr bwMode="auto">
          <a:xfrm>
            <a:off x="1728788" y="2881313"/>
            <a:ext cx="198437" cy="190500"/>
            <a:chOff x="551" y="2310"/>
            <a:chExt cx="289" cy="433"/>
          </a:xfrm>
        </p:grpSpPr>
        <p:sp>
          <p:nvSpPr>
            <p:cNvPr id="8323163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64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65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66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167" name="Group 14"/>
          <p:cNvGrpSpPr>
            <a:grpSpLocks/>
          </p:cNvGrpSpPr>
          <p:nvPr/>
        </p:nvGrpSpPr>
        <p:grpSpPr bwMode="auto">
          <a:xfrm>
            <a:off x="1703388" y="3986213"/>
            <a:ext cx="198437" cy="190500"/>
            <a:chOff x="551" y="2310"/>
            <a:chExt cx="289" cy="433"/>
          </a:xfrm>
        </p:grpSpPr>
        <p:sp>
          <p:nvSpPr>
            <p:cNvPr id="8323168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69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70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71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172" name="Group 14"/>
          <p:cNvGrpSpPr>
            <a:grpSpLocks/>
          </p:cNvGrpSpPr>
          <p:nvPr/>
        </p:nvGrpSpPr>
        <p:grpSpPr bwMode="auto">
          <a:xfrm>
            <a:off x="1741488" y="4760913"/>
            <a:ext cx="198437" cy="190500"/>
            <a:chOff x="551" y="2310"/>
            <a:chExt cx="289" cy="433"/>
          </a:xfrm>
        </p:grpSpPr>
        <p:sp>
          <p:nvSpPr>
            <p:cNvPr id="8323173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74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75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76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177" name="Group 14"/>
          <p:cNvGrpSpPr>
            <a:grpSpLocks/>
          </p:cNvGrpSpPr>
          <p:nvPr/>
        </p:nvGrpSpPr>
        <p:grpSpPr bwMode="auto">
          <a:xfrm>
            <a:off x="1957388" y="4926013"/>
            <a:ext cx="198437" cy="190500"/>
            <a:chOff x="551" y="2310"/>
            <a:chExt cx="289" cy="433"/>
          </a:xfrm>
        </p:grpSpPr>
        <p:sp>
          <p:nvSpPr>
            <p:cNvPr id="8323178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79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80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81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rgbClr val="969696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182" name="Group 9"/>
          <p:cNvGrpSpPr>
            <a:grpSpLocks/>
          </p:cNvGrpSpPr>
          <p:nvPr/>
        </p:nvGrpSpPr>
        <p:grpSpPr bwMode="auto">
          <a:xfrm>
            <a:off x="2636838" y="3568700"/>
            <a:ext cx="184150" cy="230188"/>
            <a:chOff x="302" y="2545"/>
            <a:chExt cx="259" cy="305"/>
          </a:xfrm>
        </p:grpSpPr>
        <p:sp>
          <p:nvSpPr>
            <p:cNvPr id="8323183" name="Rectangle 10"/>
            <p:cNvSpPr>
              <a:spLocks noChangeArrowheads="1"/>
            </p:cNvSpPr>
            <p:nvPr/>
          </p:nvSpPr>
          <p:spPr bwMode="auto">
            <a:xfrm>
              <a:off x="394" y="2618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84" name="Rectangle 11"/>
            <p:cNvSpPr>
              <a:spLocks noChangeArrowheads="1"/>
            </p:cNvSpPr>
            <p:nvPr/>
          </p:nvSpPr>
          <p:spPr bwMode="auto">
            <a:xfrm>
              <a:off x="490" y="2561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85" name="Rectangle 12"/>
            <p:cNvSpPr>
              <a:spLocks noChangeArrowheads="1"/>
            </p:cNvSpPr>
            <p:nvPr/>
          </p:nvSpPr>
          <p:spPr bwMode="auto">
            <a:xfrm>
              <a:off x="302" y="2545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186" name="Group 9"/>
          <p:cNvGrpSpPr>
            <a:grpSpLocks/>
          </p:cNvGrpSpPr>
          <p:nvPr/>
        </p:nvGrpSpPr>
        <p:grpSpPr bwMode="auto">
          <a:xfrm>
            <a:off x="8745538" y="876300"/>
            <a:ext cx="184150" cy="230188"/>
            <a:chOff x="302" y="2545"/>
            <a:chExt cx="259" cy="305"/>
          </a:xfrm>
        </p:grpSpPr>
        <p:sp>
          <p:nvSpPr>
            <p:cNvPr id="8323187" name="Rectangle 10"/>
            <p:cNvSpPr>
              <a:spLocks noChangeArrowheads="1"/>
            </p:cNvSpPr>
            <p:nvPr/>
          </p:nvSpPr>
          <p:spPr bwMode="auto">
            <a:xfrm>
              <a:off x="394" y="2618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88" name="Rectangle 11"/>
            <p:cNvSpPr>
              <a:spLocks noChangeArrowheads="1"/>
            </p:cNvSpPr>
            <p:nvPr/>
          </p:nvSpPr>
          <p:spPr bwMode="auto">
            <a:xfrm>
              <a:off x="490" y="2561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89" name="Rectangle 12"/>
            <p:cNvSpPr>
              <a:spLocks noChangeArrowheads="1"/>
            </p:cNvSpPr>
            <p:nvPr/>
          </p:nvSpPr>
          <p:spPr bwMode="auto">
            <a:xfrm>
              <a:off x="302" y="2545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sp>
        <p:nvSpPr>
          <p:cNvPr id="8323190" name="Text Box 8"/>
          <p:cNvSpPr txBox="1">
            <a:spLocks noChangeArrowheads="1"/>
          </p:cNvSpPr>
          <p:nvPr/>
        </p:nvSpPr>
        <p:spPr bwMode="auto">
          <a:xfrm>
            <a:off x="9064625" y="854075"/>
            <a:ext cx="8207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Tahoma" pitchFamily="34" charset="0"/>
              </a:rPr>
              <a:t>Madeira</a:t>
            </a:r>
          </a:p>
        </p:txBody>
      </p:sp>
      <p:pic>
        <p:nvPicPr>
          <p:cNvPr id="8323191" name="Picture 43" descr="petro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3994150"/>
            <a:ext cx="182562" cy="33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8323192" name="Group 14"/>
          <p:cNvGrpSpPr>
            <a:grpSpLocks/>
          </p:cNvGrpSpPr>
          <p:nvPr/>
        </p:nvGrpSpPr>
        <p:grpSpPr bwMode="auto">
          <a:xfrm>
            <a:off x="7723188" y="633413"/>
            <a:ext cx="198437" cy="190500"/>
            <a:chOff x="551" y="2310"/>
            <a:chExt cx="289" cy="433"/>
          </a:xfrm>
        </p:grpSpPr>
        <p:sp>
          <p:nvSpPr>
            <p:cNvPr id="8323193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94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95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196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sp>
        <p:nvSpPr>
          <p:cNvPr id="8323197" name="Text Box 8"/>
          <p:cNvSpPr txBox="1">
            <a:spLocks noChangeArrowheads="1"/>
          </p:cNvSpPr>
          <p:nvPr/>
        </p:nvSpPr>
        <p:spPr bwMode="auto">
          <a:xfrm>
            <a:off x="7985125" y="841375"/>
            <a:ext cx="6937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Tahoma" pitchFamily="34" charset="0"/>
              </a:rPr>
              <a:t>Prata</a:t>
            </a:r>
          </a:p>
        </p:txBody>
      </p:sp>
      <p:grpSp>
        <p:nvGrpSpPr>
          <p:cNvPr id="8323198" name="Group 14"/>
          <p:cNvGrpSpPr>
            <a:grpSpLocks/>
          </p:cNvGrpSpPr>
          <p:nvPr/>
        </p:nvGrpSpPr>
        <p:grpSpPr bwMode="auto">
          <a:xfrm>
            <a:off x="1677988" y="4481513"/>
            <a:ext cx="198437" cy="190500"/>
            <a:chOff x="551" y="2310"/>
            <a:chExt cx="289" cy="433"/>
          </a:xfrm>
        </p:grpSpPr>
        <p:sp>
          <p:nvSpPr>
            <p:cNvPr id="8323199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00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01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02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03" name="Group 14"/>
          <p:cNvGrpSpPr>
            <a:grpSpLocks/>
          </p:cNvGrpSpPr>
          <p:nvPr/>
        </p:nvGrpSpPr>
        <p:grpSpPr bwMode="auto">
          <a:xfrm>
            <a:off x="2106613" y="4625975"/>
            <a:ext cx="198437" cy="190500"/>
            <a:chOff x="551" y="2310"/>
            <a:chExt cx="289" cy="433"/>
          </a:xfrm>
        </p:grpSpPr>
        <p:sp>
          <p:nvSpPr>
            <p:cNvPr id="8323204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05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06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07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08" name="Group 14"/>
          <p:cNvGrpSpPr>
            <a:grpSpLocks/>
          </p:cNvGrpSpPr>
          <p:nvPr/>
        </p:nvGrpSpPr>
        <p:grpSpPr bwMode="auto">
          <a:xfrm>
            <a:off x="1970088" y="4468813"/>
            <a:ext cx="198437" cy="190500"/>
            <a:chOff x="551" y="2310"/>
            <a:chExt cx="289" cy="433"/>
          </a:xfrm>
        </p:grpSpPr>
        <p:sp>
          <p:nvSpPr>
            <p:cNvPr id="8323209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10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11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12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pic>
        <p:nvPicPr>
          <p:cNvPr id="8323213" name="Picture 43" descr="petro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9413" y="2990850"/>
            <a:ext cx="182562" cy="33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8323214" name="Group 14"/>
          <p:cNvGrpSpPr>
            <a:grpSpLocks/>
          </p:cNvGrpSpPr>
          <p:nvPr/>
        </p:nvGrpSpPr>
        <p:grpSpPr bwMode="auto">
          <a:xfrm>
            <a:off x="2198688" y="2246313"/>
            <a:ext cx="198437" cy="190500"/>
            <a:chOff x="551" y="2310"/>
            <a:chExt cx="289" cy="433"/>
          </a:xfrm>
        </p:grpSpPr>
        <p:sp>
          <p:nvSpPr>
            <p:cNvPr id="8323215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16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17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18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19" name="Group 14"/>
          <p:cNvGrpSpPr>
            <a:grpSpLocks/>
          </p:cNvGrpSpPr>
          <p:nvPr/>
        </p:nvGrpSpPr>
        <p:grpSpPr bwMode="auto">
          <a:xfrm>
            <a:off x="2592388" y="3224213"/>
            <a:ext cx="198437" cy="190500"/>
            <a:chOff x="551" y="2310"/>
            <a:chExt cx="289" cy="433"/>
          </a:xfrm>
        </p:grpSpPr>
        <p:sp>
          <p:nvSpPr>
            <p:cNvPr id="8323220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21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22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23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24" name="Group 14"/>
          <p:cNvGrpSpPr>
            <a:grpSpLocks/>
          </p:cNvGrpSpPr>
          <p:nvPr/>
        </p:nvGrpSpPr>
        <p:grpSpPr bwMode="auto">
          <a:xfrm>
            <a:off x="2338388" y="3148013"/>
            <a:ext cx="198437" cy="190500"/>
            <a:chOff x="551" y="2310"/>
            <a:chExt cx="289" cy="433"/>
          </a:xfrm>
        </p:grpSpPr>
        <p:sp>
          <p:nvSpPr>
            <p:cNvPr id="8323225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26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27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28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29" name="Group 14"/>
          <p:cNvGrpSpPr>
            <a:grpSpLocks/>
          </p:cNvGrpSpPr>
          <p:nvPr/>
        </p:nvGrpSpPr>
        <p:grpSpPr bwMode="auto">
          <a:xfrm>
            <a:off x="8739188" y="620713"/>
            <a:ext cx="198437" cy="190500"/>
            <a:chOff x="551" y="2310"/>
            <a:chExt cx="289" cy="433"/>
          </a:xfrm>
        </p:grpSpPr>
        <p:sp>
          <p:nvSpPr>
            <p:cNvPr id="8323230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31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32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33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sp>
        <p:nvSpPr>
          <p:cNvPr id="8323234" name="Text Box 8"/>
          <p:cNvSpPr txBox="1">
            <a:spLocks noChangeArrowheads="1"/>
          </p:cNvSpPr>
          <p:nvPr/>
        </p:nvSpPr>
        <p:spPr bwMode="auto">
          <a:xfrm>
            <a:off x="9064625" y="587375"/>
            <a:ext cx="6937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Tahoma" pitchFamily="34" charset="0"/>
              </a:rPr>
              <a:t>Cobre</a:t>
            </a:r>
          </a:p>
        </p:txBody>
      </p:sp>
      <p:grpSp>
        <p:nvGrpSpPr>
          <p:cNvPr id="8323235" name="Group 14"/>
          <p:cNvGrpSpPr>
            <a:grpSpLocks/>
          </p:cNvGrpSpPr>
          <p:nvPr/>
        </p:nvGrpSpPr>
        <p:grpSpPr bwMode="auto">
          <a:xfrm>
            <a:off x="2058988" y="3325813"/>
            <a:ext cx="198437" cy="190500"/>
            <a:chOff x="551" y="2310"/>
            <a:chExt cx="289" cy="433"/>
          </a:xfrm>
        </p:grpSpPr>
        <p:sp>
          <p:nvSpPr>
            <p:cNvPr id="8323236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37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38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39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40" name="Group 14"/>
          <p:cNvGrpSpPr>
            <a:grpSpLocks/>
          </p:cNvGrpSpPr>
          <p:nvPr/>
        </p:nvGrpSpPr>
        <p:grpSpPr bwMode="auto">
          <a:xfrm>
            <a:off x="2058988" y="3579813"/>
            <a:ext cx="198437" cy="190500"/>
            <a:chOff x="551" y="2310"/>
            <a:chExt cx="289" cy="433"/>
          </a:xfrm>
        </p:grpSpPr>
        <p:sp>
          <p:nvSpPr>
            <p:cNvPr id="8323241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42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43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44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45" name="Group 14"/>
          <p:cNvGrpSpPr>
            <a:grpSpLocks/>
          </p:cNvGrpSpPr>
          <p:nvPr/>
        </p:nvGrpSpPr>
        <p:grpSpPr bwMode="auto">
          <a:xfrm>
            <a:off x="2281238" y="4254500"/>
            <a:ext cx="198437" cy="190500"/>
            <a:chOff x="551" y="2310"/>
            <a:chExt cx="289" cy="433"/>
          </a:xfrm>
        </p:grpSpPr>
        <p:sp>
          <p:nvSpPr>
            <p:cNvPr id="8323246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47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48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49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hlink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50" name="Group 14"/>
          <p:cNvGrpSpPr>
            <a:grpSpLocks/>
          </p:cNvGrpSpPr>
          <p:nvPr/>
        </p:nvGrpSpPr>
        <p:grpSpPr bwMode="auto">
          <a:xfrm>
            <a:off x="1778000" y="5010150"/>
            <a:ext cx="198438" cy="190500"/>
            <a:chOff x="551" y="2310"/>
            <a:chExt cx="289" cy="433"/>
          </a:xfrm>
        </p:grpSpPr>
        <p:sp>
          <p:nvSpPr>
            <p:cNvPr id="8323251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52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53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54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55" name="Group 14"/>
          <p:cNvGrpSpPr>
            <a:grpSpLocks/>
          </p:cNvGrpSpPr>
          <p:nvPr/>
        </p:nvGrpSpPr>
        <p:grpSpPr bwMode="auto">
          <a:xfrm>
            <a:off x="2706688" y="3071813"/>
            <a:ext cx="198437" cy="190500"/>
            <a:chOff x="551" y="2310"/>
            <a:chExt cx="289" cy="433"/>
          </a:xfrm>
        </p:grpSpPr>
        <p:sp>
          <p:nvSpPr>
            <p:cNvPr id="8323256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57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58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59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60" name="Group 14"/>
          <p:cNvGrpSpPr>
            <a:grpSpLocks/>
          </p:cNvGrpSpPr>
          <p:nvPr/>
        </p:nvGrpSpPr>
        <p:grpSpPr bwMode="auto">
          <a:xfrm>
            <a:off x="2185988" y="3884613"/>
            <a:ext cx="198437" cy="190500"/>
            <a:chOff x="551" y="2310"/>
            <a:chExt cx="289" cy="433"/>
          </a:xfrm>
        </p:grpSpPr>
        <p:sp>
          <p:nvSpPr>
            <p:cNvPr id="8323261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62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63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64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65" name="Group 14"/>
          <p:cNvGrpSpPr>
            <a:grpSpLocks/>
          </p:cNvGrpSpPr>
          <p:nvPr/>
        </p:nvGrpSpPr>
        <p:grpSpPr bwMode="auto">
          <a:xfrm>
            <a:off x="1830388" y="4430713"/>
            <a:ext cx="198437" cy="190500"/>
            <a:chOff x="551" y="2310"/>
            <a:chExt cx="289" cy="433"/>
          </a:xfrm>
        </p:grpSpPr>
        <p:sp>
          <p:nvSpPr>
            <p:cNvPr id="8323266" name="AutoShape 15"/>
            <p:cNvSpPr>
              <a:spLocks noChangeArrowheads="1"/>
            </p:cNvSpPr>
            <p:nvPr/>
          </p:nvSpPr>
          <p:spPr bwMode="auto">
            <a:xfrm rot="-5400000">
              <a:off x="599" y="234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67" name="AutoShape 16"/>
            <p:cNvSpPr>
              <a:spLocks noChangeArrowheads="1"/>
            </p:cNvSpPr>
            <p:nvPr/>
          </p:nvSpPr>
          <p:spPr bwMode="auto">
            <a:xfrm rot="-5400000">
              <a:off x="679" y="2462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68" name="AutoShape 17"/>
            <p:cNvSpPr>
              <a:spLocks noChangeArrowheads="1"/>
            </p:cNvSpPr>
            <p:nvPr/>
          </p:nvSpPr>
          <p:spPr bwMode="auto">
            <a:xfrm rot="-5400000">
              <a:off x="519" y="246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69" name="AutoShape 18"/>
            <p:cNvSpPr>
              <a:spLocks noChangeArrowheads="1"/>
            </p:cNvSpPr>
            <p:nvPr/>
          </p:nvSpPr>
          <p:spPr bwMode="auto">
            <a:xfrm rot="-5400000">
              <a:off x="599" y="2581"/>
              <a:ext cx="194" cy="129"/>
            </a:xfrm>
            <a:prstGeom prst="flowChartDecision">
              <a:avLst/>
            </a:prstGeom>
            <a:solidFill>
              <a:schemeClr val="tx2">
                <a:alpha val="63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pic>
        <p:nvPicPr>
          <p:cNvPr id="8323270" name="Picture 198" descr="Ver imagem origin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5375" y="261938"/>
            <a:ext cx="260350" cy="207962"/>
          </a:xfrm>
          <a:prstGeom prst="rect">
            <a:avLst/>
          </a:prstGeom>
          <a:noFill/>
        </p:spPr>
      </p:pic>
      <p:sp>
        <p:nvSpPr>
          <p:cNvPr id="8323271" name="Text Box 8"/>
          <p:cNvSpPr txBox="1">
            <a:spLocks noChangeArrowheads="1"/>
          </p:cNvSpPr>
          <p:nvPr/>
        </p:nvSpPr>
        <p:spPr bwMode="auto">
          <a:xfrm>
            <a:off x="9013825" y="244475"/>
            <a:ext cx="9350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Tahoma" pitchFamily="34" charset="0"/>
              </a:rPr>
              <a:t>Gás natural</a:t>
            </a:r>
          </a:p>
        </p:txBody>
      </p:sp>
      <p:pic>
        <p:nvPicPr>
          <p:cNvPr id="8323272" name="Picture 200" descr="Ver imagem origin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375" y="2586038"/>
            <a:ext cx="260350" cy="207962"/>
          </a:xfrm>
          <a:prstGeom prst="rect">
            <a:avLst/>
          </a:prstGeom>
          <a:noFill/>
        </p:spPr>
      </p:pic>
      <p:pic>
        <p:nvPicPr>
          <p:cNvPr id="8323273" name="Picture 201" descr="Ver imagem origin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75" y="2852738"/>
            <a:ext cx="260350" cy="207962"/>
          </a:xfrm>
          <a:prstGeom prst="rect">
            <a:avLst/>
          </a:prstGeom>
          <a:noFill/>
        </p:spPr>
      </p:pic>
      <p:grpSp>
        <p:nvGrpSpPr>
          <p:cNvPr id="8323274" name="Group 9"/>
          <p:cNvGrpSpPr>
            <a:grpSpLocks/>
          </p:cNvGrpSpPr>
          <p:nvPr/>
        </p:nvGrpSpPr>
        <p:grpSpPr bwMode="auto">
          <a:xfrm>
            <a:off x="2852738" y="3784600"/>
            <a:ext cx="184150" cy="230188"/>
            <a:chOff x="302" y="2545"/>
            <a:chExt cx="259" cy="305"/>
          </a:xfrm>
        </p:grpSpPr>
        <p:sp>
          <p:nvSpPr>
            <p:cNvPr id="8323275" name="Rectangle 10"/>
            <p:cNvSpPr>
              <a:spLocks noChangeArrowheads="1"/>
            </p:cNvSpPr>
            <p:nvPr/>
          </p:nvSpPr>
          <p:spPr bwMode="auto">
            <a:xfrm>
              <a:off x="394" y="2618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76" name="Rectangle 11"/>
            <p:cNvSpPr>
              <a:spLocks noChangeArrowheads="1"/>
            </p:cNvSpPr>
            <p:nvPr/>
          </p:nvSpPr>
          <p:spPr bwMode="auto">
            <a:xfrm>
              <a:off x="490" y="2561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77" name="Rectangle 12"/>
            <p:cNvSpPr>
              <a:spLocks noChangeArrowheads="1"/>
            </p:cNvSpPr>
            <p:nvPr/>
          </p:nvSpPr>
          <p:spPr bwMode="auto">
            <a:xfrm>
              <a:off x="302" y="2545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78" name="Group 9"/>
          <p:cNvGrpSpPr>
            <a:grpSpLocks/>
          </p:cNvGrpSpPr>
          <p:nvPr/>
        </p:nvGrpSpPr>
        <p:grpSpPr bwMode="auto">
          <a:xfrm>
            <a:off x="3005138" y="3454400"/>
            <a:ext cx="184150" cy="230188"/>
            <a:chOff x="302" y="2545"/>
            <a:chExt cx="259" cy="305"/>
          </a:xfrm>
        </p:grpSpPr>
        <p:sp>
          <p:nvSpPr>
            <p:cNvPr id="8323279" name="Rectangle 10"/>
            <p:cNvSpPr>
              <a:spLocks noChangeArrowheads="1"/>
            </p:cNvSpPr>
            <p:nvPr/>
          </p:nvSpPr>
          <p:spPr bwMode="auto">
            <a:xfrm>
              <a:off x="394" y="2618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80" name="Rectangle 11"/>
            <p:cNvSpPr>
              <a:spLocks noChangeArrowheads="1"/>
            </p:cNvSpPr>
            <p:nvPr/>
          </p:nvSpPr>
          <p:spPr bwMode="auto">
            <a:xfrm>
              <a:off x="490" y="2561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81" name="Rectangle 12"/>
            <p:cNvSpPr>
              <a:spLocks noChangeArrowheads="1"/>
            </p:cNvSpPr>
            <p:nvPr/>
          </p:nvSpPr>
          <p:spPr bwMode="auto">
            <a:xfrm>
              <a:off x="302" y="2545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grpSp>
        <p:nvGrpSpPr>
          <p:cNvPr id="8323282" name="Group 9"/>
          <p:cNvGrpSpPr>
            <a:grpSpLocks/>
          </p:cNvGrpSpPr>
          <p:nvPr/>
        </p:nvGrpSpPr>
        <p:grpSpPr bwMode="auto">
          <a:xfrm>
            <a:off x="1658938" y="2336800"/>
            <a:ext cx="184150" cy="230188"/>
            <a:chOff x="302" y="2545"/>
            <a:chExt cx="259" cy="305"/>
          </a:xfrm>
        </p:grpSpPr>
        <p:sp>
          <p:nvSpPr>
            <p:cNvPr id="8323283" name="Rectangle 10"/>
            <p:cNvSpPr>
              <a:spLocks noChangeArrowheads="1"/>
            </p:cNvSpPr>
            <p:nvPr/>
          </p:nvSpPr>
          <p:spPr bwMode="auto">
            <a:xfrm>
              <a:off x="394" y="2618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84" name="Rectangle 11"/>
            <p:cNvSpPr>
              <a:spLocks noChangeArrowheads="1"/>
            </p:cNvSpPr>
            <p:nvPr/>
          </p:nvSpPr>
          <p:spPr bwMode="auto">
            <a:xfrm>
              <a:off x="490" y="2561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23285" name="Rectangle 12"/>
            <p:cNvSpPr>
              <a:spLocks noChangeArrowheads="1"/>
            </p:cNvSpPr>
            <p:nvPr/>
          </p:nvSpPr>
          <p:spPr bwMode="auto">
            <a:xfrm>
              <a:off x="302" y="2545"/>
              <a:ext cx="71" cy="232"/>
            </a:xfrm>
            <a:prstGeom prst="rect">
              <a:avLst/>
            </a:prstGeom>
            <a:solidFill>
              <a:srgbClr val="993300">
                <a:alpha val="63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</p:grpSp>
      <p:sp>
        <p:nvSpPr>
          <p:cNvPr id="8323286" name="Text Box 214"/>
          <p:cNvSpPr txBox="1">
            <a:spLocks noChangeArrowheads="1"/>
          </p:cNvSpPr>
          <p:nvPr/>
        </p:nvSpPr>
        <p:spPr bwMode="auto">
          <a:xfrm>
            <a:off x="2606675" y="2794000"/>
            <a:ext cx="509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fr-FR" sz="900"/>
              <a:t>Coca</a:t>
            </a:r>
          </a:p>
        </p:txBody>
      </p:sp>
      <p:sp>
        <p:nvSpPr>
          <p:cNvPr id="8323287" name="Text Box 215"/>
          <p:cNvSpPr txBox="1">
            <a:spLocks noChangeArrowheads="1"/>
          </p:cNvSpPr>
          <p:nvPr/>
        </p:nvSpPr>
        <p:spPr bwMode="auto">
          <a:xfrm>
            <a:off x="593725" y="4181475"/>
            <a:ext cx="96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900"/>
              <a:t>Puerto Bolivar</a:t>
            </a:r>
            <a:endParaRPr lang="fr-FR" sz="900">
              <a:cs typeface="Arial" charset="0"/>
            </a:endParaRPr>
          </a:p>
        </p:txBody>
      </p:sp>
      <p:sp>
        <p:nvSpPr>
          <p:cNvPr id="8323288" name="Rectangle 216"/>
          <p:cNvSpPr>
            <a:spLocks noChangeArrowheads="1"/>
          </p:cNvSpPr>
          <p:nvPr/>
        </p:nvSpPr>
        <p:spPr bwMode="auto">
          <a:xfrm>
            <a:off x="2686050" y="2381250"/>
            <a:ext cx="55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900"/>
              <a:t>Nueva </a:t>
            </a:r>
          </a:p>
          <a:p>
            <a:pPr defTabSz="977900"/>
            <a:r>
              <a:rPr lang="pt-BR" sz="900"/>
              <a:t>Loja</a:t>
            </a:r>
            <a:endParaRPr lang="fr-FR" sz="900"/>
          </a:p>
        </p:txBody>
      </p:sp>
      <p:sp>
        <p:nvSpPr>
          <p:cNvPr id="8323289" name="Text Box 217"/>
          <p:cNvSpPr txBox="1">
            <a:spLocks noChangeArrowheads="1"/>
          </p:cNvSpPr>
          <p:nvPr/>
        </p:nvSpPr>
        <p:spPr bwMode="auto">
          <a:xfrm rot="1514431">
            <a:off x="3227388" y="2422525"/>
            <a:ext cx="1028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1000">
                <a:solidFill>
                  <a:srgbClr val="0000FF"/>
                </a:solidFill>
              </a:rPr>
              <a:t>Rio Putamayo</a:t>
            </a:r>
          </a:p>
        </p:txBody>
      </p:sp>
      <p:sp>
        <p:nvSpPr>
          <p:cNvPr id="8323290" name="Text Box 218"/>
          <p:cNvSpPr txBox="1">
            <a:spLocks noChangeArrowheads="1"/>
          </p:cNvSpPr>
          <p:nvPr/>
        </p:nvSpPr>
        <p:spPr bwMode="auto">
          <a:xfrm rot="2078414">
            <a:off x="1444625" y="2284413"/>
            <a:ext cx="892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000">
                <a:solidFill>
                  <a:srgbClr val="0000FF"/>
                </a:solidFill>
              </a:rPr>
              <a:t>Rio</a:t>
            </a:r>
          </a:p>
          <a:p>
            <a:pPr algn="ctr"/>
            <a:r>
              <a:rPr lang="fr-FR" sz="1000">
                <a:solidFill>
                  <a:srgbClr val="0000FF"/>
                </a:solidFill>
              </a:rPr>
              <a:t>Esmeraldas</a:t>
            </a:r>
          </a:p>
        </p:txBody>
      </p:sp>
      <p:sp>
        <p:nvSpPr>
          <p:cNvPr id="8323291" name="Text Box 219"/>
          <p:cNvSpPr txBox="1">
            <a:spLocks noChangeArrowheads="1"/>
          </p:cNvSpPr>
          <p:nvPr/>
        </p:nvSpPr>
        <p:spPr bwMode="auto">
          <a:xfrm rot="1524042">
            <a:off x="3278188" y="2776538"/>
            <a:ext cx="7413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1000">
                <a:solidFill>
                  <a:srgbClr val="0000FF"/>
                </a:solidFill>
              </a:rPr>
              <a:t>Rio Napo</a:t>
            </a:r>
          </a:p>
        </p:txBody>
      </p:sp>
      <p:sp>
        <p:nvSpPr>
          <p:cNvPr id="8323292" name="Text Box 220"/>
          <p:cNvSpPr txBox="1">
            <a:spLocks noChangeArrowheads="1"/>
          </p:cNvSpPr>
          <p:nvPr/>
        </p:nvSpPr>
        <p:spPr bwMode="auto">
          <a:xfrm rot="559792">
            <a:off x="2947988" y="3222625"/>
            <a:ext cx="901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1000">
                <a:solidFill>
                  <a:srgbClr val="0000FF"/>
                </a:solidFill>
              </a:rPr>
              <a:t>Rio Curaray</a:t>
            </a:r>
          </a:p>
        </p:txBody>
      </p:sp>
      <p:sp>
        <p:nvSpPr>
          <p:cNvPr id="8323293" name="Text Box 221"/>
          <p:cNvSpPr txBox="1">
            <a:spLocks noChangeArrowheads="1"/>
          </p:cNvSpPr>
          <p:nvPr/>
        </p:nvSpPr>
        <p:spPr bwMode="auto">
          <a:xfrm rot="17775729">
            <a:off x="1677195" y="4390231"/>
            <a:ext cx="881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fr-FR" sz="1000">
                <a:solidFill>
                  <a:srgbClr val="0000FF"/>
                </a:solidFill>
              </a:rPr>
              <a:t>Rio Zamora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Freeform 75"/>
          <p:cNvSpPr>
            <a:spLocks noChangeAspect="1"/>
          </p:cNvSpPr>
          <p:nvPr/>
        </p:nvSpPr>
        <p:spPr bwMode="auto">
          <a:xfrm>
            <a:off x="493713" y="1639888"/>
            <a:ext cx="3795712" cy="263207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5" name="Freeform 47"/>
          <p:cNvSpPr>
            <a:spLocks noChangeAspect="1"/>
          </p:cNvSpPr>
          <p:nvPr/>
        </p:nvSpPr>
        <p:spPr bwMode="auto">
          <a:xfrm>
            <a:off x="2409825" y="1057275"/>
            <a:ext cx="1282700" cy="1381125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8" name="Freeform 60"/>
          <p:cNvSpPr>
            <a:spLocks noChangeAspect="1"/>
          </p:cNvSpPr>
          <p:nvPr/>
        </p:nvSpPr>
        <p:spPr bwMode="auto">
          <a:xfrm>
            <a:off x="3092450" y="3694113"/>
            <a:ext cx="2449513" cy="23209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307717" name="Forma livre 165"/>
          <p:cNvSpPr>
            <a:spLocks noChangeArrowheads="1"/>
          </p:cNvSpPr>
          <p:nvPr/>
        </p:nvSpPr>
        <p:spPr bwMode="auto">
          <a:xfrm>
            <a:off x="4362450" y="4891088"/>
            <a:ext cx="219075" cy="519112"/>
          </a:xfrm>
          <a:custGeom>
            <a:avLst/>
            <a:gdLst>
              <a:gd name="T0" fmla="*/ 195972 w 218282"/>
              <a:gd name="T1" fmla="*/ 0 h 519112"/>
              <a:gd name="T2" fmla="*/ 186413 w 218282"/>
              <a:gd name="T3" fmla="*/ 161925 h 519112"/>
              <a:gd name="T4" fmla="*/ 0 w 218282"/>
              <a:gd name="T5" fmla="*/ 519112 h 519112"/>
              <a:gd name="T6" fmla="*/ 0 60000 65536"/>
              <a:gd name="T7" fmla="*/ 0 60000 65536"/>
              <a:gd name="T8" fmla="*/ 0 60000 65536"/>
              <a:gd name="T9" fmla="*/ 0 w 218282"/>
              <a:gd name="T10" fmla="*/ 0 h 519112"/>
              <a:gd name="T11" fmla="*/ 218282 w 218282"/>
              <a:gd name="T12" fmla="*/ 519112 h 519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82" h="519112">
                <a:moveTo>
                  <a:pt x="195263" y="0"/>
                </a:moveTo>
                <a:cubicBezTo>
                  <a:pt x="206772" y="37703"/>
                  <a:pt x="218282" y="75406"/>
                  <a:pt x="185738" y="161925"/>
                </a:cubicBezTo>
                <a:cubicBezTo>
                  <a:pt x="153194" y="248444"/>
                  <a:pt x="76597" y="383778"/>
                  <a:pt x="0" y="519112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18" name="Freeform 6"/>
          <p:cNvSpPr>
            <a:spLocks/>
          </p:cNvSpPr>
          <p:nvPr/>
        </p:nvSpPr>
        <p:spPr bwMode="auto">
          <a:xfrm>
            <a:off x="4419600" y="5126038"/>
            <a:ext cx="833438" cy="552450"/>
          </a:xfrm>
          <a:custGeom>
            <a:avLst/>
            <a:gdLst/>
            <a:ahLst/>
            <a:cxnLst>
              <a:cxn ang="0">
                <a:pos x="0" y="323"/>
              </a:cxn>
              <a:cxn ang="0">
                <a:pos x="273" y="323"/>
              </a:cxn>
              <a:cxn ang="0">
                <a:pos x="318" y="313"/>
              </a:cxn>
              <a:cxn ang="0">
                <a:pos x="349" y="303"/>
              </a:cxn>
              <a:cxn ang="0">
                <a:pos x="394" y="278"/>
              </a:cxn>
              <a:cxn ang="0">
                <a:pos x="445" y="176"/>
              </a:cxn>
              <a:cxn ang="0">
                <a:pos x="490" y="146"/>
              </a:cxn>
              <a:cxn ang="0">
                <a:pos x="525" y="0"/>
              </a:cxn>
            </a:cxnLst>
            <a:rect l="0" t="0" r="r" b="b"/>
            <a:pathLst>
              <a:path w="525" h="348">
                <a:moveTo>
                  <a:pt x="0" y="323"/>
                </a:moveTo>
                <a:cubicBezTo>
                  <a:pt x="101" y="348"/>
                  <a:pt x="28" y="332"/>
                  <a:pt x="273" y="323"/>
                </a:cubicBezTo>
                <a:cubicBezTo>
                  <a:pt x="279" y="323"/>
                  <a:pt x="311" y="315"/>
                  <a:pt x="318" y="313"/>
                </a:cubicBezTo>
                <a:cubicBezTo>
                  <a:pt x="328" y="310"/>
                  <a:pt x="349" y="303"/>
                  <a:pt x="349" y="303"/>
                </a:cubicBezTo>
                <a:cubicBezTo>
                  <a:pt x="364" y="293"/>
                  <a:pt x="379" y="288"/>
                  <a:pt x="394" y="278"/>
                </a:cubicBezTo>
                <a:cubicBezTo>
                  <a:pt x="404" y="239"/>
                  <a:pt x="402" y="192"/>
                  <a:pt x="445" y="176"/>
                </a:cubicBezTo>
                <a:cubicBezTo>
                  <a:pt x="460" y="161"/>
                  <a:pt x="473" y="158"/>
                  <a:pt x="490" y="146"/>
                </a:cubicBezTo>
                <a:cubicBezTo>
                  <a:pt x="506" y="98"/>
                  <a:pt x="525" y="51"/>
                  <a:pt x="525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719" name="Freeform 7"/>
          <p:cNvSpPr>
            <a:spLocks/>
          </p:cNvSpPr>
          <p:nvPr/>
        </p:nvSpPr>
        <p:spPr bwMode="auto">
          <a:xfrm>
            <a:off x="3617913" y="5229225"/>
            <a:ext cx="712787" cy="328613"/>
          </a:xfrm>
          <a:custGeom>
            <a:avLst/>
            <a:gdLst/>
            <a:ahLst/>
            <a:cxnLst>
              <a:cxn ang="0">
                <a:pos x="449" y="207"/>
              </a:cxn>
              <a:cxn ang="0">
                <a:pos x="419" y="101"/>
              </a:cxn>
              <a:cxn ang="0">
                <a:pos x="389" y="71"/>
              </a:cxn>
              <a:cxn ang="0">
                <a:pos x="358" y="61"/>
              </a:cxn>
              <a:cxn ang="0">
                <a:pos x="65" y="61"/>
              </a:cxn>
              <a:cxn ang="0">
                <a:pos x="0" y="0"/>
              </a:cxn>
            </a:cxnLst>
            <a:rect l="0" t="0" r="r" b="b"/>
            <a:pathLst>
              <a:path w="449" h="207">
                <a:moveTo>
                  <a:pt x="449" y="207"/>
                </a:moveTo>
                <a:cubicBezTo>
                  <a:pt x="438" y="174"/>
                  <a:pt x="443" y="128"/>
                  <a:pt x="419" y="101"/>
                </a:cubicBezTo>
                <a:cubicBezTo>
                  <a:pt x="410" y="90"/>
                  <a:pt x="402" y="75"/>
                  <a:pt x="389" y="71"/>
                </a:cubicBezTo>
                <a:cubicBezTo>
                  <a:pt x="379" y="68"/>
                  <a:pt x="358" y="61"/>
                  <a:pt x="358" y="61"/>
                </a:cubicBezTo>
                <a:cubicBezTo>
                  <a:pt x="246" y="65"/>
                  <a:pt x="181" y="71"/>
                  <a:pt x="65" y="61"/>
                </a:cubicBezTo>
                <a:cubicBezTo>
                  <a:pt x="41" y="59"/>
                  <a:pt x="18" y="18"/>
                  <a:pt x="0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74" name="Freeform 68"/>
          <p:cNvSpPr>
            <a:spLocks noChangeAspect="1"/>
          </p:cNvSpPr>
          <p:nvPr/>
        </p:nvSpPr>
        <p:spPr bwMode="auto">
          <a:xfrm>
            <a:off x="1947863" y="3854450"/>
            <a:ext cx="1560512" cy="1239838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3" name="Freeform 73"/>
          <p:cNvSpPr>
            <a:spLocks noChangeAspect="1"/>
          </p:cNvSpPr>
          <p:nvPr/>
        </p:nvSpPr>
        <p:spPr bwMode="auto">
          <a:xfrm>
            <a:off x="450850" y="3702050"/>
            <a:ext cx="1568450" cy="842963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307722" name="Forma livre 164"/>
          <p:cNvSpPr>
            <a:spLocks noChangeArrowheads="1"/>
          </p:cNvSpPr>
          <p:nvPr/>
        </p:nvSpPr>
        <p:spPr bwMode="auto">
          <a:xfrm>
            <a:off x="1743075" y="4133850"/>
            <a:ext cx="828675" cy="201613"/>
          </a:xfrm>
          <a:custGeom>
            <a:avLst/>
            <a:gdLst>
              <a:gd name="T0" fmla="*/ 828675 w 828675"/>
              <a:gd name="T1" fmla="*/ 0 h 201612"/>
              <a:gd name="T2" fmla="*/ 481013 w 828675"/>
              <a:gd name="T3" fmla="*/ 123826 h 201612"/>
              <a:gd name="T4" fmla="*/ 157163 w 828675"/>
              <a:gd name="T5" fmla="*/ 200026 h 201612"/>
              <a:gd name="T6" fmla="*/ 0 w 828675"/>
              <a:gd name="T7" fmla="*/ 133351 h 201612"/>
              <a:gd name="T8" fmla="*/ 0 60000 65536"/>
              <a:gd name="T9" fmla="*/ 0 60000 65536"/>
              <a:gd name="T10" fmla="*/ 0 60000 65536"/>
              <a:gd name="T11" fmla="*/ 0 60000 65536"/>
              <a:gd name="T12" fmla="*/ 0 w 828675"/>
              <a:gd name="T13" fmla="*/ 0 h 201612"/>
              <a:gd name="T14" fmla="*/ 828675 w 828675"/>
              <a:gd name="T15" fmla="*/ 201612 h 201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8675" h="201612">
                <a:moveTo>
                  <a:pt x="828675" y="0"/>
                </a:moveTo>
                <a:cubicBezTo>
                  <a:pt x="710803" y="45244"/>
                  <a:pt x="592932" y="90488"/>
                  <a:pt x="481013" y="123825"/>
                </a:cubicBezTo>
                <a:cubicBezTo>
                  <a:pt x="369094" y="157162"/>
                  <a:pt x="237332" y="198438"/>
                  <a:pt x="157163" y="200025"/>
                </a:cubicBezTo>
                <a:cubicBezTo>
                  <a:pt x="76994" y="201612"/>
                  <a:pt x="23813" y="146844"/>
                  <a:pt x="0" y="13335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11266" name="Freeform 56"/>
          <p:cNvSpPr>
            <a:spLocks noChangeAspect="1"/>
          </p:cNvSpPr>
          <p:nvPr/>
        </p:nvSpPr>
        <p:spPr bwMode="auto">
          <a:xfrm>
            <a:off x="5367338" y="3240088"/>
            <a:ext cx="1187450" cy="1979612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1" name="Freeform 44"/>
          <p:cNvSpPr>
            <a:spLocks noChangeAspect="1"/>
          </p:cNvSpPr>
          <p:nvPr/>
        </p:nvSpPr>
        <p:spPr bwMode="auto">
          <a:xfrm>
            <a:off x="3684588" y="1555750"/>
            <a:ext cx="2752725" cy="2730500"/>
          </a:xfrm>
          <a:custGeom>
            <a:avLst/>
            <a:gdLst>
              <a:gd name="T0" fmla="*/ 2147483647 w 1201"/>
              <a:gd name="T1" fmla="*/ 2147483647 h 1170"/>
              <a:gd name="T2" fmla="*/ 2147483647 w 1201"/>
              <a:gd name="T3" fmla="*/ 2147483647 h 1170"/>
              <a:gd name="T4" fmla="*/ 2147483647 w 1201"/>
              <a:gd name="T5" fmla="*/ 2147483647 h 1170"/>
              <a:gd name="T6" fmla="*/ 2147483647 w 1201"/>
              <a:gd name="T7" fmla="*/ 2147483647 h 1170"/>
              <a:gd name="T8" fmla="*/ 2147483647 w 1201"/>
              <a:gd name="T9" fmla="*/ 2147483647 h 1170"/>
              <a:gd name="T10" fmla="*/ 0 w 1201"/>
              <a:gd name="T11" fmla="*/ 2147483647 h 1170"/>
              <a:gd name="T12" fmla="*/ 2147483647 w 1201"/>
              <a:gd name="T13" fmla="*/ 2147483647 h 1170"/>
              <a:gd name="T14" fmla="*/ 2147483647 w 1201"/>
              <a:gd name="T15" fmla="*/ 2147483647 h 1170"/>
              <a:gd name="T16" fmla="*/ 2147483647 w 1201"/>
              <a:gd name="T17" fmla="*/ 2147483647 h 1170"/>
              <a:gd name="T18" fmla="*/ 2147483647 w 1201"/>
              <a:gd name="T19" fmla="*/ 2147483647 h 1170"/>
              <a:gd name="T20" fmla="*/ 2147483647 w 1201"/>
              <a:gd name="T21" fmla="*/ 2147483647 h 1170"/>
              <a:gd name="T22" fmla="*/ 2147483647 w 1201"/>
              <a:gd name="T23" fmla="*/ 2147483647 h 1170"/>
              <a:gd name="T24" fmla="*/ 2147483647 w 1201"/>
              <a:gd name="T25" fmla="*/ 2147483647 h 1170"/>
              <a:gd name="T26" fmla="*/ 2147483647 w 1201"/>
              <a:gd name="T27" fmla="*/ 2147483647 h 1170"/>
              <a:gd name="T28" fmla="*/ 2147483647 w 1201"/>
              <a:gd name="T29" fmla="*/ 2147483647 h 1170"/>
              <a:gd name="T30" fmla="*/ 2147483647 w 1201"/>
              <a:gd name="T31" fmla="*/ 2147483647 h 1170"/>
              <a:gd name="T32" fmla="*/ 2147483647 w 1201"/>
              <a:gd name="T33" fmla="*/ 2147483647 h 1170"/>
              <a:gd name="T34" fmla="*/ 2147483647 w 1201"/>
              <a:gd name="T35" fmla="*/ 2147483647 h 1170"/>
              <a:gd name="T36" fmla="*/ 2147483647 w 1201"/>
              <a:gd name="T37" fmla="*/ 2147483647 h 1170"/>
              <a:gd name="T38" fmla="*/ 2147483647 w 1201"/>
              <a:gd name="T39" fmla="*/ 2147483647 h 1170"/>
              <a:gd name="T40" fmla="*/ 2147483647 w 1201"/>
              <a:gd name="T41" fmla="*/ 2147483647 h 1170"/>
              <a:gd name="T42" fmla="*/ 2147483647 w 1201"/>
              <a:gd name="T43" fmla="*/ 2147483647 h 1170"/>
              <a:gd name="T44" fmla="*/ 2147483647 w 1201"/>
              <a:gd name="T45" fmla="*/ 2147483647 h 1170"/>
              <a:gd name="T46" fmla="*/ 2147483647 w 1201"/>
              <a:gd name="T47" fmla="*/ 2147483647 h 1170"/>
              <a:gd name="T48" fmla="*/ 2147483647 w 1201"/>
              <a:gd name="T49" fmla="*/ 2147483647 h 1170"/>
              <a:gd name="T50" fmla="*/ 2147483647 w 1201"/>
              <a:gd name="T51" fmla="*/ 2147483647 h 1170"/>
              <a:gd name="T52" fmla="*/ 2147483647 w 1201"/>
              <a:gd name="T53" fmla="*/ 2147483647 h 1170"/>
              <a:gd name="T54" fmla="*/ 2147483647 w 1201"/>
              <a:gd name="T55" fmla="*/ 2147483647 h 1170"/>
              <a:gd name="T56" fmla="*/ 2147483647 w 1201"/>
              <a:gd name="T57" fmla="*/ 2147483647 h 1170"/>
              <a:gd name="T58" fmla="*/ 2147483647 w 1201"/>
              <a:gd name="T59" fmla="*/ 2147483647 h 1170"/>
              <a:gd name="T60" fmla="*/ 2147483647 w 1201"/>
              <a:gd name="T61" fmla="*/ 2147483647 h 1170"/>
              <a:gd name="T62" fmla="*/ 2147483647 w 1201"/>
              <a:gd name="T63" fmla="*/ 2147483647 h 1170"/>
              <a:gd name="T64" fmla="*/ 2147483647 w 1201"/>
              <a:gd name="T65" fmla="*/ 2147483647 h 1170"/>
              <a:gd name="T66" fmla="*/ 2147483647 w 1201"/>
              <a:gd name="T67" fmla="*/ 2147483647 h 1170"/>
              <a:gd name="T68" fmla="*/ 2147483647 w 1201"/>
              <a:gd name="T69" fmla="*/ 2147483647 h 1170"/>
              <a:gd name="T70" fmla="*/ 2147483647 w 1201"/>
              <a:gd name="T71" fmla="*/ 2147483647 h 1170"/>
              <a:gd name="T72" fmla="*/ 2147483647 w 1201"/>
              <a:gd name="T73" fmla="*/ 2147483647 h 1170"/>
              <a:gd name="T74" fmla="*/ 2147483647 w 1201"/>
              <a:gd name="T75" fmla="*/ 2147483647 h 1170"/>
              <a:gd name="T76" fmla="*/ 2147483647 w 1201"/>
              <a:gd name="T77" fmla="*/ 2147483647 h 1170"/>
              <a:gd name="T78" fmla="*/ 2147483647 w 1201"/>
              <a:gd name="T79" fmla="*/ 2147483647 h 1170"/>
              <a:gd name="T80" fmla="*/ 2147483647 w 1201"/>
              <a:gd name="T81" fmla="*/ 2147483647 h 1170"/>
              <a:gd name="T82" fmla="*/ 2147483647 w 1201"/>
              <a:gd name="T83" fmla="*/ 2147483647 h 1170"/>
              <a:gd name="T84" fmla="*/ 2147483647 w 1201"/>
              <a:gd name="T85" fmla="*/ 2147483647 h 11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1"/>
              <a:gd name="T130" fmla="*/ 0 h 1170"/>
              <a:gd name="T131" fmla="*/ 1201 w 1201"/>
              <a:gd name="T132" fmla="*/ 1170 h 11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1" h="1170">
                <a:moveTo>
                  <a:pt x="32" y="883"/>
                </a:moveTo>
                <a:lnTo>
                  <a:pt x="60" y="855"/>
                </a:lnTo>
                <a:lnTo>
                  <a:pt x="226" y="495"/>
                </a:lnTo>
                <a:lnTo>
                  <a:pt x="230" y="471"/>
                </a:lnTo>
                <a:lnTo>
                  <a:pt x="262" y="433"/>
                </a:lnTo>
                <a:lnTo>
                  <a:pt x="230" y="449"/>
                </a:lnTo>
                <a:lnTo>
                  <a:pt x="206" y="447"/>
                </a:lnTo>
                <a:lnTo>
                  <a:pt x="200" y="431"/>
                </a:lnTo>
                <a:lnTo>
                  <a:pt x="188" y="435"/>
                </a:lnTo>
                <a:lnTo>
                  <a:pt x="164" y="405"/>
                </a:lnTo>
                <a:lnTo>
                  <a:pt x="142" y="407"/>
                </a:lnTo>
                <a:lnTo>
                  <a:pt x="84" y="373"/>
                </a:lnTo>
                <a:lnTo>
                  <a:pt x="88" y="347"/>
                </a:lnTo>
                <a:lnTo>
                  <a:pt x="50" y="354"/>
                </a:lnTo>
                <a:lnTo>
                  <a:pt x="42" y="325"/>
                </a:lnTo>
                <a:lnTo>
                  <a:pt x="20" y="309"/>
                </a:lnTo>
                <a:lnTo>
                  <a:pt x="20" y="289"/>
                </a:lnTo>
                <a:lnTo>
                  <a:pt x="0" y="273"/>
                </a:lnTo>
                <a:lnTo>
                  <a:pt x="0" y="127"/>
                </a:lnTo>
                <a:lnTo>
                  <a:pt x="26" y="119"/>
                </a:lnTo>
                <a:lnTo>
                  <a:pt x="42" y="97"/>
                </a:lnTo>
                <a:lnTo>
                  <a:pt x="74" y="95"/>
                </a:lnTo>
                <a:lnTo>
                  <a:pt x="94" y="83"/>
                </a:lnTo>
                <a:lnTo>
                  <a:pt x="126" y="79"/>
                </a:lnTo>
                <a:lnTo>
                  <a:pt x="140" y="59"/>
                </a:lnTo>
                <a:lnTo>
                  <a:pt x="164" y="55"/>
                </a:lnTo>
                <a:lnTo>
                  <a:pt x="198" y="63"/>
                </a:lnTo>
                <a:lnTo>
                  <a:pt x="220" y="59"/>
                </a:lnTo>
                <a:lnTo>
                  <a:pt x="248" y="67"/>
                </a:lnTo>
                <a:lnTo>
                  <a:pt x="274" y="65"/>
                </a:lnTo>
                <a:lnTo>
                  <a:pt x="280" y="51"/>
                </a:lnTo>
                <a:lnTo>
                  <a:pt x="260" y="23"/>
                </a:lnTo>
                <a:lnTo>
                  <a:pt x="272" y="9"/>
                </a:lnTo>
                <a:lnTo>
                  <a:pt x="289" y="13"/>
                </a:lnTo>
                <a:lnTo>
                  <a:pt x="304" y="18"/>
                </a:lnTo>
                <a:lnTo>
                  <a:pt x="319" y="13"/>
                </a:lnTo>
                <a:lnTo>
                  <a:pt x="337" y="9"/>
                </a:lnTo>
                <a:lnTo>
                  <a:pt x="358" y="0"/>
                </a:lnTo>
                <a:lnTo>
                  <a:pt x="377" y="7"/>
                </a:lnTo>
                <a:lnTo>
                  <a:pt x="385" y="27"/>
                </a:lnTo>
                <a:lnTo>
                  <a:pt x="389" y="75"/>
                </a:lnTo>
                <a:lnTo>
                  <a:pt x="427" y="78"/>
                </a:lnTo>
                <a:lnTo>
                  <a:pt x="463" y="111"/>
                </a:lnTo>
                <a:lnTo>
                  <a:pt x="494" y="111"/>
                </a:lnTo>
                <a:lnTo>
                  <a:pt x="518" y="132"/>
                </a:lnTo>
                <a:lnTo>
                  <a:pt x="514" y="156"/>
                </a:lnTo>
                <a:lnTo>
                  <a:pt x="541" y="174"/>
                </a:lnTo>
                <a:lnTo>
                  <a:pt x="541" y="205"/>
                </a:lnTo>
                <a:lnTo>
                  <a:pt x="554" y="234"/>
                </a:lnTo>
                <a:lnTo>
                  <a:pt x="559" y="253"/>
                </a:lnTo>
                <a:lnTo>
                  <a:pt x="587" y="274"/>
                </a:lnTo>
                <a:lnTo>
                  <a:pt x="584" y="291"/>
                </a:lnTo>
                <a:lnTo>
                  <a:pt x="587" y="301"/>
                </a:lnTo>
                <a:lnTo>
                  <a:pt x="602" y="306"/>
                </a:lnTo>
                <a:lnTo>
                  <a:pt x="599" y="325"/>
                </a:lnTo>
                <a:lnTo>
                  <a:pt x="613" y="330"/>
                </a:lnTo>
                <a:lnTo>
                  <a:pt x="613" y="343"/>
                </a:lnTo>
                <a:lnTo>
                  <a:pt x="644" y="357"/>
                </a:lnTo>
                <a:lnTo>
                  <a:pt x="667" y="355"/>
                </a:lnTo>
                <a:lnTo>
                  <a:pt x="680" y="339"/>
                </a:lnTo>
                <a:lnTo>
                  <a:pt x="695" y="322"/>
                </a:lnTo>
                <a:lnTo>
                  <a:pt x="709" y="310"/>
                </a:lnTo>
                <a:lnTo>
                  <a:pt x="715" y="330"/>
                </a:lnTo>
                <a:lnTo>
                  <a:pt x="737" y="358"/>
                </a:lnTo>
                <a:lnTo>
                  <a:pt x="782" y="373"/>
                </a:lnTo>
                <a:lnTo>
                  <a:pt x="835" y="385"/>
                </a:lnTo>
                <a:lnTo>
                  <a:pt x="887" y="379"/>
                </a:lnTo>
                <a:lnTo>
                  <a:pt x="913" y="360"/>
                </a:lnTo>
                <a:lnTo>
                  <a:pt x="923" y="348"/>
                </a:lnTo>
                <a:lnTo>
                  <a:pt x="937" y="343"/>
                </a:lnTo>
                <a:lnTo>
                  <a:pt x="944" y="316"/>
                </a:lnTo>
                <a:lnTo>
                  <a:pt x="961" y="306"/>
                </a:lnTo>
                <a:lnTo>
                  <a:pt x="971" y="285"/>
                </a:lnTo>
                <a:lnTo>
                  <a:pt x="982" y="289"/>
                </a:lnTo>
                <a:lnTo>
                  <a:pt x="985" y="291"/>
                </a:lnTo>
                <a:lnTo>
                  <a:pt x="1006" y="297"/>
                </a:lnTo>
                <a:lnTo>
                  <a:pt x="1027" y="312"/>
                </a:lnTo>
                <a:lnTo>
                  <a:pt x="1052" y="297"/>
                </a:lnTo>
                <a:lnTo>
                  <a:pt x="1093" y="306"/>
                </a:lnTo>
                <a:lnTo>
                  <a:pt x="1151" y="333"/>
                </a:lnTo>
                <a:lnTo>
                  <a:pt x="1193" y="345"/>
                </a:lnTo>
                <a:lnTo>
                  <a:pt x="1201" y="364"/>
                </a:lnTo>
                <a:lnTo>
                  <a:pt x="1199" y="397"/>
                </a:lnTo>
                <a:lnTo>
                  <a:pt x="1192" y="429"/>
                </a:lnTo>
                <a:lnTo>
                  <a:pt x="1184" y="451"/>
                </a:lnTo>
                <a:lnTo>
                  <a:pt x="1171" y="466"/>
                </a:lnTo>
                <a:lnTo>
                  <a:pt x="1172" y="484"/>
                </a:lnTo>
                <a:lnTo>
                  <a:pt x="1156" y="496"/>
                </a:lnTo>
                <a:lnTo>
                  <a:pt x="1160" y="517"/>
                </a:lnTo>
                <a:lnTo>
                  <a:pt x="1135" y="553"/>
                </a:lnTo>
                <a:lnTo>
                  <a:pt x="1115" y="583"/>
                </a:lnTo>
                <a:lnTo>
                  <a:pt x="1111" y="608"/>
                </a:lnTo>
                <a:lnTo>
                  <a:pt x="1090" y="630"/>
                </a:lnTo>
                <a:lnTo>
                  <a:pt x="1067" y="669"/>
                </a:lnTo>
                <a:lnTo>
                  <a:pt x="1045" y="675"/>
                </a:lnTo>
                <a:lnTo>
                  <a:pt x="1024" y="700"/>
                </a:lnTo>
                <a:lnTo>
                  <a:pt x="988" y="721"/>
                </a:lnTo>
                <a:lnTo>
                  <a:pt x="957" y="747"/>
                </a:lnTo>
                <a:lnTo>
                  <a:pt x="968" y="759"/>
                </a:lnTo>
                <a:lnTo>
                  <a:pt x="991" y="751"/>
                </a:lnTo>
                <a:lnTo>
                  <a:pt x="1012" y="772"/>
                </a:lnTo>
                <a:lnTo>
                  <a:pt x="1013" y="786"/>
                </a:lnTo>
                <a:lnTo>
                  <a:pt x="1000" y="789"/>
                </a:lnTo>
                <a:lnTo>
                  <a:pt x="1006" y="805"/>
                </a:lnTo>
                <a:lnTo>
                  <a:pt x="988" y="837"/>
                </a:lnTo>
                <a:lnTo>
                  <a:pt x="964" y="852"/>
                </a:lnTo>
                <a:lnTo>
                  <a:pt x="958" y="882"/>
                </a:lnTo>
                <a:lnTo>
                  <a:pt x="929" y="882"/>
                </a:lnTo>
                <a:lnTo>
                  <a:pt x="911" y="897"/>
                </a:lnTo>
                <a:lnTo>
                  <a:pt x="913" y="936"/>
                </a:lnTo>
                <a:lnTo>
                  <a:pt x="893" y="952"/>
                </a:lnTo>
                <a:lnTo>
                  <a:pt x="899" y="972"/>
                </a:lnTo>
                <a:lnTo>
                  <a:pt x="919" y="979"/>
                </a:lnTo>
                <a:lnTo>
                  <a:pt x="919" y="999"/>
                </a:lnTo>
                <a:lnTo>
                  <a:pt x="913" y="1021"/>
                </a:lnTo>
                <a:lnTo>
                  <a:pt x="889" y="1060"/>
                </a:lnTo>
                <a:lnTo>
                  <a:pt x="866" y="1078"/>
                </a:lnTo>
                <a:lnTo>
                  <a:pt x="832" y="1119"/>
                </a:lnTo>
                <a:lnTo>
                  <a:pt x="833" y="1146"/>
                </a:lnTo>
                <a:lnTo>
                  <a:pt x="813" y="1170"/>
                </a:lnTo>
                <a:lnTo>
                  <a:pt x="206" y="1131"/>
                </a:lnTo>
                <a:lnTo>
                  <a:pt x="193" y="1116"/>
                </a:lnTo>
                <a:lnTo>
                  <a:pt x="181" y="1117"/>
                </a:lnTo>
                <a:lnTo>
                  <a:pt x="157" y="1084"/>
                </a:lnTo>
                <a:lnTo>
                  <a:pt x="137" y="1081"/>
                </a:lnTo>
                <a:lnTo>
                  <a:pt x="118" y="1065"/>
                </a:lnTo>
                <a:lnTo>
                  <a:pt x="116" y="1021"/>
                </a:lnTo>
                <a:lnTo>
                  <a:pt x="101" y="1000"/>
                </a:lnTo>
                <a:lnTo>
                  <a:pt x="92" y="967"/>
                </a:lnTo>
                <a:lnTo>
                  <a:pt x="74" y="925"/>
                </a:lnTo>
                <a:lnTo>
                  <a:pt x="32" y="883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307725" name="Forma livre 358"/>
          <p:cNvSpPr>
            <a:spLocks noChangeArrowheads="1"/>
          </p:cNvSpPr>
          <p:nvPr/>
        </p:nvSpPr>
        <p:spPr bwMode="auto">
          <a:xfrm>
            <a:off x="2578100" y="4133850"/>
            <a:ext cx="1701800" cy="1549400"/>
          </a:xfrm>
          <a:custGeom>
            <a:avLst/>
            <a:gdLst>
              <a:gd name="T0" fmla="*/ 0 w 1701800"/>
              <a:gd name="T1" fmla="*/ 0 h 1549400"/>
              <a:gd name="T2" fmla="*/ 222250 w 1701800"/>
              <a:gd name="T3" fmla="*/ 317500 h 1549400"/>
              <a:gd name="T4" fmla="*/ 819150 w 1701800"/>
              <a:gd name="T5" fmla="*/ 768350 h 1549400"/>
              <a:gd name="T6" fmla="*/ 1193800 w 1701800"/>
              <a:gd name="T7" fmla="*/ 1428750 h 1549400"/>
              <a:gd name="T8" fmla="*/ 1517650 w 1701800"/>
              <a:gd name="T9" fmla="*/ 1492250 h 1549400"/>
              <a:gd name="T10" fmla="*/ 1701800 w 1701800"/>
              <a:gd name="T11" fmla="*/ 1498600 h 1549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01800"/>
              <a:gd name="T19" fmla="*/ 0 h 1549400"/>
              <a:gd name="T20" fmla="*/ 1701800 w 1701800"/>
              <a:gd name="T21" fmla="*/ 1549400 h 1549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01800" h="1549400">
                <a:moveTo>
                  <a:pt x="0" y="0"/>
                </a:moveTo>
                <a:cubicBezTo>
                  <a:pt x="42862" y="94721"/>
                  <a:pt x="85725" y="189442"/>
                  <a:pt x="222250" y="317500"/>
                </a:cubicBezTo>
                <a:cubicBezTo>
                  <a:pt x="358775" y="445558"/>
                  <a:pt x="657225" y="583142"/>
                  <a:pt x="819150" y="768350"/>
                </a:cubicBezTo>
                <a:cubicBezTo>
                  <a:pt x="981075" y="953558"/>
                  <a:pt x="1077383" y="1308100"/>
                  <a:pt x="1193800" y="1428750"/>
                </a:cubicBezTo>
                <a:cubicBezTo>
                  <a:pt x="1310217" y="1549400"/>
                  <a:pt x="1432983" y="1480608"/>
                  <a:pt x="1517650" y="1492250"/>
                </a:cubicBezTo>
                <a:cubicBezTo>
                  <a:pt x="1602317" y="1503892"/>
                  <a:pt x="1652058" y="1501246"/>
                  <a:pt x="1701800" y="149860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11270" name="Freeform 50"/>
          <p:cNvSpPr>
            <a:spLocks noChangeAspect="1"/>
          </p:cNvSpPr>
          <p:nvPr/>
        </p:nvSpPr>
        <p:spPr bwMode="auto">
          <a:xfrm>
            <a:off x="5880100" y="2390775"/>
            <a:ext cx="1530350" cy="2060575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307727" name="Freeform 15"/>
          <p:cNvSpPr>
            <a:spLocks/>
          </p:cNvSpPr>
          <p:nvPr/>
        </p:nvSpPr>
        <p:spPr bwMode="auto">
          <a:xfrm>
            <a:off x="5649913" y="2382838"/>
            <a:ext cx="254000" cy="865187"/>
          </a:xfrm>
          <a:custGeom>
            <a:avLst/>
            <a:gdLst/>
            <a:ahLst/>
            <a:cxnLst>
              <a:cxn ang="0">
                <a:pos x="160" y="545"/>
              </a:cxn>
              <a:cxn ang="0">
                <a:pos x="104" y="490"/>
              </a:cxn>
              <a:cxn ang="0">
                <a:pos x="54" y="424"/>
              </a:cxn>
              <a:cxn ang="0">
                <a:pos x="33" y="394"/>
              </a:cxn>
              <a:cxn ang="0">
                <a:pos x="23" y="363"/>
              </a:cxn>
              <a:cxn ang="0">
                <a:pos x="49" y="151"/>
              </a:cxn>
              <a:cxn ang="0">
                <a:pos x="74" y="106"/>
              </a:cxn>
              <a:cxn ang="0">
                <a:pos x="84" y="0"/>
              </a:cxn>
            </a:cxnLst>
            <a:rect l="0" t="0" r="r" b="b"/>
            <a:pathLst>
              <a:path w="160" h="545">
                <a:moveTo>
                  <a:pt x="160" y="545"/>
                </a:moveTo>
                <a:cubicBezTo>
                  <a:pt x="145" y="522"/>
                  <a:pt x="126" y="505"/>
                  <a:pt x="104" y="490"/>
                </a:cubicBezTo>
                <a:cubicBezTo>
                  <a:pt x="95" y="464"/>
                  <a:pt x="77" y="439"/>
                  <a:pt x="54" y="424"/>
                </a:cubicBezTo>
                <a:cubicBezTo>
                  <a:pt x="47" y="414"/>
                  <a:pt x="40" y="404"/>
                  <a:pt x="33" y="394"/>
                </a:cubicBezTo>
                <a:cubicBezTo>
                  <a:pt x="27" y="385"/>
                  <a:pt x="23" y="363"/>
                  <a:pt x="23" y="363"/>
                </a:cubicBezTo>
                <a:cubicBezTo>
                  <a:pt x="24" y="340"/>
                  <a:pt x="0" y="195"/>
                  <a:pt x="49" y="151"/>
                </a:cubicBezTo>
                <a:cubicBezTo>
                  <a:pt x="54" y="135"/>
                  <a:pt x="74" y="106"/>
                  <a:pt x="74" y="106"/>
                </a:cubicBezTo>
                <a:cubicBezTo>
                  <a:pt x="80" y="68"/>
                  <a:pt x="84" y="39"/>
                  <a:pt x="84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728" name="Freeform 16"/>
          <p:cNvSpPr>
            <a:spLocks/>
          </p:cNvSpPr>
          <p:nvPr/>
        </p:nvSpPr>
        <p:spPr bwMode="auto">
          <a:xfrm>
            <a:off x="6408738" y="2735263"/>
            <a:ext cx="531812" cy="1114425"/>
          </a:xfrm>
          <a:custGeom>
            <a:avLst/>
            <a:gdLst/>
            <a:ahLst/>
            <a:cxnLst>
              <a:cxn ang="0">
                <a:pos x="0" y="702"/>
              </a:cxn>
              <a:cxn ang="0">
                <a:pos x="5" y="525"/>
              </a:cxn>
              <a:cxn ang="0">
                <a:pos x="15" y="490"/>
              </a:cxn>
              <a:cxn ang="0">
                <a:pos x="61" y="455"/>
              </a:cxn>
              <a:cxn ang="0">
                <a:pos x="106" y="440"/>
              </a:cxn>
              <a:cxn ang="0">
                <a:pos x="298" y="399"/>
              </a:cxn>
              <a:cxn ang="0">
                <a:pos x="303" y="237"/>
              </a:cxn>
              <a:cxn ang="0">
                <a:pos x="243" y="0"/>
              </a:cxn>
            </a:cxnLst>
            <a:rect l="0" t="0" r="r" b="b"/>
            <a:pathLst>
              <a:path w="335" h="702">
                <a:moveTo>
                  <a:pt x="0" y="702"/>
                </a:moveTo>
                <a:cubicBezTo>
                  <a:pt x="2" y="643"/>
                  <a:pt x="2" y="584"/>
                  <a:pt x="5" y="525"/>
                </a:cubicBezTo>
                <a:cubicBezTo>
                  <a:pt x="5" y="523"/>
                  <a:pt x="13" y="493"/>
                  <a:pt x="15" y="490"/>
                </a:cubicBezTo>
                <a:cubicBezTo>
                  <a:pt x="24" y="477"/>
                  <a:pt x="51" y="462"/>
                  <a:pt x="61" y="455"/>
                </a:cubicBezTo>
                <a:cubicBezTo>
                  <a:pt x="74" y="446"/>
                  <a:pt x="106" y="440"/>
                  <a:pt x="106" y="440"/>
                </a:cubicBezTo>
                <a:cubicBezTo>
                  <a:pt x="137" y="406"/>
                  <a:pt x="255" y="403"/>
                  <a:pt x="298" y="399"/>
                </a:cubicBezTo>
                <a:cubicBezTo>
                  <a:pt x="335" y="344"/>
                  <a:pt x="311" y="385"/>
                  <a:pt x="303" y="237"/>
                </a:cubicBezTo>
                <a:cubicBezTo>
                  <a:pt x="298" y="155"/>
                  <a:pt x="243" y="84"/>
                  <a:pt x="243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729" name="Freeform 17"/>
          <p:cNvSpPr>
            <a:spLocks/>
          </p:cNvSpPr>
          <p:nvPr/>
        </p:nvSpPr>
        <p:spPr bwMode="auto">
          <a:xfrm>
            <a:off x="6862763" y="3271838"/>
            <a:ext cx="171450" cy="377825"/>
          </a:xfrm>
          <a:custGeom>
            <a:avLst/>
            <a:gdLst/>
            <a:ahLst/>
            <a:cxnLst>
              <a:cxn ang="0">
                <a:pos x="108" y="238"/>
              </a:cxn>
              <a:cxn ang="0">
                <a:pos x="68" y="192"/>
              </a:cxn>
              <a:cxn ang="0">
                <a:pos x="38" y="162"/>
              </a:cxn>
              <a:cxn ang="0">
                <a:pos x="38" y="86"/>
              </a:cxn>
              <a:cxn ang="0">
                <a:pos x="43" y="0"/>
              </a:cxn>
            </a:cxnLst>
            <a:rect l="0" t="0" r="r" b="b"/>
            <a:pathLst>
              <a:path w="108" h="238">
                <a:moveTo>
                  <a:pt x="108" y="238"/>
                </a:moveTo>
                <a:cubicBezTo>
                  <a:pt x="90" y="212"/>
                  <a:pt x="101" y="226"/>
                  <a:pt x="68" y="192"/>
                </a:cubicBezTo>
                <a:cubicBezTo>
                  <a:pt x="58" y="182"/>
                  <a:pt x="38" y="162"/>
                  <a:pt x="38" y="162"/>
                </a:cubicBezTo>
                <a:cubicBezTo>
                  <a:pt x="28" y="133"/>
                  <a:pt x="0" y="120"/>
                  <a:pt x="38" y="86"/>
                </a:cubicBezTo>
                <a:cubicBezTo>
                  <a:pt x="50" y="49"/>
                  <a:pt x="43" y="76"/>
                  <a:pt x="43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730" name="Forma livre 357"/>
          <p:cNvSpPr>
            <a:spLocks noChangeArrowheads="1"/>
          </p:cNvSpPr>
          <p:nvPr/>
        </p:nvSpPr>
        <p:spPr bwMode="auto">
          <a:xfrm>
            <a:off x="5765800" y="2489200"/>
            <a:ext cx="369888" cy="3098800"/>
          </a:xfrm>
          <a:custGeom>
            <a:avLst/>
            <a:gdLst>
              <a:gd name="T0" fmla="*/ 127547 w 369358"/>
              <a:gd name="T1" fmla="*/ 0 h 2635250"/>
              <a:gd name="T2" fmla="*/ 235963 w 369358"/>
              <a:gd name="T3" fmla="*/ 327813 h 2635250"/>
              <a:gd name="T4" fmla="*/ 357133 w 369358"/>
              <a:gd name="T5" fmla="*/ 862022 h 2635250"/>
              <a:gd name="T6" fmla="*/ 318869 w 369358"/>
              <a:gd name="T7" fmla="*/ 1651199 h 2635250"/>
              <a:gd name="T8" fmla="*/ 350756 w 369358"/>
              <a:gd name="T9" fmla="*/ 1930447 h 2635250"/>
              <a:gd name="T10" fmla="*/ 197698 w 369358"/>
              <a:gd name="T11" fmla="*/ 3144561 h 2635250"/>
              <a:gd name="T12" fmla="*/ 165812 w 369358"/>
              <a:gd name="T13" fmla="*/ 3630209 h 2635250"/>
              <a:gd name="T14" fmla="*/ 31888 w 369358"/>
              <a:gd name="T15" fmla="*/ 4431524 h 2635250"/>
              <a:gd name="T16" fmla="*/ 0 w 369358"/>
              <a:gd name="T17" fmla="*/ 5038583 h 2635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9358"/>
              <a:gd name="T28" fmla="*/ 0 h 2635250"/>
              <a:gd name="T29" fmla="*/ 369358 w 369358"/>
              <a:gd name="T30" fmla="*/ 2635250 h 2635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9358" h="2635250">
                <a:moveTo>
                  <a:pt x="127000" y="0"/>
                </a:moveTo>
                <a:cubicBezTo>
                  <a:pt x="161925" y="48154"/>
                  <a:pt x="196850" y="96308"/>
                  <a:pt x="234950" y="171450"/>
                </a:cubicBezTo>
                <a:cubicBezTo>
                  <a:pt x="273050" y="246592"/>
                  <a:pt x="341842" y="335492"/>
                  <a:pt x="355600" y="450850"/>
                </a:cubicBezTo>
                <a:cubicBezTo>
                  <a:pt x="369358" y="566208"/>
                  <a:pt x="318558" y="770467"/>
                  <a:pt x="317500" y="863600"/>
                </a:cubicBezTo>
                <a:cubicBezTo>
                  <a:pt x="316442" y="956733"/>
                  <a:pt x="369358" y="879475"/>
                  <a:pt x="349250" y="1009650"/>
                </a:cubicBezTo>
                <a:cubicBezTo>
                  <a:pt x="329142" y="1139825"/>
                  <a:pt x="227542" y="1496483"/>
                  <a:pt x="196850" y="1644650"/>
                </a:cubicBezTo>
                <a:cubicBezTo>
                  <a:pt x="166158" y="1792817"/>
                  <a:pt x="192617" y="1786467"/>
                  <a:pt x="165100" y="1898650"/>
                </a:cubicBezTo>
                <a:cubicBezTo>
                  <a:pt x="137583" y="2010833"/>
                  <a:pt x="59267" y="2194983"/>
                  <a:pt x="31750" y="2317750"/>
                </a:cubicBezTo>
                <a:cubicBezTo>
                  <a:pt x="4233" y="2440517"/>
                  <a:pt x="0" y="2635250"/>
                  <a:pt x="0" y="263525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31" name="Forma livre 356"/>
          <p:cNvSpPr>
            <a:spLocks noChangeArrowheads="1"/>
          </p:cNvSpPr>
          <p:nvPr/>
        </p:nvSpPr>
        <p:spPr bwMode="auto">
          <a:xfrm>
            <a:off x="5613400" y="2667000"/>
            <a:ext cx="1247775" cy="784225"/>
          </a:xfrm>
          <a:custGeom>
            <a:avLst/>
            <a:gdLst>
              <a:gd name="T0" fmla="*/ 17753 w 1248410"/>
              <a:gd name="T1" fmla="*/ 782957 h 784860"/>
              <a:gd name="T2" fmla="*/ 40577 w 1248410"/>
              <a:gd name="T3" fmla="*/ 653731 h 784860"/>
              <a:gd name="T4" fmla="*/ 261221 w 1248410"/>
              <a:gd name="T5" fmla="*/ 585317 h 784860"/>
              <a:gd name="T6" fmla="*/ 367739 w 1248410"/>
              <a:gd name="T7" fmla="*/ 585317 h 784860"/>
              <a:gd name="T8" fmla="*/ 481864 w 1248410"/>
              <a:gd name="T9" fmla="*/ 509302 h 784860"/>
              <a:gd name="T10" fmla="*/ 649248 w 1248410"/>
              <a:gd name="T11" fmla="*/ 532107 h 784860"/>
              <a:gd name="T12" fmla="*/ 877499 w 1248410"/>
              <a:gd name="T13" fmla="*/ 220443 h 784860"/>
              <a:gd name="T14" fmla="*/ 1189443 w 1248410"/>
              <a:gd name="T15" fmla="*/ 129225 h 784860"/>
              <a:gd name="T16" fmla="*/ 1219877 w 1248410"/>
              <a:gd name="T17" fmla="*/ 0 h 784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8410"/>
              <a:gd name="T28" fmla="*/ 0 h 784860"/>
              <a:gd name="T29" fmla="*/ 1248410 w 1248410"/>
              <a:gd name="T30" fmla="*/ 784860 h 784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8410" h="784860">
                <a:moveTo>
                  <a:pt x="17780" y="784860"/>
                </a:moveTo>
                <a:cubicBezTo>
                  <a:pt x="8890" y="736600"/>
                  <a:pt x="0" y="688340"/>
                  <a:pt x="40640" y="655320"/>
                </a:cubicBezTo>
                <a:cubicBezTo>
                  <a:pt x="81280" y="622300"/>
                  <a:pt x="207010" y="598170"/>
                  <a:pt x="261620" y="586740"/>
                </a:cubicBezTo>
                <a:cubicBezTo>
                  <a:pt x="316230" y="575310"/>
                  <a:pt x="331470" y="599440"/>
                  <a:pt x="368300" y="586740"/>
                </a:cubicBezTo>
                <a:cubicBezTo>
                  <a:pt x="405130" y="574040"/>
                  <a:pt x="435610" y="519430"/>
                  <a:pt x="482600" y="510540"/>
                </a:cubicBezTo>
                <a:cubicBezTo>
                  <a:pt x="529590" y="501650"/>
                  <a:pt x="584200" y="581660"/>
                  <a:pt x="650240" y="533400"/>
                </a:cubicBezTo>
                <a:cubicBezTo>
                  <a:pt x="716280" y="485140"/>
                  <a:pt x="788670" y="288290"/>
                  <a:pt x="878840" y="220980"/>
                </a:cubicBezTo>
                <a:cubicBezTo>
                  <a:pt x="969010" y="153670"/>
                  <a:pt x="1134110" y="166370"/>
                  <a:pt x="1191260" y="129540"/>
                </a:cubicBezTo>
                <a:cubicBezTo>
                  <a:pt x="1248410" y="92710"/>
                  <a:pt x="1219200" y="20320"/>
                  <a:pt x="1221740" y="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32" name="Forma livre 355"/>
          <p:cNvSpPr>
            <a:spLocks noChangeArrowheads="1"/>
          </p:cNvSpPr>
          <p:nvPr/>
        </p:nvSpPr>
        <p:spPr bwMode="auto">
          <a:xfrm>
            <a:off x="4259263" y="5295900"/>
            <a:ext cx="655637" cy="600075"/>
          </a:xfrm>
          <a:custGeom>
            <a:avLst/>
            <a:gdLst>
              <a:gd name="T0" fmla="*/ 83943 w 655320"/>
              <a:gd name="T1" fmla="*/ 0 h 463550"/>
              <a:gd name="T2" fmla="*/ 45786 w 655320"/>
              <a:gd name="T3" fmla="*/ 342745 h 463550"/>
              <a:gd name="T4" fmla="*/ 358659 w 655320"/>
              <a:gd name="T5" fmla="*/ 1156762 h 463550"/>
              <a:gd name="T6" fmla="*/ 656271 w 655320"/>
              <a:gd name="T7" fmla="*/ 1221027 h 463550"/>
              <a:gd name="T8" fmla="*/ 0 60000 65536"/>
              <a:gd name="T9" fmla="*/ 0 60000 65536"/>
              <a:gd name="T10" fmla="*/ 0 60000 65536"/>
              <a:gd name="T11" fmla="*/ 0 60000 65536"/>
              <a:gd name="T12" fmla="*/ 0 w 655320"/>
              <a:gd name="T13" fmla="*/ 0 h 463550"/>
              <a:gd name="T14" fmla="*/ 655320 w 655320"/>
              <a:gd name="T15" fmla="*/ 463550 h 463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5320" h="463550">
                <a:moveTo>
                  <a:pt x="83820" y="0"/>
                </a:moveTo>
                <a:cubicBezTo>
                  <a:pt x="41910" y="26670"/>
                  <a:pt x="0" y="53340"/>
                  <a:pt x="45720" y="121920"/>
                </a:cubicBezTo>
                <a:cubicBezTo>
                  <a:pt x="91440" y="190500"/>
                  <a:pt x="256540" y="359410"/>
                  <a:pt x="358140" y="411480"/>
                </a:cubicBezTo>
                <a:cubicBezTo>
                  <a:pt x="459740" y="463550"/>
                  <a:pt x="610870" y="427990"/>
                  <a:pt x="655320" y="43434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33" name="Freeform 45"/>
          <p:cNvSpPr>
            <a:spLocks noChangeAspect="1"/>
          </p:cNvSpPr>
          <p:nvPr/>
        </p:nvSpPr>
        <p:spPr bwMode="auto">
          <a:xfrm>
            <a:off x="5462588" y="2008188"/>
            <a:ext cx="442912" cy="406400"/>
          </a:xfrm>
          <a:custGeom>
            <a:avLst/>
            <a:gdLst>
              <a:gd name="T0" fmla="*/ 2147483647 w 234"/>
              <a:gd name="T1" fmla="*/ 0 h 194"/>
              <a:gd name="T2" fmla="*/ 2147483647 w 234"/>
              <a:gd name="T3" fmla="*/ 2147483647 h 194"/>
              <a:gd name="T4" fmla="*/ 2147483647 w 234"/>
              <a:gd name="T5" fmla="*/ 2147483647 h 194"/>
              <a:gd name="T6" fmla="*/ 2147483647 w 234"/>
              <a:gd name="T7" fmla="*/ 2147483647 h 194"/>
              <a:gd name="T8" fmla="*/ 0 w 234"/>
              <a:gd name="T9" fmla="*/ 2147483647 h 194"/>
              <a:gd name="T10" fmla="*/ 0 w 234"/>
              <a:gd name="T11" fmla="*/ 2147483647 h 194"/>
              <a:gd name="T12" fmla="*/ 2147483647 w 234"/>
              <a:gd name="T13" fmla="*/ 2147483647 h 194"/>
              <a:gd name="T14" fmla="*/ 2147483647 w 234"/>
              <a:gd name="T15" fmla="*/ 2147483647 h 194"/>
              <a:gd name="T16" fmla="*/ 2147483647 w 234"/>
              <a:gd name="T17" fmla="*/ 2147483647 h 194"/>
              <a:gd name="T18" fmla="*/ 2147483647 w 234"/>
              <a:gd name="T19" fmla="*/ 2147483647 h 194"/>
              <a:gd name="T20" fmla="*/ 2147483647 w 234"/>
              <a:gd name="T21" fmla="*/ 2147483647 h 194"/>
              <a:gd name="T22" fmla="*/ 2147483647 w 234"/>
              <a:gd name="T23" fmla="*/ 2147483647 h 194"/>
              <a:gd name="T24" fmla="*/ 2147483647 w 234"/>
              <a:gd name="T25" fmla="*/ 2147483647 h 194"/>
              <a:gd name="T26" fmla="*/ 2147483647 w 234"/>
              <a:gd name="T27" fmla="*/ 2147483647 h 194"/>
              <a:gd name="T28" fmla="*/ 2147483647 w 234"/>
              <a:gd name="T29" fmla="*/ 2147483647 h 194"/>
              <a:gd name="T30" fmla="*/ 2147483647 w 234"/>
              <a:gd name="T31" fmla="*/ 2147483647 h 194"/>
              <a:gd name="T32" fmla="*/ 2147483647 w 234"/>
              <a:gd name="T33" fmla="*/ 2147483647 h 194"/>
              <a:gd name="T34" fmla="*/ 2147483647 w 234"/>
              <a:gd name="T35" fmla="*/ 2147483647 h 194"/>
              <a:gd name="T36" fmla="*/ 2147483647 w 234"/>
              <a:gd name="T37" fmla="*/ 2147483647 h 194"/>
              <a:gd name="T38" fmla="*/ 2147483647 w 234"/>
              <a:gd name="T39" fmla="*/ 2147483647 h 194"/>
              <a:gd name="T40" fmla="*/ 2147483647 w 234"/>
              <a:gd name="T41" fmla="*/ 2147483647 h 194"/>
              <a:gd name="T42" fmla="*/ 2147483647 w 234"/>
              <a:gd name="T43" fmla="*/ 2147483647 h 194"/>
              <a:gd name="T44" fmla="*/ 2147483647 w 234"/>
              <a:gd name="T45" fmla="*/ 2147483647 h 194"/>
              <a:gd name="T46" fmla="*/ 2147483647 w 234"/>
              <a:gd name="T47" fmla="*/ 2147483647 h 194"/>
              <a:gd name="T48" fmla="*/ 2147483647 w 234"/>
              <a:gd name="T49" fmla="*/ 2147483647 h 194"/>
              <a:gd name="T50" fmla="*/ 2147483647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7734" name="Forma livre 352"/>
          <p:cNvSpPr>
            <a:spLocks noChangeArrowheads="1"/>
          </p:cNvSpPr>
          <p:nvPr/>
        </p:nvSpPr>
        <p:spPr bwMode="auto">
          <a:xfrm>
            <a:off x="5181600" y="2117725"/>
            <a:ext cx="792163" cy="361950"/>
          </a:xfrm>
          <a:custGeom>
            <a:avLst/>
            <a:gdLst>
              <a:gd name="T0" fmla="*/ 0 w 792480"/>
              <a:gd name="T1" fmla="*/ 289560 h 361950"/>
              <a:gd name="T2" fmla="*/ 433818 w 792480"/>
              <a:gd name="T3" fmla="*/ 350520 h 361950"/>
              <a:gd name="T4" fmla="*/ 654534 w 792480"/>
              <a:gd name="T5" fmla="*/ 220980 h 361950"/>
              <a:gd name="T6" fmla="*/ 791529 w 792480"/>
              <a:gd name="T7" fmla="*/ 0 h 361950"/>
              <a:gd name="T8" fmla="*/ 0 60000 65536"/>
              <a:gd name="T9" fmla="*/ 0 60000 65536"/>
              <a:gd name="T10" fmla="*/ 0 60000 65536"/>
              <a:gd name="T11" fmla="*/ 0 60000 65536"/>
              <a:gd name="T12" fmla="*/ 0 w 792480"/>
              <a:gd name="T13" fmla="*/ 0 h 361950"/>
              <a:gd name="T14" fmla="*/ 792480 w 79248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480" h="361950">
                <a:moveTo>
                  <a:pt x="0" y="289560"/>
                </a:moveTo>
                <a:cubicBezTo>
                  <a:pt x="162560" y="325755"/>
                  <a:pt x="325120" y="361950"/>
                  <a:pt x="434340" y="350520"/>
                </a:cubicBezTo>
                <a:cubicBezTo>
                  <a:pt x="543560" y="339090"/>
                  <a:pt x="595630" y="279400"/>
                  <a:pt x="655320" y="220980"/>
                </a:cubicBezTo>
                <a:cubicBezTo>
                  <a:pt x="715010" y="162560"/>
                  <a:pt x="765810" y="38100"/>
                  <a:pt x="792480" y="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11269" name="Freeform 191"/>
          <p:cNvSpPr>
            <a:spLocks noChangeAspect="1"/>
          </p:cNvSpPr>
          <p:nvPr/>
        </p:nvSpPr>
        <p:spPr bwMode="auto">
          <a:xfrm>
            <a:off x="4548188" y="1141413"/>
            <a:ext cx="1052512" cy="1252537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8307736" name="Grupo 354"/>
          <p:cNvGrpSpPr>
            <a:grpSpLocks/>
          </p:cNvGrpSpPr>
          <p:nvPr/>
        </p:nvGrpSpPr>
        <p:grpSpPr bwMode="auto">
          <a:xfrm>
            <a:off x="2616200" y="1943100"/>
            <a:ext cx="3006725" cy="2152650"/>
            <a:chOff x="2616200" y="1943100"/>
            <a:chExt cx="3007360" cy="2152650"/>
          </a:xfrm>
        </p:grpSpPr>
        <p:sp>
          <p:nvSpPr>
            <p:cNvPr id="8307737" name="Forma livre 318"/>
            <p:cNvSpPr>
              <a:spLocks noChangeArrowheads="1"/>
            </p:cNvSpPr>
            <p:nvPr/>
          </p:nvSpPr>
          <p:spPr bwMode="auto">
            <a:xfrm>
              <a:off x="2616200" y="2743200"/>
              <a:ext cx="1085850" cy="1352550"/>
            </a:xfrm>
            <a:custGeom>
              <a:avLst/>
              <a:gdLst>
                <a:gd name="T0" fmla="*/ 0 w 1085850"/>
                <a:gd name="T1" fmla="*/ 1352550 h 1352550"/>
                <a:gd name="T2" fmla="*/ 107950 w 1085850"/>
                <a:gd name="T3" fmla="*/ 1244600 h 1352550"/>
                <a:gd name="T4" fmla="*/ 260350 w 1085850"/>
                <a:gd name="T5" fmla="*/ 1155700 h 1352550"/>
                <a:gd name="T6" fmla="*/ 368300 w 1085850"/>
                <a:gd name="T7" fmla="*/ 1123950 h 1352550"/>
                <a:gd name="T8" fmla="*/ 577850 w 1085850"/>
                <a:gd name="T9" fmla="*/ 971550 h 1352550"/>
                <a:gd name="T10" fmla="*/ 914400 w 1085850"/>
                <a:gd name="T11" fmla="*/ 412750 h 1352550"/>
                <a:gd name="T12" fmla="*/ 1085850 w 1085850"/>
                <a:gd name="T13" fmla="*/ 0 h 13525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5850"/>
                <a:gd name="T22" fmla="*/ 0 h 1352550"/>
                <a:gd name="T23" fmla="*/ 1085850 w 1085850"/>
                <a:gd name="T24" fmla="*/ 1352550 h 13525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5850" h="1352550">
                  <a:moveTo>
                    <a:pt x="0" y="1352550"/>
                  </a:moveTo>
                  <a:cubicBezTo>
                    <a:pt x="32279" y="1314979"/>
                    <a:pt x="64558" y="1277408"/>
                    <a:pt x="107950" y="1244600"/>
                  </a:cubicBezTo>
                  <a:cubicBezTo>
                    <a:pt x="151342" y="1211792"/>
                    <a:pt x="216958" y="1175808"/>
                    <a:pt x="260350" y="1155700"/>
                  </a:cubicBezTo>
                  <a:cubicBezTo>
                    <a:pt x="303742" y="1135592"/>
                    <a:pt x="315383" y="1154642"/>
                    <a:pt x="368300" y="1123950"/>
                  </a:cubicBezTo>
                  <a:cubicBezTo>
                    <a:pt x="421217" y="1093258"/>
                    <a:pt x="486833" y="1090083"/>
                    <a:pt x="577850" y="971550"/>
                  </a:cubicBezTo>
                  <a:cubicBezTo>
                    <a:pt x="668867" y="853017"/>
                    <a:pt x="829733" y="574675"/>
                    <a:pt x="914400" y="412750"/>
                  </a:cubicBezTo>
                  <a:cubicBezTo>
                    <a:pt x="999067" y="250825"/>
                    <a:pt x="1042458" y="125412"/>
                    <a:pt x="1085850" y="0"/>
                  </a:cubicBezTo>
                </a:path>
              </a:pathLst>
            </a:custGeom>
            <a:noFill/>
            <a:ln w="317500">
              <a:solidFill>
                <a:srgbClr val="FFFF00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/>
            </a:p>
          </p:txBody>
        </p:sp>
        <p:sp>
          <p:nvSpPr>
            <p:cNvPr id="8307738" name="Forma livre 351"/>
            <p:cNvSpPr>
              <a:spLocks noChangeArrowheads="1"/>
            </p:cNvSpPr>
            <p:nvPr/>
          </p:nvSpPr>
          <p:spPr bwMode="auto">
            <a:xfrm>
              <a:off x="3703320" y="1943100"/>
              <a:ext cx="1920240" cy="777240"/>
            </a:xfrm>
            <a:custGeom>
              <a:avLst/>
              <a:gdLst>
                <a:gd name="T0" fmla="*/ 0 w 1920240"/>
                <a:gd name="T1" fmla="*/ 777240 h 777240"/>
                <a:gd name="T2" fmla="*/ 777240 w 1920240"/>
                <a:gd name="T3" fmla="*/ 624840 h 777240"/>
                <a:gd name="T4" fmla="*/ 1264920 w 1920240"/>
                <a:gd name="T5" fmla="*/ 541020 h 777240"/>
                <a:gd name="T6" fmla="*/ 1463040 w 1920240"/>
                <a:gd name="T7" fmla="*/ 449580 h 777240"/>
                <a:gd name="T8" fmla="*/ 1706880 w 1920240"/>
                <a:gd name="T9" fmla="*/ 129540 h 777240"/>
                <a:gd name="T10" fmla="*/ 1920240 w 1920240"/>
                <a:gd name="T11" fmla="*/ 0 h 777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0240"/>
                <a:gd name="T19" fmla="*/ 0 h 777240"/>
                <a:gd name="T20" fmla="*/ 1920240 w 1920240"/>
                <a:gd name="T21" fmla="*/ 777240 h 777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0240" h="777240">
                  <a:moveTo>
                    <a:pt x="0" y="777240"/>
                  </a:moveTo>
                  <a:lnTo>
                    <a:pt x="777240" y="624840"/>
                  </a:lnTo>
                  <a:cubicBezTo>
                    <a:pt x="988060" y="585470"/>
                    <a:pt x="1150620" y="570230"/>
                    <a:pt x="1264920" y="541020"/>
                  </a:cubicBezTo>
                  <a:cubicBezTo>
                    <a:pt x="1379220" y="511810"/>
                    <a:pt x="1389380" y="518160"/>
                    <a:pt x="1463040" y="449580"/>
                  </a:cubicBezTo>
                  <a:cubicBezTo>
                    <a:pt x="1536700" y="381000"/>
                    <a:pt x="1630680" y="204470"/>
                    <a:pt x="1706880" y="129540"/>
                  </a:cubicBezTo>
                  <a:cubicBezTo>
                    <a:pt x="1783080" y="54610"/>
                    <a:pt x="1920240" y="0"/>
                    <a:pt x="1920240" y="0"/>
                  </a:cubicBezTo>
                </a:path>
              </a:pathLst>
            </a:custGeom>
            <a:noFill/>
            <a:ln w="317500">
              <a:solidFill>
                <a:srgbClr val="FFFF00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/>
            </a:p>
          </p:txBody>
        </p:sp>
        <p:sp>
          <p:nvSpPr>
            <p:cNvPr id="8307739" name="Forma livre 353"/>
            <p:cNvSpPr>
              <a:spLocks noChangeArrowheads="1"/>
            </p:cNvSpPr>
            <p:nvPr/>
          </p:nvSpPr>
          <p:spPr bwMode="auto">
            <a:xfrm>
              <a:off x="3634740" y="2697480"/>
              <a:ext cx="243840" cy="144780"/>
            </a:xfrm>
            <a:custGeom>
              <a:avLst/>
              <a:gdLst>
                <a:gd name="T0" fmla="*/ 243840 w 243840"/>
                <a:gd name="T1" fmla="*/ 0 h 144780"/>
                <a:gd name="T2" fmla="*/ 0 w 243840"/>
                <a:gd name="T3" fmla="*/ 144780 h 144780"/>
                <a:gd name="T4" fmla="*/ 0 60000 65536"/>
                <a:gd name="T5" fmla="*/ 0 60000 65536"/>
                <a:gd name="T6" fmla="*/ 0 w 243840"/>
                <a:gd name="T7" fmla="*/ 0 h 144780"/>
                <a:gd name="T8" fmla="*/ 243840 w 243840"/>
                <a:gd name="T9" fmla="*/ 144780 h 1447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3840" h="144780">
                  <a:moveTo>
                    <a:pt x="243840" y="0"/>
                  </a:moveTo>
                  <a:cubicBezTo>
                    <a:pt x="140970" y="3175"/>
                    <a:pt x="38100" y="6350"/>
                    <a:pt x="0" y="144780"/>
                  </a:cubicBezTo>
                </a:path>
              </a:pathLst>
            </a:custGeom>
            <a:noFill/>
            <a:ln w="317500">
              <a:solidFill>
                <a:srgbClr val="FFFF00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/>
            </a:p>
          </p:txBody>
        </p:sp>
      </p:grpSp>
      <p:sp>
        <p:nvSpPr>
          <p:cNvPr id="161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8307741" name="Freeform 29"/>
          <p:cNvSpPr>
            <a:spLocks/>
          </p:cNvSpPr>
          <p:nvPr/>
        </p:nvSpPr>
        <p:spPr bwMode="auto">
          <a:xfrm>
            <a:off x="5197475" y="1828800"/>
            <a:ext cx="176213" cy="288925"/>
          </a:xfrm>
          <a:custGeom>
            <a:avLst/>
            <a:gdLst/>
            <a:ahLst/>
            <a:cxnLst>
              <a:cxn ang="0">
                <a:pos x="111" y="182"/>
              </a:cxn>
              <a:cxn ang="0">
                <a:pos x="61" y="131"/>
              </a:cxn>
              <a:cxn ang="0">
                <a:pos x="46" y="101"/>
              </a:cxn>
              <a:cxn ang="0">
                <a:pos x="20" y="76"/>
              </a:cxn>
              <a:cxn ang="0">
                <a:pos x="0" y="0"/>
              </a:cxn>
            </a:cxnLst>
            <a:rect l="0" t="0" r="r" b="b"/>
            <a:pathLst>
              <a:path w="111" h="182">
                <a:moveTo>
                  <a:pt x="111" y="182"/>
                </a:moveTo>
                <a:cubicBezTo>
                  <a:pt x="89" y="168"/>
                  <a:pt x="83" y="145"/>
                  <a:pt x="61" y="131"/>
                </a:cubicBezTo>
                <a:cubicBezTo>
                  <a:pt x="56" y="117"/>
                  <a:pt x="56" y="112"/>
                  <a:pt x="46" y="101"/>
                </a:cubicBezTo>
                <a:cubicBezTo>
                  <a:pt x="38" y="92"/>
                  <a:pt x="20" y="76"/>
                  <a:pt x="20" y="76"/>
                </a:cubicBezTo>
                <a:cubicBezTo>
                  <a:pt x="10" y="45"/>
                  <a:pt x="0" y="34"/>
                  <a:pt x="0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742" name="Rectangle 5"/>
          <p:cNvSpPr>
            <a:spLocks noChangeArrowheads="1"/>
          </p:cNvSpPr>
          <p:nvPr/>
        </p:nvSpPr>
        <p:spPr bwMode="auto">
          <a:xfrm>
            <a:off x="7593013" y="5981700"/>
            <a:ext cx="260350" cy="2587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743" name="Oval 250"/>
          <p:cNvSpPr>
            <a:spLocks noChangeArrowheads="1"/>
          </p:cNvSpPr>
          <p:nvPr/>
        </p:nvSpPr>
        <p:spPr bwMode="auto">
          <a:xfrm>
            <a:off x="4999038" y="55626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744" name="Oval 250"/>
          <p:cNvSpPr>
            <a:spLocks noChangeArrowheads="1"/>
          </p:cNvSpPr>
          <p:nvPr/>
        </p:nvSpPr>
        <p:spPr bwMode="auto">
          <a:xfrm>
            <a:off x="4508500" y="503713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745" name="Text Box 326"/>
          <p:cNvSpPr txBox="1">
            <a:spLocks noChangeArrowheads="1"/>
          </p:cNvSpPr>
          <p:nvPr/>
        </p:nvSpPr>
        <p:spPr bwMode="auto">
          <a:xfrm>
            <a:off x="3987800" y="5081588"/>
            <a:ext cx="5175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Lucas do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Rio Verde</a:t>
            </a:r>
          </a:p>
        </p:txBody>
      </p:sp>
      <p:sp>
        <p:nvSpPr>
          <p:cNvPr id="8307746" name="Freeform 55"/>
          <p:cNvSpPr>
            <a:spLocks/>
          </p:cNvSpPr>
          <p:nvPr/>
        </p:nvSpPr>
        <p:spPr bwMode="auto">
          <a:xfrm>
            <a:off x="5786438" y="2097088"/>
            <a:ext cx="280987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747" name="Text Box 326"/>
          <p:cNvSpPr txBox="1">
            <a:spLocks noChangeArrowheads="1"/>
          </p:cNvSpPr>
          <p:nvPr/>
        </p:nvSpPr>
        <p:spPr bwMode="auto">
          <a:xfrm>
            <a:off x="5683250" y="2333625"/>
            <a:ext cx="915988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Vila do Conde</a:t>
            </a:r>
            <a:endParaRPr lang="pt-BR" sz="700" b="0">
              <a:latin typeface="Calibri" pitchFamily="34" charset="0"/>
            </a:endParaRPr>
          </a:p>
        </p:txBody>
      </p:sp>
      <p:sp>
        <p:nvSpPr>
          <p:cNvPr id="8307748" name="Freeform 64"/>
          <p:cNvSpPr>
            <a:spLocks/>
          </p:cNvSpPr>
          <p:nvPr/>
        </p:nvSpPr>
        <p:spPr bwMode="auto">
          <a:xfrm>
            <a:off x="5662613" y="2403475"/>
            <a:ext cx="46037" cy="382588"/>
          </a:xfrm>
          <a:custGeom>
            <a:avLst/>
            <a:gdLst>
              <a:gd name="T0" fmla="*/ 2147483647 w 189"/>
              <a:gd name="T1" fmla="*/ 0 h 591"/>
              <a:gd name="T2" fmla="*/ 0 w 189"/>
              <a:gd name="T3" fmla="*/ 2147483647 h 591"/>
              <a:gd name="T4" fmla="*/ 2147483647 w 189"/>
              <a:gd name="T5" fmla="*/ 2147483647 h 591"/>
              <a:gd name="T6" fmla="*/ 2147483647 w 189"/>
              <a:gd name="T7" fmla="*/ 2147483647 h 591"/>
              <a:gd name="T8" fmla="*/ 2147483647 w 189"/>
              <a:gd name="T9" fmla="*/ 2147483647 h 591"/>
              <a:gd name="T10" fmla="*/ 2147483647 w 189"/>
              <a:gd name="T11" fmla="*/ 2147483647 h 5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591"/>
              <a:gd name="T20" fmla="*/ 189 w 189"/>
              <a:gd name="T21" fmla="*/ 591 h 5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591">
                <a:moveTo>
                  <a:pt x="30" y="0"/>
                </a:moveTo>
                <a:cubicBezTo>
                  <a:pt x="15" y="71"/>
                  <a:pt x="0" y="143"/>
                  <a:pt x="0" y="190"/>
                </a:cubicBezTo>
                <a:cubicBezTo>
                  <a:pt x="0" y="237"/>
                  <a:pt x="14" y="248"/>
                  <a:pt x="30" y="280"/>
                </a:cubicBezTo>
                <a:cubicBezTo>
                  <a:pt x="46" y="312"/>
                  <a:pt x="71" y="339"/>
                  <a:pt x="95" y="381"/>
                </a:cubicBezTo>
                <a:cubicBezTo>
                  <a:pt x="119" y="423"/>
                  <a:pt x="161" y="496"/>
                  <a:pt x="175" y="531"/>
                </a:cubicBezTo>
                <a:cubicBezTo>
                  <a:pt x="189" y="566"/>
                  <a:pt x="184" y="578"/>
                  <a:pt x="180" y="591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49" name="Text Box 326"/>
          <p:cNvSpPr txBox="1">
            <a:spLocks noChangeArrowheads="1"/>
          </p:cNvSpPr>
          <p:nvPr/>
        </p:nvSpPr>
        <p:spPr bwMode="auto">
          <a:xfrm>
            <a:off x="5456238" y="3149600"/>
            <a:ext cx="34925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Marabá</a:t>
            </a:r>
          </a:p>
        </p:txBody>
      </p:sp>
      <p:sp>
        <p:nvSpPr>
          <p:cNvPr id="8307750" name="Rectangle 68"/>
          <p:cNvSpPr>
            <a:spLocks noChangeArrowheads="1"/>
          </p:cNvSpPr>
          <p:nvPr/>
        </p:nvSpPr>
        <p:spPr bwMode="auto">
          <a:xfrm>
            <a:off x="5684838" y="2727325"/>
            <a:ext cx="71437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751" name="Freeform 69"/>
          <p:cNvSpPr>
            <a:spLocks/>
          </p:cNvSpPr>
          <p:nvPr/>
        </p:nvSpPr>
        <p:spPr bwMode="auto">
          <a:xfrm>
            <a:off x="5657850" y="2370138"/>
            <a:ext cx="146050" cy="49212"/>
          </a:xfrm>
          <a:custGeom>
            <a:avLst/>
            <a:gdLst>
              <a:gd name="T0" fmla="*/ 0 w 85"/>
              <a:gd name="T1" fmla="*/ 2147483647 h 41"/>
              <a:gd name="T2" fmla="*/ 2147483647 w 85"/>
              <a:gd name="T3" fmla="*/ 0 h 41"/>
              <a:gd name="T4" fmla="*/ 0 60000 65536"/>
              <a:gd name="T5" fmla="*/ 0 60000 65536"/>
              <a:gd name="T6" fmla="*/ 0 w 85"/>
              <a:gd name="T7" fmla="*/ 0 h 41"/>
              <a:gd name="T8" fmla="*/ 85 w 85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41">
                <a:moveTo>
                  <a:pt x="0" y="41"/>
                </a:moveTo>
                <a:cubicBezTo>
                  <a:pt x="38" y="33"/>
                  <a:pt x="58" y="27"/>
                  <a:pt x="85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7752" name="Text Box 71"/>
          <p:cNvSpPr txBox="1">
            <a:spLocks noChangeArrowheads="1"/>
          </p:cNvSpPr>
          <p:nvPr/>
        </p:nvSpPr>
        <p:spPr bwMode="auto">
          <a:xfrm>
            <a:off x="5219700" y="2601913"/>
            <a:ext cx="544513" cy="1682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Tucuruí</a:t>
            </a:r>
          </a:p>
        </p:txBody>
      </p:sp>
      <p:sp>
        <p:nvSpPr>
          <p:cNvPr id="8307753" name="Text Box 326"/>
          <p:cNvSpPr txBox="1">
            <a:spLocks noChangeArrowheads="1"/>
          </p:cNvSpPr>
          <p:nvPr/>
        </p:nvSpPr>
        <p:spPr bwMode="auto">
          <a:xfrm>
            <a:off x="5948363" y="4543425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Palmas</a:t>
            </a:r>
          </a:p>
        </p:txBody>
      </p:sp>
      <p:sp>
        <p:nvSpPr>
          <p:cNvPr id="8307754" name="Text Box 326"/>
          <p:cNvSpPr txBox="1">
            <a:spLocks noChangeArrowheads="1"/>
          </p:cNvSpPr>
          <p:nvPr/>
        </p:nvSpPr>
        <p:spPr bwMode="auto">
          <a:xfrm>
            <a:off x="4737100" y="5105400"/>
            <a:ext cx="5159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Ribeirão Cascalheira</a:t>
            </a:r>
          </a:p>
        </p:txBody>
      </p:sp>
      <p:sp>
        <p:nvSpPr>
          <p:cNvPr id="8307755" name="Text Box 326"/>
          <p:cNvSpPr txBox="1">
            <a:spLocks noChangeArrowheads="1"/>
          </p:cNvSpPr>
          <p:nvPr/>
        </p:nvSpPr>
        <p:spPr bwMode="auto">
          <a:xfrm>
            <a:off x="4432300" y="4816475"/>
            <a:ext cx="5143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Sorriso</a:t>
            </a:r>
          </a:p>
        </p:txBody>
      </p:sp>
      <p:sp>
        <p:nvSpPr>
          <p:cNvPr id="8307756" name="Freeform 55"/>
          <p:cNvSpPr>
            <a:spLocks/>
          </p:cNvSpPr>
          <p:nvPr/>
        </p:nvSpPr>
        <p:spPr bwMode="auto">
          <a:xfrm>
            <a:off x="6823075" y="2376488"/>
            <a:ext cx="280988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07757" name="Line 58"/>
          <p:cNvSpPr>
            <a:spLocks noChangeShapeType="1"/>
          </p:cNvSpPr>
          <p:nvPr/>
        </p:nvSpPr>
        <p:spPr bwMode="auto">
          <a:xfrm flipH="1" flipV="1">
            <a:off x="4654550" y="3022600"/>
            <a:ext cx="10795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7758" name="Freeform 53"/>
          <p:cNvSpPr>
            <a:spLocks/>
          </p:cNvSpPr>
          <p:nvPr/>
        </p:nvSpPr>
        <p:spPr bwMode="auto">
          <a:xfrm>
            <a:off x="6107113" y="2668588"/>
            <a:ext cx="712787" cy="546100"/>
          </a:xfrm>
          <a:custGeom>
            <a:avLst/>
            <a:gdLst>
              <a:gd name="T0" fmla="*/ 2147483647 w 1451"/>
              <a:gd name="T1" fmla="*/ 0 h 960"/>
              <a:gd name="T2" fmla="*/ 2147483647 w 1451"/>
              <a:gd name="T3" fmla="*/ 2147483647 h 960"/>
              <a:gd name="T4" fmla="*/ 2147483647 w 1451"/>
              <a:gd name="T5" fmla="*/ 2147483647 h 960"/>
              <a:gd name="T6" fmla="*/ 2147483647 w 1451"/>
              <a:gd name="T7" fmla="*/ 2147483647 h 960"/>
              <a:gd name="T8" fmla="*/ 0 w 1451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1"/>
              <a:gd name="T16" fmla="*/ 0 h 960"/>
              <a:gd name="T17" fmla="*/ 1451 w 1451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1" h="960">
                <a:moveTo>
                  <a:pt x="1451" y="0"/>
                </a:moveTo>
                <a:cubicBezTo>
                  <a:pt x="1432" y="87"/>
                  <a:pt x="1413" y="174"/>
                  <a:pt x="1315" y="227"/>
                </a:cubicBezTo>
                <a:cubicBezTo>
                  <a:pt x="1217" y="280"/>
                  <a:pt x="1013" y="212"/>
                  <a:pt x="862" y="318"/>
                </a:cubicBezTo>
                <a:cubicBezTo>
                  <a:pt x="711" y="424"/>
                  <a:pt x="552" y="764"/>
                  <a:pt x="408" y="862"/>
                </a:cubicBezTo>
                <a:cubicBezTo>
                  <a:pt x="264" y="960"/>
                  <a:pt x="106" y="907"/>
                  <a:pt x="0" y="90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759" name="Line 74"/>
          <p:cNvSpPr>
            <a:spLocks noChangeShapeType="1"/>
          </p:cNvSpPr>
          <p:nvPr/>
        </p:nvSpPr>
        <p:spPr bwMode="auto">
          <a:xfrm flipH="1" flipV="1">
            <a:off x="4646613" y="3003550"/>
            <a:ext cx="1079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7760" name="Line 98"/>
          <p:cNvSpPr>
            <a:spLocks noChangeShapeType="1"/>
          </p:cNvSpPr>
          <p:nvPr/>
        </p:nvSpPr>
        <p:spPr bwMode="auto">
          <a:xfrm flipH="1" flipV="1">
            <a:off x="4645025" y="3009900"/>
            <a:ext cx="107950" cy="14288"/>
          </a:xfrm>
          <a:prstGeom prst="line">
            <a:avLst/>
          </a:prstGeom>
          <a:noFill/>
          <a:ln w="47625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7761" name="Text Box 75"/>
          <p:cNvSpPr txBox="1">
            <a:spLocks noChangeArrowheads="1"/>
          </p:cNvSpPr>
          <p:nvPr/>
        </p:nvSpPr>
        <p:spPr bwMode="auto">
          <a:xfrm rot="-3292146">
            <a:off x="6371431" y="2845594"/>
            <a:ext cx="352425" cy="1857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EFC</a:t>
            </a:r>
          </a:p>
        </p:txBody>
      </p:sp>
      <p:sp>
        <p:nvSpPr>
          <p:cNvPr id="8307762" name="AutoShape 76"/>
          <p:cNvSpPr>
            <a:spLocks noChangeArrowheads="1"/>
          </p:cNvSpPr>
          <p:nvPr/>
        </p:nvSpPr>
        <p:spPr bwMode="auto">
          <a:xfrm>
            <a:off x="6802438" y="2684463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763" name="Text Box 326"/>
          <p:cNvSpPr txBox="1">
            <a:spLocks noChangeArrowheads="1"/>
          </p:cNvSpPr>
          <p:nvPr/>
        </p:nvSpPr>
        <p:spPr bwMode="auto">
          <a:xfrm>
            <a:off x="6137275" y="3187700"/>
            <a:ext cx="515938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Açailândia</a:t>
            </a:r>
          </a:p>
        </p:txBody>
      </p:sp>
      <p:sp>
        <p:nvSpPr>
          <p:cNvPr id="8307764" name="Text Box 326"/>
          <p:cNvSpPr txBox="1">
            <a:spLocks noChangeArrowheads="1"/>
          </p:cNvSpPr>
          <p:nvPr/>
        </p:nvSpPr>
        <p:spPr bwMode="auto">
          <a:xfrm>
            <a:off x="6881813" y="2708275"/>
            <a:ext cx="2794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Itaqui</a:t>
            </a:r>
          </a:p>
        </p:txBody>
      </p:sp>
      <p:sp>
        <p:nvSpPr>
          <p:cNvPr id="8307765" name="Freeform 108"/>
          <p:cNvSpPr>
            <a:spLocks/>
          </p:cNvSpPr>
          <p:nvPr/>
        </p:nvSpPr>
        <p:spPr bwMode="auto">
          <a:xfrm>
            <a:off x="5157788" y="1903413"/>
            <a:ext cx="517525" cy="520700"/>
          </a:xfrm>
          <a:custGeom>
            <a:avLst/>
            <a:gdLst>
              <a:gd name="T0" fmla="*/ 0 w 326"/>
              <a:gd name="T1" fmla="*/ 2147483647 h 255"/>
              <a:gd name="T2" fmla="*/ 2147483647 w 326"/>
              <a:gd name="T3" fmla="*/ 2147483647 h 255"/>
              <a:gd name="T4" fmla="*/ 2147483647 w 326"/>
              <a:gd name="T5" fmla="*/ 2147483647 h 255"/>
              <a:gd name="T6" fmla="*/ 2147483647 w 326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255"/>
              <a:gd name="T14" fmla="*/ 326 w 326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255">
                <a:moveTo>
                  <a:pt x="0" y="255"/>
                </a:moveTo>
                <a:cubicBezTo>
                  <a:pt x="46" y="216"/>
                  <a:pt x="92" y="178"/>
                  <a:pt x="120" y="149"/>
                </a:cubicBezTo>
                <a:cubicBezTo>
                  <a:pt x="148" y="120"/>
                  <a:pt x="134" y="107"/>
                  <a:pt x="168" y="82"/>
                </a:cubicBezTo>
                <a:cubicBezTo>
                  <a:pt x="202" y="57"/>
                  <a:pt x="264" y="28"/>
                  <a:pt x="326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766" name="Text Box 71"/>
          <p:cNvSpPr txBox="1">
            <a:spLocks noChangeArrowheads="1"/>
          </p:cNvSpPr>
          <p:nvPr/>
        </p:nvSpPr>
        <p:spPr bwMode="auto">
          <a:xfrm>
            <a:off x="4044950" y="2382838"/>
            <a:ext cx="544513" cy="1682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Santarém</a:t>
            </a:r>
          </a:p>
        </p:txBody>
      </p:sp>
      <p:sp>
        <p:nvSpPr>
          <p:cNvPr id="8307767" name="AutoShape 82"/>
          <p:cNvSpPr>
            <a:spLocks noChangeArrowheads="1"/>
          </p:cNvSpPr>
          <p:nvPr/>
        </p:nvSpPr>
        <p:spPr bwMode="auto">
          <a:xfrm rot="10800000">
            <a:off x="5659438" y="2768600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768" name="Forma livre 219"/>
          <p:cNvSpPr>
            <a:spLocks noChangeArrowheads="1"/>
          </p:cNvSpPr>
          <p:nvPr/>
        </p:nvSpPr>
        <p:spPr bwMode="auto">
          <a:xfrm>
            <a:off x="4525963" y="4899025"/>
            <a:ext cx="36512" cy="144463"/>
          </a:xfrm>
          <a:custGeom>
            <a:avLst/>
            <a:gdLst>
              <a:gd name="T0" fmla="*/ 451982 w 28575"/>
              <a:gd name="T1" fmla="*/ 0 h 207168"/>
              <a:gd name="T2" fmla="*/ 0 w 28575"/>
              <a:gd name="T3" fmla="*/ 13479 h 207168"/>
              <a:gd name="T4" fmla="*/ 0 60000 65536"/>
              <a:gd name="T5" fmla="*/ 0 60000 65536"/>
              <a:gd name="T6" fmla="*/ 0 w 28575"/>
              <a:gd name="T7" fmla="*/ 0 h 207168"/>
              <a:gd name="T8" fmla="*/ 28575 w 28575"/>
              <a:gd name="T9" fmla="*/ 207168 h 207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75" h="207168">
                <a:moveTo>
                  <a:pt x="26194" y="0"/>
                </a:moveTo>
                <a:cubicBezTo>
                  <a:pt x="27384" y="90685"/>
                  <a:pt x="28575" y="181371"/>
                  <a:pt x="0" y="20716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69" name="Forma livre 222"/>
          <p:cNvSpPr>
            <a:spLocks noChangeArrowheads="1"/>
          </p:cNvSpPr>
          <p:nvPr/>
        </p:nvSpPr>
        <p:spPr bwMode="auto">
          <a:xfrm>
            <a:off x="4302125" y="5087938"/>
            <a:ext cx="223838" cy="473075"/>
          </a:xfrm>
          <a:custGeom>
            <a:avLst/>
            <a:gdLst>
              <a:gd name="T0" fmla="*/ 10595113 w 147637"/>
              <a:gd name="T1" fmla="*/ 0 h 590550"/>
              <a:gd name="T2" fmla="*/ 1708848 w 147637"/>
              <a:gd name="T3" fmla="*/ 92124 h 590550"/>
              <a:gd name="T4" fmla="*/ 341733 w 147637"/>
              <a:gd name="T5" fmla="*/ 134392 h 590550"/>
              <a:gd name="T6" fmla="*/ 0 60000 65536"/>
              <a:gd name="T7" fmla="*/ 0 60000 65536"/>
              <a:gd name="T8" fmla="*/ 0 60000 65536"/>
              <a:gd name="T9" fmla="*/ 0 w 147637"/>
              <a:gd name="T10" fmla="*/ 0 h 590550"/>
              <a:gd name="T11" fmla="*/ 147637 w 147637"/>
              <a:gd name="T12" fmla="*/ 590550 h 590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37" h="590550">
                <a:moveTo>
                  <a:pt x="147637" y="0"/>
                </a:moveTo>
                <a:cubicBezTo>
                  <a:pt x="97631" y="153194"/>
                  <a:pt x="47625" y="306388"/>
                  <a:pt x="23812" y="404813"/>
                </a:cubicBezTo>
                <a:cubicBezTo>
                  <a:pt x="0" y="503238"/>
                  <a:pt x="2381" y="546894"/>
                  <a:pt x="4762" y="59055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70" name="Oval 250"/>
          <p:cNvSpPr>
            <a:spLocks noChangeArrowheads="1"/>
          </p:cNvSpPr>
          <p:nvPr/>
        </p:nvSpPr>
        <p:spPr bwMode="auto">
          <a:xfrm>
            <a:off x="4530725" y="4864100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771" name="Text Box 326"/>
          <p:cNvSpPr txBox="1">
            <a:spLocks noChangeArrowheads="1"/>
          </p:cNvSpPr>
          <p:nvPr/>
        </p:nvSpPr>
        <p:spPr bwMode="auto">
          <a:xfrm>
            <a:off x="3930650" y="5405438"/>
            <a:ext cx="36195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307772" name="AutoShape 97"/>
          <p:cNvSpPr>
            <a:spLocks noChangeArrowheads="1"/>
          </p:cNvSpPr>
          <p:nvPr/>
        </p:nvSpPr>
        <p:spPr bwMode="auto">
          <a:xfrm>
            <a:off x="4449763" y="2513013"/>
            <a:ext cx="66675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773" name="Text Box 326"/>
          <p:cNvSpPr txBox="1">
            <a:spLocks noChangeArrowheads="1"/>
          </p:cNvSpPr>
          <p:nvPr/>
        </p:nvSpPr>
        <p:spPr bwMode="auto">
          <a:xfrm>
            <a:off x="3173413" y="4937125"/>
            <a:ext cx="30162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Vilhena</a:t>
            </a:r>
          </a:p>
        </p:txBody>
      </p:sp>
      <p:sp>
        <p:nvSpPr>
          <p:cNvPr id="8307774" name="Oval 250"/>
          <p:cNvSpPr>
            <a:spLocks noChangeArrowheads="1"/>
          </p:cNvSpPr>
          <p:nvPr/>
        </p:nvSpPr>
        <p:spPr bwMode="auto">
          <a:xfrm>
            <a:off x="3375025" y="48641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775" name="Text Box 326"/>
          <p:cNvSpPr txBox="1">
            <a:spLocks noChangeArrowheads="1"/>
          </p:cNvSpPr>
          <p:nvPr/>
        </p:nvSpPr>
        <p:spPr bwMode="auto">
          <a:xfrm>
            <a:off x="2378075" y="3738563"/>
            <a:ext cx="33813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Humaitá</a:t>
            </a:r>
          </a:p>
        </p:txBody>
      </p:sp>
      <p:sp>
        <p:nvSpPr>
          <p:cNvPr id="8307776" name="Oval 250"/>
          <p:cNvSpPr>
            <a:spLocks noChangeArrowheads="1"/>
          </p:cNvSpPr>
          <p:nvPr/>
        </p:nvSpPr>
        <p:spPr bwMode="auto">
          <a:xfrm>
            <a:off x="2525713" y="4041775"/>
            <a:ext cx="63500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777" name="Text Box 326"/>
          <p:cNvSpPr txBox="1">
            <a:spLocks noChangeArrowheads="1"/>
          </p:cNvSpPr>
          <p:nvPr/>
        </p:nvSpPr>
        <p:spPr bwMode="auto">
          <a:xfrm>
            <a:off x="1997075" y="3960813"/>
            <a:ext cx="549275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Porto Velho</a:t>
            </a:r>
          </a:p>
        </p:txBody>
      </p:sp>
      <p:sp>
        <p:nvSpPr>
          <p:cNvPr id="8307778" name="Forma livre 283"/>
          <p:cNvSpPr>
            <a:spLocks noChangeArrowheads="1"/>
          </p:cNvSpPr>
          <p:nvPr/>
        </p:nvSpPr>
        <p:spPr bwMode="auto">
          <a:xfrm>
            <a:off x="3484563" y="2540000"/>
            <a:ext cx="974725" cy="249238"/>
          </a:xfrm>
          <a:custGeom>
            <a:avLst/>
            <a:gdLst>
              <a:gd name="T0" fmla="*/ 411943 w 1158240"/>
              <a:gd name="T1" fmla="*/ 0 h 297180"/>
              <a:gd name="T2" fmla="*/ 295406 w 1158240"/>
              <a:gd name="T3" fmla="*/ 23861 h 297180"/>
              <a:gd name="T4" fmla="*/ 89435 w 1158240"/>
              <a:gd name="T5" fmla="*/ 74234 h 297180"/>
              <a:gd name="T6" fmla="*/ 0 w 1158240"/>
              <a:gd name="T7" fmla="*/ 103397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79" name="Text Box 326"/>
          <p:cNvSpPr txBox="1">
            <a:spLocks noChangeArrowheads="1"/>
          </p:cNvSpPr>
          <p:nvPr/>
        </p:nvSpPr>
        <p:spPr bwMode="auto">
          <a:xfrm>
            <a:off x="1155700" y="4149725"/>
            <a:ext cx="67786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Rio Branco</a:t>
            </a:r>
          </a:p>
        </p:txBody>
      </p:sp>
      <p:sp>
        <p:nvSpPr>
          <p:cNvPr id="8307780" name="Freeform 61"/>
          <p:cNvSpPr>
            <a:spLocks/>
          </p:cNvSpPr>
          <p:nvPr/>
        </p:nvSpPr>
        <p:spPr bwMode="auto">
          <a:xfrm>
            <a:off x="1304925" y="2816225"/>
            <a:ext cx="2160588" cy="381000"/>
          </a:xfrm>
          <a:custGeom>
            <a:avLst/>
            <a:gdLst>
              <a:gd name="T0" fmla="*/ 2147483647 w 10000"/>
              <a:gd name="T1" fmla="*/ 0 h 10000"/>
              <a:gd name="T2" fmla="*/ 2147483647 w 10000"/>
              <a:gd name="T3" fmla="*/ 2147483647 h 10000"/>
              <a:gd name="T4" fmla="*/ 0 w 10000"/>
              <a:gd name="T5" fmla="*/ 2147483647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10000">
                <a:moveTo>
                  <a:pt x="10000" y="0"/>
                </a:moveTo>
                <a:cubicBezTo>
                  <a:pt x="8194" y="1008"/>
                  <a:pt x="7027" y="9691"/>
                  <a:pt x="3221" y="1408"/>
                </a:cubicBezTo>
                <a:cubicBezTo>
                  <a:pt x="833" y="339"/>
                  <a:pt x="1752" y="10000"/>
                  <a:pt x="0" y="6297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81" name="Forma livre 300"/>
          <p:cNvSpPr>
            <a:spLocks noChangeArrowheads="1"/>
          </p:cNvSpPr>
          <p:nvPr/>
        </p:nvSpPr>
        <p:spPr bwMode="auto">
          <a:xfrm>
            <a:off x="4883150" y="5864225"/>
            <a:ext cx="565150" cy="223838"/>
          </a:xfrm>
          <a:custGeom>
            <a:avLst/>
            <a:gdLst>
              <a:gd name="T0" fmla="*/ 4110 w 672042"/>
              <a:gd name="T1" fmla="*/ 0 h 285750"/>
              <a:gd name="T2" fmla="*/ 2989 w 672042"/>
              <a:gd name="T3" fmla="*/ 22002 h 285750"/>
              <a:gd name="T4" fmla="*/ 22039 w 672042"/>
              <a:gd name="T5" fmla="*/ 50421 h 285750"/>
              <a:gd name="T6" fmla="*/ 82553 w 672042"/>
              <a:gd name="T7" fmla="*/ 74256 h 285750"/>
              <a:gd name="T8" fmla="*/ 237199 w 672042"/>
              <a:gd name="T9" fmla="*/ 82508 h 285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042"/>
              <a:gd name="T16" fmla="*/ 0 h 285750"/>
              <a:gd name="T17" fmla="*/ 672042 w 672042"/>
              <a:gd name="T18" fmla="*/ 285750 h 285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042" h="285750">
                <a:moveTo>
                  <a:pt x="11642" y="0"/>
                </a:moveTo>
                <a:cubicBezTo>
                  <a:pt x="5821" y="23548"/>
                  <a:pt x="0" y="47096"/>
                  <a:pt x="8467" y="76200"/>
                </a:cubicBezTo>
                <a:cubicBezTo>
                  <a:pt x="16934" y="105304"/>
                  <a:pt x="24871" y="144463"/>
                  <a:pt x="62442" y="174625"/>
                </a:cubicBezTo>
                <a:cubicBezTo>
                  <a:pt x="100013" y="204787"/>
                  <a:pt x="132292" y="238654"/>
                  <a:pt x="233892" y="257175"/>
                </a:cubicBezTo>
                <a:cubicBezTo>
                  <a:pt x="335492" y="275696"/>
                  <a:pt x="503767" y="280723"/>
                  <a:pt x="672042" y="28575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82" name="Text Box 326"/>
          <p:cNvSpPr txBox="1">
            <a:spLocks noChangeArrowheads="1"/>
          </p:cNvSpPr>
          <p:nvPr/>
        </p:nvSpPr>
        <p:spPr bwMode="auto">
          <a:xfrm>
            <a:off x="4930775" y="5791200"/>
            <a:ext cx="46037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Alto Araguaia</a:t>
            </a:r>
          </a:p>
        </p:txBody>
      </p:sp>
      <p:sp>
        <p:nvSpPr>
          <p:cNvPr id="8307783" name="Forma livre 279"/>
          <p:cNvSpPr>
            <a:spLocks noChangeArrowheads="1"/>
          </p:cNvSpPr>
          <p:nvPr/>
        </p:nvSpPr>
        <p:spPr bwMode="auto">
          <a:xfrm>
            <a:off x="5848350" y="2387600"/>
            <a:ext cx="295275" cy="1398588"/>
          </a:xfrm>
          <a:custGeom>
            <a:avLst/>
            <a:gdLst>
              <a:gd name="T0" fmla="*/ 0 w 351631"/>
              <a:gd name="T1" fmla="*/ 0 h 1662113"/>
              <a:gd name="T2" fmla="*/ 39965 w 351631"/>
              <a:gd name="T3" fmla="*/ 82811 h 1662113"/>
              <a:gd name="T4" fmla="*/ 113238 w 351631"/>
              <a:gd name="T5" fmla="*/ 253502 h 1662113"/>
              <a:gd name="T6" fmla="*/ 98249 w 351631"/>
              <a:gd name="T7" fmla="*/ 390392 h 1662113"/>
              <a:gd name="T8" fmla="*/ 104911 w 351631"/>
              <a:gd name="T9" fmla="*/ 481652 h 1662113"/>
              <a:gd name="T10" fmla="*/ 79932 w 351631"/>
              <a:gd name="T11" fmla="*/ 589812 h 1662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1631"/>
              <a:gd name="T19" fmla="*/ 0 h 1662113"/>
              <a:gd name="T20" fmla="*/ 351631 w 351631"/>
              <a:gd name="T21" fmla="*/ 1662113 h 1662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1631" h="1662113">
                <a:moveTo>
                  <a:pt x="0" y="0"/>
                </a:moveTo>
                <a:cubicBezTo>
                  <a:pt x="30162" y="57150"/>
                  <a:pt x="60325" y="114301"/>
                  <a:pt x="114300" y="233363"/>
                </a:cubicBezTo>
                <a:cubicBezTo>
                  <a:pt x="168275" y="352426"/>
                  <a:pt x="296069" y="569912"/>
                  <a:pt x="323850" y="714375"/>
                </a:cubicBezTo>
                <a:cubicBezTo>
                  <a:pt x="351631" y="858838"/>
                  <a:pt x="284957" y="992982"/>
                  <a:pt x="280988" y="1100138"/>
                </a:cubicBezTo>
                <a:cubicBezTo>
                  <a:pt x="277019" y="1207294"/>
                  <a:pt x="308769" y="1263651"/>
                  <a:pt x="300038" y="1357313"/>
                </a:cubicBezTo>
                <a:cubicBezTo>
                  <a:pt x="291307" y="1450976"/>
                  <a:pt x="246062" y="1589088"/>
                  <a:pt x="228600" y="16621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84" name="AutoShape 70"/>
          <p:cNvSpPr>
            <a:spLocks noChangeArrowheads="1"/>
          </p:cNvSpPr>
          <p:nvPr/>
        </p:nvSpPr>
        <p:spPr bwMode="auto">
          <a:xfrm>
            <a:off x="5786438" y="2332038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785" name="Forma livre 281"/>
          <p:cNvSpPr>
            <a:spLocks noChangeArrowheads="1"/>
          </p:cNvSpPr>
          <p:nvPr/>
        </p:nvSpPr>
        <p:spPr bwMode="auto">
          <a:xfrm>
            <a:off x="5776913" y="3778250"/>
            <a:ext cx="268287" cy="1036638"/>
          </a:xfrm>
          <a:custGeom>
            <a:avLst/>
            <a:gdLst>
              <a:gd name="T0" fmla="*/ 163181 w 300038"/>
              <a:gd name="T1" fmla="*/ 0 h 1209675"/>
              <a:gd name="T2" fmla="*/ 101016 w 300038"/>
              <a:gd name="T3" fmla="*/ 177114 h 1209675"/>
              <a:gd name="T4" fmla="*/ 77705 w 300038"/>
              <a:gd name="T5" fmla="*/ 325351 h 1209675"/>
              <a:gd name="T6" fmla="*/ 0 w 300038"/>
              <a:gd name="T7" fmla="*/ 488990 h 1209675"/>
              <a:gd name="T8" fmla="*/ 0 60000 65536"/>
              <a:gd name="T9" fmla="*/ 0 60000 65536"/>
              <a:gd name="T10" fmla="*/ 0 60000 65536"/>
              <a:gd name="T11" fmla="*/ 0 60000 65536"/>
              <a:gd name="T12" fmla="*/ 0 w 300038"/>
              <a:gd name="T13" fmla="*/ 0 h 1209675"/>
              <a:gd name="T14" fmla="*/ 300038 w 300038"/>
              <a:gd name="T15" fmla="*/ 1209675 h 1209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8" h="1209675">
                <a:moveTo>
                  <a:pt x="300038" y="0"/>
                </a:moveTo>
                <a:cubicBezTo>
                  <a:pt x="255985" y="152003"/>
                  <a:pt x="211932" y="304006"/>
                  <a:pt x="185738" y="438150"/>
                </a:cubicBezTo>
                <a:cubicBezTo>
                  <a:pt x="159544" y="572294"/>
                  <a:pt x="173831" y="676275"/>
                  <a:pt x="142875" y="804862"/>
                </a:cubicBezTo>
                <a:cubicBezTo>
                  <a:pt x="111919" y="933450"/>
                  <a:pt x="55959" y="1071562"/>
                  <a:pt x="0" y="12096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86" name="Oval 250"/>
          <p:cNvSpPr>
            <a:spLocks noChangeArrowheads="1"/>
          </p:cNvSpPr>
          <p:nvPr/>
        </p:nvSpPr>
        <p:spPr bwMode="auto">
          <a:xfrm>
            <a:off x="5816600" y="4595813"/>
            <a:ext cx="60325" cy="539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787" name="Forma livre 282"/>
          <p:cNvSpPr>
            <a:spLocks noChangeArrowheads="1"/>
          </p:cNvSpPr>
          <p:nvPr/>
        </p:nvSpPr>
        <p:spPr bwMode="auto">
          <a:xfrm>
            <a:off x="5715000" y="4799013"/>
            <a:ext cx="61913" cy="787400"/>
          </a:xfrm>
          <a:custGeom>
            <a:avLst/>
            <a:gdLst>
              <a:gd name="T0" fmla="*/ 31379 w 95250"/>
              <a:gd name="T1" fmla="*/ 0 h 471488"/>
              <a:gd name="T2" fmla="*/ 10982 w 95250"/>
              <a:gd name="T3" fmla="*/ 22402410 h 471488"/>
              <a:gd name="T4" fmla="*/ 0 w 95250"/>
              <a:gd name="T5" fmla="*/ 41846005 h 471488"/>
              <a:gd name="T6" fmla="*/ 0 60000 65536"/>
              <a:gd name="T7" fmla="*/ 0 60000 65536"/>
              <a:gd name="T8" fmla="*/ 0 60000 65536"/>
              <a:gd name="T9" fmla="*/ 0 w 95250"/>
              <a:gd name="T10" fmla="*/ 0 h 471488"/>
              <a:gd name="T11" fmla="*/ 95250 w 95250"/>
              <a:gd name="T12" fmla="*/ 471488 h 47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50" h="471488">
                <a:moveTo>
                  <a:pt x="95250" y="0"/>
                </a:moveTo>
                <a:cubicBezTo>
                  <a:pt x="72231" y="86916"/>
                  <a:pt x="49213" y="173832"/>
                  <a:pt x="33338" y="252413"/>
                </a:cubicBezTo>
                <a:cubicBezTo>
                  <a:pt x="17463" y="330994"/>
                  <a:pt x="8731" y="401241"/>
                  <a:pt x="0" y="471488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88" name="Forma livre 288"/>
          <p:cNvSpPr>
            <a:spLocks noChangeArrowheads="1"/>
          </p:cNvSpPr>
          <p:nvPr/>
        </p:nvSpPr>
        <p:spPr bwMode="auto">
          <a:xfrm>
            <a:off x="5915025" y="3186113"/>
            <a:ext cx="182563" cy="90487"/>
          </a:xfrm>
          <a:custGeom>
            <a:avLst/>
            <a:gdLst>
              <a:gd name="T0" fmla="*/ 78516 w 215900"/>
              <a:gd name="T1" fmla="*/ 0 h 107950"/>
              <a:gd name="T2" fmla="*/ 0 w 215900"/>
              <a:gd name="T3" fmla="*/ 26527 h 107950"/>
              <a:gd name="T4" fmla="*/ 0 60000 65536"/>
              <a:gd name="T5" fmla="*/ 0 60000 65536"/>
              <a:gd name="T6" fmla="*/ 0 w 215900"/>
              <a:gd name="T7" fmla="*/ 0 h 107950"/>
              <a:gd name="T8" fmla="*/ 215900 w 215900"/>
              <a:gd name="T9" fmla="*/ 107950 h 107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5900" h="107950">
                <a:moveTo>
                  <a:pt x="215900" y="0"/>
                </a:moveTo>
                <a:cubicBezTo>
                  <a:pt x="139171" y="53975"/>
                  <a:pt x="62442" y="107950"/>
                  <a:pt x="0" y="7620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07789" name="Forma livre 290"/>
          <p:cNvSpPr>
            <a:spLocks noChangeArrowheads="1"/>
          </p:cNvSpPr>
          <p:nvPr/>
        </p:nvSpPr>
        <p:spPr bwMode="auto">
          <a:xfrm>
            <a:off x="5608638" y="3240088"/>
            <a:ext cx="263525" cy="228600"/>
          </a:xfrm>
          <a:custGeom>
            <a:avLst/>
            <a:gdLst>
              <a:gd name="T0" fmla="*/ 109521 w 314325"/>
              <a:gd name="T1" fmla="*/ 0 h 271462"/>
              <a:gd name="T2" fmla="*/ 0 w 314325"/>
              <a:gd name="T3" fmla="*/ 96706 h 271462"/>
              <a:gd name="T4" fmla="*/ 0 60000 65536"/>
              <a:gd name="T5" fmla="*/ 0 60000 65536"/>
              <a:gd name="T6" fmla="*/ 0 w 314325"/>
              <a:gd name="T7" fmla="*/ 0 h 271462"/>
              <a:gd name="T8" fmla="*/ 314325 w 314325"/>
              <a:gd name="T9" fmla="*/ 271462 h 271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4325" h="271462">
                <a:moveTo>
                  <a:pt x="314325" y="0"/>
                </a:moveTo>
                <a:cubicBezTo>
                  <a:pt x="160337" y="29765"/>
                  <a:pt x="6350" y="59531"/>
                  <a:pt x="0" y="27146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07790" name="Oval 250"/>
          <p:cNvSpPr>
            <a:spLocks noChangeArrowheads="1"/>
          </p:cNvSpPr>
          <p:nvPr/>
        </p:nvSpPr>
        <p:spPr bwMode="auto">
          <a:xfrm>
            <a:off x="5580063" y="3432175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791" name="Text Box 326"/>
          <p:cNvSpPr txBox="1">
            <a:spLocks noChangeArrowheads="1"/>
          </p:cNvSpPr>
          <p:nvPr/>
        </p:nvSpPr>
        <p:spPr bwMode="auto">
          <a:xfrm>
            <a:off x="5143500" y="3336925"/>
            <a:ext cx="53657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Parauapebas</a:t>
            </a:r>
          </a:p>
        </p:txBody>
      </p:sp>
      <p:sp>
        <p:nvSpPr>
          <p:cNvPr id="8307792" name="Text Box 326"/>
          <p:cNvSpPr txBox="1">
            <a:spLocks noChangeArrowheads="1"/>
          </p:cNvSpPr>
          <p:nvPr/>
        </p:nvSpPr>
        <p:spPr bwMode="auto">
          <a:xfrm>
            <a:off x="5737225" y="5607050"/>
            <a:ext cx="992188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São Paulo / Resende</a:t>
            </a:r>
          </a:p>
        </p:txBody>
      </p:sp>
      <p:sp>
        <p:nvSpPr>
          <p:cNvPr id="8307793" name="Freeform 48"/>
          <p:cNvSpPr>
            <a:spLocks/>
          </p:cNvSpPr>
          <p:nvPr/>
        </p:nvSpPr>
        <p:spPr bwMode="auto">
          <a:xfrm>
            <a:off x="2579688" y="3884613"/>
            <a:ext cx="301625" cy="196850"/>
          </a:xfrm>
          <a:custGeom>
            <a:avLst/>
            <a:gdLst>
              <a:gd name="T0" fmla="*/ 2147483647 w 5689"/>
              <a:gd name="T1" fmla="*/ 2147483647 h 5810"/>
              <a:gd name="T2" fmla="*/ 2147483647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94" name="Freeform 46"/>
          <p:cNvSpPr>
            <a:spLocks/>
          </p:cNvSpPr>
          <p:nvPr/>
        </p:nvSpPr>
        <p:spPr bwMode="auto">
          <a:xfrm>
            <a:off x="2868613" y="2760663"/>
            <a:ext cx="823912" cy="1128712"/>
          </a:xfrm>
          <a:custGeom>
            <a:avLst/>
            <a:gdLst>
              <a:gd name="T0" fmla="*/ 2147483647 w 9549"/>
              <a:gd name="T1" fmla="*/ 0 h 10104"/>
              <a:gd name="T2" fmla="*/ 0 w 9549"/>
              <a:gd name="T3" fmla="*/ 2147483647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95" name="Forma livre 297"/>
          <p:cNvSpPr>
            <a:spLocks noChangeArrowheads="1"/>
          </p:cNvSpPr>
          <p:nvPr/>
        </p:nvSpPr>
        <p:spPr bwMode="auto">
          <a:xfrm>
            <a:off x="1738313" y="4081463"/>
            <a:ext cx="812800" cy="252412"/>
          </a:xfrm>
          <a:custGeom>
            <a:avLst/>
            <a:gdLst>
              <a:gd name="T0" fmla="*/ 0 w 985838"/>
              <a:gd name="T1" fmla="*/ 164348 h 250031"/>
              <a:gd name="T2" fmla="*/ 67156 w 985838"/>
              <a:gd name="T3" fmla="*/ 219131 h 250031"/>
              <a:gd name="T4" fmla="*/ 132786 w 985838"/>
              <a:gd name="T5" fmla="*/ 151707 h 250031"/>
              <a:gd name="T6" fmla="*/ 224363 w 985838"/>
              <a:gd name="T7" fmla="*/ 126421 h 250031"/>
              <a:gd name="T8" fmla="*/ 256415 w 985838"/>
              <a:gd name="T9" fmla="*/ 122207 h 250031"/>
              <a:gd name="T10" fmla="*/ 276256 w 985838"/>
              <a:gd name="T11" fmla="*/ 101137 h 250031"/>
              <a:gd name="T12" fmla="*/ 315939 w 985838"/>
              <a:gd name="T13" fmla="*/ 0 h 2500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838"/>
              <a:gd name="T22" fmla="*/ 0 h 250031"/>
              <a:gd name="T23" fmla="*/ 985838 w 985838"/>
              <a:gd name="T24" fmla="*/ 250031 h 2500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838" h="250031">
                <a:moveTo>
                  <a:pt x="0" y="185737"/>
                </a:moveTo>
                <a:cubicBezTo>
                  <a:pt x="70247" y="217884"/>
                  <a:pt x="140494" y="250031"/>
                  <a:pt x="209550" y="247650"/>
                </a:cubicBezTo>
                <a:cubicBezTo>
                  <a:pt x="278606" y="245269"/>
                  <a:pt x="332582" y="188912"/>
                  <a:pt x="414338" y="171450"/>
                </a:cubicBezTo>
                <a:cubicBezTo>
                  <a:pt x="496094" y="153988"/>
                  <a:pt x="635794" y="148431"/>
                  <a:pt x="700088" y="142875"/>
                </a:cubicBezTo>
                <a:cubicBezTo>
                  <a:pt x="764382" y="137319"/>
                  <a:pt x="773113" y="142874"/>
                  <a:pt x="800100" y="138112"/>
                </a:cubicBezTo>
                <a:cubicBezTo>
                  <a:pt x="827087" y="133350"/>
                  <a:pt x="831057" y="137319"/>
                  <a:pt x="862013" y="114300"/>
                </a:cubicBezTo>
                <a:cubicBezTo>
                  <a:pt x="892969" y="91281"/>
                  <a:pt x="939403" y="45640"/>
                  <a:pt x="985838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96" name="Forma livre 299"/>
          <p:cNvSpPr>
            <a:spLocks noChangeArrowheads="1"/>
          </p:cNvSpPr>
          <p:nvPr/>
        </p:nvSpPr>
        <p:spPr bwMode="auto">
          <a:xfrm>
            <a:off x="2566988" y="4089400"/>
            <a:ext cx="817562" cy="793750"/>
          </a:xfrm>
          <a:custGeom>
            <a:avLst/>
            <a:gdLst>
              <a:gd name="T0" fmla="*/ 0 w 971550"/>
              <a:gd name="T1" fmla="*/ 0 h 942975"/>
              <a:gd name="T2" fmla="*/ 42263 w 971550"/>
              <a:gd name="T3" fmla="*/ 67721 h 942975"/>
              <a:gd name="T4" fmla="*/ 218076 w 971550"/>
              <a:gd name="T5" fmla="*/ 253951 h 942975"/>
              <a:gd name="T6" fmla="*/ 344866 w 971550"/>
              <a:gd name="T7" fmla="*/ 335216 h 942975"/>
              <a:gd name="T8" fmla="*/ 0 60000 65536"/>
              <a:gd name="T9" fmla="*/ 0 60000 65536"/>
              <a:gd name="T10" fmla="*/ 0 60000 65536"/>
              <a:gd name="T11" fmla="*/ 0 60000 65536"/>
              <a:gd name="T12" fmla="*/ 0 w 971550"/>
              <a:gd name="T13" fmla="*/ 0 h 942975"/>
              <a:gd name="T14" fmla="*/ 971550 w 97155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1550" h="942975">
                <a:moveTo>
                  <a:pt x="0" y="0"/>
                </a:moveTo>
                <a:cubicBezTo>
                  <a:pt x="8334" y="35719"/>
                  <a:pt x="16668" y="71438"/>
                  <a:pt x="119062" y="190500"/>
                </a:cubicBezTo>
                <a:cubicBezTo>
                  <a:pt x="221456" y="309562"/>
                  <a:pt x="472281" y="588963"/>
                  <a:pt x="614362" y="714375"/>
                </a:cubicBezTo>
                <a:cubicBezTo>
                  <a:pt x="756443" y="839787"/>
                  <a:pt x="863996" y="891381"/>
                  <a:pt x="971550" y="9429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797" name="Oval 250"/>
          <p:cNvSpPr>
            <a:spLocks noChangeArrowheads="1"/>
          </p:cNvSpPr>
          <p:nvPr/>
        </p:nvSpPr>
        <p:spPr bwMode="auto">
          <a:xfrm>
            <a:off x="2809875" y="44196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798" name="Text Box 326"/>
          <p:cNvSpPr txBox="1">
            <a:spLocks noChangeArrowheads="1"/>
          </p:cNvSpPr>
          <p:nvPr/>
        </p:nvSpPr>
        <p:spPr bwMode="auto">
          <a:xfrm>
            <a:off x="2560638" y="4479925"/>
            <a:ext cx="347662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Ji-Paraná</a:t>
            </a:r>
          </a:p>
        </p:txBody>
      </p:sp>
      <p:sp>
        <p:nvSpPr>
          <p:cNvPr id="8307799" name="Forma livre 307"/>
          <p:cNvSpPr>
            <a:spLocks noChangeArrowheads="1"/>
          </p:cNvSpPr>
          <p:nvPr/>
        </p:nvSpPr>
        <p:spPr bwMode="auto">
          <a:xfrm>
            <a:off x="3424238" y="4911725"/>
            <a:ext cx="173037" cy="339725"/>
          </a:xfrm>
          <a:custGeom>
            <a:avLst/>
            <a:gdLst>
              <a:gd name="T0" fmla="*/ 0 w 204787"/>
              <a:gd name="T1" fmla="*/ 0 h 404813"/>
              <a:gd name="T2" fmla="*/ 74198 w 204787"/>
              <a:gd name="T3" fmla="*/ 141752 h 404813"/>
              <a:gd name="T4" fmla="*/ 0 60000 65536"/>
              <a:gd name="T5" fmla="*/ 0 60000 65536"/>
              <a:gd name="T6" fmla="*/ 0 w 204787"/>
              <a:gd name="T7" fmla="*/ 0 h 404813"/>
              <a:gd name="T8" fmla="*/ 204787 w 204787"/>
              <a:gd name="T9" fmla="*/ 404813 h 4048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787" h="404813">
                <a:moveTo>
                  <a:pt x="0" y="0"/>
                </a:moveTo>
                <a:cubicBezTo>
                  <a:pt x="81359" y="166291"/>
                  <a:pt x="162718" y="332582"/>
                  <a:pt x="204787" y="4048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00" name="Forma livre 309"/>
          <p:cNvSpPr>
            <a:spLocks noChangeArrowheads="1"/>
          </p:cNvSpPr>
          <p:nvPr/>
        </p:nvSpPr>
        <p:spPr bwMode="auto">
          <a:xfrm>
            <a:off x="3597275" y="5248275"/>
            <a:ext cx="328613" cy="231775"/>
          </a:xfrm>
          <a:custGeom>
            <a:avLst/>
            <a:gdLst>
              <a:gd name="T0" fmla="*/ 0 w 390525"/>
              <a:gd name="T1" fmla="*/ 0 h 275432"/>
              <a:gd name="T2" fmla="*/ 138591 w 390525"/>
              <a:gd name="T3" fmla="*/ 52555 h 275432"/>
              <a:gd name="T4" fmla="*/ 0 60000 65536"/>
              <a:gd name="T5" fmla="*/ 0 60000 65536"/>
              <a:gd name="T6" fmla="*/ 0 w 390525"/>
              <a:gd name="T7" fmla="*/ 0 h 275432"/>
              <a:gd name="T8" fmla="*/ 390525 w 390525"/>
              <a:gd name="T9" fmla="*/ 275432 h 275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0525" h="275432">
                <a:moveTo>
                  <a:pt x="0" y="0"/>
                </a:moveTo>
                <a:cubicBezTo>
                  <a:pt x="84534" y="137716"/>
                  <a:pt x="169069" y="275432"/>
                  <a:pt x="390525" y="14763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01" name="Forma livre 310"/>
          <p:cNvSpPr>
            <a:spLocks noChangeArrowheads="1"/>
          </p:cNvSpPr>
          <p:nvPr/>
        </p:nvSpPr>
        <p:spPr bwMode="auto">
          <a:xfrm>
            <a:off x="3925888" y="5338763"/>
            <a:ext cx="388937" cy="112712"/>
          </a:xfrm>
          <a:custGeom>
            <a:avLst/>
            <a:gdLst>
              <a:gd name="T0" fmla="*/ 0 w 461963"/>
              <a:gd name="T1" fmla="*/ 13575 h 134937"/>
              <a:gd name="T2" fmla="*/ 164389 w 461963"/>
              <a:gd name="T3" fmla="*/ 46157 h 134937"/>
              <a:gd name="T4" fmla="*/ 0 60000 65536"/>
              <a:gd name="T5" fmla="*/ 0 60000 65536"/>
              <a:gd name="T6" fmla="*/ 0 w 461963"/>
              <a:gd name="T7" fmla="*/ 0 h 134937"/>
              <a:gd name="T8" fmla="*/ 461963 w 461963"/>
              <a:gd name="T9" fmla="*/ 134937 h 1349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963" h="134937">
                <a:moveTo>
                  <a:pt x="0" y="39687"/>
                </a:moveTo>
                <a:cubicBezTo>
                  <a:pt x="189309" y="19843"/>
                  <a:pt x="378619" y="0"/>
                  <a:pt x="461963" y="1349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02" name="Forma livre 311"/>
          <p:cNvSpPr>
            <a:spLocks noChangeArrowheads="1"/>
          </p:cNvSpPr>
          <p:nvPr/>
        </p:nvSpPr>
        <p:spPr bwMode="auto">
          <a:xfrm>
            <a:off x="3633788" y="5316538"/>
            <a:ext cx="700087" cy="461962"/>
          </a:xfrm>
          <a:custGeom>
            <a:avLst/>
            <a:gdLst>
              <a:gd name="T0" fmla="*/ 0 w 833437"/>
              <a:gd name="T1" fmla="*/ 0 h 549275"/>
              <a:gd name="T2" fmla="*/ 293209 w 833437"/>
              <a:gd name="T3" fmla="*/ 106210 h 549275"/>
              <a:gd name="T4" fmla="*/ 0 60000 65536"/>
              <a:gd name="T5" fmla="*/ 0 60000 65536"/>
              <a:gd name="T6" fmla="*/ 0 w 833437"/>
              <a:gd name="T7" fmla="*/ 0 h 549275"/>
              <a:gd name="T8" fmla="*/ 833437 w 833437"/>
              <a:gd name="T9" fmla="*/ 549275 h 549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437" h="549275">
                <a:moveTo>
                  <a:pt x="0" y="0"/>
                </a:moveTo>
                <a:cubicBezTo>
                  <a:pt x="178990" y="274637"/>
                  <a:pt x="357981" y="549275"/>
                  <a:pt x="833437" y="3000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03" name="Oval 250"/>
          <p:cNvSpPr>
            <a:spLocks noChangeArrowheads="1"/>
          </p:cNvSpPr>
          <p:nvPr/>
        </p:nvSpPr>
        <p:spPr bwMode="auto">
          <a:xfrm>
            <a:off x="4281488" y="5519738"/>
            <a:ext cx="61912" cy="58737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04" name="Oval 250"/>
          <p:cNvSpPr>
            <a:spLocks noChangeArrowheads="1"/>
          </p:cNvSpPr>
          <p:nvPr/>
        </p:nvSpPr>
        <p:spPr bwMode="auto">
          <a:xfrm>
            <a:off x="5230813" y="5076825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05" name="Forma livre 332"/>
          <p:cNvSpPr>
            <a:spLocks noChangeArrowheads="1"/>
          </p:cNvSpPr>
          <p:nvPr/>
        </p:nvSpPr>
        <p:spPr bwMode="auto">
          <a:xfrm>
            <a:off x="5038725" y="5133975"/>
            <a:ext cx="214313" cy="438150"/>
          </a:xfrm>
          <a:custGeom>
            <a:avLst/>
            <a:gdLst>
              <a:gd name="T0" fmla="*/ 18993 w 414867"/>
              <a:gd name="T1" fmla="*/ 0 h 727075"/>
              <a:gd name="T2" fmla="*/ 11289 w 414867"/>
              <a:gd name="T3" fmla="*/ 18804 h 727075"/>
              <a:gd name="T4" fmla="*/ 7655 w 414867"/>
              <a:gd name="T5" fmla="*/ 22433 h 727075"/>
              <a:gd name="T6" fmla="*/ 1114 w 414867"/>
              <a:gd name="T7" fmla="*/ 31669 h 727075"/>
              <a:gd name="T8" fmla="*/ 969 w 414867"/>
              <a:gd name="T9" fmla="*/ 37772 h 72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867"/>
              <a:gd name="T16" fmla="*/ 0 h 727075"/>
              <a:gd name="T17" fmla="*/ 414867 w 414867"/>
              <a:gd name="T18" fmla="*/ 727075 h 7270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867" h="727075">
                <a:moveTo>
                  <a:pt x="414867" y="0"/>
                </a:moveTo>
                <a:cubicBezTo>
                  <a:pt x="351367" y="144991"/>
                  <a:pt x="287867" y="289983"/>
                  <a:pt x="246592" y="361950"/>
                </a:cubicBezTo>
                <a:cubicBezTo>
                  <a:pt x="205317" y="433917"/>
                  <a:pt x="204259" y="390525"/>
                  <a:pt x="167217" y="431800"/>
                </a:cubicBezTo>
                <a:cubicBezTo>
                  <a:pt x="130175" y="473075"/>
                  <a:pt x="48684" y="560388"/>
                  <a:pt x="24342" y="609600"/>
                </a:cubicBezTo>
                <a:cubicBezTo>
                  <a:pt x="0" y="658812"/>
                  <a:pt x="21167" y="727075"/>
                  <a:pt x="21167" y="7270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06" name="AutoShape 76"/>
          <p:cNvSpPr>
            <a:spLocks noChangeArrowheads="1"/>
          </p:cNvSpPr>
          <p:nvPr/>
        </p:nvSpPr>
        <p:spPr bwMode="auto">
          <a:xfrm>
            <a:off x="6748463" y="2643188"/>
            <a:ext cx="65087" cy="571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807" name="AutoShape 110"/>
          <p:cNvSpPr>
            <a:spLocks noChangeArrowheads="1"/>
          </p:cNvSpPr>
          <p:nvPr/>
        </p:nvSpPr>
        <p:spPr bwMode="auto">
          <a:xfrm rot="10800000">
            <a:off x="2514600" y="4056063"/>
            <a:ext cx="76200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808" name="Text Box 33"/>
          <p:cNvSpPr txBox="1">
            <a:spLocks noChangeArrowheads="1"/>
          </p:cNvSpPr>
          <p:nvPr/>
        </p:nvSpPr>
        <p:spPr bwMode="auto">
          <a:xfrm rot="2221202">
            <a:off x="3027363" y="4640263"/>
            <a:ext cx="342900" cy="1555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307809" name="Text Box 33"/>
          <p:cNvSpPr txBox="1">
            <a:spLocks noChangeArrowheads="1"/>
          </p:cNvSpPr>
          <p:nvPr/>
        </p:nvSpPr>
        <p:spPr bwMode="auto">
          <a:xfrm>
            <a:off x="3917950" y="5230813"/>
            <a:ext cx="342900" cy="1539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307810" name="Oval 250"/>
          <p:cNvSpPr>
            <a:spLocks noChangeArrowheads="1"/>
          </p:cNvSpPr>
          <p:nvPr/>
        </p:nvSpPr>
        <p:spPr bwMode="auto">
          <a:xfrm>
            <a:off x="4508500" y="5030788"/>
            <a:ext cx="61913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11" name="Line 123"/>
          <p:cNvSpPr>
            <a:spLocks noChangeShapeType="1"/>
          </p:cNvSpPr>
          <p:nvPr/>
        </p:nvSpPr>
        <p:spPr bwMode="auto">
          <a:xfrm flipV="1">
            <a:off x="4405313" y="5089525"/>
            <a:ext cx="7937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7812" name="Rectangle 52"/>
          <p:cNvSpPr>
            <a:spLocks noChangeArrowheads="1"/>
          </p:cNvSpPr>
          <p:nvPr/>
        </p:nvSpPr>
        <p:spPr bwMode="auto">
          <a:xfrm>
            <a:off x="136525" y="1098550"/>
            <a:ext cx="7340600" cy="51181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307813" name="Group 120"/>
          <p:cNvGrpSpPr>
            <a:grpSpLocks/>
          </p:cNvGrpSpPr>
          <p:nvPr/>
        </p:nvGrpSpPr>
        <p:grpSpPr bwMode="auto">
          <a:xfrm>
            <a:off x="8207375" y="147638"/>
            <a:ext cx="1676400" cy="585787"/>
            <a:chOff x="5170" y="93"/>
            <a:chExt cx="1056" cy="369"/>
          </a:xfrm>
        </p:grpSpPr>
        <p:sp>
          <p:nvSpPr>
            <p:cNvPr id="8307814" name="Text Box 121"/>
            <p:cNvSpPr txBox="1">
              <a:spLocks noChangeArrowheads="1"/>
            </p:cNvSpPr>
            <p:nvPr/>
          </p:nvSpPr>
          <p:spPr bwMode="auto">
            <a:xfrm>
              <a:off x="5394" y="93"/>
              <a:ext cx="24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Ferrovia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307815" name="Text Box 122"/>
            <p:cNvSpPr txBox="1">
              <a:spLocks noChangeArrowheads="1"/>
            </p:cNvSpPr>
            <p:nvPr/>
          </p:nvSpPr>
          <p:spPr bwMode="auto">
            <a:xfrm>
              <a:off x="5979" y="95"/>
              <a:ext cx="24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Hidrovia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307816" name="Line 123"/>
            <p:cNvSpPr>
              <a:spLocks noChangeShapeType="1"/>
            </p:cNvSpPr>
            <p:nvPr/>
          </p:nvSpPr>
          <p:spPr bwMode="auto">
            <a:xfrm>
              <a:off x="5758" y="140"/>
              <a:ext cx="204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07817" name="Text Box 124"/>
            <p:cNvSpPr txBox="1">
              <a:spLocks noChangeArrowheads="1"/>
            </p:cNvSpPr>
            <p:nvPr/>
          </p:nvSpPr>
          <p:spPr bwMode="auto">
            <a:xfrm>
              <a:off x="5394" y="182"/>
              <a:ext cx="23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Rodovia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307818" name="AutoShape 125"/>
            <p:cNvSpPr>
              <a:spLocks noChangeArrowheads="1"/>
            </p:cNvSpPr>
            <p:nvPr/>
          </p:nvSpPr>
          <p:spPr bwMode="auto">
            <a:xfrm rot="10800000">
              <a:off x="5240" y="401"/>
              <a:ext cx="58" cy="39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pt-BR"/>
            </a:p>
          </p:txBody>
        </p:sp>
        <p:sp>
          <p:nvSpPr>
            <p:cNvPr id="8307819" name="AutoShape 126"/>
            <p:cNvSpPr>
              <a:spLocks noChangeArrowheads="1"/>
            </p:cNvSpPr>
            <p:nvPr/>
          </p:nvSpPr>
          <p:spPr bwMode="auto">
            <a:xfrm>
              <a:off x="5246" y="295"/>
              <a:ext cx="50" cy="47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07820" name="Text Box 127"/>
            <p:cNvSpPr txBox="1">
              <a:spLocks noChangeArrowheads="1"/>
            </p:cNvSpPr>
            <p:nvPr/>
          </p:nvSpPr>
          <p:spPr bwMode="auto">
            <a:xfrm>
              <a:off x="5394" y="281"/>
              <a:ext cx="39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Porto L.Curso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307821" name="Text Box 128"/>
            <p:cNvSpPr txBox="1">
              <a:spLocks noChangeArrowheads="1"/>
            </p:cNvSpPr>
            <p:nvPr/>
          </p:nvSpPr>
          <p:spPr bwMode="auto">
            <a:xfrm>
              <a:off x="5395" y="376"/>
              <a:ext cx="60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Terminal Hidroviário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307822" name="Text Box 129"/>
            <p:cNvSpPr txBox="1">
              <a:spLocks noChangeArrowheads="1"/>
            </p:cNvSpPr>
            <p:nvPr/>
          </p:nvSpPr>
          <p:spPr bwMode="auto">
            <a:xfrm>
              <a:off x="5988" y="183"/>
              <a:ext cx="2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Dutovia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307823" name="Text Box 130"/>
            <p:cNvSpPr txBox="1">
              <a:spLocks noChangeArrowheads="1"/>
            </p:cNvSpPr>
            <p:nvPr/>
          </p:nvSpPr>
          <p:spPr bwMode="auto">
            <a:xfrm>
              <a:off x="5984" y="275"/>
              <a:ext cx="18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Eclusa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307824" name="Rectangle 131"/>
            <p:cNvSpPr>
              <a:spLocks noChangeArrowheads="1"/>
            </p:cNvSpPr>
            <p:nvPr/>
          </p:nvSpPr>
          <p:spPr bwMode="auto">
            <a:xfrm>
              <a:off x="5850" y="287"/>
              <a:ext cx="56" cy="56"/>
            </a:xfrm>
            <a:prstGeom prst="rect">
              <a:avLst/>
            </a:prstGeom>
            <a:solidFill>
              <a:srgbClr val="0099FF"/>
            </a:solidFill>
            <a:ln w="63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07825" name="Line 132"/>
            <p:cNvSpPr>
              <a:spLocks noChangeShapeType="1"/>
            </p:cNvSpPr>
            <p:nvPr/>
          </p:nvSpPr>
          <p:spPr bwMode="auto">
            <a:xfrm>
              <a:off x="5762" y="232"/>
              <a:ext cx="20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07826" name="Line 133"/>
            <p:cNvSpPr>
              <a:spLocks noChangeShapeType="1"/>
            </p:cNvSpPr>
            <p:nvPr/>
          </p:nvSpPr>
          <p:spPr bwMode="auto">
            <a:xfrm>
              <a:off x="5170" y="140"/>
              <a:ext cx="2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07827" name="Line 134"/>
            <p:cNvSpPr>
              <a:spLocks noChangeShapeType="1"/>
            </p:cNvSpPr>
            <p:nvPr/>
          </p:nvSpPr>
          <p:spPr bwMode="auto">
            <a:xfrm>
              <a:off x="5170" y="228"/>
              <a:ext cx="20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07828" name="Rectangle 135"/>
          <p:cNvSpPr>
            <a:spLocks noChangeArrowheads="1"/>
          </p:cNvSpPr>
          <p:nvPr/>
        </p:nvSpPr>
        <p:spPr bwMode="auto">
          <a:xfrm>
            <a:off x="8059738" y="123825"/>
            <a:ext cx="1846262" cy="64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829" name="Forma livre 340"/>
          <p:cNvSpPr>
            <a:spLocks noChangeArrowheads="1"/>
          </p:cNvSpPr>
          <p:nvPr/>
        </p:nvSpPr>
        <p:spPr bwMode="auto">
          <a:xfrm>
            <a:off x="4371975" y="5591175"/>
            <a:ext cx="628650" cy="76200"/>
          </a:xfrm>
          <a:custGeom>
            <a:avLst/>
            <a:gdLst>
              <a:gd name="T0" fmla="*/ 1029145 w 533400"/>
              <a:gd name="T1" fmla="*/ 0 h 109538"/>
              <a:gd name="T2" fmla="*/ 0 w 533400"/>
              <a:gd name="T3" fmla="*/ 25652 h 109538"/>
              <a:gd name="T4" fmla="*/ 0 60000 65536"/>
              <a:gd name="T5" fmla="*/ 0 60000 65536"/>
              <a:gd name="T6" fmla="*/ 0 w 533400"/>
              <a:gd name="T7" fmla="*/ 0 h 109538"/>
              <a:gd name="T8" fmla="*/ 533400 w 533400"/>
              <a:gd name="T9" fmla="*/ 109538 h 1095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3400" h="109538">
                <a:moveTo>
                  <a:pt x="533400" y="0"/>
                </a:moveTo>
                <a:lnTo>
                  <a:pt x="0" y="109538"/>
                </a:ln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30" name="Forma livre 341"/>
          <p:cNvSpPr>
            <a:spLocks noChangeArrowheads="1"/>
          </p:cNvSpPr>
          <p:nvPr/>
        </p:nvSpPr>
        <p:spPr bwMode="auto">
          <a:xfrm>
            <a:off x="4314825" y="5567363"/>
            <a:ext cx="552450" cy="301625"/>
          </a:xfrm>
          <a:custGeom>
            <a:avLst/>
            <a:gdLst>
              <a:gd name="T0" fmla="*/ 0 w 552450"/>
              <a:gd name="T1" fmla="*/ 0 h 301625"/>
              <a:gd name="T2" fmla="*/ 128588 w 552450"/>
              <a:gd name="T3" fmla="*/ 142875 h 301625"/>
              <a:gd name="T4" fmla="*/ 552450 w 552450"/>
              <a:gd name="T5" fmla="*/ 266700 h 301625"/>
              <a:gd name="T6" fmla="*/ 0 60000 65536"/>
              <a:gd name="T7" fmla="*/ 0 60000 65536"/>
              <a:gd name="T8" fmla="*/ 0 60000 65536"/>
              <a:gd name="T9" fmla="*/ 0 w 552450"/>
              <a:gd name="T10" fmla="*/ 0 h 301625"/>
              <a:gd name="T11" fmla="*/ 552450 w 552450"/>
              <a:gd name="T12" fmla="*/ 301625 h 301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450" h="301625">
                <a:moveTo>
                  <a:pt x="0" y="0"/>
                </a:moveTo>
                <a:cubicBezTo>
                  <a:pt x="18256" y="49212"/>
                  <a:pt x="36513" y="98425"/>
                  <a:pt x="128588" y="142875"/>
                </a:cubicBezTo>
                <a:cubicBezTo>
                  <a:pt x="220663" y="187325"/>
                  <a:pt x="465931" y="301625"/>
                  <a:pt x="552450" y="26670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31" name="Oval 250"/>
          <p:cNvSpPr>
            <a:spLocks noChangeArrowheads="1"/>
          </p:cNvSpPr>
          <p:nvPr/>
        </p:nvSpPr>
        <p:spPr bwMode="auto">
          <a:xfrm>
            <a:off x="4424363" y="567848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32" name="Text Box 326"/>
          <p:cNvSpPr txBox="1">
            <a:spLocks noChangeArrowheads="1"/>
          </p:cNvSpPr>
          <p:nvPr/>
        </p:nvSpPr>
        <p:spPr bwMode="auto">
          <a:xfrm>
            <a:off x="3908425" y="5678488"/>
            <a:ext cx="50958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  <a:latin typeface="Calibri" pitchFamily="34" charset="0"/>
              </a:rPr>
              <a:t>Rondonópolis</a:t>
            </a:r>
          </a:p>
        </p:txBody>
      </p:sp>
      <p:sp>
        <p:nvSpPr>
          <p:cNvPr id="8307833" name="Forma livre 342"/>
          <p:cNvSpPr>
            <a:spLocks noChangeArrowheads="1"/>
          </p:cNvSpPr>
          <p:nvPr/>
        </p:nvSpPr>
        <p:spPr bwMode="auto">
          <a:xfrm>
            <a:off x="6110288" y="3529013"/>
            <a:ext cx="304800" cy="300037"/>
          </a:xfrm>
          <a:custGeom>
            <a:avLst/>
            <a:gdLst>
              <a:gd name="T0" fmla="*/ 0 w 319088"/>
              <a:gd name="T1" fmla="*/ 0 h 266700"/>
              <a:gd name="T2" fmla="*/ 265662 w 319088"/>
              <a:gd name="T3" fmla="*/ 427199 h 266700"/>
              <a:gd name="T4" fmla="*/ 0 60000 65536"/>
              <a:gd name="T5" fmla="*/ 0 60000 65536"/>
              <a:gd name="T6" fmla="*/ 0 w 319088"/>
              <a:gd name="T7" fmla="*/ 0 h 266700"/>
              <a:gd name="T8" fmla="*/ 319088 w 319088"/>
              <a:gd name="T9" fmla="*/ 266700 h 266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088" h="266700">
                <a:moveTo>
                  <a:pt x="0" y="0"/>
                </a:moveTo>
                <a:cubicBezTo>
                  <a:pt x="126206" y="132556"/>
                  <a:pt x="252413" y="265113"/>
                  <a:pt x="319088" y="26670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34" name="Oval 250"/>
          <p:cNvSpPr>
            <a:spLocks noChangeArrowheads="1"/>
          </p:cNvSpPr>
          <p:nvPr/>
        </p:nvSpPr>
        <p:spPr bwMode="auto">
          <a:xfrm>
            <a:off x="6394450" y="381158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35" name="Text Box 326"/>
          <p:cNvSpPr txBox="1">
            <a:spLocks noChangeArrowheads="1"/>
          </p:cNvSpPr>
          <p:nvPr/>
        </p:nvSpPr>
        <p:spPr bwMode="auto">
          <a:xfrm>
            <a:off x="6383338" y="3729038"/>
            <a:ext cx="381000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Balsas</a:t>
            </a:r>
          </a:p>
        </p:txBody>
      </p:sp>
      <p:sp>
        <p:nvSpPr>
          <p:cNvPr id="8307836" name="Text Box 326"/>
          <p:cNvSpPr txBox="1">
            <a:spLocks noChangeArrowheads="1"/>
          </p:cNvSpPr>
          <p:nvPr/>
        </p:nvSpPr>
        <p:spPr bwMode="auto">
          <a:xfrm>
            <a:off x="6107113" y="3457575"/>
            <a:ext cx="381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Estreito</a:t>
            </a:r>
          </a:p>
        </p:txBody>
      </p:sp>
      <p:sp>
        <p:nvSpPr>
          <p:cNvPr id="8307837" name="Forma livre 344"/>
          <p:cNvSpPr>
            <a:spLocks noChangeArrowheads="1"/>
          </p:cNvSpPr>
          <p:nvPr/>
        </p:nvSpPr>
        <p:spPr bwMode="auto">
          <a:xfrm>
            <a:off x="5653088" y="2800350"/>
            <a:ext cx="233362" cy="461963"/>
          </a:xfrm>
          <a:custGeom>
            <a:avLst/>
            <a:gdLst>
              <a:gd name="T0" fmla="*/ 33337 w 233362"/>
              <a:gd name="T1" fmla="*/ 0 h 461963"/>
              <a:gd name="T2" fmla="*/ 33337 w 233362"/>
              <a:gd name="T3" fmla="*/ 214313 h 461963"/>
              <a:gd name="T4" fmla="*/ 233362 w 233362"/>
              <a:gd name="T5" fmla="*/ 461963 h 461963"/>
              <a:gd name="T6" fmla="*/ 0 60000 65536"/>
              <a:gd name="T7" fmla="*/ 0 60000 65536"/>
              <a:gd name="T8" fmla="*/ 0 60000 65536"/>
              <a:gd name="T9" fmla="*/ 0 w 233362"/>
              <a:gd name="T10" fmla="*/ 0 h 461963"/>
              <a:gd name="T11" fmla="*/ 233362 w 233362"/>
              <a:gd name="T12" fmla="*/ 461963 h 46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362" h="461963">
                <a:moveTo>
                  <a:pt x="33337" y="0"/>
                </a:moveTo>
                <a:cubicBezTo>
                  <a:pt x="16668" y="68659"/>
                  <a:pt x="0" y="137319"/>
                  <a:pt x="33337" y="214313"/>
                </a:cubicBezTo>
                <a:cubicBezTo>
                  <a:pt x="66674" y="291307"/>
                  <a:pt x="233362" y="461963"/>
                  <a:pt x="233362" y="46196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38" name="Oval 250"/>
          <p:cNvSpPr>
            <a:spLocks noChangeArrowheads="1"/>
          </p:cNvSpPr>
          <p:nvPr/>
        </p:nvSpPr>
        <p:spPr bwMode="auto">
          <a:xfrm>
            <a:off x="6057900" y="34750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39" name="Forma livre 347"/>
          <p:cNvSpPr>
            <a:spLocks noChangeArrowheads="1"/>
          </p:cNvSpPr>
          <p:nvPr/>
        </p:nvSpPr>
        <p:spPr bwMode="auto">
          <a:xfrm>
            <a:off x="5905500" y="3267075"/>
            <a:ext cx="161925" cy="219075"/>
          </a:xfrm>
          <a:custGeom>
            <a:avLst/>
            <a:gdLst>
              <a:gd name="T0" fmla="*/ 0 w 180975"/>
              <a:gd name="T1" fmla="*/ 0 h 238125"/>
              <a:gd name="T2" fmla="*/ 115984 w 180975"/>
              <a:gd name="T3" fmla="*/ 170591 h 238125"/>
              <a:gd name="T4" fmla="*/ 0 60000 65536"/>
              <a:gd name="T5" fmla="*/ 0 60000 65536"/>
              <a:gd name="T6" fmla="*/ 0 w 180975"/>
              <a:gd name="T7" fmla="*/ 0 h 238125"/>
              <a:gd name="T8" fmla="*/ 180975 w 180975"/>
              <a:gd name="T9" fmla="*/ 238125 h 238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975" h="238125">
                <a:moveTo>
                  <a:pt x="0" y="0"/>
                </a:moveTo>
                <a:cubicBezTo>
                  <a:pt x="67469" y="106759"/>
                  <a:pt x="134938" y="213519"/>
                  <a:pt x="180975" y="23812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40" name="Text Box 326"/>
          <p:cNvSpPr txBox="1">
            <a:spLocks noChangeArrowheads="1"/>
          </p:cNvSpPr>
          <p:nvPr/>
        </p:nvSpPr>
        <p:spPr bwMode="auto">
          <a:xfrm>
            <a:off x="3449638" y="3603625"/>
            <a:ext cx="34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Corredor BR-364</a:t>
            </a:r>
          </a:p>
        </p:txBody>
      </p:sp>
      <p:sp>
        <p:nvSpPr>
          <p:cNvPr id="8307841" name="Oval 250"/>
          <p:cNvSpPr>
            <a:spLocks noChangeArrowheads="1"/>
          </p:cNvSpPr>
          <p:nvPr/>
        </p:nvSpPr>
        <p:spPr bwMode="auto">
          <a:xfrm>
            <a:off x="5854700" y="3211513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42" name="Text Box 326"/>
          <p:cNvSpPr txBox="1">
            <a:spLocks noChangeArrowheads="1"/>
          </p:cNvSpPr>
          <p:nvPr/>
        </p:nvSpPr>
        <p:spPr bwMode="auto">
          <a:xfrm>
            <a:off x="5402263" y="5965825"/>
            <a:ext cx="992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São Paulo / Santos</a:t>
            </a:r>
          </a:p>
        </p:txBody>
      </p:sp>
      <p:sp>
        <p:nvSpPr>
          <p:cNvPr id="8307843" name="Forma livre 166"/>
          <p:cNvSpPr>
            <a:spLocks noChangeArrowheads="1"/>
          </p:cNvSpPr>
          <p:nvPr/>
        </p:nvSpPr>
        <p:spPr bwMode="auto">
          <a:xfrm>
            <a:off x="4816475" y="5845175"/>
            <a:ext cx="158750" cy="319088"/>
          </a:xfrm>
          <a:custGeom>
            <a:avLst/>
            <a:gdLst>
              <a:gd name="T0" fmla="*/ 74930 w 158750"/>
              <a:gd name="T1" fmla="*/ 0 h 320040"/>
              <a:gd name="T2" fmla="*/ 13970 w 158750"/>
              <a:gd name="T3" fmla="*/ 113621 h 320040"/>
              <a:gd name="T4" fmla="*/ 158750 w 158750"/>
              <a:gd name="T5" fmla="*/ 318139 h 320040"/>
              <a:gd name="T6" fmla="*/ 0 60000 65536"/>
              <a:gd name="T7" fmla="*/ 0 60000 65536"/>
              <a:gd name="T8" fmla="*/ 0 60000 65536"/>
              <a:gd name="T9" fmla="*/ 0 w 158750"/>
              <a:gd name="T10" fmla="*/ 0 h 320040"/>
              <a:gd name="T11" fmla="*/ 158750 w 158750"/>
              <a:gd name="T12" fmla="*/ 320040 h 320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50" h="320040">
                <a:moveTo>
                  <a:pt x="74930" y="0"/>
                </a:moveTo>
                <a:cubicBezTo>
                  <a:pt x="37465" y="30480"/>
                  <a:pt x="0" y="60960"/>
                  <a:pt x="13970" y="114300"/>
                </a:cubicBezTo>
                <a:cubicBezTo>
                  <a:pt x="27940" y="167640"/>
                  <a:pt x="135890" y="281940"/>
                  <a:pt x="158750" y="32004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44" name="Text Box 326"/>
          <p:cNvSpPr txBox="1">
            <a:spLocks noChangeArrowheads="1"/>
          </p:cNvSpPr>
          <p:nvPr/>
        </p:nvSpPr>
        <p:spPr bwMode="auto">
          <a:xfrm>
            <a:off x="4997450" y="6102350"/>
            <a:ext cx="9921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Santos/Paranaguá</a:t>
            </a:r>
          </a:p>
        </p:txBody>
      </p:sp>
      <p:sp>
        <p:nvSpPr>
          <p:cNvPr id="8307845" name="Oval 250"/>
          <p:cNvSpPr>
            <a:spLocks noChangeArrowheads="1"/>
          </p:cNvSpPr>
          <p:nvPr/>
        </p:nvSpPr>
        <p:spPr bwMode="auto">
          <a:xfrm>
            <a:off x="4868863" y="5813425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46" name="Oval 250"/>
          <p:cNvSpPr>
            <a:spLocks noChangeArrowheads="1"/>
          </p:cNvSpPr>
          <p:nvPr/>
        </p:nvSpPr>
        <p:spPr bwMode="auto">
          <a:xfrm>
            <a:off x="1700213" y="4259263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47" name="Forma livre 166"/>
          <p:cNvSpPr>
            <a:spLocks noChangeArrowheads="1"/>
          </p:cNvSpPr>
          <p:nvPr/>
        </p:nvSpPr>
        <p:spPr bwMode="auto">
          <a:xfrm>
            <a:off x="4495800" y="2393950"/>
            <a:ext cx="685800" cy="133350"/>
          </a:xfrm>
          <a:custGeom>
            <a:avLst/>
            <a:gdLst>
              <a:gd name="T0" fmla="*/ 0 w 685800"/>
              <a:gd name="T1" fmla="*/ 133350 h 133350"/>
              <a:gd name="T2" fmla="*/ 685800 w 685800"/>
              <a:gd name="T3" fmla="*/ 0 h 133350"/>
              <a:gd name="T4" fmla="*/ 0 60000 65536"/>
              <a:gd name="T5" fmla="*/ 0 60000 65536"/>
              <a:gd name="T6" fmla="*/ 0 w 685800"/>
              <a:gd name="T7" fmla="*/ 0 h 133350"/>
              <a:gd name="T8" fmla="*/ 685800 w 685800"/>
              <a:gd name="T9" fmla="*/ 133350 h 133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133350">
                <a:moveTo>
                  <a:pt x="0" y="133350"/>
                </a:moveTo>
                <a:cubicBezTo>
                  <a:pt x="282178" y="88900"/>
                  <a:pt x="564356" y="44450"/>
                  <a:pt x="685800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48" name="Forma livre 167"/>
          <p:cNvSpPr>
            <a:spLocks noChangeArrowheads="1"/>
          </p:cNvSpPr>
          <p:nvPr/>
        </p:nvSpPr>
        <p:spPr bwMode="auto">
          <a:xfrm>
            <a:off x="5181600" y="2405063"/>
            <a:ext cx="523875" cy="31750"/>
          </a:xfrm>
          <a:custGeom>
            <a:avLst/>
            <a:gdLst>
              <a:gd name="T0" fmla="*/ 0 w 523875"/>
              <a:gd name="T1" fmla="*/ 0 h 30956"/>
              <a:gd name="T2" fmla="*/ 523875 w 523875"/>
              <a:gd name="T3" fmla="*/ 4884 h 30956"/>
              <a:gd name="T4" fmla="*/ 0 60000 65536"/>
              <a:gd name="T5" fmla="*/ 0 60000 65536"/>
              <a:gd name="T6" fmla="*/ 0 w 523875"/>
              <a:gd name="T7" fmla="*/ 0 h 30956"/>
              <a:gd name="T8" fmla="*/ 523875 w 523875"/>
              <a:gd name="T9" fmla="*/ 30956 h 309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3875" h="30956">
                <a:moveTo>
                  <a:pt x="0" y="0"/>
                </a:moveTo>
                <a:cubicBezTo>
                  <a:pt x="214709" y="15478"/>
                  <a:pt x="429419" y="30956"/>
                  <a:pt x="523875" y="4762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49" name="Forma livre 168"/>
          <p:cNvSpPr>
            <a:spLocks noChangeArrowheads="1"/>
          </p:cNvSpPr>
          <p:nvPr/>
        </p:nvSpPr>
        <p:spPr bwMode="auto">
          <a:xfrm>
            <a:off x="6100763" y="3181350"/>
            <a:ext cx="63500" cy="323850"/>
          </a:xfrm>
          <a:custGeom>
            <a:avLst/>
            <a:gdLst>
              <a:gd name="T0" fmla="*/ 14287 w 63500"/>
              <a:gd name="T1" fmla="*/ 0 h 323850"/>
              <a:gd name="T2" fmla="*/ 0 w 63500"/>
              <a:gd name="T3" fmla="*/ 323850 h 323850"/>
              <a:gd name="T4" fmla="*/ 0 60000 65536"/>
              <a:gd name="T5" fmla="*/ 0 60000 65536"/>
              <a:gd name="T6" fmla="*/ 0 w 63500"/>
              <a:gd name="T7" fmla="*/ 0 h 323850"/>
              <a:gd name="T8" fmla="*/ 63500 w 63500"/>
              <a:gd name="T9" fmla="*/ 323850 h 3238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0" h="323850">
                <a:moveTo>
                  <a:pt x="14287" y="0"/>
                </a:moveTo>
                <a:cubicBezTo>
                  <a:pt x="38893" y="139303"/>
                  <a:pt x="63500" y="278606"/>
                  <a:pt x="0" y="32385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07850" name="Forma livre 169"/>
          <p:cNvSpPr>
            <a:spLocks noChangeArrowheads="1"/>
          </p:cNvSpPr>
          <p:nvPr/>
        </p:nvSpPr>
        <p:spPr bwMode="auto">
          <a:xfrm>
            <a:off x="6129338" y="2724150"/>
            <a:ext cx="676275" cy="447675"/>
          </a:xfrm>
          <a:custGeom>
            <a:avLst/>
            <a:gdLst>
              <a:gd name="T0" fmla="*/ 0 w 676275"/>
              <a:gd name="T1" fmla="*/ 447675 h 447675"/>
              <a:gd name="T2" fmla="*/ 300037 w 676275"/>
              <a:gd name="T3" fmla="*/ 166688 h 447675"/>
              <a:gd name="T4" fmla="*/ 676275 w 676275"/>
              <a:gd name="T5" fmla="*/ 0 h 447675"/>
              <a:gd name="T6" fmla="*/ 0 60000 65536"/>
              <a:gd name="T7" fmla="*/ 0 60000 65536"/>
              <a:gd name="T8" fmla="*/ 0 60000 65536"/>
              <a:gd name="T9" fmla="*/ 0 w 676275"/>
              <a:gd name="T10" fmla="*/ 0 h 447675"/>
              <a:gd name="T11" fmla="*/ 676275 w 676275"/>
              <a:gd name="T12" fmla="*/ 447675 h 447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6275" h="447675">
                <a:moveTo>
                  <a:pt x="0" y="447675"/>
                </a:moveTo>
                <a:cubicBezTo>
                  <a:pt x="93662" y="344487"/>
                  <a:pt x="187325" y="241300"/>
                  <a:pt x="300037" y="166688"/>
                </a:cubicBezTo>
                <a:cubicBezTo>
                  <a:pt x="412749" y="92076"/>
                  <a:pt x="544512" y="46038"/>
                  <a:pt x="676275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51" name="Oval 250"/>
          <p:cNvSpPr>
            <a:spLocks noChangeArrowheads="1"/>
          </p:cNvSpPr>
          <p:nvPr/>
        </p:nvSpPr>
        <p:spPr bwMode="auto">
          <a:xfrm>
            <a:off x="6092825" y="31575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52" name="Text Box 75"/>
          <p:cNvSpPr txBox="1">
            <a:spLocks noChangeArrowheads="1"/>
          </p:cNvSpPr>
          <p:nvPr/>
        </p:nvSpPr>
        <p:spPr bwMode="auto">
          <a:xfrm rot="5400000">
            <a:off x="6033294" y="3251994"/>
            <a:ext cx="393700" cy="2778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Norte-Sul</a:t>
            </a:r>
          </a:p>
        </p:txBody>
      </p:sp>
      <p:sp>
        <p:nvSpPr>
          <p:cNvPr id="8307853" name="Text Box 326"/>
          <p:cNvSpPr txBox="1">
            <a:spLocks noChangeArrowheads="1"/>
          </p:cNvSpPr>
          <p:nvPr/>
        </p:nvSpPr>
        <p:spPr bwMode="auto">
          <a:xfrm>
            <a:off x="4683125" y="1652588"/>
            <a:ext cx="512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Pedra Branca do Amapari</a:t>
            </a:r>
          </a:p>
        </p:txBody>
      </p:sp>
      <p:sp>
        <p:nvSpPr>
          <p:cNvPr id="8307854" name="Forma livre 180"/>
          <p:cNvSpPr>
            <a:spLocks noChangeArrowheads="1"/>
          </p:cNvSpPr>
          <p:nvPr/>
        </p:nvSpPr>
        <p:spPr bwMode="auto">
          <a:xfrm>
            <a:off x="5272088" y="1895475"/>
            <a:ext cx="104775" cy="219075"/>
          </a:xfrm>
          <a:custGeom>
            <a:avLst/>
            <a:gdLst>
              <a:gd name="T0" fmla="*/ 0 w 104775"/>
              <a:gd name="T1" fmla="*/ 0 h 219075"/>
              <a:gd name="T2" fmla="*/ 104775 w 104775"/>
              <a:gd name="T3" fmla="*/ 219075 h 219075"/>
              <a:gd name="T4" fmla="*/ 0 60000 65536"/>
              <a:gd name="T5" fmla="*/ 0 60000 65536"/>
              <a:gd name="T6" fmla="*/ 0 w 104775"/>
              <a:gd name="T7" fmla="*/ 0 h 219075"/>
              <a:gd name="T8" fmla="*/ 104775 w 104775"/>
              <a:gd name="T9" fmla="*/ 219075 h 2190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775" h="219075">
                <a:moveTo>
                  <a:pt x="0" y="0"/>
                </a:moveTo>
                <a:cubicBezTo>
                  <a:pt x="19050" y="97234"/>
                  <a:pt x="38100" y="194469"/>
                  <a:pt x="104775" y="21907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07855" name="AutoShape 76"/>
          <p:cNvSpPr>
            <a:spLocks noChangeArrowheads="1"/>
          </p:cNvSpPr>
          <p:nvPr/>
        </p:nvSpPr>
        <p:spPr bwMode="auto">
          <a:xfrm>
            <a:off x="5345113" y="2074863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856" name="Text Box 326"/>
          <p:cNvSpPr txBox="1">
            <a:spLocks noChangeArrowheads="1"/>
          </p:cNvSpPr>
          <p:nvPr/>
        </p:nvSpPr>
        <p:spPr bwMode="auto">
          <a:xfrm>
            <a:off x="4981575" y="2051050"/>
            <a:ext cx="3556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Santana</a:t>
            </a:r>
          </a:p>
        </p:txBody>
      </p:sp>
      <p:sp>
        <p:nvSpPr>
          <p:cNvPr id="8307857" name="Oval 250"/>
          <p:cNvSpPr>
            <a:spLocks noChangeArrowheads="1"/>
          </p:cNvSpPr>
          <p:nvPr/>
        </p:nvSpPr>
        <p:spPr bwMode="auto">
          <a:xfrm>
            <a:off x="5226050" y="183673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58" name="Oval 250"/>
          <p:cNvSpPr>
            <a:spLocks noChangeArrowheads="1"/>
          </p:cNvSpPr>
          <p:nvPr/>
        </p:nvSpPr>
        <p:spPr bwMode="auto">
          <a:xfrm>
            <a:off x="5376863" y="2043113"/>
            <a:ext cx="74612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859" name="Text Box 326"/>
          <p:cNvSpPr txBox="1">
            <a:spLocks noChangeArrowheads="1"/>
          </p:cNvSpPr>
          <p:nvPr/>
        </p:nvSpPr>
        <p:spPr bwMode="auto">
          <a:xfrm>
            <a:off x="5005388" y="1914525"/>
            <a:ext cx="536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Macapá</a:t>
            </a:r>
          </a:p>
        </p:txBody>
      </p:sp>
      <p:sp>
        <p:nvSpPr>
          <p:cNvPr id="8307860" name="Forma livre 166"/>
          <p:cNvSpPr>
            <a:spLocks noChangeArrowheads="1"/>
          </p:cNvSpPr>
          <p:nvPr/>
        </p:nvSpPr>
        <p:spPr bwMode="auto">
          <a:xfrm>
            <a:off x="4521200" y="2427288"/>
            <a:ext cx="685800" cy="133350"/>
          </a:xfrm>
          <a:custGeom>
            <a:avLst/>
            <a:gdLst>
              <a:gd name="T0" fmla="*/ 0 w 685800"/>
              <a:gd name="T1" fmla="*/ 133350 h 133350"/>
              <a:gd name="T2" fmla="*/ 685800 w 685800"/>
              <a:gd name="T3" fmla="*/ 0 h 133350"/>
              <a:gd name="T4" fmla="*/ 0 60000 65536"/>
              <a:gd name="T5" fmla="*/ 0 60000 65536"/>
              <a:gd name="T6" fmla="*/ 0 w 685800"/>
              <a:gd name="T7" fmla="*/ 0 h 133350"/>
              <a:gd name="T8" fmla="*/ 685800 w 685800"/>
              <a:gd name="T9" fmla="*/ 133350 h 133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133350">
                <a:moveTo>
                  <a:pt x="0" y="133350"/>
                </a:moveTo>
                <a:cubicBezTo>
                  <a:pt x="282178" y="88900"/>
                  <a:pt x="564356" y="44450"/>
                  <a:pt x="685800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61" name="Forma livre 283"/>
          <p:cNvSpPr>
            <a:spLocks noChangeArrowheads="1"/>
          </p:cNvSpPr>
          <p:nvPr/>
        </p:nvSpPr>
        <p:spPr bwMode="auto">
          <a:xfrm>
            <a:off x="3509963" y="2573338"/>
            <a:ext cx="974725" cy="249237"/>
          </a:xfrm>
          <a:custGeom>
            <a:avLst/>
            <a:gdLst>
              <a:gd name="T0" fmla="*/ 411943 w 1158240"/>
              <a:gd name="T1" fmla="*/ 0 h 297180"/>
              <a:gd name="T2" fmla="*/ 295406 w 1158240"/>
              <a:gd name="T3" fmla="*/ 23861 h 297180"/>
              <a:gd name="T4" fmla="*/ 89435 w 1158240"/>
              <a:gd name="T5" fmla="*/ 74234 h 297180"/>
              <a:gd name="T6" fmla="*/ 0 w 1158240"/>
              <a:gd name="T7" fmla="*/ 103397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7862" name="Text Box 79"/>
          <p:cNvSpPr txBox="1">
            <a:spLocks noChangeArrowheads="1"/>
          </p:cNvSpPr>
          <p:nvPr/>
        </p:nvSpPr>
        <p:spPr bwMode="auto">
          <a:xfrm>
            <a:off x="3211513" y="2543175"/>
            <a:ext cx="561975" cy="1397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lnSpc>
                <a:spcPct val="70000"/>
              </a:lnSpc>
              <a:spcBef>
                <a:spcPct val="50000"/>
              </a:spcBef>
            </a:pPr>
            <a:r>
              <a:rPr lang="pt-BR" sz="800" b="0">
                <a:latin typeface="Calibri" pitchFamily="34" charset="0"/>
              </a:rPr>
              <a:t>Espadarte</a:t>
            </a:r>
          </a:p>
        </p:txBody>
      </p:sp>
      <p:sp>
        <p:nvSpPr>
          <p:cNvPr id="8307863" name="AutoShape 140"/>
          <p:cNvSpPr>
            <a:spLocks noChangeArrowheads="1"/>
          </p:cNvSpPr>
          <p:nvPr/>
        </p:nvSpPr>
        <p:spPr bwMode="auto">
          <a:xfrm>
            <a:off x="3662363" y="2698750"/>
            <a:ext cx="66675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864" name="Text Box 326"/>
          <p:cNvSpPr txBox="1">
            <a:spLocks noChangeArrowheads="1"/>
          </p:cNvSpPr>
          <p:nvPr/>
        </p:nvSpPr>
        <p:spPr bwMode="auto">
          <a:xfrm>
            <a:off x="3333750" y="2593975"/>
            <a:ext cx="40005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Itacoatiara</a:t>
            </a:r>
          </a:p>
        </p:txBody>
      </p:sp>
      <p:grpSp>
        <p:nvGrpSpPr>
          <p:cNvPr id="8307865" name="Group 153"/>
          <p:cNvGrpSpPr>
            <a:grpSpLocks/>
          </p:cNvGrpSpPr>
          <p:nvPr/>
        </p:nvGrpSpPr>
        <p:grpSpPr bwMode="auto">
          <a:xfrm>
            <a:off x="2611438" y="1481138"/>
            <a:ext cx="949325" cy="1363662"/>
            <a:chOff x="1645" y="933"/>
            <a:chExt cx="598" cy="859"/>
          </a:xfrm>
        </p:grpSpPr>
        <p:sp>
          <p:nvSpPr>
            <p:cNvPr id="8307866" name="Forma livre 171"/>
            <p:cNvSpPr>
              <a:spLocks noChangeArrowheads="1"/>
            </p:cNvSpPr>
            <p:nvPr/>
          </p:nvSpPr>
          <p:spPr bwMode="auto">
            <a:xfrm>
              <a:off x="1987" y="1032"/>
              <a:ext cx="209" cy="728"/>
            </a:xfrm>
            <a:custGeom>
              <a:avLst/>
              <a:gdLst>
                <a:gd name="T0" fmla="*/ 332317 w 332317"/>
                <a:gd name="T1" fmla="*/ 1155700 h 1155700"/>
                <a:gd name="T2" fmla="*/ 46567 w 332317"/>
                <a:gd name="T3" fmla="*/ 279400 h 1155700"/>
                <a:gd name="T4" fmla="*/ 52917 w 332317"/>
                <a:gd name="T5" fmla="*/ 0 h 1155700"/>
                <a:gd name="T6" fmla="*/ 0 60000 65536"/>
                <a:gd name="T7" fmla="*/ 0 60000 65536"/>
                <a:gd name="T8" fmla="*/ 0 60000 65536"/>
                <a:gd name="T9" fmla="*/ 0 w 332317"/>
                <a:gd name="T10" fmla="*/ 0 h 1155700"/>
                <a:gd name="T11" fmla="*/ 332317 w 332317"/>
                <a:gd name="T12" fmla="*/ 1155700 h 1155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317" h="1155700">
                  <a:moveTo>
                    <a:pt x="332317" y="1155700"/>
                  </a:moveTo>
                  <a:cubicBezTo>
                    <a:pt x="212725" y="813858"/>
                    <a:pt x="93134" y="472017"/>
                    <a:pt x="46567" y="279400"/>
                  </a:cubicBezTo>
                  <a:cubicBezTo>
                    <a:pt x="0" y="86783"/>
                    <a:pt x="37042" y="49742"/>
                    <a:pt x="52917" y="0"/>
                  </a:cubicBezTo>
                </a:path>
              </a:pathLst>
            </a:custGeom>
            <a:noFill/>
            <a:ln w="317500">
              <a:solidFill>
                <a:srgbClr val="FFFF00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/>
            </a:p>
          </p:txBody>
        </p:sp>
        <p:sp>
          <p:nvSpPr>
            <p:cNvPr id="8307867" name="Text Box 326"/>
            <p:cNvSpPr txBox="1">
              <a:spLocks noChangeArrowheads="1"/>
            </p:cNvSpPr>
            <p:nvPr/>
          </p:nvSpPr>
          <p:spPr bwMode="auto">
            <a:xfrm>
              <a:off x="1645" y="1203"/>
              <a:ext cx="32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700" b="0">
                  <a:solidFill>
                    <a:srgbClr val="5F5F5F"/>
                  </a:solidFill>
                  <a:latin typeface="Calibri" pitchFamily="34" charset="0"/>
                </a:rPr>
                <a:t>Caracaraí</a:t>
              </a:r>
            </a:p>
          </p:txBody>
        </p:sp>
        <p:sp>
          <p:nvSpPr>
            <p:cNvPr id="8307868" name="Text Box 326"/>
            <p:cNvSpPr txBox="1">
              <a:spLocks noChangeArrowheads="1"/>
            </p:cNvSpPr>
            <p:nvPr/>
          </p:nvSpPr>
          <p:spPr bwMode="auto">
            <a:xfrm>
              <a:off x="1734" y="933"/>
              <a:ext cx="33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>
                  <a:solidFill>
                    <a:srgbClr val="5F5F5F"/>
                  </a:solidFill>
                  <a:latin typeface="Calibri" pitchFamily="34" charset="0"/>
                </a:rPr>
                <a:t>Boa Vista</a:t>
              </a:r>
            </a:p>
          </p:txBody>
        </p:sp>
        <p:sp>
          <p:nvSpPr>
            <p:cNvPr id="8307869" name="Forma livre 176"/>
            <p:cNvSpPr>
              <a:spLocks noChangeArrowheads="1"/>
            </p:cNvSpPr>
            <p:nvPr/>
          </p:nvSpPr>
          <p:spPr bwMode="auto">
            <a:xfrm>
              <a:off x="1981" y="1032"/>
              <a:ext cx="221" cy="732"/>
            </a:xfrm>
            <a:custGeom>
              <a:avLst/>
              <a:gdLst>
                <a:gd name="T0" fmla="*/ 350837 w 350837"/>
                <a:gd name="T1" fmla="*/ 1162050 h 1162050"/>
                <a:gd name="T2" fmla="*/ 49212 w 350837"/>
                <a:gd name="T3" fmla="*/ 215900 h 1162050"/>
                <a:gd name="T4" fmla="*/ 55562 w 350837"/>
                <a:gd name="T5" fmla="*/ 0 h 1162050"/>
                <a:gd name="T6" fmla="*/ 0 60000 65536"/>
                <a:gd name="T7" fmla="*/ 0 60000 65536"/>
                <a:gd name="T8" fmla="*/ 0 60000 65536"/>
                <a:gd name="T9" fmla="*/ 0 w 350837"/>
                <a:gd name="T10" fmla="*/ 0 h 1162050"/>
                <a:gd name="T11" fmla="*/ 350837 w 350837"/>
                <a:gd name="T12" fmla="*/ 1162050 h 11620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37" h="1162050">
                  <a:moveTo>
                    <a:pt x="350837" y="1162050"/>
                  </a:moveTo>
                  <a:cubicBezTo>
                    <a:pt x="224631" y="785812"/>
                    <a:pt x="98425" y="409575"/>
                    <a:pt x="49212" y="215900"/>
                  </a:cubicBezTo>
                  <a:cubicBezTo>
                    <a:pt x="0" y="22225"/>
                    <a:pt x="27781" y="11112"/>
                    <a:pt x="55562" y="0"/>
                  </a:cubicBezTo>
                </a:path>
              </a:pathLst>
            </a:custGeom>
            <a:noFill/>
            <a:ln w="38100" algn="ctr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77900"/>
              <a:endParaRPr lang="pt-BR"/>
            </a:p>
          </p:txBody>
        </p:sp>
        <p:sp>
          <p:nvSpPr>
            <p:cNvPr id="8307870" name="Oval 250"/>
            <p:cNvSpPr>
              <a:spLocks noChangeArrowheads="1"/>
            </p:cNvSpPr>
            <p:nvPr/>
          </p:nvSpPr>
          <p:spPr bwMode="auto">
            <a:xfrm>
              <a:off x="1996" y="1196"/>
              <a:ext cx="47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07871" name="Oval 250"/>
            <p:cNvSpPr>
              <a:spLocks noChangeArrowheads="1"/>
            </p:cNvSpPr>
            <p:nvPr/>
          </p:nvSpPr>
          <p:spPr bwMode="auto">
            <a:xfrm>
              <a:off x="1995" y="1008"/>
              <a:ext cx="47" cy="4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07872" name="Freeform 160"/>
            <p:cNvSpPr>
              <a:spLocks/>
            </p:cNvSpPr>
            <p:nvPr/>
          </p:nvSpPr>
          <p:spPr bwMode="auto">
            <a:xfrm>
              <a:off x="2021" y="1228"/>
              <a:ext cx="192" cy="551"/>
            </a:xfrm>
            <a:custGeom>
              <a:avLst/>
              <a:gdLst/>
              <a:ahLst/>
              <a:cxnLst>
                <a:cxn ang="0">
                  <a:pos x="192" y="551"/>
                </a:cxn>
                <a:cxn ang="0">
                  <a:pos x="167" y="525"/>
                </a:cxn>
                <a:cxn ang="0">
                  <a:pos x="136" y="505"/>
                </a:cxn>
                <a:cxn ang="0">
                  <a:pos x="86" y="455"/>
                </a:cxn>
                <a:cxn ang="0">
                  <a:pos x="40" y="343"/>
                </a:cxn>
                <a:cxn ang="0">
                  <a:pos x="25" y="106"/>
                </a:cxn>
                <a:cxn ang="0">
                  <a:pos x="10" y="60"/>
                </a:cxn>
                <a:cxn ang="0">
                  <a:pos x="5" y="45"/>
                </a:cxn>
                <a:cxn ang="0">
                  <a:pos x="0" y="0"/>
                </a:cxn>
              </a:cxnLst>
              <a:rect l="0" t="0" r="r" b="b"/>
              <a:pathLst>
                <a:path w="192" h="551">
                  <a:moveTo>
                    <a:pt x="192" y="551"/>
                  </a:moveTo>
                  <a:cubicBezTo>
                    <a:pt x="184" y="542"/>
                    <a:pt x="177" y="532"/>
                    <a:pt x="167" y="525"/>
                  </a:cubicBezTo>
                  <a:cubicBezTo>
                    <a:pt x="157" y="518"/>
                    <a:pt x="136" y="505"/>
                    <a:pt x="136" y="505"/>
                  </a:cubicBezTo>
                  <a:cubicBezTo>
                    <a:pt x="122" y="484"/>
                    <a:pt x="101" y="478"/>
                    <a:pt x="86" y="455"/>
                  </a:cubicBezTo>
                  <a:cubicBezTo>
                    <a:pt x="81" y="410"/>
                    <a:pt x="74" y="374"/>
                    <a:pt x="40" y="343"/>
                  </a:cubicBezTo>
                  <a:cubicBezTo>
                    <a:pt x="7" y="243"/>
                    <a:pt x="41" y="355"/>
                    <a:pt x="25" y="106"/>
                  </a:cubicBezTo>
                  <a:cubicBezTo>
                    <a:pt x="24" y="90"/>
                    <a:pt x="15" y="75"/>
                    <a:pt x="10" y="60"/>
                  </a:cubicBezTo>
                  <a:cubicBezTo>
                    <a:pt x="8" y="55"/>
                    <a:pt x="5" y="45"/>
                    <a:pt x="5" y="45"/>
                  </a:cubicBezTo>
                  <a:cubicBezTo>
                    <a:pt x="3" y="30"/>
                    <a:pt x="0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07873" name="Text Box 326"/>
            <p:cNvSpPr txBox="1">
              <a:spLocks noChangeArrowheads="1"/>
            </p:cNvSpPr>
            <p:nvPr/>
          </p:nvSpPr>
          <p:spPr bwMode="auto">
            <a:xfrm>
              <a:off x="1905" y="1689"/>
              <a:ext cx="33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>
                  <a:solidFill>
                    <a:srgbClr val="5F5F5F"/>
                  </a:solidFill>
                  <a:latin typeface="Calibri" pitchFamily="34" charset="0"/>
                </a:rPr>
                <a:t>Manaus</a:t>
              </a:r>
            </a:p>
          </p:txBody>
        </p:sp>
        <p:sp>
          <p:nvSpPr>
            <p:cNvPr id="8307874" name="Oval 250"/>
            <p:cNvSpPr>
              <a:spLocks noChangeArrowheads="1"/>
            </p:cNvSpPr>
            <p:nvPr/>
          </p:nvSpPr>
          <p:spPr bwMode="auto">
            <a:xfrm>
              <a:off x="2177" y="1755"/>
              <a:ext cx="39" cy="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07875" name="AutoShape 97"/>
            <p:cNvSpPr>
              <a:spLocks noChangeArrowheads="1"/>
            </p:cNvSpPr>
            <p:nvPr/>
          </p:nvSpPr>
          <p:spPr bwMode="auto">
            <a:xfrm>
              <a:off x="2177" y="1753"/>
              <a:ext cx="42" cy="39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307876" name="Text Box 326"/>
          <p:cNvSpPr txBox="1">
            <a:spLocks noChangeArrowheads="1"/>
          </p:cNvSpPr>
          <p:nvPr/>
        </p:nvSpPr>
        <p:spPr bwMode="auto">
          <a:xfrm>
            <a:off x="6326188" y="2549525"/>
            <a:ext cx="4651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Ponta da Madeira</a:t>
            </a:r>
          </a:p>
        </p:txBody>
      </p:sp>
      <p:sp>
        <p:nvSpPr>
          <p:cNvPr id="8307877" name="Text Box 326"/>
          <p:cNvSpPr txBox="1">
            <a:spLocks noChangeArrowheads="1"/>
          </p:cNvSpPr>
          <p:nvPr/>
        </p:nvSpPr>
        <p:spPr bwMode="auto">
          <a:xfrm>
            <a:off x="6740525" y="2801938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São Luiz</a:t>
            </a:r>
          </a:p>
        </p:txBody>
      </p:sp>
      <p:sp>
        <p:nvSpPr>
          <p:cNvPr id="8307878" name="Freeform 166"/>
          <p:cNvSpPr>
            <a:spLocks/>
          </p:cNvSpPr>
          <p:nvPr/>
        </p:nvSpPr>
        <p:spPr bwMode="auto">
          <a:xfrm>
            <a:off x="5719763" y="2382838"/>
            <a:ext cx="79375" cy="407987"/>
          </a:xfrm>
          <a:custGeom>
            <a:avLst/>
            <a:gdLst/>
            <a:ahLst/>
            <a:cxnLst>
              <a:cxn ang="0">
                <a:pos x="0" y="257"/>
              </a:cxn>
              <a:cxn ang="0">
                <a:pos x="20" y="121"/>
              </a:cxn>
              <a:cxn ang="0">
                <a:pos x="30" y="106"/>
              </a:cxn>
              <a:cxn ang="0">
                <a:pos x="40" y="75"/>
              </a:cxn>
              <a:cxn ang="0">
                <a:pos x="45" y="60"/>
              </a:cxn>
              <a:cxn ang="0">
                <a:pos x="50" y="0"/>
              </a:cxn>
            </a:cxnLst>
            <a:rect l="0" t="0" r="r" b="b"/>
            <a:pathLst>
              <a:path w="50" h="257">
                <a:moveTo>
                  <a:pt x="0" y="257"/>
                </a:moveTo>
                <a:cubicBezTo>
                  <a:pt x="3" y="214"/>
                  <a:pt x="6" y="163"/>
                  <a:pt x="20" y="121"/>
                </a:cubicBezTo>
                <a:cubicBezTo>
                  <a:pt x="22" y="115"/>
                  <a:pt x="28" y="112"/>
                  <a:pt x="30" y="106"/>
                </a:cubicBezTo>
                <a:cubicBezTo>
                  <a:pt x="34" y="96"/>
                  <a:pt x="37" y="85"/>
                  <a:pt x="40" y="75"/>
                </a:cubicBezTo>
                <a:cubicBezTo>
                  <a:pt x="42" y="70"/>
                  <a:pt x="45" y="60"/>
                  <a:pt x="45" y="60"/>
                </a:cubicBezTo>
                <a:cubicBezTo>
                  <a:pt x="50" y="7"/>
                  <a:pt x="50" y="27"/>
                  <a:pt x="50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879" name="Freeform 167"/>
          <p:cNvSpPr>
            <a:spLocks/>
          </p:cNvSpPr>
          <p:nvPr/>
        </p:nvSpPr>
        <p:spPr bwMode="auto">
          <a:xfrm>
            <a:off x="6405563" y="2720975"/>
            <a:ext cx="533400" cy="1103313"/>
          </a:xfrm>
          <a:custGeom>
            <a:avLst/>
            <a:gdLst/>
            <a:ahLst/>
            <a:cxnLst>
              <a:cxn ang="0">
                <a:pos x="18" y="801"/>
              </a:cxn>
              <a:cxn ang="0">
                <a:pos x="38" y="576"/>
              </a:cxn>
              <a:cxn ang="0">
                <a:pos x="243" y="466"/>
              </a:cxn>
              <a:cxn ang="0">
                <a:pos x="329" y="441"/>
              </a:cxn>
              <a:cxn ang="0">
                <a:pos x="283" y="0"/>
              </a:cxn>
            </a:cxnLst>
            <a:rect l="0" t="0" r="r" b="b"/>
            <a:pathLst>
              <a:path w="336" h="801">
                <a:moveTo>
                  <a:pt x="18" y="801"/>
                </a:moveTo>
                <a:cubicBezTo>
                  <a:pt x="9" y="716"/>
                  <a:pt x="0" y="632"/>
                  <a:pt x="38" y="576"/>
                </a:cubicBezTo>
                <a:cubicBezTo>
                  <a:pt x="76" y="520"/>
                  <a:pt x="195" y="488"/>
                  <a:pt x="243" y="466"/>
                </a:cubicBezTo>
                <a:cubicBezTo>
                  <a:pt x="291" y="444"/>
                  <a:pt x="322" y="519"/>
                  <a:pt x="329" y="441"/>
                </a:cubicBezTo>
                <a:cubicBezTo>
                  <a:pt x="336" y="363"/>
                  <a:pt x="309" y="181"/>
                  <a:pt x="283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880" name="Freeform 168"/>
          <p:cNvSpPr>
            <a:spLocks/>
          </p:cNvSpPr>
          <p:nvPr/>
        </p:nvSpPr>
        <p:spPr bwMode="auto">
          <a:xfrm>
            <a:off x="6888163" y="3352800"/>
            <a:ext cx="93662" cy="2397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5" y="64"/>
              </a:cxn>
              <a:cxn ang="0">
                <a:pos x="4" y="111"/>
              </a:cxn>
              <a:cxn ang="0">
                <a:pos x="59" y="174"/>
              </a:cxn>
            </a:cxnLst>
            <a:rect l="0" t="0" r="r" b="b"/>
            <a:pathLst>
              <a:path w="59" h="174">
                <a:moveTo>
                  <a:pt x="20" y="0"/>
                </a:moveTo>
                <a:cubicBezTo>
                  <a:pt x="29" y="23"/>
                  <a:pt x="38" y="46"/>
                  <a:pt x="35" y="64"/>
                </a:cubicBezTo>
                <a:cubicBezTo>
                  <a:pt x="32" y="82"/>
                  <a:pt x="0" y="93"/>
                  <a:pt x="4" y="111"/>
                </a:cubicBezTo>
                <a:cubicBezTo>
                  <a:pt x="8" y="129"/>
                  <a:pt x="33" y="151"/>
                  <a:pt x="59" y="17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881" name="Rectangle 4"/>
          <p:cNvSpPr>
            <a:spLocks noChangeArrowheads="1"/>
          </p:cNvSpPr>
          <p:nvPr/>
        </p:nvSpPr>
        <p:spPr bwMode="auto">
          <a:xfrm>
            <a:off x="2590800" y="176213"/>
            <a:ext cx="57578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Eixos de Integração Nacionais Atuais</a:t>
            </a:r>
          </a:p>
        </p:txBody>
      </p:sp>
      <p:sp>
        <p:nvSpPr>
          <p:cNvPr id="8307882" name="Rectangle 170"/>
          <p:cNvSpPr>
            <a:spLocks noChangeArrowheads="1"/>
          </p:cNvSpPr>
          <p:nvPr/>
        </p:nvSpPr>
        <p:spPr bwMode="auto">
          <a:xfrm>
            <a:off x="3248025" y="866775"/>
            <a:ext cx="417513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07883" name="Rectangle 6"/>
          <p:cNvSpPr>
            <a:spLocks noChangeArrowheads="1"/>
          </p:cNvSpPr>
          <p:nvPr/>
        </p:nvSpPr>
        <p:spPr bwMode="auto">
          <a:xfrm>
            <a:off x="214313" y="873125"/>
            <a:ext cx="57943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Principais Eixos de Integração Atuais</a:t>
            </a:r>
          </a:p>
        </p:txBody>
      </p:sp>
      <p:sp>
        <p:nvSpPr>
          <p:cNvPr id="8307884" name="AutoShape 375"/>
          <p:cNvSpPr>
            <a:spLocks noChangeArrowheads="1"/>
          </p:cNvSpPr>
          <p:nvPr/>
        </p:nvSpPr>
        <p:spPr bwMode="auto">
          <a:xfrm rot="10800000">
            <a:off x="7572375" y="5905500"/>
            <a:ext cx="2171700" cy="1047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7885" name="Rectangle 173"/>
          <p:cNvSpPr>
            <a:spLocks noChangeArrowheads="1"/>
          </p:cNvSpPr>
          <p:nvPr/>
        </p:nvSpPr>
        <p:spPr bwMode="auto">
          <a:xfrm>
            <a:off x="201613" y="6264275"/>
            <a:ext cx="937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 sz="1500"/>
              <a:t>Ao todo, foram analisados 42 eixos de integração de interesse da Amazônia Legal sendo que 8 eixos eram melhorias em Eixos de Integração Atuais...</a:t>
            </a:r>
          </a:p>
        </p:txBody>
      </p:sp>
      <p:sp>
        <p:nvSpPr>
          <p:cNvPr id="8307886" name="Line 174"/>
          <p:cNvSpPr>
            <a:spLocks noChangeShapeType="1"/>
          </p:cNvSpPr>
          <p:nvPr/>
        </p:nvSpPr>
        <p:spPr bwMode="auto">
          <a:xfrm>
            <a:off x="5051425" y="5608638"/>
            <a:ext cx="242888" cy="13970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887" name="Text Box 326"/>
          <p:cNvSpPr txBox="1">
            <a:spLocks noChangeArrowheads="1"/>
          </p:cNvSpPr>
          <p:nvPr/>
        </p:nvSpPr>
        <p:spPr bwMode="auto">
          <a:xfrm>
            <a:off x="5303838" y="5721350"/>
            <a:ext cx="992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Araguari/Vitória</a:t>
            </a:r>
          </a:p>
        </p:txBody>
      </p:sp>
      <p:sp>
        <p:nvSpPr>
          <p:cNvPr id="8307888" name="Rectangle 176"/>
          <p:cNvSpPr>
            <a:spLocks noChangeAspect="1" noChangeArrowheads="1"/>
          </p:cNvSpPr>
          <p:nvPr/>
        </p:nvSpPr>
        <p:spPr bwMode="auto">
          <a:xfrm>
            <a:off x="2943225" y="4608513"/>
            <a:ext cx="179388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</a:t>
            </a:r>
          </a:p>
        </p:txBody>
      </p:sp>
      <p:sp>
        <p:nvSpPr>
          <p:cNvPr id="8307889" name="Rectangle 177"/>
          <p:cNvSpPr>
            <a:spLocks noChangeAspect="1" noChangeArrowheads="1"/>
          </p:cNvSpPr>
          <p:nvPr/>
        </p:nvSpPr>
        <p:spPr bwMode="auto">
          <a:xfrm>
            <a:off x="3219450" y="3657600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</a:t>
            </a:r>
          </a:p>
        </p:txBody>
      </p:sp>
      <p:sp>
        <p:nvSpPr>
          <p:cNvPr id="8307890" name="Freeform 178"/>
          <p:cNvSpPr>
            <a:spLocks/>
          </p:cNvSpPr>
          <p:nvPr/>
        </p:nvSpPr>
        <p:spPr bwMode="auto">
          <a:xfrm>
            <a:off x="5233988" y="3328988"/>
            <a:ext cx="603250" cy="1616075"/>
          </a:xfrm>
          <a:custGeom>
            <a:avLst/>
            <a:gdLst/>
            <a:ahLst/>
            <a:cxnLst>
              <a:cxn ang="0">
                <a:pos x="0" y="1018"/>
              </a:cxn>
              <a:cxn ang="0">
                <a:pos x="7" y="988"/>
              </a:cxn>
              <a:cxn ang="0">
                <a:pos x="23" y="942"/>
              </a:cxn>
              <a:cxn ang="0">
                <a:pos x="45" y="844"/>
              </a:cxn>
              <a:cxn ang="0">
                <a:pos x="53" y="821"/>
              </a:cxn>
              <a:cxn ang="0">
                <a:pos x="114" y="684"/>
              </a:cxn>
              <a:cxn ang="0">
                <a:pos x="151" y="616"/>
              </a:cxn>
              <a:cxn ang="0">
                <a:pos x="174" y="563"/>
              </a:cxn>
              <a:cxn ang="0">
                <a:pos x="204" y="465"/>
              </a:cxn>
              <a:cxn ang="0">
                <a:pos x="235" y="396"/>
              </a:cxn>
              <a:cxn ang="0">
                <a:pos x="280" y="237"/>
              </a:cxn>
              <a:cxn ang="0">
                <a:pos x="311" y="162"/>
              </a:cxn>
              <a:cxn ang="0">
                <a:pos x="348" y="101"/>
              </a:cxn>
              <a:cxn ang="0">
                <a:pos x="371" y="40"/>
              </a:cxn>
              <a:cxn ang="0">
                <a:pos x="379" y="10"/>
              </a:cxn>
            </a:cxnLst>
            <a:rect l="0" t="0" r="r" b="b"/>
            <a:pathLst>
              <a:path w="380" h="1018">
                <a:moveTo>
                  <a:pt x="0" y="1018"/>
                </a:moveTo>
                <a:cubicBezTo>
                  <a:pt x="2" y="1008"/>
                  <a:pt x="4" y="998"/>
                  <a:pt x="7" y="988"/>
                </a:cubicBezTo>
                <a:cubicBezTo>
                  <a:pt x="12" y="972"/>
                  <a:pt x="23" y="942"/>
                  <a:pt x="23" y="942"/>
                </a:cubicBezTo>
                <a:cubicBezTo>
                  <a:pt x="32" y="875"/>
                  <a:pt x="25" y="904"/>
                  <a:pt x="45" y="844"/>
                </a:cubicBezTo>
                <a:cubicBezTo>
                  <a:pt x="48" y="836"/>
                  <a:pt x="53" y="821"/>
                  <a:pt x="53" y="821"/>
                </a:cubicBezTo>
                <a:cubicBezTo>
                  <a:pt x="60" y="763"/>
                  <a:pt x="51" y="706"/>
                  <a:pt x="114" y="684"/>
                </a:cubicBezTo>
                <a:cubicBezTo>
                  <a:pt x="122" y="659"/>
                  <a:pt x="151" y="616"/>
                  <a:pt x="151" y="616"/>
                </a:cubicBezTo>
                <a:cubicBezTo>
                  <a:pt x="156" y="597"/>
                  <a:pt x="170" y="582"/>
                  <a:pt x="174" y="563"/>
                </a:cubicBezTo>
                <a:cubicBezTo>
                  <a:pt x="197" y="462"/>
                  <a:pt x="158" y="511"/>
                  <a:pt x="204" y="465"/>
                </a:cubicBezTo>
                <a:cubicBezTo>
                  <a:pt x="212" y="441"/>
                  <a:pt x="230" y="421"/>
                  <a:pt x="235" y="396"/>
                </a:cubicBezTo>
                <a:cubicBezTo>
                  <a:pt x="247" y="342"/>
                  <a:pt x="249" y="284"/>
                  <a:pt x="280" y="237"/>
                </a:cubicBezTo>
                <a:cubicBezTo>
                  <a:pt x="288" y="207"/>
                  <a:pt x="293" y="187"/>
                  <a:pt x="311" y="162"/>
                </a:cubicBezTo>
                <a:cubicBezTo>
                  <a:pt x="318" y="129"/>
                  <a:pt x="315" y="112"/>
                  <a:pt x="348" y="101"/>
                </a:cubicBezTo>
                <a:cubicBezTo>
                  <a:pt x="377" y="73"/>
                  <a:pt x="358" y="98"/>
                  <a:pt x="371" y="40"/>
                </a:cubicBezTo>
                <a:cubicBezTo>
                  <a:pt x="380" y="0"/>
                  <a:pt x="379" y="31"/>
                  <a:pt x="379" y="1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891" name="Rectangle 179"/>
          <p:cNvSpPr>
            <a:spLocks noChangeAspect="1" noChangeArrowheads="1"/>
          </p:cNvSpPr>
          <p:nvPr/>
        </p:nvSpPr>
        <p:spPr bwMode="auto">
          <a:xfrm>
            <a:off x="6551613" y="2860675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</a:t>
            </a:r>
          </a:p>
        </p:txBody>
      </p:sp>
      <p:sp>
        <p:nvSpPr>
          <p:cNvPr id="8307892" name="Rectangle 180"/>
          <p:cNvSpPr>
            <a:spLocks noChangeAspect="1" noChangeArrowheads="1"/>
          </p:cNvSpPr>
          <p:nvPr/>
        </p:nvSpPr>
        <p:spPr bwMode="auto">
          <a:xfrm>
            <a:off x="5275263" y="3954463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4</a:t>
            </a:r>
          </a:p>
        </p:txBody>
      </p:sp>
      <p:sp>
        <p:nvSpPr>
          <p:cNvPr id="8307893" name="Rectangle 181"/>
          <p:cNvSpPr>
            <a:spLocks noChangeAspect="1" noChangeArrowheads="1"/>
          </p:cNvSpPr>
          <p:nvPr/>
        </p:nvSpPr>
        <p:spPr bwMode="auto">
          <a:xfrm>
            <a:off x="5988050" y="4222750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5</a:t>
            </a:r>
          </a:p>
        </p:txBody>
      </p:sp>
      <p:sp>
        <p:nvSpPr>
          <p:cNvPr id="8307894" name="Rectangle 182"/>
          <p:cNvSpPr>
            <a:spLocks noChangeAspect="1" noChangeArrowheads="1"/>
          </p:cNvSpPr>
          <p:nvPr/>
        </p:nvSpPr>
        <p:spPr bwMode="auto">
          <a:xfrm>
            <a:off x="7019925" y="3149600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6</a:t>
            </a:r>
          </a:p>
        </p:txBody>
      </p:sp>
      <p:sp>
        <p:nvSpPr>
          <p:cNvPr id="8307895" name="Rectangle 183"/>
          <p:cNvSpPr>
            <a:spLocks noChangeAspect="1" noChangeArrowheads="1"/>
          </p:cNvSpPr>
          <p:nvPr/>
        </p:nvSpPr>
        <p:spPr bwMode="auto">
          <a:xfrm>
            <a:off x="4541838" y="5892800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7</a:t>
            </a:r>
          </a:p>
        </p:txBody>
      </p:sp>
      <p:sp>
        <p:nvSpPr>
          <p:cNvPr id="8307896" name="Rectangle 184"/>
          <p:cNvSpPr>
            <a:spLocks noChangeAspect="1" noChangeArrowheads="1"/>
          </p:cNvSpPr>
          <p:nvPr/>
        </p:nvSpPr>
        <p:spPr bwMode="auto">
          <a:xfrm>
            <a:off x="4564063" y="5194300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8</a:t>
            </a:r>
          </a:p>
        </p:txBody>
      </p:sp>
      <p:sp>
        <p:nvSpPr>
          <p:cNvPr id="8307897" name="Freeform 185"/>
          <p:cNvSpPr>
            <a:spLocks/>
          </p:cNvSpPr>
          <p:nvPr/>
        </p:nvSpPr>
        <p:spPr bwMode="auto">
          <a:xfrm>
            <a:off x="5243513" y="3271838"/>
            <a:ext cx="601662" cy="1589087"/>
          </a:xfrm>
          <a:custGeom>
            <a:avLst/>
            <a:gdLst/>
            <a:ahLst/>
            <a:cxnLst>
              <a:cxn ang="0">
                <a:pos x="379" y="0"/>
              </a:cxn>
              <a:cxn ang="0">
                <a:pos x="341" y="129"/>
              </a:cxn>
              <a:cxn ang="0">
                <a:pos x="288" y="220"/>
              </a:cxn>
              <a:cxn ang="0">
                <a:pos x="250" y="304"/>
              </a:cxn>
              <a:cxn ang="0">
                <a:pos x="204" y="463"/>
              </a:cxn>
              <a:cxn ang="0">
                <a:pos x="174" y="539"/>
              </a:cxn>
              <a:cxn ang="0">
                <a:pos x="121" y="675"/>
              </a:cxn>
              <a:cxn ang="0">
                <a:pos x="91" y="720"/>
              </a:cxn>
              <a:cxn ang="0">
                <a:pos x="76" y="766"/>
              </a:cxn>
              <a:cxn ang="0">
                <a:pos x="45" y="804"/>
              </a:cxn>
              <a:cxn ang="0">
                <a:pos x="0" y="1001"/>
              </a:cxn>
            </a:cxnLst>
            <a:rect l="0" t="0" r="r" b="b"/>
            <a:pathLst>
              <a:path w="379" h="1001">
                <a:moveTo>
                  <a:pt x="379" y="0"/>
                </a:moveTo>
                <a:cubicBezTo>
                  <a:pt x="363" y="46"/>
                  <a:pt x="369" y="88"/>
                  <a:pt x="341" y="129"/>
                </a:cubicBezTo>
                <a:cubicBezTo>
                  <a:pt x="330" y="170"/>
                  <a:pt x="306" y="185"/>
                  <a:pt x="288" y="220"/>
                </a:cubicBezTo>
                <a:cubicBezTo>
                  <a:pt x="273" y="250"/>
                  <a:pt x="274" y="279"/>
                  <a:pt x="250" y="304"/>
                </a:cubicBezTo>
                <a:cubicBezTo>
                  <a:pt x="229" y="362"/>
                  <a:pt x="260" y="427"/>
                  <a:pt x="204" y="463"/>
                </a:cubicBezTo>
                <a:cubicBezTo>
                  <a:pt x="196" y="490"/>
                  <a:pt x="186" y="513"/>
                  <a:pt x="174" y="539"/>
                </a:cubicBezTo>
                <a:cubicBezTo>
                  <a:pt x="167" y="628"/>
                  <a:pt x="182" y="635"/>
                  <a:pt x="121" y="675"/>
                </a:cubicBezTo>
                <a:cubicBezTo>
                  <a:pt x="102" y="730"/>
                  <a:pt x="129" y="663"/>
                  <a:pt x="91" y="720"/>
                </a:cubicBezTo>
                <a:cubicBezTo>
                  <a:pt x="75" y="745"/>
                  <a:pt x="91" y="741"/>
                  <a:pt x="76" y="766"/>
                </a:cubicBezTo>
                <a:cubicBezTo>
                  <a:pt x="68" y="780"/>
                  <a:pt x="54" y="790"/>
                  <a:pt x="45" y="804"/>
                </a:cubicBezTo>
                <a:cubicBezTo>
                  <a:pt x="32" y="861"/>
                  <a:pt x="42" y="953"/>
                  <a:pt x="0" y="1001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07898" name="Freeform 186"/>
          <p:cNvSpPr>
            <a:spLocks/>
          </p:cNvSpPr>
          <p:nvPr/>
        </p:nvSpPr>
        <p:spPr bwMode="auto">
          <a:xfrm>
            <a:off x="4332288" y="5076825"/>
            <a:ext cx="541337" cy="782638"/>
          </a:xfrm>
          <a:custGeom>
            <a:avLst/>
            <a:gdLst/>
            <a:ahLst/>
            <a:cxnLst>
              <a:cxn ang="0">
                <a:pos x="341" y="493"/>
              </a:cxn>
              <a:cxn ang="0">
                <a:pos x="60" y="447"/>
              </a:cxn>
              <a:cxn ang="0">
                <a:pos x="23" y="379"/>
              </a:cxn>
              <a:cxn ang="0">
                <a:pos x="0" y="273"/>
              </a:cxn>
              <a:cxn ang="0">
                <a:pos x="23" y="175"/>
              </a:cxn>
              <a:cxn ang="0">
                <a:pos x="83" y="144"/>
              </a:cxn>
              <a:cxn ang="0">
                <a:pos x="114" y="31"/>
              </a:cxn>
              <a:cxn ang="0">
                <a:pos x="121" y="0"/>
              </a:cxn>
            </a:cxnLst>
            <a:rect l="0" t="0" r="r" b="b"/>
            <a:pathLst>
              <a:path w="341" h="493">
                <a:moveTo>
                  <a:pt x="341" y="493"/>
                </a:moveTo>
                <a:cubicBezTo>
                  <a:pt x="244" y="467"/>
                  <a:pt x="164" y="453"/>
                  <a:pt x="60" y="447"/>
                </a:cubicBezTo>
                <a:cubicBezTo>
                  <a:pt x="26" y="395"/>
                  <a:pt x="35" y="419"/>
                  <a:pt x="23" y="379"/>
                </a:cubicBezTo>
                <a:cubicBezTo>
                  <a:pt x="17" y="337"/>
                  <a:pt x="12" y="311"/>
                  <a:pt x="0" y="273"/>
                </a:cubicBezTo>
                <a:cubicBezTo>
                  <a:pt x="6" y="243"/>
                  <a:pt x="7" y="202"/>
                  <a:pt x="23" y="175"/>
                </a:cubicBezTo>
                <a:cubicBezTo>
                  <a:pt x="35" y="156"/>
                  <a:pt x="83" y="144"/>
                  <a:pt x="83" y="144"/>
                </a:cubicBezTo>
                <a:cubicBezTo>
                  <a:pt x="97" y="106"/>
                  <a:pt x="106" y="71"/>
                  <a:pt x="114" y="31"/>
                </a:cubicBezTo>
                <a:cubicBezTo>
                  <a:pt x="116" y="21"/>
                  <a:pt x="121" y="0"/>
                  <a:pt x="121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07899" name="Freeform 101"/>
          <p:cNvSpPr>
            <a:spLocks/>
          </p:cNvSpPr>
          <p:nvPr/>
        </p:nvSpPr>
        <p:spPr bwMode="auto">
          <a:xfrm flipH="1">
            <a:off x="5599113" y="3463925"/>
            <a:ext cx="39687" cy="141288"/>
          </a:xfrm>
          <a:custGeom>
            <a:avLst/>
            <a:gdLst>
              <a:gd name="T0" fmla="*/ 2147483647 w 237"/>
              <a:gd name="T1" fmla="*/ 0 h 237"/>
              <a:gd name="T2" fmla="*/ 2147483647 w 237"/>
              <a:gd name="T3" fmla="*/ 2147483647 h 237"/>
              <a:gd name="T4" fmla="*/ 2147483647 w 237"/>
              <a:gd name="T5" fmla="*/ 2147483647 h 237"/>
              <a:gd name="T6" fmla="*/ 2147483647 w 237"/>
              <a:gd name="T7" fmla="*/ 2147483647 h 237"/>
              <a:gd name="T8" fmla="*/ 2147483647 w 237"/>
              <a:gd name="T9" fmla="*/ 2147483647 h 237"/>
              <a:gd name="T10" fmla="*/ 2147483647 w 237"/>
              <a:gd name="T11" fmla="*/ 2147483647 h 237"/>
              <a:gd name="T12" fmla="*/ 2147483647 w 237"/>
              <a:gd name="T13" fmla="*/ 2147483647 h 237"/>
              <a:gd name="T14" fmla="*/ 0 w 237"/>
              <a:gd name="T15" fmla="*/ 2147483647 h 2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237"/>
              <a:gd name="T26" fmla="*/ 237 w 237"/>
              <a:gd name="T27" fmla="*/ 237 h 2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237">
                <a:moveTo>
                  <a:pt x="237" y="0"/>
                </a:moveTo>
                <a:cubicBezTo>
                  <a:pt x="223" y="5"/>
                  <a:pt x="222" y="18"/>
                  <a:pt x="216" y="30"/>
                </a:cubicBezTo>
                <a:cubicBezTo>
                  <a:pt x="210" y="42"/>
                  <a:pt x="199" y="50"/>
                  <a:pt x="192" y="60"/>
                </a:cubicBezTo>
                <a:cubicBezTo>
                  <a:pt x="178" y="80"/>
                  <a:pt x="173" y="102"/>
                  <a:pt x="153" y="117"/>
                </a:cubicBezTo>
                <a:cubicBezTo>
                  <a:pt x="149" y="130"/>
                  <a:pt x="136" y="140"/>
                  <a:pt x="123" y="144"/>
                </a:cubicBezTo>
                <a:cubicBezTo>
                  <a:pt x="110" y="157"/>
                  <a:pt x="100" y="170"/>
                  <a:pt x="87" y="183"/>
                </a:cubicBezTo>
                <a:cubicBezTo>
                  <a:pt x="73" y="197"/>
                  <a:pt x="53" y="202"/>
                  <a:pt x="39" y="216"/>
                </a:cubicBezTo>
                <a:cubicBezTo>
                  <a:pt x="33" y="233"/>
                  <a:pt x="17" y="237"/>
                  <a:pt x="0" y="237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07900" name="Text Box 326"/>
          <p:cNvSpPr txBox="1">
            <a:spLocks noChangeArrowheads="1"/>
          </p:cNvSpPr>
          <p:nvPr/>
        </p:nvSpPr>
        <p:spPr bwMode="auto">
          <a:xfrm>
            <a:off x="5000625" y="3608388"/>
            <a:ext cx="663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Canaã dos Carajas</a:t>
            </a:r>
          </a:p>
        </p:txBody>
      </p:sp>
      <p:sp>
        <p:nvSpPr>
          <p:cNvPr id="8307901" name="Oval 250"/>
          <p:cNvSpPr>
            <a:spLocks noChangeArrowheads="1"/>
          </p:cNvSpPr>
          <p:nvPr/>
        </p:nvSpPr>
        <p:spPr bwMode="auto">
          <a:xfrm>
            <a:off x="5614988" y="3586163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7902" name="Rectangle 6"/>
          <p:cNvSpPr>
            <a:spLocks noChangeArrowheads="1"/>
          </p:cNvSpPr>
          <p:nvPr/>
        </p:nvSpPr>
        <p:spPr bwMode="auto">
          <a:xfrm>
            <a:off x="7581900" y="852488"/>
            <a:ext cx="18811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Eixos de Integração</a:t>
            </a:r>
          </a:p>
        </p:txBody>
      </p:sp>
      <p:sp>
        <p:nvSpPr>
          <p:cNvPr id="8307903" name="Line 7"/>
          <p:cNvSpPr>
            <a:spLocks noChangeShapeType="1"/>
          </p:cNvSpPr>
          <p:nvPr/>
        </p:nvSpPr>
        <p:spPr bwMode="auto">
          <a:xfrm>
            <a:off x="7558088" y="1095375"/>
            <a:ext cx="234791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7904" name="Text Box 192"/>
          <p:cNvSpPr txBox="1">
            <a:spLocks noChangeArrowheads="1"/>
          </p:cNvSpPr>
          <p:nvPr/>
        </p:nvSpPr>
        <p:spPr bwMode="auto">
          <a:xfrm>
            <a:off x="7620000" y="1130300"/>
            <a:ext cx="2301875" cy="147161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1. BR 364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2. Hidrovia do Madeira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3. EF Carajás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4. BR158/PA150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5. Manaus-Belém-Brasilia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6. Maranhense BR226/BR135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7. ALL Malha Norte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8. Ferronorte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4178" name="Rectangle 2"/>
          <p:cNvSpPr>
            <a:spLocks noChangeArrowheads="1"/>
          </p:cNvSpPr>
          <p:nvPr/>
        </p:nvSpPr>
        <p:spPr bwMode="auto">
          <a:xfrm>
            <a:off x="3543300" y="4775200"/>
            <a:ext cx="6008688" cy="327025"/>
          </a:xfrm>
          <a:prstGeom prst="rect">
            <a:avLst/>
          </a:prstGeom>
          <a:solidFill>
            <a:srgbClr val="FF9900">
              <a:alpha val="6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8114179" name="Picture 3"/>
          <p:cNvPicPr>
            <a:picLocks noChangeAspect="1" noChangeArrowheads="1"/>
          </p:cNvPicPr>
          <p:nvPr/>
        </p:nvPicPr>
        <p:blipFill>
          <a:blip r:embed="rId3" cstate="print"/>
          <a:srcRect t="3561"/>
          <a:stretch>
            <a:fillRect/>
          </a:stretch>
        </p:blipFill>
        <p:spPr bwMode="auto">
          <a:xfrm>
            <a:off x="0" y="3165475"/>
            <a:ext cx="9906000" cy="1508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8114180" name="Rectangle 4"/>
          <p:cNvSpPr>
            <a:spLocks noChangeArrowheads="1"/>
          </p:cNvSpPr>
          <p:nvPr/>
        </p:nvSpPr>
        <p:spPr bwMode="auto">
          <a:xfrm>
            <a:off x="762000" y="2617788"/>
            <a:ext cx="8382000" cy="520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 algn="ctr" defTabSz="977900"/>
            <a:r>
              <a:rPr lang="pt-BR" sz="240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8114181" name="Rectangle 5"/>
          <p:cNvSpPr>
            <a:spLocks noChangeArrowheads="1"/>
          </p:cNvSpPr>
          <p:nvPr/>
        </p:nvSpPr>
        <p:spPr bwMode="auto">
          <a:xfrm>
            <a:off x="9567863" y="6511925"/>
            <a:ext cx="322262" cy="331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14182" name="Rectangle 6"/>
          <p:cNvSpPr>
            <a:spLocks noChangeArrowheads="1"/>
          </p:cNvSpPr>
          <p:nvPr/>
        </p:nvSpPr>
        <p:spPr bwMode="auto">
          <a:xfrm>
            <a:off x="4168775" y="4735513"/>
            <a:ext cx="51847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>
                <a:solidFill>
                  <a:schemeClr val="tx2"/>
                </a:solidFill>
              </a:rPr>
              <a:t>I – Introdução</a:t>
            </a:r>
            <a:r>
              <a:rPr lang="pt-BR" b="0">
                <a:solidFill>
                  <a:schemeClr val="tx2"/>
                </a:solidFill>
              </a:rPr>
              <a:t>	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 b="0">
                <a:solidFill>
                  <a:schemeClr val="tx2"/>
                </a:solidFill>
              </a:rPr>
              <a:t>II – Sumário dos Resultados da Primeira Fase do Projeto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 b="0">
                <a:solidFill>
                  <a:schemeClr val="tx2"/>
                </a:solidFill>
              </a:rPr>
              <a:t>III – Resultados da Segunda Fase do Projeto Norte Competitivo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 b="0">
                <a:solidFill>
                  <a:schemeClr val="tx2"/>
                </a:solidFill>
              </a:rPr>
              <a:t>IV – Próximos Passos</a:t>
            </a:r>
          </a:p>
        </p:txBody>
      </p:sp>
      <p:sp>
        <p:nvSpPr>
          <p:cNvPr id="8114183" name="AutoShape 7"/>
          <p:cNvSpPr>
            <a:spLocks noChangeArrowheads="1"/>
          </p:cNvSpPr>
          <p:nvPr/>
        </p:nvSpPr>
        <p:spPr bwMode="auto">
          <a:xfrm rot="5400000">
            <a:off x="3941763" y="4891088"/>
            <a:ext cx="144462" cy="7461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/>
          </a:p>
        </p:txBody>
      </p:sp>
      <p:grpSp>
        <p:nvGrpSpPr>
          <p:cNvPr id="8309763" name="Group 114"/>
          <p:cNvGrpSpPr>
            <a:grpSpLocks/>
          </p:cNvGrpSpPr>
          <p:nvPr/>
        </p:nvGrpSpPr>
        <p:grpSpPr bwMode="auto">
          <a:xfrm>
            <a:off x="7100888" y="123825"/>
            <a:ext cx="2805112" cy="646113"/>
            <a:chOff x="4473" y="78"/>
            <a:chExt cx="1767" cy="407"/>
          </a:xfrm>
        </p:grpSpPr>
        <p:sp>
          <p:nvSpPr>
            <p:cNvPr id="8309764" name="Rectangle 115"/>
            <p:cNvSpPr>
              <a:spLocks noChangeArrowheads="1"/>
            </p:cNvSpPr>
            <p:nvPr/>
          </p:nvSpPr>
          <p:spPr bwMode="auto">
            <a:xfrm>
              <a:off x="4473" y="83"/>
              <a:ext cx="678" cy="4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Modal do Projeto</a:t>
              </a:r>
            </a:p>
            <a:p>
              <a:pPr algn="ctr" defTabSz="977900"/>
              <a:endParaRPr lang="pt-BR" sz="10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09765" name="Text Box 116"/>
            <p:cNvSpPr txBox="1">
              <a:spLocks noChangeArrowheads="1"/>
            </p:cNvSpPr>
            <p:nvPr/>
          </p:nvSpPr>
          <p:spPr bwMode="auto">
            <a:xfrm>
              <a:off x="4811" y="161"/>
              <a:ext cx="315" cy="154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Hidro</a:t>
              </a:r>
            </a:p>
          </p:txBody>
        </p:sp>
        <p:sp>
          <p:nvSpPr>
            <p:cNvPr id="8309766" name="Text Box 117"/>
            <p:cNvSpPr txBox="1">
              <a:spLocks noChangeArrowheads="1"/>
            </p:cNvSpPr>
            <p:nvPr/>
          </p:nvSpPr>
          <p:spPr bwMode="auto">
            <a:xfrm>
              <a:off x="4496" y="161"/>
              <a:ext cx="315" cy="15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Rodo</a:t>
              </a:r>
            </a:p>
          </p:txBody>
        </p:sp>
        <p:sp>
          <p:nvSpPr>
            <p:cNvPr id="8309767" name="Text Box 118"/>
            <p:cNvSpPr txBox="1">
              <a:spLocks noChangeArrowheads="1"/>
            </p:cNvSpPr>
            <p:nvPr/>
          </p:nvSpPr>
          <p:spPr bwMode="auto">
            <a:xfrm>
              <a:off x="4809" y="311"/>
              <a:ext cx="318" cy="15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Porto</a:t>
              </a:r>
            </a:p>
          </p:txBody>
        </p:sp>
        <p:sp>
          <p:nvSpPr>
            <p:cNvPr id="8309768" name="Text Box 119"/>
            <p:cNvSpPr txBox="1">
              <a:spLocks noChangeArrowheads="1"/>
            </p:cNvSpPr>
            <p:nvPr/>
          </p:nvSpPr>
          <p:spPr bwMode="auto">
            <a:xfrm>
              <a:off x="4496" y="312"/>
              <a:ext cx="317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Ferro</a:t>
              </a:r>
            </a:p>
          </p:txBody>
        </p:sp>
        <p:grpSp>
          <p:nvGrpSpPr>
            <p:cNvPr id="8309769" name="Group 120"/>
            <p:cNvGrpSpPr>
              <a:grpSpLocks/>
            </p:cNvGrpSpPr>
            <p:nvPr/>
          </p:nvGrpSpPr>
          <p:grpSpPr bwMode="auto">
            <a:xfrm>
              <a:off x="5170" y="93"/>
              <a:ext cx="1056" cy="369"/>
              <a:chOff x="5170" y="93"/>
              <a:chExt cx="1056" cy="369"/>
            </a:xfrm>
          </p:grpSpPr>
          <p:sp>
            <p:nvSpPr>
              <p:cNvPr id="8309770" name="Text Box 121"/>
              <p:cNvSpPr txBox="1">
                <a:spLocks noChangeArrowheads="1"/>
              </p:cNvSpPr>
              <p:nvPr/>
            </p:nvSpPr>
            <p:spPr bwMode="auto">
              <a:xfrm>
                <a:off x="5394" y="93"/>
                <a:ext cx="24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Ferrovia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09771" name="Text Box 122"/>
              <p:cNvSpPr txBox="1">
                <a:spLocks noChangeArrowheads="1"/>
              </p:cNvSpPr>
              <p:nvPr/>
            </p:nvSpPr>
            <p:spPr bwMode="auto">
              <a:xfrm>
                <a:off x="5979" y="95"/>
                <a:ext cx="24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Hidrovia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09772" name="Line 123"/>
              <p:cNvSpPr>
                <a:spLocks noChangeShapeType="1"/>
              </p:cNvSpPr>
              <p:nvPr/>
            </p:nvSpPr>
            <p:spPr bwMode="auto">
              <a:xfrm>
                <a:off x="5758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9773" name="Text Box 124"/>
              <p:cNvSpPr txBox="1">
                <a:spLocks noChangeArrowheads="1"/>
              </p:cNvSpPr>
              <p:nvPr/>
            </p:nvSpPr>
            <p:spPr bwMode="auto">
              <a:xfrm>
                <a:off x="5394" y="182"/>
                <a:ext cx="23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Rodovia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09774" name="AutoShape 125"/>
              <p:cNvSpPr>
                <a:spLocks noChangeArrowheads="1"/>
              </p:cNvSpPr>
              <p:nvPr/>
            </p:nvSpPr>
            <p:spPr bwMode="auto">
              <a:xfrm rot="10800000">
                <a:off x="5240" y="401"/>
                <a:ext cx="58" cy="3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9775" name="AutoShape 126"/>
              <p:cNvSpPr>
                <a:spLocks noChangeArrowheads="1"/>
              </p:cNvSpPr>
              <p:nvPr/>
            </p:nvSpPr>
            <p:spPr bwMode="auto">
              <a:xfrm>
                <a:off x="5246" y="295"/>
                <a:ext cx="50" cy="47"/>
              </a:xfrm>
              <a:prstGeom prst="triangle">
                <a:avLst>
                  <a:gd name="adj" fmla="val 50000"/>
                </a:avLst>
              </a:prstGeom>
              <a:solidFill>
                <a:srgbClr val="0099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9776" name="Text Box 127"/>
              <p:cNvSpPr txBox="1">
                <a:spLocks noChangeArrowheads="1"/>
              </p:cNvSpPr>
              <p:nvPr/>
            </p:nvSpPr>
            <p:spPr bwMode="auto">
              <a:xfrm>
                <a:off x="5394" y="281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Porto L.Curso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09777" name="Text Box 128"/>
              <p:cNvSpPr txBox="1">
                <a:spLocks noChangeArrowheads="1"/>
              </p:cNvSpPr>
              <p:nvPr/>
            </p:nvSpPr>
            <p:spPr bwMode="auto">
              <a:xfrm>
                <a:off x="5395" y="376"/>
                <a:ext cx="60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Terminal Hidroviário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09778" name="Text Box 129"/>
              <p:cNvSpPr txBox="1">
                <a:spLocks noChangeArrowheads="1"/>
              </p:cNvSpPr>
              <p:nvPr/>
            </p:nvSpPr>
            <p:spPr bwMode="auto">
              <a:xfrm>
                <a:off x="5988" y="183"/>
                <a:ext cx="2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Dutovia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09779" name="Text Box 130"/>
              <p:cNvSpPr txBox="1">
                <a:spLocks noChangeArrowheads="1"/>
              </p:cNvSpPr>
              <p:nvPr/>
            </p:nvSpPr>
            <p:spPr bwMode="auto">
              <a:xfrm>
                <a:off x="5984" y="275"/>
                <a:ext cx="18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Eclusa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09780" name="Rectangle 131"/>
              <p:cNvSpPr>
                <a:spLocks noChangeArrowheads="1"/>
              </p:cNvSpPr>
              <p:nvPr/>
            </p:nvSpPr>
            <p:spPr bwMode="auto">
              <a:xfrm>
                <a:off x="5850" y="287"/>
                <a:ext cx="56" cy="56"/>
              </a:xfrm>
              <a:prstGeom prst="rect">
                <a:avLst/>
              </a:prstGeom>
              <a:solidFill>
                <a:srgbClr val="0099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09781" name="Line 132"/>
              <p:cNvSpPr>
                <a:spLocks noChangeShapeType="1"/>
              </p:cNvSpPr>
              <p:nvPr/>
            </p:nvSpPr>
            <p:spPr bwMode="auto">
              <a:xfrm>
                <a:off x="5762" y="232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9782" name="Line 133"/>
              <p:cNvSpPr>
                <a:spLocks noChangeShapeType="1"/>
              </p:cNvSpPr>
              <p:nvPr/>
            </p:nvSpPr>
            <p:spPr bwMode="auto">
              <a:xfrm>
                <a:off x="5170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9783" name="Line 134"/>
              <p:cNvSpPr>
                <a:spLocks noChangeShapeType="1"/>
              </p:cNvSpPr>
              <p:nvPr/>
            </p:nvSpPr>
            <p:spPr bwMode="auto">
              <a:xfrm>
                <a:off x="5170" y="228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309784" name="Rectangle 135"/>
            <p:cNvSpPr>
              <a:spLocks noChangeArrowheads="1"/>
            </p:cNvSpPr>
            <p:nvPr/>
          </p:nvSpPr>
          <p:spPr bwMode="auto">
            <a:xfrm>
              <a:off x="4473" y="78"/>
              <a:ext cx="1767" cy="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44370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Eixos de Integração Nacionais Potenciais</a:t>
            </a:r>
          </a:p>
        </p:txBody>
      </p:sp>
      <p:sp>
        <p:nvSpPr>
          <p:cNvPr id="8309786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309787" name="Rectangle 27"/>
          <p:cNvSpPr>
            <a:spLocks noChangeArrowheads="1"/>
          </p:cNvSpPr>
          <p:nvPr/>
        </p:nvSpPr>
        <p:spPr bwMode="auto">
          <a:xfrm>
            <a:off x="290513" y="6275388"/>
            <a:ext cx="93726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...21 eram novos potenciais Eixos de Integração Nacionais...</a:t>
            </a:r>
          </a:p>
        </p:txBody>
      </p:sp>
      <p:sp>
        <p:nvSpPr>
          <p:cNvPr id="11271" name="Freeform 44"/>
          <p:cNvSpPr>
            <a:spLocks noChangeAspect="1"/>
          </p:cNvSpPr>
          <p:nvPr/>
        </p:nvSpPr>
        <p:spPr bwMode="auto">
          <a:xfrm>
            <a:off x="3763963" y="1477963"/>
            <a:ext cx="2752725" cy="2730500"/>
          </a:xfrm>
          <a:custGeom>
            <a:avLst/>
            <a:gdLst>
              <a:gd name="T0" fmla="*/ 2147483647 w 1201"/>
              <a:gd name="T1" fmla="*/ 2147483647 h 1170"/>
              <a:gd name="T2" fmla="*/ 2147483647 w 1201"/>
              <a:gd name="T3" fmla="*/ 2147483647 h 1170"/>
              <a:gd name="T4" fmla="*/ 2147483647 w 1201"/>
              <a:gd name="T5" fmla="*/ 2147483647 h 1170"/>
              <a:gd name="T6" fmla="*/ 2147483647 w 1201"/>
              <a:gd name="T7" fmla="*/ 2147483647 h 1170"/>
              <a:gd name="T8" fmla="*/ 2147483647 w 1201"/>
              <a:gd name="T9" fmla="*/ 2147483647 h 1170"/>
              <a:gd name="T10" fmla="*/ 0 w 1201"/>
              <a:gd name="T11" fmla="*/ 2147483647 h 1170"/>
              <a:gd name="T12" fmla="*/ 2147483647 w 1201"/>
              <a:gd name="T13" fmla="*/ 2147483647 h 1170"/>
              <a:gd name="T14" fmla="*/ 2147483647 w 1201"/>
              <a:gd name="T15" fmla="*/ 2147483647 h 1170"/>
              <a:gd name="T16" fmla="*/ 2147483647 w 1201"/>
              <a:gd name="T17" fmla="*/ 2147483647 h 1170"/>
              <a:gd name="T18" fmla="*/ 2147483647 w 1201"/>
              <a:gd name="T19" fmla="*/ 2147483647 h 1170"/>
              <a:gd name="T20" fmla="*/ 2147483647 w 1201"/>
              <a:gd name="T21" fmla="*/ 2147483647 h 1170"/>
              <a:gd name="T22" fmla="*/ 2147483647 w 1201"/>
              <a:gd name="T23" fmla="*/ 2147483647 h 1170"/>
              <a:gd name="T24" fmla="*/ 2147483647 w 1201"/>
              <a:gd name="T25" fmla="*/ 2147483647 h 1170"/>
              <a:gd name="T26" fmla="*/ 2147483647 w 1201"/>
              <a:gd name="T27" fmla="*/ 2147483647 h 1170"/>
              <a:gd name="T28" fmla="*/ 2147483647 w 1201"/>
              <a:gd name="T29" fmla="*/ 2147483647 h 1170"/>
              <a:gd name="T30" fmla="*/ 2147483647 w 1201"/>
              <a:gd name="T31" fmla="*/ 2147483647 h 1170"/>
              <a:gd name="T32" fmla="*/ 2147483647 w 1201"/>
              <a:gd name="T33" fmla="*/ 2147483647 h 1170"/>
              <a:gd name="T34" fmla="*/ 2147483647 w 1201"/>
              <a:gd name="T35" fmla="*/ 2147483647 h 1170"/>
              <a:gd name="T36" fmla="*/ 2147483647 w 1201"/>
              <a:gd name="T37" fmla="*/ 2147483647 h 1170"/>
              <a:gd name="T38" fmla="*/ 2147483647 w 1201"/>
              <a:gd name="T39" fmla="*/ 2147483647 h 1170"/>
              <a:gd name="T40" fmla="*/ 2147483647 w 1201"/>
              <a:gd name="T41" fmla="*/ 2147483647 h 1170"/>
              <a:gd name="T42" fmla="*/ 2147483647 w 1201"/>
              <a:gd name="T43" fmla="*/ 2147483647 h 1170"/>
              <a:gd name="T44" fmla="*/ 2147483647 w 1201"/>
              <a:gd name="T45" fmla="*/ 2147483647 h 1170"/>
              <a:gd name="T46" fmla="*/ 2147483647 w 1201"/>
              <a:gd name="T47" fmla="*/ 2147483647 h 1170"/>
              <a:gd name="T48" fmla="*/ 2147483647 w 1201"/>
              <a:gd name="T49" fmla="*/ 2147483647 h 1170"/>
              <a:gd name="T50" fmla="*/ 2147483647 w 1201"/>
              <a:gd name="T51" fmla="*/ 2147483647 h 1170"/>
              <a:gd name="T52" fmla="*/ 2147483647 w 1201"/>
              <a:gd name="T53" fmla="*/ 2147483647 h 1170"/>
              <a:gd name="T54" fmla="*/ 2147483647 w 1201"/>
              <a:gd name="T55" fmla="*/ 2147483647 h 1170"/>
              <a:gd name="T56" fmla="*/ 2147483647 w 1201"/>
              <a:gd name="T57" fmla="*/ 2147483647 h 1170"/>
              <a:gd name="T58" fmla="*/ 2147483647 w 1201"/>
              <a:gd name="T59" fmla="*/ 2147483647 h 1170"/>
              <a:gd name="T60" fmla="*/ 2147483647 w 1201"/>
              <a:gd name="T61" fmla="*/ 2147483647 h 1170"/>
              <a:gd name="T62" fmla="*/ 2147483647 w 1201"/>
              <a:gd name="T63" fmla="*/ 2147483647 h 1170"/>
              <a:gd name="T64" fmla="*/ 2147483647 w 1201"/>
              <a:gd name="T65" fmla="*/ 2147483647 h 1170"/>
              <a:gd name="T66" fmla="*/ 2147483647 w 1201"/>
              <a:gd name="T67" fmla="*/ 2147483647 h 1170"/>
              <a:gd name="T68" fmla="*/ 2147483647 w 1201"/>
              <a:gd name="T69" fmla="*/ 2147483647 h 1170"/>
              <a:gd name="T70" fmla="*/ 2147483647 w 1201"/>
              <a:gd name="T71" fmla="*/ 2147483647 h 1170"/>
              <a:gd name="T72" fmla="*/ 2147483647 w 1201"/>
              <a:gd name="T73" fmla="*/ 2147483647 h 1170"/>
              <a:gd name="T74" fmla="*/ 2147483647 w 1201"/>
              <a:gd name="T75" fmla="*/ 2147483647 h 1170"/>
              <a:gd name="T76" fmla="*/ 2147483647 w 1201"/>
              <a:gd name="T77" fmla="*/ 2147483647 h 1170"/>
              <a:gd name="T78" fmla="*/ 2147483647 w 1201"/>
              <a:gd name="T79" fmla="*/ 2147483647 h 1170"/>
              <a:gd name="T80" fmla="*/ 2147483647 w 1201"/>
              <a:gd name="T81" fmla="*/ 2147483647 h 1170"/>
              <a:gd name="T82" fmla="*/ 2147483647 w 1201"/>
              <a:gd name="T83" fmla="*/ 2147483647 h 1170"/>
              <a:gd name="T84" fmla="*/ 2147483647 w 1201"/>
              <a:gd name="T85" fmla="*/ 2147483647 h 11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1"/>
              <a:gd name="T130" fmla="*/ 0 h 1170"/>
              <a:gd name="T131" fmla="*/ 1201 w 1201"/>
              <a:gd name="T132" fmla="*/ 1170 h 11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1" h="1170">
                <a:moveTo>
                  <a:pt x="32" y="883"/>
                </a:moveTo>
                <a:lnTo>
                  <a:pt x="60" y="855"/>
                </a:lnTo>
                <a:lnTo>
                  <a:pt x="226" y="495"/>
                </a:lnTo>
                <a:lnTo>
                  <a:pt x="230" y="471"/>
                </a:lnTo>
                <a:lnTo>
                  <a:pt x="262" y="433"/>
                </a:lnTo>
                <a:lnTo>
                  <a:pt x="230" y="449"/>
                </a:lnTo>
                <a:lnTo>
                  <a:pt x="206" y="447"/>
                </a:lnTo>
                <a:lnTo>
                  <a:pt x="200" y="431"/>
                </a:lnTo>
                <a:lnTo>
                  <a:pt x="188" y="435"/>
                </a:lnTo>
                <a:lnTo>
                  <a:pt x="164" y="405"/>
                </a:lnTo>
                <a:lnTo>
                  <a:pt x="142" y="407"/>
                </a:lnTo>
                <a:lnTo>
                  <a:pt x="84" y="373"/>
                </a:lnTo>
                <a:lnTo>
                  <a:pt x="88" y="347"/>
                </a:lnTo>
                <a:lnTo>
                  <a:pt x="50" y="354"/>
                </a:lnTo>
                <a:lnTo>
                  <a:pt x="42" y="325"/>
                </a:lnTo>
                <a:lnTo>
                  <a:pt x="20" y="309"/>
                </a:lnTo>
                <a:lnTo>
                  <a:pt x="20" y="289"/>
                </a:lnTo>
                <a:lnTo>
                  <a:pt x="0" y="273"/>
                </a:lnTo>
                <a:lnTo>
                  <a:pt x="0" y="127"/>
                </a:lnTo>
                <a:lnTo>
                  <a:pt x="26" y="119"/>
                </a:lnTo>
                <a:lnTo>
                  <a:pt x="42" y="97"/>
                </a:lnTo>
                <a:lnTo>
                  <a:pt x="74" y="95"/>
                </a:lnTo>
                <a:lnTo>
                  <a:pt x="94" y="83"/>
                </a:lnTo>
                <a:lnTo>
                  <a:pt x="126" y="79"/>
                </a:lnTo>
                <a:lnTo>
                  <a:pt x="140" y="59"/>
                </a:lnTo>
                <a:lnTo>
                  <a:pt x="164" y="55"/>
                </a:lnTo>
                <a:lnTo>
                  <a:pt x="198" y="63"/>
                </a:lnTo>
                <a:lnTo>
                  <a:pt x="220" y="59"/>
                </a:lnTo>
                <a:lnTo>
                  <a:pt x="248" y="67"/>
                </a:lnTo>
                <a:lnTo>
                  <a:pt x="274" y="65"/>
                </a:lnTo>
                <a:lnTo>
                  <a:pt x="280" y="51"/>
                </a:lnTo>
                <a:lnTo>
                  <a:pt x="260" y="23"/>
                </a:lnTo>
                <a:lnTo>
                  <a:pt x="272" y="9"/>
                </a:lnTo>
                <a:lnTo>
                  <a:pt x="289" y="13"/>
                </a:lnTo>
                <a:lnTo>
                  <a:pt x="304" y="18"/>
                </a:lnTo>
                <a:lnTo>
                  <a:pt x="319" y="13"/>
                </a:lnTo>
                <a:lnTo>
                  <a:pt x="337" y="9"/>
                </a:lnTo>
                <a:lnTo>
                  <a:pt x="358" y="0"/>
                </a:lnTo>
                <a:lnTo>
                  <a:pt x="377" y="7"/>
                </a:lnTo>
                <a:lnTo>
                  <a:pt x="385" y="27"/>
                </a:lnTo>
                <a:lnTo>
                  <a:pt x="389" y="75"/>
                </a:lnTo>
                <a:lnTo>
                  <a:pt x="427" y="78"/>
                </a:lnTo>
                <a:lnTo>
                  <a:pt x="463" y="111"/>
                </a:lnTo>
                <a:lnTo>
                  <a:pt x="494" y="111"/>
                </a:lnTo>
                <a:lnTo>
                  <a:pt x="518" y="132"/>
                </a:lnTo>
                <a:lnTo>
                  <a:pt x="514" y="156"/>
                </a:lnTo>
                <a:lnTo>
                  <a:pt x="541" y="174"/>
                </a:lnTo>
                <a:lnTo>
                  <a:pt x="541" y="205"/>
                </a:lnTo>
                <a:lnTo>
                  <a:pt x="554" y="234"/>
                </a:lnTo>
                <a:lnTo>
                  <a:pt x="559" y="253"/>
                </a:lnTo>
                <a:lnTo>
                  <a:pt x="587" y="274"/>
                </a:lnTo>
                <a:lnTo>
                  <a:pt x="584" y="291"/>
                </a:lnTo>
                <a:lnTo>
                  <a:pt x="587" y="301"/>
                </a:lnTo>
                <a:lnTo>
                  <a:pt x="602" y="306"/>
                </a:lnTo>
                <a:lnTo>
                  <a:pt x="599" y="325"/>
                </a:lnTo>
                <a:lnTo>
                  <a:pt x="613" y="330"/>
                </a:lnTo>
                <a:lnTo>
                  <a:pt x="613" y="343"/>
                </a:lnTo>
                <a:lnTo>
                  <a:pt x="644" y="357"/>
                </a:lnTo>
                <a:lnTo>
                  <a:pt x="667" y="355"/>
                </a:lnTo>
                <a:lnTo>
                  <a:pt x="680" y="339"/>
                </a:lnTo>
                <a:lnTo>
                  <a:pt x="695" y="322"/>
                </a:lnTo>
                <a:lnTo>
                  <a:pt x="709" y="310"/>
                </a:lnTo>
                <a:lnTo>
                  <a:pt x="715" y="330"/>
                </a:lnTo>
                <a:lnTo>
                  <a:pt x="737" y="358"/>
                </a:lnTo>
                <a:lnTo>
                  <a:pt x="782" y="373"/>
                </a:lnTo>
                <a:lnTo>
                  <a:pt x="835" y="385"/>
                </a:lnTo>
                <a:lnTo>
                  <a:pt x="887" y="379"/>
                </a:lnTo>
                <a:lnTo>
                  <a:pt x="913" y="360"/>
                </a:lnTo>
                <a:lnTo>
                  <a:pt x="923" y="348"/>
                </a:lnTo>
                <a:lnTo>
                  <a:pt x="937" y="343"/>
                </a:lnTo>
                <a:lnTo>
                  <a:pt x="944" y="316"/>
                </a:lnTo>
                <a:lnTo>
                  <a:pt x="961" y="306"/>
                </a:lnTo>
                <a:lnTo>
                  <a:pt x="971" y="285"/>
                </a:lnTo>
                <a:lnTo>
                  <a:pt x="982" y="289"/>
                </a:lnTo>
                <a:lnTo>
                  <a:pt x="985" y="291"/>
                </a:lnTo>
                <a:lnTo>
                  <a:pt x="1006" y="297"/>
                </a:lnTo>
                <a:lnTo>
                  <a:pt x="1027" y="312"/>
                </a:lnTo>
                <a:lnTo>
                  <a:pt x="1052" y="297"/>
                </a:lnTo>
                <a:lnTo>
                  <a:pt x="1093" y="306"/>
                </a:lnTo>
                <a:lnTo>
                  <a:pt x="1151" y="333"/>
                </a:lnTo>
                <a:lnTo>
                  <a:pt x="1193" y="345"/>
                </a:lnTo>
                <a:lnTo>
                  <a:pt x="1201" y="364"/>
                </a:lnTo>
                <a:lnTo>
                  <a:pt x="1199" y="397"/>
                </a:lnTo>
                <a:lnTo>
                  <a:pt x="1192" y="429"/>
                </a:lnTo>
                <a:lnTo>
                  <a:pt x="1184" y="451"/>
                </a:lnTo>
                <a:lnTo>
                  <a:pt x="1171" y="466"/>
                </a:lnTo>
                <a:lnTo>
                  <a:pt x="1172" y="484"/>
                </a:lnTo>
                <a:lnTo>
                  <a:pt x="1156" y="496"/>
                </a:lnTo>
                <a:lnTo>
                  <a:pt x="1160" y="517"/>
                </a:lnTo>
                <a:lnTo>
                  <a:pt x="1135" y="553"/>
                </a:lnTo>
                <a:lnTo>
                  <a:pt x="1115" y="583"/>
                </a:lnTo>
                <a:lnTo>
                  <a:pt x="1111" y="608"/>
                </a:lnTo>
                <a:lnTo>
                  <a:pt x="1090" y="630"/>
                </a:lnTo>
                <a:lnTo>
                  <a:pt x="1067" y="669"/>
                </a:lnTo>
                <a:lnTo>
                  <a:pt x="1045" y="675"/>
                </a:lnTo>
                <a:lnTo>
                  <a:pt x="1024" y="700"/>
                </a:lnTo>
                <a:lnTo>
                  <a:pt x="988" y="721"/>
                </a:lnTo>
                <a:lnTo>
                  <a:pt x="957" y="747"/>
                </a:lnTo>
                <a:lnTo>
                  <a:pt x="968" y="759"/>
                </a:lnTo>
                <a:lnTo>
                  <a:pt x="991" y="751"/>
                </a:lnTo>
                <a:lnTo>
                  <a:pt x="1012" y="772"/>
                </a:lnTo>
                <a:lnTo>
                  <a:pt x="1013" y="786"/>
                </a:lnTo>
                <a:lnTo>
                  <a:pt x="1000" y="789"/>
                </a:lnTo>
                <a:lnTo>
                  <a:pt x="1006" y="805"/>
                </a:lnTo>
                <a:lnTo>
                  <a:pt x="988" y="837"/>
                </a:lnTo>
                <a:lnTo>
                  <a:pt x="964" y="852"/>
                </a:lnTo>
                <a:lnTo>
                  <a:pt x="958" y="882"/>
                </a:lnTo>
                <a:lnTo>
                  <a:pt x="929" y="882"/>
                </a:lnTo>
                <a:lnTo>
                  <a:pt x="911" y="897"/>
                </a:lnTo>
                <a:lnTo>
                  <a:pt x="913" y="936"/>
                </a:lnTo>
                <a:lnTo>
                  <a:pt x="893" y="952"/>
                </a:lnTo>
                <a:lnTo>
                  <a:pt x="899" y="972"/>
                </a:lnTo>
                <a:lnTo>
                  <a:pt x="919" y="979"/>
                </a:lnTo>
                <a:lnTo>
                  <a:pt x="919" y="999"/>
                </a:lnTo>
                <a:lnTo>
                  <a:pt x="913" y="1021"/>
                </a:lnTo>
                <a:lnTo>
                  <a:pt x="889" y="1060"/>
                </a:lnTo>
                <a:lnTo>
                  <a:pt x="866" y="1078"/>
                </a:lnTo>
                <a:lnTo>
                  <a:pt x="832" y="1119"/>
                </a:lnTo>
                <a:lnTo>
                  <a:pt x="833" y="1146"/>
                </a:lnTo>
                <a:lnTo>
                  <a:pt x="813" y="1170"/>
                </a:lnTo>
                <a:lnTo>
                  <a:pt x="206" y="1131"/>
                </a:lnTo>
                <a:lnTo>
                  <a:pt x="193" y="1116"/>
                </a:lnTo>
                <a:lnTo>
                  <a:pt x="181" y="1117"/>
                </a:lnTo>
                <a:lnTo>
                  <a:pt x="157" y="1084"/>
                </a:lnTo>
                <a:lnTo>
                  <a:pt x="137" y="1081"/>
                </a:lnTo>
                <a:lnTo>
                  <a:pt x="118" y="1065"/>
                </a:lnTo>
                <a:lnTo>
                  <a:pt x="116" y="1021"/>
                </a:lnTo>
                <a:lnTo>
                  <a:pt x="101" y="1000"/>
                </a:lnTo>
                <a:lnTo>
                  <a:pt x="92" y="967"/>
                </a:lnTo>
                <a:lnTo>
                  <a:pt x="74" y="925"/>
                </a:lnTo>
                <a:lnTo>
                  <a:pt x="32" y="883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2" name="Freeform 75"/>
          <p:cNvSpPr>
            <a:spLocks noChangeAspect="1"/>
          </p:cNvSpPr>
          <p:nvPr/>
        </p:nvSpPr>
        <p:spPr bwMode="auto">
          <a:xfrm>
            <a:off x="573088" y="1562100"/>
            <a:ext cx="3795712" cy="263207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6" name="Freeform 56"/>
          <p:cNvSpPr>
            <a:spLocks noChangeAspect="1"/>
          </p:cNvSpPr>
          <p:nvPr/>
        </p:nvSpPr>
        <p:spPr bwMode="auto">
          <a:xfrm>
            <a:off x="5446713" y="3162300"/>
            <a:ext cx="1187450" cy="1979613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8" name="Freeform 60"/>
          <p:cNvSpPr>
            <a:spLocks noChangeAspect="1"/>
          </p:cNvSpPr>
          <p:nvPr/>
        </p:nvSpPr>
        <p:spPr bwMode="auto">
          <a:xfrm>
            <a:off x="3157538" y="3616325"/>
            <a:ext cx="2449512" cy="23209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4" name="Freeform 68"/>
          <p:cNvSpPr>
            <a:spLocks noChangeAspect="1"/>
          </p:cNvSpPr>
          <p:nvPr/>
        </p:nvSpPr>
        <p:spPr bwMode="auto">
          <a:xfrm>
            <a:off x="2027238" y="3776663"/>
            <a:ext cx="1560512" cy="1239837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309793" name="Freeform 45"/>
          <p:cNvSpPr>
            <a:spLocks noChangeAspect="1"/>
          </p:cNvSpPr>
          <p:nvPr/>
        </p:nvSpPr>
        <p:spPr bwMode="auto">
          <a:xfrm>
            <a:off x="5541963" y="1930400"/>
            <a:ext cx="442912" cy="406400"/>
          </a:xfrm>
          <a:custGeom>
            <a:avLst/>
            <a:gdLst>
              <a:gd name="T0" fmla="*/ 2147483647 w 234"/>
              <a:gd name="T1" fmla="*/ 0 h 194"/>
              <a:gd name="T2" fmla="*/ 2147483647 w 234"/>
              <a:gd name="T3" fmla="*/ 2147483647 h 194"/>
              <a:gd name="T4" fmla="*/ 2147483647 w 234"/>
              <a:gd name="T5" fmla="*/ 2147483647 h 194"/>
              <a:gd name="T6" fmla="*/ 2147483647 w 234"/>
              <a:gd name="T7" fmla="*/ 2147483647 h 194"/>
              <a:gd name="T8" fmla="*/ 0 w 234"/>
              <a:gd name="T9" fmla="*/ 2147483647 h 194"/>
              <a:gd name="T10" fmla="*/ 0 w 234"/>
              <a:gd name="T11" fmla="*/ 2147483647 h 194"/>
              <a:gd name="T12" fmla="*/ 2147483647 w 234"/>
              <a:gd name="T13" fmla="*/ 2147483647 h 194"/>
              <a:gd name="T14" fmla="*/ 2147483647 w 234"/>
              <a:gd name="T15" fmla="*/ 2147483647 h 194"/>
              <a:gd name="T16" fmla="*/ 2147483647 w 234"/>
              <a:gd name="T17" fmla="*/ 2147483647 h 194"/>
              <a:gd name="T18" fmla="*/ 2147483647 w 234"/>
              <a:gd name="T19" fmla="*/ 2147483647 h 194"/>
              <a:gd name="T20" fmla="*/ 2147483647 w 234"/>
              <a:gd name="T21" fmla="*/ 2147483647 h 194"/>
              <a:gd name="T22" fmla="*/ 2147483647 w 234"/>
              <a:gd name="T23" fmla="*/ 2147483647 h 194"/>
              <a:gd name="T24" fmla="*/ 2147483647 w 234"/>
              <a:gd name="T25" fmla="*/ 2147483647 h 194"/>
              <a:gd name="T26" fmla="*/ 2147483647 w 234"/>
              <a:gd name="T27" fmla="*/ 2147483647 h 194"/>
              <a:gd name="T28" fmla="*/ 2147483647 w 234"/>
              <a:gd name="T29" fmla="*/ 2147483647 h 194"/>
              <a:gd name="T30" fmla="*/ 2147483647 w 234"/>
              <a:gd name="T31" fmla="*/ 2147483647 h 194"/>
              <a:gd name="T32" fmla="*/ 2147483647 w 234"/>
              <a:gd name="T33" fmla="*/ 2147483647 h 194"/>
              <a:gd name="T34" fmla="*/ 2147483647 w 234"/>
              <a:gd name="T35" fmla="*/ 2147483647 h 194"/>
              <a:gd name="T36" fmla="*/ 2147483647 w 234"/>
              <a:gd name="T37" fmla="*/ 2147483647 h 194"/>
              <a:gd name="T38" fmla="*/ 2147483647 w 234"/>
              <a:gd name="T39" fmla="*/ 2147483647 h 194"/>
              <a:gd name="T40" fmla="*/ 2147483647 w 234"/>
              <a:gd name="T41" fmla="*/ 2147483647 h 194"/>
              <a:gd name="T42" fmla="*/ 2147483647 w 234"/>
              <a:gd name="T43" fmla="*/ 2147483647 h 194"/>
              <a:gd name="T44" fmla="*/ 2147483647 w 234"/>
              <a:gd name="T45" fmla="*/ 2147483647 h 194"/>
              <a:gd name="T46" fmla="*/ 2147483647 w 234"/>
              <a:gd name="T47" fmla="*/ 2147483647 h 194"/>
              <a:gd name="T48" fmla="*/ 2147483647 w 234"/>
              <a:gd name="T49" fmla="*/ 2147483647 h 194"/>
              <a:gd name="T50" fmla="*/ 2147483647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2" name="Freeform 45"/>
          <p:cNvSpPr>
            <a:spLocks noChangeAspect="1"/>
          </p:cNvSpPr>
          <p:nvPr/>
        </p:nvSpPr>
        <p:spPr bwMode="auto">
          <a:xfrm>
            <a:off x="5553075" y="1928813"/>
            <a:ext cx="442913" cy="406400"/>
          </a:xfrm>
          <a:custGeom>
            <a:avLst/>
            <a:gdLst>
              <a:gd name="T0" fmla="*/ 2147483647 w 234"/>
              <a:gd name="T1" fmla="*/ 0 h 194"/>
              <a:gd name="T2" fmla="*/ 2147483647 w 234"/>
              <a:gd name="T3" fmla="*/ 2147483647 h 194"/>
              <a:gd name="T4" fmla="*/ 2147483647 w 234"/>
              <a:gd name="T5" fmla="*/ 2147483647 h 194"/>
              <a:gd name="T6" fmla="*/ 2147483647 w 234"/>
              <a:gd name="T7" fmla="*/ 2147483647 h 194"/>
              <a:gd name="T8" fmla="*/ 0 w 234"/>
              <a:gd name="T9" fmla="*/ 2147483647 h 194"/>
              <a:gd name="T10" fmla="*/ 0 w 234"/>
              <a:gd name="T11" fmla="*/ 2147483647 h 194"/>
              <a:gd name="T12" fmla="*/ 2147483647 w 234"/>
              <a:gd name="T13" fmla="*/ 2147483647 h 194"/>
              <a:gd name="T14" fmla="*/ 2147483647 w 234"/>
              <a:gd name="T15" fmla="*/ 2147483647 h 194"/>
              <a:gd name="T16" fmla="*/ 2147483647 w 234"/>
              <a:gd name="T17" fmla="*/ 2147483647 h 194"/>
              <a:gd name="T18" fmla="*/ 2147483647 w 234"/>
              <a:gd name="T19" fmla="*/ 2147483647 h 194"/>
              <a:gd name="T20" fmla="*/ 2147483647 w 234"/>
              <a:gd name="T21" fmla="*/ 2147483647 h 194"/>
              <a:gd name="T22" fmla="*/ 2147483647 w 234"/>
              <a:gd name="T23" fmla="*/ 2147483647 h 194"/>
              <a:gd name="T24" fmla="*/ 2147483647 w 234"/>
              <a:gd name="T25" fmla="*/ 2147483647 h 194"/>
              <a:gd name="T26" fmla="*/ 2147483647 w 234"/>
              <a:gd name="T27" fmla="*/ 2147483647 h 194"/>
              <a:gd name="T28" fmla="*/ 2147483647 w 234"/>
              <a:gd name="T29" fmla="*/ 2147483647 h 194"/>
              <a:gd name="T30" fmla="*/ 2147483647 w 234"/>
              <a:gd name="T31" fmla="*/ 2147483647 h 194"/>
              <a:gd name="T32" fmla="*/ 2147483647 w 234"/>
              <a:gd name="T33" fmla="*/ 2147483647 h 194"/>
              <a:gd name="T34" fmla="*/ 2147483647 w 234"/>
              <a:gd name="T35" fmla="*/ 2147483647 h 194"/>
              <a:gd name="T36" fmla="*/ 2147483647 w 234"/>
              <a:gd name="T37" fmla="*/ 2147483647 h 194"/>
              <a:gd name="T38" fmla="*/ 2147483647 w 234"/>
              <a:gd name="T39" fmla="*/ 2147483647 h 194"/>
              <a:gd name="T40" fmla="*/ 2147483647 w 234"/>
              <a:gd name="T41" fmla="*/ 2147483647 h 194"/>
              <a:gd name="T42" fmla="*/ 2147483647 w 234"/>
              <a:gd name="T43" fmla="*/ 2147483647 h 194"/>
              <a:gd name="T44" fmla="*/ 2147483647 w 234"/>
              <a:gd name="T45" fmla="*/ 2147483647 h 194"/>
              <a:gd name="T46" fmla="*/ 2147483647 w 234"/>
              <a:gd name="T47" fmla="*/ 2147483647 h 194"/>
              <a:gd name="T48" fmla="*/ 2147483647 w 234"/>
              <a:gd name="T49" fmla="*/ 2147483647 h 194"/>
              <a:gd name="T50" fmla="*/ 2147483647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9" name="Freeform 191"/>
          <p:cNvSpPr>
            <a:spLocks noChangeAspect="1"/>
          </p:cNvSpPr>
          <p:nvPr/>
        </p:nvSpPr>
        <p:spPr bwMode="auto">
          <a:xfrm>
            <a:off x="4627563" y="1063625"/>
            <a:ext cx="1052512" cy="1252538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0" name="Freeform 50"/>
          <p:cNvSpPr>
            <a:spLocks noChangeAspect="1"/>
          </p:cNvSpPr>
          <p:nvPr/>
        </p:nvSpPr>
        <p:spPr bwMode="auto">
          <a:xfrm>
            <a:off x="5959475" y="2312988"/>
            <a:ext cx="1530350" cy="2060575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3" name="Freeform 73"/>
          <p:cNvSpPr>
            <a:spLocks noChangeAspect="1"/>
          </p:cNvSpPr>
          <p:nvPr/>
        </p:nvSpPr>
        <p:spPr bwMode="auto">
          <a:xfrm>
            <a:off x="530225" y="3624263"/>
            <a:ext cx="1568450" cy="842962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5" name="Freeform 47"/>
          <p:cNvSpPr>
            <a:spLocks noChangeAspect="1"/>
          </p:cNvSpPr>
          <p:nvPr/>
        </p:nvSpPr>
        <p:spPr bwMode="auto">
          <a:xfrm>
            <a:off x="2489200" y="979488"/>
            <a:ext cx="1282700" cy="1381125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309799" name="Rectangle 5"/>
          <p:cNvSpPr>
            <a:spLocks noChangeArrowheads="1"/>
          </p:cNvSpPr>
          <p:nvPr/>
        </p:nvSpPr>
        <p:spPr bwMode="auto">
          <a:xfrm>
            <a:off x="7672388" y="5903913"/>
            <a:ext cx="260350" cy="258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800" name="Line 90"/>
          <p:cNvSpPr>
            <a:spLocks noChangeShapeType="1"/>
          </p:cNvSpPr>
          <p:nvPr/>
        </p:nvSpPr>
        <p:spPr bwMode="auto">
          <a:xfrm>
            <a:off x="5849938" y="5951538"/>
            <a:ext cx="277812" cy="80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09801" name="Freeform 91"/>
          <p:cNvSpPr>
            <a:spLocks/>
          </p:cNvSpPr>
          <p:nvPr/>
        </p:nvSpPr>
        <p:spPr bwMode="auto">
          <a:xfrm>
            <a:off x="5126038" y="5518150"/>
            <a:ext cx="723900" cy="436563"/>
          </a:xfrm>
          <a:custGeom>
            <a:avLst/>
            <a:gdLst>
              <a:gd name="T0" fmla="*/ 0 w 498"/>
              <a:gd name="T1" fmla="*/ 0 h 417"/>
              <a:gd name="T2" fmla="*/ 2147483647 w 498"/>
              <a:gd name="T3" fmla="*/ 2147483647 h 417"/>
              <a:gd name="T4" fmla="*/ 2147483647 w 498"/>
              <a:gd name="T5" fmla="*/ 2147483647 h 417"/>
              <a:gd name="T6" fmla="*/ 2147483647 w 498"/>
              <a:gd name="T7" fmla="*/ 2147483647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417"/>
              <a:gd name="T14" fmla="*/ 498 w 498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417">
                <a:moveTo>
                  <a:pt x="0" y="0"/>
                </a:moveTo>
                <a:cubicBezTo>
                  <a:pt x="40" y="145"/>
                  <a:pt x="81" y="291"/>
                  <a:pt x="132" y="354"/>
                </a:cubicBezTo>
                <a:cubicBezTo>
                  <a:pt x="183" y="417"/>
                  <a:pt x="245" y="369"/>
                  <a:pt x="306" y="378"/>
                </a:cubicBezTo>
                <a:cubicBezTo>
                  <a:pt x="367" y="387"/>
                  <a:pt x="432" y="397"/>
                  <a:pt x="498" y="408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02" name="Text Box 326"/>
          <p:cNvSpPr txBox="1">
            <a:spLocks noChangeArrowheads="1"/>
          </p:cNvSpPr>
          <p:nvPr/>
        </p:nvSpPr>
        <p:spPr bwMode="auto">
          <a:xfrm>
            <a:off x="6211888" y="5940425"/>
            <a:ext cx="514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Itaguaí</a:t>
            </a:r>
          </a:p>
        </p:txBody>
      </p:sp>
      <p:sp>
        <p:nvSpPr>
          <p:cNvPr id="8309803" name="Oval 250"/>
          <p:cNvSpPr>
            <a:spLocks noChangeArrowheads="1"/>
          </p:cNvSpPr>
          <p:nvPr/>
        </p:nvSpPr>
        <p:spPr bwMode="auto">
          <a:xfrm>
            <a:off x="5078413" y="5484813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804" name="Text Box 326"/>
          <p:cNvSpPr txBox="1">
            <a:spLocks noChangeArrowheads="1"/>
          </p:cNvSpPr>
          <p:nvPr/>
        </p:nvSpPr>
        <p:spPr bwMode="auto">
          <a:xfrm>
            <a:off x="4691063" y="5349875"/>
            <a:ext cx="385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Barra do Garças</a:t>
            </a:r>
          </a:p>
        </p:txBody>
      </p:sp>
      <p:sp>
        <p:nvSpPr>
          <p:cNvPr id="8309805" name="Oval 250"/>
          <p:cNvSpPr>
            <a:spLocks noChangeArrowheads="1"/>
          </p:cNvSpPr>
          <p:nvPr/>
        </p:nvSpPr>
        <p:spPr bwMode="auto">
          <a:xfrm>
            <a:off x="5803900" y="5915025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806" name="Text Box 326"/>
          <p:cNvSpPr txBox="1">
            <a:spLocks noChangeArrowheads="1"/>
          </p:cNvSpPr>
          <p:nvPr/>
        </p:nvSpPr>
        <p:spPr bwMode="auto">
          <a:xfrm>
            <a:off x="5807075" y="5802313"/>
            <a:ext cx="5159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Goiandira</a:t>
            </a:r>
          </a:p>
        </p:txBody>
      </p:sp>
      <p:grpSp>
        <p:nvGrpSpPr>
          <p:cNvPr id="8309807" name="Group 99"/>
          <p:cNvGrpSpPr>
            <a:grpSpLocks/>
          </p:cNvGrpSpPr>
          <p:nvPr/>
        </p:nvGrpSpPr>
        <p:grpSpPr bwMode="auto">
          <a:xfrm>
            <a:off x="5916613" y="5903913"/>
            <a:ext cx="77787" cy="153987"/>
            <a:chOff x="4954" y="3471"/>
            <a:chExt cx="61" cy="126"/>
          </a:xfrm>
        </p:grpSpPr>
        <p:sp>
          <p:nvSpPr>
            <p:cNvPr id="8309808" name="Line 100"/>
            <p:cNvSpPr>
              <a:spLocks noChangeShapeType="1"/>
            </p:cNvSpPr>
            <p:nvPr/>
          </p:nvSpPr>
          <p:spPr bwMode="auto">
            <a:xfrm flipH="1">
              <a:off x="4954" y="3471"/>
              <a:ext cx="4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09809" name="Line 101"/>
            <p:cNvSpPr>
              <a:spLocks noChangeShapeType="1"/>
            </p:cNvSpPr>
            <p:nvPr/>
          </p:nvSpPr>
          <p:spPr bwMode="auto">
            <a:xfrm flipH="1">
              <a:off x="4975" y="3472"/>
              <a:ext cx="4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09810" name="AutoShape 102"/>
          <p:cNvSpPr>
            <a:spLocks noChangeArrowheads="1"/>
          </p:cNvSpPr>
          <p:nvPr/>
        </p:nvSpPr>
        <p:spPr bwMode="auto">
          <a:xfrm>
            <a:off x="6110288" y="5995988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811" name="Oval 250"/>
          <p:cNvSpPr>
            <a:spLocks noChangeArrowheads="1"/>
          </p:cNvSpPr>
          <p:nvPr/>
        </p:nvSpPr>
        <p:spPr bwMode="auto">
          <a:xfrm>
            <a:off x="4587875" y="4959350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812" name="Text Box 326"/>
          <p:cNvSpPr txBox="1">
            <a:spLocks noChangeArrowheads="1"/>
          </p:cNvSpPr>
          <p:nvPr/>
        </p:nvSpPr>
        <p:spPr bwMode="auto">
          <a:xfrm>
            <a:off x="4067175" y="5003800"/>
            <a:ext cx="517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Lucas do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Rio Verde</a:t>
            </a:r>
          </a:p>
        </p:txBody>
      </p:sp>
      <p:sp>
        <p:nvSpPr>
          <p:cNvPr id="8309813" name="Freeform 126"/>
          <p:cNvSpPr>
            <a:spLocks/>
          </p:cNvSpPr>
          <p:nvPr/>
        </p:nvSpPr>
        <p:spPr bwMode="auto">
          <a:xfrm>
            <a:off x="5484813" y="5218113"/>
            <a:ext cx="292100" cy="34925"/>
          </a:xfrm>
          <a:custGeom>
            <a:avLst/>
            <a:gdLst>
              <a:gd name="T0" fmla="*/ 0 w 228"/>
              <a:gd name="T1" fmla="*/ 0 h 28"/>
              <a:gd name="T2" fmla="*/ 2147483647 w 228"/>
              <a:gd name="T3" fmla="*/ 2147483647 h 28"/>
              <a:gd name="T4" fmla="*/ 0 60000 65536"/>
              <a:gd name="T5" fmla="*/ 0 60000 65536"/>
              <a:gd name="T6" fmla="*/ 0 w 228"/>
              <a:gd name="T7" fmla="*/ 0 h 28"/>
              <a:gd name="T8" fmla="*/ 228 w 228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8" h="28">
                <a:moveTo>
                  <a:pt x="0" y="0"/>
                </a:moveTo>
                <a:cubicBezTo>
                  <a:pt x="0" y="0"/>
                  <a:pt x="114" y="14"/>
                  <a:pt x="228" y="28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14" name="Freeform 129"/>
          <p:cNvSpPr>
            <a:spLocks/>
          </p:cNvSpPr>
          <p:nvPr/>
        </p:nvSpPr>
        <p:spPr bwMode="auto">
          <a:xfrm>
            <a:off x="4613275" y="4978400"/>
            <a:ext cx="879475" cy="228600"/>
          </a:xfrm>
          <a:custGeom>
            <a:avLst/>
            <a:gdLst>
              <a:gd name="T0" fmla="*/ 0 w 686"/>
              <a:gd name="T1" fmla="*/ 0 h 185"/>
              <a:gd name="T2" fmla="*/ 2147483647 w 686"/>
              <a:gd name="T3" fmla="*/ 2147483647 h 185"/>
              <a:gd name="T4" fmla="*/ 2147483647 w 686"/>
              <a:gd name="T5" fmla="*/ 2147483647 h 185"/>
              <a:gd name="T6" fmla="*/ 2147483647 w 686"/>
              <a:gd name="T7" fmla="*/ 2147483647 h 185"/>
              <a:gd name="T8" fmla="*/ 2147483647 w 686"/>
              <a:gd name="T9" fmla="*/ 2147483647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185"/>
              <a:gd name="T17" fmla="*/ 686 w 686"/>
              <a:gd name="T18" fmla="*/ 185 h 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185">
                <a:moveTo>
                  <a:pt x="0" y="0"/>
                </a:moveTo>
                <a:cubicBezTo>
                  <a:pt x="100" y="5"/>
                  <a:pt x="201" y="10"/>
                  <a:pt x="270" y="15"/>
                </a:cubicBezTo>
                <a:cubicBezTo>
                  <a:pt x="339" y="20"/>
                  <a:pt x="364" y="26"/>
                  <a:pt x="415" y="30"/>
                </a:cubicBezTo>
                <a:cubicBezTo>
                  <a:pt x="466" y="34"/>
                  <a:pt x="531" y="14"/>
                  <a:pt x="576" y="40"/>
                </a:cubicBezTo>
                <a:cubicBezTo>
                  <a:pt x="621" y="66"/>
                  <a:pt x="653" y="125"/>
                  <a:pt x="686" y="185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15" name="Freeform 130"/>
          <p:cNvSpPr>
            <a:spLocks/>
          </p:cNvSpPr>
          <p:nvPr/>
        </p:nvSpPr>
        <p:spPr bwMode="auto">
          <a:xfrm>
            <a:off x="3503613" y="4810125"/>
            <a:ext cx="1109662" cy="168275"/>
          </a:xfrm>
          <a:custGeom>
            <a:avLst/>
            <a:gdLst>
              <a:gd name="T0" fmla="*/ 2147483647 w 591"/>
              <a:gd name="T1" fmla="*/ 2147483647 h 80"/>
              <a:gd name="T2" fmla="*/ 2147483647 w 591"/>
              <a:gd name="T3" fmla="*/ 2147483647 h 80"/>
              <a:gd name="T4" fmla="*/ 2147483647 w 591"/>
              <a:gd name="T5" fmla="*/ 2147483647 h 80"/>
              <a:gd name="T6" fmla="*/ 2147483647 w 591"/>
              <a:gd name="T7" fmla="*/ 2147483647 h 80"/>
              <a:gd name="T8" fmla="*/ 0 w 591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1"/>
              <a:gd name="T16" fmla="*/ 0 h 80"/>
              <a:gd name="T17" fmla="*/ 591 w 591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1" h="80">
                <a:moveTo>
                  <a:pt x="591" y="80"/>
                </a:moveTo>
                <a:cubicBezTo>
                  <a:pt x="507" y="78"/>
                  <a:pt x="423" y="77"/>
                  <a:pt x="345" y="70"/>
                </a:cubicBezTo>
                <a:cubicBezTo>
                  <a:pt x="267" y="63"/>
                  <a:pt x="164" y="46"/>
                  <a:pt x="125" y="35"/>
                </a:cubicBezTo>
                <a:cubicBezTo>
                  <a:pt x="86" y="24"/>
                  <a:pt x="131" y="10"/>
                  <a:pt x="110" y="5"/>
                </a:cubicBezTo>
                <a:cubicBezTo>
                  <a:pt x="89" y="0"/>
                  <a:pt x="44" y="2"/>
                  <a:pt x="0" y="5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16" name="Text Box 134"/>
          <p:cNvSpPr txBox="1">
            <a:spLocks noChangeArrowheads="1"/>
          </p:cNvSpPr>
          <p:nvPr/>
        </p:nvSpPr>
        <p:spPr bwMode="auto">
          <a:xfrm>
            <a:off x="4716463" y="4862513"/>
            <a:ext cx="330200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FICO</a:t>
            </a:r>
          </a:p>
        </p:txBody>
      </p:sp>
      <p:sp>
        <p:nvSpPr>
          <p:cNvPr id="8309817" name="Oval 250"/>
          <p:cNvSpPr>
            <a:spLocks noChangeArrowheads="1"/>
          </p:cNvSpPr>
          <p:nvPr/>
        </p:nvSpPr>
        <p:spPr bwMode="auto">
          <a:xfrm>
            <a:off x="6386513" y="4862513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818" name="Line 140"/>
          <p:cNvSpPr>
            <a:spLocks noChangeShapeType="1"/>
          </p:cNvSpPr>
          <p:nvPr/>
        </p:nvSpPr>
        <p:spPr bwMode="auto">
          <a:xfrm flipH="1">
            <a:off x="6837363" y="4929188"/>
            <a:ext cx="50800" cy="1555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19" name="Line 141"/>
          <p:cNvSpPr>
            <a:spLocks noChangeShapeType="1"/>
          </p:cNvSpPr>
          <p:nvPr/>
        </p:nvSpPr>
        <p:spPr bwMode="auto">
          <a:xfrm flipH="1">
            <a:off x="6864350" y="4930775"/>
            <a:ext cx="50800" cy="1539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20" name="Text Box 326"/>
          <p:cNvSpPr txBox="1">
            <a:spLocks noChangeArrowheads="1"/>
          </p:cNvSpPr>
          <p:nvPr/>
        </p:nvSpPr>
        <p:spPr bwMode="auto">
          <a:xfrm rot="10800000" flipV="1">
            <a:off x="6784975" y="5126038"/>
            <a:ext cx="5349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Barreiras</a:t>
            </a:r>
          </a:p>
        </p:txBody>
      </p:sp>
      <p:sp>
        <p:nvSpPr>
          <p:cNvPr id="8309821" name="Text Box 326"/>
          <p:cNvSpPr txBox="1">
            <a:spLocks noChangeArrowheads="1"/>
          </p:cNvSpPr>
          <p:nvPr/>
        </p:nvSpPr>
        <p:spPr bwMode="auto">
          <a:xfrm>
            <a:off x="6983413" y="4908550"/>
            <a:ext cx="244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Ilhéus</a:t>
            </a:r>
          </a:p>
        </p:txBody>
      </p:sp>
      <p:sp>
        <p:nvSpPr>
          <p:cNvPr id="8309822" name="Text Box 146"/>
          <p:cNvSpPr txBox="1">
            <a:spLocks noChangeArrowheads="1"/>
          </p:cNvSpPr>
          <p:nvPr/>
        </p:nvSpPr>
        <p:spPr bwMode="auto">
          <a:xfrm>
            <a:off x="6127750" y="4743450"/>
            <a:ext cx="320675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FILO</a:t>
            </a:r>
          </a:p>
        </p:txBody>
      </p:sp>
      <p:sp>
        <p:nvSpPr>
          <p:cNvPr id="8309823" name="Forma livre 129"/>
          <p:cNvSpPr>
            <a:spLocks noChangeArrowheads="1"/>
          </p:cNvSpPr>
          <p:nvPr/>
        </p:nvSpPr>
        <p:spPr bwMode="auto">
          <a:xfrm>
            <a:off x="5881688" y="4873625"/>
            <a:ext cx="1220787" cy="176213"/>
          </a:xfrm>
          <a:custGeom>
            <a:avLst/>
            <a:gdLst>
              <a:gd name="T0" fmla="*/ 571969 w 1511300"/>
              <a:gd name="T1" fmla="*/ 67476 h 225425"/>
              <a:gd name="T2" fmla="*/ 319629 w 1511300"/>
              <a:gd name="T3" fmla="*/ 31362 h 225425"/>
              <a:gd name="T4" fmla="*/ 245129 w 1511300"/>
              <a:gd name="T5" fmla="*/ 4751 h 225425"/>
              <a:gd name="T6" fmla="*/ 0 w 1511300"/>
              <a:gd name="T7" fmla="*/ 2852 h 225425"/>
              <a:gd name="T8" fmla="*/ 0 60000 65536"/>
              <a:gd name="T9" fmla="*/ 0 60000 65536"/>
              <a:gd name="T10" fmla="*/ 0 60000 65536"/>
              <a:gd name="T11" fmla="*/ 0 60000 65536"/>
              <a:gd name="T12" fmla="*/ 0 w 1511300"/>
              <a:gd name="T13" fmla="*/ 0 h 225425"/>
              <a:gd name="T14" fmla="*/ 1511300 w 1511300"/>
              <a:gd name="T15" fmla="*/ 225425 h 225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300" h="225425">
                <a:moveTo>
                  <a:pt x="1511300" y="225425"/>
                </a:moveTo>
                <a:cubicBezTo>
                  <a:pt x="1249891" y="182562"/>
                  <a:pt x="988483" y="139700"/>
                  <a:pt x="844550" y="104775"/>
                </a:cubicBezTo>
                <a:cubicBezTo>
                  <a:pt x="700617" y="69850"/>
                  <a:pt x="788458" y="31750"/>
                  <a:pt x="647700" y="15875"/>
                </a:cubicBezTo>
                <a:cubicBezTo>
                  <a:pt x="506942" y="0"/>
                  <a:pt x="48683" y="46567"/>
                  <a:pt x="0" y="9525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24" name="Freeform 55"/>
          <p:cNvSpPr>
            <a:spLocks/>
          </p:cNvSpPr>
          <p:nvPr/>
        </p:nvSpPr>
        <p:spPr bwMode="auto">
          <a:xfrm>
            <a:off x="5865813" y="2019300"/>
            <a:ext cx="280987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09825" name="Line 60"/>
          <p:cNvSpPr>
            <a:spLocks noChangeShapeType="1"/>
          </p:cNvSpPr>
          <p:nvPr/>
        </p:nvSpPr>
        <p:spPr bwMode="auto">
          <a:xfrm flipH="1" flipV="1">
            <a:off x="6067425" y="3055938"/>
            <a:ext cx="107950" cy="1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26" name="Text Box 326"/>
          <p:cNvSpPr txBox="1">
            <a:spLocks noChangeArrowheads="1"/>
          </p:cNvSpPr>
          <p:nvPr/>
        </p:nvSpPr>
        <p:spPr bwMode="auto">
          <a:xfrm>
            <a:off x="5741988" y="2255838"/>
            <a:ext cx="915987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Vila do Conde</a:t>
            </a:r>
            <a:endParaRPr lang="pt-BR" sz="700" b="0">
              <a:latin typeface="Calibri" pitchFamily="34" charset="0"/>
            </a:endParaRPr>
          </a:p>
        </p:txBody>
      </p:sp>
      <p:sp>
        <p:nvSpPr>
          <p:cNvPr id="8309827" name="Freeform 64"/>
          <p:cNvSpPr>
            <a:spLocks/>
          </p:cNvSpPr>
          <p:nvPr/>
        </p:nvSpPr>
        <p:spPr bwMode="auto">
          <a:xfrm>
            <a:off x="5741988" y="2325688"/>
            <a:ext cx="250825" cy="828675"/>
          </a:xfrm>
          <a:custGeom>
            <a:avLst/>
            <a:gdLst>
              <a:gd name="T0" fmla="*/ 2147483647 w 189"/>
              <a:gd name="T1" fmla="*/ 0 h 591"/>
              <a:gd name="T2" fmla="*/ 0 w 189"/>
              <a:gd name="T3" fmla="*/ 2147483647 h 591"/>
              <a:gd name="T4" fmla="*/ 2147483647 w 189"/>
              <a:gd name="T5" fmla="*/ 2147483647 h 591"/>
              <a:gd name="T6" fmla="*/ 2147483647 w 189"/>
              <a:gd name="T7" fmla="*/ 2147483647 h 591"/>
              <a:gd name="T8" fmla="*/ 2147483647 w 189"/>
              <a:gd name="T9" fmla="*/ 2147483647 h 591"/>
              <a:gd name="T10" fmla="*/ 2147483647 w 189"/>
              <a:gd name="T11" fmla="*/ 2147483647 h 5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591"/>
              <a:gd name="T20" fmla="*/ 189 w 189"/>
              <a:gd name="T21" fmla="*/ 591 h 5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591">
                <a:moveTo>
                  <a:pt x="30" y="0"/>
                </a:moveTo>
                <a:cubicBezTo>
                  <a:pt x="15" y="71"/>
                  <a:pt x="0" y="143"/>
                  <a:pt x="0" y="190"/>
                </a:cubicBezTo>
                <a:cubicBezTo>
                  <a:pt x="0" y="237"/>
                  <a:pt x="14" y="248"/>
                  <a:pt x="30" y="280"/>
                </a:cubicBezTo>
                <a:cubicBezTo>
                  <a:pt x="46" y="312"/>
                  <a:pt x="71" y="339"/>
                  <a:pt x="95" y="381"/>
                </a:cubicBezTo>
                <a:cubicBezTo>
                  <a:pt x="119" y="423"/>
                  <a:pt x="161" y="496"/>
                  <a:pt x="175" y="531"/>
                </a:cubicBezTo>
                <a:cubicBezTo>
                  <a:pt x="189" y="566"/>
                  <a:pt x="184" y="578"/>
                  <a:pt x="180" y="591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28" name="Text Box 326"/>
          <p:cNvSpPr txBox="1">
            <a:spLocks noChangeArrowheads="1"/>
          </p:cNvSpPr>
          <p:nvPr/>
        </p:nvSpPr>
        <p:spPr bwMode="auto">
          <a:xfrm>
            <a:off x="5664200" y="3033713"/>
            <a:ext cx="349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Marabá</a:t>
            </a:r>
          </a:p>
        </p:txBody>
      </p:sp>
      <p:sp>
        <p:nvSpPr>
          <p:cNvPr id="8309829" name="Text Box 67"/>
          <p:cNvSpPr txBox="1">
            <a:spLocks noChangeArrowheads="1"/>
          </p:cNvSpPr>
          <p:nvPr/>
        </p:nvSpPr>
        <p:spPr bwMode="auto">
          <a:xfrm rot="3699399">
            <a:off x="5644357" y="2632869"/>
            <a:ext cx="4810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309830" name="Rectangle 68"/>
          <p:cNvSpPr>
            <a:spLocks noChangeArrowheads="1"/>
          </p:cNvSpPr>
          <p:nvPr/>
        </p:nvSpPr>
        <p:spPr bwMode="auto">
          <a:xfrm>
            <a:off x="5764213" y="2649538"/>
            <a:ext cx="71437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831" name="Freeform 69"/>
          <p:cNvSpPr>
            <a:spLocks/>
          </p:cNvSpPr>
          <p:nvPr/>
        </p:nvSpPr>
        <p:spPr bwMode="auto">
          <a:xfrm>
            <a:off x="5775325" y="2292350"/>
            <a:ext cx="107950" cy="50800"/>
          </a:xfrm>
          <a:custGeom>
            <a:avLst/>
            <a:gdLst>
              <a:gd name="T0" fmla="*/ 0 w 85"/>
              <a:gd name="T1" fmla="*/ 2147483647 h 41"/>
              <a:gd name="T2" fmla="*/ 2147483647 w 85"/>
              <a:gd name="T3" fmla="*/ 0 h 41"/>
              <a:gd name="T4" fmla="*/ 0 60000 65536"/>
              <a:gd name="T5" fmla="*/ 0 60000 65536"/>
              <a:gd name="T6" fmla="*/ 0 w 85"/>
              <a:gd name="T7" fmla="*/ 0 h 41"/>
              <a:gd name="T8" fmla="*/ 85 w 85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41">
                <a:moveTo>
                  <a:pt x="0" y="41"/>
                </a:moveTo>
                <a:cubicBezTo>
                  <a:pt x="38" y="33"/>
                  <a:pt x="58" y="27"/>
                  <a:pt x="85" y="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32" name="Text Box 71"/>
          <p:cNvSpPr txBox="1">
            <a:spLocks noChangeArrowheads="1"/>
          </p:cNvSpPr>
          <p:nvPr/>
        </p:nvSpPr>
        <p:spPr bwMode="auto">
          <a:xfrm>
            <a:off x="5299075" y="2524125"/>
            <a:ext cx="544513" cy="1984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Tucuruí</a:t>
            </a:r>
          </a:p>
        </p:txBody>
      </p:sp>
      <p:sp>
        <p:nvSpPr>
          <p:cNvPr id="8309833" name="Oval 250"/>
          <p:cNvSpPr>
            <a:spLocks noChangeArrowheads="1"/>
          </p:cNvSpPr>
          <p:nvPr/>
        </p:nvSpPr>
        <p:spPr bwMode="auto">
          <a:xfrm>
            <a:off x="6137275" y="339725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834" name="Text Box 326"/>
          <p:cNvSpPr txBox="1">
            <a:spLocks noChangeArrowheads="1"/>
          </p:cNvSpPr>
          <p:nvPr/>
        </p:nvSpPr>
        <p:spPr bwMode="auto">
          <a:xfrm>
            <a:off x="6043613" y="4441825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Palmas</a:t>
            </a:r>
          </a:p>
        </p:txBody>
      </p:sp>
      <p:sp>
        <p:nvSpPr>
          <p:cNvPr id="8309835" name="Text Box 79"/>
          <p:cNvSpPr txBox="1">
            <a:spLocks noChangeArrowheads="1"/>
          </p:cNvSpPr>
          <p:nvPr/>
        </p:nvSpPr>
        <p:spPr bwMode="auto">
          <a:xfrm rot="-4892208">
            <a:off x="6019006" y="3752057"/>
            <a:ext cx="4810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309836" name="Freeform 80"/>
          <p:cNvSpPr>
            <a:spLocks/>
          </p:cNvSpPr>
          <p:nvPr/>
        </p:nvSpPr>
        <p:spPr bwMode="auto">
          <a:xfrm>
            <a:off x="5989638" y="3211513"/>
            <a:ext cx="225425" cy="1531937"/>
          </a:xfrm>
          <a:custGeom>
            <a:avLst/>
            <a:gdLst>
              <a:gd name="T0" fmla="*/ 2147483647 w 184"/>
              <a:gd name="T1" fmla="*/ 0 h 1142"/>
              <a:gd name="T2" fmla="*/ 2147483647 w 184"/>
              <a:gd name="T3" fmla="*/ 2147483647 h 1142"/>
              <a:gd name="T4" fmla="*/ 2147483647 w 184"/>
              <a:gd name="T5" fmla="*/ 2147483647 h 1142"/>
              <a:gd name="T6" fmla="*/ 2147483647 w 184"/>
              <a:gd name="T7" fmla="*/ 2147483647 h 1142"/>
              <a:gd name="T8" fmla="*/ 2147483647 w 184"/>
              <a:gd name="T9" fmla="*/ 2147483647 h 1142"/>
              <a:gd name="T10" fmla="*/ 2147483647 w 184"/>
              <a:gd name="T11" fmla="*/ 2147483647 h 1142"/>
              <a:gd name="T12" fmla="*/ 2147483647 w 184"/>
              <a:gd name="T13" fmla="*/ 2147483647 h 1142"/>
              <a:gd name="T14" fmla="*/ 2147483647 w 184"/>
              <a:gd name="T15" fmla="*/ 2147483647 h 1142"/>
              <a:gd name="T16" fmla="*/ 2147483647 w 184"/>
              <a:gd name="T17" fmla="*/ 2147483647 h 1142"/>
              <a:gd name="T18" fmla="*/ 2147483647 w 184"/>
              <a:gd name="T19" fmla="*/ 2147483647 h 1142"/>
              <a:gd name="T20" fmla="*/ 2147483647 w 184"/>
              <a:gd name="T21" fmla="*/ 2147483647 h 1142"/>
              <a:gd name="T22" fmla="*/ 2147483647 w 184"/>
              <a:gd name="T23" fmla="*/ 2147483647 h 1142"/>
              <a:gd name="T24" fmla="*/ 2147483647 w 184"/>
              <a:gd name="T25" fmla="*/ 2147483647 h 1142"/>
              <a:gd name="T26" fmla="*/ 2147483647 w 184"/>
              <a:gd name="T27" fmla="*/ 2147483647 h 1142"/>
              <a:gd name="T28" fmla="*/ 2147483647 w 184"/>
              <a:gd name="T29" fmla="*/ 2147483647 h 1142"/>
              <a:gd name="T30" fmla="*/ 2147483647 w 184"/>
              <a:gd name="T31" fmla="*/ 2147483647 h 1142"/>
              <a:gd name="T32" fmla="*/ 2147483647 w 184"/>
              <a:gd name="T33" fmla="*/ 2147483647 h 1142"/>
              <a:gd name="T34" fmla="*/ 2147483647 w 184"/>
              <a:gd name="T35" fmla="*/ 2147483647 h 1142"/>
              <a:gd name="T36" fmla="*/ 2147483647 w 184"/>
              <a:gd name="T37" fmla="*/ 2147483647 h 11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4"/>
              <a:gd name="T58" fmla="*/ 0 h 1142"/>
              <a:gd name="T59" fmla="*/ 184 w 184"/>
              <a:gd name="T60" fmla="*/ 1142 h 11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4" h="1142">
                <a:moveTo>
                  <a:pt x="16" y="0"/>
                </a:moveTo>
                <a:cubicBezTo>
                  <a:pt x="47" y="3"/>
                  <a:pt x="79" y="7"/>
                  <a:pt x="102" y="15"/>
                </a:cubicBezTo>
                <a:cubicBezTo>
                  <a:pt x="125" y="23"/>
                  <a:pt x="140" y="37"/>
                  <a:pt x="152" y="50"/>
                </a:cubicBezTo>
                <a:cubicBezTo>
                  <a:pt x="164" y="63"/>
                  <a:pt x="169" y="68"/>
                  <a:pt x="172" y="95"/>
                </a:cubicBezTo>
                <a:cubicBezTo>
                  <a:pt x="175" y="122"/>
                  <a:pt x="174" y="178"/>
                  <a:pt x="172" y="210"/>
                </a:cubicBezTo>
                <a:cubicBezTo>
                  <a:pt x="170" y="242"/>
                  <a:pt x="165" y="269"/>
                  <a:pt x="157" y="290"/>
                </a:cubicBezTo>
                <a:cubicBezTo>
                  <a:pt x="149" y="311"/>
                  <a:pt x="120" y="325"/>
                  <a:pt x="122" y="335"/>
                </a:cubicBezTo>
                <a:cubicBezTo>
                  <a:pt x="124" y="345"/>
                  <a:pt x="158" y="336"/>
                  <a:pt x="167" y="351"/>
                </a:cubicBezTo>
                <a:cubicBezTo>
                  <a:pt x="176" y="366"/>
                  <a:pt x="175" y="402"/>
                  <a:pt x="177" y="426"/>
                </a:cubicBezTo>
                <a:cubicBezTo>
                  <a:pt x="179" y="450"/>
                  <a:pt x="184" y="477"/>
                  <a:pt x="177" y="496"/>
                </a:cubicBezTo>
                <a:cubicBezTo>
                  <a:pt x="170" y="515"/>
                  <a:pt x="148" y="519"/>
                  <a:pt x="132" y="541"/>
                </a:cubicBezTo>
                <a:cubicBezTo>
                  <a:pt x="116" y="563"/>
                  <a:pt x="90" y="604"/>
                  <a:pt x="81" y="626"/>
                </a:cubicBezTo>
                <a:cubicBezTo>
                  <a:pt x="72" y="648"/>
                  <a:pt x="75" y="659"/>
                  <a:pt x="76" y="676"/>
                </a:cubicBezTo>
                <a:cubicBezTo>
                  <a:pt x="77" y="693"/>
                  <a:pt x="94" y="704"/>
                  <a:pt x="86" y="731"/>
                </a:cubicBezTo>
                <a:cubicBezTo>
                  <a:pt x="78" y="758"/>
                  <a:pt x="39" y="806"/>
                  <a:pt x="26" y="841"/>
                </a:cubicBezTo>
                <a:cubicBezTo>
                  <a:pt x="13" y="876"/>
                  <a:pt x="10" y="916"/>
                  <a:pt x="6" y="942"/>
                </a:cubicBezTo>
                <a:cubicBezTo>
                  <a:pt x="2" y="968"/>
                  <a:pt x="0" y="972"/>
                  <a:pt x="1" y="997"/>
                </a:cubicBezTo>
                <a:cubicBezTo>
                  <a:pt x="2" y="1022"/>
                  <a:pt x="9" y="1068"/>
                  <a:pt x="11" y="1092"/>
                </a:cubicBezTo>
                <a:cubicBezTo>
                  <a:pt x="13" y="1116"/>
                  <a:pt x="12" y="1129"/>
                  <a:pt x="11" y="1142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37" name="Text Box 326"/>
          <p:cNvSpPr txBox="1">
            <a:spLocks noChangeArrowheads="1"/>
          </p:cNvSpPr>
          <p:nvPr/>
        </p:nvSpPr>
        <p:spPr bwMode="auto">
          <a:xfrm>
            <a:off x="4816475" y="5027613"/>
            <a:ext cx="515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Ribeirão Cascalheira</a:t>
            </a:r>
          </a:p>
        </p:txBody>
      </p:sp>
      <p:sp>
        <p:nvSpPr>
          <p:cNvPr id="8309838" name="Freeform 103"/>
          <p:cNvSpPr>
            <a:spLocks/>
          </p:cNvSpPr>
          <p:nvPr/>
        </p:nvSpPr>
        <p:spPr bwMode="auto">
          <a:xfrm>
            <a:off x="4662488" y="4813300"/>
            <a:ext cx="330200" cy="50800"/>
          </a:xfrm>
          <a:custGeom>
            <a:avLst/>
            <a:gdLst>
              <a:gd name="T0" fmla="*/ 0 w 220"/>
              <a:gd name="T1" fmla="*/ 0 h 57"/>
              <a:gd name="T2" fmla="*/ 2147483647 w 220"/>
              <a:gd name="T3" fmla="*/ 2147483647 h 57"/>
              <a:gd name="T4" fmla="*/ 2147483647 w 220"/>
              <a:gd name="T5" fmla="*/ 2147483647 h 57"/>
              <a:gd name="T6" fmla="*/ 2147483647 w 220"/>
              <a:gd name="T7" fmla="*/ 2147483647 h 57"/>
              <a:gd name="T8" fmla="*/ 2147483647 w 220"/>
              <a:gd name="T9" fmla="*/ 2147483647 h 57"/>
              <a:gd name="T10" fmla="*/ 2147483647 w 220"/>
              <a:gd name="T11" fmla="*/ 2147483647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"/>
              <a:gd name="T19" fmla="*/ 0 h 57"/>
              <a:gd name="T20" fmla="*/ 220 w 220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" h="57">
                <a:moveTo>
                  <a:pt x="0" y="0"/>
                </a:moveTo>
                <a:cubicBezTo>
                  <a:pt x="7" y="16"/>
                  <a:pt x="15" y="32"/>
                  <a:pt x="25" y="40"/>
                </a:cubicBezTo>
                <a:cubicBezTo>
                  <a:pt x="35" y="48"/>
                  <a:pt x="48" y="54"/>
                  <a:pt x="60" y="50"/>
                </a:cubicBezTo>
                <a:cubicBezTo>
                  <a:pt x="72" y="46"/>
                  <a:pt x="83" y="15"/>
                  <a:pt x="100" y="15"/>
                </a:cubicBezTo>
                <a:cubicBezTo>
                  <a:pt x="117" y="15"/>
                  <a:pt x="145" y="43"/>
                  <a:pt x="165" y="50"/>
                </a:cubicBezTo>
                <a:cubicBezTo>
                  <a:pt x="185" y="57"/>
                  <a:pt x="202" y="56"/>
                  <a:pt x="220" y="55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39" name="Text Box 326"/>
          <p:cNvSpPr txBox="1">
            <a:spLocks noChangeArrowheads="1"/>
          </p:cNvSpPr>
          <p:nvPr/>
        </p:nvSpPr>
        <p:spPr bwMode="auto">
          <a:xfrm rot="1251607">
            <a:off x="4987925" y="4883150"/>
            <a:ext cx="2984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309840" name="Freeform 106"/>
          <p:cNvSpPr>
            <a:spLocks/>
          </p:cNvSpPr>
          <p:nvPr/>
        </p:nvSpPr>
        <p:spPr bwMode="auto">
          <a:xfrm>
            <a:off x="4979988" y="4859338"/>
            <a:ext cx="357187" cy="158750"/>
          </a:xfrm>
          <a:custGeom>
            <a:avLst/>
            <a:gdLst>
              <a:gd name="T0" fmla="*/ 2147483647 w 349"/>
              <a:gd name="T1" fmla="*/ 0 h 32"/>
              <a:gd name="T2" fmla="*/ 2147483647 w 349"/>
              <a:gd name="T3" fmla="*/ 2147483647 h 32"/>
              <a:gd name="T4" fmla="*/ 2147483647 w 349"/>
              <a:gd name="T5" fmla="*/ 2147483647 h 32"/>
              <a:gd name="T6" fmla="*/ 0 60000 65536"/>
              <a:gd name="T7" fmla="*/ 0 60000 65536"/>
              <a:gd name="T8" fmla="*/ 0 60000 65536"/>
              <a:gd name="T9" fmla="*/ 0 w 349"/>
              <a:gd name="T10" fmla="*/ 0 h 32"/>
              <a:gd name="T11" fmla="*/ 349 w 34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" h="32">
                <a:moveTo>
                  <a:pt x="5" y="0"/>
                </a:moveTo>
                <a:cubicBezTo>
                  <a:pt x="2" y="3"/>
                  <a:pt x="0" y="7"/>
                  <a:pt x="57" y="12"/>
                </a:cubicBezTo>
                <a:cubicBezTo>
                  <a:pt x="114" y="17"/>
                  <a:pt x="231" y="24"/>
                  <a:pt x="349" y="32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41" name="Text Box 326"/>
          <p:cNvSpPr txBox="1">
            <a:spLocks noChangeArrowheads="1"/>
          </p:cNvSpPr>
          <p:nvPr/>
        </p:nvSpPr>
        <p:spPr bwMode="auto">
          <a:xfrm>
            <a:off x="5368925" y="4524375"/>
            <a:ext cx="5143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S. Felix 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do Araguaia</a:t>
            </a:r>
          </a:p>
        </p:txBody>
      </p:sp>
      <p:sp>
        <p:nvSpPr>
          <p:cNvPr id="8309842" name="Freeform 108"/>
          <p:cNvSpPr>
            <a:spLocks/>
          </p:cNvSpPr>
          <p:nvPr/>
        </p:nvSpPr>
        <p:spPr bwMode="auto">
          <a:xfrm>
            <a:off x="5565775" y="4665663"/>
            <a:ext cx="290513" cy="68262"/>
          </a:xfrm>
          <a:custGeom>
            <a:avLst/>
            <a:gdLst>
              <a:gd name="T0" fmla="*/ 0 w 144"/>
              <a:gd name="T1" fmla="*/ 2147483647 h 27"/>
              <a:gd name="T2" fmla="*/ 2147483647 w 144"/>
              <a:gd name="T3" fmla="*/ 2147483647 h 27"/>
              <a:gd name="T4" fmla="*/ 2147483647 w 144"/>
              <a:gd name="T5" fmla="*/ 2147483647 h 27"/>
              <a:gd name="T6" fmla="*/ 0 60000 65536"/>
              <a:gd name="T7" fmla="*/ 0 60000 65536"/>
              <a:gd name="T8" fmla="*/ 0 60000 65536"/>
              <a:gd name="T9" fmla="*/ 0 w 144"/>
              <a:gd name="T10" fmla="*/ 0 h 27"/>
              <a:gd name="T11" fmla="*/ 144 w 14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7">
                <a:moveTo>
                  <a:pt x="0" y="11"/>
                </a:moveTo>
                <a:cubicBezTo>
                  <a:pt x="28" y="5"/>
                  <a:pt x="56" y="0"/>
                  <a:pt x="80" y="3"/>
                </a:cubicBezTo>
                <a:cubicBezTo>
                  <a:pt x="104" y="6"/>
                  <a:pt x="124" y="16"/>
                  <a:pt x="144" y="27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43" name="Freeform 109"/>
          <p:cNvSpPr>
            <a:spLocks/>
          </p:cNvSpPr>
          <p:nvPr/>
        </p:nvSpPr>
        <p:spPr bwMode="auto">
          <a:xfrm>
            <a:off x="5348288" y="4710113"/>
            <a:ext cx="115887" cy="296862"/>
          </a:xfrm>
          <a:custGeom>
            <a:avLst/>
            <a:gdLst>
              <a:gd name="T0" fmla="*/ 0 w 8"/>
              <a:gd name="T1" fmla="*/ 2147483647 h 176"/>
              <a:gd name="T2" fmla="*/ 2147483647 w 8"/>
              <a:gd name="T3" fmla="*/ 0 h 176"/>
              <a:gd name="T4" fmla="*/ 0 60000 65536"/>
              <a:gd name="T5" fmla="*/ 0 60000 65536"/>
              <a:gd name="T6" fmla="*/ 0 w 8"/>
              <a:gd name="T7" fmla="*/ 0 h 176"/>
              <a:gd name="T8" fmla="*/ 8 w 8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76">
                <a:moveTo>
                  <a:pt x="0" y="176"/>
                </a:moveTo>
                <a:cubicBezTo>
                  <a:pt x="0" y="176"/>
                  <a:pt x="4" y="88"/>
                  <a:pt x="8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44" name="Freeform 110"/>
          <p:cNvSpPr>
            <a:spLocks/>
          </p:cNvSpPr>
          <p:nvPr/>
        </p:nvSpPr>
        <p:spPr bwMode="auto">
          <a:xfrm>
            <a:off x="5432425" y="4700588"/>
            <a:ext cx="114300" cy="4762"/>
          </a:xfrm>
          <a:custGeom>
            <a:avLst/>
            <a:gdLst>
              <a:gd name="T0" fmla="*/ 2147483647 w 88"/>
              <a:gd name="T1" fmla="*/ 0 h 4"/>
              <a:gd name="T2" fmla="*/ 0 w 88"/>
              <a:gd name="T3" fmla="*/ 2147483647 h 4"/>
              <a:gd name="T4" fmla="*/ 0 60000 65536"/>
              <a:gd name="T5" fmla="*/ 0 60000 65536"/>
              <a:gd name="T6" fmla="*/ 0 w 88"/>
              <a:gd name="T7" fmla="*/ 0 h 4"/>
              <a:gd name="T8" fmla="*/ 88 w 88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" h="4">
                <a:moveTo>
                  <a:pt x="88" y="0"/>
                </a:moveTo>
                <a:cubicBezTo>
                  <a:pt x="88" y="0"/>
                  <a:pt x="44" y="2"/>
                  <a:pt x="0" y="4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45" name="Text Box 326"/>
          <p:cNvSpPr txBox="1">
            <a:spLocks noChangeArrowheads="1"/>
          </p:cNvSpPr>
          <p:nvPr/>
        </p:nvSpPr>
        <p:spPr bwMode="auto">
          <a:xfrm rot="253146">
            <a:off x="5618163" y="4700588"/>
            <a:ext cx="2254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BR-080</a:t>
            </a:r>
          </a:p>
        </p:txBody>
      </p:sp>
      <p:sp>
        <p:nvSpPr>
          <p:cNvPr id="8309846" name="Text Box 326"/>
          <p:cNvSpPr txBox="1">
            <a:spLocks noChangeArrowheads="1"/>
          </p:cNvSpPr>
          <p:nvPr/>
        </p:nvSpPr>
        <p:spPr bwMode="auto">
          <a:xfrm>
            <a:off x="5975350" y="4738688"/>
            <a:ext cx="2714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Peixe</a:t>
            </a:r>
          </a:p>
        </p:txBody>
      </p:sp>
      <p:sp>
        <p:nvSpPr>
          <p:cNvPr id="8309847" name="Text Box 326"/>
          <p:cNvSpPr txBox="1">
            <a:spLocks noChangeArrowheads="1"/>
          </p:cNvSpPr>
          <p:nvPr/>
        </p:nvSpPr>
        <p:spPr bwMode="auto">
          <a:xfrm>
            <a:off x="4511675" y="4738688"/>
            <a:ext cx="51435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Sorriso</a:t>
            </a:r>
          </a:p>
        </p:txBody>
      </p:sp>
      <p:sp>
        <p:nvSpPr>
          <p:cNvPr id="8309848" name="Freeform 55"/>
          <p:cNvSpPr>
            <a:spLocks/>
          </p:cNvSpPr>
          <p:nvPr/>
        </p:nvSpPr>
        <p:spPr bwMode="auto">
          <a:xfrm>
            <a:off x="6902450" y="2298700"/>
            <a:ext cx="280988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09849" name="Freeform 62"/>
          <p:cNvSpPr>
            <a:spLocks/>
          </p:cNvSpPr>
          <p:nvPr/>
        </p:nvSpPr>
        <p:spPr bwMode="auto">
          <a:xfrm>
            <a:off x="6169025" y="3116263"/>
            <a:ext cx="36513" cy="293687"/>
          </a:xfrm>
          <a:custGeom>
            <a:avLst/>
            <a:gdLst>
              <a:gd name="T0" fmla="*/ 2147483647 w 30"/>
              <a:gd name="T1" fmla="*/ 0 h 285"/>
              <a:gd name="T2" fmla="*/ 2147483647 w 30"/>
              <a:gd name="T3" fmla="*/ 2147483647 h 285"/>
              <a:gd name="T4" fmla="*/ 0 w 30"/>
              <a:gd name="T5" fmla="*/ 2147483647 h 285"/>
              <a:gd name="T6" fmla="*/ 0 60000 65536"/>
              <a:gd name="T7" fmla="*/ 0 60000 65536"/>
              <a:gd name="T8" fmla="*/ 0 60000 65536"/>
              <a:gd name="T9" fmla="*/ 0 w 30"/>
              <a:gd name="T10" fmla="*/ 0 h 285"/>
              <a:gd name="T11" fmla="*/ 30 w 30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85">
                <a:moveTo>
                  <a:pt x="30" y="0"/>
                </a:moveTo>
                <a:cubicBezTo>
                  <a:pt x="27" y="76"/>
                  <a:pt x="25" y="153"/>
                  <a:pt x="20" y="200"/>
                </a:cubicBezTo>
                <a:cubicBezTo>
                  <a:pt x="15" y="247"/>
                  <a:pt x="7" y="266"/>
                  <a:pt x="0" y="28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50" name="Freeform 53"/>
          <p:cNvSpPr>
            <a:spLocks/>
          </p:cNvSpPr>
          <p:nvPr/>
        </p:nvSpPr>
        <p:spPr bwMode="auto">
          <a:xfrm>
            <a:off x="6186488" y="2590800"/>
            <a:ext cx="712787" cy="546100"/>
          </a:xfrm>
          <a:custGeom>
            <a:avLst/>
            <a:gdLst>
              <a:gd name="T0" fmla="*/ 2147483647 w 1451"/>
              <a:gd name="T1" fmla="*/ 0 h 960"/>
              <a:gd name="T2" fmla="*/ 2147483647 w 1451"/>
              <a:gd name="T3" fmla="*/ 2147483647 h 960"/>
              <a:gd name="T4" fmla="*/ 2147483647 w 1451"/>
              <a:gd name="T5" fmla="*/ 2147483647 h 960"/>
              <a:gd name="T6" fmla="*/ 2147483647 w 1451"/>
              <a:gd name="T7" fmla="*/ 2147483647 h 960"/>
              <a:gd name="T8" fmla="*/ 0 w 1451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1"/>
              <a:gd name="T16" fmla="*/ 0 h 960"/>
              <a:gd name="T17" fmla="*/ 1451 w 1451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1" h="960">
                <a:moveTo>
                  <a:pt x="1451" y="0"/>
                </a:moveTo>
                <a:cubicBezTo>
                  <a:pt x="1432" y="87"/>
                  <a:pt x="1413" y="174"/>
                  <a:pt x="1315" y="227"/>
                </a:cubicBezTo>
                <a:cubicBezTo>
                  <a:pt x="1217" y="280"/>
                  <a:pt x="1013" y="212"/>
                  <a:pt x="862" y="318"/>
                </a:cubicBezTo>
                <a:cubicBezTo>
                  <a:pt x="711" y="424"/>
                  <a:pt x="552" y="764"/>
                  <a:pt x="408" y="862"/>
                </a:cubicBezTo>
                <a:cubicBezTo>
                  <a:pt x="264" y="960"/>
                  <a:pt x="106" y="907"/>
                  <a:pt x="0" y="90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851" name="Line 98"/>
          <p:cNvSpPr>
            <a:spLocks noChangeShapeType="1"/>
          </p:cNvSpPr>
          <p:nvPr/>
        </p:nvSpPr>
        <p:spPr bwMode="auto">
          <a:xfrm flipH="1" flipV="1">
            <a:off x="4778375" y="3449638"/>
            <a:ext cx="107950" cy="14287"/>
          </a:xfrm>
          <a:prstGeom prst="line">
            <a:avLst/>
          </a:prstGeom>
          <a:noFill/>
          <a:ln w="47625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52" name="Text Box 75"/>
          <p:cNvSpPr txBox="1">
            <a:spLocks noChangeArrowheads="1"/>
          </p:cNvSpPr>
          <p:nvPr/>
        </p:nvSpPr>
        <p:spPr bwMode="auto">
          <a:xfrm rot="-3292146">
            <a:off x="6474618" y="2780507"/>
            <a:ext cx="3413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EFC</a:t>
            </a:r>
          </a:p>
        </p:txBody>
      </p:sp>
      <p:sp>
        <p:nvSpPr>
          <p:cNvPr id="8309853" name="AutoShape 76"/>
          <p:cNvSpPr>
            <a:spLocks noChangeArrowheads="1"/>
          </p:cNvSpPr>
          <p:nvPr/>
        </p:nvSpPr>
        <p:spPr bwMode="auto">
          <a:xfrm>
            <a:off x="6865938" y="2582863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854" name="Text Box 326"/>
          <p:cNvSpPr txBox="1">
            <a:spLocks noChangeArrowheads="1"/>
          </p:cNvSpPr>
          <p:nvPr/>
        </p:nvSpPr>
        <p:spPr bwMode="auto">
          <a:xfrm>
            <a:off x="6216650" y="3109913"/>
            <a:ext cx="5159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Açailândia</a:t>
            </a:r>
          </a:p>
        </p:txBody>
      </p:sp>
      <p:sp>
        <p:nvSpPr>
          <p:cNvPr id="8309855" name="Freeform 91"/>
          <p:cNvSpPr>
            <a:spLocks/>
          </p:cNvSpPr>
          <p:nvPr/>
        </p:nvSpPr>
        <p:spPr bwMode="auto">
          <a:xfrm>
            <a:off x="6102350" y="3463925"/>
            <a:ext cx="69850" cy="174625"/>
          </a:xfrm>
          <a:custGeom>
            <a:avLst/>
            <a:gdLst>
              <a:gd name="T0" fmla="*/ 2147483647 w 54"/>
              <a:gd name="T1" fmla="*/ 0 h 132"/>
              <a:gd name="T2" fmla="*/ 2147483647 w 54"/>
              <a:gd name="T3" fmla="*/ 2147483647 h 132"/>
              <a:gd name="T4" fmla="*/ 0 w 54"/>
              <a:gd name="T5" fmla="*/ 2147483647 h 132"/>
              <a:gd name="T6" fmla="*/ 0 60000 65536"/>
              <a:gd name="T7" fmla="*/ 0 60000 65536"/>
              <a:gd name="T8" fmla="*/ 0 60000 65536"/>
              <a:gd name="T9" fmla="*/ 0 w 54"/>
              <a:gd name="T10" fmla="*/ 0 h 132"/>
              <a:gd name="T11" fmla="*/ 54 w 54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32">
                <a:moveTo>
                  <a:pt x="54" y="0"/>
                </a:moveTo>
                <a:cubicBezTo>
                  <a:pt x="49" y="19"/>
                  <a:pt x="45" y="38"/>
                  <a:pt x="36" y="60"/>
                </a:cubicBezTo>
                <a:cubicBezTo>
                  <a:pt x="27" y="82"/>
                  <a:pt x="13" y="107"/>
                  <a:pt x="0" y="13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56" name="Text Box 96"/>
          <p:cNvSpPr txBox="1">
            <a:spLocks noChangeArrowheads="1"/>
          </p:cNvSpPr>
          <p:nvPr/>
        </p:nvSpPr>
        <p:spPr bwMode="auto">
          <a:xfrm rot="-3655503">
            <a:off x="5266532" y="4039394"/>
            <a:ext cx="57626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Ramal Oeste</a:t>
            </a:r>
          </a:p>
        </p:txBody>
      </p:sp>
      <p:sp>
        <p:nvSpPr>
          <p:cNvPr id="8309857" name="Freeform 67"/>
          <p:cNvSpPr>
            <a:spLocks/>
          </p:cNvSpPr>
          <p:nvPr/>
        </p:nvSpPr>
        <p:spPr bwMode="auto">
          <a:xfrm>
            <a:off x="5999163" y="2182813"/>
            <a:ext cx="195262" cy="914400"/>
          </a:xfrm>
          <a:custGeom>
            <a:avLst/>
            <a:gdLst>
              <a:gd name="T0" fmla="*/ 2147483647 w 128"/>
              <a:gd name="T1" fmla="*/ 2147483647 h 712"/>
              <a:gd name="T2" fmla="*/ 2147483647 w 128"/>
              <a:gd name="T3" fmla="*/ 2147483647 h 712"/>
              <a:gd name="T4" fmla="*/ 2147483647 w 128"/>
              <a:gd name="T5" fmla="*/ 2147483647 h 712"/>
              <a:gd name="T6" fmla="*/ 2147483647 w 128"/>
              <a:gd name="T7" fmla="*/ 2147483647 h 712"/>
              <a:gd name="T8" fmla="*/ 2147483647 w 128"/>
              <a:gd name="T9" fmla="*/ 2147483647 h 712"/>
              <a:gd name="T10" fmla="*/ 0 w 128"/>
              <a:gd name="T11" fmla="*/ 0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"/>
              <a:gd name="T19" fmla="*/ 0 h 712"/>
              <a:gd name="T20" fmla="*/ 128 w 128"/>
              <a:gd name="T21" fmla="*/ 712 h 7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" h="712">
                <a:moveTo>
                  <a:pt x="128" y="712"/>
                </a:moveTo>
                <a:cubicBezTo>
                  <a:pt x="114" y="687"/>
                  <a:pt x="101" y="662"/>
                  <a:pt x="92" y="624"/>
                </a:cubicBezTo>
                <a:cubicBezTo>
                  <a:pt x="83" y="586"/>
                  <a:pt x="71" y="533"/>
                  <a:pt x="72" y="484"/>
                </a:cubicBezTo>
                <a:cubicBezTo>
                  <a:pt x="73" y="435"/>
                  <a:pt x="102" y="385"/>
                  <a:pt x="100" y="328"/>
                </a:cubicBezTo>
                <a:cubicBezTo>
                  <a:pt x="98" y="271"/>
                  <a:pt x="77" y="199"/>
                  <a:pt x="60" y="144"/>
                </a:cubicBezTo>
                <a:cubicBezTo>
                  <a:pt x="43" y="89"/>
                  <a:pt x="21" y="44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58" name="Text Box 68"/>
          <p:cNvSpPr txBox="1">
            <a:spLocks noChangeArrowheads="1"/>
          </p:cNvSpPr>
          <p:nvPr/>
        </p:nvSpPr>
        <p:spPr bwMode="auto">
          <a:xfrm rot="-4971919">
            <a:off x="5838825" y="2690813"/>
            <a:ext cx="479425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Norte-Sul</a:t>
            </a:r>
          </a:p>
        </p:txBody>
      </p:sp>
      <p:sp>
        <p:nvSpPr>
          <p:cNvPr id="8309859" name="AutoShape 70"/>
          <p:cNvSpPr>
            <a:spLocks noChangeArrowheads="1"/>
          </p:cNvSpPr>
          <p:nvPr/>
        </p:nvSpPr>
        <p:spPr bwMode="auto">
          <a:xfrm>
            <a:off x="5975350" y="2155825"/>
            <a:ext cx="63500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09860" name="Text Box 326"/>
          <p:cNvSpPr txBox="1">
            <a:spLocks noChangeArrowheads="1"/>
          </p:cNvSpPr>
          <p:nvPr/>
        </p:nvSpPr>
        <p:spPr bwMode="auto">
          <a:xfrm>
            <a:off x="5891213" y="2112963"/>
            <a:ext cx="649287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rgbClr val="F8F8F8"/>
                </a:solidFill>
                <a:latin typeface="Calibri" pitchFamily="34" charset="0"/>
              </a:rPr>
              <a:t>Espadarte</a:t>
            </a:r>
          </a:p>
        </p:txBody>
      </p:sp>
      <p:sp>
        <p:nvSpPr>
          <p:cNvPr id="8309861" name="Forma livre 151"/>
          <p:cNvSpPr>
            <a:spLocks noChangeArrowheads="1"/>
          </p:cNvSpPr>
          <p:nvPr/>
        </p:nvSpPr>
        <p:spPr bwMode="auto">
          <a:xfrm>
            <a:off x="5911850" y="2298700"/>
            <a:ext cx="211138" cy="192088"/>
          </a:xfrm>
          <a:custGeom>
            <a:avLst/>
            <a:gdLst>
              <a:gd name="T0" fmla="*/ 97414 w 261938"/>
              <a:gd name="T1" fmla="*/ 70912 h 247650"/>
              <a:gd name="T2" fmla="*/ 0 w 261938"/>
              <a:gd name="T3" fmla="*/ 0 h 247650"/>
              <a:gd name="T4" fmla="*/ 0 60000 65536"/>
              <a:gd name="T5" fmla="*/ 0 60000 65536"/>
              <a:gd name="T6" fmla="*/ 0 w 261938"/>
              <a:gd name="T7" fmla="*/ 0 h 247650"/>
              <a:gd name="T8" fmla="*/ 261938 w 261938"/>
              <a:gd name="T9" fmla="*/ 247650 h 2476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938" h="247650">
                <a:moveTo>
                  <a:pt x="261938" y="247650"/>
                </a:moveTo>
                <a:cubicBezTo>
                  <a:pt x="142875" y="152797"/>
                  <a:pt x="23813" y="57944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62" name="Forma livre 153"/>
          <p:cNvSpPr>
            <a:spLocks noChangeArrowheads="1"/>
          </p:cNvSpPr>
          <p:nvPr/>
        </p:nvSpPr>
        <p:spPr bwMode="auto">
          <a:xfrm>
            <a:off x="5983288" y="3668713"/>
            <a:ext cx="112712" cy="425450"/>
          </a:xfrm>
          <a:custGeom>
            <a:avLst/>
            <a:gdLst>
              <a:gd name="T0" fmla="*/ 51979 w 140493"/>
              <a:gd name="T1" fmla="*/ 0 h 542925"/>
              <a:gd name="T2" fmla="*/ 14977 w 140493"/>
              <a:gd name="T3" fmla="*/ 163855 h 542925"/>
              <a:gd name="T4" fmla="*/ 0 60000 65536"/>
              <a:gd name="T5" fmla="*/ 0 60000 65536"/>
              <a:gd name="T6" fmla="*/ 0 w 140493"/>
              <a:gd name="T7" fmla="*/ 0 h 542925"/>
              <a:gd name="T8" fmla="*/ 140493 w 140493"/>
              <a:gd name="T9" fmla="*/ 542925 h 5429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493" h="542925">
                <a:moveTo>
                  <a:pt x="140493" y="0"/>
                </a:moveTo>
                <a:cubicBezTo>
                  <a:pt x="70246" y="234156"/>
                  <a:pt x="0" y="468313"/>
                  <a:pt x="40481" y="542925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63" name="Forma livre 154"/>
          <p:cNvSpPr>
            <a:spLocks noChangeArrowheads="1"/>
          </p:cNvSpPr>
          <p:nvPr/>
        </p:nvSpPr>
        <p:spPr bwMode="auto">
          <a:xfrm>
            <a:off x="6192838" y="3468688"/>
            <a:ext cx="292100" cy="282575"/>
          </a:xfrm>
          <a:custGeom>
            <a:avLst/>
            <a:gdLst>
              <a:gd name="T0" fmla="*/ 0 w 361950"/>
              <a:gd name="T1" fmla="*/ 0 h 361950"/>
              <a:gd name="T2" fmla="*/ 136342 w 361950"/>
              <a:gd name="T3" fmla="*/ 108019 h 361950"/>
              <a:gd name="T4" fmla="*/ 0 60000 65536"/>
              <a:gd name="T5" fmla="*/ 0 60000 65536"/>
              <a:gd name="T6" fmla="*/ 0 w 361950"/>
              <a:gd name="T7" fmla="*/ 0 h 361950"/>
              <a:gd name="T8" fmla="*/ 361950 w 361950"/>
              <a:gd name="T9" fmla="*/ 361950 h 361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361950">
                <a:moveTo>
                  <a:pt x="0" y="0"/>
                </a:moveTo>
                <a:cubicBezTo>
                  <a:pt x="125809" y="165497"/>
                  <a:pt x="251619" y="330994"/>
                  <a:pt x="361950" y="36195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64" name="Oval 250"/>
          <p:cNvSpPr>
            <a:spLocks noChangeArrowheads="1"/>
          </p:cNvSpPr>
          <p:nvPr/>
        </p:nvSpPr>
        <p:spPr bwMode="auto">
          <a:xfrm>
            <a:off x="6473825" y="3733800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865" name="Text Box 326"/>
          <p:cNvSpPr txBox="1">
            <a:spLocks noChangeArrowheads="1"/>
          </p:cNvSpPr>
          <p:nvPr/>
        </p:nvSpPr>
        <p:spPr bwMode="auto">
          <a:xfrm>
            <a:off x="6456363" y="3651250"/>
            <a:ext cx="3810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Balsas</a:t>
            </a:r>
          </a:p>
        </p:txBody>
      </p:sp>
      <p:sp>
        <p:nvSpPr>
          <p:cNvPr id="8309866" name="Forma livre 163"/>
          <p:cNvSpPr>
            <a:spLocks noChangeArrowheads="1"/>
          </p:cNvSpPr>
          <p:nvPr/>
        </p:nvSpPr>
        <p:spPr bwMode="auto">
          <a:xfrm>
            <a:off x="5830888" y="4098925"/>
            <a:ext cx="190500" cy="790575"/>
          </a:xfrm>
          <a:custGeom>
            <a:avLst/>
            <a:gdLst>
              <a:gd name="T0" fmla="*/ 114172 w 226483"/>
              <a:gd name="T1" fmla="*/ 0 h 939800"/>
              <a:gd name="T2" fmla="*/ 16539 w 226483"/>
              <a:gd name="T3" fmla="*/ 470615 h 939800"/>
              <a:gd name="T4" fmla="*/ 0 60000 65536"/>
              <a:gd name="T5" fmla="*/ 0 60000 65536"/>
              <a:gd name="T6" fmla="*/ 0 w 226483"/>
              <a:gd name="T7" fmla="*/ 0 h 939800"/>
              <a:gd name="T8" fmla="*/ 226483 w 226483"/>
              <a:gd name="T9" fmla="*/ 939800 h 939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6483" h="939800">
                <a:moveTo>
                  <a:pt x="226483" y="0"/>
                </a:moveTo>
                <a:cubicBezTo>
                  <a:pt x="113241" y="400314"/>
                  <a:pt x="0" y="800629"/>
                  <a:pt x="32808" y="93980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67" name="Forma livre 166"/>
          <p:cNvSpPr>
            <a:spLocks noChangeArrowheads="1"/>
          </p:cNvSpPr>
          <p:nvPr/>
        </p:nvSpPr>
        <p:spPr bwMode="auto">
          <a:xfrm>
            <a:off x="5337175" y="3657600"/>
            <a:ext cx="769938" cy="1368425"/>
          </a:xfrm>
          <a:custGeom>
            <a:avLst/>
            <a:gdLst>
              <a:gd name="T0" fmla="*/ 456288 w 916517"/>
              <a:gd name="T1" fmla="*/ 0 h 1625600"/>
              <a:gd name="T2" fmla="*/ 314028 w 916517"/>
              <a:gd name="T3" fmla="*/ 70101 h 1625600"/>
              <a:gd name="T4" fmla="*/ 307705 w 916517"/>
              <a:gd name="T5" fmla="*/ 82847 h 1625600"/>
              <a:gd name="T6" fmla="*/ 288738 w 916517"/>
              <a:gd name="T7" fmla="*/ 152948 h 1625600"/>
              <a:gd name="T8" fmla="*/ 216026 w 916517"/>
              <a:gd name="T9" fmla="*/ 238981 h 1625600"/>
              <a:gd name="T10" fmla="*/ 124347 w 916517"/>
              <a:gd name="T11" fmla="*/ 328201 h 1625600"/>
              <a:gd name="T12" fmla="*/ 20022 w 916517"/>
              <a:gd name="T13" fmla="*/ 643656 h 1625600"/>
              <a:gd name="T14" fmla="*/ 4215 w 916517"/>
              <a:gd name="T15" fmla="*/ 815723 h 1625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16517"/>
              <a:gd name="T25" fmla="*/ 0 h 1625600"/>
              <a:gd name="T26" fmla="*/ 916517 w 916517"/>
              <a:gd name="T27" fmla="*/ 1625600 h 1625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6517" h="1625600">
                <a:moveTo>
                  <a:pt x="916517" y="0"/>
                </a:moveTo>
                <a:cubicBezTo>
                  <a:pt x="798513" y="56091"/>
                  <a:pt x="680509" y="112183"/>
                  <a:pt x="630767" y="139700"/>
                </a:cubicBezTo>
                <a:cubicBezTo>
                  <a:pt x="581025" y="167217"/>
                  <a:pt x="626534" y="137583"/>
                  <a:pt x="618067" y="165100"/>
                </a:cubicBezTo>
                <a:cubicBezTo>
                  <a:pt x="609600" y="192617"/>
                  <a:pt x="610659" y="252942"/>
                  <a:pt x="579967" y="304800"/>
                </a:cubicBezTo>
                <a:cubicBezTo>
                  <a:pt x="549275" y="356658"/>
                  <a:pt x="488950" y="418042"/>
                  <a:pt x="433917" y="476250"/>
                </a:cubicBezTo>
                <a:cubicBezTo>
                  <a:pt x="378884" y="534458"/>
                  <a:pt x="315384" y="519642"/>
                  <a:pt x="249767" y="654050"/>
                </a:cubicBezTo>
                <a:cubicBezTo>
                  <a:pt x="184150" y="788458"/>
                  <a:pt x="80434" y="1120775"/>
                  <a:pt x="40217" y="1282700"/>
                </a:cubicBezTo>
                <a:cubicBezTo>
                  <a:pt x="0" y="1444625"/>
                  <a:pt x="4233" y="1535112"/>
                  <a:pt x="8467" y="162560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68" name="Oval 250"/>
          <p:cNvSpPr>
            <a:spLocks noChangeArrowheads="1"/>
          </p:cNvSpPr>
          <p:nvPr/>
        </p:nvSpPr>
        <p:spPr bwMode="auto">
          <a:xfrm>
            <a:off x="5799138" y="3892550"/>
            <a:ext cx="44450" cy="460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869" name="Text Box 326"/>
          <p:cNvSpPr txBox="1">
            <a:spLocks noChangeArrowheads="1"/>
          </p:cNvSpPr>
          <p:nvPr/>
        </p:nvSpPr>
        <p:spPr bwMode="auto">
          <a:xfrm>
            <a:off x="5091113" y="3867150"/>
            <a:ext cx="696912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Couto Magalhães</a:t>
            </a:r>
          </a:p>
        </p:txBody>
      </p:sp>
      <p:sp>
        <p:nvSpPr>
          <p:cNvPr id="8309870" name="Forma livre 170"/>
          <p:cNvSpPr>
            <a:spLocks noChangeArrowheads="1"/>
          </p:cNvSpPr>
          <p:nvPr/>
        </p:nvSpPr>
        <p:spPr bwMode="auto">
          <a:xfrm>
            <a:off x="5975350" y="3182938"/>
            <a:ext cx="60325" cy="28575"/>
          </a:xfrm>
          <a:custGeom>
            <a:avLst/>
            <a:gdLst>
              <a:gd name="T0" fmla="*/ 36187 w 71438"/>
              <a:gd name="T1" fmla="*/ 17659 h 33338"/>
              <a:gd name="T2" fmla="*/ 0 w 71438"/>
              <a:gd name="T3" fmla="*/ 0 h 33338"/>
              <a:gd name="T4" fmla="*/ 0 60000 65536"/>
              <a:gd name="T5" fmla="*/ 0 60000 65536"/>
              <a:gd name="T6" fmla="*/ 0 w 71438"/>
              <a:gd name="T7" fmla="*/ 0 h 33338"/>
              <a:gd name="T8" fmla="*/ 71438 w 71438"/>
              <a:gd name="T9" fmla="*/ 33338 h 333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38" h="33338">
                <a:moveTo>
                  <a:pt x="71438" y="3333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71" name="Forma livre 171"/>
          <p:cNvSpPr>
            <a:spLocks noChangeArrowheads="1"/>
          </p:cNvSpPr>
          <p:nvPr/>
        </p:nvSpPr>
        <p:spPr bwMode="auto">
          <a:xfrm>
            <a:off x="5846763" y="3187700"/>
            <a:ext cx="231775" cy="696913"/>
          </a:xfrm>
          <a:custGeom>
            <a:avLst/>
            <a:gdLst>
              <a:gd name="T0" fmla="*/ 81259 w 274638"/>
              <a:gd name="T1" fmla="*/ 0 h 828675"/>
              <a:gd name="T2" fmla="*/ 71459 w 274638"/>
              <a:gd name="T3" fmla="*/ 26213 h 828675"/>
              <a:gd name="T4" fmla="*/ 113108 w 274638"/>
              <a:gd name="T5" fmla="*/ 28596 h 828675"/>
              <a:gd name="T6" fmla="*/ 140058 w 274638"/>
              <a:gd name="T7" fmla="*/ 69107 h 828675"/>
              <a:gd name="T8" fmla="*/ 120459 w 274638"/>
              <a:gd name="T9" fmla="*/ 78639 h 828675"/>
              <a:gd name="T10" fmla="*/ 122909 w 274638"/>
              <a:gd name="T11" fmla="*/ 109618 h 828675"/>
              <a:gd name="T12" fmla="*/ 66559 w 274638"/>
              <a:gd name="T13" fmla="*/ 166810 h 828675"/>
              <a:gd name="T14" fmla="*/ 10208 w 274638"/>
              <a:gd name="T15" fmla="*/ 326470 h 828675"/>
              <a:gd name="T16" fmla="*/ 5309 w 274638"/>
              <a:gd name="T17" fmla="*/ 395577 h 828675"/>
              <a:gd name="T18" fmla="*/ 408 w 274638"/>
              <a:gd name="T19" fmla="*/ 414641 h 828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4638"/>
              <a:gd name="T31" fmla="*/ 0 h 828675"/>
              <a:gd name="T32" fmla="*/ 274638 w 274638"/>
              <a:gd name="T33" fmla="*/ 828675 h 8286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4638" h="828675">
                <a:moveTo>
                  <a:pt x="157957" y="0"/>
                </a:moveTo>
                <a:cubicBezTo>
                  <a:pt x="143272" y="21431"/>
                  <a:pt x="128588" y="42862"/>
                  <a:pt x="138907" y="52387"/>
                </a:cubicBezTo>
                <a:cubicBezTo>
                  <a:pt x="149226" y="61912"/>
                  <a:pt x="197644" y="42862"/>
                  <a:pt x="219869" y="57150"/>
                </a:cubicBezTo>
                <a:cubicBezTo>
                  <a:pt x="242094" y="71438"/>
                  <a:pt x="269876" y="121443"/>
                  <a:pt x="272257" y="138112"/>
                </a:cubicBezTo>
                <a:cubicBezTo>
                  <a:pt x="274638" y="154781"/>
                  <a:pt x="239713" y="143668"/>
                  <a:pt x="234157" y="157162"/>
                </a:cubicBezTo>
                <a:cubicBezTo>
                  <a:pt x="228601" y="170656"/>
                  <a:pt x="256381" y="189706"/>
                  <a:pt x="238919" y="219075"/>
                </a:cubicBezTo>
                <a:cubicBezTo>
                  <a:pt x="221457" y="248444"/>
                  <a:pt x="165895" y="261144"/>
                  <a:pt x="129382" y="333375"/>
                </a:cubicBezTo>
                <a:cubicBezTo>
                  <a:pt x="92869" y="405606"/>
                  <a:pt x="39688" y="576262"/>
                  <a:pt x="19844" y="652462"/>
                </a:cubicBezTo>
                <a:cubicBezTo>
                  <a:pt x="0" y="728662"/>
                  <a:pt x="13494" y="761206"/>
                  <a:pt x="10319" y="790575"/>
                </a:cubicBezTo>
                <a:cubicBezTo>
                  <a:pt x="7144" y="819944"/>
                  <a:pt x="794" y="822325"/>
                  <a:pt x="794" y="828675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72" name="Forma livre 172"/>
          <p:cNvSpPr>
            <a:spLocks noChangeArrowheads="1"/>
          </p:cNvSpPr>
          <p:nvPr/>
        </p:nvSpPr>
        <p:spPr bwMode="auto">
          <a:xfrm>
            <a:off x="5486400" y="3932238"/>
            <a:ext cx="325438" cy="896937"/>
          </a:xfrm>
          <a:custGeom>
            <a:avLst/>
            <a:gdLst>
              <a:gd name="T0" fmla="*/ 195235 w 386557"/>
              <a:gd name="T1" fmla="*/ 0 h 1066800"/>
              <a:gd name="T2" fmla="*/ 106236 w 386557"/>
              <a:gd name="T3" fmla="*/ 85720 h 1066800"/>
              <a:gd name="T4" fmla="*/ 101425 w 386557"/>
              <a:gd name="T5" fmla="*/ 128580 h 1066800"/>
              <a:gd name="T6" fmla="*/ 65345 w 386557"/>
              <a:gd name="T7" fmla="*/ 173821 h 1066800"/>
              <a:gd name="T8" fmla="*/ 46103 w 386557"/>
              <a:gd name="T9" fmla="*/ 240492 h 1066800"/>
              <a:gd name="T10" fmla="*/ 5211 w 386557"/>
              <a:gd name="T11" fmla="*/ 366692 h 1066800"/>
              <a:gd name="T12" fmla="*/ 14833 w 386557"/>
              <a:gd name="T13" fmla="*/ 407170 h 1066800"/>
              <a:gd name="T14" fmla="*/ 12428 w 386557"/>
              <a:gd name="T15" fmla="*/ 504795 h 1066800"/>
              <a:gd name="T16" fmla="*/ 29266 w 386557"/>
              <a:gd name="T17" fmla="*/ 533369 h 1066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6557"/>
              <a:gd name="T28" fmla="*/ 0 h 1066800"/>
              <a:gd name="T29" fmla="*/ 386557 w 386557"/>
              <a:gd name="T30" fmla="*/ 1066800 h 1066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6557" h="1066800">
                <a:moveTo>
                  <a:pt x="386557" y="0"/>
                </a:moveTo>
                <a:cubicBezTo>
                  <a:pt x="313928" y="64294"/>
                  <a:pt x="241300" y="128588"/>
                  <a:pt x="210344" y="171450"/>
                </a:cubicBezTo>
                <a:cubicBezTo>
                  <a:pt x="179388" y="214313"/>
                  <a:pt x="214313" y="227806"/>
                  <a:pt x="200819" y="257175"/>
                </a:cubicBezTo>
                <a:cubicBezTo>
                  <a:pt x="187325" y="286544"/>
                  <a:pt x="147638" y="310356"/>
                  <a:pt x="129382" y="347662"/>
                </a:cubicBezTo>
                <a:cubicBezTo>
                  <a:pt x="111126" y="384968"/>
                  <a:pt x="111126" y="416718"/>
                  <a:pt x="91282" y="481012"/>
                </a:cubicBezTo>
                <a:cubicBezTo>
                  <a:pt x="71438" y="545306"/>
                  <a:pt x="20638" y="677863"/>
                  <a:pt x="10319" y="733425"/>
                </a:cubicBezTo>
                <a:cubicBezTo>
                  <a:pt x="0" y="788987"/>
                  <a:pt x="26988" y="768350"/>
                  <a:pt x="29369" y="814387"/>
                </a:cubicBezTo>
                <a:cubicBezTo>
                  <a:pt x="31750" y="860424"/>
                  <a:pt x="19845" y="967581"/>
                  <a:pt x="24607" y="1009650"/>
                </a:cubicBezTo>
                <a:cubicBezTo>
                  <a:pt x="29369" y="1051719"/>
                  <a:pt x="53975" y="1057275"/>
                  <a:pt x="57944" y="106680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73" name="AutoShape 116"/>
          <p:cNvSpPr>
            <a:spLocks noChangeArrowheads="1"/>
          </p:cNvSpPr>
          <p:nvPr/>
        </p:nvSpPr>
        <p:spPr bwMode="auto">
          <a:xfrm rot="10800000">
            <a:off x="5454650" y="4684713"/>
            <a:ext cx="76200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874" name="Text Box 326"/>
          <p:cNvSpPr txBox="1">
            <a:spLocks noChangeArrowheads="1"/>
          </p:cNvSpPr>
          <p:nvPr/>
        </p:nvSpPr>
        <p:spPr bwMode="auto">
          <a:xfrm>
            <a:off x="4808538" y="5214938"/>
            <a:ext cx="409575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Água Boa</a:t>
            </a:r>
          </a:p>
        </p:txBody>
      </p:sp>
      <p:sp>
        <p:nvSpPr>
          <p:cNvPr id="8309875" name="Forma livre 177"/>
          <p:cNvSpPr>
            <a:spLocks noChangeArrowheads="1"/>
          </p:cNvSpPr>
          <p:nvPr/>
        </p:nvSpPr>
        <p:spPr bwMode="auto">
          <a:xfrm>
            <a:off x="5338763" y="4805363"/>
            <a:ext cx="173037" cy="336550"/>
          </a:xfrm>
          <a:custGeom>
            <a:avLst/>
            <a:gdLst>
              <a:gd name="T0" fmla="*/ 103924 w 204787"/>
              <a:gd name="T1" fmla="*/ 0 h 400050"/>
              <a:gd name="T2" fmla="*/ 0 w 204787"/>
              <a:gd name="T3" fmla="*/ 200368 h 400050"/>
              <a:gd name="T4" fmla="*/ 0 60000 65536"/>
              <a:gd name="T5" fmla="*/ 0 60000 65536"/>
              <a:gd name="T6" fmla="*/ 0 w 204787"/>
              <a:gd name="T7" fmla="*/ 0 h 400050"/>
              <a:gd name="T8" fmla="*/ 204787 w 204787"/>
              <a:gd name="T9" fmla="*/ 400050 h 400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787" h="400050">
                <a:moveTo>
                  <a:pt x="204787" y="0"/>
                </a:moveTo>
                <a:cubicBezTo>
                  <a:pt x="137715" y="184547"/>
                  <a:pt x="70644" y="369094"/>
                  <a:pt x="0" y="40005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76" name="Forma livre 178"/>
          <p:cNvSpPr>
            <a:spLocks noChangeArrowheads="1"/>
          </p:cNvSpPr>
          <p:nvPr/>
        </p:nvSpPr>
        <p:spPr bwMode="auto">
          <a:xfrm>
            <a:off x="5191125" y="4822825"/>
            <a:ext cx="363538" cy="649288"/>
          </a:xfrm>
          <a:custGeom>
            <a:avLst/>
            <a:gdLst>
              <a:gd name="T0" fmla="*/ 199358 w 432329"/>
              <a:gd name="T1" fmla="*/ 0 h 772054"/>
              <a:gd name="T2" fmla="*/ 215179 w 432329"/>
              <a:gd name="T3" fmla="*/ 25366 h 772054"/>
              <a:gd name="T4" fmla="*/ 200940 w 432329"/>
              <a:gd name="T5" fmla="*/ 77682 h 772054"/>
              <a:gd name="T6" fmla="*/ 185118 w 432329"/>
              <a:gd name="T7" fmla="*/ 120487 h 772054"/>
              <a:gd name="T8" fmla="*/ 177207 w 432329"/>
              <a:gd name="T9" fmla="*/ 107804 h 772054"/>
              <a:gd name="T10" fmla="*/ 170878 w 432329"/>
              <a:gd name="T11" fmla="*/ 150608 h 772054"/>
              <a:gd name="T12" fmla="*/ 155056 w 432329"/>
              <a:gd name="T13" fmla="*/ 185485 h 772054"/>
              <a:gd name="T14" fmla="*/ 158221 w 432329"/>
              <a:gd name="T15" fmla="*/ 226705 h 772054"/>
              <a:gd name="T16" fmla="*/ 137652 w 432329"/>
              <a:gd name="T17" fmla="*/ 274265 h 772054"/>
              <a:gd name="T18" fmla="*/ 96514 w 432329"/>
              <a:gd name="T19" fmla="*/ 269509 h 772054"/>
              <a:gd name="T20" fmla="*/ 72782 w 432329"/>
              <a:gd name="T21" fmla="*/ 301216 h 772054"/>
              <a:gd name="T22" fmla="*/ 69617 w 432329"/>
              <a:gd name="T23" fmla="*/ 334508 h 772054"/>
              <a:gd name="T24" fmla="*/ 41138 w 432329"/>
              <a:gd name="T25" fmla="*/ 377313 h 772054"/>
              <a:gd name="T26" fmla="*/ 0 w 432329"/>
              <a:gd name="T27" fmla="*/ 383655 h 7720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2329"/>
              <a:gd name="T43" fmla="*/ 0 h 772054"/>
              <a:gd name="T44" fmla="*/ 432329 w 432329"/>
              <a:gd name="T45" fmla="*/ 772054 h 7720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2329" h="772054">
                <a:moveTo>
                  <a:pt x="400050" y="0"/>
                </a:moveTo>
                <a:cubicBezTo>
                  <a:pt x="415660" y="12435"/>
                  <a:pt x="431271" y="24871"/>
                  <a:pt x="431800" y="50800"/>
                </a:cubicBezTo>
                <a:cubicBezTo>
                  <a:pt x="432329" y="76729"/>
                  <a:pt x="413279" y="123825"/>
                  <a:pt x="403225" y="155575"/>
                </a:cubicBezTo>
                <a:cubicBezTo>
                  <a:pt x="393171" y="187325"/>
                  <a:pt x="379412" y="231246"/>
                  <a:pt x="371475" y="241300"/>
                </a:cubicBezTo>
                <a:cubicBezTo>
                  <a:pt x="363538" y="251354"/>
                  <a:pt x="360363" y="205846"/>
                  <a:pt x="355600" y="215900"/>
                </a:cubicBezTo>
                <a:cubicBezTo>
                  <a:pt x="350838" y="225954"/>
                  <a:pt x="350308" y="275696"/>
                  <a:pt x="342900" y="301625"/>
                </a:cubicBezTo>
                <a:cubicBezTo>
                  <a:pt x="335492" y="327554"/>
                  <a:pt x="315383" y="346075"/>
                  <a:pt x="311150" y="371475"/>
                </a:cubicBezTo>
                <a:cubicBezTo>
                  <a:pt x="306917" y="396875"/>
                  <a:pt x="323321" y="424392"/>
                  <a:pt x="317500" y="454025"/>
                </a:cubicBezTo>
                <a:cubicBezTo>
                  <a:pt x="311679" y="483658"/>
                  <a:pt x="296862" y="534988"/>
                  <a:pt x="276225" y="549275"/>
                </a:cubicBezTo>
                <a:cubicBezTo>
                  <a:pt x="255588" y="563562"/>
                  <a:pt x="215371" y="530754"/>
                  <a:pt x="193675" y="539750"/>
                </a:cubicBezTo>
                <a:cubicBezTo>
                  <a:pt x="171979" y="548746"/>
                  <a:pt x="155046" y="581554"/>
                  <a:pt x="146050" y="603250"/>
                </a:cubicBezTo>
                <a:cubicBezTo>
                  <a:pt x="137054" y="624946"/>
                  <a:pt x="150283" y="644525"/>
                  <a:pt x="139700" y="669925"/>
                </a:cubicBezTo>
                <a:cubicBezTo>
                  <a:pt x="129117" y="695325"/>
                  <a:pt x="105833" y="739246"/>
                  <a:pt x="82550" y="755650"/>
                </a:cubicBezTo>
                <a:cubicBezTo>
                  <a:pt x="59267" y="772054"/>
                  <a:pt x="14817" y="766763"/>
                  <a:pt x="0" y="76835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77" name="Forma livre 179"/>
          <p:cNvSpPr>
            <a:spLocks noChangeArrowheads="1"/>
          </p:cNvSpPr>
          <p:nvPr/>
        </p:nvSpPr>
        <p:spPr bwMode="auto">
          <a:xfrm>
            <a:off x="5118100" y="5472113"/>
            <a:ext cx="73025" cy="63500"/>
          </a:xfrm>
          <a:custGeom>
            <a:avLst/>
            <a:gdLst>
              <a:gd name="T0" fmla="*/ 44577 w 85725"/>
              <a:gd name="T1" fmla="*/ 0 h 76729"/>
              <a:gd name="T2" fmla="*/ 23113 w 85725"/>
              <a:gd name="T3" fmla="*/ 31138 h 76729"/>
              <a:gd name="T4" fmla="*/ 0 w 85725"/>
              <a:gd name="T5" fmla="*/ 28173 h 76729"/>
              <a:gd name="T6" fmla="*/ 0 60000 65536"/>
              <a:gd name="T7" fmla="*/ 0 60000 65536"/>
              <a:gd name="T8" fmla="*/ 0 60000 65536"/>
              <a:gd name="T9" fmla="*/ 0 w 85725"/>
              <a:gd name="T10" fmla="*/ 0 h 76729"/>
              <a:gd name="T11" fmla="*/ 85725 w 85725"/>
              <a:gd name="T12" fmla="*/ 76729 h 76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725" h="76729">
                <a:moveTo>
                  <a:pt x="85725" y="0"/>
                </a:moveTo>
                <a:cubicBezTo>
                  <a:pt x="72231" y="28310"/>
                  <a:pt x="58737" y="56621"/>
                  <a:pt x="44450" y="66675"/>
                </a:cubicBezTo>
                <a:cubicBezTo>
                  <a:pt x="30163" y="76729"/>
                  <a:pt x="15081" y="68527"/>
                  <a:pt x="0" y="60325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78" name="Forma livre 189"/>
          <p:cNvSpPr>
            <a:spLocks noChangeArrowheads="1"/>
          </p:cNvSpPr>
          <p:nvPr/>
        </p:nvSpPr>
        <p:spPr bwMode="auto">
          <a:xfrm>
            <a:off x="4462463" y="2489200"/>
            <a:ext cx="100012" cy="479425"/>
          </a:xfrm>
          <a:custGeom>
            <a:avLst/>
            <a:gdLst>
              <a:gd name="T0" fmla="*/ 0 w 123825"/>
              <a:gd name="T1" fmla="*/ 170269 h 622300"/>
              <a:gd name="T2" fmla="*/ 43127 w 123825"/>
              <a:gd name="T3" fmla="*/ 126833 h 622300"/>
              <a:gd name="T4" fmla="*/ 38052 w 123825"/>
              <a:gd name="T5" fmla="*/ 62548 h 622300"/>
              <a:gd name="T6" fmla="*/ 45663 w 123825"/>
              <a:gd name="T7" fmla="*/ 0 h 622300"/>
              <a:gd name="T8" fmla="*/ 0 60000 65536"/>
              <a:gd name="T9" fmla="*/ 0 60000 65536"/>
              <a:gd name="T10" fmla="*/ 0 60000 65536"/>
              <a:gd name="T11" fmla="*/ 0 60000 65536"/>
              <a:gd name="T12" fmla="*/ 0 w 123825"/>
              <a:gd name="T13" fmla="*/ 0 h 622300"/>
              <a:gd name="T14" fmla="*/ 123825 w 123825"/>
              <a:gd name="T15" fmla="*/ 622300 h 622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825" h="622300">
                <a:moveTo>
                  <a:pt x="0" y="622300"/>
                </a:moveTo>
                <a:cubicBezTo>
                  <a:pt x="46037" y="575733"/>
                  <a:pt x="92075" y="529167"/>
                  <a:pt x="107950" y="463550"/>
                </a:cubicBezTo>
                <a:cubicBezTo>
                  <a:pt x="123825" y="397933"/>
                  <a:pt x="94192" y="305858"/>
                  <a:pt x="95250" y="228600"/>
                </a:cubicBezTo>
                <a:cubicBezTo>
                  <a:pt x="96308" y="151342"/>
                  <a:pt x="105304" y="75671"/>
                  <a:pt x="114300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79" name="Freeform 111"/>
          <p:cNvSpPr>
            <a:spLocks/>
          </p:cNvSpPr>
          <p:nvPr/>
        </p:nvSpPr>
        <p:spPr bwMode="auto">
          <a:xfrm>
            <a:off x="4573588" y="2317750"/>
            <a:ext cx="1217612" cy="160338"/>
          </a:xfrm>
          <a:custGeom>
            <a:avLst/>
            <a:gdLst>
              <a:gd name="T0" fmla="*/ 0 w 717"/>
              <a:gd name="T1" fmla="*/ 2147483647 h 182"/>
              <a:gd name="T2" fmla="*/ 2147483647 w 717"/>
              <a:gd name="T3" fmla="*/ 2147483647 h 182"/>
              <a:gd name="T4" fmla="*/ 2147483647 w 717"/>
              <a:gd name="T5" fmla="*/ 2147483647 h 182"/>
              <a:gd name="T6" fmla="*/ 2147483647 w 717"/>
              <a:gd name="T7" fmla="*/ 2147483647 h 182"/>
              <a:gd name="T8" fmla="*/ 2147483647 w 717"/>
              <a:gd name="T9" fmla="*/ 2147483647 h 182"/>
              <a:gd name="T10" fmla="*/ 2147483647 w 717"/>
              <a:gd name="T11" fmla="*/ 2147483647 h 182"/>
              <a:gd name="T12" fmla="*/ 2147483647 w 717"/>
              <a:gd name="T13" fmla="*/ 0 h 182"/>
              <a:gd name="T14" fmla="*/ 2147483647 w 717"/>
              <a:gd name="T15" fmla="*/ 2147483647 h 182"/>
              <a:gd name="T16" fmla="*/ 2147483647 w 717"/>
              <a:gd name="T17" fmla="*/ 2147483647 h 182"/>
              <a:gd name="T18" fmla="*/ 2147483647 w 717"/>
              <a:gd name="T19" fmla="*/ 2147483647 h 182"/>
              <a:gd name="T20" fmla="*/ 2147483647 w 717"/>
              <a:gd name="T21" fmla="*/ 2147483647 h 1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7"/>
              <a:gd name="T34" fmla="*/ 0 h 182"/>
              <a:gd name="T35" fmla="*/ 717 w 717"/>
              <a:gd name="T36" fmla="*/ 182 h 1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7" h="182">
                <a:moveTo>
                  <a:pt x="0" y="182"/>
                </a:moveTo>
                <a:cubicBezTo>
                  <a:pt x="45" y="171"/>
                  <a:pt x="92" y="171"/>
                  <a:pt x="137" y="157"/>
                </a:cubicBezTo>
                <a:cubicBezTo>
                  <a:pt x="176" y="145"/>
                  <a:pt x="215" y="134"/>
                  <a:pt x="253" y="121"/>
                </a:cubicBezTo>
                <a:cubicBezTo>
                  <a:pt x="274" y="114"/>
                  <a:pt x="292" y="98"/>
                  <a:pt x="313" y="91"/>
                </a:cubicBezTo>
                <a:cubicBezTo>
                  <a:pt x="326" y="79"/>
                  <a:pt x="340" y="77"/>
                  <a:pt x="354" y="66"/>
                </a:cubicBezTo>
                <a:cubicBezTo>
                  <a:pt x="389" y="37"/>
                  <a:pt x="334" y="75"/>
                  <a:pt x="379" y="45"/>
                </a:cubicBezTo>
                <a:cubicBezTo>
                  <a:pt x="402" y="11"/>
                  <a:pt x="395" y="26"/>
                  <a:pt x="404" y="0"/>
                </a:cubicBezTo>
                <a:cubicBezTo>
                  <a:pt x="425" y="7"/>
                  <a:pt x="425" y="21"/>
                  <a:pt x="445" y="30"/>
                </a:cubicBezTo>
                <a:cubicBezTo>
                  <a:pt x="464" y="38"/>
                  <a:pt x="490" y="50"/>
                  <a:pt x="510" y="55"/>
                </a:cubicBezTo>
                <a:cubicBezTo>
                  <a:pt x="528" y="73"/>
                  <a:pt x="553" y="73"/>
                  <a:pt x="576" y="81"/>
                </a:cubicBezTo>
                <a:cubicBezTo>
                  <a:pt x="684" y="76"/>
                  <a:pt x="717" y="76"/>
                  <a:pt x="677" y="76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80" name="Freeform 108"/>
          <p:cNvSpPr>
            <a:spLocks/>
          </p:cNvSpPr>
          <p:nvPr/>
        </p:nvSpPr>
        <p:spPr bwMode="auto">
          <a:xfrm>
            <a:off x="5248275" y="1825625"/>
            <a:ext cx="544513" cy="496888"/>
          </a:xfrm>
          <a:custGeom>
            <a:avLst/>
            <a:gdLst>
              <a:gd name="T0" fmla="*/ 0 w 326"/>
              <a:gd name="T1" fmla="*/ 2147483647 h 255"/>
              <a:gd name="T2" fmla="*/ 2147483647 w 326"/>
              <a:gd name="T3" fmla="*/ 2147483647 h 255"/>
              <a:gd name="T4" fmla="*/ 2147483647 w 326"/>
              <a:gd name="T5" fmla="*/ 2147483647 h 255"/>
              <a:gd name="T6" fmla="*/ 2147483647 w 326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255"/>
              <a:gd name="T14" fmla="*/ 326 w 326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255">
                <a:moveTo>
                  <a:pt x="0" y="255"/>
                </a:moveTo>
                <a:cubicBezTo>
                  <a:pt x="46" y="216"/>
                  <a:pt x="92" y="178"/>
                  <a:pt x="120" y="149"/>
                </a:cubicBezTo>
                <a:cubicBezTo>
                  <a:pt x="148" y="120"/>
                  <a:pt x="134" y="107"/>
                  <a:pt x="168" y="82"/>
                </a:cubicBezTo>
                <a:cubicBezTo>
                  <a:pt x="202" y="57"/>
                  <a:pt x="264" y="28"/>
                  <a:pt x="326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09881" name="Text Box 71"/>
          <p:cNvSpPr txBox="1">
            <a:spLocks noChangeArrowheads="1"/>
          </p:cNvSpPr>
          <p:nvPr/>
        </p:nvSpPr>
        <p:spPr bwMode="auto">
          <a:xfrm>
            <a:off x="4124325" y="2305050"/>
            <a:ext cx="544513" cy="1984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Santarém</a:t>
            </a:r>
          </a:p>
        </p:txBody>
      </p:sp>
      <p:sp>
        <p:nvSpPr>
          <p:cNvPr id="8309882" name="Text Box 326"/>
          <p:cNvSpPr txBox="1">
            <a:spLocks noChangeArrowheads="1"/>
          </p:cNvSpPr>
          <p:nvPr/>
        </p:nvSpPr>
        <p:spPr bwMode="auto">
          <a:xfrm>
            <a:off x="3844925" y="2960688"/>
            <a:ext cx="536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Miritituba</a:t>
            </a:r>
          </a:p>
        </p:txBody>
      </p:sp>
      <p:sp>
        <p:nvSpPr>
          <p:cNvPr id="8309883" name="Freeform 86"/>
          <p:cNvSpPr>
            <a:spLocks/>
          </p:cNvSpPr>
          <p:nvPr/>
        </p:nvSpPr>
        <p:spPr bwMode="auto">
          <a:xfrm>
            <a:off x="4452938" y="2859088"/>
            <a:ext cx="493712" cy="127000"/>
          </a:xfrm>
          <a:custGeom>
            <a:avLst/>
            <a:gdLst>
              <a:gd name="T0" fmla="*/ 0 w 400"/>
              <a:gd name="T1" fmla="*/ 2147483647 h 50"/>
              <a:gd name="T2" fmla="*/ 2147483647 w 400"/>
              <a:gd name="T3" fmla="*/ 2147483647 h 50"/>
              <a:gd name="T4" fmla="*/ 2147483647 w 400"/>
              <a:gd name="T5" fmla="*/ 0 h 50"/>
              <a:gd name="T6" fmla="*/ 0 60000 65536"/>
              <a:gd name="T7" fmla="*/ 0 60000 65536"/>
              <a:gd name="T8" fmla="*/ 0 60000 65536"/>
              <a:gd name="T9" fmla="*/ 0 w 400"/>
              <a:gd name="T10" fmla="*/ 0 h 50"/>
              <a:gd name="T11" fmla="*/ 400 w 40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0">
                <a:moveTo>
                  <a:pt x="0" y="50"/>
                </a:moveTo>
                <a:cubicBezTo>
                  <a:pt x="86" y="39"/>
                  <a:pt x="173" y="28"/>
                  <a:pt x="240" y="20"/>
                </a:cubicBezTo>
                <a:cubicBezTo>
                  <a:pt x="307" y="12"/>
                  <a:pt x="353" y="6"/>
                  <a:pt x="400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884" name="Text Box 99"/>
          <p:cNvSpPr txBox="1">
            <a:spLocks noChangeArrowheads="1"/>
          </p:cNvSpPr>
          <p:nvPr/>
        </p:nvSpPr>
        <p:spPr bwMode="auto">
          <a:xfrm rot="-382347">
            <a:off x="4657725" y="2857500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BR-230</a:t>
            </a:r>
          </a:p>
        </p:txBody>
      </p:sp>
      <p:sp>
        <p:nvSpPr>
          <p:cNvPr id="8309885" name="Forma livre 209"/>
          <p:cNvSpPr>
            <a:spLocks noChangeArrowheads="1"/>
          </p:cNvSpPr>
          <p:nvPr/>
        </p:nvSpPr>
        <p:spPr bwMode="auto">
          <a:xfrm>
            <a:off x="4933950" y="2784475"/>
            <a:ext cx="1025525" cy="374650"/>
          </a:xfrm>
          <a:custGeom>
            <a:avLst/>
            <a:gdLst>
              <a:gd name="T0" fmla="*/ 0 w 1219200"/>
              <a:gd name="T1" fmla="*/ 46377 h 444499"/>
              <a:gd name="T2" fmla="*/ 367178 w 1219200"/>
              <a:gd name="T3" fmla="*/ 29587 h 444499"/>
              <a:gd name="T4" fmla="*/ 610373 w 1219200"/>
              <a:gd name="T5" fmla="*/ 223896 h 444499"/>
              <a:gd name="T6" fmla="*/ 0 60000 65536"/>
              <a:gd name="T7" fmla="*/ 0 60000 65536"/>
              <a:gd name="T8" fmla="*/ 0 60000 65536"/>
              <a:gd name="T9" fmla="*/ 0 w 1219200"/>
              <a:gd name="T10" fmla="*/ 0 h 444499"/>
              <a:gd name="T11" fmla="*/ 1219200 w 1219200"/>
              <a:gd name="T12" fmla="*/ 444499 h 444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9200" h="444499">
                <a:moveTo>
                  <a:pt x="0" y="92074"/>
                </a:moveTo>
                <a:cubicBezTo>
                  <a:pt x="265112" y="46037"/>
                  <a:pt x="530225" y="0"/>
                  <a:pt x="733425" y="58737"/>
                </a:cubicBezTo>
                <a:cubicBezTo>
                  <a:pt x="936625" y="117474"/>
                  <a:pt x="1077912" y="280986"/>
                  <a:pt x="1219200" y="444499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86" name="Forma livre 210"/>
          <p:cNvSpPr>
            <a:spLocks noChangeArrowheads="1"/>
          </p:cNvSpPr>
          <p:nvPr/>
        </p:nvSpPr>
        <p:spPr bwMode="auto">
          <a:xfrm>
            <a:off x="5732463" y="2714625"/>
            <a:ext cx="42862" cy="203200"/>
          </a:xfrm>
          <a:custGeom>
            <a:avLst/>
            <a:gdLst>
              <a:gd name="T0" fmla="*/ 0 w 52387"/>
              <a:gd name="T1" fmla="*/ 119638 h 242887"/>
              <a:gd name="T2" fmla="*/ 24136 w 52387"/>
              <a:gd name="T3" fmla="*/ 0 h 242887"/>
              <a:gd name="T4" fmla="*/ 0 60000 65536"/>
              <a:gd name="T5" fmla="*/ 0 60000 65536"/>
              <a:gd name="T6" fmla="*/ 0 w 52387"/>
              <a:gd name="T7" fmla="*/ 0 h 242887"/>
              <a:gd name="T8" fmla="*/ 52387 w 52387"/>
              <a:gd name="T9" fmla="*/ 242887 h 2428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387" h="242887">
                <a:moveTo>
                  <a:pt x="0" y="242887"/>
                </a:moveTo>
                <a:cubicBezTo>
                  <a:pt x="13890" y="141684"/>
                  <a:pt x="27781" y="40481"/>
                  <a:pt x="52387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87" name="AutoShape 82"/>
          <p:cNvSpPr>
            <a:spLocks noChangeArrowheads="1"/>
          </p:cNvSpPr>
          <p:nvPr/>
        </p:nvSpPr>
        <p:spPr bwMode="auto">
          <a:xfrm rot="10800000">
            <a:off x="5738813" y="2690813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888" name="Freeform 30"/>
          <p:cNvSpPr>
            <a:spLocks/>
          </p:cNvSpPr>
          <p:nvPr/>
        </p:nvSpPr>
        <p:spPr bwMode="auto">
          <a:xfrm flipH="1">
            <a:off x="4510088" y="4264025"/>
            <a:ext cx="128587" cy="525463"/>
          </a:xfrm>
          <a:custGeom>
            <a:avLst/>
            <a:gdLst>
              <a:gd name="T0" fmla="*/ 0 w 7186"/>
              <a:gd name="T1" fmla="*/ 2147483647 h 6151"/>
              <a:gd name="T2" fmla="*/ 2147483647 w 7186"/>
              <a:gd name="T3" fmla="*/ 0 h 6151"/>
              <a:gd name="T4" fmla="*/ 0 60000 65536"/>
              <a:gd name="T5" fmla="*/ 0 60000 65536"/>
              <a:gd name="T6" fmla="*/ 0 w 7186"/>
              <a:gd name="T7" fmla="*/ 0 h 6151"/>
              <a:gd name="T8" fmla="*/ 7186 w 7186"/>
              <a:gd name="T9" fmla="*/ 6151 h 6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86" h="6151">
                <a:moveTo>
                  <a:pt x="0" y="6151"/>
                </a:moveTo>
                <a:cubicBezTo>
                  <a:pt x="1458" y="4486"/>
                  <a:pt x="4322" y="2242"/>
                  <a:pt x="7186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89" name="Freeform 67"/>
          <p:cNvSpPr>
            <a:spLocks/>
          </p:cNvSpPr>
          <p:nvPr/>
        </p:nvSpPr>
        <p:spPr bwMode="auto">
          <a:xfrm>
            <a:off x="4418013" y="3001963"/>
            <a:ext cx="103187" cy="1268412"/>
          </a:xfrm>
          <a:custGeom>
            <a:avLst/>
            <a:gdLst>
              <a:gd name="T0" fmla="*/ 2147483647 w 146"/>
              <a:gd name="T1" fmla="*/ 2147483647 h 839"/>
              <a:gd name="T2" fmla="*/ 2147483647 w 146"/>
              <a:gd name="T3" fmla="*/ 2147483647 h 839"/>
              <a:gd name="T4" fmla="*/ 2147483647 w 146"/>
              <a:gd name="T5" fmla="*/ 2147483647 h 839"/>
              <a:gd name="T6" fmla="*/ 2147483647 w 146"/>
              <a:gd name="T7" fmla="*/ 2147483647 h 839"/>
              <a:gd name="T8" fmla="*/ 2147483647 w 146"/>
              <a:gd name="T9" fmla="*/ 2147483647 h 839"/>
              <a:gd name="T10" fmla="*/ 2147483647 w 146"/>
              <a:gd name="T11" fmla="*/ 2147483647 h 839"/>
              <a:gd name="T12" fmla="*/ 2147483647 w 146"/>
              <a:gd name="T13" fmla="*/ 0 h 8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839"/>
              <a:gd name="T23" fmla="*/ 146 w 146"/>
              <a:gd name="T24" fmla="*/ 839 h 8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839">
                <a:moveTo>
                  <a:pt x="146" y="839"/>
                </a:moveTo>
                <a:cubicBezTo>
                  <a:pt x="144" y="792"/>
                  <a:pt x="144" y="744"/>
                  <a:pt x="141" y="697"/>
                </a:cubicBezTo>
                <a:cubicBezTo>
                  <a:pt x="139" y="658"/>
                  <a:pt x="122" y="615"/>
                  <a:pt x="115" y="576"/>
                </a:cubicBezTo>
                <a:cubicBezTo>
                  <a:pt x="109" y="449"/>
                  <a:pt x="106" y="319"/>
                  <a:pt x="95" y="192"/>
                </a:cubicBezTo>
                <a:cubicBezTo>
                  <a:pt x="92" y="153"/>
                  <a:pt x="78" y="113"/>
                  <a:pt x="45" y="91"/>
                </a:cubicBezTo>
                <a:cubicBezTo>
                  <a:pt x="34" y="76"/>
                  <a:pt x="21" y="68"/>
                  <a:pt x="9" y="55"/>
                </a:cubicBezTo>
                <a:cubicBezTo>
                  <a:pt x="0" y="27"/>
                  <a:pt x="4" y="45"/>
                  <a:pt x="4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90" name="Text Box 71"/>
          <p:cNvSpPr txBox="1">
            <a:spLocks noChangeArrowheads="1"/>
          </p:cNvSpPr>
          <p:nvPr/>
        </p:nvSpPr>
        <p:spPr bwMode="auto">
          <a:xfrm rot="-5400000">
            <a:off x="4212431" y="3444082"/>
            <a:ext cx="515937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BR-163</a:t>
            </a:r>
          </a:p>
        </p:txBody>
      </p:sp>
      <p:sp>
        <p:nvSpPr>
          <p:cNvPr id="8309891" name="Forma livre 219"/>
          <p:cNvSpPr>
            <a:spLocks noChangeArrowheads="1"/>
          </p:cNvSpPr>
          <p:nvPr/>
        </p:nvSpPr>
        <p:spPr bwMode="auto">
          <a:xfrm>
            <a:off x="4605338" y="4821238"/>
            <a:ext cx="36512" cy="144462"/>
          </a:xfrm>
          <a:custGeom>
            <a:avLst/>
            <a:gdLst>
              <a:gd name="T0" fmla="*/ 276836 w 28575"/>
              <a:gd name="T1" fmla="*/ 0 h 207168"/>
              <a:gd name="T2" fmla="*/ 0 w 28575"/>
              <a:gd name="T3" fmla="*/ 27720 h 207168"/>
              <a:gd name="T4" fmla="*/ 0 60000 65536"/>
              <a:gd name="T5" fmla="*/ 0 60000 65536"/>
              <a:gd name="T6" fmla="*/ 0 w 28575"/>
              <a:gd name="T7" fmla="*/ 0 h 207168"/>
              <a:gd name="T8" fmla="*/ 28575 w 28575"/>
              <a:gd name="T9" fmla="*/ 207168 h 207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75" h="207168">
                <a:moveTo>
                  <a:pt x="26194" y="0"/>
                </a:moveTo>
                <a:cubicBezTo>
                  <a:pt x="27384" y="90685"/>
                  <a:pt x="28575" y="181371"/>
                  <a:pt x="0" y="207168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92" name="Forma livre 222"/>
          <p:cNvSpPr>
            <a:spLocks noChangeArrowheads="1"/>
          </p:cNvSpPr>
          <p:nvPr/>
        </p:nvSpPr>
        <p:spPr bwMode="auto">
          <a:xfrm>
            <a:off x="4381500" y="5010150"/>
            <a:ext cx="223838" cy="473075"/>
          </a:xfrm>
          <a:custGeom>
            <a:avLst/>
            <a:gdLst>
              <a:gd name="T0" fmla="*/ 4609234 w 147637"/>
              <a:gd name="T1" fmla="*/ 0 h 590550"/>
              <a:gd name="T2" fmla="*/ 743406 w 147637"/>
              <a:gd name="T3" fmla="*/ 143557 h 590550"/>
              <a:gd name="T4" fmla="*/ 148665 w 147637"/>
              <a:gd name="T5" fmla="*/ 209423 h 590550"/>
              <a:gd name="T6" fmla="*/ 0 60000 65536"/>
              <a:gd name="T7" fmla="*/ 0 60000 65536"/>
              <a:gd name="T8" fmla="*/ 0 60000 65536"/>
              <a:gd name="T9" fmla="*/ 0 w 147637"/>
              <a:gd name="T10" fmla="*/ 0 h 590550"/>
              <a:gd name="T11" fmla="*/ 147637 w 147637"/>
              <a:gd name="T12" fmla="*/ 590550 h 590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37" h="590550">
                <a:moveTo>
                  <a:pt x="147637" y="0"/>
                </a:moveTo>
                <a:cubicBezTo>
                  <a:pt x="97631" y="153194"/>
                  <a:pt x="47625" y="306388"/>
                  <a:pt x="23812" y="404813"/>
                </a:cubicBezTo>
                <a:cubicBezTo>
                  <a:pt x="0" y="503238"/>
                  <a:pt x="2381" y="546894"/>
                  <a:pt x="4762" y="59055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93" name="Oval 250"/>
          <p:cNvSpPr>
            <a:spLocks noChangeArrowheads="1"/>
          </p:cNvSpPr>
          <p:nvPr/>
        </p:nvSpPr>
        <p:spPr bwMode="auto">
          <a:xfrm>
            <a:off x="4610100" y="4786313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894" name="Text Box 326"/>
          <p:cNvSpPr txBox="1">
            <a:spLocks noChangeArrowheads="1"/>
          </p:cNvSpPr>
          <p:nvPr/>
        </p:nvSpPr>
        <p:spPr bwMode="auto">
          <a:xfrm>
            <a:off x="4010025" y="5327650"/>
            <a:ext cx="361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309895" name="Forma livre 225"/>
          <p:cNvSpPr>
            <a:spLocks noChangeArrowheads="1"/>
          </p:cNvSpPr>
          <p:nvPr/>
        </p:nvSpPr>
        <p:spPr bwMode="auto">
          <a:xfrm>
            <a:off x="4573588" y="2486025"/>
            <a:ext cx="84137" cy="457200"/>
          </a:xfrm>
          <a:custGeom>
            <a:avLst/>
            <a:gdLst>
              <a:gd name="T0" fmla="*/ 14312 w 100012"/>
              <a:gd name="T1" fmla="*/ 272739 h 542925"/>
              <a:gd name="T2" fmla="*/ 47708 w 100012"/>
              <a:gd name="T3" fmla="*/ 143546 h 542925"/>
              <a:gd name="T4" fmla="*/ 0 w 100012"/>
              <a:gd name="T5" fmla="*/ 0 h 542925"/>
              <a:gd name="T6" fmla="*/ 0 60000 65536"/>
              <a:gd name="T7" fmla="*/ 0 60000 65536"/>
              <a:gd name="T8" fmla="*/ 0 60000 65536"/>
              <a:gd name="T9" fmla="*/ 0 w 100012"/>
              <a:gd name="T10" fmla="*/ 0 h 542925"/>
              <a:gd name="T11" fmla="*/ 100012 w 100012"/>
              <a:gd name="T12" fmla="*/ 542925 h 5429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12" h="542925">
                <a:moveTo>
                  <a:pt x="28575" y="542925"/>
                </a:moveTo>
                <a:cubicBezTo>
                  <a:pt x="64293" y="459581"/>
                  <a:pt x="100012" y="376237"/>
                  <a:pt x="95250" y="285750"/>
                </a:cubicBezTo>
                <a:cubicBezTo>
                  <a:pt x="90488" y="195263"/>
                  <a:pt x="45244" y="97631"/>
                  <a:pt x="0" y="0"/>
                </a:cubicBezTo>
              </a:path>
            </a:pathLst>
          </a:custGeom>
          <a:noFill/>
          <a:ln w="19050" algn="ctr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96" name="AutoShape 97"/>
          <p:cNvSpPr>
            <a:spLocks noChangeArrowheads="1"/>
          </p:cNvSpPr>
          <p:nvPr/>
        </p:nvSpPr>
        <p:spPr bwMode="auto">
          <a:xfrm>
            <a:off x="4529138" y="2435225"/>
            <a:ext cx="66675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897" name="Forma livre 230"/>
          <p:cNvSpPr>
            <a:spLocks noChangeArrowheads="1"/>
          </p:cNvSpPr>
          <p:nvPr/>
        </p:nvSpPr>
        <p:spPr bwMode="auto">
          <a:xfrm>
            <a:off x="3876675" y="3170238"/>
            <a:ext cx="385763" cy="800100"/>
          </a:xfrm>
          <a:custGeom>
            <a:avLst/>
            <a:gdLst>
              <a:gd name="T0" fmla="*/ 30443 w 642620"/>
              <a:gd name="T1" fmla="*/ 0 h 1143000"/>
              <a:gd name="T2" fmla="*/ 21779 w 642620"/>
              <a:gd name="T3" fmla="*/ 30749 h 1143000"/>
              <a:gd name="T4" fmla="*/ 16004 w 642620"/>
              <a:gd name="T5" fmla="*/ 46654 h 1143000"/>
              <a:gd name="T6" fmla="*/ 2647 w 642620"/>
              <a:gd name="T7" fmla="*/ 98608 h 1143000"/>
              <a:gd name="T8" fmla="*/ 120 w 642620"/>
              <a:gd name="T9" fmla="*/ 159046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620"/>
              <a:gd name="T16" fmla="*/ 0 h 1143000"/>
              <a:gd name="T17" fmla="*/ 642620 w 642620"/>
              <a:gd name="T18" fmla="*/ 1143000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620" h="1143000">
                <a:moveTo>
                  <a:pt x="642620" y="0"/>
                </a:moveTo>
                <a:cubicBezTo>
                  <a:pt x="576580" y="82550"/>
                  <a:pt x="510540" y="165100"/>
                  <a:pt x="459740" y="220980"/>
                </a:cubicBezTo>
                <a:cubicBezTo>
                  <a:pt x="408940" y="276860"/>
                  <a:pt x="405130" y="254000"/>
                  <a:pt x="337820" y="335280"/>
                </a:cubicBezTo>
                <a:cubicBezTo>
                  <a:pt x="270510" y="416560"/>
                  <a:pt x="111760" y="574040"/>
                  <a:pt x="55880" y="708660"/>
                </a:cubicBezTo>
                <a:cubicBezTo>
                  <a:pt x="0" y="843280"/>
                  <a:pt x="1270" y="993140"/>
                  <a:pt x="2540" y="1143000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98" name="Forma livre 231"/>
          <p:cNvSpPr>
            <a:spLocks noChangeArrowheads="1"/>
          </p:cNvSpPr>
          <p:nvPr/>
        </p:nvSpPr>
        <p:spPr bwMode="auto">
          <a:xfrm>
            <a:off x="4276725" y="3009900"/>
            <a:ext cx="134938" cy="160338"/>
          </a:xfrm>
          <a:custGeom>
            <a:avLst/>
            <a:gdLst>
              <a:gd name="T0" fmla="*/ 81197 w 160020"/>
              <a:gd name="T1" fmla="*/ 0 h 190500"/>
              <a:gd name="T2" fmla="*/ 0 w 160020"/>
              <a:gd name="T3" fmla="*/ 95547 h 190500"/>
              <a:gd name="T4" fmla="*/ 0 60000 65536"/>
              <a:gd name="T5" fmla="*/ 0 60000 65536"/>
              <a:gd name="T6" fmla="*/ 0 w 160020"/>
              <a:gd name="T7" fmla="*/ 0 h 190500"/>
              <a:gd name="T8" fmla="*/ 160020 w 160020"/>
              <a:gd name="T9" fmla="*/ 190500 h 190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020" h="190500">
                <a:moveTo>
                  <a:pt x="160020" y="0"/>
                </a:moveTo>
                <a:lnTo>
                  <a:pt x="0" y="190500"/>
                </a:ln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899" name="Rectangle 68"/>
          <p:cNvSpPr>
            <a:spLocks noChangeArrowheads="1"/>
          </p:cNvSpPr>
          <p:nvPr/>
        </p:nvSpPr>
        <p:spPr bwMode="auto">
          <a:xfrm>
            <a:off x="4217988" y="3144838"/>
            <a:ext cx="73025" cy="68262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900" name="Forma livre 234"/>
          <p:cNvSpPr>
            <a:spLocks noChangeArrowheads="1"/>
          </p:cNvSpPr>
          <p:nvPr/>
        </p:nvSpPr>
        <p:spPr bwMode="auto">
          <a:xfrm>
            <a:off x="3871913" y="3978275"/>
            <a:ext cx="244475" cy="428625"/>
          </a:xfrm>
          <a:custGeom>
            <a:avLst/>
            <a:gdLst>
              <a:gd name="T0" fmla="*/ 0 w 289560"/>
              <a:gd name="T1" fmla="*/ 0 h 510540"/>
              <a:gd name="T2" fmla="*/ 54546 w 289560"/>
              <a:gd name="T3" fmla="*/ 140873 h 510540"/>
              <a:gd name="T4" fmla="*/ 148052 w 289560"/>
              <a:gd name="T5" fmla="*/ 255094 h 510540"/>
              <a:gd name="T6" fmla="*/ 0 60000 65536"/>
              <a:gd name="T7" fmla="*/ 0 60000 65536"/>
              <a:gd name="T8" fmla="*/ 0 60000 65536"/>
              <a:gd name="T9" fmla="*/ 0 w 289560"/>
              <a:gd name="T10" fmla="*/ 0 h 510540"/>
              <a:gd name="T11" fmla="*/ 289560 w 289560"/>
              <a:gd name="T12" fmla="*/ 510540 h 510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560" h="510540">
                <a:moveTo>
                  <a:pt x="0" y="0"/>
                </a:moveTo>
                <a:cubicBezTo>
                  <a:pt x="29210" y="98425"/>
                  <a:pt x="58420" y="196850"/>
                  <a:pt x="106680" y="281940"/>
                </a:cubicBezTo>
                <a:cubicBezTo>
                  <a:pt x="154940" y="367030"/>
                  <a:pt x="289560" y="510540"/>
                  <a:pt x="289560" y="510540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01" name="Text Box 326"/>
          <p:cNvSpPr txBox="1">
            <a:spLocks noChangeArrowheads="1"/>
          </p:cNvSpPr>
          <p:nvPr/>
        </p:nvSpPr>
        <p:spPr bwMode="auto">
          <a:xfrm>
            <a:off x="3303588" y="4017963"/>
            <a:ext cx="4238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Juruena</a:t>
            </a:r>
          </a:p>
        </p:txBody>
      </p:sp>
      <p:sp>
        <p:nvSpPr>
          <p:cNvPr id="8309902" name="Line 123"/>
          <p:cNvSpPr>
            <a:spLocks noChangeShapeType="1"/>
          </p:cNvSpPr>
          <p:nvPr/>
        </p:nvSpPr>
        <p:spPr bwMode="auto">
          <a:xfrm>
            <a:off x="3757613" y="4083050"/>
            <a:ext cx="19050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903" name="Text Box 326"/>
          <p:cNvSpPr txBox="1">
            <a:spLocks noChangeArrowheads="1"/>
          </p:cNvSpPr>
          <p:nvPr/>
        </p:nvSpPr>
        <p:spPr bwMode="auto">
          <a:xfrm>
            <a:off x="4143375" y="4373563"/>
            <a:ext cx="4079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P.Gaúchos</a:t>
            </a:r>
          </a:p>
        </p:txBody>
      </p:sp>
      <p:sp>
        <p:nvSpPr>
          <p:cNvPr id="8309904" name="AutoShape 109"/>
          <p:cNvSpPr>
            <a:spLocks noChangeArrowheads="1"/>
          </p:cNvSpPr>
          <p:nvPr/>
        </p:nvSpPr>
        <p:spPr bwMode="auto">
          <a:xfrm rot="10800000">
            <a:off x="4060825" y="4367213"/>
            <a:ext cx="77788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05" name="Freeform 101"/>
          <p:cNvSpPr>
            <a:spLocks/>
          </p:cNvSpPr>
          <p:nvPr/>
        </p:nvSpPr>
        <p:spPr bwMode="auto">
          <a:xfrm>
            <a:off x="3494088" y="4610100"/>
            <a:ext cx="177800" cy="200025"/>
          </a:xfrm>
          <a:custGeom>
            <a:avLst/>
            <a:gdLst>
              <a:gd name="T0" fmla="*/ 0 w 90"/>
              <a:gd name="T1" fmla="*/ 2147483647 h 153"/>
              <a:gd name="T2" fmla="*/ 2147483647 w 90"/>
              <a:gd name="T3" fmla="*/ 2147483647 h 153"/>
              <a:gd name="T4" fmla="*/ 2147483647 w 90"/>
              <a:gd name="T5" fmla="*/ 2147483647 h 153"/>
              <a:gd name="T6" fmla="*/ 2147483647 w 90"/>
              <a:gd name="T7" fmla="*/ 0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53"/>
              <a:gd name="T14" fmla="*/ 90 w 90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53">
                <a:moveTo>
                  <a:pt x="0" y="153"/>
                </a:moveTo>
                <a:cubicBezTo>
                  <a:pt x="11" y="142"/>
                  <a:pt x="22" y="131"/>
                  <a:pt x="30" y="114"/>
                </a:cubicBezTo>
                <a:cubicBezTo>
                  <a:pt x="38" y="97"/>
                  <a:pt x="41" y="70"/>
                  <a:pt x="51" y="51"/>
                </a:cubicBezTo>
                <a:cubicBezTo>
                  <a:pt x="61" y="32"/>
                  <a:pt x="75" y="16"/>
                  <a:pt x="90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06" name="Text Box 326"/>
          <p:cNvSpPr txBox="1">
            <a:spLocks noChangeArrowheads="1"/>
          </p:cNvSpPr>
          <p:nvPr/>
        </p:nvSpPr>
        <p:spPr bwMode="auto">
          <a:xfrm>
            <a:off x="3252788" y="4859338"/>
            <a:ext cx="3016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Vilhena</a:t>
            </a:r>
          </a:p>
        </p:txBody>
      </p:sp>
      <p:sp>
        <p:nvSpPr>
          <p:cNvPr id="8309907" name="Freeform 104"/>
          <p:cNvSpPr>
            <a:spLocks/>
          </p:cNvSpPr>
          <p:nvPr/>
        </p:nvSpPr>
        <p:spPr bwMode="auto">
          <a:xfrm>
            <a:off x="3675063" y="4219575"/>
            <a:ext cx="268287" cy="382588"/>
          </a:xfrm>
          <a:custGeom>
            <a:avLst/>
            <a:gdLst>
              <a:gd name="T0" fmla="*/ 0 w 201"/>
              <a:gd name="T1" fmla="*/ 2147483647 h 234"/>
              <a:gd name="T2" fmla="*/ 2147483647 w 201"/>
              <a:gd name="T3" fmla="*/ 2147483647 h 234"/>
              <a:gd name="T4" fmla="*/ 2147483647 w 201"/>
              <a:gd name="T5" fmla="*/ 2147483647 h 234"/>
              <a:gd name="T6" fmla="*/ 2147483647 w 201"/>
              <a:gd name="T7" fmla="*/ 2147483647 h 234"/>
              <a:gd name="T8" fmla="*/ 2147483647 w 201"/>
              <a:gd name="T9" fmla="*/ 0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234"/>
              <a:gd name="T17" fmla="*/ 201 w 201"/>
              <a:gd name="T18" fmla="*/ 234 h 2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234">
                <a:moveTo>
                  <a:pt x="0" y="234"/>
                </a:moveTo>
                <a:cubicBezTo>
                  <a:pt x="26" y="215"/>
                  <a:pt x="53" y="197"/>
                  <a:pt x="72" y="177"/>
                </a:cubicBezTo>
                <a:cubicBezTo>
                  <a:pt x="91" y="157"/>
                  <a:pt x="102" y="137"/>
                  <a:pt x="117" y="114"/>
                </a:cubicBezTo>
                <a:cubicBezTo>
                  <a:pt x="132" y="91"/>
                  <a:pt x="151" y="61"/>
                  <a:pt x="165" y="42"/>
                </a:cubicBezTo>
                <a:cubicBezTo>
                  <a:pt x="179" y="23"/>
                  <a:pt x="190" y="11"/>
                  <a:pt x="201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908" name="Text Box 106"/>
          <p:cNvSpPr txBox="1">
            <a:spLocks noChangeArrowheads="1"/>
          </p:cNvSpPr>
          <p:nvPr/>
        </p:nvSpPr>
        <p:spPr bwMode="auto">
          <a:xfrm rot="-2645109">
            <a:off x="3482975" y="4433888"/>
            <a:ext cx="42386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MT-319</a:t>
            </a:r>
          </a:p>
        </p:txBody>
      </p:sp>
      <p:sp>
        <p:nvSpPr>
          <p:cNvPr id="8309909" name="Freeform 108"/>
          <p:cNvSpPr>
            <a:spLocks/>
          </p:cNvSpPr>
          <p:nvPr/>
        </p:nvSpPr>
        <p:spPr bwMode="auto">
          <a:xfrm>
            <a:off x="3867150" y="4398963"/>
            <a:ext cx="217488" cy="7937"/>
          </a:xfrm>
          <a:custGeom>
            <a:avLst/>
            <a:gdLst>
              <a:gd name="T0" fmla="*/ 0 w 163"/>
              <a:gd name="T1" fmla="*/ 2147483647 h 5"/>
              <a:gd name="T2" fmla="*/ 2147483647 w 163"/>
              <a:gd name="T3" fmla="*/ 0 h 5"/>
              <a:gd name="T4" fmla="*/ 0 60000 65536"/>
              <a:gd name="T5" fmla="*/ 0 60000 65536"/>
              <a:gd name="T6" fmla="*/ 0 w 163"/>
              <a:gd name="T7" fmla="*/ 0 h 5"/>
              <a:gd name="T8" fmla="*/ 163 w 163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" h="5">
                <a:moveTo>
                  <a:pt x="0" y="5"/>
                </a:moveTo>
                <a:cubicBezTo>
                  <a:pt x="0" y="5"/>
                  <a:pt x="81" y="2"/>
                  <a:pt x="163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910" name="Oval 250"/>
          <p:cNvSpPr>
            <a:spLocks noChangeArrowheads="1"/>
          </p:cNvSpPr>
          <p:nvPr/>
        </p:nvSpPr>
        <p:spPr bwMode="auto">
          <a:xfrm>
            <a:off x="3454400" y="4786313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11" name="Forma livre 250"/>
          <p:cNvSpPr>
            <a:spLocks noChangeArrowheads="1"/>
          </p:cNvSpPr>
          <p:nvPr/>
        </p:nvSpPr>
        <p:spPr bwMode="auto">
          <a:xfrm>
            <a:off x="4116388" y="4405313"/>
            <a:ext cx="369887" cy="339725"/>
          </a:xfrm>
          <a:custGeom>
            <a:avLst/>
            <a:gdLst>
              <a:gd name="T0" fmla="*/ 0 w 438150"/>
              <a:gd name="T1" fmla="*/ 0 h 404812"/>
              <a:gd name="T2" fmla="*/ 81952 w 438150"/>
              <a:gd name="T3" fmla="*/ 123132 h 404812"/>
              <a:gd name="T4" fmla="*/ 221752 w 438150"/>
              <a:gd name="T5" fmla="*/ 201272 h 404812"/>
              <a:gd name="T6" fmla="*/ 0 60000 65536"/>
              <a:gd name="T7" fmla="*/ 0 60000 65536"/>
              <a:gd name="T8" fmla="*/ 0 60000 65536"/>
              <a:gd name="T9" fmla="*/ 0 w 438150"/>
              <a:gd name="T10" fmla="*/ 0 h 404812"/>
              <a:gd name="T11" fmla="*/ 438150 w 438150"/>
              <a:gd name="T12" fmla="*/ 404812 h 404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150" h="404812">
                <a:moveTo>
                  <a:pt x="0" y="0"/>
                </a:moveTo>
                <a:cubicBezTo>
                  <a:pt x="44450" y="90090"/>
                  <a:pt x="88900" y="180181"/>
                  <a:pt x="161925" y="247650"/>
                </a:cubicBezTo>
                <a:cubicBezTo>
                  <a:pt x="234950" y="315119"/>
                  <a:pt x="336550" y="359965"/>
                  <a:pt x="438150" y="404812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12" name="Forma livre 251"/>
          <p:cNvSpPr>
            <a:spLocks noChangeArrowheads="1"/>
          </p:cNvSpPr>
          <p:nvPr/>
        </p:nvSpPr>
        <p:spPr bwMode="auto">
          <a:xfrm>
            <a:off x="4481513" y="4745038"/>
            <a:ext cx="136525" cy="52387"/>
          </a:xfrm>
          <a:custGeom>
            <a:avLst/>
            <a:gdLst>
              <a:gd name="T0" fmla="*/ 0 w 161925"/>
              <a:gd name="T1" fmla="*/ 0 h 61913"/>
              <a:gd name="T2" fmla="*/ 81643 w 161925"/>
              <a:gd name="T3" fmla="*/ 31552 h 61913"/>
              <a:gd name="T4" fmla="*/ 0 60000 65536"/>
              <a:gd name="T5" fmla="*/ 0 60000 65536"/>
              <a:gd name="T6" fmla="*/ 0 w 161925"/>
              <a:gd name="T7" fmla="*/ 0 h 61913"/>
              <a:gd name="T8" fmla="*/ 161925 w 161925"/>
              <a:gd name="T9" fmla="*/ 61913 h 619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925" h="61913">
                <a:moveTo>
                  <a:pt x="0" y="0"/>
                </a:moveTo>
                <a:cubicBezTo>
                  <a:pt x="63103" y="26591"/>
                  <a:pt x="126206" y="53182"/>
                  <a:pt x="161925" y="61913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13" name="Text Box 95"/>
          <p:cNvSpPr txBox="1">
            <a:spLocks noChangeArrowheads="1"/>
          </p:cNvSpPr>
          <p:nvPr/>
        </p:nvSpPr>
        <p:spPr bwMode="auto">
          <a:xfrm rot="2578915">
            <a:off x="4083050" y="4489450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309914" name="Forma livre 260"/>
          <p:cNvSpPr>
            <a:spLocks noChangeArrowheads="1"/>
          </p:cNvSpPr>
          <p:nvPr/>
        </p:nvSpPr>
        <p:spPr bwMode="auto">
          <a:xfrm>
            <a:off x="3927475" y="3641725"/>
            <a:ext cx="88900" cy="315913"/>
          </a:xfrm>
          <a:custGeom>
            <a:avLst/>
            <a:gdLst>
              <a:gd name="T0" fmla="*/ 0 w 104775"/>
              <a:gd name="T1" fmla="*/ 0 h 374650"/>
              <a:gd name="T2" fmla="*/ 22841 w 104775"/>
              <a:gd name="T3" fmla="*/ 76863 h 374650"/>
              <a:gd name="T4" fmla="*/ 48944 w 104775"/>
              <a:gd name="T5" fmla="*/ 128104 h 374650"/>
              <a:gd name="T6" fmla="*/ 52207 w 104775"/>
              <a:gd name="T7" fmla="*/ 188953 h 374650"/>
              <a:gd name="T8" fmla="*/ 0 60000 65536"/>
              <a:gd name="T9" fmla="*/ 0 60000 65536"/>
              <a:gd name="T10" fmla="*/ 0 60000 65536"/>
              <a:gd name="T11" fmla="*/ 0 60000 65536"/>
              <a:gd name="T12" fmla="*/ 0 w 104775"/>
              <a:gd name="T13" fmla="*/ 0 h 374650"/>
              <a:gd name="T14" fmla="*/ 104775 w 104775"/>
              <a:gd name="T15" fmla="*/ 374650 h 374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775" h="374650">
                <a:moveTo>
                  <a:pt x="0" y="0"/>
                </a:moveTo>
                <a:cubicBezTo>
                  <a:pt x="14287" y="55033"/>
                  <a:pt x="28575" y="110067"/>
                  <a:pt x="44450" y="152400"/>
                </a:cubicBezTo>
                <a:cubicBezTo>
                  <a:pt x="60325" y="194733"/>
                  <a:pt x="85725" y="216958"/>
                  <a:pt x="95250" y="254000"/>
                </a:cubicBezTo>
                <a:cubicBezTo>
                  <a:pt x="104775" y="291042"/>
                  <a:pt x="103187" y="332846"/>
                  <a:pt x="101600" y="374650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15" name="AutoShape 110"/>
          <p:cNvSpPr>
            <a:spLocks noChangeArrowheads="1"/>
          </p:cNvSpPr>
          <p:nvPr/>
        </p:nvSpPr>
        <p:spPr bwMode="auto">
          <a:xfrm rot="10800000">
            <a:off x="3978275" y="3946525"/>
            <a:ext cx="77788" cy="5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16" name="Text Box 326"/>
          <p:cNvSpPr txBox="1">
            <a:spLocks noChangeArrowheads="1"/>
          </p:cNvSpPr>
          <p:nvPr/>
        </p:nvSpPr>
        <p:spPr bwMode="auto">
          <a:xfrm>
            <a:off x="4103688" y="3913188"/>
            <a:ext cx="441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Cachoeira Rasteira</a:t>
            </a:r>
          </a:p>
        </p:txBody>
      </p:sp>
      <p:sp>
        <p:nvSpPr>
          <p:cNvPr id="8309917" name="Forma livre 263"/>
          <p:cNvSpPr>
            <a:spLocks noChangeArrowheads="1"/>
          </p:cNvSpPr>
          <p:nvPr/>
        </p:nvSpPr>
        <p:spPr bwMode="auto">
          <a:xfrm>
            <a:off x="4029075" y="4000500"/>
            <a:ext cx="484188" cy="274638"/>
          </a:xfrm>
          <a:custGeom>
            <a:avLst/>
            <a:gdLst>
              <a:gd name="T0" fmla="*/ 410944 w 527050"/>
              <a:gd name="T1" fmla="*/ 763797 h 222250"/>
              <a:gd name="T2" fmla="*/ 153485 w 527050"/>
              <a:gd name="T3" fmla="*/ 501924 h 222250"/>
              <a:gd name="T4" fmla="*/ 0 w 527050"/>
              <a:gd name="T5" fmla="*/ 0 h 222250"/>
              <a:gd name="T6" fmla="*/ 0 60000 65536"/>
              <a:gd name="T7" fmla="*/ 0 60000 65536"/>
              <a:gd name="T8" fmla="*/ 0 60000 65536"/>
              <a:gd name="T9" fmla="*/ 0 w 527050"/>
              <a:gd name="T10" fmla="*/ 0 h 222250"/>
              <a:gd name="T11" fmla="*/ 527050 w 527050"/>
              <a:gd name="T12" fmla="*/ 222250 h 222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7050" h="222250">
                <a:moveTo>
                  <a:pt x="527050" y="222250"/>
                </a:moveTo>
                <a:cubicBezTo>
                  <a:pt x="405871" y="202671"/>
                  <a:pt x="284692" y="183092"/>
                  <a:pt x="196850" y="146050"/>
                </a:cubicBezTo>
                <a:cubicBezTo>
                  <a:pt x="109008" y="109008"/>
                  <a:pt x="54504" y="54504"/>
                  <a:pt x="0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18" name="Freeform 76"/>
          <p:cNvSpPr>
            <a:spLocks/>
          </p:cNvSpPr>
          <p:nvPr/>
        </p:nvSpPr>
        <p:spPr bwMode="auto">
          <a:xfrm>
            <a:off x="3578225" y="2720975"/>
            <a:ext cx="833438" cy="276225"/>
          </a:xfrm>
          <a:custGeom>
            <a:avLst/>
            <a:gdLst>
              <a:gd name="T0" fmla="*/ 0 w 724"/>
              <a:gd name="T1" fmla="*/ 0 h 263"/>
              <a:gd name="T2" fmla="*/ 2147483647 w 724"/>
              <a:gd name="T3" fmla="*/ 2147483647 h 263"/>
              <a:gd name="T4" fmla="*/ 2147483647 w 724"/>
              <a:gd name="T5" fmla="*/ 2147483647 h 263"/>
              <a:gd name="T6" fmla="*/ 2147483647 w 724"/>
              <a:gd name="T7" fmla="*/ 2147483647 h 263"/>
              <a:gd name="T8" fmla="*/ 2147483647 w 724"/>
              <a:gd name="T9" fmla="*/ 2147483647 h 263"/>
              <a:gd name="T10" fmla="*/ 2147483647 w 724"/>
              <a:gd name="T11" fmla="*/ 2147483647 h 2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4"/>
              <a:gd name="T19" fmla="*/ 0 h 263"/>
              <a:gd name="T20" fmla="*/ 724 w 724"/>
              <a:gd name="T21" fmla="*/ 263 h 2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4" h="263">
                <a:moveTo>
                  <a:pt x="0" y="0"/>
                </a:moveTo>
                <a:cubicBezTo>
                  <a:pt x="11" y="19"/>
                  <a:pt x="22" y="38"/>
                  <a:pt x="41" y="49"/>
                </a:cubicBezTo>
                <a:cubicBezTo>
                  <a:pt x="60" y="60"/>
                  <a:pt x="95" y="56"/>
                  <a:pt x="115" y="66"/>
                </a:cubicBezTo>
                <a:cubicBezTo>
                  <a:pt x="135" y="76"/>
                  <a:pt x="127" y="106"/>
                  <a:pt x="164" y="107"/>
                </a:cubicBezTo>
                <a:cubicBezTo>
                  <a:pt x="201" y="108"/>
                  <a:pt x="244" y="48"/>
                  <a:pt x="337" y="74"/>
                </a:cubicBezTo>
                <a:cubicBezTo>
                  <a:pt x="430" y="100"/>
                  <a:pt x="577" y="181"/>
                  <a:pt x="724" y="263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19" name="Forma livre 273"/>
          <p:cNvSpPr>
            <a:spLocks noChangeArrowheads="1"/>
          </p:cNvSpPr>
          <p:nvPr/>
        </p:nvSpPr>
        <p:spPr bwMode="auto">
          <a:xfrm>
            <a:off x="3486150" y="2759075"/>
            <a:ext cx="65088" cy="103188"/>
          </a:xfrm>
          <a:custGeom>
            <a:avLst/>
            <a:gdLst>
              <a:gd name="T0" fmla="*/ 39949 w 76200"/>
              <a:gd name="T1" fmla="*/ 0 h 121920"/>
              <a:gd name="T2" fmla="*/ 0 w 76200"/>
              <a:gd name="T3" fmla="*/ 62664 h 121920"/>
              <a:gd name="T4" fmla="*/ 0 60000 65536"/>
              <a:gd name="T5" fmla="*/ 0 60000 65536"/>
              <a:gd name="T6" fmla="*/ 0 w 76200"/>
              <a:gd name="T7" fmla="*/ 0 h 121920"/>
              <a:gd name="T8" fmla="*/ 76200 w 76200"/>
              <a:gd name="T9" fmla="*/ 121920 h 1219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200" h="121920">
                <a:moveTo>
                  <a:pt x="76200" y="0"/>
                </a:moveTo>
                <a:lnTo>
                  <a:pt x="0" y="121920"/>
                </a:ln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20" name="Forma livre 274"/>
          <p:cNvSpPr>
            <a:spLocks noChangeArrowheads="1"/>
          </p:cNvSpPr>
          <p:nvPr/>
        </p:nvSpPr>
        <p:spPr bwMode="auto">
          <a:xfrm>
            <a:off x="2787650" y="2862263"/>
            <a:ext cx="706438" cy="922337"/>
          </a:xfrm>
          <a:custGeom>
            <a:avLst/>
            <a:gdLst>
              <a:gd name="T0" fmla="*/ 422118 w 838200"/>
              <a:gd name="T1" fmla="*/ 0 h 1097280"/>
              <a:gd name="T2" fmla="*/ 0 w 838200"/>
              <a:gd name="T3" fmla="*/ 547729 h 1097280"/>
              <a:gd name="T4" fmla="*/ 0 60000 65536"/>
              <a:gd name="T5" fmla="*/ 0 60000 65536"/>
              <a:gd name="T6" fmla="*/ 0 w 838200"/>
              <a:gd name="T7" fmla="*/ 0 h 1097280"/>
              <a:gd name="T8" fmla="*/ 838200 w 838200"/>
              <a:gd name="T9" fmla="*/ 1097280 h 10972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8200" h="1097280">
                <a:moveTo>
                  <a:pt x="838200" y="0"/>
                </a:moveTo>
                <a:cubicBezTo>
                  <a:pt x="457200" y="445770"/>
                  <a:pt x="76200" y="891540"/>
                  <a:pt x="0" y="109728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21" name="Text Box 326"/>
          <p:cNvSpPr txBox="1">
            <a:spLocks noChangeArrowheads="1"/>
          </p:cNvSpPr>
          <p:nvPr/>
        </p:nvSpPr>
        <p:spPr bwMode="auto">
          <a:xfrm>
            <a:off x="2457450" y="3660775"/>
            <a:ext cx="3381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Humaitá</a:t>
            </a:r>
          </a:p>
        </p:txBody>
      </p:sp>
      <p:sp>
        <p:nvSpPr>
          <p:cNvPr id="8309922" name="Forma livre 277"/>
          <p:cNvSpPr>
            <a:spLocks noChangeArrowheads="1"/>
          </p:cNvSpPr>
          <p:nvPr/>
        </p:nvSpPr>
        <p:spPr bwMode="auto">
          <a:xfrm>
            <a:off x="2628900" y="3792538"/>
            <a:ext cx="152400" cy="192087"/>
          </a:xfrm>
          <a:custGeom>
            <a:avLst/>
            <a:gdLst>
              <a:gd name="T0" fmla="*/ 88565 w 182880"/>
              <a:gd name="T1" fmla="*/ 0 h 228600"/>
              <a:gd name="T2" fmla="*/ 0 w 182880"/>
              <a:gd name="T3" fmla="*/ 114092 h 228600"/>
              <a:gd name="T4" fmla="*/ 0 60000 65536"/>
              <a:gd name="T5" fmla="*/ 0 60000 65536"/>
              <a:gd name="T6" fmla="*/ 0 w 182880"/>
              <a:gd name="T7" fmla="*/ 0 h 228600"/>
              <a:gd name="T8" fmla="*/ 182880 w 182880"/>
              <a:gd name="T9" fmla="*/ 228600 h 228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2880" h="228600">
                <a:moveTo>
                  <a:pt x="182880" y="0"/>
                </a:moveTo>
                <a:cubicBezTo>
                  <a:pt x="94615" y="84455"/>
                  <a:pt x="6350" y="168910"/>
                  <a:pt x="0" y="22860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23" name="Oval 250"/>
          <p:cNvSpPr>
            <a:spLocks noChangeArrowheads="1"/>
          </p:cNvSpPr>
          <p:nvPr/>
        </p:nvSpPr>
        <p:spPr bwMode="auto">
          <a:xfrm>
            <a:off x="2605088" y="3963988"/>
            <a:ext cx="63500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24" name="Text Box 326"/>
          <p:cNvSpPr txBox="1">
            <a:spLocks noChangeArrowheads="1"/>
          </p:cNvSpPr>
          <p:nvPr/>
        </p:nvSpPr>
        <p:spPr bwMode="auto">
          <a:xfrm>
            <a:off x="2076450" y="3883025"/>
            <a:ext cx="5492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Porto Velho</a:t>
            </a:r>
          </a:p>
        </p:txBody>
      </p:sp>
      <p:sp>
        <p:nvSpPr>
          <p:cNvPr id="8309925" name="Forma livre 283"/>
          <p:cNvSpPr>
            <a:spLocks noChangeArrowheads="1"/>
          </p:cNvSpPr>
          <p:nvPr/>
        </p:nvSpPr>
        <p:spPr bwMode="auto">
          <a:xfrm>
            <a:off x="3563938" y="2478088"/>
            <a:ext cx="974725" cy="249237"/>
          </a:xfrm>
          <a:custGeom>
            <a:avLst/>
            <a:gdLst>
              <a:gd name="T0" fmla="*/ 581661 w 1158240"/>
              <a:gd name="T1" fmla="*/ 0 h 297180"/>
              <a:gd name="T2" fmla="*/ 417112 w 1158240"/>
              <a:gd name="T3" fmla="*/ 33924 h 297180"/>
              <a:gd name="T4" fmla="*/ 126282 w 1158240"/>
              <a:gd name="T5" fmla="*/ 105539 h 297180"/>
              <a:gd name="T6" fmla="*/ 0 w 1158240"/>
              <a:gd name="T7" fmla="*/ 147001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26" name="Text Box 326"/>
          <p:cNvSpPr txBox="1">
            <a:spLocks noChangeArrowheads="1"/>
          </p:cNvSpPr>
          <p:nvPr/>
        </p:nvSpPr>
        <p:spPr bwMode="auto">
          <a:xfrm>
            <a:off x="3103563" y="2603500"/>
            <a:ext cx="536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Manaus</a:t>
            </a:r>
          </a:p>
        </p:txBody>
      </p:sp>
      <p:sp>
        <p:nvSpPr>
          <p:cNvPr id="8309927" name="Oval 250"/>
          <p:cNvSpPr>
            <a:spLocks noChangeArrowheads="1"/>
          </p:cNvSpPr>
          <p:nvPr/>
        </p:nvSpPr>
        <p:spPr bwMode="auto">
          <a:xfrm>
            <a:off x="3535363" y="2708275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28" name="Text Box 326"/>
          <p:cNvSpPr txBox="1">
            <a:spLocks noChangeArrowheads="1"/>
          </p:cNvSpPr>
          <p:nvPr/>
        </p:nvSpPr>
        <p:spPr bwMode="auto">
          <a:xfrm>
            <a:off x="1265238" y="4044950"/>
            <a:ext cx="70961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Rio Branco</a:t>
            </a:r>
          </a:p>
        </p:txBody>
      </p:sp>
      <p:sp>
        <p:nvSpPr>
          <p:cNvPr id="8309929" name="Text Box 326"/>
          <p:cNvSpPr txBox="1">
            <a:spLocks noChangeArrowheads="1"/>
          </p:cNvSpPr>
          <p:nvPr/>
        </p:nvSpPr>
        <p:spPr bwMode="auto">
          <a:xfrm>
            <a:off x="1638300" y="3621088"/>
            <a:ext cx="660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Boca do Acre</a:t>
            </a:r>
          </a:p>
        </p:txBody>
      </p:sp>
      <p:sp>
        <p:nvSpPr>
          <p:cNvPr id="8309930" name="Forma livre 289"/>
          <p:cNvSpPr>
            <a:spLocks noChangeArrowheads="1"/>
          </p:cNvSpPr>
          <p:nvPr/>
        </p:nvSpPr>
        <p:spPr bwMode="auto">
          <a:xfrm>
            <a:off x="1827213" y="3798888"/>
            <a:ext cx="168275" cy="381000"/>
          </a:xfrm>
          <a:custGeom>
            <a:avLst/>
            <a:gdLst>
              <a:gd name="T0" fmla="*/ 0 w 214630"/>
              <a:gd name="T1" fmla="*/ 274143 h 411480"/>
              <a:gd name="T2" fmla="*/ 73813 w 214630"/>
              <a:gd name="T3" fmla="*/ 152301 h 411480"/>
              <a:gd name="T4" fmla="*/ 76889 w 214630"/>
              <a:gd name="T5" fmla="*/ 0 h 411480"/>
              <a:gd name="T6" fmla="*/ 0 60000 65536"/>
              <a:gd name="T7" fmla="*/ 0 60000 65536"/>
              <a:gd name="T8" fmla="*/ 0 60000 65536"/>
              <a:gd name="T9" fmla="*/ 0 w 214630"/>
              <a:gd name="T10" fmla="*/ 0 h 411480"/>
              <a:gd name="T11" fmla="*/ 214630 w 214630"/>
              <a:gd name="T12" fmla="*/ 411480 h 411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30" h="411480">
                <a:moveTo>
                  <a:pt x="0" y="411480"/>
                </a:moveTo>
                <a:cubicBezTo>
                  <a:pt x="75565" y="354330"/>
                  <a:pt x="151130" y="297180"/>
                  <a:pt x="182880" y="228600"/>
                </a:cubicBezTo>
                <a:cubicBezTo>
                  <a:pt x="214630" y="160020"/>
                  <a:pt x="173990" y="35560"/>
                  <a:pt x="190500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31" name="Freeform 61"/>
          <p:cNvSpPr>
            <a:spLocks/>
          </p:cNvSpPr>
          <p:nvPr/>
        </p:nvSpPr>
        <p:spPr bwMode="auto">
          <a:xfrm>
            <a:off x="1384300" y="2738438"/>
            <a:ext cx="2160588" cy="381000"/>
          </a:xfrm>
          <a:custGeom>
            <a:avLst/>
            <a:gdLst>
              <a:gd name="T0" fmla="*/ 2147483647 w 10000"/>
              <a:gd name="T1" fmla="*/ 0 h 10000"/>
              <a:gd name="T2" fmla="*/ 2147483647 w 10000"/>
              <a:gd name="T3" fmla="*/ 2147483647 h 10000"/>
              <a:gd name="T4" fmla="*/ 0 w 10000"/>
              <a:gd name="T5" fmla="*/ 2147483647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10000">
                <a:moveTo>
                  <a:pt x="10000" y="0"/>
                </a:moveTo>
                <a:cubicBezTo>
                  <a:pt x="8194" y="1008"/>
                  <a:pt x="7027" y="9691"/>
                  <a:pt x="3221" y="1408"/>
                </a:cubicBezTo>
                <a:cubicBezTo>
                  <a:pt x="833" y="339"/>
                  <a:pt x="1752" y="10000"/>
                  <a:pt x="0" y="6297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32" name="Freeform 110"/>
          <p:cNvSpPr>
            <a:spLocks/>
          </p:cNvSpPr>
          <p:nvPr/>
        </p:nvSpPr>
        <p:spPr bwMode="auto">
          <a:xfrm>
            <a:off x="1993900" y="2836863"/>
            <a:ext cx="1192213" cy="909637"/>
          </a:xfrm>
          <a:custGeom>
            <a:avLst/>
            <a:gdLst>
              <a:gd name="T0" fmla="*/ 0 w 715"/>
              <a:gd name="T1" fmla="*/ 2147483647 h 700"/>
              <a:gd name="T2" fmla="*/ 2147483647 w 715"/>
              <a:gd name="T3" fmla="*/ 2147483647 h 700"/>
              <a:gd name="T4" fmla="*/ 2147483647 w 715"/>
              <a:gd name="T5" fmla="*/ 2147483647 h 700"/>
              <a:gd name="T6" fmla="*/ 2147483647 w 715"/>
              <a:gd name="T7" fmla="*/ 2147483647 h 700"/>
              <a:gd name="T8" fmla="*/ 2147483647 w 715"/>
              <a:gd name="T9" fmla="*/ 2147483647 h 700"/>
              <a:gd name="T10" fmla="*/ 2147483647 w 715"/>
              <a:gd name="T11" fmla="*/ 2147483647 h 700"/>
              <a:gd name="T12" fmla="*/ 2147483647 w 715"/>
              <a:gd name="T13" fmla="*/ 2147483647 h 700"/>
              <a:gd name="T14" fmla="*/ 2147483647 w 715"/>
              <a:gd name="T15" fmla="*/ 2147483647 h 700"/>
              <a:gd name="T16" fmla="*/ 2147483647 w 715"/>
              <a:gd name="T17" fmla="*/ 2147483647 h 700"/>
              <a:gd name="T18" fmla="*/ 2147483647 w 715"/>
              <a:gd name="T19" fmla="*/ 2147483647 h 700"/>
              <a:gd name="T20" fmla="*/ 2147483647 w 715"/>
              <a:gd name="T21" fmla="*/ 2147483647 h 700"/>
              <a:gd name="T22" fmla="*/ 2147483647 w 715"/>
              <a:gd name="T23" fmla="*/ 2147483647 h 700"/>
              <a:gd name="T24" fmla="*/ 2147483647 w 715"/>
              <a:gd name="T25" fmla="*/ 2147483647 h 700"/>
              <a:gd name="T26" fmla="*/ 2147483647 w 715"/>
              <a:gd name="T27" fmla="*/ 2147483647 h 700"/>
              <a:gd name="T28" fmla="*/ 2147483647 w 715"/>
              <a:gd name="T29" fmla="*/ 2147483647 h 700"/>
              <a:gd name="T30" fmla="*/ 2147483647 w 715"/>
              <a:gd name="T31" fmla="*/ 2147483647 h 700"/>
              <a:gd name="T32" fmla="*/ 2147483647 w 715"/>
              <a:gd name="T33" fmla="*/ 2147483647 h 700"/>
              <a:gd name="T34" fmla="*/ 2147483647 w 715"/>
              <a:gd name="T35" fmla="*/ 2147483647 h 700"/>
              <a:gd name="T36" fmla="*/ 2147483647 w 715"/>
              <a:gd name="T37" fmla="*/ 2147483647 h 700"/>
              <a:gd name="T38" fmla="*/ 2147483647 w 715"/>
              <a:gd name="T39" fmla="*/ 2147483647 h 700"/>
              <a:gd name="T40" fmla="*/ 2147483647 w 715"/>
              <a:gd name="T41" fmla="*/ 0 h 7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15"/>
              <a:gd name="T64" fmla="*/ 0 h 700"/>
              <a:gd name="T65" fmla="*/ 715 w 715"/>
              <a:gd name="T66" fmla="*/ 700 h 7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15" h="700">
                <a:moveTo>
                  <a:pt x="0" y="700"/>
                </a:moveTo>
                <a:cubicBezTo>
                  <a:pt x="20" y="696"/>
                  <a:pt x="40" y="692"/>
                  <a:pt x="62" y="681"/>
                </a:cubicBezTo>
                <a:cubicBezTo>
                  <a:pt x="84" y="670"/>
                  <a:pt x="112" y="649"/>
                  <a:pt x="134" y="633"/>
                </a:cubicBezTo>
                <a:cubicBezTo>
                  <a:pt x="156" y="617"/>
                  <a:pt x="182" y="596"/>
                  <a:pt x="197" y="585"/>
                </a:cubicBezTo>
                <a:cubicBezTo>
                  <a:pt x="212" y="574"/>
                  <a:pt x="216" y="577"/>
                  <a:pt x="221" y="566"/>
                </a:cubicBezTo>
                <a:cubicBezTo>
                  <a:pt x="226" y="555"/>
                  <a:pt x="227" y="536"/>
                  <a:pt x="230" y="518"/>
                </a:cubicBezTo>
                <a:cubicBezTo>
                  <a:pt x="233" y="500"/>
                  <a:pt x="236" y="472"/>
                  <a:pt x="240" y="456"/>
                </a:cubicBezTo>
                <a:cubicBezTo>
                  <a:pt x="244" y="440"/>
                  <a:pt x="249" y="436"/>
                  <a:pt x="254" y="422"/>
                </a:cubicBezTo>
                <a:cubicBezTo>
                  <a:pt x="259" y="408"/>
                  <a:pt x="264" y="392"/>
                  <a:pt x="269" y="374"/>
                </a:cubicBezTo>
                <a:cubicBezTo>
                  <a:pt x="274" y="356"/>
                  <a:pt x="280" y="333"/>
                  <a:pt x="283" y="312"/>
                </a:cubicBezTo>
                <a:cubicBezTo>
                  <a:pt x="286" y="291"/>
                  <a:pt x="284" y="263"/>
                  <a:pt x="288" y="249"/>
                </a:cubicBezTo>
                <a:cubicBezTo>
                  <a:pt x="292" y="235"/>
                  <a:pt x="293" y="229"/>
                  <a:pt x="307" y="225"/>
                </a:cubicBezTo>
                <a:cubicBezTo>
                  <a:pt x="321" y="221"/>
                  <a:pt x="352" y="225"/>
                  <a:pt x="374" y="225"/>
                </a:cubicBezTo>
                <a:cubicBezTo>
                  <a:pt x="396" y="225"/>
                  <a:pt x="422" y="228"/>
                  <a:pt x="437" y="225"/>
                </a:cubicBezTo>
                <a:cubicBezTo>
                  <a:pt x="452" y="222"/>
                  <a:pt x="449" y="214"/>
                  <a:pt x="466" y="206"/>
                </a:cubicBezTo>
                <a:cubicBezTo>
                  <a:pt x="483" y="198"/>
                  <a:pt x="515" y="190"/>
                  <a:pt x="538" y="177"/>
                </a:cubicBezTo>
                <a:cubicBezTo>
                  <a:pt x="561" y="164"/>
                  <a:pt x="588" y="138"/>
                  <a:pt x="605" y="129"/>
                </a:cubicBezTo>
                <a:cubicBezTo>
                  <a:pt x="622" y="120"/>
                  <a:pt x="626" y="132"/>
                  <a:pt x="638" y="120"/>
                </a:cubicBezTo>
                <a:cubicBezTo>
                  <a:pt x="650" y="108"/>
                  <a:pt x="668" y="73"/>
                  <a:pt x="677" y="57"/>
                </a:cubicBezTo>
                <a:cubicBezTo>
                  <a:pt x="686" y="41"/>
                  <a:pt x="685" y="34"/>
                  <a:pt x="691" y="24"/>
                </a:cubicBezTo>
                <a:cubicBezTo>
                  <a:pt x="697" y="14"/>
                  <a:pt x="706" y="7"/>
                  <a:pt x="715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33" name="Text Box 326"/>
          <p:cNvSpPr txBox="1">
            <a:spLocks noChangeArrowheads="1"/>
          </p:cNvSpPr>
          <p:nvPr/>
        </p:nvSpPr>
        <p:spPr bwMode="auto">
          <a:xfrm rot="-395305">
            <a:off x="2655888" y="3143250"/>
            <a:ext cx="338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Purus</a:t>
            </a:r>
          </a:p>
        </p:txBody>
      </p:sp>
      <p:sp>
        <p:nvSpPr>
          <p:cNvPr id="8309934" name="AutoShape 97"/>
          <p:cNvSpPr>
            <a:spLocks noChangeArrowheads="1"/>
          </p:cNvSpPr>
          <p:nvPr/>
        </p:nvSpPr>
        <p:spPr bwMode="auto">
          <a:xfrm>
            <a:off x="3535363" y="2705100"/>
            <a:ext cx="66675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935" name="Forma livre 299"/>
          <p:cNvSpPr>
            <a:spLocks noChangeArrowheads="1"/>
          </p:cNvSpPr>
          <p:nvPr/>
        </p:nvSpPr>
        <p:spPr bwMode="auto">
          <a:xfrm>
            <a:off x="4403725" y="5491163"/>
            <a:ext cx="631825" cy="306387"/>
          </a:xfrm>
          <a:custGeom>
            <a:avLst/>
            <a:gdLst>
              <a:gd name="T0" fmla="*/ 0 w 750570"/>
              <a:gd name="T1" fmla="*/ 0 h 364490"/>
              <a:gd name="T2" fmla="*/ 99541 w 750570"/>
              <a:gd name="T3" fmla="*/ 103336 h 364490"/>
              <a:gd name="T4" fmla="*/ 336908 w 750570"/>
              <a:gd name="T5" fmla="*/ 172227 h 364490"/>
              <a:gd name="T6" fmla="*/ 340737 w 750570"/>
              <a:gd name="T7" fmla="*/ 168399 h 364490"/>
              <a:gd name="T8" fmla="*/ 0 60000 65536"/>
              <a:gd name="T9" fmla="*/ 0 60000 65536"/>
              <a:gd name="T10" fmla="*/ 0 60000 65536"/>
              <a:gd name="T11" fmla="*/ 0 60000 65536"/>
              <a:gd name="T12" fmla="*/ 0 w 750570"/>
              <a:gd name="T13" fmla="*/ 0 h 364490"/>
              <a:gd name="T14" fmla="*/ 750570 w 750570"/>
              <a:gd name="T15" fmla="*/ 364490 h 3644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0570" h="364490">
                <a:moveTo>
                  <a:pt x="0" y="0"/>
                </a:moveTo>
                <a:cubicBezTo>
                  <a:pt x="43180" y="74295"/>
                  <a:pt x="86360" y="148590"/>
                  <a:pt x="198120" y="205740"/>
                </a:cubicBezTo>
                <a:cubicBezTo>
                  <a:pt x="309880" y="262890"/>
                  <a:pt x="590550" y="321310"/>
                  <a:pt x="670560" y="342900"/>
                </a:cubicBezTo>
                <a:cubicBezTo>
                  <a:pt x="750570" y="364490"/>
                  <a:pt x="714375" y="349885"/>
                  <a:pt x="678180" y="33528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36" name="Forma livre 300"/>
          <p:cNvSpPr>
            <a:spLocks noChangeArrowheads="1"/>
          </p:cNvSpPr>
          <p:nvPr/>
        </p:nvSpPr>
        <p:spPr bwMode="auto">
          <a:xfrm>
            <a:off x="4962525" y="5786438"/>
            <a:ext cx="565150" cy="241300"/>
          </a:xfrm>
          <a:custGeom>
            <a:avLst/>
            <a:gdLst>
              <a:gd name="T0" fmla="*/ 5811 w 672042"/>
              <a:gd name="T1" fmla="*/ 0 h 285750"/>
              <a:gd name="T2" fmla="*/ 4226 w 672042"/>
              <a:gd name="T3" fmla="*/ 38600 h 285750"/>
              <a:gd name="T4" fmla="*/ 31165 w 672042"/>
              <a:gd name="T5" fmla="*/ 88456 h 285750"/>
              <a:gd name="T6" fmla="*/ 116734 w 672042"/>
              <a:gd name="T7" fmla="*/ 130271 h 285750"/>
              <a:gd name="T8" fmla="*/ 335412 w 672042"/>
              <a:gd name="T9" fmla="*/ 144746 h 285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042"/>
              <a:gd name="T16" fmla="*/ 0 h 285750"/>
              <a:gd name="T17" fmla="*/ 672042 w 672042"/>
              <a:gd name="T18" fmla="*/ 285750 h 285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042" h="285750">
                <a:moveTo>
                  <a:pt x="11642" y="0"/>
                </a:moveTo>
                <a:cubicBezTo>
                  <a:pt x="5821" y="23548"/>
                  <a:pt x="0" y="47096"/>
                  <a:pt x="8467" y="76200"/>
                </a:cubicBezTo>
                <a:cubicBezTo>
                  <a:pt x="16934" y="105304"/>
                  <a:pt x="24871" y="144463"/>
                  <a:pt x="62442" y="174625"/>
                </a:cubicBezTo>
                <a:cubicBezTo>
                  <a:pt x="100013" y="204787"/>
                  <a:pt x="132292" y="238654"/>
                  <a:pt x="233892" y="257175"/>
                </a:cubicBezTo>
                <a:cubicBezTo>
                  <a:pt x="335492" y="275696"/>
                  <a:pt x="503767" y="280723"/>
                  <a:pt x="672042" y="285750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37" name="Text Box 326"/>
          <p:cNvSpPr txBox="1">
            <a:spLocks noChangeArrowheads="1"/>
          </p:cNvSpPr>
          <p:nvPr/>
        </p:nvSpPr>
        <p:spPr bwMode="auto">
          <a:xfrm>
            <a:off x="5529263" y="5951538"/>
            <a:ext cx="276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Santos</a:t>
            </a:r>
          </a:p>
        </p:txBody>
      </p:sp>
      <p:sp>
        <p:nvSpPr>
          <p:cNvPr id="8309938" name="Text Box 326"/>
          <p:cNvSpPr txBox="1">
            <a:spLocks noChangeArrowheads="1"/>
          </p:cNvSpPr>
          <p:nvPr/>
        </p:nvSpPr>
        <p:spPr bwMode="auto">
          <a:xfrm>
            <a:off x="5010150" y="5713413"/>
            <a:ext cx="460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Alto Araguaia</a:t>
            </a:r>
          </a:p>
        </p:txBody>
      </p:sp>
      <p:sp>
        <p:nvSpPr>
          <p:cNvPr id="8309939" name="Oval 250"/>
          <p:cNvSpPr>
            <a:spLocks noChangeArrowheads="1"/>
          </p:cNvSpPr>
          <p:nvPr/>
        </p:nvSpPr>
        <p:spPr bwMode="auto">
          <a:xfrm>
            <a:off x="4498975" y="5605463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40" name="Text Box 326"/>
          <p:cNvSpPr txBox="1">
            <a:spLocks noChangeArrowheads="1"/>
          </p:cNvSpPr>
          <p:nvPr/>
        </p:nvSpPr>
        <p:spPr bwMode="auto">
          <a:xfrm>
            <a:off x="3992563" y="5572125"/>
            <a:ext cx="5095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  <a:latin typeface="Calibri" pitchFamily="34" charset="0"/>
              </a:rPr>
              <a:t>Rondonópolis</a:t>
            </a:r>
          </a:p>
        </p:txBody>
      </p:sp>
      <p:sp>
        <p:nvSpPr>
          <p:cNvPr id="8309941" name="Forma livre 306"/>
          <p:cNvSpPr>
            <a:spLocks noChangeArrowheads="1"/>
          </p:cNvSpPr>
          <p:nvPr/>
        </p:nvSpPr>
        <p:spPr bwMode="auto">
          <a:xfrm>
            <a:off x="4397375" y="4999038"/>
            <a:ext cx="223838" cy="454025"/>
          </a:xfrm>
          <a:custGeom>
            <a:avLst/>
            <a:gdLst>
              <a:gd name="T0" fmla="*/ 0 w 266700"/>
              <a:gd name="T1" fmla="*/ 270247 h 539750"/>
              <a:gd name="T2" fmla="*/ 34738 w 266700"/>
              <a:gd name="T3" fmla="*/ 181225 h 539750"/>
              <a:gd name="T4" fmla="*/ 113688 w 266700"/>
              <a:gd name="T5" fmla="*/ 73126 h 539750"/>
              <a:gd name="T6" fmla="*/ 132636 w 266700"/>
              <a:gd name="T7" fmla="*/ 0 h 539750"/>
              <a:gd name="T8" fmla="*/ 0 60000 65536"/>
              <a:gd name="T9" fmla="*/ 0 60000 65536"/>
              <a:gd name="T10" fmla="*/ 0 60000 65536"/>
              <a:gd name="T11" fmla="*/ 0 60000 65536"/>
              <a:gd name="T12" fmla="*/ 0 w 266700"/>
              <a:gd name="T13" fmla="*/ 0 h 539750"/>
              <a:gd name="T14" fmla="*/ 266700 w 266700"/>
              <a:gd name="T15" fmla="*/ 539750 h 539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700" h="539750">
                <a:moveTo>
                  <a:pt x="0" y="539750"/>
                </a:moveTo>
                <a:cubicBezTo>
                  <a:pt x="15875" y="483658"/>
                  <a:pt x="31750" y="427567"/>
                  <a:pt x="69850" y="361950"/>
                </a:cubicBezTo>
                <a:cubicBezTo>
                  <a:pt x="107950" y="296333"/>
                  <a:pt x="195792" y="206375"/>
                  <a:pt x="228600" y="146050"/>
                </a:cubicBezTo>
                <a:cubicBezTo>
                  <a:pt x="261408" y="85725"/>
                  <a:pt x="264054" y="42862"/>
                  <a:pt x="266700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42" name="Forma livre 279"/>
          <p:cNvSpPr>
            <a:spLocks noChangeArrowheads="1"/>
          </p:cNvSpPr>
          <p:nvPr/>
        </p:nvSpPr>
        <p:spPr bwMode="auto">
          <a:xfrm>
            <a:off x="5927725" y="2309813"/>
            <a:ext cx="295275" cy="1398587"/>
          </a:xfrm>
          <a:custGeom>
            <a:avLst/>
            <a:gdLst>
              <a:gd name="T0" fmla="*/ 0 w 351631"/>
              <a:gd name="T1" fmla="*/ 0 h 1662113"/>
              <a:gd name="T2" fmla="*/ 56677 w 351631"/>
              <a:gd name="T3" fmla="*/ 116957 h 1662113"/>
              <a:gd name="T4" fmla="*/ 160587 w 351631"/>
              <a:gd name="T5" fmla="*/ 358032 h 1662113"/>
              <a:gd name="T6" fmla="*/ 139332 w 351631"/>
              <a:gd name="T7" fmla="*/ 551368 h 1662113"/>
              <a:gd name="T8" fmla="*/ 148779 w 351631"/>
              <a:gd name="T9" fmla="*/ 680260 h 1662113"/>
              <a:gd name="T10" fmla="*/ 113355 w 351631"/>
              <a:gd name="T11" fmla="*/ 833020 h 1662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1631"/>
              <a:gd name="T19" fmla="*/ 0 h 1662113"/>
              <a:gd name="T20" fmla="*/ 351631 w 351631"/>
              <a:gd name="T21" fmla="*/ 1662113 h 1662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1631" h="1662113">
                <a:moveTo>
                  <a:pt x="0" y="0"/>
                </a:moveTo>
                <a:cubicBezTo>
                  <a:pt x="30162" y="57150"/>
                  <a:pt x="60325" y="114301"/>
                  <a:pt x="114300" y="233363"/>
                </a:cubicBezTo>
                <a:cubicBezTo>
                  <a:pt x="168275" y="352426"/>
                  <a:pt x="296069" y="569912"/>
                  <a:pt x="323850" y="714375"/>
                </a:cubicBezTo>
                <a:cubicBezTo>
                  <a:pt x="351631" y="858838"/>
                  <a:pt x="284957" y="992982"/>
                  <a:pt x="280988" y="1100138"/>
                </a:cubicBezTo>
                <a:cubicBezTo>
                  <a:pt x="277019" y="1207294"/>
                  <a:pt x="308769" y="1263651"/>
                  <a:pt x="300038" y="1357313"/>
                </a:cubicBezTo>
                <a:cubicBezTo>
                  <a:pt x="291307" y="1450976"/>
                  <a:pt x="246062" y="1589088"/>
                  <a:pt x="228600" y="1662113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43" name="AutoShape 70"/>
          <p:cNvSpPr>
            <a:spLocks noChangeArrowheads="1"/>
          </p:cNvSpPr>
          <p:nvPr/>
        </p:nvSpPr>
        <p:spPr bwMode="auto">
          <a:xfrm>
            <a:off x="5865813" y="2254250"/>
            <a:ext cx="65087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944" name="Rectangle 84"/>
          <p:cNvSpPr>
            <a:spLocks noChangeArrowheads="1"/>
          </p:cNvSpPr>
          <p:nvPr/>
        </p:nvSpPr>
        <p:spPr bwMode="auto">
          <a:xfrm>
            <a:off x="6140450" y="3394075"/>
            <a:ext cx="71438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945" name="Oval 250"/>
          <p:cNvSpPr>
            <a:spLocks noChangeArrowheads="1"/>
          </p:cNvSpPr>
          <p:nvPr/>
        </p:nvSpPr>
        <p:spPr bwMode="auto">
          <a:xfrm>
            <a:off x="6172200" y="307975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46" name="Forma livre 281"/>
          <p:cNvSpPr>
            <a:spLocks noChangeArrowheads="1"/>
          </p:cNvSpPr>
          <p:nvPr/>
        </p:nvSpPr>
        <p:spPr bwMode="auto">
          <a:xfrm>
            <a:off x="5856288" y="3700463"/>
            <a:ext cx="268287" cy="1036637"/>
          </a:xfrm>
          <a:custGeom>
            <a:avLst/>
            <a:gdLst>
              <a:gd name="T0" fmla="*/ 204090 w 300038"/>
              <a:gd name="T1" fmla="*/ 0 h 1209675"/>
              <a:gd name="T2" fmla="*/ 126341 w 300038"/>
              <a:gd name="T3" fmla="*/ 241177 h 1209675"/>
              <a:gd name="T4" fmla="*/ 97185 w 300038"/>
              <a:gd name="T5" fmla="*/ 443032 h 1209675"/>
              <a:gd name="T6" fmla="*/ 0 w 300038"/>
              <a:gd name="T7" fmla="*/ 665860 h 1209675"/>
              <a:gd name="T8" fmla="*/ 0 60000 65536"/>
              <a:gd name="T9" fmla="*/ 0 60000 65536"/>
              <a:gd name="T10" fmla="*/ 0 60000 65536"/>
              <a:gd name="T11" fmla="*/ 0 60000 65536"/>
              <a:gd name="T12" fmla="*/ 0 w 300038"/>
              <a:gd name="T13" fmla="*/ 0 h 1209675"/>
              <a:gd name="T14" fmla="*/ 300038 w 300038"/>
              <a:gd name="T15" fmla="*/ 1209675 h 1209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8" h="1209675">
                <a:moveTo>
                  <a:pt x="300038" y="0"/>
                </a:moveTo>
                <a:cubicBezTo>
                  <a:pt x="255985" y="152003"/>
                  <a:pt x="211932" y="304006"/>
                  <a:pt x="185738" y="438150"/>
                </a:cubicBezTo>
                <a:cubicBezTo>
                  <a:pt x="159544" y="572294"/>
                  <a:pt x="173831" y="676275"/>
                  <a:pt x="142875" y="804862"/>
                </a:cubicBezTo>
                <a:cubicBezTo>
                  <a:pt x="111919" y="933450"/>
                  <a:pt x="55959" y="1071562"/>
                  <a:pt x="0" y="120967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47" name="Oval 250"/>
          <p:cNvSpPr>
            <a:spLocks noChangeArrowheads="1"/>
          </p:cNvSpPr>
          <p:nvPr/>
        </p:nvSpPr>
        <p:spPr bwMode="auto">
          <a:xfrm>
            <a:off x="5943600" y="4406900"/>
            <a:ext cx="60325" cy="539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48" name="Forma livre 282"/>
          <p:cNvSpPr>
            <a:spLocks noChangeArrowheads="1"/>
          </p:cNvSpPr>
          <p:nvPr/>
        </p:nvSpPr>
        <p:spPr bwMode="auto">
          <a:xfrm>
            <a:off x="5794375" y="4721225"/>
            <a:ext cx="61913" cy="787400"/>
          </a:xfrm>
          <a:custGeom>
            <a:avLst/>
            <a:gdLst>
              <a:gd name="T0" fmla="*/ 74268 w 95250"/>
              <a:gd name="T1" fmla="*/ 0 h 471488"/>
              <a:gd name="T2" fmla="*/ 25994 w 95250"/>
              <a:gd name="T3" fmla="*/ 8032400 h 471488"/>
              <a:gd name="T4" fmla="*/ 0 w 95250"/>
              <a:gd name="T5" fmla="*/ 15003917 h 471488"/>
              <a:gd name="T6" fmla="*/ 0 60000 65536"/>
              <a:gd name="T7" fmla="*/ 0 60000 65536"/>
              <a:gd name="T8" fmla="*/ 0 60000 65536"/>
              <a:gd name="T9" fmla="*/ 0 w 95250"/>
              <a:gd name="T10" fmla="*/ 0 h 471488"/>
              <a:gd name="T11" fmla="*/ 95250 w 95250"/>
              <a:gd name="T12" fmla="*/ 471488 h 47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50" h="471488">
                <a:moveTo>
                  <a:pt x="95250" y="0"/>
                </a:moveTo>
                <a:cubicBezTo>
                  <a:pt x="72231" y="86916"/>
                  <a:pt x="49213" y="173832"/>
                  <a:pt x="33338" y="252413"/>
                </a:cubicBezTo>
                <a:cubicBezTo>
                  <a:pt x="17463" y="330994"/>
                  <a:pt x="8731" y="401241"/>
                  <a:pt x="0" y="471488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49" name="Forma livre 288"/>
          <p:cNvSpPr>
            <a:spLocks noChangeArrowheads="1"/>
          </p:cNvSpPr>
          <p:nvPr/>
        </p:nvSpPr>
        <p:spPr bwMode="auto">
          <a:xfrm>
            <a:off x="5994400" y="3108325"/>
            <a:ext cx="182563" cy="90488"/>
          </a:xfrm>
          <a:custGeom>
            <a:avLst/>
            <a:gdLst>
              <a:gd name="T0" fmla="*/ 109809 w 215900"/>
              <a:gd name="T1" fmla="*/ 0 h 107950"/>
              <a:gd name="T2" fmla="*/ 0 w 215900"/>
              <a:gd name="T3" fmla="*/ 37753 h 107950"/>
              <a:gd name="T4" fmla="*/ 0 60000 65536"/>
              <a:gd name="T5" fmla="*/ 0 60000 65536"/>
              <a:gd name="T6" fmla="*/ 0 w 215900"/>
              <a:gd name="T7" fmla="*/ 0 h 107950"/>
              <a:gd name="T8" fmla="*/ 215900 w 215900"/>
              <a:gd name="T9" fmla="*/ 107950 h 107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5900" h="107950">
                <a:moveTo>
                  <a:pt x="215900" y="0"/>
                </a:moveTo>
                <a:cubicBezTo>
                  <a:pt x="139171" y="53975"/>
                  <a:pt x="62442" y="107950"/>
                  <a:pt x="0" y="7620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09950" name="Forma livre 290"/>
          <p:cNvSpPr>
            <a:spLocks noChangeArrowheads="1"/>
          </p:cNvSpPr>
          <p:nvPr/>
        </p:nvSpPr>
        <p:spPr bwMode="auto">
          <a:xfrm>
            <a:off x="5688013" y="3162300"/>
            <a:ext cx="263525" cy="228600"/>
          </a:xfrm>
          <a:custGeom>
            <a:avLst/>
            <a:gdLst>
              <a:gd name="T0" fmla="*/ 155817 w 314325"/>
              <a:gd name="T1" fmla="*/ 0 h 271462"/>
              <a:gd name="T2" fmla="*/ 0 w 314325"/>
              <a:gd name="T3" fmla="*/ 136370 h 271462"/>
              <a:gd name="T4" fmla="*/ 0 60000 65536"/>
              <a:gd name="T5" fmla="*/ 0 60000 65536"/>
              <a:gd name="T6" fmla="*/ 0 w 314325"/>
              <a:gd name="T7" fmla="*/ 0 h 271462"/>
              <a:gd name="T8" fmla="*/ 314325 w 314325"/>
              <a:gd name="T9" fmla="*/ 271462 h 271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4325" h="271462">
                <a:moveTo>
                  <a:pt x="314325" y="0"/>
                </a:moveTo>
                <a:cubicBezTo>
                  <a:pt x="160337" y="29765"/>
                  <a:pt x="6350" y="59531"/>
                  <a:pt x="0" y="271462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09951" name="Oval 250"/>
          <p:cNvSpPr>
            <a:spLocks noChangeArrowheads="1"/>
          </p:cNvSpPr>
          <p:nvPr/>
        </p:nvSpPr>
        <p:spPr bwMode="auto">
          <a:xfrm>
            <a:off x="5659438" y="3354388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52" name="Text Box 326"/>
          <p:cNvSpPr txBox="1">
            <a:spLocks noChangeArrowheads="1"/>
          </p:cNvSpPr>
          <p:nvPr/>
        </p:nvSpPr>
        <p:spPr bwMode="auto">
          <a:xfrm>
            <a:off x="5222875" y="3259138"/>
            <a:ext cx="536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Parauapebas</a:t>
            </a:r>
          </a:p>
        </p:txBody>
      </p:sp>
      <p:sp>
        <p:nvSpPr>
          <p:cNvPr id="8309953" name="Freeform 101"/>
          <p:cNvSpPr>
            <a:spLocks/>
          </p:cNvSpPr>
          <p:nvPr/>
        </p:nvSpPr>
        <p:spPr bwMode="auto">
          <a:xfrm flipH="1">
            <a:off x="5699125" y="3406775"/>
            <a:ext cx="39688" cy="141288"/>
          </a:xfrm>
          <a:custGeom>
            <a:avLst/>
            <a:gdLst>
              <a:gd name="T0" fmla="*/ 2147483647 w 237"/>
              <a:gd name="T1" fmla="*/ 0 h 237"/>
              <a:gd name="T2" fmla="*/ 2147483647 w 237"/>
              <a:gd name="T3" fmla="*/ 2147483647 h 237"/>
              <a:gd name="T4" fmla="*/ 2147483647 w 237"/>
              <a:gd name="T5" fmla="*/ 2147483647 h 237"/>
              <a:gd name="T6" fmla="*/ 2147483647 w 237"/>
              <a:gd name="T7" fmla="*/ 2147483647 h 237"/>
              <a:gd name="T8" fmla="*/ 2147483647 w 237"/>
              <a:gd name="T9" fmla="*/ 2147483647 h 237"/>
              <a:gd name="T10" fmla="*/ 2147483647 w 237"/>
              <a:gd name="T11" fmla="*/ 2147483647 h 237"/>
              <a:gd name="T12" fmla="*/ 2147483647 w 237"/>
              <a:gd name="T13" fmla="*/ 2147483647 h 237"/>
              <a:gd name="T14" fmla="*/ 0 w 237"/>
              <a:gd name="T15" fmla="*/ 2147483647 h 2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237"/>
              <a:gd name="T26" fmla="*/ 237 w 237"/>
              <a:gd name="T27" fmla="*/ 237 h 2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237">
                <a:moveTo>
                  <a:pt x="237" y="0"/>
                </a:moveTo>
                <a:cubicBezTo>
                  <a:pt x="223" y="5"/>
                  <a:pt x="222" y="18"/>
                  <a:pt x="216" y="30"/>
                </a:cubicBezTo>
                <a:cubicBezTo>
                  <a:pt x="210" y="42"/>
                  <a:pt x="199" y="50"/>
                  <a:pt x="192" y="60"/>
                </a:cubicBezTo>
                <a:cubicBezTo>
                  <a:pt x="178" y="80"/>
                  <a:pt x="173" y="102"/>
                  <a:pt x="153" y="117"/>
                </a:cubicBezTo>
                <a:cubicBezTo>
                  <a:pt x="149" y="130"/>
                  <a:pt x="136" y="140"/>
                  <a:pt x="123" y="144"/>
                </a:cubicBezTo>
                <a:cubicBezTo>
                  <a:pt x="110" y="157"/>
                  <a:pt x="100" y="170"/>
                  <a:pt x="87" y="183"/>
                </a:cubicBezTo>
                <a:cubicBezTo>
                  <a:pt x="73" y="197"/>
                  <a:pt x="53" y="202"/>
                  <a:pt x="39" y="216"/>
                </a:cubicBezTo>
                <a:cubicBezTo>
                  <a:pt x="33" y="233"/>
                  <a:pt x="17" y="237"/>
                  <a:pt x="0" y="237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54" name="Text Box 326"/>
          <p:cNvSpPr txBox="1">
            <a:spLocks noChangeArrowheads="1"/>
          </p:cNvSpPr>
          <p:nvPr/>
        </p:nvSpPr>
        <p:spPr bwMode="auto">
          <a:xfrm>
            <a:off x="5100638" y="3536950"/>
            <a:ext cx="663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Canaã dos Carajas</a:t>
            </a:r>
          </a:p>
        </p:txBody>
      </p:sp>
      <p:sp>
        <p:nvSpPr>
          <p:cNvPr id="8309955" name="Oval 250"/>
          <p:cNvSpPr>
            <a:spLocks noChangeArrowheads="1"/>
          </p:cNvSpPr>
          <p:nvPr/>
        </p:nvSpPr>
        <p:spPr bwMode="auto">
          <a:xfrm>
            <a:off x="5708650" y="3524250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56" name="AutoShape 139"/>
          <p:cNvSpPr>
            <a:spLocks noChangeArrowheads="1"/>
          </p:cNvSpPr>
          <p:nvPr/>
        </p:nvSpPr>
        <p:spPr bwMode="auto">
          <a:xfrm>
            <a:off x="7069138" y="5005388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957" name="Text Box 326"/>
          <p:cNvSpPr txBox="1">
            <a:spLocks noChangeArrowheads="1"/>
          </p:cNvSpPr>
          <p:nvPr/>
        </p:nvSpPr>
        <p:spPr bwMode="auto">
          <a:xfrm>
            <a:off x="5816600" y="5478463"/>
            <a:ext cx="9921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São Paulo / Resende</a:t>
            </a:r>
          </a:p>
        </p:txBody>
      </p:sp>
      <p:sp>
        <p:nvSpPr>
          <p:cNvPr id="8309958" name="Freeform 48"/>
          <p:cNvSpPr>
            <a:spLocks/>
          </p:cNvSpPr>
          <p:nvPr/>
        </p:nvSpPr>
        <p:spPr bwMode="auto">
          <a:xfrm>
            <a:off x="2659063" y="3806825"/>
            <a:ext cx="301625" cy="196850"/>
          </a:xfrm>
          <a:custGeom>
            <a:avLst/>
            <a:gdLst>
              <a:gd name="T0" fmla="*/ 2147483647 w 5689"/>
              <a:gd name="T1" fmla="*/ 2147483647 h 5810"/>
              <a:gd name="T2" fmla="*/ 2147483647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59" name="Freeform 46"/>
          <p:cNvSpPr>
            <a:spLocks/>
          </p:cNvSpPr>
          <p:nvPr/>
        </p:nvSpPr>
        <p:spPr bwMode="auto">
          <a:xfrm>
            <a:off x="2947988" y="2682875"/>
            <a:ext cx="823912" cy="1128713"/>
          </a:xfrm>
          <a:custGeom>
            <a:avLst/>
            <a:gdLst>
              <a:gd name="T0" fmla="*/ 2147483647 w 9549"/>
              <a:gd name="T1" fmla="*/ 0 h 10104"/>
              <a:gd name="T2" fmla="*/ 0 w 9549"/>
              <a:gd name="T3" fmla="*/ 2147483647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60" name="Text Box 326"/>
          <p:cNvSpPr txBox="1">
            <a:spLocks noChangeArrowheads="1"/>
          </p:cNvSpPr>
          <p:nvPr/>
        </p:nvSpPr>
        <p:spPr bwMode="auto">
          <a:xfrm>
            <a:off x="3413125" y="2516188"/>
            <a:ext cx="4000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Itacoatiara</a:t>
            </a:r>
          </a:p>
        </p:txBody>
      </p:sp>
      <p:sp>
        <p:nvSpPr>
          <p:cNvPr id="8309961" name="AutoShape 140"/>
          <p:cNvSpPr>
            <a:spLocks noChangeArrowheads="1"/>
          </p:cNvSpPr>
          <p:nvPr/>
        </p:nvSpPr>
        <p:spPr bwMode="auto">
          <a:xfrm>
            <a:off x="3741738" y="2620963"/>
            <a:ext cx="66675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962" name="Forma livre 297"/>
          <p:cNvSpPr>
            <a:spLocks noChangeArrowheads="1"/>
          </p:cNvSpPr>
          <p:nvPr/>
        </p:nvSpPr>
        <p:spPr bwMode="auto">
          <a:xfrm>
            <a:off x="1817688" y="4003675"/>
            <a:ext cx="812800" cy="252413"/>
          </a:xfrm>
          <a:custGeom>
            <a:avLst/>
            <a:gdLst>
              <a:gd name="T0" fmla="*/ 0 w 985838"/>
              <a:gd name="T1" fmla="*/ 161262 h 250031"/>
              <a:gd name="T2" fmla="*/ 98794 w 985838"/>
              <a:gd name="T3" fmla="*/ 215016 h 250031"/>
              <a:gd name="T4" fmla="*/ 195342 w 985838"/>
              <a:gd name="T5" fmla="*/ 148858 h 250031"/>
              <a:gd name="T6" fmla="*/ 330062 w 985838"/>
              <a:gd name="T7" fmla="*/ 124047 h 250031"/>
              <a:gd name="T8" fmla="*/ 377213 w 985838"/>
              <a:gd name="T9" fmla="*/ 119912 h 250031"/>
              <a:gd name="T10" fmla="*/ 406402 w 985838"/>
              <a:gd name="T11" fmla="*/ 99238 h 250031"/>
              <a:gd name="T12" fmla="*/ 464780 w 985838"/>
              <a:gd name="T13" fmla="*/ 0 h 2500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838"/>
              <a:gd name="T22" fmla="*/ 0 h 250031"/>
              <a:gd name="T23" fmla="*/ 985838 w 985838"/>
              <a:gd name="T24" fmla="*/ 250031 h 2500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838" h="250031">
                <a:moveTo>
                  <a:pt x="0" y="185737"/>
                </a:moveTo>
                <a:cubicBezTo>
                  <a:pt x="70247" y="217884"/>
                  <a:pt x="140494" y="250031"/>
                  <a:pt x="209550" y="247650"/>
                </a:cubicBezTo>
                <a:cubicBezTo>
                  <a:pt x="278606" y="245269"/>
                  <a:pt x="332582" y="188912"/>
                  <a:pt x="414338" y="171450"/>
                </a:cubicBezTo>
                <a:cubicBezTo>
                  <a:pt x="496094" y="153988"/>
                  <a:pt x="635794" y="148431"/>
                  <a:pt x="700088" y="142875"/>
                </a:cubicBezTo>
                <a:cubicBezTo>
                  <a:pt x="764382" y="137319"/>
                  <a:pt x="773113" y="142874"/>
                  <a:pt x="800100" y="138112"/>
                </a:cubicBezTo>
                <a:cubicBezTo>
                  <a:pt x="827087" y="133350"/>
                  <a:pt x="831057" y="137319"/>
                  <a:pt x="862013" y="114300"/>
                </a:cubicBezTo>
                <a:cubicBezTo>
                  <a:pt x="892969" y="91281"/>
                  <a:pt x="939403" y="45640"/>
                  <a:pt x="985838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63" name="Forma livre 299"/>
          <p:cNvSpPr>
            <a:spLocks noChangeArrowheads="1"/>
          </p:cNvSpPr>
          <p:nvPr/>
        </p:nvSpPr>
        <p:spPr bwMode="auto">
          <a:xfrm>
            <a:off x="2646363" y="4011613"/>
            <a:ext cx="817562" cy="793750"/>
          </a:xfrm>
          <a:custGeom>
            <a:avLst/>
            <a:gdLst>
              <a:gd name="T0" fmla="*/ 0 w 971550"/>
              <a:gd name="T1" fmla="*/ 0 h 942975"/>
              <a:gd name="T2" fmla="*/ 59683 w 971550"/>
              <a:gd name="T3" fmla="*/ 95577 h 942975"/>
              <a:gd name="T4" fmla="*/ 307962 w 971550"/>
              <a:gd name="T5" fmla="*/ 358413 h 942975"/>
              <a:gd name="T6" fmla="*/ 487011 w 971550"/>
              <a:gd name="T7" fmla="*/ 473106 h 942975"/>
              <a:gd name="T8" fmla="*/ 0 60000 65536"/>
              <a:gd name="T9" fmla="*/ 0 60000 65536"/>
              <a:gd name="T10" fmla="*/ 0 60000 65536"/>
              <a:gd name="T11" fmla="*/ 0 60000 65536"/>
              <a:gd name="T12" fmla="*/ 0 w 971550"/>
              <a:gd name="T13" fmla="*/ 0 h 942975"/>
              <a:gd name="T14" fmla="*/ 971550 w 97155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1550" h="942975">
                <a:moveTo>
                  <a:pt x="0" y="0"/>
                </a:moveTo>
                <a:cubicBezTo>
                  <a:pt x="8334" y="35719"/>
                  <a:pt x="16668" y="71438"/>
                  <a:pt x="119062" y="190500"/>
                </a:cubicBezTo>
                <a:cubicBezTo>
                  <a:pt x="221456" y="309562"/>
                  <a:pt x="472281" y="588963"/>
                  <a:pt x="614362" y="714375"/>
                </a:cubicBezTo>
                <a:cubicBezTo>
                  <a:pt x="756443" y="839787"/>
                  <a:pt x="863996" y="891381"/>
                  <a:pt x="971550" y="94297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64" name="Oval 250"/>
          <p:cNvSpPr>
            <a:spLocks noChangeArrowheads="1"/>
          </p:cNvSpPr>
          <p:nvPr/>
        </p:nvSpPr>
        <p:spPr bwMode="auto">
          <a:xfrm>
            <a:off x="2889250" y="4341813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65" name="Text Box 326"/>
          <p:cNvSpPr txBox="1">
            <a:spLocks noChangeArrowheads="1"/>
          </p:cNvSpPr>
          <p:nvPr/>
        </p:nvSpPr>
        <p:spPr bwMode="auto">
          <a:xfrm>
            <a:off x="2640013" y="4402138"/>
            <a:ext cx="3476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Ji-Paraná</a:t>
            </a:r>
          </a:p>
        </p:txBody>
      </p:sp>
      <p:sp>
        <p:nvSpPr>
          <p:cNvPr id="8309966" name="Forma livre 307"/>
          <p:cNvSpPr>
            <a:spLocks noChangeArrowheads="1"/>
          </p:cNvSpPr>
          <p:nvPr/>
        </p:nvSpPr>
        <p:spPr bwMode="auto">
          <a:xfrm>
            <a:off x="3503613" y="4833938"/>
            <a:ext cx="173037" cy="339725"/>
          </a:xfrm>
          <a:custGeom>
            <a:avLst/>
            <a:gdLst>
              <a:gd name="T0" fmla="*/ 0 w 204787"/>
              <a:gd name="T1" fmla="*/ 0 h 404813"/>
              <a:gd name="T2" fmla="*/ 103924 w 204787"/>
              <a:gd name="T3" fmla="*/ 201271 h 404813"/>
              <a:gd name="T4" fmla="*/ 0 60000 65536"/>
              <a:gd name="T5" fmla="*/ 0 60000 65536"/>
              <a:gd name="T6" fmla="*/ 0 w 204787"/>
              <a:gd name="T7" fmla="*/ 0 h 404813"/>
              <a:gd name="T8" fmla="*/ 204787 w 204787"/>
              <a:gd name="T9" fmla="*/ 404813 h 4048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787" h="404813">
                <a:moveTo>
                  <a:pt x="0" y="0"/>
                </a:moveTo>
                <a:cubicBezTo>
                  <a:pt x="81359" y="166291"/>
                  <a:pt x="162718" y="332582"/>
                  <a:pt x="204787" y="404813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67" name="Forma livre 309"/>
          <p:cNvSpPr>
            <a:spLocks noChangeArrowheads="1"/>
          </p:cNvSpPr>
          <p:nvPr/>
        </p:nvSpPr>
        <p:spPr bwMode="auto">
          <a:xfrm>
            <a:off x="3676650" y="5170488"/>
            <a:ext cx="328613" cy="231775"/>
          </a:xfrm>
          <a:custGeom>
            <a:avLst/>
            <a:gdLst>
              <a:gd name="T0" fmla="*/ 0 w 390525"/>
              <a:gd name="T1" fmla="*/ 0 h 275432"/>
              <a:gd name="T2" fmla="*/ 195732 w 390525"/>
              <a:gd name="T3" fmla="*/ 74218 h 275432"/>
              <a:gd name="T4" fmla="*/ 0 60000 65536"/>
              <a:gd name="T5" fmla="*/ 0 60000 65536"/>
              <a:gd name="T6" fmla="*/ 0 w 390525"/>
              <a:gd name="T7" fmla="*/ 0 h 275432"/>
              <a:gd name="T8" fmla="*/ 390525 w 390525"/>
              <a:gd name="T9" fmla="*/ 275432 h 275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0525" h="275432">
                <a:moveTo>
                  <a:pt x="0" y="0"/>
                </a:moveTo>
                <a:cubicBezTo>
                  <a:pt x="84534" y="137716"/>
                  <a:pt x="169069" y="275432"/>
                  <a:pt x="390525" y="147638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68" name="Forma livre 310"/>
          <p:cNvSpPr>
            <a:spLocks noChangeArrowheads="1"/>
          </p:cNvSpPr>
          <p:nvPr/>
        </p:nvSpPr>
        <p:spPr bwMode="auto">
          <a:xfrm>
            <a:off x="4005263" y="5260975"/>
            <a:ext cx="388937" cy="112713"/>
          </a:xfrm>
          <a:custGeom>
            <a:avLst/>
            <a:gdLst>
              <a:gd name="T0" fmla="*/ 0 w 461963"/>
              <a:gd name="T1" fmla="*/ 19457 h 134937"/>
              <a:gd name="T2" fmla="*/ 231915 w 461963"/>
              <a:gd name="T3" fmla="*/ 66154 h 134937"/>
              <a:gd name="T4" fmla="*/ 0 60000 65536"/>
              <a:gd name="T5" fmla="*/ 0 60000 65536"/>
              <a:gd name="T6" fmla="*/ 0 w 461963"/>
              <a:gd name="T7" fmla="*/ 0 h 134937"/>
              <a:gd name="T8" fmla="*/ 461963 w 461963"/>
              <a:gd name="T9" fmla="*/ 134937 h 1349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963" h="134937">
                <a:moveTo>
                  <a:pt x="0" y="39687"/>
                </a:moveTo>
                <a:cubicBezTo>
                  <a:pt x="189309" y="19843"/>
                  <a:pt x="378619" y="0"/>
                  <a:pt x="461963" y="134937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69" name="Forma livre 311"/>
          <p:cNvSpPr>
            <a:spLocks noChangeArrowheads="1"/>
          </p:cNvSpPr>
          <p:nvPr/>
        </p:nvSpPr>
        <p:spPr bwMode="auto">
          <a:xfrm>
            <a:off x="3713163" y="5238750"/>
            <a:ext cx="700087" cy="461963"/>
          </a:xfrm>
          <a:custGeom>
            <a:avLst/>
            <a:gdLst>
              <a:gd name="T0" fmla="*/ 0 w 833437"/>
              <a:gd name="T1" fmla="*/ 0 h 549275"/>
              <a:gd name="T2" fmla="*/ 415545 w 833437"/>
              <a:gd name="T3" fmla="*/ 150152 h 549275"/>
              <a:gd name="T4" fmla="*/ 0 60000 65536"/>
              <a:gd name="T5" fmla="*/ 0 60000 65536"/>
              <a:gd name="T6" fmla="*/ 0 w 833437"/>
              <a:gd name="T7" fmla="*/ 0 h 549275"/>
              <a:gd name="T8" fmla="*/ 833437 w 833437"/>
              <a:gd name="T9" fmla="*/ 549275 h 549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437" h="549275">
                <a:moveTo>
                  <a:pt x="0" y="0"/>
                </a:moveTo>
                <a:cubicBezTo>
                  <a:pt x="178990" y="274637"/>
                  <a:pt x="357981" y="549275"/>
                  <a:pt x="833437" y="300037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70" name="Oval 250"/>
          <p:cNvSpPr>
            <a:spLocks noChangeArrowheads="1"/>
          </p:cNvSpPr>
          <p:nvPr/>
        </p:nvSpPr>
        <p:spPr bwMode="auto">
          <a:xfrm>
            <a:off x="4360863" y="5441950"/>
            <a:ext cx="61912" cy="58738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71" name="Forma livre 315"/>
          <p:cNvSpPr>
            <a:spLocks noChangeArrowheads="1"/>
          </p:cNvSpPr>
          <p:nvPr/>
        </p:nvSpPr>
        <p:spPr bwMode="auto">
          <a:xfrm>
            <a:off x="5867400" y="4733925"/>
            <a:ext cx="107950" cy="34925"/>
          </a:xfrm>
          <a:custGeom>
            <a:avLst/>
            <a:gdLst>
              <a:gd name="T0" fmla="*/ 0 w 128587"/>
              <a:gd name="T1" fmla="*/ 0 h 42862"/>
              <a:gd name="T2" fmla="*/ 64000 w 128587"/>
              <a:gd name="T3" fmla="*/ 6502 h 42862"/>
              <a:gd name="T4" fmla="*/ 0 60000 65536"/>
              <a:gd name="T5" fmla="*/ 0 60000 65536"/>
              <a:gd name="T6" fmla="*/ 0 w 128587"/>
              <a:gd name="T7" fmla="*/ 0 h 42862"/>
              <a:gd name="T8" fmla="*/ 128587 w 128587"/>
              <a:gd name="T9" fmla="*/ 42862 h 428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587" h="42862">
                <a:moveTo>
                  <a:pt x="0" y="0"/>
                </a:moveTo>
                <a:cubicBezTo>
                  <a:pt x="32940" y="21431"/>
                  <a:pt x="65881" y="42862"/>
                  <a:pt x="128587" y="14287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72" name="AutoShape 81"/>
          <p:cNvSpPr>
            <a:spLocks noChangeArrowheads="1"/>
          </p:cNvSpPr>
          <p:nvPr/>
        </p:nvSpPr>
        <p:spPr bwMode="auto">
          <a:xfrm rot="10800000">
            <a:off x="5942013" y="4725988"/>
            <a:ext cx="76200" cy="492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73" name="Forma livre 330"/>
          <p:cNvSpPr>
            <a:spLocks noChangeArrowheads="1"/>
          </p:cNvSpPr>
          <p:nvPr/>
        </p:nvSpPr>
        <p:spPr bwMode="auto">
          <a:xfrm>
            <a:off x="5454650" y="2322513"/>
            <a:ext cx="579438" cy="1881187"/>
          </a:xfrm>
          <a:custGeom>
            <a:avLst/>
            <a:gdLst>
              <a:gd name="T0" fmla="*/ 276015 w 686858"/>
              <a:gd name="T1" fmla="*/ 0 h 2235200"/>
              <a:gd name="T2" fmla="*/ 333787 w 686858"/>
              <a:gd name="T3" fmla="*/ 343916 h 2235200"/>
              <a:gd name="T4" fmla="*/ 320949 w 686858"/>
              <a:gd name="T5" fmla="*/ 512689 h 2235200"/>
              <a:gd name="T6" fmla="*/ 176521 w 686858"/>
              <a:gd name="T7" fmla="*/ 805654 h 2235200"/>
              <a:gd name="T8" fmla="*/ 80237 w 686858"/>
              <a:gd name="T9" fmla="*/ 917108 h 2235200"/>
              <a:gd name="T10" fmla="*/ 0 w 686858"/>
              <a:gd name="T11" fmla="*/ 1120909 h 2235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6858"/>
              <a:gd name="T19" fmla="*/ 0 h 2235200"/>
              <a:gd name="T20" fmla="*/ 686858 w 686858"/>
              <a:gd name="T21" fmla="*/ 2235200 h 2235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6858" h="2235200">
                <a:moveTo>
                  <a:pt x="546100" y="0"/>
                </a:moveTo>
                <a:cubicBezTo>
                  <a:pt x="595841" y="257704"/>
                  <a:pt x="645583" y="515408"/>
                  <a:pt x="660400" y="685800"/>
                </a:cubicBezTo>
                <a:cubicBezTo>
                  <a:pt x="675217" y="856192"/>
                  <a:pt x="686858" y="868892"/>
                  <a:pt x="635000" y="1022350"/>
                </a:cubicBezTo>
                <a:cubicBezTo>
                  <a:pt x="583142" y="1175808"/>
                  <a:pt x="428625" y="1472142"/>
                  <a:pt x="349250" y="1606550"/>
                </a:cubicBezTo>
                <a:cubicBezTo>
                  <a:pt x="269875" y="1740958"/>
                  <a:pt x="216958" y="1724025"/>
                  <a:pt x="158750" y="1828800"/>
                </a:cubicBezTo>
                <a:cubicBezTo>
                  <a:pt x="100542" y="1933575"/>
                  <a:pt x="50271" y="2084387"/>
                  <a:pt x="0" y="223520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74" name="AutoShape 82"/>
          <p:cNvSpPr>
            <a:spLocks noChangeArrowheads="1"/>
          </p:cNvSpPr>
          <p:nvPr/>
        </p:nvSpPr>
        <p:spPr bwMode="auto">
          <a:xfrm rot="10800000">
            <a:off x="5934075" y="3146425"/>
            <a:ext cx="74613" cy="492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75" name="Forma livre 331"/>
          <p:cNvSpPr>
            <a:spLocks noChangeArrowheads="1"/>
          </p:cNvSpPr>
          <p:nvPr/>
        </p:nvSpPr>
        <p:spPr bwMode="auto">
          <a:xfrm>
            <a:off x="5311775" y="4205288"/>
            <a:ext cx="141288" cy="969962"/>
          </a:xfrm>
          <a:custGeom>
            <a:avLst/>
            <a:gdLst>
              <a:gd name="T0" fmla="*/ 83788 w 168275"/>
              <a:gd name="T1" fmla="*/ 0 h 1152525"/>
              <a:gd name="T2" fmla="*/ 34781 w 168275"/>
              <a:gd name="T3" fmla="*/ 151248 h 1152525"/>
              <a:gd name="T4" fmla="*/ 7904 w 168275"/>
              <a:gd name="T5" fmla="*/ 463295 h 1152525"/>
              <a:gd name="T6" fmla="*/ 12647 w 168275"/>
              <a:gd name="T7" fmla="*/ 503097 h 1152525"/>
              <a:gd name="T8" fmla="*/ 0 w 168275"/>
              <a:gd name="T9" fmla="*/ 577925 h 1152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275"/>
              <a:gd name="T16" fmla="*/ 0 h 1152525"/>
              <a:gd name="T17" fmla="*/ 168275 w 168275"/>
              <a:gd name="T18" fmla="*/ 1152525 h 1152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275" h="1152525">
                <a:moveTo>
                  <a:pt x="168275" y="0"/>
                </a:moveTo>
                <a:cubicBezTo>
                  <a:pt x="131762" y="73819"/>
                  <a:pt x="95250" y="147638"/>
                  <a:pt x="69850" y="301625"/>
                </a:cubicBezTo>
                <a:cubicBezTo>
                  <a:pt x="44450" y="455612"/>
                  <a:pt x="23283" y="806979"/>
                  <a:pt x="15875" y="923925"/>
                </a:cubicBezTo>
                <a:cubicBezTo>
                  <a:pt x="8467" y="1040871"/>
                  <a:pt x="28046" y="965200"/>
                  <a:pt x="25400" y="1003300"/>
                </a:cubicBezTo>
                <a:cubicBezTo>
                  <a:pt x="22754" y="1041400"/>
                  <a:pt x="17992" y="1099608"/>
                  <a:pt x="0" y="115252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76" name="Oval 250"/>
          <p:cNvSpPr>
            <a:spLocks noChangeArrowheads="1"/>
          </p:cNvSpPr>
          <p:nvPr/>
        </p:nvSpPr>
        <p:spPr bwMode="auto">
          <a:xfrm>
            <a:off x="5310188" y="499903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77" name="AutoShape 102"/>
          <p:cNvSpPr>
            <a:spLocks noChangeArrowheads="1"/>
          </p:cNvSpPr>
          <p:nvPr/>
        </p:nvSpPr>
        <p:spPr bwMode="auto">
          <a:xfrm rot="10800000">
            <a:off x="5284788" y="5121275"/>
            <a:ext cx="77787" cy="50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78" name="Forma livre 332"/>
          <p:cNvSpPr>
            <a:spLocks noChangeArrowheads="1"/>
          </p:cNvSpPr>
          <p:nvPr/>
        </p:nvSpPr>
        <p:spPr bwMode="auto">
          <a:xfrm>
            <a:off x="4965700" y="5167313"/>
            <a:ext cx="347663" cy="611187"/>
          </a:xfrm>
          <a:custGeom>
            <a:avLst/>
            <a:gdLst>
              <a:gd name="T0" fmla="*/ 205120 w 414867"/>
              <a:gd name="T1" fmla="*/ 0 h 727075"/>
              <a:gd name="T2" fmla="*/ 121921 w 414867"/>
              <a:gd name="T3" fmla="*/ 180860 h 727075"/>
              <a:gd name="T4" fmla="*/ 82676 w 414867"/>
              <a:gd name="T5" fmla="*/ 215762 h 727075"/>
              <a:gd name="T6" fmla="*/ 12036 w 414867"/>
              <a:gd name="T7" fmla="*/ 304606 h 727075"/>
              <a:gd name="T8" fmla="*/ 10465 w 414867"/>
              <a:gd name="T9" fmla="*/ 363306 h 72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867"/>
              <a:gd name="T16" fmla="*/ 0 h 727075"/>
              <a:gd name="T17" fmla="*/ 414867 w 414867"/>
              <a:gd name="T18" fmla="*/ 727075 h 7270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867" h="727075">
                <a:moveTo>
                  <a:pt x="414867" y="0"/>
                </a:moveTo>
                <a:cubicBezTo>
                  <a:pt x="351367" y="144991"/>
                  <a:pt x="287867" y="289983"/>
                  <a:pt x="246592" y="361950"/>
                </a:cubicBezTo>
                <a:cubicBezTo>
                  <a:pt x="205317" y="433917"/>
                  <a:pt x="204259" y="390525"/>
                  <a:pt x="167217" y="431800"/>
                </a:cubicBezTo>
                <a:cubicBezTo>
                  <a:pt x="130175" y="473075"/>
                  <a:pt x="48684" y="560388"/>
                  <a:pt x="24342" y="609600"/>
                </a:cubicBezTo>
                <a:cubicBezTo>
                  <a:pt x="0" y="658812"/>
                  <a:pt x="21167" y="727075"/>
                  <a:pt x="21167" y="72707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79" name="AutoShape 102"/>
          <p:cNvSpPr>
            <a:spLocks noChangeArrowheads="1"/>
          </p:cNvSpPr>
          <p:nvPr/>
        </p:nvSpPr>
        <p:spPr bwMode="auto">
          <a:xfrm rot="10800000">
            <a:off x="5067300" y="5492750"/>
            <a:ext cx="77788" cy="5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80" name="AutoShape 82"/>
          <p:cNvSpPr>
            <a:spLocks noChangeArrowheads="1"/>
          </p:cNvSpPr>
          <p:nvPr/>
        </p:nvSpPr>
        <p:spPr bwMode="auto">
          <a:xfrm rot="10800000">
            <a:off x="5791200" y="3884613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81" name="Text Box 99"/>
          <p:cNvSpPr txBox="1">
            <a:spLocks noChangeArrowheads="1"/>
          </p:cNvSpPr>
          <p:nvPr/>
        </p:nvSpPr>
        <p:spPr bwMode="auto">
          <a:xfrm rot="-4429280">
            <a:off x="5130006" y="4275932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BR-158</a:t>
            </a:r>
          </a:p>
        </p:txBody>
      </p:sp>
      <p:sp>
        <p:nvSpPr>
          <p:cNvPr id="8309982" name="AutoShape 110"/>
          <p:cNvSpPr>
            <a:spLocks noChangeArrowheads="1"/>
          </p:cNvSpPr>
          <p:nvPr/>
        </p:nvSpPr>
        <p:spPr bwMode="auto">
          <a:xfrm rot="10800000">
            <a:off x="2593975" y="3978275"/>
            <a:ext cx="76200" cy="5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83" name="AutoShape 103"/>
          <p:cNvSpPr>
            <a:spLocks noChangeArrowheads="1"/>
          </p:cNvSpPr>
          <p:nvPr/>
        </p:nvSpPr>
        <p:spPr bwMode="auto">
          <a:xfrm rot="10800000">
            <a:off x="1924050" y="3744913"/>
            <a:ext cx="77788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84" name="Oval 250"/>
          <p:cNvSpPr>
            <a:spLocks noChangeArrowheads="1"/>
          </p:cNvSpPr>
          <p:nvPr/>
        </p:nvSpPr>
        <p:spPr bwMode="auto">
          <a:xfrm>
            <a:off x="2767013" y="3749675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85" name="AutoShape 82"/>
          <p:cNvSpPr>
            <a:spLocks noChangeArrowheads="1"/>
          </p:cNvSpPr>
          <p:nvPr/>
        </p:nvSpPr>
        <p:spPr bwMode="auto">
          <a:xfrm rot="10800000">
            <a:off x="4386263" y="2976563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09986" name="Text Box 134"/>
          <p:cNvSpPr txBox="1">
            <a:spLocks noChangeArrowheads="1"/>
          </p:cNvSpPr>
          <p:nvPr/>
        </p:nvSpPr>
        <p:spPr bwMode="auto">
          <a:xfrm>
            <a:off x="4113213" y="4837113"/>
            <a:ext cx="330200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FICO</a:t>
            </a:r>
          </a:p>
        </p:txBody>
      </p:sp>
      <p:sp>
        <p:nvSpPr>
          <p:cNvPr id="8309987" name="Text Box 33"/>
          <p:cNvSpPr txBox="1">
            <a:spLocks noChangeArrowheads="1"/>
          </p:cNvSpPr>
          <p:nvPr/>
        </p:nvSpPr>
        <p:spPr bwMode="auto">
          <a:xfrm rot="2221202">
            <a:off x="3068638" y="4559300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309988" name="Text Box 33"/>
          <p:cNvSpPr txBox="1">
            <a:spLocks noChangeArrowheads="1"/>
          </p:cNvSpPr>
          <p:nvPr/>
        </p:nvSpPr>
        <p:spPr bwMode="auto">
          <a:xfrm>
            <a:off x="3962400" y="5153025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309989" name="Line 123"/>
          <p:cNvSpPr>
            <a:spLocks noChangeShapeType="1"/>
          </p:cNvSpPr>
          <p:nvPr/>
        </p:nvSpPr>
        <p:spPr bwMode="auto">
          <a:xfrm flipV="1">
            <a:off x="5186363" y="5170488"/>
            <a:ext cx="8890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990" name="Line 123"/>
          <p:cNvSpPr>
            <a:spLocks noChangeShapeType="1"/>
          </p:cNvSpPr>
          <p:nvPr/>
        </p:nvSpPr>
        <p:spPr bwMode="auto">
          <a:xfrm flipV="1">
            <a:off x="5227638" y="5049838"/>
            <a:ext cx="79375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991" name="Oval 250"/>
          <p:cNvSpPr>
            <a:spLocks noChangeArrowheads="1"/>
          </p:cNvSpPr>
          <p:nvPr/>
        </p:nvSpPr>
        <p:spPr bwMode="auto">
          <a:xfrm>
            <a:off x="4587875" y="4953000"/>
            <a:ext cx="61913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92" name="Line 123"/>
          <p:cNvSpPr>
            <a:spLocks noChangeShapeType="1"/>
          </p:cNvSpPr>
          <p:nvPr/>
        </p:nvSpPr>
        <p:spPr bwMode="auto">
          <a:xfrm flipV="1">
            <a:off x="4484688" y="5011738"/>
            <a:ext cx="79375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993" name="Freeform 123"/>
          <p:cNvSpPr>
            <a:spLocks/>
          </p:cNvSpPr>
          <p:nvPr/>
        </p:nvSpPr>
        <p:spPr bwMode="auto">
          <a:xfrm>
            <a:off x="5768975" y="4865688"/>
            <a:ext cx="101600" cy="373062"/>
          </a:xfrm>
          <a:custGeom>
            <a:avLst/>
            <a:gdLst>
              <a:gd name="T0" fmla="*/ 0 w 66"/>
              <a:gd name="T1" fmla="*/ 2147483647 h 222"/>
              <a:gd name="T2" fmla="*/ 2147483647 w 66"/>
              <a:gd name="T3" fmla="*/ 2147483647 h 222"/>
              <a:gd name="T4" fmla="*/ 2147483647 w 66"/>
              <a:gd name="T5" fmla="*/ 0 h 222"/>
              <a:gd name="T6" fmla="*/ 0 60000 65536"/>
              <a:gd name="T7" fmla="*/ 0 60000 65536"/>
              <a:gd name="T8" fmla="*/ 0 60000 65536"/>
              <a:gd name="T9" fmla="*/ 0 w 66"/>
              <a:gd name="T10" fmla="*/ 0 h 222"/>
              <a:gd name="T11" fmla="*/ 66 w 66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222">
                <a:moveTo>
                  <a:pt x="0" y="222"/>
                </a:moveTo>
                <a:cubicBezTo>
                  <a:pt x="9" y="171"/>
                  <a:pt x="19" y="121"/>
                  <a:pt x="30" y="84"/>
                </a:cubicBezTo>
                <a:cubicBezTo>
                  <a:pt x="41" y="47"/>
                  <a:pt x="53" y="23"/>
                  <a:pt x="66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09994" name="Oval 250"/>
          <p:cNvSpPr>
            <a:spLocks noChangeArrowheads="1"/>
          </p:cNvSpPr>
          <p:nvPr/>
        </p:nvSpPr>
        <p:spPr bwMode="auto">
          <a:xfrm>
            <a:off x="1779588" y="4181475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95" name="Rectangle 52"/>
          <p:cNvSpPr>
            <a:spLocks noChangeArrowheads="1"/>
          </p:cNvSpPr>
          <p:nvPr/>
        </p:nvSpPr>
        <p:spPr bwMode="auto">
          <a:xfrm>
            <a:off x="215900" y="939800"/>
            <a:ext cx="7361238" cy="51736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996" name="Forma livre 326"/>
          <p:cNvSpPr>
            <a:spLocks noChangeArrowheads="1"/>
          </p:cNvSpPr>
          <p:nvPr/>
        </p:nvSpPr>
        <p:spPr bwMode="auto">
          <a:xfrm>
            <a:off x="4394200" y="5503863"/>
            <a:ext cx="584200" cy="304800"/>
          </a:xfrm>
          <a:custGeom>
            <a:avLst/>
            <a:gdLst>
              <a:gd name="T0" fmla="*/ 0 w 584200"/>
              <a:gd name="T1" fmla="*/ 0 h 305329"/>
              <a:gd name="T2" fmla="*/ 50800 w 584200"/>
              <a:gd name="T3" fmla="*/ 123610 h 305329"/>
              <a:gd name="T4" fmla="*/ 130175 w 584200"/>
              <a:gd name="T5" fmla="*/ 158475 h 305329"/>
              <a:gd name="T6" fmla="*/ 371475 w 584200"/>
              <a:gd name="T7" fmla="*/ 285255 h 305329"/>
              <a:gd name="T8" fmla="*/ 584200 w 584200"/>
              <a:gd name="T9" fmla="*/ 275746 h 305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305329"/>
              <a:gd name="T17" fmla="*/ 584200 w 584200"/>
              <a:gd name="T18" fmla="*/ 305329 h 305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305329">
                <a:moveTo>
                  <a:pt x="0" y="0"/>
                </a:moveTo>
                <a:cubicBezTo>
                  <a:pt x="14552" y="48683"/>
                  <a:pt x="29104" y="97367"/>
                  <a:pt x="50800" y="123825"/>
                </a:cubicBezTo>
                <a:cubicBezTo>
                  <a:pt x="72496" y="150283"/>
                  <a:pt x="76729" y="131763"/>
                  <a:pt x="130175" y="158750"/>
                </a:cubicBezTo>
                <a:cubicBezTo>
                  <a:pt x="183621" y="185737"/>
                  <a:pt x="295804" y="266171"/>
                  <a:pt x="371475" y="285750"/>
                </a:cubicBezTo>
                <a:cubicBezTo>
                  <a:pt x="447146" y="305329"/>
                  <a:pt x="515673" y="290777"/>
                  <a:pt x="584200" y="27622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09997" name="Oval 250"/>
          <p:cNvSpPr>
            <a:spLocks noChangeArrowheads="1"/>
          </p:cNvSpPr>
          <p:nvPr/>
        </p:nvSpPr>
        <p:spPr bwMode="auto">
          <a:xfrm>
            <a:off x="4948238" y="57356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09998" name="Rectangle 68"/>
          <p:cNvSpPr>
            <a:spLocks noChangeArrowheads="1"/>
          </p:cNvSpPr>
          <p:nvPr/>
        </p:nvSpPr>
        <p:spPr bwMode="auto">
          <a:xfrm>
            <a:off x="3856038" y="3665538"/>
            <a:ext cx="73025" cy="68262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09999" name="Text Box 326"/>
          <p:cNvSpPr txBox="1">
            <a:spLocks noChangeArrowheads="1"/>
          </p:cNvSpPr>
          <p:nvPr/>
        </p:nvSpPr>
        <p:spPr bwMode="auto">
          <a:xfrm>
            <a:off x="6457950" y="2543175"/>
            <a:ext cx="4651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Ponta da Madeira</a:t>
            </a:r>
          </a:p>
        </p:txBody>
      </p:sp>
      <p:sp>
        <p:nvSpPr>
          <p:cNvPr id="8310000" name="AutoShape 76"/>
          <p:cNvSpPr>
            <a:spLocks noChangeArrowheads="1"/>
          </p:cNvSpPr>
          <p:nvPr/>
        </p:nvSpPr>
        <p:spPr bwMode="auto">
          <a:xfrm>
            <a:off x="6843713" y="2592388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0001" name="AutoShape 6"/>
          <p:cNvSpPr>
            <a:spLocks noChangeArrowheads="1"/>
          </p:cNvSpPr>
          <p:nvPr/>
        </p:nvSpPr>
        <p:spPr bwMode="auto">
          <a:xfrm rot="10800000">
            <a:off x="2397125" y="6157913"/>
            <a:ext cx="3400425" cy="968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10002" name="AutoShape 242"/>
          <p:cNvSpPr>
            <a:spLocks noChangeArrowheads="1"/>
          </p:cNvSpPr>
          <p:nvPr/>
        </p:nvSpPr>
        <p:spPr bwMode="auto">
          <a:xfrm>
            <a:off x="6845300" y="2582863"/>
            <a:ext cx="76200" cy="635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10003" name="Text Box 243"/>
          <p:cNvSpPr txBox="1">
            <a:spLocks noChangeArrowheads="1"/>
          </p:cNvSpPr>
          <p:nvPr/>
        </p:nvSpPr>
        <p:spPr bwMode="auto">
          <a:xfrm rot="-1577080">
            <a:off x="6489700" y="3168650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BR-226</a:t>
            </a:r>
          </a:p>
        </p:txBody>
      </p:sp>
      <p:sp>
        <p:nvSpPr>
          <p:cNvPr id="8310004" name="Text Box 244"/>
          <p:cNvSpPr txBox="1">
            <a:spLocks noChangeArrowheads="1"/>
          </p:cNvSpPr>
          <p:nvPr/>
        </p:nvSpPr>
        <p:spPr bwMode="auto">
          <a:xfrm rot="15747634">
            <a:off x="6685757" y="2867819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BR-135</a:t>
            </a:r>
          </a:p>
        </p:txBody>
      </p:sp>
      <p:sp>
        <p:nvSpPr>
          <p:cNvPr id="8310005" name="Freeform 245"/>
          <p:cNvSpPr>
            <a:spLocks/>
          </p:cNvSpPr>
          <p:nvPr/>
        </p:nvSpPr>
        <p:spPr bwMode="auto">
          <a:xfrm>
            <a:off x="6467475" y="2636838"/>
            <a:ext cx="519113" cy="1065212"/>
          </a:xfrm>
          <a:custGeom>
            <a:avLst/>
            <a:gdLst/>
            <a:ahLst/>
            <a:cxnLst>
              <a:cxn ang="0">
                <a:pos x="18" y="801"/>
              </a:cxn>
              <a:cxn ang="0">
                <a:pos x="38" y="576"/>
              </a:cxn>
              <a:cxn ang="0">
                <a:pos x="243" y="466"/>
              </a:cxn>
              <a:cxn ang="0">
                <a:pos x="329" y="441"/>
              </a:cxn>
              <a:cxn ang="0">
                <a:pos x="283" y="0"/>
              </a:cxn>
            </a:cxnLst>
            <a:rect l="0" t="0" r="r" b="b"/>
            <a:pathLst>
              <a:path w="336" h="801">
                <a:moveTo>
                  <a:pt x="18" y="801"/>
                </a:moveTo>
                <a:cubicBezTo>
                  <a:pt x="9" y="716"/>
                  <a:pt x="0" y="632"/>
                  <a:pt x="38" y="576"/>
                </a:cubicBezTo>
                <a:cubicBezTo>
                  <a:pt x="76" y="520"/>
                  <a:pt x="195" y="488"/>
                  <a:pt x="243" y="466"/>
                </a:cubicBezTo>
                <a:cubicBezTo>
                  <a:pt x="291" y="444"/>
                  <a:pt x="322" y="519"/>
                  <a:pt x="329" y="441"/>
                </a:cubicBezTo>
                <a:cubicBezTo>
                  <a:pt x="336" y="363"/>
                  <a:pt x="309" y="181"/>
                  <a:pt x="283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10006" name="AutoShape 246"/>
          <p:cNvSpPr>
            <a:spLocks noChangeArrowheads="1"/>
          </p:cNvSpPr>
          <p:nvPr/>
        </p:nvSpPr>
        <p:spPr bwMode="auto">
          <a:xfrm>
            <a:off x="6861175" y="2592388"/>
            <a:ext cx="77788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10007" name="Text Box 326"/>
          <p:cNvSpPr txBox="1">
            <a:spLocks noChangeArrowheads="1"/>
          </p:cNvSpPr>
          <p:nvPr/>
        </p:nvSpPr>
        <p:spPr bwMode="auto">
          <a:xfrm>
            <a:off x="6980238" y="2597150"/>
            <a:ext cx="490537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Itaqui</a:t>
            </a:r>
          </a:p>
        </p:txBody>
      </p:sp>
      <p:sp>
        <p:nvSpPr>
          <p:cNvPr id="8310008" name="Text Box 248"/>
          <p:cNvSpPr txBox="1">
            <a:spLocks noChangeArrowheads="1"/>
          </p:cNvSpPr>
          <p:nvPr/>
        </p:nvSpPr>
        <p:spPr bwMode="auto">
          <a:xfrm rot="16200000">
            <a:off x="6345238" y="3463925"/>
            <a:ext cx="431800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MA-006</a:t>
            </a:r>
          </a:p>
        </p:txBody>
      </p:sp>
      <p:sp>
        <p:nvSpPr>
          <p:cNvPr id="8310009" name="Freeform 249"/>
          <p:cNvSpPr>
            <a:spLocks/>
          </p:cNvSpPr>
          <p:nvPr/>
        </p:nvSpPr>
        <p:spPr bwMode="auto">
          <a:xfrm>
            <a:off x="6937375" y="3249613"/>
            <a:ext cx="90488" cy="2317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5" y="64"/>
              </a:cxn>
              <a:cxn ang="0">
                <a:pos x="4" y="111"/>
              </a:cxn>
              <a:cxn ang="0">
                <a:pos x="59" y="174"/>
              </a:cxn>
            </a:cxnLst>
            <a:rect l="0" t="0" r="r" b="b"/>
            <a:pathLst>
              <a:path w="59" h="174">
                <a:moveTo>
                  <a:pt x="20" y="0"/>
                </a:moveTo>
                <a:cubicBezTo>
                  <a:pt x="29" y="23"/>
                  <a:pt x="38" y="46"/>
                  <a:pt x="35" y="64"/>
                </a:cubicBezTo>
                <a:cubicBezTo>
                  <a:pt x="32" y="82"/>
                  <a:pt x="0" y="93"/>
                  <a:pt x="4" y="111"/>
                </a:cubicBezTo>
                <a:cubicBezTo>
                  <a:pt x="8" y="129"/>
                  <a:pt x="33" y="151"/>
                  <a:pt x="59" y="17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10010" name="Rectangle 83"/>
          <p:cNvSpPr>
            <a:spLocks noChangeArrowheads="1"/>
          </p:cNvSpPr>
          <p:nvPr/>
        </p:nvSpPr>
        <p:spPr bwMode="auto">
          <a:xfrm>
            <a:off x="5969000" y="4332288"/>
            <a:ext cx="71438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0011" name="Rectangle 251"/>
          <p:cNvSpPr>
            <a:spLocks noChangeAspect="1" noChangeArrowheads="1"/>
          </p:cNvSpPr>
          <p:nvPr/>
        </p:nvSpPr>
        <p:spPr bwMode="auto">
          <a:xfrm>
            <a:off x="2173288" y="3271838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9</a:t>
            </a:r>
          </a:p>
        </p:txBody>
      </p:sp>
      <p:sp>
        <p:nvSpPr>
          <p:cNvPr id="8310012" name="Rectangle 252"/>
          <p:cNvSpPr>
            <a:spLocks noChangeAspect="1" noChangeArrowheads="1"/>
          </p:cNvSpPr>
          <p:nvPr/>
        </p:nvSpPr>
        <p:spPr bwMode="auto">
          <a:xfrm>
            <a:off x="2773363" y="3330575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10</a:t>
            </a:r>
          </a:p>
        </p:txBody>
      </p:sp>
      <p:sp>
        <p:nvSpPr>
          <p:cNvPr id="8310013" name="AutoShape 110"/>
          <p:cNvSpPr>
            <a:spLocks noChangeArrowheads="1"/>
          </p:cNvSpPr>
          <p:nvPr/>
        </p:nvSpPr>
        <p:spPr bwMode="auto">
          <a:xfrm rot="10800000">
            <a:off x="3876675" y="4229100"/>
            <a:ext cx="77788" cy="5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10014" name="Rectangle 254"/>
          <p:cNvSpPr>
            <a:spLocks noChangeAspect="1" noChangeArrowheads="1"/>
          </p:cNvSpPr>
          <p:nvPr/>
        </p:nvSpPr>
        <p:spPr bwMode="auto">
          <a:xfrm>
            <a:off x="3856038" y="2849563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11</a:t>
            </a:r>
          </a:p>
        </p:txBody>
      </p:sp>
      <p:sp>
        <p:nvSpPr>
          <p:cNvPr id="8310015" name="Rectangle 255"/>
          <p:cNvSpPr>
            <a:spLocks noChangeAspect="1" noChangeArrowheads="1"/>
          </p:cNvSpPr>
          <p:nvPr/>
        </p:nvSpPr>
        <p:spPr bwMode="auto">
          <a:xfrm>
            <a:off x="4060825" y="3714750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12</a:t>
            </a:r>
          </a:p>
        </p:txBody>
      </p:sp>
      <p:sp>
        <p:nvSpPr>
          <p:cNvPr id="8310016" name="Rectangle 256"/>
          <p:cNvSpPr>
            <a:spLocks noChangeAspect="1" noChangeArrowheads="1"/>
          </p:cNvSpPr>
          <p:nvPr/>
        </p:nvSpPr>
        <p:spPr bwMode="auto">
          <a:xfrm>
            <a:off x="3675063" y="4159250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13</a:t>
            </a:r>
          </a:p>
        </p:txBody>
      </p:sp>
      <p:sp>
        <p:nvSpPr>
          <p:cNvPr id="8310017" name="Rectangle 257"/>
          <p:cNvSpPr>
            <a:spLocks noChangeAspect="1" noChangeArrowheads="1"/>
          </p:cNvSpPr>
          <p:nvPr/>
        </p:nvSpPr>
        <p:spPr bwMode="auto">
          <a:xfrm>
            <a:off x="4518025" y="3208338"/>
            <a:ext cx="179388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14</a:t>
            </a:r>
          </a:p>
        </p:txBody>
      </p:sp>
      <p:sp>
        <p:nvSpPr>
          <p:cNvPr id="8310018" name="Rectangle 258"/>
          <p:cNvSpPr>
            <a:spLocks noChangeAspect="1" noChangeArrowheads="1"/>
          </p:cNvSpPr>
          <p:nvPr/>
        </p:nvSpPr>
        <p:spPr bwMode="auto">
          <a:xfrm>
            <a:off x="4337050" y="2690813"/>
            <a:ext cx="179388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15</a:t>
            </a:r>
          </a:p>
        </p:txBody>
      </p:sp>
      <p:sp>
        <p:nvSpPr>
          <p:cNvPr id="8310019" name="Rectangle 259"/>
          <p:cNvSpPr>
            <a:spLocks noChangeAspect="1" noChangeArrowheads="1"/>
          </p:cNvSpPr>
          <p:nvPr/>
        </p:nvSpPr>
        <p:spPr bwMode="auto">
          <a:xfrm>
            <a:off x="5118100" y="2847975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16</a:t>
            </a:r>
          </a:p>
        </p:txBody>
      </p:sp>
      <p:sp>
        <p:nvSpPr>
          <p:cNvPr id="8310020" name="Rectangle 260"/>
          <p:cNvSpPr>
            <a:spLocks noChangeAspect="1" noChangeArrowheads="1"/>
          </p:cNvSpPr>
          <p:nvPr/>
        </p:nvSpPr>
        <p:spPr bwMode="auto">
          <a:xfrm>
            <a:off x="5600700" y="4206875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17</a:t>
            </a:r>
          </a:p>
        </p:txBody>
      </p:sp>
      <p:sp>
        <p:nvSpPr>
          <p:cNvPr id="8310021" name="Rectangle 6"/>
          <p:cNvSpPr>
            <a:spLocks noChangeArrowheads="1"/>
          </p:cNvSpPr>
          <p:nvPr/>
        </p:nvSpPr>
        <p:spPr bwMode="auto">
          <a:xfrm>
            <a:off x="7581900" y="750888"/>
            <a:ext cx="18811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Eixos de Integração</a:t>
            </a:r>
          </a:p>
        </p:txBody>
      </p:sp>
      <p:sp>
        <p:nvSpPr>
          <p:cNvPr id="8310022" name="Line 7"/>
          <p:cNvSpPr>
            <a:spLocks noChangeShapeType="1"/>
          </p:cNvSpPr>
          <p:nvPr/>
        </p:nvSpPr>
        <p:spPr bwMode="auto">
          <a:xfrm>
            <a:off x="7558088" y="993775"/>
            <a:ext cx="234791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0023" name="Text Box 263"/>
          <p:cNvSpPr txBox="1">
            <a:spLocks noChangeArrowheads="1"/>
          </p:cNvSpPr>
          <p:nvPr/>
        </p:nvSpPr>
        <p:spPr bwMode="auto">
          <a:xfrm>
            <a:off x="7620000" y="1028700"/>
            <a:ext cx="2301875" cy="378301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  9. Hidrovia do Purus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10. BR 319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11. BR 080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12. Hidrovia Teles Pires/Tapajós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13. Hidrovia Juruena/Tapajós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14. BR 163 via Santarém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15. BR 163 via Miritituba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16. BR 230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17. Hidrovia Araguaia/Das Mortes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18. Norte-Sul via Vila do Conde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19. Norte-Sul via Espadarte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20. Norte-Sul via Itaqui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21. Norte-Sul Ramal Balsas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22. Ext.Oeste Norte-Sul via V.Conde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23. Ext.Oeste Norte-Sul via Espadarte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24. Ext.Oeste Norte-Sul via Itaqui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25. Hidrovia Tocantins até Estreito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26. Hidrovia Tocantins até Peixe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27. BR 242 + Hidrovia Tocantins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28. Ferrovias FICO e FILO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29. Ferrovia da Integração</a:t>
            </a:r>
          </a:p>
        </p:txBody>
      </p:sp>
      <p:sp>
        <p:nvSpPr>
          <p:cNvPr id="8310024" name="Rectangle 264"/>
          <p:cNvSpPr>
            <a:spLocks noChangeAspect="1" noChangeArrowheads="1"/>
          </p:cNvSpPr>
          <p:nvPr/>
        </p:nvSpPr>
        <p:spPr bwMode="auto">
          <a:xfrm>
            <a:off x="5891213" y="2463800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18</a:t>
            </a:r>
          </a:p>
        </p:txBody>
      </p:sp>
      <p:sp>
        <p:nvSpPr>
          <p:cNvPr id="8310025" name="Rectangle 265"/>
          <p:cNvSpPr>
            <a:spLocks noChangeAspect="1" noChangeArrowheads="1"/>
          </p:cNvSpPr>
          <p:nvPr/>
        </p:nvSpPr>
        <p:spPr bwMode="auto">
          <a:xfrm>
            <a:off x="6154738" y="2357438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19</a:t>
            </a:r>
          </a:p>
        </p:txBody>
      </p:sp>
      <p:sp>
        <p:nvSpPr>
          <p:cNvPr id="8310026" name="Rectangle 266"/>
          <p:cNvSpPr>
            <a:spLocks noChangeAspect="1" noChangeArrowheads="1"/>
          </p:cNvSpPr>
          <p:nvPr/>
        </p:nvSpPr>
        <p:spPr bwMode="auto">
          <a:xfrm>
            <a:off x="6623050" y="2403475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20</a:t>
            </a:r>
          </a:p>
        </p:txBody>
      </p:sp>
      <p:sp>
        <p:nvSpPr>
          <p:cNvPr id="8310027" name="Rectangle 267"/>
          <p:cNvSpPr>
            <a:spLocks noChangeAspect="1" noChangeArrowheads="1"/>
          </p:cNvSpPr>
          <p:nvPr/>
        </p:nvSpPr>
        <p:spPr bwMode="auto">
          <a:xfrm>
            <a:off x="6224588" y="3714750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21</a:t>
            </a:r>
          </a:p>
        </p:txBody>
      </p:sp>
      <p:sp>
        <p:nvSpPr>
          <p:cNvPr id="8310028" name="Rectangle 268"/>
          <p:cNvSpPr>
            <a:spLocks noChangeAspect="1" noChangeArrowheads="1"/>
          </p:cNvSpPr>
          <p:nvPr/>
        </p:nvSpPr>
        <p:spPr bwMode="auto">
          <a:xfrm>
            <a:off x="5033963" y="4421188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22</a:t>
            </a:r>
          </a:p>
        </p:txBody>
      </p:sp>
      <p:sp>
        <p:nvSpPr>
          <p:cNvPr id="8310029" name="Rectangle 269"/>
          <p:cNvSpPr>
            <a:spLocks noChangeAspect="1" noChangeArrowheads="1"/>
          </p:cNvSpPr>
          <p:nvPr/>
        </p:nvSpPr>
        <p:spPr bwMode="auto">
          <a:xfrm>
            <a:off x="5081588" y="4556125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23</a:t>
            </a:r>
          </a:p>
        </p:txBody>
      </p:sp>
      <p:sp>
        <p:nvSpPr>
          <p:cNvPr id="8310030" name="Rectangle 270"/>
          <p:cNvSpPr>
            <a:spLocks noChangeAspect="1" noChangeArrowheads="1"/>
          </p:cNvSpPr>
          <p:nvPr/>
        </p:nvSpPr>
        <p:spPr bwMode="auto">
          <a:xfrm>
            <a:off x="5116513" y="4662488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24</a:t>
            </a:r>
          </a:p>
        </p:txBody>
      </p:sp>
      <p:sp>
        <p:nvSpPr>
          <p:cNvPr id="8310031" name="Rectangle 271"/>
          <p:cNvSpPr>
            <a:spLocks noChangeAspect="1" noChangeArrowheads="1"/>
          </p:cNvSpPr>
          <p:nvPr/>
        </p:nvSpPr>
        <p:spPr bwMode="auto">
          <a:xfrm>
            <a:off x="6235700" y="3325813"/>
            <a:ext cx="179388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25</a:t>
            </a:r>
          </a:p>
        </p:txBody>
      </p:sp>
      <p:sp>
        <p:nvSpPr>
          <p:cNvPr id="8310032" name="Rectangle 272"/>
          <p:cNvSpPr>
            <a:spLocks noChangeAspect="1" noChangeArrowheads="1"/>
          </p:cNvSpPr>
          <p:nvPr/>
        </p:nvSpPr>
        <p:spPr bwMode="auto">
          <a:xfrm>
            <a:off x="6053138" y="4576763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26</a:t>
            </a:r>
          </a:p>
        </p:txBody>
      </p:sp>
      <p:sp>
        <p:nvSpPr>
          <p:cNvPr id="8310033" name="Rectangle 273"/>
          <p:cNvSpPr>
            <a:spLocks noChangeAspect="1" noChangeArrowheads="1"/>
          </p:cNvSpPr>
          <p:nvPr/>
        </p:nvSpPr>
        <p:spPr bwMode="auto">
          <a:xfrm>
            <a:off x="4813300" y="4660900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27</a:t>
            </a:r>
          </a:p>
        </p:txBody>
      </p:sp>
      <p:sp>
        <p:nvSpPr>
          <p:cNvPr id="8310034" name="Rectangle 274"/>
          <p:cNvSpPr>
            <a:spLocks noChangeAspect="1" noChangeArrowheads="1"/>
          </p:cNvSpPr>
          <p:nvPr/>
        </p:nvSpPr>
        <p:spPr bwMode="auto">
          <a:xfrm>
            <a:off x="3873500" y="4756150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28</a:t>
            </a:r>
          </a:p>
        </p:txBody>
      </p:sp>
      <p:sp>
        <p:nvSpPr>
          <p:cNvPr id="8310035" name="Rectangle 275"/>
          <p:cNvSpPr>
            <a:spLocks noChangeAspect="1" noChangeArrowheads="1"/>
          </p:cNvSpPr>
          <p:nvPr/>
        </p:nvSpPr>
        <p:spPr bwMode="auto">
          <a:xfrm>
            <a:off x="5221288" y="5599113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1810" name="Grupo 371"/>
          <p:cNvGrpSpPr>
            <a:grpSpLocks/>
          </p:cNvGrpSpPr>
          <p:nvPr/>
        </p:nvGrpSpPr>
        <p:grpSpPr bwMode="auto">
          <a:xfrm>
            <a:off x="1304925" y="746125"/>
            <a:ext cx="5359400" cy="5411788"/>
            <a:chOff x="1304925" y="746125"/>
            <a:chExt cx="5359400" cy="5411789"/>
          </a:xfrm>
        </p:grpSpPr>
        <p:grpSp>
          <p:nvGrpSpPr>
            <p:cNvPr id="8311811" name="Group 221"/>
            <p:cNvGrpSpPr>
              <a:grpSpLocks/>
            </p:cNvGrpSpPr>
            <p:nvPr/>
          </p:nvGrpSpPr>
          <p:grpSpPr bwMode="auto">
            <a:xfrm>
              <a:off x="1304925" y="746125"/>
              <a:ext cx="5359400" cy="5411789"/>
              <a:chOff x="822" y="470"/>
              <a:chExt cx="3376" cy="3409"/>
            </a:xfrm>
          </p:grpSpPr>
          <p:sp>
            <p:nvSpPr>
              <p:cNvPr id="8311812" name="Freeform 8"/>
              <p:cNvSpPr>
                <a:spLocks noChangeAspect="1"/>
              </p:cNvSpPr>
              <p:nvPr/>
            </p:nvSpPr>
            <p:spPr bwMode="gray">
              <a:xfrm>
                <a:off x="1787" y="2097"/>
                <a:ext cx="878" cy="863"/>
              </a:xfrm>
              <a:custGeom>
                <a:avLst/>
                <a:gdLst>
                  <a:gd name="T0" fmla="*/ 0 w 574"/>
                  <a:gd name="T1" fmla="*/ 57036 h 606"/>
                  <a:gd name="T2" fmla="*/ 138218 w 574"/>
                  <a:gd name="T3" fmla="*/ 54172 h 606"/>
                  <a:gd name="T4" fmla="*/ 364121 w 574"/>
                  <a:gd name="T5" fmla="*/ 38647 h 606"/>
                  <a:gd name="T6" fmla="*/ 526858 w 574"/>
                  <a:gd name="T7" fmla="*/ 16717 h 606"/>
                  <a:gd name="T8" fmla="*/ 665268 w 574"/>
                  <a:gd name="T9" fmla="*/ 0 h 606"/>
                  <a:gd name="T10" fmla="*/ 729760 w 574"/>
                  <a:gd name="T11" fmla="*/ 1826 h 606"/>
                  <a:gd name="T12" fmla="*/ 793268 w 574"/>
                  <a:gd name="T13" fmla="*/ 15550 h 606"/>
                  <a:gd name="T14" fmla="*/ 789866 w 574"/>
                  <a:gd name="T15" fmla="*/ 52358 h 606"/>
                  <a:gd name="T16" fmla="*/ 893888 w 574"/>
                  <a:gd name="T17" fmla="*/ 96068 h 606"/>
                  <a:gd name="T18" fmla="*/ 1104311 w 574"/>
                  <a:gd name="T19" fmla="*/ 107080 h 606"/>
                  <a:gd name="T20" fmla="*/ 1252005 w 574"/>
                  <a:gd name="T21" fmla="*/ 118897 h 606"/>
                  <a:gd name="T22" fmla="*/ 1534641 w 574"/>
                  <a:gd name="T23" fmla="*/ 130159 h 606"/>
                  <a:gd name="T24" fmla="*/ 1665219 w 574"/>
                  <a:gd name="T25" fmla="*/ 145544 h 606"/>
                  <a:gd name="T26" fmla="*/ 1708541 w 574"/>
                  <a:gd name="T27" fmla="*/ 185065 h 606"/>
                  <a:gd name="T28" fmla="*/ 1672549 w 574"/>
                  <a:gd name="T29" fmla="*/ 197805 h 606"/>
                  <a:gd name="T30" fmla="*/ 1728481 w 574"/>
                  <a:gd name="T31" fmla="*/ 225851 h 606"/>
                  <a:gd name="T32" fmla="*/ 1732854 w 574"/>
                  <a:gd name="T33" fmla="*/ 254414 h 606"/>
                  <a:gd name="T34" fmla="*/ 1854119 w 574"/>
                  <a:gd name="T35" fmla="*/ 256952 h 606"/>
                  <a:gd name="T36" fmla="*/ 1978443 w 574"/>
                  <a:gd name="T37" fmla="*/ 264940 h 606"/>
                  <a:gd name="T38" fmla="*/ 2168077 w 574"/>
                  <a:gd name="T39" fmla="*/ 267983 h 606"/>
                  <a:gd name="T40" fmla="*/ 2168077 w 574"/>
                  <a:gd name="T41" fmla="*/ 285051 h 606"/>
                  <a:gd name="T42" fmla="*/ 2222083 w 574"/>
                  <a:gd name="T43" fmla="*/ 305976 h 606"/>
                  <a:gd name="T44" fmla="*/ 2316081 w 574"/>
                  <a:gd name="T45" fmla="*/ 314081 h 606"/>
                  <a:gd name="T46" fmla="*/ 2307410 w 574"/>
                  <a:gd name="T47" fmla="*/ 344686 h 606"/>
                  <a:gd name="T48" fmla="*/ 2398163 w 574"/>
                  <a:gd name="T49" fmla="*/ 364459 h 606"/>
                  <a:gd name="T50" fmla="*/ 2393472 w 574"/>
                  <a:gd name="T51" fmla="*/ 392350 h 606"/>
                  <a:gd name="T52" fmla="*/ 2316081 w 574"/>
                  <a:gd name="T53" fmla="*/ 415908 h 606"/>
                  <a:gd name="T54" fmla="*/ 2112580 w 574"/>
                  <a:gd name="T55" fmla="*/ 419914 h 606"/>
                  <a:gd name="T56" fmla="*/ 1974868 w 574"/>
                  <a:gd name="T57" fmla="*/ 407372 h 606"/>
                  <a:gd name="T58" fmla="*/ 1728481 w 574"/>
                  <a:gd name="T59" fmla="*/ 409442 h 606"/>
                  <a:gd name="T60" fmla="*/ 1545333 w 574"/>
                  <a:gd name="T61" fmla="*/ 450010 h 606"/>
                  <a:gd name="T62" fmla="*/ 1527406 w 574"/>
                  <a:gd name="T63" fmla="*/ 471607 h 606"/>
                  <a:gd name="T64" fmla="*/ 1462662 w 574"/>
                  <a:gd name="T65" fmla="*/ 491873 h 606"/>
                  <a:gd name="T66" fmla="*/ 1436894 w 574"/>
                  <a:gd name="T67" fmla="*/ 531561 h 606"/>
                  <a:gd name="T68" fmla="*/ 1316903 w 574"/>
                  <a:gd name="T69" fmla="*/ 531561 h 606"/>
                  <a:gd name="T70" fmla="*/ 1199814 w 574"/>
                  <a:gd name="T71" fmla="*/ 516883 h 606"/>
                  <a:gd name="T72" fmla="*/ 1151443 w 574"/>
                  <a:gd name="T73" fmla="*/ 558115 h 606"/>
                  <a:gd name="T74" fmla="*/ 923257 w 574"/>
                  <a:gd name="T75" fmla="*/ 529351 h 606"/>
                  <a:gd name="T76" fmla="*/ 852864 w 574"/>
                  <a:gd name="T77" fmla="*/ 529351 h 606"/>
                  <a:gd name="T78" fmla="*/ 742454 w 574"/>
                  <a:gd name="T79" fmla="*/ 518837 h 606"/>
                  <a:gd name="T80" fmla="*/ 596067 w 574"/>
                  <a:gd name="T81" fmla="*/ 537047 h 606"/>
                  <a:gd name="T82" fmla="*/ 189555 w 574"/>
                  <a:gd name="T83" fmla="*/ 486281 h 606"/>
                  <a:gd name="T84" fmla="*/ 287550 w 574"/>
                  <a:gd name="T85" fmla="*/ 425527 h 606"/>
                  <a:gd name="T86" fmla="*/ 175531 w 574"/>
                  <a:gd name="T87" fmla="*/ 361959 h 606"/>
                  <a:gd name="T88" fmla="*/ 117866 w 574"/>
                  <a:gd name="T89" fmla="*/ 344686 h 606"/>
                  <a:gd name="T90" fmla="*/ 92023 w 574"/>
                  <a:gd name="T91" fmla="*/ 339244 h 606"/>
                  <a:gd name="T92" fmla="*/ 125663 w 574"/>
                  <a:gd name="T93" fmla="*/ 333262 h 606"/>
                  <a:gd name="T94" fmla="*/ 212774 w 574"/>
                  <a:gd name="T95" fmla="*/ 291391 h 606"/>
                  <a:gd name="T96" fmla="*/ 189555 w 574"/>
                  <a:gd name="T97" fmla="*/ 275787 h 606"/>
                  <a:gd name="T98" fmla="*/ 150522 w 574"/>
                  <a:gd name="T99" fmla="*/ 264940 h 606"/>
                  <a:gd name="T100" fmla="*/ 150522 w 574"/>
                  <a:gd name="T101" fmla="*/ 237909 h 606"/>
                  <a:gd name="T102" fmla="*/ 181123 w 574"/>
                  <a:gd name="T103" fmla="*/ 207462 h 606"/>
                  <a:gd name="T104" fmla="*/ 181123 w 574"/>
                  <a:gd name="T105" fmla="*/ 146001 h 606"/>
                  <a:gd name="T106" fmla="*/ 150522 w 574"/>
                  <a:gd name="T107" fmla="*/ 120155 h 606"/>
                  <a:gd name="T108" fmla="*/ 125663 w 574"/>
                  <a:gd name="T109" fmla="*/ 91814 h 606"/>
                  <a:gd name="T110" fmla="*/ 56790 w 574"/>
                  <a:gd name="T111" fmla="*/ 79541 h 6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4"/>
                  <a:gd name="T169" fmla="*/ 0 h 606"/>
                  <a:gd name="T170" fmla="*/ 574 w 574"/>
                  <a:gd name="T171" fmla="*/ 606 h 6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4" h="606">
                    <a:moveTo>
                      <a:pt x="0" y="62"/>
                    </a:moveTo>
                    <a:lnTo>
                      <a:pt x="33" y="59"/>
                    </a:lnTo>
                    <a:lnTo>
                      <a:pt x="87" y="42"/>
                    </a:lnTo>
                    <a:lnTo>
                      <a:pt x="126" y="18"/>
                    </a:lnTo>
                    <a:lnTo>
                      <a:pt x="159" y="0"/>
                    </a:lnTo>
                    <a:lnTo>
                      <a:pt x="175" y="2"/>
                    </a:lnTo>
                    <a:lnTo>
                      <a:pt x="190" y="17"/>
                    </a:lnTo>
                    <a:lnTo>
                      <a:pt x="189" y="57"/>
                    </a:lnTo>
                    <a:lnTo>
                      <a:pt x="214" y="104"/>
                    </a:lnTo>
                    <a:lnTo>
                      <a:pt x="264" y="116"/>
                    </a:lnTo>
                    <a:lnTo>
                      <a:pt x="300" y="129"/>
                    </a:lnTo>
                    <a:lnTo>
                      <a:pt x="367" y="141"/>
                    </a:lnTo>
                    <a:lnTo>
                      <a:pt x="399" y="158"/>
                    </a:lnTo>
                    <a:lnTo>
                      <a:pt x="409" y="201"/>
                    </a:lnTo>
                    <a:lnTo>
                      <a:pt x="400" y="215"/>
                    </a:lnTo>
                    <a:lnTo>
                      <a:pt x="414" y="245"/>
                    </a:lnTo>
                    <a:lnTo>
                      <a:pt x="415" y="276"/>
                    </a:lnTo>
                    <a:lnTo>
                      <a:pt x="444" y="279"/>
                    </a:lnTo>
                    <a:lnTo>
                      <a:pt x="474" y="288"/>
                    </a:lnTo>
                    <a:lnTo>
                      <a:pt x="519" y="291"/>
                    </a:lnTo>
                    <a:lnTo>
                      <a:pt x="519" y="309"/>
                    </a:lnTo>
                    <a:lnTo>
                      <a:pt x="532" y="332"/>
                    </a:lnTo>
                    <a:lnTo>
                      <a:pt x="555" y="341"/>
                    </a:lnTo>
                    <a:lnTo>
                      <a:pt x="553" y="374"/>
                    </a:lnTo>
                    <a:lnTo>
                      <a:pt x="574" y="396"/>
                    </a:lnTo>
                    <a:lnTo>
                      <a:pt x="573" y="426"/>
                    </a:lnTo>
                    <a:lnTo>
                      <a:pt x="555" y="452"/>
                    </a:lnTo>
                    <a:lnTo>
                      <a:pt x="506" y="456"/>
                    </a:lnTo>
                    <a:lnTo>
                      <a:pt x="473" y="442"/>
                    </a:lnTo>
                    <a:lnTo>
                      <a:pt x="414" y="444"/>
                    </a:lnTo>
                    <a:lnTo>
                      <a:pt x="370" y="489"/>
                    </a:lnTo>
                    <a:lnTo>
                      <a:pt x="366" y="512"/>
                    </a:lnTo>
                    <a:lnTo>
                      <a:pt x="350" y="534"/>
                    </a:lnTo>
                    <a:lnTo>
                      <a:pt x="344" y="577"/>
                    </a:lnTo>
                    <a:lnTo>
                      <a:pt x="315" y="577"/>
                    </a:lnTo>
                    <a:lnTo>
                      <a:pt x="288" y="561"/>
                    </a:lnTo>
                    <a:lnTo>
                      <a:pt x="276" y="606"/>
                    </a:lnTo>
                    <a:lnTo>
                      <a:pt x="221" y="575"/>
                    </a:lnTo>
                    <a:lnTo>
                      <a:pt x="204" y="575"/>
                    </a:lnTo>
                    <a:lnTo>
                      <a:pt x="178" y="563"/>
                    </a:lnTo>
                    <a:lnTo>
                      <a:pt x="143" y="583"/>
                    </a:lnTo>
                    <a:lnTo>
                      <a:pt x="45" y="528"/>
                    </a:lnTo>
                    <a:lnTo>
                      <a:pt x="69" y="462"/>
                    </a:lnTo>
                    <a:lnTo>
                      <a:pt x="42" y="393"/>
                    </a:lnTo>
                    <a:lnTo>
                      <a:pt x="28" y="374"/>
                    </a:lnTo>
                    <a:lnTo>
                      <a:pt x="22" y="368"/>
                    </a:lnTo>
                    <a:lnTo>
                      <a:pt x="30" y="362"/>
                    </a:lnTo>
                    <a:lnTo>
                      <a:pt x="51" y="317"/>
                    </a:lnTo>
                    <a:lnTo>
                      <a:pt x="45" y="299"/>
                    </a:lnTo>
                    <a:lnTo>
                      <a:pt x="36" y="288"/>
                    </a:lnTo>
                    <a:lnTo>
                      <a:pt x="36" y="258"/>
                    </a:lnTo>
                    <a:lnTo>
                      <a:pt x="43" y="225"/>
                    </a:lnTo>
                    <a:lnTo>
                      <a:pt x="43" y="159"/>
                    </a:lnTo>
                    <a:lnTo>
                      <a:pt x="36" y="131"/>
                    </a:lnTo>
                    <a:lnTo>
                      <a:pt x="30" y="100"/>
                    </a:lnTo>
                    <a:lnTo>
                      <a:pt x="14" y="8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13" name="Freeform 12"/>
              <p:cNvSpPr>
                <a:spLocks noChangeAspect="1"/>
              </p:cNvSpPr>
              <p:nvPr/>
            </p:nvSpPr>
            <p:spPr bwMode="gray">
              <a:xfrm>
                <a:off x="2307" y="2728"/>
                <a:ext cx="593" cy="569"/>
              </a:xfrm>
              <a:custGeom>
                <a:avLst/>
                <a:gdLst>
                  <a:gd name="T0" fmla="*/ 325848 w 387"/>
                  <a:gd name="T1" fmla="*/ 0 h 400"/>
                  <a:gd name="T2" fmla="*/ 122625 w 387"/>
                  <a:gd name="T3" fmla="*/ 43301 h 400"/>
                  <a:gd name="T4" fmla="*/ 105235 w 387"/>
                  <a:gd name="T5" fmla="*/ 64163 h 400"/>
                  <a:gd name="T6" fmla="*/ 44087 w 387"/>
                  <a:gd name="T7" fmla="*/ 84014 h 400"/>
                  <a:gd name="T8" fmla="*/ 0 w 387"/>
                  <a:gd name="T9" fmla="*/ 121703 h 400"/>
                  <a:gd name="T10" fmla="*/ 44087 w 387"/>
                  <a:gd name="T11" fmla="*/ 144283 h 400"/>
                  <a:gd name="T12" fmla="*/ 225570 w 387"/>
                  <a:gd name="T13" fmla="*/ 169471 h 400"/>
                  <a:gd name="T14" fmla="*/ 356848 w 387"/>
                  <a:gd name="T15" fmla="*/ 174667 h 400"/>
                  <a:gd name="T16" fmla="*/ 619641 w 387"/>
                  <a:gd name="T17" fmla="*/ 206598 h 400"/>
                  <a:gd name="T18" fmla="*/ 736293 w 387"/>
                  <a:gd name="T19" fmla="*/ 211384 h 400"/>
                  <a:gd name="T20" fmla="*/ 841507 w 387"/>
                  <a:gd name="T21" fmla="*/ 226488 h 400"/>
                  <a:gd name="T22" fmla="*/ 927889 w 387"/>
                  <a:gd name="T23" fmla="*/ 256546 h 400"/>
                  <a:gd name="T24" fmla="*/ 936457 w 387"/>
                  <a:gd name="T25" fmla="*/ 301379 h 400"/>
                  <a:gd name="T26" fmla="*/ 876856 w 387"/>
                  <a:gd name="T27" fmla="*/ 316772 h 400"/>
                  <a:gd name="T28" fmla="*/ 893404 w 387"/>
                  <a:gd name="T29" fmla="*/ 336815 h 400"/>
                  <a:gd name="T30" fmla="*/ 1034771 w 387"/>
                  <a:gd name="T31" fmla="*/ 358318 h 400"/>
                  <a:gd name="T32" fmla="*/ 1334702 w 387"/>
                  <a:gd name="T33" fmla="*/ 365496 h 400"/>
                  <a:gd name="T34" fmla="*/ 1461176 w 387"/>
                  <a:gd name="T35" fmla="*/ 321337 h 400"/>
                  <a:gd name="T36" fmla="*/ 1570872 w 387"/>
                  <a:gd name="T37" fmla="*/ 305987 h 400"/>
                  <a:gd name="T38" fmla="*/ 1654812 w 387"/>
                  <a:gd name="T39" fmla="*/ 291453 h 400"/>
                  <a:gd name="T40" fmla="*/ 1650715 w 387"/>
                  <a:gd name="T41" fmla="*/ 256546 h 400"/>
                  <a:gd name="T42" fmla="*/ 1616115 w 387"/>
                  <a:gd name="T43" fmla="*/ 239876 h 400"/>
                  <a:gd name="T44" fmla="*/ 1501073 w 387"/>
                  <a:gd name="T45" fmla="*/ 228320 h 400"/>
                  <a:gd name="T46" fmla="*/ 1495459 w 387"/>
                  <a:gd name="T47" fmla="*/ 210204 h 400"/>
                  <a:gd name="T48" fmla="*/ 1552160 w 387"/>
                  <a:gd name="T49" fmla="*/ 201578 h 400"/>
                  <a:gd name="T50" fmla="*/ 1539564 w 387"/>
                  <a:gd name="T51" fmla="*/ 165487 h 400"/>
                  <a:gd name="T52" fmla="*/ 1410876 w 387"/>
                  <a:gd name="T53" fmla="*/ 163518 h 400"/>
                  <a:gd name="T54" fmla="*/ 1358967 w 387"/>
                  <a:gd name="T55" fmla="*/ 152456 h 400"/>
                  <a:gd name="T56" fmla="*/ 1319961 w 387"/>
                  <a:gd name="T57" fmla="*/ 135396 h 400"/>
                  <a:gd name="T58" fmla="*/ 1251031 w 387"/>
                  <a:gd name="T59" fmla="*/ 99919 h 400"/>
                  <a:gd name="T60" fmla="*/ 982036 w 387"/>
                  <a:gd name="T61" fmla="*/ 100625 h 400"/>
                  <a:gd name="T62" fmla="*/ 923840 w 387"/>
                  <a:gd name="T63" fmla="*/ 85585 h 400"/>
                  <a:gd name="T64" fmla="*/ 923840 w 387"/>
                  <a:gd name="T65" fmla="*/ 10009 h 400"/>
                  <a:gd name="T66" fmla="*/ 685437 w 387"/>
                  <a:gd name="T67" fmla="*/ 11241 h 400"/>
                  <a:gd name="T68" fmla="*/ 559020 w 387"/>
                  <a:gd name="T69" fmla="*/ 0 h 400"/>
                  <a:gd name="T70" fmla="*/ 325848 w 387"/>
                  <a:gd name="T71" fmla="*/ 0 h 4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7"/>
                  <a:gd name="T109" fmla="*/ 0 h 400"/>
                  <a:gd name="T110" fmla="*/ 387 w 387"/>
                  <a:gd name="T111" fmla="*/ 400 h 4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7" h="400">
                    <a:moveTo>
                      <a:pt x="76" y="0"/>
                    </a:moveTo>
                    <a:lnTo>
                      <a:pt x="29" y="47"/>
                    </a:lnTo>
                    <a:lnTo>
                      <a:pt x="25" y="70"/>
                    </a:lnTo>
                    <a:lnTo>
                      <a:pt x="10" y="92"/>
                    </a:lnTo>
                    <a:lnTo>
                      <a:pt x="0" y="133"/>
                    </a:lnTo>
                    <a:lnTo>
                      <a:pt x="10" y="158"/>
                    </a:lnTo>
                    <a:lnTo>
                      <a:pt x="53" y="185"/>
                    </a:lnTo>
                    <a:lnTo>
                      <a:pt x="84" y="191"/>
                    </a:lnTo>
                    <a:lnTo>
                      <a:pt x="145" y="226"/>
                    </a:lnTo>
                    <a:lnTo>
                      <a:pt x="172" y="232"/>
                    </a:lnTo>
                    <a:lnTo>
                      <a:pt x="197" y="248"/>
                    </a:lnTo>
                    <a:lnTo>
                      <a:pt x="217" y="281"/>
                    </a:lnTo>
                    <a:lnTo>
                      <a:pt x="219" y="330"/>
                    </a:lnTo>
                    <a:lnTo>
                      <a:pt x="205" y="347"/>
                    </a:lnTo>
                    <a:lnTo>
                      <a:pt x="209" y="369"/>
                    </a:lnTo>
                    <a:lnTo>
                      <a:pt x="242" y="392"/>
                    </a:lnTo>
                    <a:lnTo>
                      <a:pt x="312" y="400"/>
                    </a:lnTo>
                    <a:lnTo>
                      <a:pt x="342" y="352"/>
                    </a:lnTo>
                    <a:lnTo>
                      <a:pt x="368" y="335"/>
                    </a:lnTo>
                    <a:lnTo>
                      <a:pt x="387" y="319"/>
                    </a:lnTo>
                    <a:lnTo>
                      <a:pt x="386" y="281"/>
                    </a:lnTo>
                    <a:lnTo>
                      <a:pt x="378" y="263"/>
                    </a:lnTo>
                    <a:lnTo>
                      <a:pt x="351" y="250"/>
                    </a:lnTo>
                    <a:lnTo>
                      <a:pt x="350" y="230"/>
                    </a:lnTo>
                    <a:lnTo>
                      <a:pt x="363" y="221"/>
                    </a:lnTo>
                    <a:lnTo>
                      <a:pt x="360" y="181"/>
                    </a:lnTo>
                    <a:lnTo>
                      <a:pt x="330" y="179"/>
                    </a:lnTo>
                    <a:lnTo>
                      <a:pt x="318" y="167"/>
                    </a:lnTo>
                    <a:lnTo>
                      <a:pt x="309" y="148"/>
                    </a:lnTo>
                    <a:lnTo>
                      <a:pt x="293" y="109"/>
                    </a:lnTo>
                    <a:lnTo>
                      <a:pt x="230" y="110"/>
                    </a:lnTo>
                    <a:lnTo>
                      <a:pt x="216" y="94"/>
                    </a:lnTo>
                    <a:lnTo>
                      <a:pt x="216" y="11"/>
                    </a:lnTo>
                    <a:lnTo>
                      <a:pt x="160" y="12"/>
                    </a:lnTo>
                    <a:lnTo>
                      <a:pt x="131" y="0"/>
                    </a:lnTo>
                    <a:lnTo>
                      <a:pt x="76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14" name="Freeform 13"/>
              <p:cNvSpPr>
                <a:spLocks noChangeAspect="1"/>
              </p:cNvSpPr>
              <p:nvPr/>
            </p:nvSpPr>
            <p:spPr bwMode="gray">
              <a:xfrm>
                <a:off x="1831" y="2896"/>
                <a:ext cx="956" cy="983"/>
              </a:xfrm>
              <a:custGeom>
                <a:avLst/>
                <a:gdLst>
                  <a:gd name="T0" fmla="*/ 1229 w 910"/>
                  <a:gd name="T1" fmla="*/ 1453 h 936"/>
                  <a:gd name="T2" fmla="*/ 1231 w 910"/>
                  <a:gd name="T3" fmla="*/ 1414 h 936"/>
                  <a:gd name="T4" fmla="*/ 1198 w 910"/>
                  <a:gd name="T5" fmla="*/ 1299 h 936"/>
                  <a:gd name="T6" fmla="*/ 1162 w 910"/>
                  <a:gd name="T7" fmla="*/ 1276 h 936"/>
                  <a:gd name="T8" fmla="*/ 1114 w 910"/>
                  <a:gd name="T9" fmla="*/ 1274 h 936"/>
                  <a:gd name="T10" fmla="*/ 1114 w 910"/>
                  <a:gd name="T11" fmla="*/ 1214 h 936"/>
                  <a:gd name="T12" fmla="*/ 1180 w 910"/>
                  <a:gd name="T13" fmla="*/ 1157 h 936"/>
                  <a:gd name="T14" fmla="*/ 1180 w 910"/>
                  <a:gd name="T15" fmla="*/ 1091 h 936"/>
                  <a:gd name="T16" fmla="*/ 1203 w 910"/>
                  <a:gd name="T17" fmla="*/ 1021 h 936"/>
                  <a:gd name="T18" fmla="*/ 1203 w 910"/>
                  <a:gd name="T19" fmla="*/ 920 h 936"/>
                  <a:gd name="T20" fmla="*/ 1285 w 910"/>
                  <a:gd name="T21" fmla="*/ 855 h 936"/>
                  <a:gd name="T22" fmla="*/ 1296 w 910"/>
                  <a:gd name="T23" fmla="*/ 793 h 936"/>
                  <a:gd name="T24" fmla="*/ 1291 w 910"/>
                  <a:gd name="T25" fmla="*/ 762 h 936"/>
                  <a:gd name="T26" fmla="*/ 1418 w 910"/>
                  <a:gd name="T27" fmla="*/ 590 h 936"/>
                  <a:gd name="T28" fmla="*/ 1258 w 910"/>
                  <a:gd name="T29" fmla="*/ 578 h 936"/>
                  <a:gd name="T30" fmla="*/ 1178 w 910"/>
                  <a:gd name="T31" fmla="*/ 527 h 936"/>
                  <a:gd name="T32" fmla="*/ 1170 w 910"/>
                  <a:gd name="T33" fmla="*/ 477 h 936"/>
                  <a:gd name="T34" fmla="*/ 1203 w 910"/>
                  <a:gd name="T35" fmla="*/ 446 h 936"/>
                  <a:gd name="T36" fmla="*/ 1200 w 910"/>
                  <a:gd name="T37" fmla="*/ 332 h 936"/>
                  <a:gd name="T38" fmla="*/ 1147 w 910"/>
                  <a:gd name="T39" fmla="*/ 269 h 936"/>
                  <a:gd name="T40" fmla="*/ 1093 w 910"/>
                  <a:gd name="T41" fmla="*/ 236 h 936"/>
                  <a:gd name="T42" fmla="*/ 1022 w 910"/>
                  <a:gd name="T43" fmla="*/ 226 h 936"/>
                  <a:gd name="T44" fmla="*/ 897 w 910"/>
                  <a:gd name="T45" fmla="*/ 149 h 936"/>
                  <a:gd name="T46" fmla="*/ 824 w 910"/>
                  <a:gd name="T47" fmla="*/ 137 h 936"/>
                  <a:gd name="T48" fmla="*/ 724 w 910"/>
                  <a:gd name="T49" fmla="*/ 82 h 936"/>
                  <a:gd name="T50" fmla="*/ 704 w 910"/>
                  <a:gd name="T51" fmla="*/ 27 h 936"/>
                  <a:gd name="T52" fmla="*/ 648 w 910"/>
                  <a:gd name="T53" fmla="*/ 32 h 936"/>
                  <a:gd name="T54" fmla="*/ 583 w 910"/>
                  <a:gd name="T55" fmla="*/ 0 h 936"/>
                  <a:gd name="T56" fmla="*/ 558 w 910"/>
                  <a:gd name="T57" fmla="*/ 79 h 936"/>
                  <a:gd name="T58" fmla="*/ 431 w 910"/>
                  <a:gd name="T59" fmla="*/ 27 h 936"/>
                  <a:gd name="T60" fmla="*/ 399 w 910"/>
                  <a:gd name="T61" fmla="*/ 27 h 936"/>
                  <a:gd name="T62" fmla="*/ 340 w 910"/>
                  <a:gd name="T63" fmla="*/ 2 h 936"/>
                  <a:gd name="T64" fmla="*/ 258 w 910"/>
                  <a:gd name="T65" fmla="*/ 36 h 936"/>
                  <a:gd name="T66" fmla="*/ 297 w 910"/>
                  <a:gd name="T67" fmla="*/ 155 h 936"/>
                  <a:gd name="T68" fmla="*/ 267 w 910"/>
                  <a:gd name="T69" fmla="*/ 221 h 936"/>
                  <a:gd name="T70" fmla="*/ 178 w 910"/>
                  <a:gd name="T71" fmla="*/ 260 h 936"/>
                  <a:gd name="T72" fmla="*/ 128 w 910"/>
                  <a:gd name="T73" fmla="*/ 373 h 936"/>
                  <a:gd name="T74" fmla="*/ 152 w 910"/>
                  <a:gd name="T75" fmla="*/ 413 h 936"/>
                  <a:gd name="T76" fmla="*/ 141 w 910"/>
                  <a:gd name="T77" fmla="*/ 552 h 936"/>
                  <a:gd name="T78" fmla="*/ 110 w 910"/>
                  <a:gd name="T79" fmla="*/ 641 h 936"/>
                  <a:gd name="T80" fmla="*/ 0 w 910"/>
                  <a:gd name="T81" fmla="*/ 759 h 936"/>
                  <a:gd name="T82" fmla="*/ 36 w 910"/>
                  <a:gd name="T83" fmla="*/ 901 h 936"/>
                  <a:gd name="T84" fmla="*/ 75 w 910"/>
                  <a:gd name="T85" fmla="*/ 1364 h 936"/>
                  <a:gd name="T86" fmla="*/ 1229 w 910"/>
                  <a:gd name="T87" fmla="*/ 1453 h 9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0"/>
                  <a:gd name="T133" fmla="*/ 0 h 936"/>
                  <a:gd name="T134" fmla="*/ 910 w 910"/>
                  <a:gd name="T135" fmla="*/ 936 h 9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0" h="936">
                    <a:moveTo>
                      <a:pt x="788" y="936"/>
                    </a:moveTo>
                    <a:lnTo>
                      <a:pt x="790" y="910"/>
                    </a:lnTo>
                    <a:lnTo>
                      <a:pt x="768" y="836"/>
                    </a:lnTo>
                    <a:lnTo>
                      <a:pt x="744" y="822"/>
                    </a:lnTo>
                    <a:lnTo>
                      <a:pt x="714" y="820"/>
                    </a:lnTo>
                    <a:lnTo>
                      <a:pt x="714" y="782"/>
                    </a:lnTo>
                    <a:lnTo>
                      <a:pt x="758" y="746"/>
                    </a:lnTo>
                    <a:lnTo>
                      <a:pt x="758" y="702"/>
                    </a:lnTo>
                    <a:lnTo>
                      <a:pt x="772" y="658"/>
                    </a:lnTo>
                    <a:lnTo>
                      <a:pt x="772" y="592"/>
                    </a:lnTo>
                    <a:lnTo>
                      <a:pt x="824" y="550"/>
                    </a:lnTo>
                    <a:lnTo>
                      <a:pt x="832" y="510"/>
                    </a:lnTo>
                    <a:lnTo>
                      <a:pt x="828" y="490"/>
                    </a:lnTo>
                    <a:lnTo>
                      <a:pt x="910" y="380"/>
                    </a:lnTo>
                    <a:lnTo>
                      <a:pt x="806" y="370"/>
                    </a:lnTo>
                    <a:lnTo>
                      <a:pt x="756" y="338"/>
                    </a:lnTo>
                    <a:lnTo>
                      <a:pt x="750" y="306"/>
                    </a:lnTo>
                    <a:lnTo>
                      <a:pt x="772" y="288"/>
                    </a:lnTo>
                    <a:lnTo>
                      <a:pt x="770" y="214"/>
                    </a:lnTo>
                    <a:lnTo>
                      <a:pt x="736" y="172"/>
                    </a:lnTo>
                    <a:lnTo>
                      <a:pt x="702" y="152"/>
                    </a:lnTo>
                    <a:lnTo>
                      <a:pt x="656" y="146"/>
                    </a:lnTo>
                    <a:lnTo>
                      <a:pt x="576" y="96"/>
                    </a:lnTo>
                    <a:lnTo>
                      <a:pt x="528" y="88"/>
                    </a:lnTo>
                    <a:lnTo>
                      <a:pt x="464" y="52"/>
                    </a:lnTo>
                    <a:lnTo>
                      <a:pt x="452" y="18"/>
                    </a:lnTo>
                    <a:lnTo>
                      <a:pt x="416" y="22"/>
                    </a:lnTo>
                    <a:lnTo>
                      <a:pt x="374" y="0"/>
                    </a:lnTo>
                    <a:lnTo>
                      <a:pt x="358" y="50"/>
                    </a:lnTo>
                    <a:lnTo>
                      <a:pt x="276" y="18"/>
                    </a:lnTo>
                    <a:lnTo>
                      <a:pt x="256" y="18"/>
                    </a:lnTo>
                    <a:lnTo>
                      <a:pt x="218" y="2"/>
                    </a:lnTo>
                    <a:lnTo>
                      <a:pt x="166" y="24"/>
                    </a:lnTo>
                    <a:lnTo>
                      <a:pt x="190" y="100"/>
                    </a:lnTo>
                    <a:lnTo>
                      <a:pt x="170" y="142"/>
                    </a:lnTo>
                    <a:lnTo>
                      <a:pt x="114" y="168"/>
                    </a:lnTo>
                    <a:lnTo>
                      <a:pt x="82" y="240"/>
                    </a:lnTo>
                    <a:lnTo>
                      <a:pt x="98" y="266"/>
                    </a:lnTo>
                    <a:lnTo>
                      <a:pt x="90" y="354"/>
                    </a:lnTo>
                    <a:lnTo>
                      <a:pt x="70" y="412"/>
                    </a:lnTo>
                    <a:lnTo>
                      <a:pt x="0" y="488"/>
                    </a:lnTo>
                    <a:lnTo>
                      <a:pt x="24" y="580"/>
                    </a:lnTo>
                    <a:lnTo>
                      <a:pt x="48" y="878"/>
                    </a:lnTo>
                    <a:lnTo>
                      <a:pt x="788" y="9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15" name="Freeform 14"/>
              <p:cNvSpPr>
                <a:spLocks noChangeAspect="1"/>
              </p:cNvSpPr>
              <p:nvPr/>
            </p:nvSpPr>
            <p:spPr bwMode="gray">
              <a:xfrm>
                <a:off x="1745" y="2595"/>
                <a:ext cx="284" cy="1221"/>
              </a:xfrm>
              <a:custGeom>
                <a:avLst/>
                <a:gdLst>
                  <a:gd name="T0" fmla="*/ 202 w 270"/>
                  <a:gd name="T1" fmla="*/ 1814 h 1162"/>
                  <a:gd name="T2" fmla="*/ 0 w 270"/>
                  <a:gd name="T3" fmla="*/ 1814 h 1162"/>
                  <a:gd name="T4" fmla="*/ 53 w 270"/>
                  <a:gd name="T5" fmla="*/ 1760 h 1162"/>
                  <a:gd name="T6" fmla="*/ 56 w 270"/>
                  <a:gd name="T7" fmla="*/ 1377 h 1162"/>
                  <a:gd name="T8" fmla="*/ 116 w 270"/>
                  <a:gd name="T9" fmla="*/ 1309 h 1162"/>
                  <a:gd name="T10" fmla="*/ 65 w 270"/>
                  <a:gd name="T11" fmla="*/ 1227 h 1162"/>
                  <a:gd name="T12" fmla="*/ 56 w 270"/>
                  <a:gd name="T13" fmla="*/ 1104 h 1162"/>
                  <a:gd name="T14" fmla="*/ 80 w 270"/>
                  <a:gd name="T15" fmla="*/ 1077 h 1162"/>
                  <a:gd name="T16" fmla="*/ 88 w 270"/>
                  <a:gd name="T17" fmla="*/ 1000 h 1162"/>
                  <a:gd name="T18" fmla="*/ 88 w 270"/>
                  <a:gd name="T19" fmla="*/ 687 h 1162"/>
                  <a:gd name="T20" fmla="*/ 33 w 270"/>
                  <a:gd name="T21" fmla="*/ 656 h 1162"/>
                  <a:gd name="T22" fmla="*/ 85 w 270"/>
                  <a:gd name="T23" fmla="*/ 599 h 1162"/>
                  <a:gd name="T24" fmla="*/ 82 w 270"/>
                  <a:gd name="T25" fmla="*/ 254 h 1162"/>
                  <a:gd name="T26" fmla="*/ 50 w 270"/>
                  <a:gd name="T27" fmla="*/ 152 h 1162"/>
                  <a:gd name="T28" fmla="*/ 4 w 270"/>
                  <a:gd name="T29" fmla="*/ 112 h 1162"/>
                  <a:gd name="T30" fmla="*/ 82 w 270"/>
                  <a:gd name="T31" fmla="*/ 0 h 1162"/>
                  <a:gd name="T32" fmla="*/ 164 w 270"/>
                  <a:gd name="T33" fmla="*/ 100 h 1162"/>
                  <a:gd name="T34" fmla="*/ 223 w 270"/>
                  <a:gd name="T35" fmla="*/ 237 h 1162"/>
                  <a:gd name="T36" fmla="*/ 171 w 270"/>
                  <a:gd name="T37" fmla="*/ 371 h 1162"/>
                  <a:gd name="T38" fmla="*/ 391 w 270"/>
                  <a:gd name="T39" fmla="*/ 491 h 1162"/>
                  <a:gd name="T40" fmla="*/ 426 w 270"/>
                  <a:gd name="T41" fmla="*/ 595 h 1162"/>
                  <a:gd name="T42" fmla="*/ 398 w 270"/>
                  <a:gd name="T43" fmla="*/ 666 h 1162"/>
                  <a:gd name="T44" fmla="*/ 306 w 270"/>
                  <a:gd name="T45" fmla="*/ 705 h 1162"/>
                  <a:gd name="T46" fmla="*/ 255 w 270"/>
                  <a:gd name="T47" fmla="*/ 825 h 1162"/>
                  <a:gd name="T48" fmla="*/ 280 w 270"/>
                  <a:gd name="T49" fmla="*/ 860 h 1162"/>
                  <a:gd name="T50" fmla="*/ 265 w 270"/>
                  <a:gd name="T51" fmla="*/ 1003 h 1162"/>
                  <a:gd name="T52" fmla="*/ 230 w 270"/>
                  <a:gd name="T53" fmla="*/ 1092 h 1162"/>
                  <a:gd name="T54" fmla="*/ 128 w 270"/>
                  <a:gd name="T55" fmla="*/ 1202 h 1162"/>
                  <a:gd name="T56" fmla="*/ 174 w 270"/>
                  <a:gd name="T57" fmla="*/ 1368 h 1162"/>
                  <a:gd name="T58" fmla="*/ 202 w 270"/>
                  <a:gd name="T59" fmla="*/ 1814 h 11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0"/>
                  <a:gd name="T91" fmla="*/ 0 h 1162"/>
                  <a:gd name="T92" fmla="*/ 270 w 270"/>
                  <a:gd name="T93" fmla="*/ 1162 h 11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0" h="1162">
                    <a:moveTo>
                      <a:pt x="128" y="1162"/>
                    </a:moveTo>
                    <a:lnTo>
                      <a:pt x="0" y="1162"/>
                    </a:lnTo>
                    <a:lnTo>
                      <a:pt x="34" y="1128"/>
                    </a:lnTo>
                    <a:lnTo>
                      <a:pt x="36" y="882"/>
                    </a:lnTo>
                    <a:lnTo>
                      <a:pt x="74" y="838"/>
                    </a:lnTo>
                    <a:lnTo>
                      <a:pt x="42" y="786"/>
                    </a:lnTo>
                    <a:lnTo>
                      <a:pt x="36" y="706"/>
                    </a:lnTo>
                    <a:lnTo>
                      <a:pt x="50" y="688"/>
                    </a:lnTo>
                    <a:lnTo>
                      <a:pt x="56" y="640"/>
                    </a:lnTo>
                    <a:lnTo>
                      <a:pt x="56" y="440"/>
                    </a:lnTo>
                    <a:lnTo>
                      <a:pt x="22" y="420"/>
                    </a:lnTo>
                    <a:lnTo>
                      <a:pt x="54" y="384"/>
                    </a:lnTo>
                    <a:lnTo>
                      <a:pt x="52" y="162"/>
                    </a:lnTo>
                    <a:lnTo>
                      <a:pt x="32" y="98"/>
                    </a:lnTo>
                    <a:lnTo>
                      <a:pt x="4" y="72"/>
                    </a:lnTo>
                    <a:lnTo>
                      <a:pt x="52" y="0"/>
                    </a:lnTo>
                    <a:lnTo>
                      <a:pt x="104" y="64"/>
                    </a:lnTo>
                    <a:lnTo>
                      <a:pt x="142" y="152"/>
                    </a:lnTo>
                    <a:lnTo>
                      <a:pt x="108" y="238"/>
                    </a:lnTo>
                    <a:lnTo>
                      <a:pt x="248" y="314"/>
                    </a:lnTo>
                    <a:lnTo>
                      <a:pt x="270" y="382"/>
                    </a:lnTo>
                    <a:lnTo>
                      <a:pt x="252" y="426"/>
                    </a:lnTo>
                    <a:lnTo>
                      <a:pt x="194" y="452"/>
                    </a:lnTo>
                    <a:lnTo>
                      <a:pt x="162" y="528"/>
                    </a:lnTo>
                    <a:lnTo>
                      <a:pt x="178" y="550"/>
                    </a:lnTo>
                    <a:lnTo>
                      <a:pt x="168" y="642"/>
                    </a:lnTo>
                    <a:lnTo>
                      <a:pt x="146" y="700"/>
                    </a:lnTo>
                    <a:lnTo>
                      <a:pt x="82" y="770"/>
                    </a:lnTo>
                    <a:lnTo>
                      <a:pt x="110" y="876"/>
                    </a:lnTo>
                    <a:lnTo>
                      <a:pt x="128" y="11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16" name="Freeform 37"/>
              <p:cNvSpPr>
                <a:spLocks noChangeAspect="1"/>
              </p:cNvSpPr>
              <p:nvPr/>
            </p:nvSpPr>
            <p:spPr bwMode="auto">
              <a:xfrm>
                <a:off x="2336" y="1877"/>
                <a:ext cx="742" cy="717"/>
              </a:xfrm>
              <a:custGeom>
                <a:avLst/>
                <a:gdLst>
                  <a:gd name="T0" fmla="*/ 2147483647 w 617"/>
                  <a:gd name="T1" fmla="*/ 2147483647 h 668"/>
                  <a:gd name="T2" fmla="*/ 2147483647 w 617"/>
                  <a:gd name="T3" fmla="*/ 2147483647 h 668"/>
                  <a:gd name="T4" fmla="*/ 2147483647 w 617"/>
                  <a:gd name="T5" fmla="*/ 2147483647 h 668"/>
                  <a:gd name="T6" fmla="*/ 2147483647 w 617"/>
                  <a:gd name="T7" fmla="*/ 2147483647 h 668"/>
                  <a:gd name="T8" fmla="*/ 2147483647 w 617"/>
                  <a:gd name="T9" fmla="*/ 2147483647 h 668"/>
                  <a:gd name="T10" fmla="*/ 2147483647 w 617"/>
                  <a:gd name="T11" fmla="*/ 0 h 668"/>
                  <a:gd name="T12" fmla="*/ 2147483647 w 617"/>
                  <a:gd name="T13" fmla="*/ 2147483647 h 668"/>
                  <a:gd name="T14" fmla="*/ 2147483647 w 617"/>
                  <a:gd name="T15" fmla="*/ 2147483647 h 668"/>
                  <a:gd name="T16" fmla="*/ 2147483647 w 617"/>
                  <a:gd name="T17" fmla="*/ 2147483647 h 668"/>
                  <a:gd name="T18" fmla="*/ 2147483647 w 617"/>
                  <a:gd name="T19" fmla="*/ 2147483647 h 668"/>
                  <a:gd name="T20" fmla="*/ 0 w 617"/>
                  <a:gd name="T21" fmla="*/ 2147483647 h 668"/>
                  <a:gd name="T22" fmla="*/ 0 w 617"/>
                  <a:gd name="T23" fmla="*/ 2147483647 h 668"/>
                  <a:gd name="T24" fmla="*/ 2147483647 w 617"/>
                  <a:gd name="T25" fmla="*/ 2147483647 h 668"/>
                  <a:gd name="T26" fmla="*/ 2147483647 w 617"/>
                  <a:gd name="T27" fmla="*/ 2147483647 h 668"/>
                  <a:gd name="T28" fmla="*/ 2147483647 w 617"/>
                  <a:gd name="T29" fmla="*/ 2147483647 h 668"/>
                  <a:gd name="T30" fmla="*/ 2147483647 w 617"/>
                  <a:gd name="T31" fmla="*/ 2147483647 h 668"/>
                  <a:gd name="T32" fmla="*/ 2147483647 w 617"/>
                  <a:gd name="T33" fmla="*/ 2147483647 h 668"/>
                  <a:gd name="T34" fmla="*/ 2147483647 w 617"/>
                  <a:gd name="T35" fmla="*/ 2147483647 h 668"/>
                  <a:gd name="T36" fmla="*/ 2147483647 w 617"/>
                  <a:gd name="T37" fmla="*/ 2147483647 h 668"/>
                  <a:gd name="T38" fmla="*/ 2147483647 w 617"/>
                  <a:gd name="T39" fmla="*/ 2147483647 h 668"/>
                  <a:gd name="T40" fmla="*/ 2147483647 w 617"/>
                  <a:gd name="T41" fmla="*/ 2147483647 h 668"/>
                  <a:gd name="T42" fmla="*/ 2147483647 w 617"/>
                  <a:gd name="T43" fmla="*/ 2147483647 h 668"/>
                  <a:gd name="T44" fmla="*/ 2147483647 w 617"/>
                  <a:gd name="T45" fmla="*/ 2147483647 h 668"/>
                  <a:gd name="T46" fmla="*/ 2147483647 w 617"/>
                  <a:gd name="T47" fmla="*/ 2147483647 h 668"/>
                  <a:gd name="T48" fmla="*/ 2147483647 w 617"/>
                  <a:gd name="T49" fmla="*/ 2147483647 h 668"/>
                  <a:gd name="T50" fmla="*/ 2147483647 w 617"/>
                  <a:gd name="T51" fmla="*/ 2147483647 h 668"/>
                  <a:gd name="T52" fmla="*/ 2147483647 w 617"/>
                  <a:gd name="T53" fmla="*/ 2147483647 h 668"/>
                  <a:gd name="T54" fmla="*/ 2147483647 w 617"/>
                  <a:gd name="T55" fmla="*/ 2147483647 h 668"/>
                  <a:gd name="T56" fmla="*/ 2147483647 w 617"/>
                  <a:gd name="T57" fmla="*/ 2147483647 h 668"/>
                  <a:gd name="T58" fmla="*/ 2147483647 w 617"/>
                  <a:gd name="T59" fmla="*/ 2147483647 h 668"/>
                  <a:gd name="T60" fmla="*/ 2147483647 w 617"/>
                  <a:gd name="T61" fmla="*/ 2147483647 h 668"/>
                  <a:gd name="T62" fmla="*/ 2147483647 w 617"/>
                  <a:gd name="T63" fmla="*/ 2147483647 h 668"/>
                  <a:gd name="T64" fmla="*/ 2147483647 w 617"/>
                  <a:gd name="T65" fmla="*/ 2147483647 h 668"/>
                  <a:gd name="T66" fmla="*/ 2147483647 w 617"/>
                  <a:gd name="T67" fmla="*/ 2147483647 h 668"/>
                  <a:gd name="T68" fmla="*/ 2147483647 w 617"/>
                  <a:gd name="T69" fmla="*/ 2147483647 h 668"/>
                  <a:gd name="T70" fmla="*/ 2147483647 w 617"/>
                  <a:gd name="T71" fmla="*/ 2147483647 h 668"/>
                  <a:gd name="T72" fmla="*/ 2147483647 w 617"/>
                  <a:gd name="T73" fmla="*/ 2147483647 h 668"/>
                  <a:gd name="T74" fmla="*/ 2147483647 w 617"/>
                  <a:gd name="T75" fmla="*/ 2147483647 h 668"/>
                  <a:gd name="T76" fmla="*/ 2147483647 w 617"/>
                  <a:gd name="T77" fmla="*/ 2147483647 h 668"/>
                  <a:gd name="T78" fmla="*/ 2147483647 w 617"/>
                  <a:gd name="T79" fmla="*/ 2147483647 h 668"/>
                  <a:gd name="T80" fmla="*/ 2147483647 w 617"/>
                  <a:gd name="T81" fmla="*/ 2147483647 h 668"/>
                  <a:gd name="T82" fmla="*/ 2147483647 w 617"/>
                  <a:gd name="T83" fmla="*/ 2147483647 h 668"/>
                  <a:gd name="T84" fmla="*/ 2147483647 w 617"/>
                  <a:gd name="T85" fmla="*/ 2147483647 h 668"/>
                  <a:gd name="T86" fmla="*/ 2147483647 w 617"/>
                  <a:gd name="T87" fmla="*/ 2147483647 h 6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17"/>
                  <a:gd name="T133" fmla="*/ 0 h 668"/>
                  <a:gd name="T134" fmla="*/ 617 w 617"/>
                  <a:gd name="T135" fmla="*/ 668 h 6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17" h="668">
                    <a:moveTo>
                      <a:pt x="616" y="147"/>
                    </a:moveTo>
                    <a:lnTo>
                      <a:pt x="288" y="134"/>
                    </a:lnTo>
                    <a:lnTo>
                      <a:pt x="249" y="114"/>
                    </a:lnTo>
                    <a:lnTo>
                      <a:pt x="237" y="94"/>
                    </a:lnTo>
                    <a:lnTo>
                      <a:pt x="218" y="54"/>
                    </a:lnTo>
                    <a:lnTo>
                      <a:pt x="179" y="0"/>
                    </a:lnTo>
                    <a:lnTo>
                      <a:pt x="179" y="33"/>
                    </a:lnTo>
                    <a:lnTo>
                      <a:pt x="160" y="74"/>
                    </a:lnTo>
                    <a:lnTo>
                      <a:pt x="160" y="114"/>
                    </a:lnTo>
                    <a:lnTo>
                      <a:pt x="12" y="114"/>
                    </a:lnTo>
                    <a:lnTo>
                      <a:pt x="0" y="147"/>
                    </a:lnTo>
                    <a:lnTo>
                      <a:pt x="0" y="249"/>
                    </a:lnTo>
                    <a:lnTo>
                      <a:pt x="89" y="262"/>
                    </a:lnTo>
                    <a:lnTo>
                      <a:pt x="89" y="343"/>
                    </a:lnTo>
                    <a:lnTo>
                      <a:pt x="51" y="417"/>
                    </a:lnTo>
                    <a:lnTo>
                      <a:pt x="70" y="478"/>
                    </a:lnTo>
                    <a:lnTo>
                      <a:pt x="51" y="498"/>
                    </a:lnTo>
                    <a:lnTo>
                      <a:pt x="70" y="532"/>
                    </a:lnTo>
                    <a:lnTo>
                      <a:pt x="70" y="572"/>
                    </a:lnTo>
                    <a:lnTo>
                      <a:pt x="160" y="592"/>
                    </a:lnTo>
                    <a:lnTo>
                      <a:pt x="199" y="592"/>
                    </a:lnTo>
                    <a:lnTo>
                      <a:pt x="199" y="612"/>
                    </a:lnTo>
                    <a:lnTo>
                      <a:pt x="218" y="646"/>
                    </a:lnTo>
                    <a:lnTo>
                      <a:pt x="249" y="667"/>
                    </a:lnTo>
                    <a:lnTo>
                      <a:pt x="249" y="646"/>
                    </a:lnTo>
                    <a:lnTo>
                      <a:pt x="269" y="626"/>
                    </a:lnTo>
                    <a:lnTo>
                      <a:pt x="307" y="626"/>
                    </a:lnTo>
                    <a:lnTo>
                      <a:pt x="358" y="646"/>
                    </a:lnTo>
                    <a:lnTo>
                      <a:pt x="397" y="626"/>
                    </a:lnTo>
                    <a:lnTo>
                      <a:pt x="416" y="612"/>
                    </a:lnTo>
                    <a:lnTo>
                      <a:pt x="436" y="612"/>
                    </a:lnTo>
                    <a:lnTo>
                      <a:pt x="455" y="626"/>
                    </a:lnTo>
                    <a:lnTo>
                      <a:pt x="468" y="626"/>
                    </a:lnTo>
                    <a:lnTo>
                      <a:pt x="468" y="612"/>
                    </a:lnTo>
                    <a:lnTo>
                      <a:pt x="487" y="553"/>
                    </a:lnTo>
                    <a:lnTo>
                      <a:pt x="526" y="512"/>
                    </a:lnTo>
                    <a:lnTo>
                      <a:pt x="545" y="478"/>
                    </a:lnTo>
                    <a:lnTo>
                      <a:pt x="577" y="458"/>
                    </a:lnTo>
                    <a:lnTo>
                      <a:pt x="596" y="417"/>
                    </a:lnTo>
                    <a:lnTo>
                      <a:pt x="596" y="377"/>
                    </a:lnTo>
                    <a:lnTo>
                      <a:pt x="616" y="323"/>
                    </a:lnTo>
                    <a:lnTo>
                      <a:pt x="596" y="262"/>
                    </a:lnTo>
                    <a:lnTo>
                      <a:pt x="596" y="208"/>
                    </a:lnTo>
                    <a:lnTo>
                      <a:pt x="616" y="147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17" name="Freeform 80"/>
              <p:cNvSpPr>
                <a:spLocks noChangeAspect="1"/>
              </p:cNvSpPr>
              <p:nvPr/>
            </p:nvSpPr>
            <p:spPr bwMode="auto">
              <a:xfrm>
                <a:off x="2637" y="2535"/>
                <a:ext cx="441" cy="452"/>
              </a:xfrm>
              <a:custGeom>
                <a:avLst/>
                <a:gdLst>
                  <a:gd name="T0" fmla="*/ 2147483647 w 367"/>
                  <a:gd name="T1" fmla="*/ 2147483647 h 419"/>
                  <a:gd name="T2" fmla="*/ 2147483647 w 367"/>
                  <a:gd name="T3" fmla="*/ 2147483647 h 419"/>
                  <a:gd name="T4" fmla="*/ 2147483647 w 367"/>
                  <a:gd name="T5" fmla="*/ 0 h 419"/>
                  <a:gd name="T6" fmla="*/ 2147483647 w 367"/>
                  <a:gd name="T7" fmla="*/ 0 h 419"/>
                  <a:gd name="T8" fmla="*/ 2147483647 w 367"/>
                  <a:gd name="T9" fmla="*/ 2147483647 h 419"/>
                  <a:gd name="T10" fmla="*/ 2147483647 w 367"/>
                  <a:gd name="T11" fmla="*/ 2147483647 h 419"/>
                  <a:gd name="T12" fmla="*/ 2147483647 w 367"/>
                  <a:gd name="T13" fmla="*/ 2147483647 h 419"/>
                  <a:gd name="T14" fmla="*/ 2147483647 w 367"/>
                  <a:gd name="T15" fmla="*/ 2147483647 h 419"/>
                  <a:gd name="T16" fmla="*/ 0 w 367"/>
                  <a:gd name="T17" fmla="*/ 2147483647 h 419"/>
                  <a:gd name="T18" fmla="*/ 0 w 367"/>
                  <a:gd name="T19" fmla="*/ 2147483647 h 419"/>
                  <a:gd name="T20" fmla="*/ 2147483647 w 367"/>
                  <a:gd name="T21" fmla="*/ 2147483647 h 419"/>
                  <a:gd name="T22" fmla="*/ 2147483647 w 367"/>
                  <a:gd name="T23" fmla="*/ 2147483647 h 419"/>
                  <a:gd name="T24" fmla="*/ 0 w 367"/>
                  <a:gd name="T25" fmla="*/ 2147483647 h 419"/>
                  <a:gd name="T26" fmla="*/ 0 w 367"/>
                  <a:gd name="T27" fmla="*/ 2147483647 h 419"/>
                  <a:gd name="T28" fmla="*/ 2147483647 w 367"/>
                  <a:gd name="T29" fmla="*/ 2147483647 h 419"/>
                  <a:gd name="T30" fmla="*/ 2147483647 w 367"/>
                  <a:gd name="T31" fmla="*/ 2147483647 h 419"/>
                  <a:gd name="T32" fmla="*/ 2147483647 w 367"/>
                  <a:gd name="T33" fmla="*/ 2147483647 h 419"/>
                  <a:gd name="T34" fmla="*/ 2147483647 w 367"/>
                  <a:gd name="T35" fmla="*/ 2147483647 h 419"/>
                  <a:gd name="T36" fmla="*/ 2147483647 w 367"/>
                  <a:gd name="T37" fmla="*/ 2147483647 h 419"/>
                  <a:gd name="T38" fmla="*/ 2147483647 w 367"/>
                  <a:gd name="T39" fmla="*/ 2147483647 h 419"/>
                  <a:gd name="T40" fmla="*/ 2147483647 w 367"/>
                  <a:gd name="T41" fmla="*/ 2147483647 h 419"/>
                  <a:gd name="T42" fmla="*/ 2147483647 w 367"/>
                  <a:gd name="T43" fmla="*/ 2147483647 h 419"/>
                  <a:gd name="T44" fmla="*/ 2147483647 w 367"/>
                  <a:gd name="T45" fmla="*/ 2147483647 h 419"/>
                  <a:gd name="T46" fmla="*/ 2147483647 w 367"/>
                  <a:gd name="T47" fmla="*/ 2147483647 h 419"/>
                  <a:gd name="T48" fmla="*/ 2147483647 w 367"/>
                  <a:gd name="T49" fmla="*/ 2147483647 h 419"/>
                  <a:gd name="T50" fmla="*/ 2147483647 w 367"/>
                  <a:gd name="T51" fmla="*/ 2147483647 h 419"/>
                  <a:gd name="T52" fmla="*/ 2147483647 w 367"/>
                  <a:gd name="T53" fmla="*/ 2147483647 h 419"/>
                  <a:gd name="T54" fmla="*/ 2147483647 w 367"/>
                  <a:gd name="T55" fmla="*/ 2147483647 h 419"/>
                  <a:gd name="T56" fmla="*/ 2147483647 w 367"/>
                  <a:gd name="T57" fmla="*/ 2147483647 h 419"/>
                  <a:gd name="T58" fmla="*/ 2147483647 w 367"/>
                  <a:gd name="T59" fmla="*/ 2147483647 h 419"/>
                  <a:gd name="T60" fmla="*/ 2147483647 w 367"/>
                  <a:gd name="T61" fmla="*/ 2147483647 h 4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7"/>
                  <a:gd name="T94" fmla="*/ 0 h 419"/>
                  <a:gd name="T95" fmla="*/ 367 w 367"/>
                  <a:gd name="T96" fmla="*/ 419 h 41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7" h="419">
                    <a:moveTo>
                      <a:pt x="218" y="13"/>
                    </a:moveTo>
                    <a:lnTo>
                      <a:pt x="205" y="13"/>
                    </a:lnTo>
                    <a:lnTo>
                      <a:pt x="186" y="0"/>
                    </a:lnTo>
                    <a:lnTo>
                      <a:pt x="166" y="0"/>
                    </a:lnTo>
                    <a:lnTo>
                      <a:pt x="147" y="13"/>
                    </a:lnTo>
                    <a:lnTo>
                      <a:pt x="109" y="33"/>
                    </a:lnTo>
                    <a:lnTo>
                      <a:pt x="57" y="13"/>
                    </a:lnTo>
                    <a:lnTo>
                      <a:pt x="19" y="13"/>
                    </a:lnTo>
                    <a:lnTo>
                      <a:pt x="0" y="33"/>
                    </a:lnTo>
                    <a:lnTo>
                      <a:pt x="0" y="94"/>
                    </a:lnTo>
                    <a:lnTo>
                      <a:pt x="19" y="114"/>
                    </a:lnTo>
                    <a:lnTo>
                      <a:pt x="19" y="148"/>
                    </a:lnTo>
                    <a:lnTo>
                      <a:pt x="0" y="189"/>
                    </a:lnTo>
                    <a:lnTo>
                      <a:pt x="0" y="304"/>
                    </a:lnTo>
                    <a:lnTo>
                      <a:pt x="19" y="324"/>
                    </a:lnTo>
                    <a:lnTo>
                      <a:pt x="96" y="324"/>
                    </a:lnTo>
                    <a:lnTo>
                      <a:pt x="109" y="344"/>
                    </a:lnTo>
                    <a:lnTo>
                      <a:pt x="128" y="397"/>
                    </a:lnTo>
                    <a:lnTo>
                      <a:pt x="147" y="418"/>
                    </a:lnTo>
                    <a:lnTo>
                      <a:pt x="186" y="418"/>
                    </a:lnTo>
                    <a:lnTo>
                      <a:pt x="186" y="397"/>
                    </a:lnTo>
                    <a:lnTo>
                      <a:pt x="218" y="344"/>
                    </a:lnTo>
                    <a:lnTo>
                      <a:pt x="237" y="324"/>
                    </a:lnTo>
                    <a:lnTo>
                      <a:pt x="295" y="263"/>
                    </a:lnTo>
                    <a:lnTo>
                      <a:pt x="327" y="209"/>
                    </a:lnTo>
                    <a:lnTo>
                      <a:pt x="366" y="148"/>
                    </a:lnTo>
                    <a:lnTo>
                      <a:pt x="366" y="114"/>
                    </a:lnTo>
                    <a:lnTo>
                      <a:pt x="327" y="114"/>
                    </a:lnTo>
                    <a:lnTo>
                      <a:pt x="256" y="54"/>
                    </a:lnTo>
                    <a:lnTo>
                      <a:pt x="218" y="33"/>
                    </a:lnTo>
                    <a:lnTo>
                      <a:pt x="218" y="13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18" name="Line 21"/>
              <p:cNvSpPr>
                <a:spLocks noChangeAspect="1" noChangeShapeType="1"/>
              </p:cNvSpPr>
              <p:nvPr/>
            </p:nvSpPr>
            <p:spPr bwMode="auto">
              <a:xfrm>
                <a:off x="960" y="484"/>
                <a:ext cx="223" cy="0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19" name="Line 22"/>
              <p:cNvSpPr>
                <a:spLocks noChangeAspect="1" noChangeShapeType="1"/>
              </p:cNvSpPr>
              <p:nvPr/>
            </p:nvSpPr>
            <p:spPr bwMode="auto">
              <a:xfrm>
                <a:off x="967" y="470"/>
                <a:ext cx="224" cy="0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20" name="Freeform 3"/>
              <p:cNvSpPr>
                <a:spLocks noChangeAspect="1"/>
              </p:cNvSpPr>
              <p:nvPr/>
            </p:nvSpPr>
            <p:spPr bwMode="gray">
              <a:xfrm>
                <a:off x="1023" y="648"/>
                <a:ext cx="921" cy="1086"/>
              </a:xfrm>
              <a:custGeom>
                <a:avLst/>
                <a:gdLst>
                  <a:gd name="T0" fmla="*/ 1482915 w 603"/>
                  <a:gd name="T1" fmla="*/ 15346 h 763"/>
                  <a:gd name="T2" fmla="*/ 1319434 w 603"/>
                  <a:gd name="T3" fmla="*/ 49204 h 763"/>
                  <a:gd name="T4" fmla="*/ 1258808 w 603"/>
                  <a:gd name="T5" fmla="*/ 71927 h 763"/>
                  <a:gd name="T6" fmla="*/ 1188017 w 603"/>
                  <a:gd name="T7" fmla="*/ 114522 h 763"/>
                  <a:gd name="T8" fmla="*/ 1237920 w 603"/>
                  <a:gd name="T9" fmla="*/ 149116 h 763"/>
                  <a:gd name="T10" fmla="*/ 1391657 w 603"/>
                  <a:gd name="T11" fmla="*/ 206986 h 763"/>
                  <a:gd name="T12" fmla="*/ 1845753 w 603"/>
                  <a:gd name="T13" fmla="*/ 225845 h 763"/>
                  <a:gd name="T14" fmla="*/ 2005746 w 603"/>
                  <a:gd name="T15" fmla="*/ 250477 h 763"/>
                  <a:gd name="T16" fmla="*/ 2122134 w 603"/>
                  <a:gd name="T17" fmla="*/ 242598 h 763"/>
                  <a:gd name="T18" fmla="*/ 2224106 w 603"/>
                  <a:gd name="T19" fmla="*/ 250924 h 763"/>
                  <a:gd name="T20" fmla="*/ 2218182 w 603"/>
                  <a:gd name="T21" fmla="*/ 274823 h 763"/>
                  <a:gd name="T22" fmla="*/ 2147004 w 603"/>
                  <a:gd name="T23" fmla="*/ 286119 h 763"/>
                  <a:gd name="T24" fmla="*/ 2140373 w 603"/>
                  <a:gd name="T25" fmla="*/ 308921 h 763"/>
                  <a:gd name="T26" fmla="*/ 2231927 w 603"/>
                  <a:gd name="T27" fmla="*/ 349441 h 763"/>
                  <a:gd name="T28" fmla="*/ 2407925 w 603"/>
                  <a:gd name="T29" fmla="*/ 393673 h 763"/>
                  <a:gd name="T30" fmla="*/ 2443703 w 603"/>
                  <a:gd name="T31" fmla="*/ 464222 h 763"/>
                  <a:gd name="T32" fmla="*/ 2330034 w 603"/>
                  <a:gd name="T33" fmla="*/ 422709 h 763"/>
                  <a:gd name="T34" fmla="*/ 2171939 w 603"/>
                  <a:gd name="T35" fmla="*/ 421523 h 763"/>
                  <a:gd name="T36" fmla="*/ 1863243 w 603"/>
                  <a:gd name="T37" fmla="*/ 436961 h 763"/>
                  <a:gd name="T38" fmla="*/ 1863243 w 603"/>
                  <a:gd name="T39" fmla="*/ 453088 h 763"/>
                  <a:gd name="T40" fmla="*/ 1978641 w 603"/>
                  <a:gd name="T41" fmla="*/ 464222 h 763"/>
                  <a:gd name="T42" fmla="*/ 1980425 w 603"/>
                  <a:gd name="T43" fmla="*/ 481239 h 763"/>
                  <a:gd name="T44" fmla="*/ 1866418 w 603"/>
                  <a:gd name="T45" fmla="*/ 479450 h 763"/>
                  <a:gd name="T46" fmla="*/ 1800445 w 603"/>
                  <a:gd name="T47" fmla="*/ 492220 h 763"/>
                  <a:gd name="T48" fmla="*/ 1863243 w 603"/>
                  <a:gd name="T49" fmla="*/ 544429 h 763"/>
                  <a:gd name="T50" fmla="*/ 1980425 w 603"/>
                  <a:gd name="T51" fmla="*/ 572070 h 763"/>
                  <a:gd name="T52" fmla="*/ 1855348 w 603"/>
                  <a:gd name="T53" fmla="*/ 701871 h 763"/>
                  <a:gd name="T54" fmla="*/ 1678332 w 603"/>
                  <a:gd name="T55" fmla="*/ 682697 h 763"/>
                  <a:gd name="T56" fmla="*/ 1666323 w 603"/>
                  <a:gd name="T57" fmla="*/ 619283 h 763"/>
                  <a:gd name="T58" fmla="*/ 1710364 w 603"/>
                  <a:gd name="T59" fmla="*/ 610856 h 763"/>
                  <a:gd name="T60" fmla="*/ 1678332 w 603"/>
                  <a:gd name="T61" fmla="*/ 597541 h 763"/>
                  <a:gd name="T62" fmla="*/ 1624036 w 603"/>
                  <a:gd name="T63" fmla="*/ 591027 h 763"/>
                  <a:gd name="T64" fmla="*/ 1403042 w 603"/>
                  <a:gd name="T65" fmla="*/ 591027 h 763"/>
                  <a:gd name="T66" fmla="*/ 1310786 w 603"/>
                  <a:gd name="T67" fmla="*/ 601722 h 763"/>
                  <a:gd name="T68" fmla="*/ 1212480 w 603"/>
                  <a:gd name="T69" fmla="*/ 584399 h 763"/>
                  <a:gd name="T70" fmla="*/ 1078555 w 603"/>
                  <a:gd name="T71" fmla="*/ 571252 h 763"/>
                  <a:gd name="T72" fmla="*/ 927322 w 603"/>
                  <a:gd name="T73" fmla="*/ 559716 h 763"/>
                  <a:gd name="T74" fmla="*/ 927322 w 603"/>
                  <a:gd name="T75" fmla="*/ 525853 h 763"/>
                  <a:gd name="T76" fmla="*/ 777238 w 603"/>
                  <a:gd name="T77" fmla="*/ 525853 h 763"/>
                  <a:gd name="T78" fmla="*/ 348491 w 603"/>
                  <a:gd name="T79" fmla="*/ 482809 h 763"/>
                  <a:gd name="T80" fmla="*/ 0 w 603"/>
                  <a:gd name="T81" fmla="*/ 489037 h 763"/>
                  <a:gd name="T82" fmla="*/ 314889 w 603"/>
                  <a:gd name="T83" fmla="*/ 371122 h 763"/>
                  <a:gd name="T84" fmla="*/ 314889 w 603"/>
                  <a:gd name="T85" fmla="*/ 237302 h 763"/>
                  <a:gd name="T86" fmla="*/ 483707 w 603"/>
                  <a:gd name="T87" fmla="*/ 173744 h 763"/>
                  <a:gd name="T88" fmla="*/ 587810 w 603"/>
                  <a:gd name="T89" fmla="*/ 135388 h 763"/>
                  <a:gd name="T90" fmla="*/ 687576 w 603"/>
                  <a:gd name="T91" fmla="*/ 124124 h 763"/>
                  <a:gd name="T92" fmla="*/ 822571 w 603"/>
                  <a:gd name="T93" fmla="*/ 53930 h 763"/>
                  <a:gd name="T94" fmla="*/ 910958 w 603"/>
                  <a:gd name="T95" fmla="*/ 62357 h 763"/>
                  <a:gd name="T96" fmla="*/ 982120 w 603"/>
                  <a:gd name="T97" fmla="*/ 38165 h 763"/>
                  <a:gd name="T98" fmla="*/ 1408896 w 603"/>
                  <a:gd name="T99" fmla="*/ 0 h 763"/>
                  <a:gd name="T100" fmla="*/ 1482915 w 603"/>
                  <a:gd name="T101" fmla="*/ 15346 h 7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3"/>
                  <a:gd name="T154" fmla="*/ 0 h 763"/>
                  <a:gd name="T155" fmla="*/ 603 w 603"/>
                  <a:gd name="T156" fmla="*/ 763 h 7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3" h="763">
                    <a:moveTo>
                      <a:pt x="366" y="16"/>
                    </a:moveTo>
                    <a:lnTo>
                      <a:pt x="326" y="53"/>
                    </a:lnTo>
                    <a:lnTo>
                      <a:pt x="311" y="78"/>
                    </a:lnTo>
                    <a:lnTo>
                      <a:pt x="293" y="125"/>
                    </a:lnTo>
                    <a:lnTo>
                      <a:pt x="305" y="162"/>
                    </a:lnTo>
                    <a:lnTo>
                      <a:pt x="344" y="225"/>
                    </a:lnTo>
                    <a:lnTo>
                      <a:pt x="455" y="246"/>
                    </a:lnTo>
                    <a:lnTo>
                      <a:pt x="495" y="272"/>
                    </a:lnTo>
                    <a:lnTo>
                      <a:pt x="524" y="264"/>
                    </a:lnTo>
                    <a:lnTo>
                      <a:pt x="549" y="273"/>
                    </a:lnTo>
                    <a:lnTo>
                      <a:pt x="547" y="299"/>
                    </a:lnTo>
                    <a:lnTo>
                      <a:pt x="530" y="311"/>
                    </a:lnTo>
                    <a:lnTo>
                      <a:pt x="528" y="336"/>
                    </a:lnTo>
                    <a:lnTo>
                      <a:pt x="551" y="379"/>
                    </a:lnTo>
                    <a:lnTo>
                      <a:pt x="594" y="428"/>
                    </a:lnTo>
                    <a:lnTo>
                      <a:pt x="603" y="505"/>
                    </a:lnTo>
                    <a:lnTo>
                      <a:pt x="575" y="460"/>
                    </a:lnTo>
                    <a:lnTo>
                      <a:pt x="536" y="458"/>
                    </a:lnTo>
                    <a:lnTo>
                      <a:pt x="459" y="475"/>
                    </a:lnTo>
                    <a:lnTo>
                      <a:pt x="459" y="493"/>
                    </a:lnTo>
                    <a:lnTo>
                      <a:pt x="488" y="505"/>
                    </a:lnTo>
                    <a:lnTo>
                      <a:pt x="489" y="523"/>
                    </a:lnTo>
                    <a:lnTo>
                      <a:pt x="461" y="521"/>
                    </a:lnTo>
                    <a:lnTo>
                      <a:pt x="444" y="535"/>
                    </a:lnTo>
                    <a:lnTo>
                      <a:pt x="459" y="592"/>
                    </a:lnTo>
                    <a:lnTo>
                      <a:pt x="489" y="622"/>
                    </a:lnTo>
                    <a:lnTo>
                      <a:pt x="458" y="763"/>
                    </a:lnTo>
                    <a:lnTo>
                      <a:pt x="414" y="742"/>
                    </a:lnTo>
                    <a:lnTo>
                      <a:pt x="411" y="674"/>
                    </a:lnTo>
                    <a:lnTo>
                      <a:pt x="422" y="664"/>
                    </a:lnTo>
                    <a:lnTo>
                      <a:pt x="414" y="649"/>
                    </a:lnTo>
                    <a:lnTo>
                      <a:pt x="401" y="643"/>
                    </a:lnTo>
                    <a:lnTo>
                      <a:pt x="346" y="643"/>
                    </a:lnTo>
                    <a:lnTo>
                      <a:pt x="323" y="654"/>
                    </a:lnTo>
                    <a:lnTo>
                      <a:pt x="299" y="635"/>
                    </a:lnTo>
                    <a:lnTo>
                      <a:pt x="266" y="621"/>
                    </a:lnTo>
                    <a:lnTo>
                      <a:pt x="229" y="608"/>
                    </a:lnTo>
                    <a:lnTo>
                      <a:pt x="229" y="572"/>
                    </a:lnTo>
                    <a:lnTo>
                      <a:pt x="192" y="572"/>
                    </a:lnTo>
                    <a:lnTo>
                      <a:pt x="86" y="525"/>
                    </a:lnTo>
                    <a:lnTo>
                      <a:pt x="0" y="531"/>
                    </a:lnTo>
                    <a:lnTo>
                      <a:pt x="78" y="404"/>
                    </a:lnTo>
                    <a:lnTo>
                      <a:pt x="78" y="258"/>
                    </a:lnTo>
                    <a:lnTo>
                      <a:pt x="119" y="189"/>
                    </a:lnTo>
                    <a:lnTo>
                      <a:pt x="145" y="147"/>
                    </a:lnTo>
                    <a:lnTo>
                      <a:pt x="170" y="135"/>
                    </a:lnTo>
                    <a:lnTo>
                      <a:pt x="203" y="59"/>
                    </a:lnTo>
                    <a:lnTo>
                      <a:pt x="225" y="68"/>
                    </a:lnTo>
                    <a:lnTo>
                      <a:pt x="242" y="41"/>
                    </a:lnTo>
                    <a:lnTo>
                      <a:pt x="348" y="0"/>
                    </a:lnTo>
                    <a:lnTo>
                      <a:pt x="366" y="1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21" name="Freeform 4"/>
              <p:cNvSpPr>
                <a:spLocks noChangeAspect="1"/>
              </p:cNvSpPr>
              <p:nvPr/>
            </p:nvSpPr>
            <p:spPr bwMode="gray">
              <a:xfrm>
                <a:off x="1471" y="695"/>
                <a:ext cx="1020" cy="691"/>
              </a:xfrm>
              <a:custGeom>
                <a:avLst/>
                <a:gdLst>
                  <a:gd name="T0" fmla="*/ 136472 w 667"/>
                  <a:gd name="T1" fmla="*/ 18945 h 485"/>
                  <a:gd name="T2" fmla="*/ 226619 w 667"/>
                  <a:gd name="T3" fmla="*/ 46022 h 485"/>
                  <a:gd name="T4" fmla="*/ 226619 w 667"/>
                  <a:gd name="T5" fmla="*/ 84738 h 485"/>
                  <a:gd name="T6" fmla="*/ 299897 w 667"/>
                  <a:gd name="T7" fmla="*/ 99765 h 485"/>
                  <a:gd name="T8" fmla="*/ 429666 w 667"/>
                  <a:gd name="T9" fmla="*/ 95844 h 485"/>
                  <a:gd name="T10" fmla="*/ 429666 w 667"/>
                  <a:gd name="T11" fmla="*/ 21187 h 485"/>
                  <a:gd name="T12" fmla="*/ 663515 w 667"/>
                  <a:gd name="T13" fmla="*/ 0 h 485"/>
                  <a:gd name="T14" fmla="*/ 931557 w 667"/>
                  <a:gd name="T15" fmla="*/ 1834 h 485"/>
                  <a:gd name="T16" fmla="*/ 1061008 w 667"/>
                  <a:gd name="T17" fmla="*/ 21187 h 485"/>
                  <a:gd name="T18" fmla="*/ 1329441 w 667"/>
                  <a:gd name="T19" fmla="*/ 21187 h 485"/>
                  <a:gd name="T20" fmla="*/ 1491891 w 667"/>
                  <a:gd name="T21" fmla="*/ 31374 h 485"/>
                  <a:gd name="T22" fmla="*/ 2255093 w 667"/>
                  <a:gd name="T23" fmla="*/ 11499 h 485"/>
                  <a:gd name="T24" fmla="*/ 2136920 w 667"/>
                  <a:gd name="T25" fmla="*/ 34855 h 485"/>
                  <a:gd name="T26" fmla="*/ 2255093 w 667"/>
                  <a:gd name="T27" fmla="*/ 46022 h 485"/>
                  <a:gd name="T28" fmla="*/ 2348220 w 667"/>
                  <a:gd name="T29" fmla="*/ 64142 h 485"/>
                  <a:gd name="T30" fmla="*/ 2480813 w 667"/>
                  <a:gd name="T31" fmla="*/ 73532 h 485"/>
                  <a:gd name="T32" fmla="*/ 2480813 w 667"/>
                  <a:gd name="T33" fmla="*/ 106334 h 485"/>
                  <a:gd name="T34" fmla="*/ 2764106 w 667"/>
                  <a:gd name="T35" fmla="*/ 119200 h 485"/>
                  <a:gd name="T36" fmla="*/ 2560940 w 667"/>
                  <a:gd name="T37" fmla="*/ 150242 h 485"/>
                  <a:gd name="T38" fmla="*/ 2560940 w 667"/>
                  <a:gd name="T39" fmla="*/ 155975 h 485"/>
                  <a:gd name="T40" fmla="*/ 2627962 w 667"/>
                  <a:gd name="T41" fmla="*/ 174991 h 485"/>
                  <a:gd name="T42" fmla="*/ 2570690 w 667"/>
                  <a:gd name="T43" fmla="*/ 184639 h 485"/>
                  <a:gd name="T44" fmla="*/ 2480813 w 667"/>
                  <a:gd name="T45" fmla="*/ 182363 h 485"/>
                  <a:gd name="T46" fmla="*/ 2424895 w 667"/>
                  <a:gd name="T47" fmla="*/ 206062 h 485"/>
                  <a:gd name="T48" fmla="*/ 2448737 w 667"/>
                  <a:gd name="T49" fmla="*/ 227305 h 485"/>
                  <a:gd name="T50" fmla="*/ 2461294 w 667"/>
                  <a:gd name="T51" fmla="*/ 241948 h 485"/>
                  <a:gd name="T52" fmla="*/ 2354444 w 667"/>
                  <a:gd name="T53" fmla="*/ 229450 h 485"/>
                  <a:gd name="T54" fmla="*/ 2342787 w 667"/>
                  <a:gd name="T55" fmla="*/ 253158 h 485"/>
                  <a:gd name="T56" fmla="*/ 2099438 w 667"/>
                  <a:gd name="T57" fmla="*/ 279955 h 485"/>
                  <a:gd name="T58" fmla="*/ 2042480 w 667"/>
                  <a:gd name="T59" fmla="*/ 308395 h 485"/>
                  <a:gd name="T60" fmla="*/ 2006539 w 667"/>
                  <a:gd name="T61" fmla="*/ 294843 h 485"/>
                  <a:gd name="T62" fmla="*/ 1916401 w 667"/>
                  <a:gd name="T63" fmla="*/ 289615 h 485"/>
                  <a:gd name="T64" fmla="*/ 1682087 w 667"/>
                  <a:gd name="T65" fmla="*/ 279955 h 485"/>
                  <a:gd name="T66" fmla="*/ 1656061 w 667"/>
                  <a:gd name="T67" fmla="*/ 295516 h 485"/>
                  <a:gd name="T68" fmla="*/ 1738328 w 667"/>
                  <a:gd name="T69" fmla="*/ 309203 h 485"/>
                  <a:gd name="T70" fmla="*/ 1744826 w 667"/>
                  <a:gd name="T71" fmla="*/ 329385 h 485"/>
                  <a:gd name="T72" fmla="*/ 1818584 w 667"/>
                  <a:gd name="T73" fmla="*/ 363519 h 485"/>
                  <a:gd name="T74" fmla="*/ 1929788 w 667"/>
                  <a:gd name="T75" fmla="*/ 374578 h 485"/>
                  <a:gd name="T76" fmla="*/ 1943973 w 667"/>
                  <a:gd name="T77" fmla="*/ 390654 h 485"/>
                  <a:gd name="T78" fmla="*/ 1791059 w 667"/>
                  <a:gd name="T79" fmla="*/ 408519 h 485"/>
                  <a:gd name="T80" fmla="*/ 1690729 w 667"/>
                  <a:gd name="T81" fmla="*/ 429776 h 485"/>
                  <a:gd name="T82" fmla="*/ 1635072 w 667"/>
                  <a:gd name="T83" fmla="*/ 442727 h 485"/>
                  <a:gd name="T84" fmla="*/ 1543717 w 667"/>
                  <a:gd name="T85" fmla="*/ 447581 h 485"/>
                  <a:gd name="T86" fmla="*/ 1381086 w 667"/>
                  <a:gd name="T87" fmla="*/ 456339 h 485"/>
                  <a:gd name="T88" fmla="*/ 1291384 w 667"/>
                  <a:gd name="T89" fmla="*/ 445337 h 485"/>
                  <a:gd name="T90" fmla="*/ 1247299 w 667"/>
                  <a:gd name="T91" fmla="*/ 373717 h 485"/>
                  <a:gd name="T92" fmla="*/ 1069059 w 667"/>
                  <a:gd name="T93" fmla="*/ 325142 h 485"/>
                  <a:gd name="T94" fmla="*/ 956864 w 667"/>
                  <a:gd name="T95" fmla="*/ 281737 h 485"/>
                  <a:gd name="T96" fmla="*/ 981723 w 667"/>
                  <a:gd name="T97" fmla="*/ 263788 h 485"/>
                  <a:gd name="T98" fmla="*/ 1043087 w 667"/>
                  <a:gd name="T99" fmla="*/ 250511 h 485"/>
                  <a:gd name="T100" fmla="*/ 1054420 w 667"/>
                  <a:gd name="T101" fmla="*/ 226715 h 485"/>
                  <a:gd name="T102" fmla="*/ 956864 w 667"/>
                  <a:gd name="T103" fmla="*/ 217325 h 485"/>
                  <a:gd name="T104" fmla="*/ 834703 w 667"/>
                  <a:gd name="T105" fmla="*/ 224937 h 485"/>
                  <a:gd name="T106" fmla="*/ 672455 w 667"/>
                  <a:gd name="T107" fmla="*/ 200551 h 485"/>
                  <a:gd name="T108" fmla="*/ 211204 w 667"/>
                  <a:gd name="T109" fmla="*/ 180521 h 485"/>
                  <a:gd name="T110" fmla="*/ 43131 w 667"/>
                  <a:gd name="T111" fmla="*/ 118068 h 485"/>
                  <a:gd name="T112" fmla="*/ 0 w 667"/>
                  <a:gd name="T113" fmla="*/ 87026 h 485"/>
                  <a:gd name="T114" fmla="*/ 73463 w 667"/>
                  <a:gd name="T115" fmla="*/ 40222 h 485"/>
                  <a:gd name="T116" fmla="*/ 136472 w 667"/>
                  <a:gd name="T117" fmla="*/ 18945 h 4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67"/>
                  <a:gd name="T178" fmla="*/ 0 h 485"/>
                  <a:gd name="T179" fmla="*/ 667 w 667"/>
                  <a:gd name="T180" fmla="*/ 485 h 4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67" h="485">
                    <a:moveTo>
                      <a:pt x="33" y="20"/>
                    </a:moveTo>
                    <a:lnTo>
                      <a:pt x="55" y="49"/>
                    </a:lnTo>
                    <a:lnTo>
                      <a:pt x="55" y="90"/>
                    </a:lnTo>
                    <a:lnTo>
                      <a:pt x="72" y="106"/>
                    </a:lnTo>
                    <a:lnTo>
                      <a:pt x="104" y="102"/>
                    </a:lnTo>
                    <a:lnTo>
                      <a:pt x="104" y="23"/>
                    </a:lnTo>
                    <a:lnTo>
                      <a:pt x="160" y="0"/>
                    </a:lnTo>
                    <a:lnTo>
                      <a:pt x="225" y="2"/>
                    </a:lnTo>
                    <a:lnTo>
                      <a:pt x="256" y="23"/>
                    </a:lnTo>
                    <a:lnTo>
                      <a:pt x="321" y="23"/>
                    </a:lnTo>
                    <a:lnTo>
                      <a:pt x="360" y="33"/>
                    </a:lnTo>
                    <a:lnTo>
                      <a:pt x="544" y="12"/>
                    </a:lnTo>
                    <a:lnTo>
                      <a:pt x="516" y="37"/>
                    </a:lnTo>
                    <a:lnTo>
                      <a:pt x="544" y="49"/>
                    </a:lnTo>
                    <a:lnTo>
                      <a:pt x="567" y="68"/>
                    </a:lnTo>
                    <a:lnTo>
                      <a:pt x="599" y="78"/>
                    </a:lnTo>
                    <a:lnTo>
                      <a:pt x="599" y="113"/>
                    </a:lnTo>
                    <a:lnTo>
                      <a:pt x="667" y="127"/>
                    </a:lnTo>
                    <a:lnTo>
                      <a:pt x="618" y="160"/>
                    </a:lnTo>
                    <a:lnTo>
                      <a:pt x="618" y="166"/>
                    </a:lnTo>
                    <a:lnTo>
                      <a:pt x="634" y="186"/>
                    </a:lnTo>
                    <a:lnTo>
                      <a:pt x="620" y="196"/>
                    </a:lnTo>
                    <a:lnTo>
                      <a:pt x="599" y="194"/>
                    </a:lnTo>
                    <a:lnTo>
                      <a:pt x="585" y="219"/>
                    </a:lnTo>
                    <a:lnTo>
                      <a:pt x="591" y="242"/>
                    </a:lnTo>
                    <a:lnTo>
                      <a:pt x="594" y="257"/>
                    </a:lnTo>
                    <a:lnTo>
                      <a:pt x="568" y="244"/>
                    </a:lnTo>
                    <a:lnTo>
                      <a:pt x="565" y="269"/>
                    </a:lnTo>
                    <a:lnTo>
                      <a:pt x="507" y="298"/>
                    </a:lnTo>
                    <a:lnTo>
                      <a:pt x="493" y="328"/>
                    </a:lnTo>
                    <a:lnTo>
                      <a:pt x="484" y="313"/>
                    </a:lnTo>
                    <a:lnTo>
                      <a:pt x="462" y="308"/>
                    </a:lnTo>
                    <a:lnTo>
                      <a:pt x="406" y="298"/>
                    </a:lnTo>
                    <a:lnTo>
                      <a:pt x="400" y="314"/>
                    </a:lnTo>
                    <a:lnTo>
                      <a:pt x="420" y="329"/>
                    </a:lnTo>
                    <a:lnTo>
                      <a:pt x="421" y="350"/>
                    </a:lnTo>
                    <a:lnTo>
                      <a:pt x="439" y="386"/>
                    </a:lnTo>
                    <a:lnTo>
                      <a:pt x="466" y="398"/>
                    </a:lnTo>
                    <a:lnTo>
                      <a:pt x="469" y="415"/>
                    </a:lnTo>
                    <a:lnTo>
                      <a:pt x="432" y="434"/>
                    </a:lnTo>
                    <a:lnTo>
                      <a:pt x="408" y="457"/>
                    </a:lnTo>
                    <a:lnTo>
                      <a:pt x="394" y="470"/>
                    </a:lnTo>
                    <a:lnTo>
                      <a:pt x="372" y="476"/>
                    </a:lnTo>
                    <a:lnTo>
                      <a:pt x="333" y="485"/>
                    </a:lnTo>
                    <a:lnTo>
                      <a:pt x="312" y="473"/>
                    </a:lnTo>
                    <a:lnTo>
                      <a:pt x="301" y="397"/>
                    </a:lnTo>
                    <a:lnTo>
                      <a:pt x="258" y="346"/>
                    </a:lnTo>
                    <a:lnTo>
                      <a:pt x="231" y="299"/>
                    </a:lnTo>
                    <a:lnTo>
                      <a:pt x="237" y="280"/>
                    </a:lnTo>
                    <a:lnTo>
                      <a:pt x="252" y="266"/>
                    </a:lnTo>
                    <a:lnTo>
                      <a:pt x="254" y="241"/>
                    </a:lnTo>
                    <a:lnTo>
                      <a:pt x="231" y="231"/>
                    </a:lnTo>
                    <a:lnTo>
                      <a:pt x="201" y="239"/>
                    </a:lnTo>
                    <a:lnTo>
                      <a:pt x="162" y="213"/>
                    </a:lnTo>
                    <a:lnTo>
                      <a:pt x="51" y="192"/>
                    </a:lnTo>
                    <a:lnTo>
                      <a:pt x="10" y="125"/>
                    </a:lnTo>
                    <a:lnTo>
                      <a:pt x="0" y="92"/>
                    </a:lnTo>
                    <a:lnTo>
                      <a:pt x="18" y="43"/>
                    </a:lnTo>
                    <a:lnTo>
                      <a:pt x="33" y="2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22" name="Freeform 5"/>
              <p:cNvSpPr>
                <a:spLocks noChangeAspect="1"/>
              </p:cNvSpPr>
              <p:nvPr/>
            </p:nvSpPr>
            <p:spPr bwMode="gray">
              <a:xfrm>
                <a:off x="2365" y="878"/>
                <a:ext cx="362" cy="422"/>
              </a:xfrm>
              <a:custGeom>
                <a:avLst/>
                <a:gdLst>
                  <a:gd name="T0" fmla="*/ 326359 w 237"/>
                  <a:gd name="T1" fmla="*/ 0 h 296"/>
                  <a:gd name="T2" fmla="*/ 135040 w 237"/>
                  <a:gd name="T3" fmla="*/ 29591 h 296"/>
                  <a:gd name="T4" fmla="*/ 135040 w 237"/>
                  <a:gd name="T5" fmla="*/ 35257 h 296"/>
                  <a:gd name="T6" fmla="*/ 198471 w 237"/>
                  <a:gd name="T7" fmla="*/ 54542 h 296"/>
                  <a:gd name="T8" fmla="*/ 135040 w 237"/>
                  <a:gd name="T9" fmla="*/ 63505 h 296"/>
                  <a:gd name="T10" fmla="*/ 55788 w 237"/>
                  <a:gd name="T11" fmla="*/ 62179 h 296"/>
                  <a:gd name="T12" fmla="*/ 0 w 237"/>
                  <a:gd name="T13" fmla="*/ 86258 h 296"/>
                  <a:gd name="T14" fmla="*/ 8383 w 237"/>
                  <a:gd name="T15" fmla="*/ 107768 h 296"/>
                  <a:gd name="T16" fmla="*/ 37585 w 237"/>
                  <a:gd name="T17" fmla="*/ 149307 h 296"/>
                  <a:gd name="T18" fmla="*/ 98568 w 237"/>
                  <a:gd name="T19" fmla="*/ 147633 h 296"/>
                  <a:gd name="T20" fmla="*/ 152501 w 237"/>
                  <a:gd name="T21" fmla="*/ 173935 h 296"/>
                  <a:gd name="T22" fmla="*/ 98568 w 237"/>
                  <a:gd name="T23" fmla="*/ 214350 h 296"/>
                  <a:gd name="T24" fmla="*/ 152501 w 237"/>
                  <a:gd name="T25" fmla="*/ 273715 h 296"/>
                  <a:gd name="T26" fmla="*/ 236316 w 237"/>
                  <a:gd name="T27" fmla="*/ 283868 h 296"/>
                  <a:gd name="T28" fmla="*/ 456688 w 237"/>
                  <a:gd name="T29" fmla="*/ 273715 h 296"/>
                  <a:gd name="T30" fmla="*/ 644297 w 237"/>
                  <a:gd name="T31" fmla="*/ 257701 h 296"/>
                  <a:gd name="T32" fmla="*/ 810566 w 237"/>
                  <a:gd name="T33" fmla="*/ 257701 h 296"/>
                  <a:gd name="T34" fmla="*/ 864745 w 237"/>
                  <a:gd name="T35" fmla="*/ 246368 h 296"/>
                  <a:gd name="T36" fmla="*/ 810566 w 237"/>
                  <a:gd name="T37" fmla="*/ 243719 h 296"/>
                  <a:gd name="T38" fmla="*/ 860725 w 237"/>
                  <a:gd name="T39" fmla="*/ 233740 h 296"/>
                  <a:gd name="T40" fmla="*/ 971141 w 237"/>
                  <a:gd name="T41" fmla="*/ 230499 h 296"/>
                  <a:gd name="T42" fmla="*/ 944991 w 237"/>
                  <a:gd name="T43" fmla="*/ 214350 h 296"/>
                  <a:gd name="T44" fmla="*/ 754857 w 237"/>
                  <a:gd name="T45" fmla="*/ 181712 h 296"/>
                  <a:gd name="T46" fmla="*/ 704515 w 237"/>
                  <a:gd name="T47" fmla="*/ 157824 h 296"/>
                  <a:gd name="T48" fmla="*/ 889489 w 237"/>
                  <a:gd name="T49" fmla="*/ 104485 h 296"/>
                  <a:gd name="T50" fmla="*/ 594030 w 237"/>
                  <a:gd name="T51" fmla="*/ 63505 h 296"/>
                  <a:gd name="T52" fmla="*/ 560197 w 237"/>
                  <a:gd name="T53" fmla="*/ 72534 h 296"/>
                  <a:gd name="T54" fmla="*/ 495308 w 237"/>
                  <a:gd name="T55" fmla="*/ 37611 h 296"/>
                  <a:gd name="T56" fmla="*/ 326359 w 237"/>
                  <a:gd name="T57" fmla="*/ 0 h 29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296"/>
                  <a:gd name="T89" fmla="*/ 237 w 237"/>
                  <a:gd name="T90" fmla="*/ 296 h 29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296">
                    <a:moveTo>
                      <a:pt x="80" y="0"/>
                    </a:moveTo>
                    <a:lnTo>
                      <a:pt x="33" y="31"/>
                    </a:lnTo>
                    <a:lnTo>
                      <a:pt x="33" y="37"/>
                    </a:lnTo>
                    <a:lnTo>
                      <a:pt x="49" y="57"/>
                    </a:lnTo>
                    <a:lnTo>
                      <a:pt x="33" y="66"/>
                    </a:lnTo>
                    <a:lnTo>
                      <a:pt x="14" y="65"/>
                    </a:lnTo>
                    <a:lnTo>
                      <a:pt x="0" y="90"/>
                    </a:lnTo>
                    <a:lnTo>
                      <a:pt x="2" y="113"/>
                    </a:lnTo>
                    <a:lnTo>
                      <a:pt x="9" y="155"/>
                    </a:lnTo>
                    <a:lnTo>
                      <a:pt x="24" y="154"/>
                    </a:lnTo>
                    <a:lnTo>
                      <a:pt x="37" y="182"/>
                    </a:lnTo>
                    <a:lnTo>
                      <a:pt x="24" y="223"/>
                    </a:lnTo>
                    <a:lnTo>
                      <a:pt x="37" y="286"/>
                    </a:lnTo>
                    <a:lnTo>
                      <a:pt x="58" y="296"/>
                    </a:lnTo>
                    <a:lnTo>
                      <a:pt x="111" y="286"/>
                    </a:lnTo>
                    <a:lnTo>
                      <a:pt x="157" y="269"/>
                    </a:lnTo>
                    <a:lnTo>
                      <a:pt x="198" y="269"/>
                    </a:lnTo>
                    <a:lnTo>
                      <a:pt x="211" y="257"/>
                    </a:lnTo>
                    <a:lnTo>
                      <a:pt x="198" y="254"/>
                    </a:lnTo>
                    <a:lnTo>
                      <a:pt x="210" y="244"/>
                    </a:lnTo>
                    <a:lnTo>
                      <a:pt x="237" y="241"/>
                    </a:lnTo>
                    <a:lnTo>
                      <a:pt x="231" y="223"/>
                    </a:lnTo>
                    <a:lnTo>
                      <a:pt x="184" y="190"/>
                    </a:lnTo>
                    <a:lnTo>
                      <a:pt x="172" y="164"/>
                    </a:lnTo>
                    <a:lnTo>
                      <a:pt x="217" y="109"/>
                    </a:lnTo>
                    <a:lnTo>
                      <a:pt x="145" y="66"/>
                    </a:lnTo>
                    <a:lnTo>
                      <a:pt x="137" y="76"/>
                    </a:lnTo>
                    <a:lnTo>
                      <a:pt x="121" y="39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23" name="Freeform 7"/>
              <p:cNvSpPr>
                <a:spLocks noChangeAspect="1"/>
              </p:cNvSpPr>
              <p:nvPr/>
            </p:nvSpPr>
            <p:spPr bwMode="gray">
              <a:xfrm>
                <a:off x="924" y="1462"/>
                <a:ext cx="942" cy="1212"/>
              </a:xfrm>
              <a:custGeom>
                <a:avLst/>
                <a:gdLst>
                  <a:gd name="T0" fmla="*/ 629308 w 615"/>
                  <a:gd name="T1" fmla="*/ 132574 h 851"/>
                  <a:gd name="T2" fmla="*/ 378015 w 615"/>
                  <a:gd name="T3" fmla="*/ 222017 h 851"/>
                  <a:gd name="T4" fmla="*/ 184964 w 615"/>
                  <a:gd name="T5" fmla="*/ 194859 h 851"/>
                  <a:gd name="T6" fmla="*/ 84834 w 615"/>
                  <a:gd name="T7" fmla="*/ 169697 h 851"/>
                  <a:gd name="T8" fmla="*/ 0 w 615"/>
                  <a:gd name="T9" fmla="*/ 274821 h 851"/>
                  <a:gd name="T10" fmla="*/ 149798 w 615"/>
                  <a:gd name="T11" fmla="*/ 308932 h 851"/>
                  <a:gd name="T12" fmla="*/ 535961 w 615"/>
                  <a:gd name="T13" fmla="*/ 408893 h 851"/>
                  <a:gd name="T14" fmla="*/ 828960 w 615"/>
                  <a:gd name="T15" fmla="*/ 508019 h 851"/>
                  <a:gd name="T16" fmla="*/ 957823 w 615"/>
                  <a:gd name="T17" fmla="*/ 546497 h 851"/>
                  <a:gd name="T18" fmla="*/ 1146471 w 615"/>
                  <a:gd name="T19" fmla="*/ 636501 h 851"/>
                  <a:gd name="T20" fmla="*/ 1672171 w 615"/>
                  <a:gd name="T21" fmla="*/ 711838 h 851"/>
                  <a:gd name="T22" fmla="*/ 2309301 w 615"/>
                  <a:gd name="T23" fmla="*/ 793513 h 851"/>
                  <a:gd name="T24" fmla="*/ 2521305 w 615"/>
                  <a:gd name="T25" fmla="*/ 758759 h 851"/>
                  <a:gd name="T26" fmla="*/ 2644972 w 615"/>
                  <a:gd name="T27" fmla="*/ 712877 h 851"/>
                  <a:gd name="T28" fmla="*/ 2578375 w 615"/>
                  <a:gd name="T29" fmla="*/ 682938 h 851"/>
                  <a:gd name="T30" fmla="*/ 2609452 w 615"/>
                  <a:gd name="T31" fmla="*/ 625550 h 851"/>
                  <a:gd name="T32" fmla="*/ 2578375 w 615"/>
                  <a:gd name="T33" fmla="*/ 538758 h 851"/>
                  <a:gd name="T34" fmla="*/ 2404062 w 615"/>
                  <a:gd name="T35" fmla="*/ 469380 h 851"/>
                  <a:gd name="T36" fmla="*/ 2173888 w 615"/>
                  <a:gd name="T37" fmla="*/ 460832 h 851"/>
                  <a:gd name="T38" fmla="*/ 2070698 w 615"/>
                  <a:gd name="T39" fmla="*/ 444243 h 851"/>
                  <a:gd name="T40" fmla="*/ 1864953 w 615"/>
                  <a:gd name="T41" fmla="*/ 430373 h 851"/>
                  <a:gd name="T42" fmla="*/ 1767771 w 615"/>
                  <a:gd name="T43" fmla="*/ 403009 h 851"/>
                  <a:gd name="T44" fmla="*/ 1587406 w 615"/>
                  <a:gd name="T45" fmla="*/ 358998 h 851"/>
                  <a:gd name="T46" fmla="*/ 1577369 w 615"/>
                  <a:gd name="T47" fmla="*/ 307297 h 851"/>
                  <a:gd name="T48" fmla="*/ 1705227 w 615"/>
                  <a:gd name="T49" fmla="*/ 256414 h 851"/>
                  <a:gd name="T50" fmla="*/ 1886377 w 615"/>
                  <a:gd name="T51" fmla="*/ 203392 h 851"/>
                  <a:gd name="T52" fmla="*/ 2231443 w 615"/>
                  <a:gd name="T53" fmla="*/ 177939 h 851"/>
                  <a:gd name="T54" fmla="*/ 2046217 w 615"/>
                  <a:gd name="T55" fmla="*/ 93488 h 851"/>
                  <a:gd name="T56" fmla="*/ 2073077 w 615"/>
                  <a:gd name="T57" fmla="*/ 71192 h 851"/>
                  <a:gd name="T58" fmla="*/ 1755527 w 615"/>
                  <a:gd name="T59" fmla="*/ 65197 h 851"/>
                  <a:gd name="T60" fmla="*/ 1560620 w 615"/>
                  <a:gd name="T61" fmla="*/ 57753 h 851"/>
                  <a:gd name="T62" fmla="*/ 1245226 w 615"/>
                  <a:gd name="T63" fmla="*/ 31095 h 851"/>
                  <a:gd name="T64" fmla="*/ 1100031 w 615"/>
                  <a:gd name="T65" fmla="*/ 0 h 851"/>
                  <a:gd name="T66" fmla="*/ 889631 w 615"/>
                  <a:gd name="T67" fmla="*/ 76659 h 8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851"/>
                  <a:gd name="T104" fmla="*/ 615 w 615"/>
                  <a:gd name="T105" fmla="*/ 851 h 8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851">
                    <a:moveTo>
                      <a:pt x="199" y="125"/>
                    </a:moveTo>
                    <a:lnTo>
                      <a:pt x="146" y="142"/>
                    </a:lnTo>
                    <a:lnTo>
                      <a:pt x="127" y="199"/>
                    </a:lnTo>
                    <a:lnTo>
                      <a:pt x="88" y="238"/>
                    </a:lnTo>
                    <a:lnTo>
                      <a:pt x="61" y="246"/>
                    </a:lnTo>
                    <a:lnTo>
                      <a:pt x="43" y="209"/>
                    </a:lnTo>
                    <a:lnTo>
                      <a:pt x="39" y="189"/>
                    </a:lnTo>
                    <a:lnTo>
                      <a:pt x="20" y="182"/>
                    </a:lnTo>
                    <a:lnTo>
                      <a:pt x="0" y="215"/>
                    </a:lnTo>
                    <a:lnTo>
                      <a:pt x="0" y="295"/>
                    </a:lnTo>
                    <a:lnTo>
                      <a:pt x="12" y="316"/>
                    </a:lnTo>
                    <a:lnTo>
                      <a:pt x="35" y="332"/>
                    </a:lnTo>
                    <a:lnTo>
                      <a:pt x="115" y="426"/>
                    </a:lnTo>
                    <a:lnTo>
                      <a:pt x="125" y="439"/>
                    </a:lnTo>
                    <a:lnTo>
                      <a:pt x="154" y="509"/>
                    </a:lnTo>
                    <a:lnTo>
                      <a:pt x="193" y="545"/>
                    </a:lnTo>
                    <a:lnTo>
                      <a:pt x="217" y="578"/>
                    </a:lnTo>
                    <a:lnTo>
                      <a:pt x="223" y="586"/>
                    </a:lnTo>
                    <a:lnTo>
                      <a:pt x="236" y="632"/>
                    </a:lnTo>
                    <a:lnTo>
                      <a:pt x="267" y="683"/>
                    </a:lnTo>
                    <a:lnTo>
                      <a:pt x="314" y="712"/>
                    </a:lnTo>
                    <a:lnTo>
                      <a:pt x="389" y="763"/>
                    </a:lnTo>
                    <a:lnTo>
                      <a:pt x="480" y="806"/>
                    </a:lnTo>
                    <a:lnTo>
                      <a:pt x="537" y="851"/>
                    </a:lnTo>
                    <a:lnTo>
                      <a:pt x="576" y="798"/>
                    </a:lnTo>
                    <a:lnTo>
                      <a:pt x="586" y="814"/>
                    </a:lnTo>
                    <a:lnTo>
                      <a:pt x="594" y="812"/>
                    </a:lnTo>
                    <a:lnTo>
                      <a:pt x="615" y="765"/>
                    </a:lnTo>
                    <a:lnTo>
                      <a:pt x="609" y="744"/>
                    </a:lnTo>
                    <a:lnTo>
                      <a:pt x="599" y="732"/>
                    </a:lnTo>
                    <a:lnTo>
                      <a:pt x="599" y="707"/>
                    </a:lnTo>
                    <a:lnTo>
                      <a:pt x="607" y="671"/>
                    </a:lnTo>
                    <a:lnTo>
                      <a:pt x="607" y="611"/>
                    </a:lnTo>
                    <a:lnTo>
                      <a:pt x="599" y="578"/>
                    </a:lnTo>
                    <a:lnTo>
                      <a:pt x="594" y="547"/>
                    </a:lnTo>
                    <a:lnTo>
                      <a:pt x="559" y="504"/>
                    </a:lnTo>
                    <a:lnTo>
                      <a:pt x="519" y="504"/>
                    </a:lnTo>
                    <a:lnTo>
                      <a:pt x="505" y="494"/>
                    </a:lnTo>
                    <a:lnTo>
                      <a:pt x="502" y="449"/>
                    </a:lnTo>
                    <a:lnTo>
                      <a:pt x="481" y="477"/>
                    </a:lnTo>
                    <a:lnTo>
                      <a:pt x="444" y="477"/>
                    </a:lnTo>
                    <a:lnTo>
                      <a:pt x="433" y="462"/>
                    </a:lnTo>
                    <a:lnTo>
                      <a:pt x="417" y="464"/>
                    </a:lnTo>
                    <a:lnTo>
                      <a:pt x="411" y="432"/>
                    </a:lnTo>
                    <a:lnTo>
                      <a:pt x="379" y="410"/>
                    </a:lnTo>
                    <a:lnTo>
                      <a:pt x="369" y="385"/>
                    </a:lnTo>
                    <a:lnTo>
                      <a:pt x="361" y="357"/>
                    </a:lnTo>
                    <a:lnTo>
                      <a:pt x="367" y="330"/>
                    </a:lnTo>
                    <a:lnTo>
                      <a:pt x="396" y="296"/>
                    </a:lnTo>
                    <a:lnTo>
                      <a:pt x="396" y="275"/>
                    </a:lnTo>
                    <a:lnTo>
                      <a:pt x="412" y="242"/>
                    </a:lnTo>
                    <a:lnTo>
                      <a:pt x="439" y="218"/>
                    </a:lnTo>
                    <a:lnTo>
                      <a:pt x="477" y="206"/>
                    </a:lnTo>
                    <a:lnTo>
                      <a:pt x="519" y="191"/>
                    </a:lnTo>
                    <a:lnTo>
                      <a:pt x="478" y="170"/>
                    </a:lnTo>
                    <a:lnTo>
                      <a:pt x="476" y="100"/>
                    </a:lnTo>
                    <a:lnTo>
                      <a:pt x="484" y="94"/>
                    </a:lnTo>
                    <a:lnTo>
                      <a:pt x="482" y="76"/>
                    </a:lnTo>
                    <a:lnTo>
                      <a:pt x="465" y="70"/>
                    </a:lnTo>
                    <a:lnTo>
                      <a:pt x="408" y="70"/>
                    </a:lnTo>
                    <a:lnTo>
                      <a:pt x="387" y="82"/>
                    </a:lnTo>
                    <a:lnTo>
                      <a:pt x="363" y="62"/>
                    </a:lnTo>
                    <a:lnTo>
                      <a:pt x="328" y="49"/>
                    </a:lnTo>
                    <a:lnTo>
                      <a:pt x="289" y="33"/>
                    </a:lnTo>
                    <a:lnTo>
                      <a:pt x="289" y="0"/>
                    </a:lnTo>
                    <a:lnTo>
                      <a:pt x="256" y="0"/>
                    </a:lnTo>
                    <a:lnTo>
                      <a:pt x="260" y="31"/>
                    </a:lnTo>
                    <a:lnTo>
                      <a:pt x="207" y="82"/>
                    </a:lnTo>
                    <a:lnTo>
                      <a:pt x="199" y="1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24" name="Freeform 9"/>
              <p:cNvSpPr>
                <a:spLocks noChangeAspect="1"/>
              </p:cNvSpPr>
              <p:nvPr/>
            </p:nvSpPr>
            <p:spPr bwMode="gray">
              <a:xfrm>
                <a:off x="2581" y="3429"/>
                <a:ext cx="390" cy="381"/>
              </a:xfrm>
              <a:custGeom>
                <a:avLst/>
                <a:gdLst>
                  <a:gd name="T0" fmla="*/ 358846 w 254"/>
                  <a:gd name="T1" fmla="*/ 2371 h 268"/>
                  <a:gd name="T2" fmla="*/ 331231 w 254"/>
                  <a:gd name="T3" fmla="*/ 32533 h 268"/>
                  <a:gd name="T4" fmla="*/ 173985 w 254"/>
                  <a:gd name="T5" fmla="*/ 57112 h 268"/>
                  <a:gd name="T6" fmla="*/ 173985 w 254"/>
                  <a:gd name="T7" fmla="*/ 96112 h 268"/>
                  <a:gd name="T8" fmla="*/ 137139 w 254"/>
                  <a:gd name="T9" fmla="*/ 125331 h 268"/>
                  <a:gd name="T10" fmla="*/ 128020 w 254"/>
                  <a:gd name="T11" fmla="*/ 151996 h 268"/>
                  <a:gd name="T12" fmla="*/ 0 w 254"/>
                  <a:gd name="T13" fmla="*/ 179054 h 268"/>
                  <a:gd name="T14" fmla="*/ 0 w 254"/>
                  <a:gd name="T15" fmla="*/ 202135 h 268"/>
                  <a:gd name="T16" fmla="*/ 87633 w 254"/>
                  <a:gd name="T17" fmla="*/ 203703 h 268"/>
                  <a:gd name="T18" fmla="*/ 164965 w 254"/>
                  <a:gd name="T19" fmla="*/ 214467 h 268"/>
                  <a:gd name="T20" fmla="*/ 173985 w 254"/>
                  <a:gd name="T21" fmla="*/ 217645 h 268"/>
                  <a:gd name="T22" fmla="*/ 377218 w 254"/>
                  <a:gd name="T23" fmla="*/ 234653 h 268"/>
                  <a:gd name="T24" fmla="*/ 464900 w 254"/>
                  <a:gd name="T25" fmla="*/ 223995 h 268"/>
                  <a:gd name="T26" fmla="*/ 746710 w 254"/>
                  <a:gd name="T27" fmla="*/ 223995 h 268"/>
                  <a:gd name="T28" fmla="*/ 823608 w 254"/>
                  <a:gd name="T29" fmla="*/ 205331 h 268"/>
                  <a:gd name="T30" fmla="*/ 922908 w 254"/>
                  <a:gd name="T31" fmla="*/ 188002 h 268"/>
                  <a:gd name="T32" fmla="*/ 978737 w 254"/>
                  <a:gd name="T33" fmla="*/ 149059 h 268"/>
                  <a:gd name="T34" fmla="*/ 1059166 w 254"/>
                  <a:gd name="T35" fmla="*/ 129711 h 268"/>
                  <a:gd name="T36" fmla="*/ 1059166 w 254"/>
                  <a:gd name="T37" fmla="*/ 98127 h 268"/>
                  <a:gd name="T38" fmla="*/ 1136931 w 254"/>
                  <a:gd name="T39" fmla="*/ 92043 h 268"/>
                  <a:gd name="T40" fmla="*/ 1128071 w 254"/>
                  <a:gd name="T41" fmla="*/ 64183 h 268"/>
                  <a:gd name="T42" fmla="*/ 1059166 w 254"/>
                  <a:gd name="T43" fmla="*/ 73631 h 268"/>
                  <a:gd name="T44" fmla="*/ 825217 w 254"/>
                  <a:gd name="T45" fmla="*/ 27158 h 268"/>
                  <a:gd name="T46" fmla="*/ 750851 w 254"/>
                  <a:gd name="T47" fmla="*/ 26182 h 268"/>
                  <a:gd name="T48" fmla="*/ 496459 w 254"/>
                  <a:gd name="T49" fmla="*/ 0 h 2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4"/>
                  <a:gd name="T76" fmla="*/ 0 h 268"/>
                  <a:gd name="T77" fmla="*/ 254 w 254"/>
                  <a:gd name="T78" fmla="*/ 268 h 2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4" h="268">
                    <a:moveTo>
                      <a:pt x="80" y="3"/>
                    </a:moveTo>
                    <a:lnTo>
                      <a:pt x="74" y="37"/>
                    </a:lnTo>
                    <a:lnTo>
                      <a:pt x="39" y="65"/>
                    </a:lnTo>
                    <a:lnTo>
                      <a:pt x="39" y="110"/>
                    </a:lnTo>
                    <a:lnTo>
                      <a:pt x="31" y="143"/>
                    </a:lnTo>
                    <a:lnTo>
                      <a:pt x="29" y="174"/>
                    </a:lnTo>
                    <a:lnTo>
                      <a:pt x="0" y="204"/>
                    </a:lnTo>
                    <a:lnTo>
                      <a:pt x="0" y="231"/>
                    </a:lnTo>
                    <a:lnTo>
                      <a:pt x="20" y="233"/>
                    </a:lnTo>
                    <a:lnTo>
                      <a:pt x="37" y="245"/>
                    </a:lnTo>
                    <a:lnTo>
                      <a:pt x="39" y="249"/>
                    </a:lnTo>
                    <a:lnTo>
                      <a:pt x="84" y="268"/>
                    </a:lnTo>
                    <a:lnTo>
                      <a:pt x="104" y="256"/>
                    </a:lnTo>
                    <a:lnTo>
                      <a:pt x="167" y="256"/>
                    </a:lnTo>
                    <a:lnTo>
                      <a:pt x="184" y="235"/>
                    </a:lnTo>
                    <a:lnTo>
                      <a:pt x="206" y="215"/>
                    </a:lnTo>
                    <a:lnTo>
                      <a:pt x="219" y="170"/>
                    </a:lnTo>
                    <a:lnTo>
                      <a:pt x="237" y="148"/>
                    </a:lnTo>
                    <a:lnTo>
                      <a:pt x="237" y="112"/>
                    </a:lnTo>
                    <a:lnTo>
                      <a:pt x="254" y="105"/>
                    </a:lnTo>
                    <a:lnTo>
                      <a:pt x="252" y="73"/>
                    </a:lnTo>
                    <a:lnTo>
                      <a:pt x="237" y="84"/>
                    </a:lnTo>
                    <a:lnTo>
                      <a:pt x="185" y="31"/>
                    </a:lnTo>
                    <a:lnTo>
                      <a:pt x="168" y="30"/>
                    </a:lnTo>
                    <a:lnTo>
                      <a:pt x="111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25" name="Freeform 10"/>
              <p:cNvSpPr>
                <a:spLocks noChangeAspect="1"/>
              </p:cNvSpPr>
              <p:nvPr/>
            </p:nvSpPr>
            <p:spPr bwMode="gray">
              <a:xfrm>
                <a:off x="2629" y="1026"/>
                <a:ext cx="292" cy="218"/>
              </a:xfrm>
              <a:custGeom>
                <a:avLst/>
                <a:gdLst>
                  <a:gd name="T0" fmla="*/ 184680 w 191"/>
                  <a:gd name="T1" fmla="*/ 5363 h 153"/>
                  <a:gd name="T2" fmla="*/ 306244 w 191"/>
                  <a:gd name="T3" fmla="*/ 16048 h 153"/>
                  <a:gd name="T4" fmla="*/ 726235 w 191"/>
                  <a:gd name="T5" fmla="*/ 0 h 153"/>
                  <a:gd name="T6" fmla="*/ 770221 w 191"/>
                  <a:gd name="T7" fmla="*/ 45019 h 153"/>
                  <a:gd name="T8" fmla="*/ 684440 w 191"/>
                  <a:gd name="T9" fmla="*/ 80282 h 153"/>
                  <a:gd name="T10" fmla="*/ 726235 w 191"/>
                  <a:gd name="T11" fmla="*/ 91341 h 153"/>
                  <a:gd name="T12" fmla="*/ 726235 w 191"/>
                  <a:gd name="T13" fmla="*/ 116089 h 153"/>
                  <a:gd name="T14" fmla="*/ 787142 w 191"/>
                  <a:gd name="T15" fmla="*/ 130430 h 153"/>
                  <a:gd name="T16" fmla="*/ 704406 w 191"/>
                  <a:gd name="T17" fmla="*/ 147834 h 153"/>
                  <a:gd name="T18" fmla="*/ 478288 w 191"/>
                  <a:gd name="T19" fmla="*/ 143958 h 153"/>
                  <a:gd name="T20" fmla="*/ 342828 w 191"/>
                  <a:gd name="T21" fmla="*/ 132235 h 153"/>
                  <a:gd name="T22" fmla="*/ 255278 w 191"/>
                  <a:gd name="T23" fmla="*/ 128872 h 153"/>
                  <a:gd name="T24" fmla="*/ 243730 w 191"/>
                  <a:gd name="T25" fmla="*/ 113604 h 153"/>
                  <a:gd name="T26" fmla="*/ 56255 w 191"/>
                  <a:gd name="T27" fmla="*/ 83571 h 153"/>
                  <a:gd name="T28" fmla="*/ 0 w 191"/>
                  <a:gd name="T29" fmla="*/ 57868 h 153"/>
                  <a:gd name="T30" fmla="*/ 184680 w 191"/>
                  <a:gd name="T31" fmla="*/ 5363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1"/>
                  <a:gd name="T49" fmla="*/ 0 h 153"/>
                  <a:gd name="T50" fmla="*/ 191 w 191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1" h="153">
                    <a:moveTo>
                      <a:pt x="45" y="5"/>
                    </a:moveTo>
                    <a:lnTo>
                      <a:pt x="74" y="17"/>
                    </a:lnTo>
                    <a:lnTo>
                      <a:pt x="176" y="0"/>
                    </a:lnTo>
                    <a:lnTo>
                      <a:pt x="187" y="46"/>
                    </a:lnTo>
                    <a:lnTo>
                      <a:pt x="166" y="83"/>
                    </a:lnTo>
                    <a:lnTo>
                      <a:pt x="176" y="95"/>
                    </a:lnTo>
                    <a:lnTo>
                      <a:pt x="176" y="120"/>
                    </a:lnTo>
                    <a:lnTo>
                      <a:pt x="191" y="135"/>
                    </a:lnTo>
                    <a:lnTo>
                      <a:pt x="171" y="153"/>
                    </a:lnTo>
                    <a:lnTo>
                      <a:pt x="116" y="149"/>
                    </a:lnTo>
                    <a:lnTo>
                      <a:pt x="83" y="137"/>
                    </a:lnTo>
                    <a:lnTo>
                      <a:pt x="62" y="134"/>
                    </a:lnTo>
                    <a:lnTo>
                      <a:pt x="59" y="118"/>
                    </a:lnTo>
                    <a:lnTo>
                      <a:pt x="14" y="87"/>
                    </a:lnTo>
                    <a:lnTo>
                      <a:pt x="0" y="60"/>
                    </a:lnTo>
                    <a:lnTo>
                      <a:pt x="45" y="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26" name="Freeform 11"/>
              <p:cNvSpPr>
                <a:spLocks noChangeAspect="1"/>
              </p:cNvSpPr>
              <p:nvPr/>
            </p:nvSpPr>
            <p:spPr bwMode="gray">
              <a:xfrm>
                <a:off x="2883" y="1019"/>
                <a:ext cx="149" cy="200"/>
              </a:xfrm>
              <a:custGeom>
                <a:avLst/>
                <a:gdLst>
                  <a:gd name="T0" fmla="*/ 35343 w 98"/>
                  <a:gd name="T1" fmla="*/ 3318 h 139"/>
                  <a:gd name="T2" fmla="*/ 97622 w 98"/>
                  <a:gd name="T3" fmla="*/ 0 h 139"/>
                  <a:gd name="T4" fmla="*/ 193232 w 98"/>
                  <a:gd name="T5" fmla="*/ 37932 h 139"/>
                  <a:gd name="T6" fmla="*/ 304485 w 98"/>
                  <a:gd name="T7" fmla="*/ 51866 h 139"/>
                  <a:gd name="T8" fmla="*/ 364401 w 98"/>
                  <a:gd name="T9" fmla="*/ 75645 h 139"/>
                  <a:gd name="T10" fmla="*/ 354471 w 98"/>
                  <a:gd name="T11" fmla="*/ 80463 h 139"/>
                  <a:gd name="T12" fmla="*/ 308100 w 98"/>
                  <a:gd name="T13" fmla="*/ 78981 h 139"/>
                  <a:gd name="T14" fmla="*/ 239835 w 98"/>
                  <a:gd name="T15" fmla="*/ 107948 h 139"/>
                  <a:gd name="T16" fmla="*/ 150090 w 98"/>
                  <a:gd name="T17" fmla="*/ 141342 h 139"/>
                  <a:gd name="T18" fmla="*/ 85237 w 98"/>
                  <a:gd name="T19" fmla="*/ 156173 h 139"/>
                  <a:gd name="T20" fmla="*/ 35343 w 98"/>
                  <a:gd name="T21" fmla="*/ 140611 h 139"/>
                  <a:gd name="T22" fmla="*/ 35343 w 98"/>
                  <a:gd name="T23" fmla="*/ 113731 h 139"/>
                  <a:gd name="T24" fmla="*/ 0 w 98"/>
                  <a:gd name="T25" fmla="*/ 98282 h 139"/>
                  <a:gd name="T26" fmla="*/ 75348 w 98"/>
                  <a:gd name="T27" fmla="*/ 56029 h 139"/>
                  <a:gd name="T28" fmla="*/ 56723 w 98"/>
                  <a:gd name="T29" fmla="*/ 25196 h 1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8"/>
                  <a:gd name="T46" fmla="*/ 0 h 139"/>
                  <a:gd name="T47" fmla="*/ 98 w 98"/>
                  <a:gd name="T48" fmla="*/ 139 h 1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8" h="139">
                    <a:moveTo>
                      <a:pt x="10" y="3"/>
                    </a:moveTo>
                    <a:lnTo>
                      <a:pt x="26" y="0"/>
                    </a:lnTo>
                    <a:lnTo>
                      <a:pt x="52" y="34"/>
                    </a:lnTo>
                    <a:lnTo>
                      <a:pt x="82" y="46"/>
                    </a:lnTo>
                    <a:lnTo>
                      <a:pt x="98" y="67"/>
                    </a:lnTo>
                    <a:lnTo>
                      <a:pt x="95" y="72"/>
                    </a:lnTo>
                    <a:lnTo>
                      <a:pt x="83" y="70"/>
                    </a:lnTo>
                    <a:lnTo>
                      <a:pt x="64" y="96"/>
                    </a:lnTo>
                    <a:lnTo>
                      <a:pt x="41" y="126"/>
                    </a:lnTo>
                    <a:lnTo>
                      <a:pt x="23" y="139"/>
                    </a:lnTo>
                    <a:lnTo>
                      <a:pt x="10" y="125"/>
                    </a:lnTo>
                    <a:lnTo>
                      <a:pt x="10" y="101"/>
                    </a:lnTo>
                    <a:lnTo>
                      <a:pt x="0" y="87"/>
                    </a:lnTo>
                    <a:lnTo>
                      <a:pt x="21" y="50"/>
                    </a:lnTo>
                    <a:lnTo>
                      <a:pt x="15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27" name="Freeform 18"/>
              <p:cNvSpPr>
                <a:spLocks noChangeAspect="1"/>
              </p:cNvSpPr>
              <p:nvPr/>
            </p:nvSpPr>
            <p:spPr bwMode="auto">
              <a:xfrm>
                <a:off x="3386" y="1570"/>
                <a:ext cx="395" cy="538"/>
              </a:xfrm>
              <a:custGeom>
                <a:avLst/>
                <a:gdLst>
                  <a:gd name="T0" fmla="*/ 2147483647 w 328"/>
                  <a:gd name="T1" fmla="*/ 0 h 500"/>
                  <a:gd name="T2" fmla="*/ 2147483647 w 328"/>
                  <a:gd name="T3" fmla="*/ 2147483647 h 500"/>
                  <a:gd name="T4" fmla="*/ 2147483647 w 328"/>
                  <a:gd name="T5" fmla="*/ 2147483647 h 500"/>
                  <a:gd name="T6" fmla="*/ 2147483647 w 328"/>
                  <a:gd name="T7" fmla="*/ 2147483647 h 500"/>
                  <a:gd name="T8" fmla="*/ 2147483647 w 328"/>
                  <a:gd name="T9" fmla="*/ 2147483647 h 500"/>
                  <a:gd name="T10" fmla="*/ 2147483647 w 328"/>
                  <a:gd name="T11" fmla="*/ 2147483647 h 500"/>
                  <a:gd name="T12" fmla="*/ 2147483647 w 328"/>
                  <a:gd name="T13" fmla="*/ 2147483647 h 500"/>
                  <a:gd name="T14" fmla="*/ 2147483647 w 328"/>
                  <a:gd name="T15" fmla="*/ 2147483647 h 500"/>
                  <a:gd name="T16" fmla="*/ 2147483647 w 328"/>
                  <a:gd name="T17" fmla="*/ 2147483647 h 500"/>
                  <a:gd name="T18" fmla="*/ 2147483647 w 328"/>
                  <a:gd name="T19" fmla="*/ 2147483647 h 500"/>
                  <a:gd name="T20" fmla="*/ 2147483647 w 328"/>
                  <a:gd name="T21" fmla="*/ 2147483647 h 500"/>
                  <a:gd name="T22" fmla="*/ 2147483647 w 328"/>
                  <a:gd name="T23" fmla="*/ 2147483647 h 500"/>
                  <a:gd name="T24" fmla="*/ 0 w 328"/>
                  <a:gd name="T25" fmla="*/ 2147483647 h 500"/>
                  <a:gd name="T26" fmla="*/ 2147483647 w 328"/>
                  <a:gd name="T27" fmla="*/ 2147483647 h 500"/>
                  <a:gd name="T28" fmla="*/ 2147483647 w 328"/>
                  <a:gd name="T29" fmla="*/ 2147483647 h 500"/>
                  <a:gd name="T30" fmla="*/ 2147483647 w 328"/>
                  <a:gd name="T31" fmla="*/ 2147483647 h 500"/>
                  <a:gd name="T32" fmla="*/ 2147483647 w 328"/>
                  <a:gd name="T33" fmla="*/ 2147483647 h 500"/>
                  <a:gd name="T34" fmla="*/ 2147483647 w 328"/>
                  <a:gd name="T35" fmla="*/ 2147483647 h 500"/>
                  <a:gd name="T36" fmla="*/ 2147483647 w 328"/>
                  <a:gd name="T37" fmla="*/ 2147483647 h 500"/>
                  <a:gd name="T38" fmla="*/ 2147483647 w 328"/>
                  <a:gd name="T39" fmla="*/ 2147483647 h 500"/>
                  <a:gd name="T40" fmla="*/ 2147483647 w 328"/>
                  <a:gd name="T41" fmla="*/ 2147483647 h 500"/>
                  <a:gd name="T42" fmla="*/ 2147483647 w 328"/>
                  <a:gd name="T43" fmla="*/ 2147483647 h 500"/>
                  <a:gd name="T44" fmla="*/ 2147483647 w 328"/>
                  <a:gd name="T45" fmla="*/ 2147483647 h 500"/>
                  <a:gd name="T46" fmla="*/ 2147483647 w 328"/>
                  <a:gd name="T47" fmla="*/ 2147483647 h 500"/>
                  <a:gd name="T48" fmla="*/ 2147483647 w 328"/>
                  <a:gd name="T49" fmla="*/ 2147483647 h 500"/>
                  <a:gd name="T50" fmla="*/ 2147483647 w 328"/>
                  <a:gd name="T51" fmla="*/ 2147483647 h 500"/>
                  <a:gd name="T52" fmla="*/ 2147483647 w 328"/>
                  <a:gd name="T53" fmla="*/ 2147483647 h 500"/>
                  <a:gd name="T54" fmla="*/ 2147483647 w 328"/>
                  <a:gd name="T55" fmla="*/ 2147483647 h 500"/>
                  <a:gd name="T56" fmla="*/ 2147483647 w 328"/>
                  <a:gd name="T57" fmla="*/ 2147483647 h 500"/>
                  <a:gd name="T58" fmla="*/ 2147483647 w 328"/>
                  <a:gd name="T59" fmla="*/ 2147483647 h 500"/>
                  <a:gd name="T60" fmla="*/ 2147483647 w 328"/>
                  <a:gd name="T61" fmla="*/ 2147483647 h 500"/>
                  <a:gd name="T62" fmla="*/ 2147483647 w 328"/>
                  <a:gd name="T63" fmla="*/ 2147483647 h 500"/>
                  <a:gd name="T64" fmla="*/ 2147483647 w 328"/>
                  <a:gd name="T65" fmla="*/ 2147483647 h 500"/>
                  <a:gd name="T66" fmla="*/ 2147483647 w 328"/>
                  <a:gd name="T67" fmla="*/ 2147483647 h 500"/>
                  <a:gd name="T68" fmla="*/ 2147483647 w 328"/>
                  <a:gd name="T69" fmla="*/ 0 h 500"/>
                  <a:gd name="T70" fmla="*/ 2147483647 w 328"/>
                  <a:gd name="T71" fmla="*/ 0 h 5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8"/>
                  <a:gd name="T109" fmla="*/ 0 h 500"/>
                  <a:gd name="T110" fmla="*/ 328 w 328"/>
                  <a:gd name="T111" fmla="*/ 500 h 5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8" h="500">
                    <a:moveTo>
                      <a:pt x="249" y="0"/>
                    </a:moveTo>
                    <a:lnTo>
                      <a:pt x="237" y="20"/>
                    </a:lnTo>
                    <a:lnTo>
                      <a:pt x="217" y="20"/>
                    </a:lnTo>
                    <a:lnTo>
                      <a:pt x="198" y="40"/>
                    </a:lnTo>
                    <a:lnTo>
                      <a:pt x="179" y="81"/>
                    </a:lnTo>
                    <a:lnTo>
                      <a:pt x="179" y="114"/>
                    </a:lnTo>
                    <a:lnTo>
                      <a:pt x="159" y="175"/>
                    </a:lnTo>
                    <a:lnTo>
                      <a:pt x="159" y="209"/>
                    </a:lnTo>
                    <a:lnTo>
                      <a:pt x="140" y="229"/>
                    </a:lnTo>
                    <a:lnTo>
                      <a:pt x="89" y="249"/>
                    </a:lnTo>
                    <a:lnTo>
                      <a:pt x="51" y="270"/>
                    </a:lnTo>
                    <a:lnTo>
                      <a:pt x="19" y="310"/>
                    </a:lnTo>
                    <a:lnTo>
                      <a:pt x="0" y="385"/>
                    </a:lnTo>
                    <a:lnTo>
                      <a:pt x="19" y="458"/>
                    </a:lnTo>
                    <a:lnTo>
                      <a:pt x="19" y="478"/>
                    </a:lnTo>
                    <a:lnTo>
                      <a:pt x="32" y="478"/>
                    </a:lnTo>
                    <a:lnTo>
                      <a:pt x="70" y="499"/>
                    </a:lnTo>
                    <a:lnTo>
                      <a:pt x="109" y="499"/>
                    </a:lnTo>
                    <a:lnTo>
                      <a:pt x="140" y="458"/>
                    </a:lnTo>
                    <a:lnTo>
                      <a:pt x="140" y="438"/>
                    </a:lnTo>
                    <a:lnTo>
                      <a:pt x="127" y="424"/>
                    </a:lnTo>
                    <a:lnTo>
                      <a:pt x="127" y="405"/>
                    </a:lnTo>
                    <a:lnTo>
                      <a:pt x="140" y="385"/>
                    </a:lnTo>
                    <a:lnTo>
                      <a:pt x="179" y="405"/>
                    </a:lnTo>
                    <a:lnTo>
                      <a:pt x="249" y="385"/>
                    </a:lnTo>
                    <a:lnTo>
                      <a:pt x="288" y="344"/>
                    </a:lnTo>
                    <a:lnTo>
                      <a:pt x="307" y="324"/>
                    </a:lnTo>
                    <a:lnTo>
                      <a:pt x="307" y="290"/>
                    </a:lnTo>
                    <a:lnTo>
                      <a:pt x="327" y="270"/>
                    </a:lnTo>
                    <a:lnTo>
                      <a:pt x="327" y="249"/>
                    </a:lnTo>
                    <a:lnTo>
                      <a:pt x="288" y="195"/>
                    </a:lnTo>
                    <a:lnTo>
                      <a:pt x="288" y="155"/>
                    </a:lnTo>
                    <a:lnTo>
                      <a:pt x="269" y="81"/>
                    </a:lnTo>
                    <a:lnTo>
                      <a:pt x="269" y="40"/>
                    </a:lnTo>
                    <a:lnTo>
                      <a:pt x="269" y="0"/>
                    </a:lnTo>
                    <a:lnTo>
                      <a:pt x="249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cxnSp>
            <p:nvCxnSpPr>
              <p:cNvPr id="8311828" name="Conector em curva 284"/>
              <p:cNvCxnSpPr>
                <a:cxnSpLocks noChangeAspect="1" noChangeShapeType="1"/>
              </p:cNvCxnSpPr>
              <p:nvPr/>
            </p:nvCxnSpPr>
            <p:spPr bwMode="auto">
              <a:xfrm>
                <a:off x="3230" y="1413"/>
                <a:ext cx="593" cy="610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</p:cxnSp>
          <p:sp>
            <p:nvSpPr>
              <p:cNvPr id="8311829" name="Freeform 23"/>
              <p:cNvSpPr>
                <a:spLocks noChangeAspect="1"/>
              </p:cNvSpPr>
              <p:nvPr/>
            </p:nvSpPr>
            <p:spPr bwMode="auto">
              <a:xfrm>
                <a:off x="3711" y="1572"/>
                <a:ext cx="309" cy="313"/>
              </a:xfrm>
              <a:custGeom>
                <a:avLst/>
                <a:gdLst>
                  <a:gd name="T0" fmla="*/ 2147483647 w 258"/>
                  <a:gd name="T1" fmla="*/ 2147483647 h 291"/>
                  <a:gd name="T2" fmla="*/ 2147483647 w 258"/>
                  <a:gd name="T3" fmla="*/ 2147483647 h 291"/>
                  <a:gd name="T4" fmla="*/ 2147483647 w 258"/>
                  <a:gd name="T5" fmla="*/ 2147483647 h 291"/>
                  <a:gd name="T6" fmla="*/ 2147483647 w 258"/>
                  <a:gd name="T7" fmla="*/ 2147483647 h 291"/>
                  <a:gd name="T8" fmla="*/ 2147483647 w 258"/>
                  <a:gd name="T9" fmla="*/ 0 h 291"/>
                  <a:gd name="T10" fmla="*/ 0 w 258"/>
                  <a:gd name="T11" fmla="*/ 0 h 291"/>
                  <a:gd name="T12" fmla="*/ 0 w 258"/>
                  <a:gd name="T13" fmla="*/ 2147483647 h 291"/>
                  <a:gd name="T14" fmla="*/ 0 w 258"/>
                  <a:gd name="T15" fmla="*/ 2147483647 h 291"/>
                  <a:gd name="T16" fmla="*/ 2147483647 w 258"/>
                  <a:gd name="T17" fmla="*/ 2147483647 h 291"/>
                  <a:gd name="T18" fmla="*/ 2147483647 w 258"/>
                  <a:gd name="T19" fmla="*/ 2147483647 h 291"/>
                  <a:gd name="T20" fmla="*/ 2147483647 w 258"/>
                  <a:gd name="T21" fmla="*/ 2147483647 h 291"/>
                  <a:gd name="T22" fmla="*/ 2147483647 w 258"/>
                  <a:gd name="T23" fmla="*/ 2147483647 h 291"/>
                  <a:gd name="T24" fmla="*/ 2147483647 w 258"/>
                  <a:gd name="T25" fmla="*/ 2147483647 h 291"/>
                  <a:gd name="T26" fmla="*/ 2147483647 w 258"/>
                  <a:gd name="T27" fmla="*/ 2147483647 h 291"/>
                  <a:gd name="T28" fmla="*/ 2147483647 w 258"/>
                  <a:gd name="T29" fmla="*/ 2147483647 h 291"/>
                  <a:gd name="T30" fmla="*/ 2147483647 w 258"/>
                  <a:gd name="T31" fmla="*/ 2147483647 h 291"/>
                  <a:gd name="T32" fmla="*/ 2147483647 w 258"/>
                  <a:gd name="T33" fmla="*/ 2147483647 h 291"/>
                  <a:gd name="T34" fmla="*/ 2147483647 w 258"/>
                  <a:gd name="T35" fmla="*/ 2147483647 h 291"/>
                  <a:gd name="T36" fmla="*/ 2147483647 w 258"/>
                  <a:gd name="T37" fmla="*/ 2147483647 h 291"/>
                  <a:gd name="T38" fmla="*/ 2147483647 w 258"/>
                  <a:gd name="T39" fmla="*/ 2147483647 h 291"/>
                  <a:gd name="T40" fmla="*/ 2147483647 w 258"/>
                  <a:gd name="T41" fmla="*/ 2147483647 h 2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291"/>
                  <a:gd name="T65" fmla="*/ 258 w 258"/>
                  <a:gd name="T66" fmla="*/ 291 h 2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8" h="291">
                    <a:moveTo>
                      <a:pt x="257" y="94"/>
                    </a:moveTo>
                    <a:lnTo>
                      <a:pt x="199" y="60"/>
                    </a:lnTo>
                    <a:lnTo>
                      <a:pt x="186" y="60"/>
                    </a:lnTo>
                    <a:lnTo>
                      <a:pt x="147" y="20"/>
                    </a:lnTo>
                    <a:lnTo>
                      <a:pt x="89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80"/>
                    </a:lnTo>
                    <a:lnTo>
                      <a:pt x="19" y="155"/>
                    </a:lnTo>
                    <a:lnTo>
                      <a:pt x="19" y="195"/>
                    </a:lnTo>
                    <a:lnTo>
                      <a:pt x="57" y="249"/>
                    </a:lnTo>
                    <a:lnTo>
                      <a:pt x="57" y="269"/>
                    </a:lnTo>
                    <a:lnTo>
                      <a:pt x="89" y="269"/>
                    </a:lnTo>
                    <a:lnTo>
                      <a:pt x="109" y="290"/>
                    </a:lnTo>
                    <a:lnTo>
                      <a:pt x="128" y="290"/>
                    </a:lnTo>
                    <a:lnTo>
                      <a:pt x="147" y="269"/>
                    </a:lnTo>
                    <a:lnTo>
                      <a:pt x="167" y="209"/>
                    </a:lnTo>
                    <a:lnTo>
                      <a:pt x="199" y="155"/>
                    </a:lnTo>
                    <a:lnTo>
                      <a:pt x="218" y="114"/>
                    </a:lnTo>
                    <a:lnTo>
                      <a:pt x="237" y="94"/>
                    </a:lnTo>
                    <a:lnTo>
                      <a:pt x="257" y="9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0" name="Freeform 24"/>
              <p:cNvSpPr>
                <a:spLocks noChangeAspect="1"/>
              </p:cNvSpPr>
              <p:nvPr/>
            </p:nvSpPr>
            <p:spPr bwMode="auto">
              <a:xfrm>
                <a:off x="3934" y="2030"/>
                <a:ext cx="133" cy="139"/>
              </a:xfrm>
              <a:custGeom>
                <a:avLst/>
                <a:gdLst>
                  <a:gd name="T0" fmla="*/ 2147483647 w 111"/>
                  <a:gd name="T1" fmla="*/ 2147483647 h 129"/>
                  <a:gd name="T2" fmla="*/ 2147483647 w 111"/>
                  <a:gd name="T3" fmla="*/ 2147483647 h 129"/>
                  <a:gd name="T4" fmla="*/ 2147483647 w 111"/>
                  <a:gd name="T5" fmla="*/ 2147483647 h 129"/>
                  <a:gd name="T6" fmla="*/ 2147483647 w 111"/>
                  <a:gd name="T7" fmla="*/ 0 h 129"/>
                  <a:gd name="T8" fmla="*/ 2147483647 w 111"/>
                  <a:gd name="T9" fmla="*/ 0 h 129"/>
                  <a:gd name="T10" fmla="*/ 2147483647 w 111"/>
                  <a:gd name="T11" fmla="*/ 2147483647 h 129"/>
                  <a:gd name="T12" fmla="*/ 2147483647 w 111"/>
                  <a:gd name="T13" fmla="*/ 2147483647 h 129"/>
                  <a:gd name="T14" fmla="*/ 0 w 111"/>
                  <a:gd name="T15" fmla="*/ 2147483647 h 129"/>
                  <a:gd name="T16" fmla="*/ 0 w 111"/>
                  <a:gd name="T17" fmla="*/ 2147483647 h 129"/>
                  <a:gd name="T18" fmla="*/ 2147483647 w 111"/>
                  <a:gd name="T19" fmla="*/ 2147483647 h 129"/>
                  <a:gd name="T20" fmla="*/ 2147483647 w 111"/>
                  <a:gd name="T21" fmla="*/ 2147483647 h 129"/>
                  <a:gd name="T22" fmla="*/ 2147483647 w 111"/>
                  <a:gd name="T23" fmla="*/ 2147483647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129"/>
                  <a:gd name="T38" fmla="*/ 111 w 111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129">
                    <a:moveTo>
                      <a:pt x="71" y="128"/>
                    </a:moveTo>
                    <a:lnTo>
                      <a:pt x="110" y="53"/>
                    </a:lnTo>
                    <a:lnTo>
                      <a:pt x="90" y="33"/>
                    </a:lnTo>
                    <a:lnTo>
                      <a:pt x="51" y="0"/>
                    </a:lnTo>
                    <a:lnTo>
                      <a:pt x="32" y="0"/>
                    </a:lnTo>
                    <a:lnTo>
                      <a:pt x="32" y="33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74"/>
                    </a:lnTo>
                    <a:lnTo>
                      <a:pt x="12" y="94"/>
                    </a:lnTo>
                    <a:lnTo>
                      <a:pt x="12" y="114"/>
                    </a:lnTo>
                    <a:lnTo>
                      <a:pt x="71" y="128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1" name="Freeform 25"/>
              <p:cNvSpPr>
                <a:spLocks noChangeAspect="1"/>
              </p:cNvSpPr>
              <p:nvPr/>
            </p:nvSpPr>
            <p:spPr bwMode="auto">
              <a:xfrm>
                <a:off x="3362" y="1940"/>
                <a:ext cx="658" cy="657"/>
              </a:xfrm>
              <a:custGeom>
                <a:avLst/>
                <a:gdLst>
                  <a:gd name="T0" fmla="*/ 2147483647 w 547"/>
                  <a:gd name="T1" fmla="*/ 2147483647 h 613"/>
                  <a:gd name="T2" fmla="*/ 2147483647 w 547"/>
                  <a:gd name="T3" fmla="*/ 2147483647 h 613"/>
                  <a:gd name="T4" fmla="*/ 2147483647 w 547"/>
                  <a:gd name="T5" fmla="*/ 2147483647 h 613"/>
                  <a:gd name="T6" fmla="*/ 2147483647 w 547"/>
                  <a:gd name="T7" fmla="*/ 2147483647 h 613"/>
                  <a:gd name="T8" fmla="*/ 2147483647 w 547"/>
                  <a:gd name="T9" fmla="*/ 2147483647 h 613"/>
                  <a:gd name="T10" fmla="*/ 2147483647 w 547"/>
                  <a:gd name="T11" fmla="*/ 2147483647 h 613"/>
                  <a:gd name="T12" fmla="*/ 2147483647 w 547"/>
                  <a:gd name="T13" fmla="*/ 2147483647 h 613"/>
                  <a:gd name="T14" fmla="*/ 2147483647 w 547"/>
                  <a:gd name="T15" fmla="*/ 2147483647 h 613"/>
                  <a:gd name="T16" fmla="*/ 2147483647 w 547"/>
                  <a:gd name="T17" fmla="*/ 2147483647 h 613"/>
                  <a:gd name="T18" fmla="*/ 2147483647 w 547"/>
                  <a:gd name="T19" fmla="*/ 2147483647 h 613"/>
                  <a:gd name="T20" fmla="*/ 2147483647 w 547"/>
                  <a:gd name="T21" fmla="*/ 2147483647 h 613"/>
                  <a:gd name="T22" fmla="*/ 2147483647 w 547"/>
                  <a:gd name="T23" fmla="*/ 2147483647 h 613"/>
                  <a:gd name="T24" fmla="*/ 2147483647 w 547"/>
                  <a:gd name="T25" fmla="*/ 2147483647 h 613"/>
                  <a:gd name="T26" fmla="*/ 2147483647 w 547"/>
                  <a:gd name="T27" fmla="*/ 2147483647 h 613"/>
                  <a:gd name="T28" fmla="*/ 2147483647 w 547"/>
                  <a:gd name="T29" fmla="*/ 2147483647 h 613"/>
                  <a:gd name="T30" fmla="*/ 2147483647 w 547"/>
                  <a:gd name="T31" fmla="*/ 2147483647 h 613"/>
                  <a:gd name="T32" fmla="*/ 2147483647 w 547"/>
                  <a:gd name="T33" fmla="*/ 2147483647 h 613"/>
                  <a:gd name="T34" fmla="*/ 2147483647 w 547"/>
                  <a:gd name="T35" fmla="*/ 2147483647 h 613"/>
                  <a:gd name="T36" fmla="*/ 2147483647 w 547"/>
                  <a:gd name="T37" fmla="*/ 2147483647 h 613"/>
                  <a:gd name="T38" fmla="*/ 2147483647 w 547"/>
                  <a:gd name="T39" fmla="*/ 2147483647 h 613"/>
                  <a:gd name="T40" fmla="*/ 2147483647 w 547"/>
                  <a:gd name="T41" fmla="*/ 2147483647 h 613"/>
                  <a:gd name="T42" fmla="*/ 2147483647 w 547"/>
                  <a:gd name="T43" fmla="*/ 2147483647 h 613"/>
                  <a:gd name="T44" fmla="*/ 2147483647 w 547"/>
                  <a:gd name="T45" fmla="*/ 2147483647 h 613"/>
                  <a:gd name="T46" fmla="*/ 2147483647 w 547"/>
                  <a:gd name="T47" fmla="*/ 2147483647 h 613"/>
                  <a:gd name="T48" fmla="*/ 2147483647 w 547"/>
                  <a:gd name="T49" fmla="*/ 2147483647 h 613"/>
                  <a:gd name="T50" fmla="*/ 2147483647 w 547"/>
                  <a:gd name="T51" fmla="*/ 2147483647 h 613"/>
                  <a:gd name="T52" fmla="*/ 2147483647 w 547"/>
                  <a:gd name="T53" fmla="*/ 2147483647 h 613"/>
                  <a:gd name="T54" fmla="*/ 2147483647 w 547"/>
                  <a:gd name="T55" fmla="*/ 2147483647 h 613"/>
                  <a:gd name="T56" fmla="*/ 2147483647 w 547"/>
                  <a:gd name="T57" fmla="*/ 2147483647 h 613"/>
                  <a:gd name="T58" fmla="*/ 2147483647 w 547"/>
                  <a:gd name="T59" fmla="*/ 2147483647 h 613"/>
                  <a:gd name="T60" fmla="*/ 2147483647 w 547"/>
                  <a:gd name="T61" fmla="*/ 2147483647 h 613"/>
                  <a:gd name="T62" fmla="*/ 2147483647 w 547"/>
                  <a:gd name="T63" fmla="*/ 2147483647 h 613"/>
                  <a:gd name="T64" fmla="*/ 2147483647 w 547"/>
                  <a:gd name="T65" fmla="*/ 2147483647 h 613"/>
                  <a:gd name="T66" fmla="*/ 2147483647 w 547"/>
                  <a:gd name="T67" fmla="*/ 2147483647 h 613"/>
                  <a:gd name="T68" fmla="*/ 2147483647 w 547"/>
                  <a:gd name="T69" fmla="*/ 2147483647 h 613"/>
                  <a:gd name="T70" fmla="*/ 2147483647 w 547"/>
                  <a:gd name="T71" fmla="*/ 2147483647 h 613"/>
                  <a:gd name="T72" fmla="*/ 2147483647 w 547"/>
                  <a:gd name="T73" fmla="*/ 2147483647 h 613"/>
                  <a:gd name="T74" fmla="*/ 2147483647 w 547"/>
                  <a:gd name="T75" fmla="*/ 0 h 613"/>
                  <a:gd name="T76" fmla="*/ 2147483647 w 547"/>
                  <a:gd name="T77" fmla="*/ 2147483647 h 613"/>
                  <a:gd name="T78" fmla="*/ 2147483647 w 547"/>
                  <a:gd name="T79" fmla="*/ 2147483647 h 613"/>
                  <a:gd name="T80" fmla="*/ 2147483647 w 547"/>
                  <a:gd name="T81" fmla="*/ 2147483647 h 613"/>
                  <a:gd name="T82" fmla="*/ 2147483647 w 547"/>
                  <a:gd name="T83" fmla="*/ 0 h 613"/>
                  <a:gd name="T84" fmla="*/ 2147483647 w 547"/>
                  <a:gd name="T85" fmla="*/ 2147483647 h 613"/>
                  <a:gd name="T86" fmla="*/ 2147483647 w 547"/>
                  <a:gd name="T87" fmla="*/ 2147483647 h 613"/>
                  <a:gd name="T88" fmla="*/ 2147483647 w 547"/>
                  <a:gd name="T89" fmla="*/ 2147483647 h 613"/>
                  <a:gd name="T90" fmla="*/ 2147483647 w 547"/>
                  <a:gd name="T91" fmla="*/ 2147483647 h 613"/>
                  <a:gd name="T92" fmla="*/ 2147483647 w 547"/>
                  <a:gd name="T93" fmla="*/ 2147483647 h 613"/>
                  <a:gd name="T94" fmla="*/ 2147483647 w 547"/>
                  <a:gd name="T95" fmla="*/ 2147483647 h 613"/>
                  <a:gd name="T96" fmla="*/ 2147483647 w 547"/>
                  <a:gd name="T97" fmla="*/ 2147483647 h 613"/>
                  <a:gd name="T98" fmla="*/ 2147483647 w 547"/>
                  <a:gd name="T99" fmla="*/ 2147483647 h 613"/>
                  <a:gd name="T100" fmla="*/ 2147483647 w 547"/>
                  <a:gd name="T101" fmla="*/ 2147483647 h 613"/>
                  <a:gd name="T102" fmla="*/ 2147483647 w 547"/>
                  <a:gd name="T103" fmla="*/ 2147483647 h 613"/>
                  <a:gd name="T104" fmla="*/ 2147483647 w 547"/>
                  <a:gd name="T105" fmla="*/ 2147483647 h 613"/>
                  <a:gd name="T106" fmla="*/ 2147483647 w 547"/>
                  <a:gd name="T107" fmla="*/ 2147483647 h 613"/>
                  <a:gd name="T108" fmla="*/ 0 w 547"/>
                  <a:gd name="T109" fmla="*/ 2147483647 h 613"/>
                  <a:gd name="T110" fmla="*/ 2147483647 w 547"/>
                  <a:gd name="T111" fmla="*/ 2147483647 h 613"/>
                  <a:gd name="T112" fmla="*/ 2147483647 w 547"/>
                  <a:gd name="T113" fmla="*/ 2147483647 h 613"/>
                  <a:gd name="T114" fmla="*/ 2147483647 w 547"/>
                  <a:gd name="T115" fmla="*/ 2147483647 h 613"/>
                  <a:gd name="T116" fmla="*/ 2147483647 w 547"/>
                  <a:gd name="T117" fmla="*/ 2147483647 h 6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7"/>
                  <a:gd name="T178" fmla="*/ 0 h 613"/>
                  <a:gd name="T179" fmla="*/ 547 w 547"/>
                  <a:gd name="T180" fmla="*/ 613 h 6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7" h="613">
                    <a:moveTo>
                      <a:pt x="38" y="424"/>
                    </a:moveTo>
                    <a:lnTo>
                      <a:pt x="70" y="403"/>
                    </a:lnTo>
                    <a:lnTo>
                      <a:pt x="90" y="383"/>
                    </a:lnTo>
                    <a:lnTo>
                      <a:pt x="147" y="383"/>
                    </a:lnTo>
                    <a:lnTo>
                      <a:pt x="179" y="403"/>
                    </a:lnTo>
                    <a:lnTo>
                      <a:pt x="217" y="403"/>
                    </a:lnTo>
                    <a:lnTo>
                      <a:pt x="256" y="424"/>
                    </a:lnTo>
                    <a:lnTo>
                      <a:pt x="288" y="424"/>
                    </a:lnTo>
                    <a:lnTo>
                      <a:pt x="327" y="457"/>
                    </a:lnTo>
                    <a:lnTo>
                      <a:pt x="346" y="457"/>
                    </a:lnTo>
                    <a:lnTo>
                      <a:pt x="398" y="477"/>
                    </a:lnTo>
                    <a:lnTo>
                      <a:pt x="398" y="498"/>
                    </a:lnTo>
                    <a:lnTo>
                      <a:pt x="378" y="517"/>
                    </a:lnTo>
                    <a:lnTo>
                      <a:pt x="365" y="558"/>
                    </a:lnTo>
                    <a:lnTo>
                      <a:pt x="378" y="571"/>
                    </a:lnTo>
                    <a:lnTo>
                      <a:pt x="378" y="591"/>
                    </a:lnTo>
                    <a:lnTo>
                      <a:pt x="398" y="612"/>
                    </a:lnTo>
                    <a:lnTo>
                      <a:pt x="417" y="591"/>
                    </a:lnTo>
                    <a:lnTo>
                      <a:pt x="436" y="558"/>
                    </a:lnTo>
                    <a:lnTo>
                      <a:pt x="436" y="498"/>
                    </a:lnTo>
                    <a:lnTo>
                      <a:pt x="455" y="457"/>
                    </a:lnTo>
                    <a:lnTo>
                      <a:pt x="455" y="322"/>
                    </a:lnTo>
                    <a:lnTo>
                      <a:pt x="475" y="289"/>
                    </a:lnTo>
                    <a:lnTo>
                      <a:pt x="475" y="309"/>
                    </a:lnTo>
                    <a:lnTo>
                      <a:pt x="488" y="309"/>
                    </a:lnTo>
                    <a:lnTo>
                      <a:pt x="526" y="228"/>
                    </a:lnTo>
                    <a:lnTo>
                      <a:pt x="546" y="208"/>
                    </a:lnTo>
                    <a:lnTo>
                      <a:pt x="488" y="194"/>
                    </a:lnTo>
                    <a:lnTo>
                      <a:pt x="488" y="174"/>
                    </a:lnTo>
                    <a:lnTo>
                      <a:pt x="475" y="154"/>
                    </a:lnTo>
                    <a:lnTo>
                      <a:pt x="475" y="134"/>
                    </a:lnTo>
                    <a:lnTo>
                      <a:pt x="488" y="134"/>
                    </a:lnTo>
                    <a:lnTo>
                      <a:pt x="507" y="113"/>
                    </a:lnTo>
                    <a:lnTo>
                      <a:pt x="507" y="80"/>
                    </a:lnTo>
                    <a:lnTo>
                      <a:pt x="488" y="40"/>
                    </a:lnTo>
                    <a:lnTo>
                      <a:pt x="475" y="40"/>
                    </a:lnTo>
                    <a:lnTo>
                      <a:pt x="475" y="20"/>
                    </a:lnTo>
                    <a:lnTo>
                      <a:pt x="398" y="0"/>
                    </a:lnTo>
                    <a:lnTo>
                      <a:pt x="365" y="40"/>
                    </a:lnTo>
                    <a:lnTo>
                      <a:pt x="327" y="40"/>
                    </a:lnTo>
                    <a:lnTo>
                      <a:pt x="327" y="20"/>
                    </a:lnTo>
                    <a:lnTo>
                      <a:pt x="307" y="0"/>
                    </a:lnTo>
                    <a:lnTo>
                      <a:pt x="269" y="40"/>
                    </a:lnTo>
                    <a:lnTo>
                      <a:pt x="198" y="60"/>
                    </a:lnTo>
                    <a:lnTo>
                      <a:pt x="160" y="40"/>
                    </a:lnTo>
                    <a:lnTo>
                      <a:pt x="147" y="60"/>
                    </a:lnTo>
                    <a:lnTo>
                      <a:pt x="147" y="80"/>
                    </a:lnTo>
                    <a:lnTo>
                      <a:pt x="160" y="93"/>
                    </a:lnTo>
                    <a:lnTo>
                      <a:pt x="160" y="113"/>
                    </a:lnTo>
                    <a:lnTo>
                      <a:pt x="128" y="154"/>
                    </a:lnTo>
                    <a:lnTo>
                      <a:pt x="90" y="154"/>
                    </a:lnTo>
                    <a:lnTo>
                      <a:pt x="51" y="134"/>
                    </a:lnTo>
                    <a:lnTo>
                      <a:pt x="38" y="134"/>
                    </a:lnTo>
                    <a:lnTo>
                      <a:pt x="19" y="154"/>
                    </a:lnTo>
                    <a:lnTo>
                      <a:pt x="0" y="194"/>
                    </a:lnTo>
                    <a:lnTo>
                      <a:pt x="19" y="248"/>
                    </a:lnTo>
                    <a:lnTo>
                      <a:pt x="19" y="322"/>
                    </a:lnTo>
                    <a:lnTo>
                      <a:pt x="38" y="363"/>
                    </a:lnTo>
                    <a:lnTo>
                      <a:pt x="38" y="42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2" name="Freeform 26"/>
              <p:cNvSpPr>
                <a:spLocks noChangeAspect="1"/>
              </p:cNvSpPr>
              <p:nvPr/>
            </p:nvSpPr>
            <p:spPr bwMode="auto">
              <a:xfrm>
                <a:off x="3670" y="2572"/>
                <a:ext cx="170" cy="226"/>
              </a:xfrm>
              <a:custGeom>
                <a:avLst/>
                <a:gdLst>
                  <a:gd name="T0" fmla="*/ 2147483647 w 142"/>
                  <a:gd name="T1" fmla="*/ 2147483647 h 211"/>
                  <a:gd name="T2" fmla="*/ 2147483647 w 142"/>
                  <a:gd name="T3" fmla="*/ 2147483647 h 211"/>
                  <a:gd name="T4" fmla="*/ 2147483647 w 142"/>
                  <a:gd name="T5" fmla="*/ 2147483647 h 211"/>
                  <a:gd name="T6" fmla="*/ 2147483647 w 142"/>
                  <a:gd name="T7" fmla="*/ 2147483647 h 211"/>
                  <a:gd name="T8" fmla="*/ 2147483647 w 142"/>
                  <a:gd name="T9" fmla="*/ 0 h 211"/>
                  <a:gd name="T10" fmla="*/ 2147483647 w 142"/>
                  <a:gd name="T11" fmla="*/ 0 h 211"/>
                  <a:gd name="T12" fmla="*/ 2147483647 w 142"/>
                  <a:gd name="T13" fmla="*/ 2147483647 h 211"/>
                  <a:gd name="T14" fmla="*/ 2147483647 w 142"/>
                  <a:gd name="T15" fmla="*/ 2147483647 h 211"/>
                  <a:gd name="T16" fmla="*/ 2147483647 w 142"/>
                  <a:gd name="T17" fmla="*/ 2147483647 h 211"/>
                  <a:gd name="T18" fmla="*/ 2147483647 w 142"/>
                  <a:gd name="T19" fmla="*/ 2147483647 h 211"/>
                  <a:gd name="T20" fmla="*/ 2147483647 w 142"/>
                  <a:gd name="T21" fmla="*/ 2147483647 h 211"/>
                  <a:gd name="T22" fmla="*/ 0 w 142"/>
                  <a:gd name="T23" fmla="*/ 2147483647 h 211"/>
                  <a:gd name="T24" fmla="*/ 2147483647 w 142"/>
                  <a:gd name="T25" fmla="*/ 2147483647 h 211"/>
                  <a:gd name="T26" fmla="*/ 2147483647 w 142"/>
                  <a:gd name="T27" fmla="*/ 2147483647 h 2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211"/>
                  <a:gd name="T44" fmla="*/ 142 w 142"/>
                  <a:gd name="T45" fmla="*/ 211 h 2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211">
                    <a:moveTo>
                      <a:pt x="70" y="210"/>
                    </a:moveTo>
                    <a:lnTo>
                      <a:pt x="108" y="135"/>
                    </a:lnTo>
                    <a:lnTo>
                      <a:pt x="121" y="60"/>
                    </a:lnTo>
                    <a:lnTo>
                      <a:pt x="141" y="20"/>
                    </a:lnTo>
                    <a:lnTo>
                      <a:pt x="121" y="0"/>
                    </a:lnTo>
                    <a:lnTo>
                      <a:pt x="89" y="0"/>
                    </a:lnTo>
                    <a:lnTo>
                      <a:pt x="70" y="20"/>
                    </a:lnTo>
                    <a:lnTo>
                      <a:pt x="70" y="40"/>
                    </a:lnTo>
                    <a:lnTo>
                      <a:pt x="51" y="81"/>
                    </a:lnTo>
                    <a:lnTo>
                      <a:pt x="51" y="94"/>
                    </a:lnTo>
                    <a:lnTo>
                      <a:pt x="12" y="135"/>
                    </a:lnTo>
                    <a:lnTo>
                      <a:pt x="0" y="176"/>
                    </a:lnTo>
                    <a:lnTo>
                      <a:pt x="12" y="210"/>
                    </a:lnTo>
                    <a:lnTo>
                      <a:pt x="70" y="21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3" name="Freeform 27"/>
              <p:cNvSpPr>
                <a:spLocks noChangeAspect="1"/>
              </p:cNvSpPr>
              <p:nvPr/>
            </p:nvSpPr>
            <p:spPr bwMode="auto">
              <a:xfrm>
                <a:off x="3447" y="2760"/>
                <a:ext cx="310" cy="161"/>
              </a:xfrm>
              <a:custGeom>
                <a:avLst/>
                <a:gdLst>
                  <a:gd name="T0" fmla="*/ 2147483647 w 257"/>
                  <a:gd name="T1" fmla="*/ 2147483647 h 149"/>
                  <a:gd name="T2" fmla="*/ 2147483647 w 257"/>
                  <a:gd name="T3" fmla="*/ 2147483647 h 149"/>
                  <a:gd name="T4" fmla="*/ 2147483647 w 257"/>
                  <a:gd name="T5" fmla="*/ 2147483647 h 149"/>
                  <a:gd name="T6" fmla="*/ 0 w 257"/>
                  <a:gd name="T7" fmla="*/ 2147483647 h 149"/>
                  <a:gd name="T8" fmla="*/ 2147483647 w 257"/>
                  <a:gd name="T9" fmla="*/ 2147483647 h 149"/>
                  <a:gd name="T10" fmla="*/ 2147483647 w 257"/>
                  <a:gd name="T11" fmla="*/ 2147483647 h 149"/>
                  <a:gd name="T12" fmla="*/ 2147483647 w 257"/>
                  <a:gd name="T13" fmla="*/ 2147483647 h 149"/>
                  <a:gd name="T14" fmla="*/ 2147483647 w 257"/>
                  <a:gd name="T15" fmla="*/ 2147483647 h 149"/>
                  <a:gd name="T16" fmla="*/ 2147483647 w 257"/>
                  <a:gd name="T17" fmla="*/ 2147483647 h 149"/>
                  <a:gd name="T18" fmla="*/ 2147483647 w 257"/>
                  <a:gd name="T19" fmla="*/ 0 h 149"/>
                  <a:gd name="T20" fmla="*/ 2147483647 w 257"/>
                  <a:gd name="T21" fmla="*/ 2147483647 h 149"/>
                  <a:gd name="T22" fmla="*/ 2147483647 w 257"/>
                  <a:gd name="T23" fmla="*/ 2147483647 h 149"/>
                  <a:gd name="T24" fmla="*/ 2147483647 w 257"/>
                  <a:gd name="T25" fmla="*/ 2147483647 h 149"/>
                  <a:gd name="T26" fmla="*/ 2147483647 w 257"/>
                  <a:gd name="T27" fmla="*/ 2147483647 h 149"/>
                  <a:gd name="T28" fmla="*/ 2147483647 w 257"/>
                  <a:gd name="T29" fmla="*/ 2147483647 h 149"/>
                  <a:gd name="T30" fmla="*/ 2147483647 w 257"/>
                  <a:gd name="T31" fmla="*/ 2147483647 h 149"/>
                  <a:gd name="T32" fmla="*/ 2147483647 w 257"/>
                  <a:gd name="T33" fmla="*/ 2147483647 h 149"/>
                  <a:gd name="T34" fmla="*/ 2147483647 w 257"/>
                  <a:gd name="T35" fmla="*/ 2147483647 h 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7"/>
                  <a:gd name="T55" fmla="*/ 0 h 149"/>
                  <a:gd name="T56" fmla="*/ 257 w 257"/>
                  <a:gd name="T57" fmla="*/ 149 h 1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7" h="149">
                    <a:moveTo>
                      <a:pt x="19" y="148"/>
                    </a:moveTo>
                    <a:lnTo>
                      <a:pt x="19" y="134"/>
                    </a:lnTo>
                    <a:lnTo>
                      <a:pt x="38" y="114"/>
                    </a:lnTo>
                    <a:lnTo>
                      <a:pt x="0" y="114"/>
                    </a:lnTo>
                    <a:lnTo>
                      <a:pt x="38" y="94"/>
                    </a:lnTo>
                    <a:lnTo>
                      <a:pt x="76" y="74"/>
                    </a:lnTo>
                    <a:lnTo>
                      <a:pt x="108" y="74"/>
                    </a:lnTo>
                    <a:lnTo>
                      <a:pt x="146" y="53"/>
                    </a:lnTo>
                    <a:lnTo>
                      <a:pt x="166" y="20"/>
                    </a:lnTo>
                    <a:lnTo>
                      <a:pt x="185" y="0"/>
                    </a:lnTo>
                    <a:lnTo>
                      <a:pt x="198" y="33"/>
                    </a:lnTo>
                    <a:lnTo>
                      <a:pt x="256" y="33"/>
                    </a:lnTo>
                    <a:lnTo>
                      <a:pt x="236" y="53"/>
                    </a:lnTo>
                    <a:lnTo>
                      <a:pt x="236" y="74"/>
                    </a:lnTo>
                    <a:lnTo>
                      <a:pt x="198" y="94"/>
                    </a:lnTo>
                    <a:lnTo>
                      <a:pt x="185" y="134"/>
                    </a:lnTo>
                    <a:lnTo>
                      <a:pt x="89" y="134"/>
                    </a:lnTo>
                    <a:lnTo>
                      <a:pt x="19" y="148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4" name="Freeform 28"/>
              <p:cNvSpPr>
                <a:spLocks noChangeAspect="1"/>
              </p:cNvSpPr>
              <p:nvPr/>
            </p:nvSpPr>
            <p:spPr bwMode="auto">
              <a:xfrm>
                <a:off x="3076" y="2348"/>
                <a:ext cx="766" cy="538"/>
              </a:xfrm>
              <a:custGeom>
                <a:avLst/>
                <a:gdLst>
                  <a:gd name="T0" fmla="*/ 2147483647 w 637"/>
                  <a:gd name="T1" fmla="*/ 2147483647 h 500"/>
                  <a:gd name="T2" fmla="*/ 2147483647 w 637"/>
                  <a:gd name="T3" fmla="*/ 2147483647 h 500"/>
                  <a:gd name="T4" fmla="*/ 2147483647 w 637"/>
                  <a:gd name="T5" fmla="*/ 2147483647 h 500"/>
                  <a:gd name="T6" fmla="*/ 2147483647 w 637"/>
                  <a:gd name="T7" fmla="*/ 2147483647 h 500"/>
                  <a:gd name="T8" fmla="*/ 2147483647 w 637"/>
                  <a:gd name="T9" fmla="*/ 2147483647 h 500"/>
                  <a:gd name="T10" fmla="*/ 2147483647 w 637"/>
                  <a:gd name="T11" fmla="*/ 2147483647 h 500"/>
                  <a:gd name="T12" fmla="*/ 2147483647 w 637"/>
                  <a:gd name="T13" fmla="*/ 2147483647 h 500"/>
                  <a:gd name="T14" fmla="*/ 2147483647 w 637"/>
                  <a:gd name="T15" fmla="*/ 2147483647 h 500"/>
                  <a:gd name="T16" fmla="*/ 2147483647 w 637"/>
                  <a:gd name="T17" fmla="*/ 2147483647 h 500"/>
                  <a:gd name="T18" fmla="*/ 2147483647 w 637"/>
                  <a:gd name="T19" fmla="*/ 2147483647 h 500"/>
                  <a:gd name="T20" fmla="*/ 2147483647 w 637"/>
                  <a:gd name="T21" fmla="*/ 2147483647 h 500"/>
                  <a:gd name="T22" fmla="*/ 2147483647 w 637"/>
                  <a:gd name="T23" fmla="*/ 0 h 500"/>
                  <a:gd name="T24" fmla="*/ 2147483647 w 637"/>
                  <a:gd name="T25" fmla="*/ 0 h 500"/>
                  <a:gd name="T26" fmla="*/ 2147483647 w 637"/>
                  <a:gd name="T27" fmla="*/ 2147483647 h 500"/>
                  <a:gd name="T28" fmla="*/ 2147483647 w 637"/>
                  <a:gd name="T29" fmla="*/ 2147483647 h 500"/>
                  <a:gd name="T30" fmla="*/ 2147483647 w 637"/>
                  <a:gd name="T31" fmla="*/ 2147483647 h 500"/>
                  <a:gd name="T32" fmla="*/ 2147483647 w 637"/>
                  <a:gd name="T33" fmla="*/ 2147483647 h 500"/>
                  <a:gd name="T34" fmla="*/ 2147483647 w 637"/>
                  <a:gd name="T35" fmla="*/ 2147483647 h 500"/>
                  <a:gd name="T36" fmla="*/ 2147483647 w 637"/>
                  <a:gd name="T37" fmla="*/ 2147483647 h 500"/>
                  <a:gd name="T38" fmla="*/ 2147483647 w 637"/>
                  <a:gd name="T39" fmla="*/ 2147483647 h 500"/>
                  <a:gd name="T40" fmla="*/ 2147483647 w 637"/>
                  <a:gd name="T41" fmla="*/ 2147483647 h 500"/>
                  <a:gd name="T42" fmla="*/ 2147483647 w 637"/>
                  <a:gd name="T43" fmla="*/ 2147483647 h 500"/>
                  <a:gd name="T44" fmla="*/ 2147483647 w 637"/>
                  <a:gd name="T45" fmla="*/ 2147483647 h 500"/>
                  <a:gd name="T46" fmla="*/ 2147483647 w 637"/>
                  <a:gd name="T47" fmla="*/ 2147483647 h 500"/>
                  <a:gd name="T48" fmla="*/ 2147483647 w 637"/>
                  <a:gd name="T49" fmla="*/ 2147483647 h 500"/>
                  <a:gd name="T50" fmla="*/ 0 w 637"/>
                  <a:gd name="T51" fmla="*/ 2147483647 h 500"/>
                  <a:gd name="T52" fmla="*/ 0 w 637"/>
                  <a:gd name="T53" fmla="*/ 2147483647 h 500"/>
                  <a:gd name="T54" fmla="*/ 2147483647 w 637"/>
                  <a:gd name="T55" fmla="*/ 2147483647 h 500"/>
                  <a:gd name="T56" fmla="*/ 2147483647 w 637"/>
                  <a:gd name="T57" fmla="*/ 2147483647 h 500"/>
                  <a:gd name="T58" fmla="*/ 2147483647 w 637"/>
                  <a:gd name="T59" fmla="*/ 2147483647 h 500"/>
                  <a:gd name="T60" fmla="*/ 2147483647 w 637"/>
                  <a:gd name="T61" fmla="*/ 2147483647 h 500"/>
                  <a:gd name="T62" fmla="*/ 2147483647 w 637"/>
                  <a:gd name="T63" fmla="*/ 2147483647 h 500"/>
                  <a:gd name="T64" fmla="*/ 2147483647 w 637"/>
                  <a:gd name="T65" fmla="*/ 2147483647 h 500"/>
                  <a:gd name="T66" fmla="*/ 2147483647 w 637"/>
                  <a:gd name="T67" fmla="*/ 2147483647 h 500"/>
                  <a:gd name="T68" fmla="*/ 2147483647 w 637"/>
                  <a:gd name="T69" fmla="*/ 2147483647 h 500"/>
                  <a:gd name="T70" fmla="*/ 2147483647 w 637"/>
                  <a:gd name="T71" fmla="*/ 2147483647 h 500"/>
                  <a:gd name="T72" fmla="*/ 2147483647 w 637"/>
                  <a:gd name="T73" fmla="*/ 2147483647 h 500"/>
                  <a:gd name="T74" fmla="*/ 2147483647 w 637"/>
                  <a:gd name="T75" fmla="*/ 2147483647 h 500"/>
                  <a:gd name="T76" fmla="*/ 2147483647 w 637"/>
                  <a:gd name="T77" fmla="*/ 2147483647 h 500"/>
                  <a:gd name="T78" fmla="*/ 2147483647 w 637"/>
                  <a:gd name="T79" fmla="*/ 2147483647 h 500"/>
                  <a:gd name="T80" fmla="*/ 2147483647 w 637"/>
                  <a:gd name="T81" fmla="*/ 2147483647 h 500"/>
                  <a:gd name="T82" fmla="*/ 2147483647 w 637"/>
                  <a:gd name="T83" fmla="*/ 2147483647 h 500"/>
                  <a:gd name="T84" fmla="*/ 2147483647 w 637"/>
                  <a:gd name="T85" fmla="*/ 2147483647 h 500"/>
                  <a:gd name="T86" fmla="*/ 2147483647 w 637"/>
                  <a:gd name="T87" fmla="*/ 2147483647 h 500"/>
                  <a:gd name="T88" fmla="*/ 2147483647 w 637"/>
                  <a:gd name="T89" fmla="*/ 2147483647 h 500"/>
                  <a:gd name="T90" fmla="*/ 2147483647 w 637"/>
                  <a:gd name="T91" fmla="*/ 2147483647 h 500"/>
                  <a:gd name="T92" fmla="*/ 2147483647 w 637"/>
                  <a:gd name="T93" fmla="*/ 2147483647 h 500"/>
                  <a:gd name="T94" fmla="*/ 2147483647 w 637"/>
                  <a:gd name="T95" fmla="*/ 2147483647 h 500"/>
                  <a:gd name="T96" fmla="*/ 2147483647 w 637"/>
                  <a:gd name="T97" fmla="*/ 2147483647 h 500"/>
                  <a:gd name="T98" fmla="*/ 2147483647 w 637"/>
                  <a:gd name="T99" fmla="*/ 2147483647 h 500"/>
                  <a:gd name="T100" fmla="*/ 2147483647 w 637"/>
                  <a:gd name="T101" fmla="*/ 2147483647 h 500"/>
                  <a:gd name="T102" fmla="*/ 2147483647 w 637"/>
                  <a:gd name="T103" fmla="*/ 2147483647 h 5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7"/>
                  <a:gd name="T157" fmla="*/ 0 h 500"/>
                  <a:gd name="T158" fmla="*/ 637 w 637"/>
                  <a:gd name="T159" fmla="*/ 500 h 5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7" h="500">
                    <a:moveTo>
                      <a:pt x="616" y="188"/>
                    </a:moveTo>
                    <a:lnTo>
                      <a:pt x="603" y="174"/>
                    </a:lnTo>
                    <a:lnTo>
                      <a:pt x="616" y="134"/>
                    </a:lnTo>
                    <a:lnTo>
                      <a:pt x="636" y="114"/>
                    </a:lnTo>
                    <a:lnTo>
                      <a:pt x="636" y="94"/>
                    </a:lnTo>
                    <a:lnTo>
                      <a:pt x="584" y="74"/>
                    </a:lnTo>
                    <a:lnTo>
                      <a:pt x="565" y="74"/>
                    </a:lnTo>
                    <a:lnTo>
                      <a:pt x="526" y="40"/>
                    </a:lnTo>
                    <a:lnTo>
                      <a:pt x="494" y="40"/>
                    </a:lnTo>
                    <a:lnTo>
                      <a:pt x="455" y="20"/>
                    </a:lnTo>
                    <a:lnTo>
                      <a:pt x="417" y="20"/>
                    </a:lnTo>
                    <a:lnTo>
                      <a:pt x="385" y="0"/>
                    </a:lnTo>
                    <a:lnTo>
                      <a:pt x="328" y="0"/>
                    </a:lnTo>
                    <a:lnTo>
                      <a:pt x="308" y="20"/>
                    </a:lnTo>
                    <a:lnTo>
                      <a:pt x="276" y="40"/>
                    </a:lnTo>
                    <a:lnTo>
                      <a:pt x="237" y="20"/>
                    </a:lnTo>
                    <a:lnTo>
                      <a:pt x="218" y="60"/>
                    </a:lnTo>
                    <a:lnTo>
                      <a:pt x="199" y="74"/>
                    </a:lnTo>
                    <a:lnTo>
                      <a:pt x="199" y="114"/>
                    </a:lnTo>
                    <a:lnTo>
                      <a:pt x="180" y="134"/>
                    </a:lnTo>
                    <a:lnTo>
                      <a:pt x="199" y="174"/>
                    </a:lnTo>
                    <a:lnTo>
                      <a:pt x="199" y="188"/>
                    </a:lnTo>
                    <a:lnTo>
                      <a:pt x="167" y="228"/>
                    </a:lnTo>
                    <a:lnTo>
                      <a:pt x="90" y="228"/>
                    </a:lnTo>
                    <a:lnTo>
                      <a:pt x="38" y="249"/>
                    </a:lnTo>
                    <a:lnTo>
                      <a:pt x="0" y="289"/>
                    </a:lnTo>
                    <a:lnTo>
                      <a:pt x="0" y="323"/>
                    </a:lnTo>
                    <a:lnTo>
                      <a:pt x="57" y="323"/>
                    </a:lnTo>
                    <a:lnTo>
                      <a:pt x="90" y="343"/>
                    </a:lnTo>
                    <a:lnTo>
                      <a:pt x="147" y="323"/>
                    </a:lnTo>
                    <a:lnTo>
                      <a:pt x="180" y="343"/>
                    </a:lnTo>
                    <a:lnTo>
                      <a:pt x="199" y="363"/>
                    </a:lnTo>
                    <a:lnTo>
                      <a:pt x="199" y="404"/>
                    </a:lnTo>
                    <a:lnTo>
                      <a:pt x="218" y="417"/>
                    </a:lnTo>
                    <a:lnTo>
                      <a:pt x="218" y="438"/>
                    </a:lnTo>
                    <a:lnTo>
                      <a:pt x="237" y="478"/>
                    </a:lnTo>
                    <a:lnTo>
                      <a:pt x="276" y="499"/>
                    </a:lnTo>
                    <a:lnTo>
                      <a:pt x="308" y="499"/>
                    </a:lnTo>
                    <a:lnTo>
                      <a:pt x="347" y="478"/>
                    </a:lnTo>
                    <a:lnTo>
                      <a:pt x="385" y="458"/>
                    </a:lnTo>
                    <a:lnTo>
                      <a:pt x="417" y="458"/>
                    </a:lnTo>
                    <a:lnTo>
                      <a:pt x="455" y="438"/>
                    </a:lnTo>
                    <a:lnTo>
                      <a:pt x="475" y="404"/>
                    </a:lnTo>
                    <a:lnTo>
                      <a:pt x="494" y="384"/>
                    </a:lnTo>
                    <a:lnTo>
                      <a:pt x="507" y="343"/>
                    </a:lnTo>
                    <a:lnTo>
                      <a:pt x="545" y="303"/>
                    </a:lnTo>
                    <a:lnTo>
                      <a:pt x="545" y="289"/>
                    </a:lnTo>
                    <a:lnTo>
                      <a:pt x="565" y="249"/>
                    </a:lnTo>
                    <a:lnTo>
                      <a:pt x="565" y="228"/>
                    </a:lnTo>
                    <a:lnTo>
                      <a:pt x="584" y="208"/>
                    </a:lnTo>
                    <a:lnTo>
                      <a:pt x="616" y="208"/>
                    </a:lnTo>
                    <a:lnTo>
                      <a:pt x="616" y="188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5" name="Freeform 34"/>
              <p:cNvSpPr>
                <a:spLocks noChangeAspect="1"/>
              </p:cNvSpPr>
              <p:nvPr/>
            </p:nvSpPr>
            <p:spPr bwMode="auto">
              <a:xfrm>
                <a:off x="1483" y="1263"/>
                <a:ext cx="1158" cy="842"/>
              </a:xfrm>
              <a:custGeom>
                <a:avLst/>
                <a:gdLst>
                  <a:gd name="T0" fmla="*/ 2147483647 w 964"/>
                  <a:gd name="T1" fmla="*/ 2147483647 h 783"/>
                  <a:gd name="T2" fmla="*/ 2147483647 w 964"/>
                  <a:gd name="T3" fmla="*/ 2147483647 h 783"/>
                  <a:gd name="T4" fmla="*/ 2147483647 w 964"/>
                  <a:gd name="T5" fmla="*/ 2147483647 h 783"/>
                  <a:gd name="T6" fmla="*/ 2147483647 w 964"/>
                  <a:gd name="T7" fmla="*/ 2147483647 h 783"/>
                  <a:gd name="T8" fmla="*/ 2147483647 w 964"/>
                  <a:gd name="T9" fmla="*/ 2147483647 h 783"/>
                  <a:gd name="T10" fmla="*/ 2147483647 w 964"/>
                  <a:gd name="T11" fmla="*/ 2147483647 h 783"/>
                  <a:gd name="T12" fmla="*/ 2147483647 w 964"/>
                  <a:gd name="T13" fmla="*/ 2147483647 h 783"/>
                  <a:gd name="T14" fmla="*/ 2147483647 w 964"/>
                  <a:gd name="T15" fmla="*/ 2147483647 h 783"/>
                  <a:gd name="T16" fmla="*/ 2147483647 w 964"/>
                  <a:gd name="T17" fmla="*/ 2147483647 h 783"/>
                  <a:gd name="T18" fmla="*/ 2147483647 w 964"/>
                  <a:gd name="T19" fmla="*/ 2147483647 h 783"/>
                  <a:gd name="T20" fmla="*/ 2147483647 w 964"/>
                  <a:gd name="T21" fmla="*/ 2147483647 h 783"/>
                  <a:gd name="T22" fmla="*/ 2147483647 w 964"/>
                  <a:gd name="T23" fmla="*/ 2147483647 h 783"/>
                  <a:gd name="T24" fmla="*/ 2147483647 w 964"/>
                  <a:gd name="T25" fmla="*/ 2147483647 h 783"/>
                  <a:gd name="T26" fmla="*/ 2147483647 w 964"/>
                  <a:gd name="T27" fmla="*/ 2147483647 h 783"/>
                  <a:gd name="T28" fmla="*/ 2147483647 w 964"/>
                  <a:gd name="T29" fmla="*/ 2147483647 h 783"/>
                  <a:gd name="T30" fmla="*/ 2147483647 w 964"/>
                  <a:gd name="T31" fmla="*/ 2147483647 h 783"/>
                  <a:gd name="T32" fmla="*/ 2147483647 w 964"/>
                  <a:gd name="T33" fmla="*/ 2147483647 h 783"/>
                  <a:gd name="T34" fmla="*/ 2147483647 w 964"/>
                  <a:gd name="T35" fmla="*/ 2147483647 h 783"/>
                  <a:gd name="T36" fmla="*/ 2147483647 w 964"/>
                  <a:gd name="T37" fmla="*/ 2147483647 h 783"/>
                  <a:gd name="T38" fmla="*/ 2147483647 w 964"/>
                  <a:gd name="T39" fmla="*/ 2147483647 h 783"/>
                  <a:gd name="T40" fmla="*/ 2147483647 w 964"/>
                  <a:gd name="T41" fmla="*/ 2147483647 h 783"/>
                  <a:gd name="T42" fmla="*/ 2147483647 w 964"/>
                  <a:gd name="T43" fmla="*/ 2147483647 h 783"/>
                  <a:gd name="T44" fmla="*/ 2147483647 w 964"/>
                  <a:gd name="T45" fmla="*/ 2147483647 h 783"/>
                  <a:gd name="T46" fmla="*/ 0 w 964"/>
                  <a:gd name="T47" fmla="*/ 2147483647 h 783"/>
                  <a:gd name="T48" fmla="*/ 2147483647 w 964"/>
                  <a:gd name="T49" fmla="*/ 2147483647 h 783"/>
                  <a:gd name="T50" fmla="*/ 2147483647 w 964"/>
                  <a:gd name="T51" fmla="*/ 2147483647 h 783"/>
                  <a:gd name="T52" fmla="*/ 2147483647 w 964"/>
                  <a:gd name="T53" fmla="*/ 2147483647 h 783"/>
                  <a:gd name="T54" fmla="*/ 2147483647 w 964"/>
                  <a:gd name="T55" fmla="*/ 2147483647 h 783"/>
                  <a:gd name="T56" fmla="*/ 2147483647 w 964"/>
                  <a:gd name="T57" fmla="*/ 2147483647 h 783"/>
                  <a:gd name="T58" fmla="*/ 2147483647 w 964"/>
                  <a:gd name="T59" fmla="*/ 2147483647 h 783"/>
                  <a:gd name="T60" fmla="*/ 2147483647 w 964"/>
                  <a:gd name="T61" fmla="*/ 2147483647 h 783"/>
                  <a:gd name="T62" fmla="*/ 2147483647 w 964"/>
                  <a:gd name="T63" fmla="*/ 2147483647 h 783"/>
                  <a:gd name="T64" fmla="*/ 2147483647 w 964"/>
                  <a:gd name="T65" fmla="*/ 2147483647 h 783"/>
                  <a:gd name="T66" fmla="*/ 2147483647 w 964"/>
                  <a:gd name="T67" fmla="*/ 2147483647 h 783"/>
                  <a:gd name="T68" fmla="*/ 2147483647 w 964"/>
                  <a:gd name="T69" fmla="*/ 2147483647 h 783"/>
                  <a:gd name="T70" fmla="*/ 2147483647 w 964"/>
                  <a:gd name="T71" fmla="*/ 2147483647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64"/>
                  <a:gd name="T109" fmla="*/ 0 h 783"/>
                  <a:gd name="T110" fmla="*/ 964 w 964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64" h="783">
                    <a:moveTo>
                      <a:pt x="584" y="0"/>
                    </a:moveTo>
                    <a:lnTo>
                      <a:pt x="603" y="20"/>
                    </a:lnTo>
                    <a:lnTo>
                      <a:pt x="603" y="54"/>
                    </a:lnTo>
                    <a:lnTo>
                      <a:pt x="616" y="94"/>
                    </a:lnTo>
                    <a:lnTo>
                      <a:pt x="616" y="148"/>
                    </a:lnTo>
                    <a:lnTo>
                      <a:pt x="603" y="168"/>
                    </a:lnTo>
                    <a:lnTo>
                      <a:pt x="616" y="189"/>
                    </a:lnTo>
                    <a:lnTo>
                      <a:pt x="655" y="209"/>
                    </a:lnTo>
                    <a:lnTo>
                      <a:pt x="674" y="168"/>
                    </a:lnTo>
                    <a:lnTo>
                      <a:pt x="693" y="168"/>
                    </a:lnTo>
                    <a:lnTo>
                      <a:pt x="713" y="189"/>
                    </a:lnTo>
                    <a:lnTo>
                      <a:pt x="725" y="189"/>
                    </a:lnTo>
                    <a:lnTo>
                      <a:pt x="745" y="168"/>
                    </a:lnTo>
                    <a:lnTo>
                      <a:pt x="745" y="148"/>
                    </a:lnTo>
                    <a:lnTo>
                      <a:pt x="764" y="135"/>
                    </a:lnTo>
                    <a:lnTo>
                      <a:pt x="822" y="135"/>
                    </a:lnTo>
                    <a:lnTo>
                      <a:pt x="854" y="209"/>
                    </a:lnTo>
                    <a:lnTo>
                      <a:pt x="873" y="229"/>
                    </a:lnTo>
                    <a:lnTo>
                      <a:pt x="912" y="229"/>
                    </a:lnTo>
                    <a:lnTo>
                      <a:pt x="950" y="249"/>
                    </a:lnTo>
                    <a:lnTo>
                      <a:pt x="950" y="282"/>
                    </a:lnTo>
                    <a:lnTo>
                      <a:pt x="963" y="303"/>
                    </a:lnTo>
                    <a:lnTo>
                      <a:pt x="893" y="512"/>
                    </a:lnTo>
                    <a:lnTo>
                      <a:pt x="893" y="607"/>
                    </a:lnTo>
                    <a:lnTo>
                      <a:pt x="873" y="647"/>
                    </a:lnTo>
                    <a:lnTo>
                      <a:pt x="873" y="688"/>
                    </a:lnTo>
                    <a:lnTo>
                      <a:pt x="725" y="688"/>
                    </a:lnTo>
                    <a:lnTo>
                      <a:pt x="693" y="688"/>
                    </a:lnTo>
                    <a:lnTo>
                      <a:pt x="674" y="707"/>
                    </a:lnTo>
                    <a:lnTo>
                      <a:pt x="655" y="707"/>
                    </a:lnTo>
                    <a:lnTo>
                      <a:pt x="655" y="667"/>
                    </a:lnTo>
                    <a:lnTo>
                      <a:pt x="635" y="647"/>
                    </a:lnTo>
                    <a:lnTo>
                      <a:pt x="616" y="647"/>
                    </a:lnTo>
                    <a:lnTo>
                      <a:pt x="584" y="627"/>
                    </a:lnTo>
                    <a:lnTo>
                      <a:pt x="545" y="647"/>
                    </a:lnTo>
                    <a:lnTo>
                      <a:pt x="545" y="667"/>
                    </a:lnTo>
                    <a:lnTo>
                      <a:pt x="526" y="688"/>
                    </a:lnTo>
                    <a:lnTo>
                      <a:pt x="494" y="707"/>
                    </a:lnTo>
                    <a:lnTo>
                      <a:pt x="494" y="721"/>
                    </a:lnTo>
                    <a:lnTo>
                      <a:pt x="436" y="741"/>
                    </a:lnTo>
                    <a:lnTo>
                      <a:pt x="397" y="782"/>
                    </a:lnTo>
                    <a:lnTo>
                      <a:pt x="327" y="761"/>
                    </a:lnTo>
                    <a:lnTo>
                      <a:pt x="275" y="721"/>
                    </a:lnTo>
                    <a:lnTo>
                      <a:pt x="199" y="688"/>
                    </a:lnTo>
                    <a:lnTo>
                      <a:pt x="147" y="667"/>
                    </a:lnTo>
                    <a:lnTo>
                      <a:pt x="90" y="667"/>
                    </a:lnTo>
                    <a:lnTo>
                      <a:pt x="38" y="647"/>
                    </a:lnTo>
                    <a:lnTo>
                      <a:pt x="0" y="627"/>
                    </a:lnTo>
                    <a:lnTo>
                      <a:pt x="19" y="593"/>
                    </a:lnTo>
                    <a:lnTo>
                      <a:pt x="38" y="573"/>
                    </a:lnTo>
                    <a:lnTo>
                      <a:pt x="38" y="553"/>
                    </a:lnTo>
                    <a:lnTo>
                      <a:pt x="57" y="512"/>
                    </a:lnTo>
                    <a:lnTo>
                      <a:pt x="90" y="478"/>
                    </a:lnTo>
                    <a:lnTo>
                      <a:pt x="180" y="438"/>
                    </a:lnTo>
                    <a:lnTo>
                      <a:pt x="199" y="438"/>
                    </a:lnTo>
                    <a:lnTo>
                      <a:pt x="217" y="363"/>
                    </a:lnTo>
                    <a:lnTo>
                      <a:pt x="237" y="249"/>
                    </a:lnTo>
                    <a:lnTo>
                      <a:pt x="199" y="209"/>
                    </a:lnTo>
                    <a:lnTo>
                      <a:pt x="180" y="135"/>
                    </a:lnTo>
                    <a:lnTo>
                      <a:pt x="199" y="114"/>
                    </a:lnTo>
                    <a:lnTo>
                      <a:pt x="237" y="114"/>
                    </a:lnTo>
                    <a:lnTo>
                      <a:pt x="237" y="94"/>
                    </a:lnTo>
                    <a:lnTo>
                      <a:pt x="199" y="74"/>
                    </a:lnTo>
                    <a:lnTo>
                      <a:pt x="199" y="54"/>
                    </a:lnTo>
                    <a:lnTo>
                      <a:pt x="288" y="33"/>
                    </a:lnTo>
                    <a:lnTo>
                      <a:pt x="346" y="33"/>
                    </a:lnTo>
                    <a:lnTo>
                      <a:pt x="365" y="54"/>
                    </a:lnTo>
                    <a:lnTo>
                      <a:pt x="385" y="94"/>
                    </a:lnTo>
                    <a:lnTo>
                      <a:pt x="417" y="114"/>
                    </a:lnTo>
                    <a:lnTo>
                      <a:pt x="494" y="94"/>
                    </a:lnTo>
                    <a:lnTo>
                      <a:pt x="526" y="54"/>
                    </a:lnTo>
                    <a:lnTo>
                      <a:pt x="584" y="20"/>
                    </a:lnTo>
                    <a:lnTo>
                      <a:pt x="584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6" name="Freeform 36"/>
              <p:cNvSpPr>
                <a:spLocks noChangeAspect="1"/>
              </p:cNvSpPr>
              <p:nvPr/>
            </p:nvSpPr>
            <p:spPr bwMode="auto">
              <a:xfrm>
                <a:off x="1480" y="1937"/>
                <a:ext cx="502" cy="244"/>
              </a:xfrm>
              <a:custGeom>
                <a:avLst/>
                <a:gdLst>
                  <a:gd name="T0" fmla="*/ 0 w 418"/>
                  <a:gd name="T1" fmla="*/ 0 h 229"/>
                  <a:gd name="T2" fmla="*/ 2147483647 w 418"/>
                  <a:gd name="T3" fmla="*/ 2147483647 h 229"/>
                  <a:gd name="T4" fmla="*/ 2147483647 w 418"/>
                  <a:gd name="T5" fmla="*/ 2147483647 h 229"/>
                  <a:gd name="T6" fmla="*/ 2147483647 w 418"/>
                  <a:gd name="T7" fmla="*/ 2147483647 h 229"/>
                  <a:gd name="T8" fmla="*/ 2147483647 w 418"/>
                  <a:gd name="T9" fmla="*/ 2147483647 h 229"/>
                  <a:gd name="T10" fmla="*/ 2147483647 w 418"/>
                  <a:gd name="T11" fmla="*/ 2147483647 h 229"/>
                  <a:gd name="T12" fmla="*/ 2147483647 w 418"/>
                  <a:gd name="T13" fmla="*/ 2147483647 h 229"/>
                  <a:gd name="T14" fmla="*/ 2147483647 w 418"/>
                  <a:gd name="T15" fmla="*/ 2147483647 h 229"/>
                  <a:gd name="T16" fmla="*/ 2147483647 w 418"/>
                  <a:gd name="T17" fmla="*/ 2147483647 h 229"/>
                  <a:gd name="T18" fmla="*/ 2147483647 w 418"/>
                  <a:gd name="T19" fmla="*/ 2147483647 h 229"/>
                  <a:gd name="T20" fmla="*/ 2147483647 w 418"/>
                  <a:gd name="T21" fmla="*/ 2147483647 h 229"/>
                  <a:gd name="T22" fmla="*/ 2147483647 w 418"/>
                  <a:gd name="T23" fmla="*/ 2147483647 h 229"/>
                  <a:gd name="T24" fmla="*/ 2147483647 w 418"/>
                  <a:gd name="T25" fmla="*/ 2147483647 h 229"/>
                  <a:gd name="T26" fmla="*/ 2147483647 w 418"/>
                  <a:gd name="T27" fmla="*/ 2147483647 h 229"/>
                  <a:gd name="T28" fmla="*/ 2147483647 w 418"/>
                  <a:gd name="T29" fmla="*/ 2147483647 h 229"/>
                  <a:gd name="T30" fmla="*/ 2147483647 w 418"/>
                  <a:gd name="T31" fmla="*/ 2147483647 h 229"/>
                  <a:gd name="T32" fmla="*/ 2147483647 w 418"/>
                  <a:gd name="T33" fmla="*/ 2147483647 h 229"/>
                  <a:gd name="T34" fmla="*/ 2147483647 w 418"/>
                  <a:gd name="T35" fmla="*/ 2147483647 h 229"/>
                  <a:gd name="T36" fmla="*/ 2147483647 w 418"/>
                  <a:gd name="T37" fmla="*/ 2147483647 h 229"/>
                  <a:gd name="T38" fmla="*/ 2147483647 w 418"/>
                  <a:gd name="T39" fmla="*/ 2147483647 h 229"/>
                  <a:gd name="T40" fmla="*/ 0 w 418"/>
                  <a:gd name="T41" fmla="*/ 2147483647 h 229"/>
                  <a:gd name="T42" fmla="*/ 0 w 418"/>
                  <a:gd name="T43" fmla="*/ 0 h 2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8"/>
                  <a:gd name="T67" fmla="*/ 0 h 229"/>
                  <a:gd name="T68" fmla="*/ 418 w 418"/>
                  <a:gd name="T69" fmla="*/ 229 h 2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8" h="229">
                    <a:moveTo>
                      <a:pt x="0" y="0"/>
                    </a:moveTo>
                    <a:lnTo>
                      <a:pt x="38" y="20"/>
                    </a:lnTo>
                    <a:lnTo>
                      <a:pt x="89" y="40"/>
                    </a:lnTo>
                    <a:lnTo>
                      <a:pt x="147" y="40"/>
                    </a:lnTo>
                    <a:lnTo>
                      <a:pt x="199" y="60"/>
                    </a:lnTo>
                    <a:lnTo>
                      <a:pt x="275" y="93"/>
                    </a:lnTo>
                    <a:lnTo>
                      <a:pt x="327" y="133"/>
                    </a:lnTo>
                    <a:lnTo>
                      <a:pt x="397" y="153"/>
                    </a:lnTo>
                    <a:lnTo>
                      <a:pt x="417" y="174"/>
                    </a:lnTo>
                    <a:lnTo>
                      <a:pt x="365" y="207"/>
                    </a:lnTo>
                    <a:lnTo>
                      <a:pt x="288" y="228"/>
                    </a:lnTo>
                    <a:lnTo>
                      <a:pt x="199" y="228"/>
                    </a:lnTo>
                    <a:lnTo>
                      <a:pt x="179" y="207"/>
                    </a:lnTo>
                    <a:lnTo>
                      <a:pt x="179" y="153"/>
                    </a:lnTo>
                    <a:lnTo>
                      <a:pt x="147" y="194"/>
                    </a:lnTo>
                    <a:lnTo>
                      <a:pt x="109" y="194"/>
                    </a:lnTo>
                    <a:lnTo>
                      <a:pt x="89" y="174"/>
                    </a:lnTo>
                    <a:lnTo>
                      <a:pt x="70" y="174"/>
                    </a:lnTo>
                    <a:lnTo>
                      <a:pt x="57" y="133"/>
                    </a:lnTo>
                    <a:lnTo>
                      <a:pt x="19" y="93"/>
                    </a:lnTo>
                    <a:lnTo>
                      <a:pt x="0" y="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7" name="Freeform 38"/>
              <p:cNvSpPr>
                <a:spLocks noChangeAspect="1"/>
              </p:cNvSpPr>
              <p:nvPr/>
            </p:nvSpPr>
            <p:spPr bwMode="auto">
              <a:xfrm>
                <a:off x="2900" y="2269"/>
                <a:ext cx="511" cy="392"/>
              </a:xfrm>
              <a:custGeom>
                <a:avLst/>
                <a:gdLst>
                  <a:gd name="T0" fmla="*/ 2147483647 w 425"/>
                  <a:gd name="T1" fmla="*/ 2147483647 h 365"/>
                  <a:gd name="T2" fmla="*/ 2147483647 w 425"/>
                  <a:gd name="T3" fmla="*/ 2147483647 h 365"/>
                  <a:gd name="T4" fmla="*/ 2147483647 w 425"/>
                  <a:gd name="T5" fmla="*/ 2147483647 h 365"/>
                  <a:gd name="T6" fmla="*/ 2147483647 w 425"/>
                  <a:gd name="T7" fmla="*/ 2147483647 h 365"/>
                  <a:gd name="T8" fmla="*/ 2147483647 w 425"/>
                  <a:gd name="T9" fmla="*/ 2147483647 h 365"/>
                  <a:gd name="T10" fmla="*/ 2147483647 w 425"/>
                  <a:gd name="T11" fmla="*/ 2147483647 h 365"/>
                  <a:gd name="T12" fmla="*/ 0 w 425"/>
                  <a:gd name="T13" fmla="*/ 2147483647 h 365"/>
                  <a:gd name="T14" fmla="*/ 0 w 425"/>
                  <a:gd name="T15" fmla="*/ 2147483647 h 365"/>
                  <a:gd name="T16" fmla="*/ 2147483647 w 425"/>
                  <a:gd name="T17" fmla="*/ 2147483647 h 365"/>
                  <a:gd name="T18" fmla="*/ 2147483647 w 425"/>
                  <a:gd name="T19" fmla="*/ 2147483647 h 365"/>
                  <a:gd name="T20" fmla="*/ 2147483647 w 425"/>
                  <a:gd name="T21" fmla="*/ 2147483647 h 365"/>
                  <a:gd name="T22" fmla="*/ 2147483647 w 425"/>
                  <a:gd name="T23" fmla="*/ 2147483647 h 365"/>
                  <a:gd name="T24" fmla="*/ 2147483647 w 425"/>
                  <a:gd name="T25" fmla="*/ 2147483647 h 365"/>
                  <a:gd name="T26" fmla="*/ 2147483647 w 425"/>
                  <a:gd name="T27" fmla="*/ 2147483647 h 365"/>
                  <a:gd name="T28" fmla="*/ 2147483647 w 425"/>
                  <a:gd name="T29" fmla="*/ 2147483647 h 365"/>
                  <a:gd name="T30" fmla="*/ 2147483647 w 425"/>
                  <a:gd name="T31" fmla="*/ 2147483647 h 365"/>
                  <a:gd name="T32" fmla="*/ 2147483647 w 425"/>
                  <a:gd name="T33" fmla="*/ 2147483647 h 365"/>
                  <a:gd name="T34" fmla="*/ 2147483647 w 425"/>
                  <a:gd name="T35" fmla="*/ 2147483647 h 365"/>
                  <a:gd name="T36" fmla="*/ 2147483647 w 425"/>
                  <a:gd name="T37" fmla="*/ 2147483647 h 365"/>
                  <a:gd name="T38" fmla="*/ 2147483647 w 425"/>
                  <a:gd name="T39" fmla="*/ 2147483647 h 365"/>
                  <a:gd name="T40" fmla="*/ 2147483647 w 425"/>
                  <a:gd name="T41" fmla="*/ 2147483647 h 365"/>
                  <a:gd name="T42" fmla="*/ 2147483647 w 425"/>
                  <a:gd name="T43" fmla="*/ 2147483647 h 365"/>
                  <a:gd name="T44" fmla="*/ 2147483647 w 425"/>
                  <a:gd name="T45" fmla="*/ 2147483647 h 365"/>
                  <a:gd name="T46" fmla="*/ 2147483647 w 425"/>
                  <a:gd name="T47" fmla="*/ 2147483647 h 365"/>
                  <a:gd name="T48" fmla="*/ 2147483647 w 425"/>
                  <a:gd name="T49" fmla="*/ 0 h 365"/>
                  <a:gd name="T50" fmla="*/ 2147483647 w 425"/>
                  <a:gd name="T51" fmla="*/ 2147483647 h 365"/>
                  <a:gd name="T52" fmla="*/ 2147483647 w 425"/>
                  <a:gd name="T53" fmla="*/ 2147483647 h 365"/>
                  <a:gd name="T54" fmla="*/ 2147483647 w 425"/>
                  <a:gd name="T55" fmla="*/ 2147483647 h 365"/>
                  <a:gd name="T56" fmla="*/ 2147483647 w 425"/>
                  <a:gd name="T57" fmla="*/ 0 h 365"/>
                  <a:gd name="T58" fmla="*/ 2147483647 w 425"/>
                  <a:gd name="T59" fmla="*/ 0 h 365"/>
                  <a:gd name="T60" fmla="*/ 2147483647 w 425"/>
                  <a:gd name="T61" fmla="*/ 2147483647 h 365"/>
                  <a:gd name="T62" fmla="*/ 2147483647 w 425"/>
                  <a:gd name="T63" fmla="*/ 2147483647 h 3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5"/>
                  <a:gd name="T97" fmla="*/ 0 h 365"/>
                  <a:gd name="T98" fmla="*/ 425 w 425"/>
                  <a:gd name="T99" fmla="*/ 365 h 3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5" h="365">
                    <a:moveTo>
                      <a:pt x="128" y="13"/>
                    </a:moveTo>
                    <a:lnTo>
                      <a:pt x="128" y="54"/>
                    </a:lnTo>
                    <a:lnTo>
                      <a:pt x="109" y="94"/>
                    </a:lnTo>
                    <a:lnTo>
                      <a:pt x="77" y="114"/>
                    </a:lnTo>
                    <a:lnTo>
                      <a:pt x="57" y="148"/>
                    </a:lnTo>
                    <a:lnTo>
                      <a:pt x="19" y="189"/>
                    </a:lnTo>
                    <a:lnTo>
                      <a:pt x="0" y="249"/>
                    </a:lnTo>
                    <a:lnTo>
                      <a:pt x="0" y="282"/>
                    </a:lnTo>
                    <a:lnTo>
                      <a:pt x="38" y="303"/>
                    </a:lnTo>
                    <a:lnTo>
                      <a:pt x="109" y="364"/>
                    </a:lnTo>
                    <a:lnTo>
                      <a:pt x="147" y="364"/>
                    </a:lnTo>
                    <a:lnTo>
                      <a:pt x="186" y="323"/>
                    </a:lnTo>
                    <a:lnTo>
                      <a:pt x="237" y="303"/>
                    </a:lnTo>
                    <a:lnTo>
                      <a:pt x="314" y="303"/>
                    </a:lnTo>
                    <a:lnTo>
                      <a:pt x="346" y="262"/>
                    </a:lnTo>
                    <a:lnTo>
                      <a:pt x="346" y="249"/>
                    </a:lnTo>
                    <a:lnTo>
                      <a:pt x="327" y="208"/>
                    </a:lnTo>
                    <a:lnTo>
                      <a:pt x="346" y="189"/>
                    </a:lnTo>
                    <a:lnTo>
                      <a:pt x="346" y="148"/>
                    </a:lnTo>
                    <a:lnTo>
                      <a:pt x="366" y="135"/>
                    </a:lnTo>
                    <a:lnTo>
                      <a:pt x="385" y="94"/>
                    </a:lnTo>
                    <a:lnTo>
                      <a:pt x="424" y="114"/>
                    </a:lnTo>
                    <a:lnTo>
                      <a:pt x="424" y="54"/>
                    </a:lnTo>
                    <a:lnTo>
                      <a:pt x="404" y="13"/>
                    </a:lnTo>
                    <a:lnTo>
                      <a:pt x="327" y="0"/>
                    </a:lnTo>
                    <a:lnTo>
                      <a:pt x="295" y="13"/>
                    </a:lnTo>
                    <a:lnTo>
                      <a:pt x="276" y="33"/>
                    </a:lnTo>
                    <a:lnTo>
                      <a:pt x="237" y="13"/>
                    </a:lnTo>
                    <a:lnTo>
                      <a:pt x="218" y="0"/>
                    </a:lnTo>
                    <a:lnTo>
                      <a:pt x="186" y="0"/>
                    </a:lnTo>
                    <a:lnTo>
                      <a:pt x="147" y="13"/>
                    </a:lnTo>
                    <a:lnTo>
                      <a:pt x="128" y="13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8" name="Freeform 72"/>
              <p:cNvSpPr>
                <a:spLocks noChangeAspect="1"/>
              </p:cNvSpPr>
              <p:nvPr/>
            </p:nvSpPr>
            <p:spPr bwMode="auto">
              <a:xfrm>
                <a:off x="2753" y="1120"/>
                <a:ext cx="348" cy="350"/>
              </a:xfrm>
              <a:custGeom>
                <a:avLst/>
                <a:gdLst>
                  <a:gd name="T0" fmla="*/ 2147483647 w 291"/>
                  <a:gd name="T1" fmla="*/ 2147483647 h 325"/>
                  <a:gd name="T2" fmla="*/ 2147483647 w 291"/>
                  <a:gd name="T3" fmla="*/ 2147483647 h 325"/>
                  <a:gd name="T4" fmla="*/ 2147483647 w 291"/>
                  <a:gd name="T5" fmla="*/ 2147483647 h 325"/>
                  <a:gd name="T6" fmla="*/ 2147483647 w 291"/>
                  <a:gd name="T7" fmla="*/ 2147483647 h 325"/>
                  <a:gd name="T8" fmla="*/ 2147483647 w 291"/>
                  <a:gd name="T9" fmla="*/ 2147483647 h 325"/>
                  <a:gd name="T10" fmla="*/ 2147483647 w 291"/>
                  <a:gd name="T11" fmla="*/ 2147483647 h 325"/>
                  <a:gd name="T12" fmla="*/ 2147483647 w 291"/>
                  <a:gd name="T13" fmla="*/ 2147483647 h 325"/>
                  <a:gd name="T14" fmla="*/ 0 w 291"/>
                  <a:gd name="T15" fmla="*/ 2147483647 h 325"/>
                  <a:gd name="T16" fmla="*/ 0 w 291"/>
                  <a:gd name="T17" fmla="*/ 2147483647 h 325"/>
                  <a:gd name="T18" fmla="*/ 2147483647 w 291"/>
                  <a:gd name="T19" fmla="*/ 2147483647 h 325"/>
                  <a:gd name="T20" fmla="*/ 2147483647 w 291"/>
                  <a:gd name="T21" fmla="*/ 2147483647 h 325"/>
                  <a:gd name="T22" fmla="*/ 2147483647 w 291"/>
                  <a:gd name="T23" fmla="*/ 2147483647 h 325"/>
                  <a:gd name="T24" fmla="*/ 2147483647 w 291"/>
                  <a:gd name="T25" fmla="*/ 2147483647 h 325"/>
                  <a:gd name="T26" fmla="*/ 2147483647 w 291"/>
                  <a:gd name="T27" fmla="*/ 0 h 325"/>
                  <a:gd name="T28" fmla="*/ 2147483647 w 291"/>
                  <a:gd name="T29" fmla="*/ 0 h 325"/>
                  <a:gd name="T30" fmla="*/ 2147483647 w 291"/>
                  <a:gd name="T31" fmla="*/ 2147483647 h 325"/>
                  <a:gd name="T32" fmla="*/ 2147483647 w 291"/>
                  <a:gd name="T33" fmla="*/ 2147483647 h 325"/>
                  <a:gd name="T34" fmla="*/ 2147483647 w 291"/>
                  <a:gd name="T35" fmla="*/ 2147483647 h 325"/>
                  <a:gd name="T36" fmla="*/ 2147483647 w 291"/>
                  <a:gd name="T37" fmla="*/ 2147483647 h 325"/>
                  <a:gd name="T38" fmla="*/ 2147483647 w 291"/>
                  <a:gd name="T39" fmla="*/ 2147483647 h 325"/>
                  <a:gd name="T40" fmla="*/ 2147483647 w 291"/>
                  <a:gd name="T41" fmla="*/ 2147483647 h 325"/>
                  <a:gd name="T42" fmla="*/ 2147483647 w 291"/>
                  <a:gd name="T43" fmla="*/ 2147483647 h 325"/>
                  <a:gd name="T44" fmla="*/ 2147483647 w 291"/>
                  <a:gd name="T45" fmla="*/ 2147483647 h 325"/>
                  <a:gd name="T46" fmla="*/ 2147483647 w 291"/>
                  <a:gd name="T47" fmla="*/ 2147483647 h 3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1"/>
                  <a:gd name="T73" fmla="*/ 0 h 325"/>
                  <a:gd name="T74" fmla="*/ 291 w 291"/>
                  <a:gd name="T75" fmla="*/ 325 h 3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1" h="325">
                    <a:moveTo>
                      <a:pt x="219" y="324"/>
                    </a:moveTo>
                    <a:lnTo>
                      <a:pt x="180" y="324"/>
                    </a:lnTo>
                    <a:lnTo>
                      <a:pt x="141" y="283"/>
                    </a:lnTo>
                    <a:lnTo>
                      <a:pt x="122" y="229"/>
                    </a:lnTo>
                    <a:lnTo>
                      <a:pt x="90" y="168"/>
                    </a:lnTo>
                    <a:lnTo>
                      <a:pt x="51" y="155"/>
                    </a:lnTo>
                    <a:lnTo>
                      <a:pt x="32" y="155"/>
                    </a:lnTo>
                    <a:lnTo>
                      <a:pt x="0" y="135"/>
                    </a:lnTo>
                    <a:lnTo>
                      <a:pt x="0" y="94"/>
                    </a:lnTo>
                    <a:lnTo>
                      <a:pt x="51" y="114"/>
                    </a:lnTo>
                    <a:lnTo>
                      <a:pt x="109" y="114"/>
                    </a:lnTo>
                    <a:lnTo>
                      <a:pt x="161" y="74"/>
                    </a:lnTo>
                    <a:lnTo>
                      <a:pt x="199" y="20"/>
                    </a:lnTo>
                    <a:lnTo>
                      <a:pt x="219" y="0"/>
                    </a:lnTo>
                    <a:lnTo>
                      <a:pt x="232" y="0"/>
                    </a:lnTo>
                    <a:lnTo>
                      <a:pt x="232" y="54"/>
                    </a:lnTo>
                    <a:lnTo>
                      <a:pt x="251" y="114"/>
                    </a:lnTo>
                    <a:lnTo>
                      <a:pt x="270" y="155"/>
                    </a:lnTo>
                    <a:lnTo>
                      <a:pt x="290" y="168"/>
                    </a:lnTo>
                    <a:lnTo>
                      <a:pt x="290" y="189"/>
                    </a:lnTo>
                    <a:lnTo>
                      <a:pt x="270" y="209"/>
                    </a:lnTo>
                    <a:lnTo>
                      <a:pt x="232" y="249"/>
                    </a:lnTo>
                    <a:lnTo>
                      <a:pt x="219" y="303"/>
                    </a:lnTo>
                    <a:lnTo>
                      <a:pt x="219" y="32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39" name="Freeform 73"/>
              <p:cNvSpPr>
                <a:spLocks noChangeAspect="1"/>
              </p:cNvSpPr>
              <p:nvPr/>
            </p:nvSpPr>
            <p:spPr bwMode="gray">
              <a:xfrm>
                <a:off x="2076" y="1040"/>
                <a:ext cx="396" cy="450"/>
              </a:xfrm>
              <a:custGeom>
                <a:avLst/>
                <a:gdLst>
                  <a:gd name="T0" fmla="*/ 2147483647 w 329"/>
                  <a:gd name="T1" fmla="*/ 2147483647 h 419"/>
                  <a:gd name="T2" fmla="*/ 2147483647 w 329"/>
                  <a:gd name="T3" fmla="*/ 2147483647 h 419"/>
                  <a:gd name="T4" fmla="*/ 2147483647 w 329"/>
                  <a:gd name="T5" fmla="*/ 2147483647 h 419"/>
                  <a:gd name="T6" fmla="*/ 2147483647 w 329"/>
                  <a:gd name="T7" fmla="*/ 2147483647 h 419"/>
                  <a:gd name="T8" fmla="*/ 2147483647 w 329"/>
                  <a:gd name="T9" fmla="*/ 2147483647 h 419"/>
                  <a:gd name="T10" fmla="*/ 2147483647 w 329"/>
                  <a:gd name="T11" fmla="*/ 2147483647 h 419"/>
                  <a:gd name="T12" fmla="*/ 2147483647 w 329"/>
                  <a:gd name="T13" fmla="*/ 2147483647 h 419"/>
                  <a:gd name="T14" fmla="*/ 2147483647 w 329"/>
                  <a:gd name="T15" fmla="*/ 2147483647 h 419"/>
                  <a:gd name="T16" fmla="*/ 2147483647 w 329"/>
                  <a:gd name="T17" fmla="*/ 2147483647 h 419"/>
                  <a:gd name="T18" fmla="*/ 2147483647 w 329"/>
                  <a:gd name="T19" fmla="*/ 2147483647 h 419"/>
                  <a:gd name="T20" fmla="*/ 2147483647 w 329"/>
                  <a:gd name="T21" fmla="*/ 2147483647 h 419"/>
                  <a:gd name="T22" fmla="*/ 2147483647 w 329"/>
                  <a:gd name="T23" fmla="*/ 2147483647 h 419"/>
                  <a:gd name="T24" fmla="*/ 2147483647 w 329"/>
                  <a:gd name="T25" fmla="*/ 2147483647 h 419"/>
                  <a:gd name="T26" fmla="*/ 2147483647 w 329"/>
                  <a:gd name="T27" fmla="*/ 2147483647 h 419"/>
                  <a:gd name="T28" fmla="*/ 2147483647 w 329"/>
                  <a:gd name="T29" fmla="*/ 2147483647 h 419"/>
                  <a:gd name="T30" fmla="*/ 2147483647 w 329"/>
                  <a:gd name="T31" fmla="*/ 2147483647 h 419"/>
                  <a:gd name="T32" fmla="*/ 2147483647 w 329"/>
                  <a:gd name="T33" fmla="*/ 2147483647 h 419"/>
                  <a:gd name="T34" fmla="*/ 2147483647 w 329"/>
                  <a:gd name="T35" fmla="*/ 2147483647 h 419"/>
                  <a:gd name="T36" fmla="*/ 2147483647 w 329"/>
                  <a:gd name="T37" fmla="*/ 2147483647 h 419"/>
                  <a:gd name="T38" fmla="*/ 0 w 329"/>
                  <a:gd name="T39" fmla="*/ 2147483647 h 419"/>
                  <a:gd name="T40" fmla="*/ 2147483647 w 329"/>
                  <a:gd name="T41" fmla="*/ 2147483647 h 419"/>
                  <a:gd name="T42" fmla="*/ 2147483647 w 329"/>
                  <a:gd name="T43" fmla="*/ 2147483647 h 419"/>
                  <a:gd name="T44" fmla="*/ 2147483647 w 329"/>
                  <a:gd name="T45" fmla="*/ 2147483647 h 419"/>
                  <a:gd name="T46" fmla="*/ 2147483647 w 329"/>
                  <a:gd name="T47" fmla="*/ 2147483647 h 419"/>
                  <a:gd name="T48" fmla="*/ 2147483647 w 329"/>
                  <a:gd name="T49" fmla="*/ 2147483647 h 419"/>
                  <a:gd name="T50" fmla="*/ 2147483647 w 329"/>
                  <a:gd name="T51" fmla="*/ 2147483647 h 419"/>
                  <a:gd name="T52" fmla="*/ 2147483647 w 329"/>
                  <a:gd name="T53" fmla="*/ 0 h 419"/>
                  <a:gd name="T54" fmla="*/ 2147483647 w 329"/>
                  <a:gd name="T55" fmla="*/ 2147483647 h 419"/>
                  <a:gd name="T56" fmla="*/ 2147483647 w 329"/>
                  <a:gd name="T57" fmla="*/ 2147483647 h 419"/>
                  <a:gd name="T58" fmla="*/ 2147483647 w 329"/>
                  <a:gd name="T59" fmla="*/ 2147483647 h 419"/>
                  <a:gd name="T60" fmla="*/ 2147483647 w 329"/>
                  <a:gd name="T61" fmla="*/ 2147483647 h 419"/>
                  <a:gd name="T62" fmla="*/ 2147483647 w 329"/>
                  <a:gd name="T63" fmla="*/ 2147483647 h 419"/>
                  <a:gd name="T64" fmla="*/ 2147483647 w 329"/>
                  <a:gd name="T65" fmla="*/ 2147483647 h 419"/>
                  <a:gd name="T66" fmla="*/ 2147483647 w 329"/>
                  <a:gd name="T67" fmla="*/ 2147483647 h 419"/>
                  <a:gd name="T68" fmla="*/ 2147483647 w 329"/>
                  <a:gd name="T69" fmla="*/ 2147483647 h 419"/>
                  <a:gd name="T70" fmla="*/ 2147483647 w 329"/>
                  <a:gd name="T71" fmla="*/ 2147483647 h 4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419"/>
                  <a:gd name="T110" fmla="*/ 329 w 329"/>
                  <a:gd name="T111" fmla="*/ 419 h 41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419">
                    <a:moveTo>
                      <a:pt x="328" y="343"/>
                    </a:moveTo>
                    <a:lnTo>
                      <a:pt x="270" y="343"/>
                    </a:lnTo>
                    <a:lnTo>
                      <a:pt x="250" y="357"/>
                    </a:lnTo>
                    <a:lnTo>
                      <a:pt x="250" y="377"/>
                    </a:lnTo>
                    <a:lnTo>
                      <a:pt x="231" y="397"/>
                    </a:lnTo>
                    <a:lnTo>
                      <a:pt x="218" y="397"/>
                    </a:lnTo>
                    <a:lnTo>
                      <a:pt x="199" y="377"/>
                    </a:lnTo>
                    <a:lnTo>
                      <a:pt x="180" y="377"/>
                    </a:lnTo>
                    <a:lnTo>
                      <a:pt x="160" y="418"/>
                    </a:lnTo>
                    <a:lnTo>
                      <a:pt x="122" y="397"/>
                    </a:lnTo>
                    <a:lnTo>
                      <a:pt x="109" y="377"/>
                    </a:lnTo>
                    <a:lnTo>
                      <a:pt x="122" y="357"/>
                    </a:lnTo>
                    <a:lnTo>
                      <a:pt x="122" y="303"/>
                    </a:lnTo>
                    <a:lnTo>
                      <a:pt x="109" y="262"/>
                    </a:lnTo>
                    <a:lnTo>
                      <a:pt x="109" y="228"/>
                    </a:lnTo>
                    <a:lnTo>
                      <a:pt x="90" y="208"/>
                    </a:lnTo>
                    <a:lnTo>
                      <a:pt x="51" y="188"/>
                    </a:lnTo>
                    <a:lnTo>
                      <a:pt x="32" y="147"/>
                    </a:lnTo>
                    <a:lnTo>
                      <a:pt x="32" y="114"/>
                    </a:lnTo>
                    <a:lnTo>
                      <a:pt x="0" y="93"/>
                    </a:lnTo>
                    <a:lnTo>
                      <a:pt x="12" y="73"/>
                    </a:lnTo>
                    <a:lnTo>
                      <a:pt x="90" y="93"/>
                    </a:lnTo>
                    <a:lnTo>
                      <a:pt x="109" y="93"/>
                    </a:lnTo>
                    <a:lnTo>
                      <a:pt x="122" y="114"/>
                    </a:lnTo>
                    <a:lnTo>
                      <a:pt x="141" y="73"/>
                    </a:lnTo>
                    <a:lnTo>
                      <a:pt x="218" y="32"/>
                    </a:lnTo>
                    <a:lnTo>
                      <a:pt x="218" y="0"/>
                    </a:lnTo>
                    <a:lnTo>
                      <a:pt x="250" y="13"/>
                    </a:lnTo>
                    <a:lnTo>
                      <a:pt x="250" y="53"/>
                    </a:lnTo>
                    <a:lnTo>
                      <a:pt x="270" y="53"/>
                    </a:lnTo>
                    <a:lnTo>
                      <a:pt x="289" y="93"/>
                    </a:lnTo>
                    <a:lnTo>
                      <a:pt x="270" y="147"/>
                    </a:lnTo>
                    <a:lnTo>
                      <a:pt x="289" y="228"/>
                    </a:lnTo>
                    <a:lnTo>
                      <a:pt x="308" y="242"/>
                    </a:lnTo>
                    <a:lnTo>
                      <a:pt x="328" y="303"/>
                    </a:lnTo>
                    <a:lnTo>
                      <a:pt x="328" y="3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40" name="Freeform 74"/>
              <p:cNvSpPr>
                <a:spLocks noChangeAspect="1"/>
              </p:cNvSpPr>
              <p:nvPr/>
            </p:nvSpPr>
            <p:spPr bwMode="auto">
              <a:xfrm>
                <a:off x="2706" y="3184"/>
                <a:ext cx="457" cy="457"/>
              </a:xfrm>
              <a:custGeom>
                <a:avLst/>
                <a:gdLst>
                  <a:gd name="T0" fmla="*/ 2147483647 w 380"/>
                  <a:gd name="T1" fmla="*/ 2147483647 h 426"/>
                  <a:gd name="T2" fmla="*/ 2147483647 w 380"/>
                  <a:gd name="T3" fmla="*/ 2147483647 h 426"/>
                  <a:gd name="T4" fmla="*/ 2147483647 w 380"/>
                  <a:gd name="T5" fmla="*/ 2147483647 h 426"/>
                  <a:gd name="T6" fmla="*/ 2147483647 w 380"/>
                  <a:gd name="T7" fmla="*/ 2147483647 h 426"/>
                  <a:gd name="T8" fmla="*/ 2147483647 w 380"/>
                  <a:gd name="T9" fmla="*/ 2147483647 h 426"/>
                  <a:gd name="T10" fmla="*/ 2147483647 w 380"/>
                  <a:gd name="T11" fmla="*/ 2147483647 h 426"/>
                  <a:gd name="T12" fmla="*/ 2147483647 w 380"/>
                  <a:gd name="T13" fmla="*/ 2147483647 h 426"/>
                  <a:gd name="T14" fmla="*/ 2147483647 w 380"/>
                  <a:gd name="T15" fmla="*/ 2147483647 h 426"/>
                  <a:gd name="T16" fmla="*/ 2147483647 w 380"/>
                  <a:gd name="T17" fmla="*/ 2147483647 h 426"/>
                  <a:gd name="T18" fmla="*/ 2147483647 w 380"/>
                  <a:gd name="T19" fmla="*/ 2147483647 h 426"/>
                  <a:gd name="T20" fmla="*/ 2147483647 w 380"/>
                  <a:gd name="T21" fmla="*/ 2147483647 h 426"/>
                  <a:gd name="T22" fmla="*/ 2147483647 w 380"/>
                  <a:gd name="T23" fmla="*/ 2147483647 h 426"/>
                  <a:gd name="T24" fmla="*/ 2147483647 w 380"/>
                  <a:gd name="T25" fmla="*/ 0 h 426"/>
                  <a:gd name="T26" fmla="*/ 2147483647 w 380"/>
                  <a:gd name="T27" fmla="*/ 0 h 426"/>
                  <a:gd name="T28" fmla="*/ 2147483647 w 380"/>
                  <a:gd name="T29" fmla="*/ 2147483647 h 426"/>
                  <a:gd name="T30" fmla="*/ 0 w 380"/>
                  <a:gd name="T31" fmla="*/ 2147483647 h 426"/>
                  <a:gd name="T32" fmla="*/ 0 w 380"/>
                  <a:gd name="T33" fmla="*/ 2147483647 h 426"/>
                  <a:gd name="T34" fmla="*/ 2147483647 w 380"/>
                  <a:gd name="T35" fmla="*/ 2147483647 h 426"/>
                  <a:gd name="T36" fmla="*/ 2147483647 w 380"/>
                  <a:gd name="T37" fmla="*/ 2147483647 h 426"/>
                  <a:gd name="T38" fmla="*/ 2147483647 w 380"/>
                  <a:gd name="T39" fmla="*/ 2147483647 h 426"/>
                  <a:gd name="T40" fmla="*/ 2147483647 w 380"/>
                  <a:gd name="T41" fmla="*/ 2147483647 h 426"/>
                  <a:gd name="T42" fmla="*/ 2147483647 w 380"/>
                  <a:gd name="T43" fmla="*/ 2147483647 h 426"/>
                  <a:gd name="T44" fmla="*/ 2147483647 w 380"/>
                  <a:gd name="T45" fmla="*/ 2147483647 h 426"/>
                  <a:gd name="T46" fmla="*/ 2147483647 w 380"/>
                  <a:gd name="T47" fmla="*/ 2147483647 h 426"/>
                  <a:gd name="T48" fmla="*/ 2147483647 w 380"/>
                  <a:gd name="T49" fmla="*/ 2147483647 h 4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0"/>
                  <a:gd name="T76" fmla="*/ 0 h 426"/>
                  <a:gd name="T77" fmla="*/ 380 w 380"/>
                  <a:gd name="T78" fmla="*/ 426 h 4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0" h="426">
                    <a:moveTo>
                      <a:pt x="199" y="425"/>
                    </a:moveTo>
                    <a:lnTo>
                      <a:pt x="237" y="404"/>
                    </a:lnTo>
                    <a:lnTo>
                      <a:pt x="269" y="323"/>
                    </a:lnTo>
                    <a:lnTo>
                      <a:pt x="308" y="289"/>
                    </a:lnTo>
                    <a:lnTo>
                      <a:pt x="346" y="196"/>
                    </a:lnTo>
                    <a:lnTo>
                      <a:pt x="379" y="135"/>
                    </a:lnTo>
                    <a:lnTo>
                      <a:pt x="366" y="114"/>
                    </a:lnTo>
                    <a:lnTo>
                      <a:pt x="366" y="81"/>
                    </a:lnTo>
                    <a:lnTo>
                      <a:pt x="346" y="81"/>
                    </a:lnTo>
                    <a:lnTo>
                      <a:pt x="327" y="60"/>
                    </a:lnTo>
                    <a:lnTo>
                      <a:pt x="289" y="40"/>
                    </a:lnTo>
                    <a:lnTo>
                      <a:pt x="269" y="20"/>
                    </a:lnTo>
                    <a:lnTo>
                      <a:pt x="218" y="0"/>
                    </a:lnTo>
                    <a:lnTo>
                      <a:pt x="160" y="0"/>
                    </a:lnTo>
                    <a:lnTo>
                      <a:pt x="109" y="40"/>
                    </a:lnTo>
                    <a:lnTo>
                      <a:pt x="0" y="209"/>
                    </a:lnTo>
                    <a:lnTo>
                      <a:pt x="0" y="228"/>
                    </a:lnTo>
                    <a:lnTo>
                      <a:pt x="38" y="228"/>
                    </a:lnTo>
                    <a:lnTo>
                      <a:pt x="109" y="269"/>
                    </a:lnTo>
                    <a:lnTo>
                      <a:pt x="128" y="269"/>
                    </a:lnTo>
                    <a:lnTo>
                      <a:pt x="199" y="343"/>
                    </a:lnTo>
                    <a:lnTo>
                      <a:pt x="218" y="323"/>
                    </a:lnTo>
                    <a:lnTo>
                      <a:pt x="218" y="364"/>
                    </a:lnTo>
                    <a:lnTo>
                      <a:pt x="199" y="384"/>
                    </a:lnTo>
                    <a:lnTo>
                      <a:pt x="199" y="425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41" name="Freeform 75"/>
              <p:cNvSpPr>
                <a:spLocks noChangeAspect="1"/>
              </p:cNvSpPr>
              <p:nvPr/>
            </p:nvSpPr>
            <p:spPr bwMode="auto">
              <a:xfrm>
                <a:off x="2900" y="3105"/>
                <a:ext cx="333" cy="226"/>
              </a:xfrm>
              <a:custGeom>
                <a:avLst/>
                <a:gdLst>
                  <a:gd name="T0" fmla="*/ 2147483647 w 277"/>
                  <a:gd name="T1" fmla="*/ 2147483647 h 210"/>
                  <a:gd name="T2" fmla="*/ 2147483647 w 277"/>
                  <a:gd name="T3" fmla="*/ 2147483647 h 210"/>
                  <a:gd name="T4" fmla="*/ 2147483647 w 277"/>
                  <a:gd name="T5" fmla="*/ 2147483647 h 210"/>
                  <a:gd name="T6" fmla="*/ 2147483647 w 277"/>
                  <a:gd name="T7" fmla="*/ 2147483647 h 210"/>
                  <a:gd name="T8" fmla="*/ 2147483647 w 277"/>
                  <a:gd name="T9" fmla="*/ 2147483647 h 210"/>
                  <a:gd name="T10" fmla="*/ 2147483647 w 277"/>
                  <a:gd name="T11" fmla="*/ 0 h 210"/>
                  <a:gd name="T12" fmla="*/ 2147483647 w 277"/>
                  <a:gd name="T13" fmla="*/ 0 h 210"/>
                  <a:gd name="T14" fmla="*/ 2147483647 w 277"/>
                  <a:gd name="T15" fmla="*/ 2147483647 h 210"/>
                  <a:gd name="T16" fmla="*/ 2147483647 w 277"/>
                  <a:gd name="T17" fmla="*/ 2147483647 h 210"/>
                  <a:gd name="T18" fmla="*/ 2147483647 w 277"/>
                  <a:gd name="T19" fmla="*/ 2147483647 h 210"/>
                  <a:gd name="T20" fmla="*/ 0 w 277"/>
                  <a:gd name="T21" fmla="*/ 2147483647 h 210"/>
                  <a:gd name="T22" fmla="*/ 0 w 277"/>
                  <a:gd name="T23" fmla="*/ 2147483647 h 210"/>
                  <a:gd name="T24" fmla="*/ 2147483647 w 277"/>
                  <a:gd name="T25" fmla="*/ 2147483647 h 210"/>
                  <a:gd name="T26" fmla="*/ 2147483647 w 277"/>
                  <a:gd name="T27" fmla="*/ 2147483647 h 210"/>
                  <a:gd name="T28" fmla="*/ 2147483647 w 277"/>
                  <a:gd name="T29" fmla="*/ 2147483647 h 210"/>
                  <a:gd name="T30" fmla="*/ 2147483647 w 277"/>
                  <a:gd name="T31" fmla="*/ 2147483647 h 210"/>
                  <a:gd name="T32" fmla="*/ 2147483647 w 277"/>
                  <a:gd name="T33" fmla="*/ 2147483647 h 210"/>
                  <a:gd name="T34" fmla="*/ 2147483647 w 277"/>
                  <a:gd name="T35" fmla="*/ 2147483647 h 210"/>
                  <a:gd name="T36" fmla="*/ 2147483647 w 277"/>
                  <a:gd name="T37" fmla="*/ 2147483647 h 210"/>
                  <a:gd name="T38" fmla="*/ 2147483647 w 277"/>
                  <a:gd name="T39" fmla="*/ 2147483647 h 2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7"/>
                  <a:gd name="T61" fmla="*/ 0 h 210"/>
                  <a:gd name="T62" fmla="*/ 277 w 277"/>
                  <a:gd name="T63" fmla="*/ 210 h 2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7" h="210">
                    <a:moveTo>
                      <a:pt x="218" y="209"/>
                    </a:moveTo>
                    <a:lnTo>
                      <a:pt x="256" y="155"/>
                    </a:lnTo>
                    <a:lnTo>
                      <a:pt x="276" y="74"/>
                    </a:lnTo>
                    <a:lnTo>
                      <a:pt x="276" y="20"/>
                    </a:lnTo>
                    <a:lnTo>
                      <a:pt x="256" y="20"/>
                    </a:lnTo>
                    <a:lnTo>
                      <a:pt x="218" y="0"/>
                    </a:lnTo>
                    <a:lnTo>
                      <a:pt x="186" y="0"/>
                    </a:lnTo>
                    <a:lnTo>
                      <a:pt x="147" y="20"/>
                    </a:lnTo>
                    <a:lnTo>
                      <a:pt x="128" y="40"/>
                    </a:lnTo>
                    <a:lnTo>
                      <a:pt x="57" y="20"/>
                    </a:lnTo>
                    <a:lnTo>
                      <a:pt x="0" y="20"/>
                    </a:lnTo>
                    <a:lnTo>
                      <a:pt x="0" y="74"/>
                    </a:lnTo>
                    <a:lnTo>
                      <a:pt x="57" y="74"/>
                    </a:lnTo>
                    <a:lnTo>
                      <a:pt x="109" y="94"/>
                    </a:lnTo>
                    <a:lnTo>
                      <a:pt x="128" y="114"/>
                    </a:lnTo>
                    <a:lnTo>
                      <a:pt x="166" y="134"/>
                    </a:lnTo>
                    <a:lnTo>
                      <a:pt x="186" y="155"/>
                    </a:lnTo>
                    <a:lnTo>
                      <a:pt x="205" y="155"/>
                    </a:lnTo>
                    <a:lnTo>
                      <a:pt x="205" y="188"/>
                    </a:lnTo>
                    <a:lnTo>
                      <a:pt x="218" y="209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42" name="Freeform 76"/>
              <p:cNvSpPr>
                <a:spLocks noChangeAspect="1"/>
              </p:cNvSpPr>
              <p:nvPr/>
            </p:nvSpPr>
            <p:spPr bwMode="auto">
              <a:xfrm>
                <a:off x="2837" y="2881"/>
                <a:ext cx="444" cy="270"/>
              </a:xfrm>
              <a:custGeom>
                <a:avLst/>
                <a:gdLst>
                  <a:gd name="T0" fmla="*/ 2147483647 w 368"/>
                  <a:gd name="T1" fmla="*/ 2147483647 h 250"/>
                  <a:gd name="T2" fmla="*/ 2147483647 w 368"/>
                  <a:gd name="T3" fmla="*/ 2147483647 h 250"/>
                  <a:gd name="T4" fmla="*/ 2147483647 w 368"/>
                  <a:gd name="T5" fmla="*/ 2147483647 h 250"/>
                  <a:gd name="T6" fmla="*/ 2147483647 w 368"/>
                  <a:gd name="T7" fmla="*/ 2147483647 h 250"/>
                  <a:gd name="T8" fmla="*/ 2147483647 w 368"/>
                  <a:gd name="T9" fmla="*/ 2147483647 h 250"/>
                  <a:gd name="T10" fmla="*/ 2147483647 w 368"/>
                  <a:gd name="T11" fmla="*/ 2147483647 h 250"/>
                  <a:gd name="T12" fmla="*/ 2147483647 w 368"/>
                  <a:gd name="T13" fmla="*/ 2147483647 h 250"/>
                  <a:gd name="T14" fmla="*/ 2147483647 w 368"/>
                  <a:gd name="T15" fmla="*/ 2147483647 h 250"/>
                  <a:gd name="T16" fmla="*/ 2147483647 w 368"/>
                  <a:gd name="T17" fmla="*/ 2147483647 h 250"/>
                  <a:gd name="T18" fmla="*/ 2147483647 w 368"/>
                  <a:gd name="T19" fmla="*/ 2147483647 h 250"/>
                  <a:gd name="T20" fmla="*/ 2147483647 w 368"/>
                  <a:gd name="T21" fmla="*/ 2147483647 h 250"/>
                  <a:gd name="T22" fmla="*/ 2147483647 w 368"/>
                  <a:gd name="T23" fmla="*/ 2147483647 h 250"/>
                  <a:gd name="T24" fmla="*/ 2147483647 w 368"/>
                  <a:gd name="T25" fmla="*/ 2147483647 h 250"/>
                  <a:gd name="T26" fmla="*/ 2147483647 w 368"/>
                  <a:gd name="T27" fmla="*/ 2147483647 h 250"/>
                  <a:gd name="T28" fmla="*/ 2147483647 w 368"/>
                  <a:gd name="T29" fmla="*/ 2147483647 h 250"/>
                  <a:gd name="T30" fmla="*/ 2147483647 w 368"/>
                  <a:gd name="T31" fmla="*/ 2147483647 h 250"/>
                  <a:gd name="T32" fmla="*/ 2147483647 w 368"/>
                  <a:gd name="T33" fmla="*/ 2147483647 h 250"/>
                  <a:gd name="T34" fmla="*/ 2147483647 w 368"/>
                  <a:gd name="T35" fmla="*/ 0 h 250"/>
                  <a:gd name="T36" fmla="*/ 2147483647 w 368"/>
                  <a:gd name="T37" fmla="*/ 0 h 250"/>
                  <a:gd name="T38" fmla="*/ 2147483647 w 368"/>
                  <a:gd name="T39" fmla="*/ 2147483647 h 250"/>
                  <a:gd name="T40" fmla="*/ 2147483647 w 368"/>
                  <a:gd name="T41" fmla="*/ 2147483647 h 250"/>
                  <a:gd name="T42" fmla="*/ 2147483647 w 368"/>
                  <a:gd name="T43" fmla="*/ 2147483647 h 250"/>
                  <a:gd name="T44" fmla="*/ 2147483647 w 368"/>
                  <a:gd name="T45" fmla="*/ 2147483647 h 250"/>
                  <a:gd name="T46" fmla="*/ 0 w 368"/>
                  <a:gd name="T47" fmla="*/ 2147483647 h 250"/>
                  <a:gd name="T48" fmla="*/ 0 w 368"/>
                  <a:gd name="T49" fmla="*/ 2147483647 h 250"/>
                  <a:gd name="T50" fmla="*/ 2147483647 w 368"/>
                  <a:gd name="T51" fmla="*/ 2147483647 h 250"/>
                  <a:gd name="T52" fmla="*/ 2147483647 w 368"/>
                  <a:gd name="T53" fmla="*/ 2147483647 h 2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68"/>
                  <a:gd name="T82" fmla="*/ 0 h 250"/>
                  <a:gd name="T83" fmla="*/ 368 w 368"/>
                  <a:gd name="T84" fmla="*/ 250 h 2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68" h="250">
                    <a:moveTo>
                      <a:pt x="51" y="228"/>
                    </a:moveTo>
                    <a:lnTo>
                      <a:pt x="109" y="228"/>
                    </a:lnTo>
                    <a:lnTo>
                      <a:pt x="180" y="249"/>
                    </a:lnTo>
                    <a:lnTo>
                      <a:pt x="199" y="228"/>
                    </a:lnTo>
                    <a:lnTo>
                      <a:pt x="238" y="208"/>
                    </a:lnTo>
                    <a:lnTo>
                      <a:pt x="270" y="208"/>
                    </a:lnTo>
                    <a:lnTo>
                      <a:pt x="309" y="228"/>
                    </a:lnTo>
                    <a:lnTo>
                      <a:pt x="328" y="228"/>
                    </a:lnTo>
                    <a:lnTo>
                      <a:pt x="328" y="188"/>
                    </a:lnTo>
                    <a:lnTo>
                      <a:pt x="367" y="147"/>
                    </a:lnTo>
                    <a:lnTo>
                      <a:pt x="347" y="147"/>
                    </a:lnTo>
                    <a:lnTo>
                      <a:pt x="309" y="113"/>
                    </a:lnTo>
                    <a:lnTo>
                      <a:pt x="289" y="113"/>
                    </a:lnTo>
                    <a:lnTo>
                      <a:pt x="257" y="54"/>
                    </a:lnTo>
                    <a:lnTo>
                      <a:pt x="238" y="33"/>
                    </a:lnTo>
                    <a:lnTo>
                      <a:pt x="218" y="20"/>
                    </a:lnTo>
                    <a:lnTo>
                      <a:pt x="160" y="20"/>
                    </a:lnTo>
                    <a:lnTo>
                      <a:pt x="109" y="0"/>
                    </a:lnTo>
                    <a:lnTo>
                      <a:pt x="70" y="0"/>
                    </a:lnTo>
                    <a:lnTo>
                      <a:pt x="51" y="20"/>
                    </a:lnTo>
                    <a:lnTo>
                      <a:pt x="19" y="73"/>
                    </a:lnTo>
                    <a:lnTo>
                      <a:pt x="19" y="113"/>
                    </a:lnTo>
                    <a:lnTo>
                      <a:pt x="19" y="147"/>
                    </a:lnTo>
                    <a:lnTo>
                      <a:pt x="0" y="167"/>
                    </a:lnTo>
                    <a:lnTo>
                      <a:pt x="0" y="188"/>
                    </a:lnTo>
                    <a:lnTo>
                      <a:pt x="38" y="208"/>
                    </a:lnTo>
                    <a:lnTo>
                      <a:pt x="51" y="228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43" name="Freeform 77"/>
              <p:cNvSpPr>
                <a:spLocks noChangeAspect="1"/>
              </p:cNvSpPr>
              <p:nvPr/>
            </p:nvSpPr>
            <p:spPr bwMode="auto">
              <a:xfrm>
                <a:off x="2923" y="2695"/>
                <a:ext cx="573" cy="348"/>
              </a:xfrm>
              <a:custGeom>
                <a:avLst/>
                <a:gdLst>
                  <a:gd name="T0" fmla="*/ 2147483647 w 477"/>
                  <a:gd name="T1" fmla="*/ 2147483647 h 324"/>
                  <a:gd name="T2" fmla="*/ 2147483647 w 477"/>
                  <a:gd name="T3" fmla="*/ 2147483647 h 324"/>
                  <a:gd name="T4" fmla="*/ 2147483647 w 477"/>
                  <a:gd name="T5" fmla="*/ 2147483647 h 324"/>
                  <a:gd name="T6" fmla="*/ 2147483647 w 477"/>
                  <a:gd name="T7" fmla="*/ 2147483647 h 324"/>
                  <a:gd name="T8" fmla="*/ 2147483647 w 477"/>
                  <a:gd name="T9" fmla="*/ 2147483647 h 324"/>
                  <a:gd name="T10" fmla="*/ 2147483647 w 477"/>
                  <a:gd name="T11" fmla="*/ 2147483647 h 324"/>
                  <a:gd name="T12" fmla="*/ 2147483647 w 477"/>
                  <a:gd name="T13" fmla="*/ 2147483647 h 324"/>
                  <a:gd name="T14" fmla="*/ 2147483647 w 477"/>
                  <a:gd name="T15" fmla="*/ 2147483647 h 324"/>
                  <a:gd name="T16" fmla="*/ 2147483647 w 477"/>
                  <a:gd name="T17" fmla="*/ 2147483647 h 324"/>
                  <a:gd name="T18" fmla="*/ 2147483647 w 477"/>
                  <a:gd name="T19" fmla="*/ 2147483647 h 324"/>
                  <a:gd name="T20" fmla="*/ 2147483647 w 477"/>
                  <a:gd name="T21" fmla="*/ 2147483647 h 324"/>
                  <a:gd name="T22" fmla="*/ 2147483647 w 477"/>
                  <a:gd name="T23" fmla="*/ 0 h 324"/>
                  <a:gd name="T24" fmla="*/ 2147483647 w 477"/>
                  <a:gd name="T25" fmla="*/ 2147483647 h 324"/>
                  <a:gd name="T26" fmla="*/ 2147483647 w 477"/>
                  <a:gd name="T27" fmla="*/ 0 h 324"/>
                  <a:gd name="T28" fmla="*/ 2147483647 w 477"/>
                  <a:gd name="T29" fmla="*/ 0 h 324"/>
                  <a:gd name="T30" fmla="*/ 2147483647 w 477"/>
                  <a:gd name="T31" fmla="*/ 2147483647 h 324"/>
                  <a:gd name="T32" fmla="*/ 2147483647 w 477"/>
                  <a:gd name="T33" fmla="*/ 2147483647 h 324"/>
                  <a:gd name="T34" fmla="*/ 2147483647 w 477"/>
                  <a:gd name="T35" fmla="*/ 2147483647 h 324"/>
                  <a:gd name="T36" fmla="*/ 0 w 477"/>
                  <a:gd name="T37" fmla="*/ 2147483647 h 324"/>
                  <a:gd name="T38" fmla="*/ 2147483647 w 477"/>
                  <a:gd name="T39" fmla="*/ 2147483647 h 324"/>
                  <a:gd name="T40" fmla="*/ 2147483647 w 477"/>
                  <a:gd name="T41" fmla="*/ 2147483647 h 324"/>
                  <a:gd name="T42" fmla="*/ 2147483647 w 477"/>
                  <a:gd name="T43" fmla="*/ 2147483647 h 324"/>
                  <a:gd name="T44" fmla="*/ 2147483647 w 477"/>
                  <a:gd name="T45" fmla="*/ 2147483647 h 324"/>
                  <a:gd name="T46" fmla="*/ 2147483647 w 477"/>
                  <a:gd name="T47" fmla="*/ 2147483647 h 324"/>
                  <a:gd name="T48" fmla="*/ 2147483647 w 477"/>
                  <a:gd name="T49" fmla="*/ 2147483647 h 324"/>
                  <a:gd name="T50" fmla="*/ 2147483647 w 477"/>
                  <a:gd name="T51" fmla="*/ 2147483647 h 324"/>
                  <a:gd name="T52" fmla="*/ 2147483647 w 477"/>
                  <a:gd name="T53" fmla="*/ 2147483647 h 324"/>
                  <a:gd name="T54" fmla="*/ 2147483647 w 477"/>
                  <a:gd name="T55" fmla="*/ 2147483647 h 324"/>
                  <a:gd name="T56" fmla="*/ 2147483647 w 477"/>
                  <a:gd name="T57" fmla="*/ 2147483647 h 324"/>
                  <a:gd name="T58" fmla="*/ 2147483647 w 477"/>
                  <a:gd name="T59" fmla="*/ 2147483647 h 324"/>
                  <a:gd name="T60" fmla="*/ 2147483647 w 477"/>
                  <a:gd name="T61" fmla="*/ 2147483647 h 324"/>
                  <a:gd name="T62" fmla="*/ 2147483647 w 477"/>
                  <a:gd name="T63" fmla="*/ 2147483647 h 3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7"/>
                  <a:gd name="T97" fmla="*/ 0 h 324"/>
                  <a:gd name="T98" fmla="*/ 477 w 477"/>
                  <a:gd name="T99" fmla="*/ 324 h 3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7" h="324">
                    <a:moveTo>
                      <a:pt x="456" y="209"/>
                    </a:moveTo>
                    <a:lnTo>
                      <a:pt x="456" y="195"/>
                    </a:lnTo>
                    <a:lnTo>
                      <a:pt x="476" y="175"/>
                    </a:lnTo>
                    <a:lnTo>
                      <a:pt x="437" y="175"/>
                    </a:lnTo>
                    <a:lnTo>
                      <a:pt x="405" y="175"/>
                    </a:lnTo>
                    <a:lnTo>
                      <a:pt x="366" y="155"/>
                    </a:lnTo>
                    <a:lnTo>
                      <a:pt x="347" y="114"/>
                    </a:lnTo>
                    <a:lnTo>
                      <a:pt x="347" y="94"/>
                    </a:lnTo>
                    <a:lnTo>
                      <a:pt x="328" y="80"/>
                    </a:lnTo>
                    <a:lnTo>
                      <a:pt x="328" y="40"/>
                    </a:lnTo>
                    <a:lnTo>
                      <a:pt x="308" y="20"/>
                    </a:lnTo>
                    <a:lnTo>
                      <a:pt x="276" y="0"/>
                    </a:lnTo>
                    <a:lnTo>
                      <a:pt x="218" y="20"/>
                    </a:lnTo>
                    <a:lnTo>
                      <a:pt x="186" y="0"/>
                    </a:lnTo>
                    <a:lnTo>
                      <a:pt x="128" y="0"/>
                    </a:lnTo>
                    <a:lnTo>
                      <a:pt x="90" y="60"/>
                    </a:lnTo>
                    <a:lnTo>
                      <a:pt x="57" y="114"/>
                    </a:lnTo>
                    <a:lnTo>
                      <a:pt x="19" y="155"/>
                    </a:lnTo>
                    <a:lnTo>
                      <a:pt x="0" y="175"/>
                    </a:lnTo>
                    <a:lnTo>
                      <a:pt x="38" y="175"/>
                    </a:lnTo>
                    <a:lnTo>
                      <a:pt x="90" y="195"/>
                    </a:lnTo>
                    <a:lnTo>
                      <a:pt x="147" y="195"/>
                    </a:lnTo>
                    <a:lnTo>
                      <a:pt x="167" y="209"/>
                    </a:lnTo>
                    <a:lnTo>
                      <a:pt x="186" y="229"/>
                    </a:lnTo>
                    <a:lnTo>
                      <a:pt x="218" y="289"/>
                    </a:lnTo>
                    <a:lnTo>
                      <a:pt x="238" y="289"/>
                    </a:lnTo>
                    <a:lnTo>
                      <a:pt x="276" y="323"/>
                    </a:lnTo>
                    <a:lnTo>
                      <a:pt x="295" y="323"/>
                    </a:lnTo>
                    <a:lnTo>
                      <a:pt x="308" y="309"/>
                    </a:lnTo>
                    <a:lnTo>
                      <a:pt x="366" y="269"/>
                    </a:lnTo>
                    <a:lnTo>
                      <a:pt x="418" y="229"/>
                    </a:lnTo>
                    <a:lnTo>
                      <a:pt x="456" y="209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44" name="Freeform 78"/>
              <p:cNvSpPr>
                <a:spLocks noChangeAspect="1"/>
              </p:cNvSpPr>
              <p:nvPr/>
            </p:nvSpPr>
            <p:spPr bwMode="auto">
              <a:xfrm>
                <a:off x="3209" y="1450"/>
                <a:ext cx="481" cy="616"/>
              </a:xfrm>
              <a:custGeom>
                <a:avLst/>
                <a:gdLst>
                  <a:gd name="T0" fmla="*/ 2147483647 w 399"/>
                  <a:gd name="T1" fmla="*/ 0 h 573"/>
                  <a:gd name="T2" fmla="*/ 2147483647 w 399"/>
                  <a:gd name="T3" fmla="*/ 2147483647 h 573"/>
                  <a:gd name="T4" fmla="*/ 2147483647 w 399"/>
                  <a:gd name="T5" fmla="*/ 2147483647 h 573"/>
                  <a:gd name="T6" fmla="*/ 2147483647 w 399"/>
                  <a:gd name="T7" fmla="*/ 2147483647 h 573"/>
                  <a:gd name="T8" fmla="*/ 2147483647 w 399"/>
                  <a:gd name="T9" fmla="*/ 2147483647 h 573"/>
                  <a:gd name="T10" fmla="*/ 2147483647 w 399"/>
                  <a:gd name="T11" fmla="*/ 2147483647 h 573"/>
                  <a:gd name="T12" fmla="*/ 0 w 399"/>
                  <a:gd name="T13" fmla="*/ 2147483647 h 573"/>
                  <a:gd name="T14" fmla="*/ 2147483647 w 399"/>
                  <a:gd name="T15" fmla="*/ 2147483647 h 573"/>
                  <a:gd name="T16" fmla="*/ 2147483647 w 399"/>
                  <a:gd name="T17" fmla="*/ 2147483647 h 573"/>
                  <a:gd name="T18" fmla="*/ 2147483647 w 399"/>
                  <a:gd name="T19" fmla="*/ 2147483647 h 573"/>
                  <a:gd name="T20" fmla="*/ 2147483647 w 399"/>
                  <a:gd name="T21" fmla="*/ 2147483647 h 573"/>
                  <a:gd name="T22" fmla="*/ 2147483647 w 399"/>
                  <a:gd name="T23" fmla="*/ 2147483647 h 573"/>
                  <a:gd name="T24" fmla="*/ 2147483647 w 399"/>
                  <a:gd name="T25" fmla="*/ 2147483647 h 573"/>
                  <a:gd name="T26" fmla="*/ 2147483647 w 399"/>
                  <a:gd name="T27" fmla="*/ 2147483647 h 573"/>
                  <a:gd name="T28" fmla="*/ 2147483647 w 399"/>
                  <a:gd name="T29" fmla="*/ 2147483647 h 573"/>
                  <a:gd name="T30" fmla="*/ 2147483647 w 399"/>
                  <a:gd name="T31" fmla="*/ 2147483647 h 573"/>
                  <a:gd name="T32" fmla="*/ 2147483647 w 399"/>
                  <a:gd name="T33" fmla="*/ 2147483647 h 573"/>
                  <a:gd name="T34" fmla="*/ 2147483647 w 399"/>
                  <a:gd name="T35" fmla="*/ 2147483647 h 573"/>
                  <a:gd name="T36" fmla="*/ 2147483647 w 399"/>
                  <a:gd name="T37" fmla="*/ 2147483647 h 573"/>
                  <a:gd name="T38" fmla="*/ 2147483647 w 399"/>
                  <a:gd name="T39" fmla="*/ 2147483647 h 573"/>
                  <a:gd name="T40" fmla="*/ 2147483647 w 399"/>
                  <a:gd name="T41" fmla="*/ 2147483647 h 573"/>
                  <a:gd name="T42" fmla="*/ 2147483647 w 399"/>
                  <a:gd name="T43" fmla="*/ 2147483647 h 573"/>
                  <a:gd name="T44" fmla="*/ 2147483647 w 399"/>
                  <a:gd name="T45" fmla="*/ 2147483647 h 573"/>
                  <a:gd name="T46" fmla="*/ 2147483647 w 399"/>
                  <a:gd name="T47" fmla="*/ 2147483647 h 573"/>
                  <a:gd name="T48" fmla="*/ 2147483647 w 399"/>
                  <a:gd name="T49" fmla="*/ 2147483647 h 573"/>
                  <a:gd name="T50" fmla="*/ 2147483647 w 399"/>
                  <a:gd name="T51" fmla="*/ 2147483647 h 573"/>
                  <a:gd name="T52" fmla="*/ 2147483647 w 399"/>
                  <a:gd name="T53" fmla="*/ 2147483647 h 573"/>
                  <a:gd name="T54" fmla="*/ 2147483647 w 399"/>
                  <a:gd name="T55" fmla="*/ 2147483647 h 573"/>
                  <a:gd name="T56" fmla="*/ 2147483647 w 399"/>
                  <a:gd name="T57" fmla="*/ 2147483647 h 573"/>
                  <a:gd name="T58" fmla="*/ 2147483647 w 399"/>
                  <a:gd name="T59" fmla="*/ 2147483647 h 573"/>
                  <a:gd name="T60" fmla="*/ 2147483647 w 399"/>
                  <a:gd name="T61" fmla="*/ 2147483647 h 573"/>
                  <a:gd name="T62" fmla="*/ 2147483647 w 399"/>
                  <a:gd name="T63" fmla="*/ 2147483647 h 573"/>
                  <a:gd name="T64" fmla="*/ 2147483647 w 399"/>
                  <a:gd name="T65" fmla="*/ 2147483647 h 573"/>
                  <a:gd name="T66" fmla="*/ 2147483647 w 399"/>
                  <a:gd name="T67" fmla="*/ 2147483647 h 573"/>
                  <a:gd name="T68" fmla="*/ 2147483647 w 399"/>
                  <a:gd name="T69" fmla="*/ 2147483647 h 573"/>
                  <a:gd name="T70" fmla="*/ 2147483647 w 399"/>
                  <a:gd name="T71" fmla="*/ 2147483647 h 573"/>
                  <a:gd name="T72" fmla="*/ 2147483647 w 399"/>
                  <a:gd name="T73" fmla="*/ 2147483647 h 573"/>
                  <a:gd name="T74" fmla="*/ 2147483647 w 399"/>
                  <a:gd name="T75" fmla="*/ 2147483647 h 573"/>
                  <a:gd name="T76" fmla="*/ 2147483647 w 399"/>
                  <a:gd name="T77" fmla="*/ 2147483647 h 573"/>
                  <a:gd name="T78" fmla="*/ 2147483647 w 399"/>
                  <a:gd name="T79" fmla="*/ 2147483647 h 573"/>
                  <a:gd name="T80" fmla="*/ 2147483647 w 399"/>
                  <a:gd name="T81" fmla="*/ 2147483647 h 573"/>
                  <a:gd name="T82" fmla="*/ 2147483647 w 399"/>
                  <a:gd name="T83" fmla="*/ 2147483647 h 573"/>
                  <a:gd name="T84" fmla="*/ 2147483647 w 399"/>
                  <a:gd name="T85" fmla="*/ 0 h 5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9"/>
                  <a:gd name="T130" fmla="*/ 0 h 573"/>
                  <a:gd name="T131" fmla="*/ 399 w 399"/>
                  <a:gd name="T132" fmla="*/ 573 h 5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9" h="573">
                    <a:moveTo>
                      <a:pt x="128" y="0"/>
                    </a:moveTo>
                    <a:lnTo>
                      <a:pt x="128" y="60"/>
                    </a:lnTo>
                    <a:lnTo>
                      <a:pt x="109" y="134"/>
                    </a:lnTo>
                    <a:lnTo>
                      <a:pt x="90" y="194"/>
                    </a:lnTo>
                    <a:lnTo>
                      <a:pt x="57" y="228"/>
                    </a:lnTo>
                    <a:lnTo>
                      <a:pt x="19" y="248"/>
                    </a:lnTo>
                    <a:lnTo>
                      <a:pt x="0" y="269"/>
                    </a:lnTo>
                    <a:lnTo>
                      <a:pt x="38" y="269"/>
                    </a:lnTo>
                    <a:lnTo>
                      <a:pt x="57" y="289"/>
                    </a:lnTo>
                    <a:lnTo>
                      <a:pt x="57" y="309"/>
                    </a:lnTo>
                    <a:lnTo>
                      <a:pt x="38" y="343"/>
                    </a:lnTo>
                    <a:lnTo>
                      <a:pt x="57" y="404"/>
                    </a:lnTo>
                    <a:lnTo>
                      <a:pt x="90" y="424"/>
                    </a:lnTo>
                    <a:lnTo>
                      <a:pt x="109" y="404"/>
                    </a:lnTo>
                    <a:lnTo>
                      <a:pt x="128" y="424"/>
                    </a:lnTo>
                    <a:lnTo>
                      <a:pt x="128" y="437"/>
                    </a:lnTo>
                    <a:lnTo>
                      <a:pt x="109" y="458"/>
                    </a:lnTo>
                    <a:lnTo>
                      <a:pt x="90" y="498"/>
                    </a:lnTo>
                    <a:lnTo>
                      <a:pt x="109" y="538"/>
                    </a:lnTo>
                    <a:lnTo>
                      <a:pt x="147" y="572"/>
                    </a:lnTo>
                    <a:lnTo>
                      <a:pt x="167" y="572"/>
                    </a:lnTo>
                    <a:lnTo>
                      <a:pt x="147" y="498"/>
                    </a:lnTo>
                    <a:lnTo>
                      <a:pt x="167" y="424"/>
                    </a:lnTo>
                    <a:lnTo>
                      <a:pt x="199" y="383"/>
                    </a:lnTo>
                    <a:lnTo>
                      <a:pt x="237" y="363"/>
                    </a:lnTo>
                    <a:lnTo>
                      <a:pt x="288" y="343"/>
                    </a:lnTo>
                    <a:lnTo>
                      <a:pt x="307" y="323"/>
                    </a:lnTo>
                    <a:lnTo>
                      <a:pt x="307" y="289"/>
                    </a:lnTo>
                    <a:lnTo>
                      <a:pt x="327" y="228"/>
                    </a:lnTo>
                    <a:lnTo>
                      <a:pt x="327" y="194"/>
                    </a:lnTo>
                    <a:lnTo>
                      <a:pt x="346" y="154"/>
                    </a:lnTo>
                    <a:lnTo>
                      <a:pt x="365" y="134"/>
                    </a:lnTo>
                    <a:lnTo>
                      <a:pt x="385" y="134"/>
                    </a:lnTo>
                    <a:lnTo>
                      <a:pt x="398" y="113"/>
                    </a:lnTo>
                    <a:lnTo>
                      <a:pt x="385" y="113"/>
                    </a:lnTo>
                    <a:lnTo>
                      <a:pt x="346" y="93"/>
                    </a:lnTo>
                    <a:lnTo>
                      <a:pt x="288" y="80"/>
                    </a:lnTo>
                    <a:lnTo>
                      <a:pt x="257" y="60"/>
                    </a:lnTo>
                    <a:lnTo>
                      <a:pt x="237" y="93"/>
                    </a:lnTo>
                    <a:lnTo>
                      <a:pt x="237" y="60"/>
                    </a:lnTo>
                    <a:lnTo>
                      <a:pt x="199" y="40"/>
                    </a:lnTo>
                    <a:lnTo>
                      <a:pt x="180" y="20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45" name="Freeform 79"/>
              <p:cNvSpPr>
                <a:spLocks noChangeAspect="1"/>
              </p:cNvSpPr>
              <p:nvPr/>
            </p:nvSpPr>
            <p:spPr bwMode="auto">
              <a:xfrm>
                <a:off x="3054" y="1735"/>
                <a:ext cx="357" cy="572"/>
              </a:xfrm>
              <a:custGeom>
                <a:avLst/>
                <a:gdLst>
                  <a:gd name="T0" fmla="*/ 2147483647 w 297"/>
                  <a:gd name="T1" fmla="*/ 0 h 534"/>
                  <a:gd name="T2" fmla="*/ 2147483647 w 297"/>
                  <a:gd name="T3" fmla="*/ 2147483647 h 534"/>
                  <a:gd name="T4" fmla="*/ 2147483647 w 297"/>
                  <a:gd name="T5" fmla="*/ 2147483647 h 534"/>
                  <a:gd name="T6" fmla="*/ 2147483647 w 297"/>
                  <a:gd name="T7" fmla="*/ 2147483647 h 534"/>
                  <a:gd name="T8" fmla="*/ 2147483647 w 297"/>
                  <a:gd name="T9" fmla="*/ 2147483647 h 534"/>
                  <a:gd name="T10" fmla="*/ 2147483647 w 297"/>
                  <a:gd name="T11" fmla="*/ 2147483647 h 534"/>
                  <a:gd name="T12" fmla="*/ 2147483647 w 297"/>
                  <a:gd name="T13" fmla="*/ 2147483647 h 534"/>
                  <a:gd name="T14" fmla="*/ 2147483647 w 297"/>
                  <a:gd name="T15" fmla="*/ 2147483647 h 534"/>
                  <a:gd name="T16" fmla="*/ 0 w 297"/>
                  <a:gd name="T17" fmla="*/ 2147483647 h 534"/>
                  <a:gd name="T18" fmla="*/ 0 w 297"/>
                  <a:gd name="T19" fmla="*/ 2147483647 h 534"/>
                  <a:gd name="T20" fmla="*/ 2147483647 w 297"/>
                  <a:gd name="T21" fmla="*/ 2147483647 h 534"/>
                  <a:gd name="T22" fmla="*/ 0 w 297"/>
                  <a:gd name="T23" fmla="*/ 2147483647 h 534"/>
                  <a:gd name="T24" fmla="*/ 2147483647 w 297"/>
                  <a:gd name="T25" fmla="*/ 2147483647 h 534"/>
                  <a:gd name="T26" fmla="*/ 2147483647 w 297"/>
                  <a:gd name="T27" fmla="*/ 2147483647 h 534"/>
                  <a:gd name="T28" fmla="*/ 2147483647 w 297"/>
                  <a:gd name="T29" fmla="*/ 2147483647 h 534"/>
                  <a:gd name="T30" fmla="*/ 2147483647 w 297"/>
                  <a:gd name="T31" fmla="*/ 2147483647 h 534"/>
                  <a:gd name="T32" fmla="*/ 2147483647 w 297"/>
                  <a:gd name="T33" fmla="*/ 2147483647 h 534"/>
                  <a:gd name="T34" fmla="*/ 2147483647 w 297"/>
                  <a:gd name="T35" fmla="*/ 2147483647 h 534"/>
                  <a:gd name="T36" fmla="*/ 2147483647 w 297"/>
                  <a:gd name="T37" fmla="*/ 2147483647 h 534"/>
                  <a:gd name="T38" fmla="*/ 2147483647 w 297"/>
                  <a:gd name="T39" fmla="*/ 2147483647 h 534"/>
                  <a:gd name="T40" fmla="*/ 2147483647 w 297"/>
                  <a:gd name="T41" fmla="*/ 2147483647 h 534"/>
                  <a:gd name="T42" fmla="*/ 2147483647 w 297"/>
                  <a:gd name="T43" fmla="*/ 2147483647 h 534"/>
                  <a:gd name="T44" fmla="*/ 2147483647 w 297"/>
                  <a:gd name="T45" fmla="*/ 2147483647 h 534"/>
                  <a:gd name="T46" fmla="*/ 2147483647 w 297"/>
                  <a:gd name="T47" fmla="*/ 2147483647 h 534"/>
                  <a:gd name="T48" fmla="*/ 2147483647 w 297"/>
                  <a:gd name="T49" fmla="*/ 2147483647 h 534"/>
                  <a:gd name="T50" fmla="*/ 2147483647 w 297"/>
                  <a:gd name="T51" fmla="*/ 2147483647 h 534"/>
                  <a:gd name="T52" fmla="*/ 2147483647 w 297"/>
                  <a:gd name="T53" fmla="*/ 2147483647 h 534"/>
                  <a:gd name="T54" fmla="*/ 2147483647 w 297"/>
                  <a:gd name="T55" fmla="*/ 2147483647 h 534"/>
                  <a:gd name="T56" fmla="*/ 2147483647 w 297"/>
                  <a:gd name="T57" fmla="*/ 2147483647 h 534"/>
                  <a:gd name="T58" fmla="*/ 2147483647 w 297"/>
                  <a:gd name="T59" fmla="*/ 2147483647 h 534"/>
                  <a:gd name="T60" fmla="*/ 2147483647 w 297"/>
                  <a:gd name="T61" fmla="*/ 2147483647 h 534"/>
                  <a:gd name="T62" fmla="*/ 2147483647 w 297"/>
                  <a:gd name="T63" fmla="*/ 2147483647 h 534"/>
                  <a:gd name="T64" fmla="*/ 2147483647 w 297"/>
                  <a:gd name="T65" fmla="*/ 2147483647 h 534"/>
                  <a:gd name="T66" fmla="*/ 2147483647 w 297"/>
                  <a:gd name="T67" fmla="*/ 2147483647 h 534"/>
                  <a:gd name="T68" fmla="*/ 2147483647 w 297"/>
                  <a:gd name="T69" fmla="*/ 2147483647 h 534"/>
                  <a:gd name="T70" fmla="*/ 2147483647 w 297"/>
                  <a:gd name="T71" fmla="*/ 2147483647 h 534"/>
                  <a:gd name="T72" fmla="*/ 2147483647 w 297"/>
                  <a:gd name="T73" fmla="*/ 2147483647 h 534"/>
                  <a:gd name="T74" fmla="*/ 2147483647 w 297"/>
                  <a:gd name="T75" fmla="*/ 0 h 534"/>
                  <a:gd name="T76" fmla="*/ 2147483647 w 297"/>
                  <a:gd name="T77" fmla="*/ 0 h 5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7"/>
                  <a:gd name="T118" fmla="*/ 0 h 534"/>
                  <a:gd name="T119" fmla="*/ 297 w 297"/>
                  <a:gd name="T120" fmla="*/ 534 h 53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7" h="534">
                    <a:moveTo>
                      <a:pt x="128" y="0"/>
                    </a:moveTo>
                    <a:lnTo>
                      <a:pt x="148" y="20"/>
                    </a:lnTo>
                    <a:lnTo>
                      <a:pt x="148" y="40"/>
                    </a:lnTo>
                    <a:lnTo>
                      <a:pt x="90" y="94"/>
                    </a:lnTo>
                    <a:lnTo>
                      <a:pt x="77" y="135"/>
                    </a:lnTo>
                    <a:lnTo>
                      <a:pt x="77" y="189"/>
                    </a:lnTo>
                    <a:lnTo>
                      <a:pt x="57" y="229"/>
                    </a:lnTo>
                    <a:lnTo>
                      <a:pt x="19" y="282"/>
                    </a:lnTo>
                    <a:lnTo>
                      <a:pt x="0" y="343"/>
                    </a:lnTo>
                    <a:lnTo>
                      <a:pt x="0" y="397"/>
                    </a:lnTo>
                    <a:lnTo>
                      <a:pt x="19" y="458"/>
                    </a:lnTo>
                    <a:lnTo>
                      <a:pt x="0" y="512"/>
                    </a:lnTo>
                    <a:lnTo>
                      <a:pt x="19" y="512"/>
                    </a:lnTo>
                    <a:lnTo>
                      <a:pt x="57" y="499"/>
                    </a:lnTo>
                    <a:lnTo>
                      <a:pt x="90" y="499"/>
                    </a:lnTo>
                    <a:lnTo>
                      <a:pt x="109" y="512"/>
                    </a:lnTo>
                    <a:lnTo>
                      <a:pt x="148" y="533"/>
                    </a:lnTo>
                    <a:lnTo>
                      <a:pt x="167" y="512"/>
                    </a:lnTo>
                    <a:lnTo>
                      <a:pt x="199" y="499"/>
                    </a:lnTo>
                    <a:lnTo>
                      <a:pt x="276" y="512"/>
                    </a:lnTo>
                    <a:lnTo>
                      <a:pt x="276" y="438"/>
                    </a:lnTo>
                    <a:lnTo>
                      <a:pt x="257" y="384"/>
                    </a:lnTo>
                    <a:lnTo>
                      <a:pt x="276" y="343"/>
                    </a:lnTo>
                    <a:lnTo>
                      <a:pt x="296" y="323"/>
                    </a:lnTo>
                    <a:lnTo>
                      <a:pt x="296" y="303"/>
                    </a:lnTo>
                    <a:lnTo>
                      <a:pt x="276" y="303"/>
                    </a:lnTo>
                    <a:lnTo>
                      <a:pt x="238" y="269"/>
                    </a:lnTo>
                    <a:lnTo>
                      <a:pt x="218" y="229"/>
                    </a:lnTo>
                    <a:lnTo>
                      <a:pt x="238" y="189"/>
                    </a:lnTo>
                    <a:lnTo>
                      <a:pt x="257" y="168"/>
                    </a:lnTo>
                    <a:lnTo>
                      <a:pt x="257" y="155"/>
                    </a:lnTo>
                    <a:lnTo>
                      <a:pt x="238" y="135"/>
                    </a:lnTo>
                    <a:lnTo>
                      <a:pt x="218" y="155"/>
                    </a:lnTo>
                    <a:lnTo>
                      <a:pt x="186" y="135"/>
                    </a:lnTo>
                    <a:lnTo>
                      <a:pt x="167" y="74"/>
                    </a:lnTo>
                    <a:lnTo>
                      <a:pt x="186" y="40"/>
                    </a:lnTo>
                    <a:lnTo>
                      <a:pt x="186" y="20"/>
                    </a:lnTo>
                    <a:lnTo>
                      <a:pt x="167" y="0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46" name="Freeform 82"/>
              <p:cNvSpPr>
                <a:spLocks noChangeAspect="1"/>
              </p:cNvSpPr>
              <p:nvPr/>
            </p:nvSpPr>
            <p:spPr bwMode="auto">
              <a:xfrm>
                <a:off x="2447" y="1221"/>
                <a:ext cx="919" cy="819"/>
              </a:xfrm>
              <a:custGeom>
                <a:avLst/>
                <a:gdLst>
                  <a:gd name="T0" fmla="*/ 0 w 765"/>
                  <a:gd name="T1" fmla="*/ 2147483647 h 762"/>
                  <a:gd name="T2" fmla="*/ 2147483647 w 765"/>
                  <a:gd name="T3" fmla="*/ 2147483647 h 762"/>
                  <a:gd name="T4" fmla="*/ 2147483647 w 765"/>
                  <a:gd name="T5" fmla="*/ 2147483647 h 762"/>
                  <a:gd name="T6" fmla="*/ 2147483647 w 765"/>
                  <a:gd name="T7" fmla="*/ 2147483647 h 762"/>
                  <a:gd name="T8" fmla="*/ 2147483647 w 765"/>
                  <a:gd name="T9" fmla="*/ 2147483647 h 762"/>
                  <a:gd name="T10" fmla="*/ 2147483647 w 765"/>
                  <a:gd name="T11" fmla="*/ 2147483647 h 762"/>
                  <a:gd name="T12" fmla="*/ 2147483647 w 765"/>
                  <a:gd name="T13" fmla="*/ 2147483647 h 762"/>
                  <a:gd name="T14" fmla="*/ 2147483647 w 765"/>
                  <a:gd name="T15" fmla="*/ 2147483647 h 762"/>
                  <a:gd name="T16" fmla="*/ 2147483647 w 765"/>
                  <a:gd name="T17" fmla="*/ 2147483647 h 762"/>
                  <a:gd name="T18" fmla="*/ 2147483647 w 765"/>
                  <a:gd name="T19" fmla="*/ 2147483647 h 762"/>
                  <a:gd name="T20" fmla="*/ 2147483647 w 765"/>
                  <a:gd name="T21" fmla="*/ 2147483647 h 762"/>
                  <a:gd name="T22" fmla="*/ 2147483647 w 765"/>
                  <a:gd name="T23" fmla="*/ 2147483647 h 762"/>
                  <a:gd name="T24" fmla="*/ 2147483647 w 765"/>
                  <a:gd name="T25" fmla="*/ 2147483647 h 762"/>
                  <a:gd name="T26" fmla="*/ 2147483647 w 765"/>
                  <a:gd name="T27" fmla="*/ 2147483647 h 762"/>
                  <a:gd name="T28" fmla="*/ 2147483647 w 765"/>
                  <a:gd name="T29" fmla="*/ 2147483647 h 762"/>
                  <a:gd name="T30" fmla="*/ 2147483647 w 765"/>
                  <a:gd name="T31" fmla="*/ 2147483647 h 762"/>
                  <a:gd name="T32" fmla="*/ 2147483647 w 765"/>
                  <a:gd name="T33" fmla="*/ 2147483647 h 762"/>
                  <a:gd name="T34" fmla="*/ 2147483647 w 765"/>
                  <a:gd name="T35" fmla="*/ 2147483647 h 762"/>
                  <a:gd name="T36" fmla="*/ 2147483647 w 765"/>
                  <a:gd name="T37" fmla="*/ 2147483647 h 762"/>
                  <a:gd name="T38" fmla="*/ 2147483647 w 765"/>
                  <a:gd name="T39" fmla="*/ 2147483647 h 762"/>
                  <a:gd name="T40" fmla="*/ 2147483647 w 765"/>
                  <a:gd name="T41" fmla="*/ 2147483647 h 762"/>
                  <a:gd name="T42" fmla="*/ 2147483647 w 765"/>
                  <a:gd name="T43" fmla="*/ 2147483647 h 762"/>
                  <a:gd name="T44" fmla="*/ 2147483647 w 765"/>
                  <a:gd name="T45" fmla="*/ 2147483647 h 762"/>
                  <a:gd name="T46" fmla="*/ 2147483647 w 765"/>
                  <a:gd name="T47" fmla="*/ 2147483647 h 762"/>
                  <a:gd name="T48" fmla="*/ 2147483647 w 765"/>
                  <a:gd name="T49" fmla="*/ 2147483647 h 762"/>
                  <a:gd name="T50" fmla="*/ 2147483647 w 765"/>
                  <a:gd name="T51" fmla="*/ 2147483647 h 762"/>
                  <a:gd name="T52" fmla="*/ 2147483647 w 765"/>
                  <a:gd name="T53" fmla="*/ 2147483647 h 762"/>
                  <a:gd name="T54" fmla="*/ 2147483647 w 765"/>
                  <a:gd name="T55" fmla="*/ 2147483647 h 762"/>
                  <a:gd name="T56" fmla="*/ 2147483647 w 765"/>
                  <a:gd name="T57" fmla="*/ 2147483647 h 762"/>
                  <a:gd name="T58" fmla="*/ 2147483647 w 765"/>
                  <a:gd name="T59" fmla="*/ 2147483647 h 762"/>
                  <a:gd name="T60" fmla="*/ 2147483647 w 765"/>
                  <a:gd name="T61" fmla="*/ 2147483647 h 762"/>
                  <a:gd name="T62" fmla="*/ 2147483647 w 765"/>
                  <a:gd name="T63" fmla="*/ 2147483647 h 762"/>
                  <a:gd name="T64" fmla="*/ 2147483647 w 765"/>
                  <a:gd name="T65" fmla="*/ 2147483647 h 762"/>
                  <a:gd name="T66" fmla="*/ 2147483647 w 765"/>
                  <a:gd name="T67" fmla="*/ 2147483647 h 762"/>
                  <a:gd name="T68" fmla="*/ 2147483647 w 765"/>
                  <a:gd name="T69" fmla="*/ 2147483647 h 762"/>
                  <a:gd name="T70" fmla="*/ 2147483647 w 765"/>
                  <a:gd name="T71" fmla="*/ 2147483647 h 762"/>
                  <a:gd name="T72" fmla="*/ 2147483647 w 765"/>
                  <a:gd name="T73" fmla="*/ 2147483647 h 762"/>
                  <a:gd name="T74" fmla="*/ 2147483647 w 765"/>
                  <a:gd name="T75" fmla="*/ 2147483647 h 762"/>
                  <a:gd name="T76" fmla="*/ 2147483647 w 765"/>
                  <a:gd name="T77" fmla="*/ 2147483647 h 762"/>
                  <a:gd name="T78" fmla="*/ 2147483647 w 765"/>
                  <a:gd name="T79" fmla="*/ 2147483647 h 762"/>
                  <a:gd name="T80" fmla="*/ 2147483647 w 765"/>
                  <a:gd name="T81" fmla="*/ 2147483647 h 762"/>
                  <a:gd name="T82" fmla="*/ 2147483647 w 765"/>
                  <a:gd name="T83" fmla="*/ 2147483647 h 762"/>
                  <a:gd name="T84" fmla="*/ 2147483647 w 765"/>
                  <a:gd name="T85" fmla="*/ 2147483647 h 762"/>
                  <a:gd name="T86" fmla="*/ 2147483647 w 765"/>
                  <a:gd name="T87" fmla="*/ 2147483647 h 762"/>
                  <a:gd name="T88" fmla="*/ 2147483647 w 765"/>
                  <a:gd name="T89" fmla="*/ 2147483647 h 762"/>
                  <a:gd name="T90" fmla="*/ 2147483647 w 765"/>
                  <a:gd name="T91" fmla="*/ 0 h 762"/>
                  <a:gd name="T92" fmla="*/ 2147483647 w 765"/>
                  <a:gd name="T93" fmla="*/ 0 h 762"/>
                  <a:gd name="T94" fmla="*/ 2147483647 w 765"/>
                  <a:gd name="T95" fmla="*/ 2147483647 h 762"/>
                  <a:gd name="T96" fmla="*/ 2147483647 w 765"/>
                  <a:gd name="T97" fmla="*/ 2147483647 h 762"/>
                  <a:gd name="T98" fmla="*/ 2147483647 w 765"/>
                  <a:gd name="T99" fmla="*/ 2147483647 h 762"/>
                  <a:gd name="T100" fmla="*/ 2147483647 w 765"/>
                  <a:gd name="T101" fmla="*/ 2147483647 h 762"/>
                  <a:gd name="T102" fmla="*/ 2147483647 w 765"/>
                  <a:gd name="T103" fmla="*/ 2147483647 h 762"/>
                  <a:gd name="T104" fmla="*/ 2147483647 w 765"/>
                  <a:gd name="T105" fmla="*/ 2147483647 h 762"/>
                  <a:gd name="T106" fmla="*/ 0 w 765"/>
                  <a:gd name="T107" fmla="*/ 2147483647 h 7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65"/>
                  <a:gd name="T163" fmla="*/ 0 h 762"/>
                  <a:gd name="T164" fmla="*/ 765 w 765"/>
                  <a:gd name="T165" fmla="*/ 762 h 7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65" h="762">
                    <a:moveTo>
                      <a:pt x="0" y="74"/>
                    </a:moveTo>
                    <a:lnTo>
                      <a:pt x="19" y="134"/>
                    </a:lnTo>
                    <a:lnTo>
                      <a:pt x="19" y="175"/>
                    </a:lnTo>
                    <a:lnTo>
                      <a:pt x="51" y="249"/>
                    </a:lnTo>
                    <a:lnTo>
                      <a:pt x="70" y="269"/>
                    </a:lnTo>
                    <a:lnTo>
                      <a:pt x="109" y="269"/>
                    </a:lnTo>
                    <a:lnTo>
                      <a:pt x="147" y="290"/>
                    </a:lnTo>
                    <a:lnTo>
                      <a:pt x="147" y="323"/>
                    </a:lnTo>
                    <a:lnTo>
                      <a:pt x="159" y="343"/>
                    </a:lnTo>
                    <a:lnTo>
                      <a:pt x="89" y="552"/>
                    </a:lnTo>
                    <a:lnTo>
                      <a:pt x="89" y="613"/>
                    </a:lnTo>
                    <a:lnTo>
                      <a:pt x="128" y="667"/>
                    </a:lnTo>
                    <a:lnTo>
                      <a:pt x="147" y="707"/>
                    </a:lnTo>
                    <a:lnTo>
                      <a:pt x="159" y="728"/>
                    </a:lnTo>
                    <a:lnTo>
                      <a:pt x="198" y="747"/>
                    </a:lnTo>
                    <a:lnTo>
                      <a:pt x="526" y="761"/>
                    </a:lnTo>
                    <a:lnTo>
                      <a:pt x="564" y="707"/>
                    </a:lnTo>
                    <a:lnTo>
                      <a:pt x="584" y="667"/>
                    </a:lnTo>
                    <a:lnTo>
                      <a:pt x="584" y="613"/>
                    </a:lnTo>
                    <a:lnTo>
                      <a:pt x="596" y="572"/>
                    </a:lnTo>
                    <a:lnTo>
                      <a:pt x="654" y="518"/>
                    </a:lnTo>
                    <a:lnTo>
                      <a:pt x="654" y="498"/>
                    </a:lnTo>
                    <a:lnTo>
                      <a:pt x="635" y="478"/>
                    </a:lnTo>
                    <a:lnTo>
                      <a:pt x="654" y="458"/>
                    </a:lnTo>
                    <a:lnTo>
                      <a:pt x="693" y="437"/>
                    </a:lnTo>
                    <a:lnTo>
                      <a:pt x="725" y="404"/>
                    </a:lnTo>
                    <a:lnTo>
                      <a:pt x="744" y="343"/>
                    </a:lnTo>
                    <a:lnTo>
                      <a:pt x="764" y="269"/>
                    </a:lnTo>
                    <a:lnTo>
                      <a:pt x="764" y="209"/>
                    </a:lnTo>
                    <a:lnTo>
                      <a:pt x="744" y="188"/>
                    </a:lnTo>
                    <a:lnTo>
                      <a:pt x="674" y="175"/>
                    </a:lnTo>
                    <a:lnTo>
                      <a:pt x="654" y="209"/>
                    </a:lnTo>
                    <a:lnTo>
                      <a:pt x="616" y="249"/>
                    </a:lnTo>
                    <a:lnTo>
                      <a:pt x="596" y="290"/>
                    </a:lnTo>
                    <a:lnTo>
                      <a:pt x="584" y="343"/>
                    </a:lnTo>
                    <a:lnTo>
                      <a:pt x="584" y="290"/>
                    </a:lnTo>
                    <a:lnTo>
                      <a:pt x="506" y="269"/>
                    </a:lnTo>
                    <a:lnTo>
                      <a:pt x="474" y="229"/>
                    </a:lnTo>
                    <a:lnTo>
                      <a:pt x="436" y="229"/>
                    </a:lnTo>
                    <a:lnTo>
                      <a:pt x="397" y="188"/>
                    </a:lnTo>
                    <a:lnTo>
                      <a:pt x="378" y="134"/>
                    </a:lnTo>
                    <a:lnTo>
                      <a:pt x="346" y="74"/>
                    </a:lnTo>
                    <a:lnTo>
                      <a:pt x="307" y="60"/>
                    </a:lnTo>
                    <a:lnTo>
                      <a:pt x="288" y="60"/>
                    </a:lnTo>
                    <a:lnTo>
                      <a:pt x="256" y="40"/>
                    </a:lnTo>
                    <a:lnTo>
                      <a:pt x="256" y="0"/>
                    </a:lnTo>
                    <a:lnTo>
                      <a:pt x="198" y="0"/>
                    </a:lnTo>
                    <a:lnTo>
                      <a:pt x="179" y="20"/>
                    </a:lnTo>
                    <a:lnTo>
                      <a:pt x="198" y="20"/>
                    </a:lnTo>
                    <a:lnTo>
                      <a:pt x="179" y="40"/>
                    </a:lnTo>
                    <a:lnTo>
                      <a:pt x="128" y="40"/>
                    </a:lnTo>
                    <a:lnTo>
                      <a:pt x="70" y="60"/>
                    </a:lnTo>
                    <a:lnTo>
                      <a:pt x="19" y="74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47" name="Freeform 83"/>
              <p:cNvSpPr>
                <a:spLocks noChangeAspect="1"/>
              </p:cNvSpPr>
              <p:nvPr/>
            </p:nvSpPr>
            <p:spPr bwMode="auto">
              <a:xfrm>
                <a:off x="3032" y="1380"/>
                <a:ext cx="193" cy="125"/>
              </a:xfrm>
              <a:custGeom>
                <a:avLst/>
                <a:gdLst>
                  <a:gd name="T0" fmla="*/ 2147483647 w 162"/>
                  <a:gd name="T1" fmla="*/ 2147483647 h 116"/>
                  <a:gd name="T2" fmla="*/ 2147483647 w 162"/>
                  <a:gd name="T3" fmla="*/ 2147483647 h 116"/>
                  <a:gd name="T4" fmla="*/ 2147483647 w 162"/>
                  <a:gd name="T5" fmla="*/ 2147483647 h 116"/>
                  <a:gd name="T6" fmla="*/ 2147483647 w 162"/>
                  <a:gd name="T7" fmla="*/ 2147483647 h 116"/>
                  <a:gd name="T8" fmla="*/ 2147483647 w 162"/>
                  <a:gd name="T9" fmla="*/ 2147483647 h 116"/>
                  <a:gd name="T10" fmla="*/ 0 w 162"/>
                  <a:gd name="T11" fmla="*/ 2147483647 h 116"/>
                  <a:gd name="T12" fmla="*/ 2147483647 w 162"/>
                  <a:gd name="T13" fmla="*/ 2147483647 h 116"/>
                  <a:gd name="T14" fmla="*/ 2147483647 w 162"/>
                  <a:gd name="T15" fmla="*/ 0 h 116"/>
                  <a:gd name="T16" fmla="*/ 2147483647 w 162"/>
                  <a:gd name="T17" fmla="*/ 0 h 116"/>
                  <a:gd name="T18" fmla="*/ 2147483647 w 162"/>
                  <a:gd name="T19" fmla="*/ 2147483647 h 116"/>
                  <a:gd name="T20" fmla="*/ 2147483647 w 162"/>
                  <a:gd name="T21" fmla="*/ 0 h 116"/>
                  <a:gd name="T22" fmla="*/ 2147483647 w 162"/>
                  <a:gd name="T23" fmla="*/ 2147483647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2"/>
                  <a:gd name="T37" fmla="*/ 0 h 116"/>
                  <a:gd name="T38" fmla="*/ 162 w 162"/>
                  <a:gd name="T39" fmla="*/ 116 h 1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2" h="116">
                    <a:moveTo>
                      <a:pt x="161" y="20"/>
                    </a:moveTo>
                    <a:lnTo>
                      <a:pt x="148" y="60"/>
                    </a:lnTo>
                    <a:lnTo>
                      <a:pt x="109" y="94"/>
                    </a:lnTo>
                    <a:lnTo>
                      <a:pt x="70" y="115"/>
                    </a:lnTo>
                    <a:lnTo>
                      <a:pt x="38" y="94"/>
                    </a:lnTo>
                    <a:lnTo>
                      <a:pt x="0" y="81"/>
                    </a:lnTo>
                    <a:lnTo>
                      <a:pt x="19" y="20"/>
                    </a:lnTo>
                    <a:lnTo>
                      <a:pt x="51" y="0"/>
                    </a:lnTo>
                    <a:lnTo>
                      <a:pt x="70" y="0"/>
                    </a:lnTo>
                    <a:lnTo>
                      <a:pt x="109" y="20"/>
                    </a:lnTo>
                    <a:lnTo>
                      <a:pt x="148" y="0"/>
                    </a:lnTo>
                    <a:lnTo>
                      <a:pt x="161" y="2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48" name="AutoShape 84"/>
              <p:cNvSpPr>
                <a:spLocks noChangeAspect="1"/>
              </p:cNvSpPr>
              <p:nvPr/>
            </p:nvSpPr>
            <p:spPr bwMode="gray">
              <a:xfrm rot="110240">
                <a:off x="822" y="642"/>
                <a:ext cx="254" cy="240"/>
              </a:xfrm>
              <a:custGeom>
                <a:avLst/>
                <a:gdLst>
                  <a:gd name="T0" fmla="*/ 0 w 69"/>
                  <a:gd name="T1" fmla="*/ 2147483647 h 59"/>
                  <a:gd name="T2" fmla="*/ 2147483647 w 69"/>
                  <a:gd name="T3" fmla="*/ 2147483647 h 59"/>
                  <a:gd name="T4" fmla="*/ 2147483647 w 69"/>
                  <a:gd name="T5" fmla="*/ 2147483647 h 59"/>
                  <a:gd name="T6" fmla="*/ 2147483647 w 69"/>
                  <a:gd name="T7" fmla="*/ 0 h 59"/>
                  <a:gd name="T8" fmla="*/ 2147483647 w 69"/>
                  <a:gd name="T9" fmla="*/ 2147483647 h 59"/>
                  <a:gd name="T10" fmla="*/ 2147483647 w 69"/>
                  <a:gd name="T11" fmla="*/ 2147483647 h 59"/>
                  <a:gd name="T12" fmla="*/ 2147483647 w 69"/>
                  <a:gd name="T13" fmla="*/ 2147483647 h 59"/>
                  <a:gd name="T14" fmla="*/ 2147483647 w 69"/>
                  <a:gd name="T15" fmla="*/ 2147483647 h 59"/>
                  <a:gd name="T16" fmla="*/ 2147483647 w 69"/>
                  <a:gd name="T17" fmla="*/ 2147483647 h 59"/>
                  <a:gd name="T18" fmla="*/ 2147483647 w 69"/>
                  <a:gd name="T19" fmla="*/ 2147483647 h 59"/>
                  <a:gd name="T20" fmla="*/ 2147483647 w 69"/>
                  <a:gd name="T21" fmla="*/ 2147483647 h 59"/>
                  <a:gd name="T22" fmla="*/ 2147483647 w 69"/>
                  <a:gd name="T23" fmla="*/ 2147483647 h 59"/>
                  <a:gd name="T24" fmla="*/ 2147483647 w 69"/>
                  <a:gd name="T25" fmla="*/ 2147483647 h 59"/>
                  <a:gd name="T26" fmla="*/ 2147483647 w 69"/>
                  <a:gd name="T27" fmla="*/ 2147483647 h 59"/>
                  <a:gd name="T28" fmla="*/ 2147483647 w 69"/>
                  <a:gd name="T29" fmla="*/ 2147483647 h 59"/>
                  <a:gd name="T30" fmla="*/ 2147483647 w 69"/>
                  <a:gd name="T31" fmla="*/ 2147483647 h 59"/>
                  <a:gd name="T32" fmla="*/ 2147483647 w 69"/>
                  <a:gd name="T33" fmla="*/ 2147483647 h 59"/>
                  <a:gd name="T34" fmla="*/ 0 w 69"/>
                  <a:gd name="T35" fmla="*/ 2147483647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"/>
                  <a:gd name="T55" fmla="*/ 0 h 59"/>
                  <a:gd name="T56" fmla="*/ 69 w 69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" h="59">
                    <a:moveTo>
                      <a:pt x="0" y="39"/>
                    </a:moveTo>
                    <a:lnTo>
                      <a:pt x="1" y="20"/>
                    </a:lnTo>
                    <a:lnTo>
                      <a:pt x="1" y="3"/>
                    </a:lnTo>
                    <a:lnTo>
                      <a:pt x="9" y="0"/>
                    </a:lnTo>
                    <a:lnTo>
                      <a:pt x="15" y="11"/>
                    </a:lnTo>
                    <a:lnTo>
                      <a:pt x="25" y="15"/>
                    </a:lnTo>
                    <a:lnTo>
                      <a:pt x="31" y="20"/>
                    </a:lnTo>
                    <a:lnTo>
                      <a:pt x="62" y="10"/>
                    </a:lnTo>
                    <a:lnTo>
                      <a:pt x="66" y="12"/>
                    </a:lnTo>
                    <a:lnTo>
                      <a:pt x="69" y="20"/>
                    </a:lnTo>
                    <a:lnTo>
                      <a:pt x="54" y="34"/>
                    </a:lnTo>
                    <a:lnTo>
                      <a:pt x="63" y="52"/>
                    </a:lnTo>
                    <a:lnTo>
                      <a:pt x="43" y="59"/>
                    </a:lnTo>
                    <a:lnTo>
                      <a:pt x="40" y="44"/>
                    </a:lnTo>
                    <a:lnTo>
                      <a:pt x="37" y="48"/>
                    </a:lnTo>
                    <a:lnTo>
                      <a:pt x="26" y="39"/>
                    </a:lnTo>
                    <a:lnTo>
                      <a:pt x="6" y="3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97736" tIns="48868" rIns="97736" bIns="48868" anchor="ctr"/>
              <a:lstStyle/>
              <a:p>
                <a:endParaRPr lang="pt-BR"/>
              </a:p>
            </p:txBody>
          </p:sp>
          <p:sp>
            <p:nvSpPr>
              <p:cNvPr id="8311849" name="AutoShape 85"/>
              <p:cNvSpPr>
                <a:spLocks noChangeAspect="1"/>
              </p:cNvSpPr>
              <p:nvPr/>
            </p:nvSpPr>
            <p:spPr bwMode="gray">
              <a:xfrm rot="110240">
                <a:off x="1086" y="685"/>
                <a:ext cx="181" cy="223"/>
              </a:xfrm>
              <a:custGeom>
                <a:avLst/>
                <a:gdLst>
                  <a:gd name="T0" fmla="*/ 2147483647 w 52"/>
                  <a:gd name="T1" fmla="*/ 2147483647 h 55"/>
                  <a:gd name="T2" fmla="*/ 2147483647 w 52"/>
                  <a:gd name="T3" fmla="*/ 2147483647 h 55"/>
                  <a:gd name="T4" fmla="*/ 2147483647 w 52"/>
                  <a:gd name="T5" fmla="*/ 2147483647 h 55"/>
                  <a:gd name="T6" fmla="*/ 2147483647 w 52"/>
                  <a:gd name="T7" fmla="*/ 2147483647 h 55"/>
                  <a:gd name="T8" fmla="*/ 2147483647 w 52"/>
                  <a:gd name="T9" fmla="*/ 2147483647 h 55"/>
                  <a:gd name="T10" fmla="*/ 2147483647 w 52"/>
                  <a:gd name="T11" fmla="*/ 2147483647 h 55"/>
                  <a:gd name="T12" fmla="*/ 2147483647 w 52"/>
                  <a:gd name="T13" fmla="*/ 2147483647 h 55"/>
                  <a:gd name="T14" fmla="*/ 0 w 52"/>
                  <a:gd name="T15" fmla="*/ 0 h 55"/>
                  <a:gd name="T16" fmla="*/ 2147483647 w 52"/>
                  <a:gd name="T17" fmla="*/ 2147483647 h 55"/>
                  <a:gd name="T18" fmla="*/ 2147483647 w 52"/>
                  <a:gd name="T19" fmla="*/ 2147483647 h 55"/>
                  <a:gd name="T20" fmla="*/ 2147483647 w 52"/>
                  <a:gd name="T21" fmla="*/ 2147483647 h 55"/>
                  <a:gd name="T22" fmla="*/ 2147483647 w 52"/>
                  <a:gd name="T23" fmla="*/ 2147483647 h 55"/>
                  <a:gd name="T24" fmla="*/ 2147483647 w 52"/>
                  <a:gd name="T25" fmla="*/ 2147483647 h 55"/>
                  <a:gd name="T26" fmla="*/ 2147483647 w 52"/>
                  <a:gd name="T27" fmla="*/ 2147483647 h 55"/>
                  <a:gd name="T28" fmla="*/ 2147483647 w 52"/>
                  <a:gd name="T29" fmla="*/ 2147483647 h 55"/>
                  <a:gd name="T30" fmla="*/ 2147483647 w 52"/>
                  <a:gd name="T31" fmla="*/ 2147483647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55"/>
                  <a:gd name="T50" fmla="*/ 52 w 52"/>
                  <a:gd name="T51" fmla="*/ 55 h 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55">
                    <a:moveTo>
                      <a:pt x="30" y="30"/>
                    </a:moveTo>
                    <a:lnTo>
                      <a:pt x="39" y="31"/>
                    </a:lnTo>
                    <a:lnTo>
                      <a:pt x="35" y="26"/>
                    </a:lnTo>
                    <a:lnTo>
                      <a:pt x="29" y="25"/>
                    </a:lnTo>
                    <a:lnTo>
                      <a:pt x="23" y="18"/>
                    </a:lnTo>
                    <a:lnTo>
                      <a:pt x="8" y="1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2" y="1"/>
                    </a:lnTo>
                    <a:lnTo>
                      <a:pt x="36" y="11"/>
                    </a:lnTo>
                    <a:lnTo>
                      <a:pt x="51" y="20"/>
                    </a:lnTo>
                    <a:lnTo>
                      <a:pt x="52" y="39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3" y="48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97736" tIns="48868" rIns="97736" bIns="48868" anchor="ctr"/>
              <a:lstStyle/>
              <a:p>
                <a:endParaRPr lang="pt-BR"/>
              </a:p>
            </p:txBody>
          </p:sp>
          <p:sp>
            <p:nvSpPr>
              <p:cNvPr id="8311850" name="Freeform 77"/>
              <p:cNvSpPr>
                <a:spLocks noChangeAspect="1"/>
              </p:cNvSpPr>
              <p:nvPr/>
            </p:nvSpPr>
            <p:spPr bwMode="auto">
              <a:xfrm>
                <a:off x="2000" y="1715"/>
                <a:ext cx="7" cy="15"/>
              </a:xfrm>
              <a:custGeom>
                <a:avLst/>
                <a:gdLst>
                  <a:gd name="T0" fmla="*/ 0 w 20"/>
                  <a:gd name="T1" fmla="*/ 1778786 h 33"/>
                  <a:gd name="T2" fmla="*/ 169255 w 20"/>
                  <a:gd name="T3" fmla="*/ 0 h 33"/>
                  <a:gd name="T4" fmla="*/ 0 60000 65536"/>
                  <a:gd name="T5" fmla="*/ 0 60000 65536"/>
                  <a:gd name="T6" fmla="*/ 0 w 20"/>
                  <a:gd name="T7" fmla="*/ 0 h 33"/>
                  <a:gd name="T8" fmla="*/ 20 w 20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33">
                    <a:moveTo>
                      <a:pt x="0" y="33"/>
                    </a:moveTo>
                    <a:cubicBezTo>
                      <a:pt x="9" y="7"/>
                      <a:pt x="2" y="18"/>
                      <a:pt x="20" y="0"/>
                    </a:cubicBez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51" name="Freeform 79"/>
              <p:cNvSpPr>
                <a:spLocks noChangeAspect="1"/>
              </p:cNvSpPr>
              <p:nvPr/>
            </p:nvSpPr>
            <p:spPr bwMode="auto">
              <a:xfrm>
                <a:off x="1763" y="1575"/>
                <a:ext cx="22" cy="14"/>
              </a:xfrm>
              <a:custGeom>
                <a:avLst/>
                <a:gdLst>
                  <a:gd name="T0" fmla="*/ 785687 w 53"/>
                  <a:gd name="T1" fmla="*/ 955994 h 33"/>
                  <a:gd name="T2" fmla="*/ 0 w 53"/>
                  <a:gd name="T3" fmla="*/ 0 h 33"/>
                  <a:gd name="T4" fmla="*/ 0 60000 65536"/>
                  <a:gd name="T5" fmla="*/ 0 60000 65536"/>
                  <a:gd name="T6" fmla="*/ 0 w 53"/>
                  <a:gd name="T7" fmla="*/ 0 h 33"/>
                  <a:gd name="T8" fmla="*/ 53 w 53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3" h="33">
                    <a:moveTo>
                      <a:pt x="53" y="33"/>
                    </a:moveTo>
                    <a:cubicBezTo>
                      <a:pt x="23" y="27"/>
                      <a:pt x="13" y="27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8311852" name="Forma 269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3061" y="1097"/>
                <a:ext cx="152" cy="302"/>
              </a:xfrm>
              <a:prstGeom prst="curvedConnector2">
                <a:avLst/>
              </a:prstGeom>
              <a:noFill/>
              <a:ln w="9525" algn="ctr">
                <a:noFill/>
                <a:round/>
                <a:headEnd/>
                <a:tailEnd type="arrow" w="med" len="med"/>
              </a:ln>
            </p:spPr>
          </p:cxnSp>
          <p:cxnSp>
            <p:nvCxnSpPr>
              <p:cNvPr id="8311853" name="Forma 269"/>
              <p:cNvCxnSpPr>
                <a:cxnSpLocks noChangeAspect="1" noChangeShapeType="1"/>
              </p:cNvCxnSpPr>
              <p:nvPr/>
            </p:nvCxnSpPr>
            <p:spPr bwMode="auto">
              <a:xfrm rot="-5400000">
                <a:off x="2425" y="2333"/>
                <a:ext cx="592" cy="298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noFill/>
                <a:round/>
                <a:headEnd/>
                <a:tailEnd type="arrow" w="med" len="med"/>
              </a:ln>
            </p:spPr>
          </p:cxnSp>
          <p:sp>
            <p:nvSpPr>
              <p:cNvPr id="8311854" name="Freeform 191"/>
              <p:cNvSpPr>
                <a:spLocks noChangeAspect="1"/>
              </p:cNvSpPr>
              <p:nvPr/>
            </p:nvSpPr>
            <p:spPr bwMode="auto">
              <a:xfrm>
                <a:off x="3351" y="3014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1"/>
                  <a:gd name="T53" fmla="*/ 0 w 1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55" name="Freeform 192"/>
              <p:cNvSpPr>
                <a:spLocks noChangeAspect="1"/>
              </p:cNvSpPr>
              <p:nvPr/>
            </p:nvSpPr>
            <p:spPr bwMode="auto">
              <a:xfrm>
                <a:off x="3355" y="301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"/>
                  <a:gd name="T43" fmla="*/ 0 h 1"/>
                  <a:gd name="T44" fmla="*/ 1 w 1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56" name="Freeform 193"/>
              <p:cNvSpPr>
                <a:spLocks noChangeAspect="1"/>
              </p:cNvSpPr>
              <p:nvPr/>
            </p:nvSpPr>
            <p:spPr bwMode="auto">
              <a:xfrm>
                <a:off x="3355" y="3014"/>
                <a:ext cx="1" cy="5"/>
              </a:xfrm>
              <a:custGeom>
                <a:avLst/>
                <a:gdLst>
                  <a:gd name="T0" fmla="*/ 0 w 1"/>
                  <a:gd name="T1" fmla="*/ 416195388 h 6"/>
                  <a:gd name="T2" fmla="*/ 0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0 h 6"/>
                  <a:gd name="T10" fmla="*/ 0 w 1"/>
                  <a:gd name="T11" fmla="*/ 0 h 6"/>
                  <a:gd name="T12" fmla="*/ 0 w 1"/>
                  <a:gd name="T13" fmla="*/ 0 h 6"/>
                  <a:gd name="T14" fmla="*/ 0 w 1"/>
                  <a:gd name="T15" fmla="*/ 416195388 h 6"/>
                  <a:gd name="T16" fmla="*/ 0 w 1"/>
                  <a:gd name="T17" fmla="*/ 416195388 h 6"/>
                  <a:gd name="T18" fmla="*/ 0 w 1"/>
                  <a:gd name="T19" fmla="*/ 416195388 h 6"/>
                  <a:gd name="T20" fmla="*/ 0 w 1"/>
                  <a:gd name="T21" fmla="*/ 416195388 h 6"/>
                  <a:gd name="T22" fmla="*/ 0 w 1"/>
                  <a:gd name="T23" fmla="*/ 416195388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6"/>
                  <a:gd name="T38" fmla="*/ 1 w 1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57" name="Freeform 194"/>
              <p:cNvSpPr>
                <a:spLocks noChangeAspect="1"/>
              </p:cNvSpPr>
              <p:nvPr/>
            </p:nvSpPr>
            <p:spPr bwMode="auto">
              <a:xfrm>
                <a:off x="3415" y="29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0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58" name="Freeform 195"/>
              <p:cNvSpPr>
                <a:spLocks noChangeAspect="1"/>
              </p:cNvSpPr>
              <p:nvPr/>
            </p:nvSpPr>
            <p:spPr bwMode="auto">
              <a:xfrm>
                <a:off x="3434" y="2980"/>
                <a:ext cx="1" cy="5"/>
              </a:xfrm>
              <a:custGeom>
                <a:avLst/>
                <a:gdLst>
                  <a:gd name="T0" fmla="*/ 0 w 1"/>
                  <a:gd name="T1" fmla="*/ 103938486 h 7"/>
                  <a:gd name="T2" fmla="*/ 0 w 1"/>
                  <a:gd name="T3" fmla="*/ 103938486 h 7"/>
                  <a:gd name="T4" fmla="*/ 0 w 1"/>
                  <a:gd name="T5" fmla="*/ 103938486 h 7"/>
                  <a:gd name="T6" fmla="*/ 0 w 1"/>
                  <a:gd name="T7" fmla="*/ 103938486 h 7"/>
                  <a:gd name="T8" fmla="*/ 0 w 1"/>
                  <a:gd name="T9" fmla="*/ 103938486 h 7"/>
                  <a:gd name="T10" fmla="*/ 0 w 1"/>
                  <a:gd name="T11" fmla="*/ 103938486 h 7"/>
                  <a:gd name="T12" fmla="*/ 0 w 1"/>
                  <a:gd name="T13" fmla="*/ 103938486 h 7"/>
                  <a:gd name="T14" fmla="*/ 0 w 1"/>
                  <a:gd name="T15" fmla="*/ 0 h 7"/>
                  <a:gd name="T16" fmla="*/ 0 w 1"/>
                  <a:gd name="T17" fmla="*/ 0 h 7"/>
                  <a:gd name="T18" fmla="*/ 0 w 1"/>
                  <a:gd name="T19" fmla="*/ 0 h 7"/>
                  <a:gd name="T20" fmla="*/ 0 w 1"/>
                  <a:gd name="T21" fmla="*/ 0 h 7"/>
                  <a:gd name="T22" fmla="*/ 0 w 1"/>
                  <a:gd name="T23" fmla="*/ 0 h 7"/>
                  <a:gd name="T24" fmla="*/ 0 w 1"/>
                  <a:gd name="T25" fmla="*/ 0 h 7"/>
                  <a:gd name="T26" fmla="*/ 0 w 1"/>
                  <a:gd name="T27" fmla="*/ 0 h 7"/>
                  <a:gd name="T28" fmla="*/ 0 w 1"/>
                  <a:gd name="T29" fmla="*/ 0 h 7"/>
                  <a:gd name="T30" fmla="*/ 0 w 1"/>
                  <a:gd name="T31" fmla="*/ 0 h 7"/>
                  <a:gd name="T32" fmla="*/ 0 w 1"/>
                  <a:gd name="T33" fmla="*/ 103938486 h 7"/>
                  <a:gd name="T34" fmla="*/ 0 w 1"/>
                  <a:gd name="T35" fmla="*/ 103938486 h 7"/>
                  <a:gd name="T36" fmla="*/ 0 w 1"/>
                  <a:gd name="T37" fmla="*/ 103938486 h 7"/>
                  <a:gd name="T38" fmla="*/ 0 w 1"/>
                  <a:gd name="T39" fmla="*/ 103938486 h 7"/>
                  <a:gd name="T40" fmla="*/ 0 w 1"/>
                  <a:gd name="T41" fmla="*/ 103938486 h 7"/>
                  <a:gd name="T42" fmla="*/ 0 w 1"/>
                  <a:gd name="T43" fmla="*/ 103938486 h 7"/>
                  <a:gd name="T44" fmla="*/ 0 w 1"/>
                  <a:gd name="T45" fmla="*/ 103938486 h 7"/>
                  <a:gd name="T46" fmla="*/ 0 w 1"/>
                  <a:gd name="T47" fmla="*/ 103938486 h 7"/>
                  <a:gd name="T48" fmla="*/ 0 w 1"/>
                  <a:gd name="T49" fmla="*/ 103938486 h 7"/>
                  <a:gd name="T50" fmla="*/ 0 w 1"/>
                  <a:gd name="T51" fmla="*/ 103938486 h 7"/>
                  <a:gd name="T52" fmla="*/ 0 w 1"/>
                  <a:gd name="T53" fmla="*/ 103938486 h 7"/>
                  <a:gd name="T54" fmla="*/ 0 w 1"/>
                  <a:gd name="T55" fmla="*/ 103938486 h 7"/>
                  <a:gd name="T56" fmla="*/ 0 w 1"/>
                  <a:gd name="T57" fmla="*/ 103938486 h 7"/>
                  <a:gd name="T58" fmla="*/ 0 w 1"/>
                  <a:gd name="T59" fmla="*/ 103938486 h 7"/>
                  <a:gd name="T60" fmla="*/ 0 w 1"/>
                  <a:gd name="T61" fmla="*/ 103938486 h 7"/>
                  <a:gd name="T62" fmla="*/ 0 w 1"/>
                  <a:gd name="T63" fmla="*/ 103938486 h 7"/>
                  <a:gd name="T64" fmla="*/ 0 w 1"/>
                  <a:gd name="T65" fmla="*/ 103938486 h 7"/>
                  <a:gd name="T66" fmla="*/ 0 w 1"/>
                  <a:gd name="T67" fmla="*/ 103938486 h 7"/>
                  <a:gd name="T68" fmla="*/ 0 w 1"/>
                  <a:gd name="T69" fmla="*/ 103938486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"/>
                  <a:gd name="T106" fmla="*/ 0 h 7"/>
                  <a:gd name="T107" fmla="*/ 1 w 1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59" name="Freeform 196"/>
              <p:cNvSpPr>
                <a:spLocks noChangeAspect="1"/>
              </p:cNvSpPr>
              <p:nvPr/>
            </p:nvSpPr>
            <p:spPr bwMode="auto">
              <a:xfrm>
                <a:off x="3434" y="29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0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60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3434" y="2985"/>
                <a:ext cx="1" cy="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 sz="1000" b="0">
                  <a:latin typeface="Tahoma" pitchFamily="34" charset="0"/>
                </a:endParaRPr>
              </a:p>
            </p:txBody>
          </p:sp>
          <p:sp>
            <p:nvSpPr>
              <p:cNvPr id="8311861" name="Freeform 198"/>
              <p:cNvSpPr>
                <a:spLocks noChangeAspect="1"/>
              </p:cNvSpPr>
              <p:nvPr/>
            </p:nvSpPr>
            <p:spPr bwMode="auto">
              <a:xfrm>
                <a:off x="3434" y="2985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0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62" name="Freeform 202"/>
              <p:cNvSpPr>
                <a:spLocks noChangeAspect="1"/>
              </p:cNvSpPr>
              <p:nvPr/>
            </p:nvSpPr>
            <p:spPr bwMode="auto">
              <a:xfrm>
                <a:off x="3434" y="2985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0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63" name="Freeform 77"/>
              <p:cNvSpPr>
                <a:spLocks noChangeAspect="1"/>
              </p:cNvSpPr>
              <p:nvPr/>
            </p:nvSpPr>
            <p:spPr bwMode="auto">
              <a:xfrm>
                <a:off x="1989" y="1715"/>
                <a:ext cx="7" cy="15"/>
              </a:xfrm>
              <a:custGeom>
                <a:avLst/>
                <a:gdLst>
                  <a:gd name="T0" fmla="*/ 0 w 20"/>
                  <a:gd name="T1" fmla="*/ 1778786 h 33"/>
                  <a:gd name="T2" fmla="*/ 169255 w 20"/>
                  <a:gd name="T3" fmla="*/ 0 h 33"/>
                  <a:gd name="T4" fmla="*/ 0 60000 65536"/>
                  <a:gd name="T5" fmla="*/ 0 60000 65536"/>
                  <a:gd name="T6" fmla="*/ 0 w 20"/>
                  <a:gd name="T7" fmla="*/ 0 h 33"/>
                  <a:gd name="T8" fmla="*/ 20 w 20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33">
                    <a:moveTo>
                      <a:pt x="0" y="33"/>
                    </a:moveTo>
                    <a:cubicBezTo>
                      <a:pt x="9" y="7"/>
                      <a:pt x="2" y="18"/>
                      <a:pt x="20" y="0"/>
                    </a:cubicBez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64" name="Freeform 280"/>
              <p:cNvSpPr>
                <a:spLocks noChangeAspect="1"/>
              </p:cNvSpPr>
              <p:nvPr/>
            </p:nvSpPr>
            <p:spPr bwMode="auto">
              <a:xfrm>
                <a:off x="1961" y="1937"/>
                <a:ext cx="487" cy="389"/>
              </a:xfrm>
              <a:custGeom>
                <a:avLst/>
                <a:gdLst>
                  <a:gd name="T0" fmla="*/ 2147483647 w 406"/>
                  <a:gd name="T1" fmla="*/ 2147483647 h 364"/>
                  <a:gd name="T2" fmla="*/ 2147483647 w 406"/>
                  <a:gd name="T3" fmla="*/ 2147483647 h 364"/>
                  <a:gd name="T4" fmla="*/ 2147483647 w 406"/>
                  <a:gd name="T5" fmla="*/ 2147483647 h 364"/>
                  <a:gd name="T6" fmla="*/ 2147483647 w 406"/>
                  <a:gd name="T7" fmla="*/ 2147483647 h 364"/>
                  <a:gd name="T8" fmla="*/ 2147483647 w 406"/>
                  <a:gd name="T9" fmla="*/ 2147483647 h 364"/>
                  <a:gd name="T10" fmla="*/ 2147483647 w 406"/>
                  <a:gd name="T11" fmla="*/ 2147483647 h 364"/>
                  <a:gd name="T12" fmla="*/ 2147483647 w 406"/>
                  <a:gd name="T13" fmla="*/ 2147483647 h 364"/>
                  <a:gd name="T14" fmla="*/ 2147483647 w 406"/>
                  <a:gd name="T15" fmla="*/ 0 h 364"/>
                  <a:gd name="T16" fmla="*/ 2147483647 w 406"/>
                  <a:gd name="T17" fmla="*/ 2147483647 h 364"/>
                  <a:gd name="T18" fmla="*/ 2147483647 w 406"/>
                  <a:gd name="T19" fmla="*/ 2147483647 h 364"/>
                  <a:gd name="T20" fmla="*/ 2147483647 w 406"/>
                  <a:gd name="T21" fmla="*/ 2147483647 h 364"/>
                  <a:gd name="T22" fmla="*/ 2147483647 w 406"/>
                  <a:gd name="T23" fmla="*/ 2147483647 h 364"/>
                  <a:gd name="T24" fmla="*/ 2147483647 w 406"/>
                  <a:gd name="T25" fmla="*/ 2147483647 h 364"/>
                  <a:gd name="T26" fmla="*/ 2147483647 w 406"/>
                  <a:gd name="T27" fmla="*/ 2147483647 h 364"/>
                  <a:gd name="T28" fmla="*/ 0 w 406"/>
                  <a:gd name="T29" fmla="*/ 2147483647 h 364"/>
                  <a:gd name="T30" fmla="*/ 2147483647 w 406"/>
                  <a:gd name="T31" fmla="*/ 2147483647 h 364"/>
                  <a:gd name="T32" fmla="*/ 2147483647 w 406"/>
                  <a:gd name="T33" fmla="*/ 2147483647 h 364"/>
                  <a:gd name="T34" fmla="*/ 2147483647 w 406"/>
                  <a:gd name="T35" fmla="*/ 2147483647 h 364"/>
                  <a:gd name="T36" fmla="*/ 2147483647 w 406"/>
                  <a:gd name="T37" fmla="*/ 2147483647 h 364"/>
                  <a:gd name="T38" fmla="*/ 2147483647 w 406"/>
                  <a:gd name="T39" fmla="*/ 2147483647 h 364"/>
                  <a:gd name="T40" fmla="*/ 2147483647 w 406"/>
                  <a:gd name="T41" fmla="*/ 2147483647 h 364"/>
                  <a:gd name="T42" fmla="*/ 2147483647 w 406"/>
                  <a:gd name="T43" fmla="*/ 2147483647 h 364"/>
                  <a:gd name="T44" fmla="*/ 2147483647 w 406"/>
                  <a:gd name="T45" fmla="*/ 2147483647 h 364"/>
                  <a:gd name="T46" fmla="*/ 2147483647 w 406"/>
                  <a:gd name="T47" fmla="*/ 2147483647 h 364"/>
                  <a:gd name="T48" fmla="*/ 2147483647 w 406"/>
                  <a:gd name="T49" fmla="*/ 2147483647 h 364"/>
                  <a:gd name="T50" fmla="*/ 2147483647 w 406"/>
                  <a:gd name="T51" fmla="*/ 2147483647 h 364"/>
                  <a:gd name="T52" fmla="*/ 2147483647 w 406"/>
                  <a:gd name="T53" fmla="*/ 2147483647 h 364"/>
                  <a:gd name="T54" fmla="*/ 2147483647 w 406"/>
                  <a:gd name="T55" fmla="*/ 2147483647 h 364"/>
                  <a:gd name="T56" fmla="*/ 2147483647 w 406"/>
                  <a:gd name="T57" fmla="*/ 2147483647 h 364"/>
                  <a:gd name="T58" fmla="*/ 2147483647 w 406"/>
                  <a:gd name="T59" fmla="*/ 2147483647 h 3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6"/>
                  <a:gd name="T91" fmla="*/ 0 h 364"/>
                  <a:gd name="T92" fmla="*/ 406 w 406"/>
                  <a:gd name="T93" fmla="*/ 364 h 36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6" h="364">
                    <a:moveTo>
                      <a:pt x="327" y="60"/>
                    </a:moveTo>
                    <a:lnTo>
                      <a:pt x="295" y="60"/>
                    </a:lnTo>
                    <a:lnTo>
                      <a:pt x="276" y="80"/>
                    </a:lnTo>
                    <a:lnTo>
                      <a:pt x="257" y="80"/>
                    </a:lnTo>
                    <a:lnTo>
                      <a:pt x="257" y="40"/>
                    </a:lnTo>
                    <a:lnTo>
                      <a:pt x="237" y="20"/>
                    </a:lnTo>
                    <a:lnTo>
                      <a:pt x="218" y="20"/>
                    </a:lnTo>
                    <a:lnTo>
                      <a:pt x="186" y="0"/>
                    </a:lnTo>
                    <a:lnTo>
                      <a:pt x="147" y="20"/>
                    </a:lnTo>
                    <a:lnTo>
                      <a:pt x="147" y="40"/>
                    </a:lnTo>
                    <a:lnTo>
                      <a:pt x="128" y="60"/>
                    </a:lnTo>
                    <a:lnTo>
                      <a:pt x="96" y="80"/>
                    </a:lnTo>
                    <a:lnTo>
                      <a:pt x="96" y="93"/>
                    </a:lnTo>
                    <a:lnTo>
                      <a:pt x="38" y="113"/>
                    </a:lnTo>
                    <a:lnTo>
                      <a:pt x="0" y="154"/>
                    </a:lnTo>
                    <a:lnTo>
                      <a:pt x="19" y="174"/>
                    </a:lnTo>
                    <a:lnTo>
                      <a:pt x="57" y="154"/>
                    </a:lnTo>
                    <a:lnTo>
                      <a:pt x="77" y="154"/>
                    </a:lnTo>
                    <a:lnTo>
                      <a:pt x="96" y="174"/>
                    </a:lnTo>
                    <a:lnTo>
                      <a:pt x="96" y="228"/>
                    </a:lnTo>
                    <a:lnTo>
                      <a:pt x="128" y="288"/>
                    </a:lnTo>
                    <a:lnTo>
                      <a:pt x="205" y="309"/>
                    </a:lnTo>
                    <a:lnTo>
                      <a:pt x="237" y="322"/>
                    </a:lnTo>
                    <a:lnTo>
                      <a:pt x="327" y="342"/>
                    </a:lnTo>
                    <a:lnTo>
                      <a:pt x="366" y="363"/>
                    </a:lnTo>
                    <a:lnTo>
                      <a:pt x="405" y="288"/>
                    </a:lnTo>
                    <a:lnTo>
                      <a:pt x="405" y="208"/>
                    </a:lnTo>
                    <a:lnTo>
                      <a:pt x="315" y="194"/>
                    </a:lnTo>
                    <a:lnTo>
                      <a:pt x="315" y="93"/>
                    </a:lnTo>
                    <a:lnTo>
                      <a:pt x="327" y="6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65" name="Freeform 282"/>
              <p:cNvSpPr>
                <a:spLocks noChangeAspect="1"/>
              </p:cNvSpPr>
              <p:nvPr/>
            </p:nvSpPr>
            <p:spPr bwMode="auto">
              <a:xfrm>
                <a:off x="2076" y="1040"/>
                <a:ext cx="396" cy="450"/>
              </a:xfrm>
              <a:custGeom>
                <a:avLst/>
                <a:gdLst>
                  <a:gd name="T0" fmla="*/ 2147483647 w 329"/>
                  <a:gd name="T1" fmla="*/ 2147483647 h 419"/>
                  <a:gd name="T2" fmla="*/ 2147483647 w 329"/>
                  <a:gd name="T3" fmla="*/ 2147483647 h 419"/>
                  <a:gd name="T4" fmla="*/ 2147483647 w 329"/>
                  <a:gd name="T5" fmla="*/ 2147483647 h 419"/>
                  <a:gd name="T6" fmla="*/ 2147483647 w 329"/>
                  <a:gd name="T7" fmla="*/ 2147483647 h 419"/>
                  <a:gd name="T8" fmla="*/ 2147483647 w 329"/>
                  <a:gd name="T9" fmla="*/ 2147483647 h 419"/>
                  <a:gd name="T10" fmla="*/ 2147483647 w 329"/>
                  <a:gd name="T11" fmla="*/ 2147483647 h 419"/>
                  <a:gd name="T12" fmla="*/ 2147483647 w 329"/>
                  <a:gd name="T13" fmla="*/ 2147483647 h 419"/>
                  <a:gd name="T14" fmla="*/ 2147483647 w 329"/>
                  <a:gd name="T15" fmla="*/ 2147483647 h 419"/>
                  <a:gd name="T16" fmla="*/ 2147483647 w 329"/>
                  <a:gd name="T17" fmla="*/ 2147483647 h 419"/>
                  <a:gd name="T18" fmla="*/ 2147483647 w 329"/>
                  <a:gd name="T19" fmla="*/ 2147483647 h 419"/>
                  <a:gd name="T20" fmla="*/ 2147483647 w 329"/>
                  <a:gd name="T21" fmla="*/ 2147483647 h 419"/>
                  <a:gd name="T22" fmla="*/ 2147483647 w 329"/>
                  <a:gd name="T23" fmla="*/ 2147483647 h 419"/>
                  <a:gd name="T24" fmla="*/ 2147483647 w 329"/>
                  <a:gd name="T25" fmla="*/ 2147483647 h 419"/>
                  <a:gd name="T26" fmla="*/ 2147483647 w 329"/>
                  <a:gd name="T27" fmla="*/ 2147483647 h 419"/>
                  <a:gd name="T28" fmla="*/ 2147483647 w 329"/>
                  <a:gd name="T29" fmla="*/ 2147483647 h 419"/>
                  <a:gd name="T30" fmla="*/ 2147483647 w 329"/>
                  <a:gd name="T31" fmla="*/ 2147483647 h 419"/>
                  <a:gd name="T32" fmla="*/ 2147483647 w 329"/>
                  <a:gd name="T33" fmla="*/ 2147483647 h 419"/>
                  <a:gd name="T34" fmla="*/ 2147483647 w 329"/>
                  <a:gd name="T35" fmla="*/ 2147483647 h 419"/>
                  <a:gd name="T36" fmla="*/ 2147483647 w 329"/>
                  <a:gd name="T37" fmla="*/ 2147483647 h 419"/>
                  <a:gd name="T38" fmla="*/ 0 w 329"/>
                  <a:gd name="T39" fmla="*/ 2147483647 h 419"/>
                  <a:gd name="T40" fmla="*/ 2147483647 w 329"/>
                  <a:gd name="T41" fmla="*/ 2147483647 h 419"/>
                  <a:gd name="T42" fmla="*/ 2147483647 w 329"/>
                  <a:gd name="T43" fmla="*/ 2147483647 h 419"/>
                  <a:gd name="T44" fmla="*/ 2147483647 w 329"/>
                  <a:gd name="T45" fmla="*/ 2147483647 h 419"/>
                  <a:gd name="T46" fmla="*/ 2147483647 w 329"/>
                  <a:gd name="T47" fmla="*/ 2147483647 h 419"/>
                  <a:gd name="T48" fmla="*/ 2147483647 w 329"/>
                  <a:gd name="T49" fmla="*/ 2147483647 h 419"/>
                  <a:gd name="T50" fmla="*/ 2147483647 w 329"/>
                  <a:gd name="T51" fmla="*/ 2147483647 h 419"/>
                  <a:gd name="T52" fmla="*/ 2147483647 w 329"/>
                  <a:gd name="T53" fmla="*/ 0 h 419"/>
                  <a:gd name="T54" fmla="*/ 2147483647 w 329"/>
                  <a:gd name="T55" fmla="*/ 2147483647 h 419"/>
                  <a:gd name="T56" fmla="*/ 2147483647 w 329"/>
                  <a:gd name="T57" fmla="*/ 2147483647 h 419"/>
                  <a:gd name="T58" fmla="*/ 2147483647 w 329"/>
                  <a:gd name="T59" fmla="*/ 2147483647 h 419"/>
                  <a:gd name="T60" fmla="*/ 2147483647 w 329"/>
                  <a:gd name="T61" fmla="*/ 2147483647 h 419"/>
                  <a:gd name="T62" fmla="*/ 2147483647 w 329"/>
                  <a:gd name="T63" fmla="*/ 2147483647 h 419"/>
                  <a:gd name="T64" fmla="*/ 2147483647 w 329"/>
                  <a:gd name="T65" fmla="*/ 2147483647 h 419"/>
                  <a:gd name="T66" fmla="*/ 2147483647 w 329"/>
                  <a:gd name="T67" fmla="*/ 2147483647 h 419"/>
                  <a:gd name="T68" fmla="*/ 2147483647 w 329"/>
                  <a:gd name="T69" fmla="*/ 2147483647 h 419"/>
                  <a:gd name="T70" fmla="*/ 2147483647 w 329"/>
                  <a:gd name="T71" fmla="*/ 2147483647 h 4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419"/>
                  <a:gd name="T110" fmla="*/ 329 w 329"/>
                  <a:gd name="T111" fmla="*/ 419 h 41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419">
                    <a:moveTo>
                      <a:pt x="328" y="343"/>
                    </a:moveTo>
                    <a:lnTo>
                      <a:pt x="270" y="343"/>
                    </a:lnTo>
                    <a:lnTo>
                      <a:pt x="250" y="357"/>
                    </a:lnTo>
                    <a:lnTo>
                      <a:pt x="250" y="377"/>
                    </a:lnTo>
                    <a:lnTo>
                      <a:pt x="231" y="397"/>
                    </a:lnTo>
                    <a:lnTo>
                      <a:pt x="218" y="397"/>
                    </a:lnTo>
                    <a:lnTo>
                      <a:pt x="199" y="377"/>
                    </a:lnTo>
                    <a:lnTo>
                      <a:pt x="180" y="377"/>
                    </a:lnTo>
                    <a:lnTo>
                      <a:pt x="160" y="418"/>
                    </a:lnTo>
                    <a:lnTo>
                      <a:pt x="122" y="397"/>
                    </a:lnTo>
                    <a:lnTo>
                      <a:pt x="109" y="377"/>
                    </a:lnTo>
                    <a:lnTo>
                      <a:pt x="122" y="357"/>
                    </a:lnTo>
                    <a:lnTo>
                      <a:pt x="122" y="303"/>
                    </a:lnTo>
                    <a:lnTo>
                      <a:pt x="109" y="262"/>
                    </a:lnTo>
                    <a:lnTo>
                      <a:pt x="109" y="228"/>
                    </a:lnTo>
                    <a:lnTo>
                      <a:pt x="90" y="208"/>
                    </a:lnTo>
                    <a:lnTo>
                      <a:pt x="51" y="188"/>
                    </a:lnTo>
                    <a:lnTo>
                      <a:pt x="32" y="147"/>
                    </a:lnTo>
                    <a:lnTo>
                      <a:pt x="32" y="114"/>
                    </a:lnTo>
                    <a:lnTo>
                      <a:pt x="0" y="93"/>
                    </a:lnTo>
                    <a:lnTo>
                      <a:pt x="12" y="73"/>
                    </a:lnTo>
                    <a:lnTo>
                      <a:pt x="90" y="93"/>
                    </a:lnTo>
                    <a:lnTo>
                      <a:pt x="109" y="93"/>
                    </a:lnTo>
                    <a:lnTo>
                      <a:pt x="122" y="114"/>
                    </a:lnTo>
                    <a:lnTo>
                      <a:pt x="141" y="73"/>
                    </a:lnTo>
                    <a:lnTo>
                      <a:pt x="218" y="32"/>
                    </a:lnTo>
                    <a:lnTo>
                      <a:pt x="218" y="0"/>
                    </a:lnTo>
                    <a:lnTo>
                      <a:pt x="250" y="13"/>
                    </a:lnTo>
                    <a:lnTo>
                      <a:pt x="250" y="53"/>
                    </a:lnTo>
                    <a:lnTo>
                      <a:pt x="270" y="53"/>
                    </a:lnTo>
                    <a:lnTo>
                      <a:pt x="289" y="93"/>
                    </a:lnTo>
                    <a:lnTo>
                      <a:pt x="270" y="147"/>
                    </a:lnTo>
                    <a:lnTo>
                      <a:pt x="289" y="228"/>
                    </a:lnTo>
                    <a:lnTo>
                      <a:pt x="308" y="242"/>
                    </a:lnTo>
                    <a:lnTo>
                      <a:pt x="328" y="303"/>
                    </a:lnTo>
                    <a:lnTo>
                      <a:pt x="328" y="343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66" name="Freeform 20"/>
              <p:cNvSpPr>
                <a:spLocks noChangeAspect="1"/>
              </p:cNvSpPr>
              <p:nvPr/>
            </p:nvSpPr>
            <p:spPr bwMode="auto">
              <a:xfrm>
                <a:off x="3911" y="1668"/>
                <a:ext cx="264" cy="146"/>
              </a:xfrm>
              <a:custGeom>
                <a:avLst/>
                <a:gdLst>
                  <a:gd name="T0" fmla="*/ 2147483647 w 220"/>
                  <a:gd name="T1" fmla="*/ 2147483647 h 136"/>
                  <a:gd name="T2" fmla="*/ 2147483647 w 220"/>
                  <a:gd name="T3" fmla="*/ 2147483647 h 136"/>
                  <a:gd name="T4" fmla="*/ 2147483647 w 220"/>
                  <a:gd name="T5" fmla="*/ 2147483647 h 136"/>
                  <a:gd name="T6" fmla="*/ 2147483647 w 220"/>
                  <a:gd name="T7" fmla="*/ 2147483647 h 136"/>
                  <a:gd name="T8" fmla="*/ 2147483647 w 220"/>
                  <a:gd name="T9" fmla="*/ 0 h 136"/>
                  <a:gd name="T10" fmla="*/ 2147483647 w 220"/>
                  <a:gd name="T11" fmla="*/ 0 h 136"/>
                  <a:gd name="T12" fmla="*/ 2147483647 w 220"/>
                  <a:gd name="T13" fmla="*/ 2147483647 h 136"/>
                  <a:gd name="T14" fmla="*/ 2147483647 w 220"/>
                  <a:gd name="T15" fmla="*/ 2147483647 h 136"/>
                  <a:gd name="T16" fmla="*/ 0 w 220"/>
                  <a:gd name="T17" fmla="*/ 2147483647 h 136"/>
                  <a:gd name="T18" fmla="*/ 2147483647 w 220"/>
                  <a:gd name="T19" fmla="*/ 2147483647 h 136"/>
                  <a:gd name="T20" fmla="*/ 2147483647 w 220"/>
                  <a:gd name="T21" fmla="*/ 2147483647 h 136"/>
                  <a:gd name="T22" fmla="*/ 2147483647 w 220"/>
                  <a:gd name="T23" fmla="*/ 2147483647 h 136"/>
                  <a:gd name="T24" fmla="*/ 2147483647 w 220"/>
                  <a:gd name="T25" fmla="*/ 2147483647 h 136"/>
                  <a:gd name="T26" fmla="*/ 2147483647 w 220"/>
                  <a:gd name="T27" fmla="*/ 2147483647 h 136"/>
                  <a:gd name="T28" fmla="*/ 2147483647 w 220"/>
                  <a:gd name="T29" fmla="*/ 2147483647 h 136"/>
                  <a:gd name="T30" fmla="*/ 2147483647 w 220"/>
                  <a:gd name="T31" fmla="*/ 2147483647 h 136"/>
                  <a:gd name="T32" fmla="*/ 2147483647 w 220"/>
                  <a:gd name="T33" fmla="*/ 2147483647 h 136"/>
                  <a:gd name="T34" fmla="*/ 2147483647 w 220"/>
                  <a:gd name="T35" fmla="*/ 2147483647 h 136"/>
                  <a:gd name="T36" fmla="*/ 2147483647 w 220"/>
                  <a:gd name="T37" fmla="*/ 2147483647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0"/>
                  <a:gd name="T58" fmla="*/ 0 h 136"/>
                  <a:gd name="T59" fmla="*/ 220 w 220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0" h="136">
                    <a:moveTo>
                      <a:pt x="219" y="114"/>
                    </a:moveTo>
                    <a:lnTo>
                      <a:pt x="199" y="40"/>
                    </a:lnTo>
                    <a:lnTo>
                      <a:pt x="180" y="20"/>
                    </a:lnTo>
                    <a:lnTo>
                      <a:pt x="141" y="20"/>
                    </a:lnTo>
                    <a:lnTo>
                      <a:pt x="90" y="0"/>
                    </a:lnTo>
                    <a:lnTo>
                      <a:pt x="70" y="0"/>
                    </a:lnTo>
                    <a:lnTo>
                      <a:pt x="51" y="20"/>
                    </a:lnTo>
                    <a:lnTo>
                      <a:pt x="32" y="60"/>
                    </a:lnTo>
                    <a:lnTo>
                      <a:pt x="0" y="114"/>
                    </a:lnTo>
                    <a:lnTo>
                      <a:pt x="19" y="114"/>
                    </a:lnTo>
                    <a:lnTo>
                      <a:pt x="51" y="101"/>
                    </a:lnTo>
                    <a:lnTo>
                      <a:pt x="70" y="81"/>
                    </a:lnTo>
                    <a:lnTo>
                      <a:pt x="90" y="101"/>
                    </a:lnTo>
                    <a:lnTo>
                      <a:pt x="51" y="135"/>
                    </a:lnTo>
                    <a:lnTo>
                      <a:pt x="128" y="135"/>
                    </a:lnTo>
                    <a:lnTo>
                      <a:pt x="128" y="101"/>
                    </a:lnTo>
                    <a:lnTo>
                      <a:pt x="141" y="101"/>
                    </a:lnTo>
                    <a:lnTo>
                      <a:pt x="161" y="114"/>
                    </a:lnTo>
                    <a:lnTo>
                      <a:pt x="219" y="11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67" name="Freeform 21"/>
              <p:cNvSpPr>
                <a:spLocks noChangeAspect="1"/>
              </p:cNvSpPr>
              <p:nvPr/>
            </p:nvSpPr>
            <p:spPr bwMode="auto">
              <a:xfrm>
                <a:off x="3733" y="1834"/>
                <a:ext cx="465" cy="147"/>
              </a:xfrm>
              <a:custGeom>
                <a:avLst/>
                <a:gdLst>
                  <a:gd name="T0" fmla="*/ 2147483647 w 387"/>
                  <a:gd name="T1" fmla="*/ 0 h 136"/>
                  <a:gd name="T2" fmla="*/ 2147483647 w 387"/>
                  <a:gd name="T3" fmla="*/ 0 h 136"/>
                  <a:gd name="T4" fmla="*/ 2147483647 w 387"/>
                  <a:gd name="T5" fmla="*/ 2147483647 h 136"/>
                  <a:gd name="T6" fmla="*/ 2147483647 w 387"/>
                  <a:gd name="T7" fmla="*/ 2147483647 h 136"/>
                  <a:gd name="T8" fmla="*/ 2147483647 w 387"/>
                  <a:gd name="T9" fmla="*/ 2147483647 h 136"/>
                  <a:gd name="T10" fmla="*/ 2147483647 w 387"/>
                  <a:gd name="T11" fmla="*/ 2147483647 h 136"/>
                  <a:gd name="T12" fmla="*/ 2147483647 w 387"/>
                  <a:gd name="T13" fmla="*/ 2147483647 h 136"/>
                  <a:gd name="T14" fmla="*/ 2147483647 w 387"/>
                  <a:gd name="T15" fmla="*/ 2147483647 h 136"/>
                  <a:gd name="T16" fmla="*/ 2147483647 w 387"/>
                  <a:gd name="T17" fmla="*/ 2147483647 h 136"/>
                  <a:gd name="T18" fmla="*/ 2147483647 w 387"/>
                  <a:gd name="T19" fmla="*/ 2147483647 h 136"/>
                  <a:gd name="T20" fmla="*/ 2147483647 w 387"/>
                  <a:gd name="T21" fmla="*/ 2147483647 h 136"/>
                  <a:gd name="T22" fmla="*/ 2147483647 w 387"/>
                  <a:gd name="T23" fmla="*/ 2147483647 h 136"/>
                  <a:gd name="T24" fmla="*/ 2147483647 w 387"/>
                  <a:gd name="T25" fmla="*/ 2147483647 h 136"/>
                  <a:gd name="T26" fmla="*/ 2147483647 w 387"/>
                  <a:gd name="T27" fmla="*/ 2147483647 h 136"/>
                  <a:gd name="T28" fmla="*/ 2147483647 w 387"/>
                  <a:gd name="T29" fmla="*/ 2147483647 h 136"/>
                  <a:gd name="T30" fmla="*/ 2147483647 w 387"/>
                  <a:gd name="T31" fmla="*/ 2147483647 h 136"/>
                  <a:gd name="T32" fmla="*/ 2147483647 w 387"/>
                  <a:gd name="T33" fmla="*/ 2147483647 h 136"/>
                  <a:gd name="T34" fmla="*/ 0 w 387"/>
                  <a:gd name="T35" fmla="*/ 2147483647 h 136"/>
                  <a:gd name="T36" fmla="*/ 2147483647 w 387"/>
                  <a:gd name="T37" fmla="*/ 2147483647 h 136"/>
                  <a:gd name="T38" fmla="*/ 2147483647 w 387"/>
                  <a:gd name="T39" fmla="*/ 2147483647 h 136"/>
                  <a:gd name="T40" fmla="*/ 2147483647 w 387"/>
                  <a:gd name="T41" fmla="*/ 2147483647 h 136"/>
                  <a:gd name="T42" fmla="*/ 2147483647 w 387"/>
                  <a:gd name="T43" fmla="*/ 2147483647 h 136"/>
                  <a:gd name="T44" fmla="*/ 2147483647 w 387"/>
                  <a:gd name="T45" fmla="*/ 2147483647 h 136"/>
                  <a:gd name="T46" fmla="*/ 2147483647 w 387"/>
                  <a:gd name="T47" fmla="*/ 2147483647 h 136"/>
                  <a:gd name="T48" fmla="*/ 2147483647 w 387"/>
                  <a:gd name="T49" fmla="*/ 2147483647 h 136"/>
                  <a:gd name="T50" fmla="*/ 2147483647 w 387"/>
                  <a:gd name="T51" fmla="*/ 2147483647 h 136"/>
                  <a:gd name="T52" fmla="*/ 2147483647 w 387"/>
                  <a:gd name="T53" fmla="*/ 2147483647 h 136"/>
                  <a:gd name="T54" fmla="*/ 2147483647 w 387"/>
                  <a:gd name="T55" fmla="*/ 2147483647 h 136"/>
                  <a:gd name="T56" fmla="*/ 2147483647 w 387"/>
                  <a:gd name="T57" fmla="*/ 2147483647 h 136"/>
                  <a:gd name="T58" fmla="*/ 2147483647 w 387"/>
                  <a:gd name="T59" fmla="*/ 2147483647 h 136"/>
                  <a:gd name="T60" fmla="*/ 2147483647 w 387"/>
                  <a:gd name="T61" fmla="*/ 2147483647 h 136"/>
                  <a:gd name="T62" fmla="*/ 2147483647 w 387"/>
                  <a:gd name="T63" fmla="*/ 2147483647 h 136"/>
                  <a:gd name="T64" fmla="*/ 2147483647 w 387"/>
                  <a:gd name="T65" fmla="*/ 0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36"/>
                  <a:gd name="T101" fmla="*/ 387 w 387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36">
                    <a:moveTo>
                      <a:pt x="386" y="0"/>
                    </a:moveTo>
                    <a:lnTo>
                      <a:pt x="366" y="0"/>
                    </a:lnTo>
                    <a:lnTo>
                      <a:pt x="328" y="40"/>
                    </a:lnTo>
                    <a:lnTo>
                      <a:pt x="289" y="40"/>
                    </a:lnTo>
                    <a:lnTo>
                      <a:pt x="276" y="40"/>
                    </a:lnTo>
                    <a:lnTo>
                      <a:pt x="257" y="60"/>
                    </a:lnTo>
                    <a:lnTo>
                      <a:pt x="218" y="60"/>
                    </a:lnTo>
                    <a:lnTo>
                      <a:pt x="238" y="20"/>
                    </a:lnTo>
                    <a:lnTo>
                      <a:pt x="218" y="20"/>
                    </a:lnTo>
                    <a:lnTo>
                      <a:pt x="180" y="40"/>
                    </a:lnTo>
                    <a:lnTo>
                      <a:pt x="167" y="60"/>
                    </a:lnTo>
                    <a:lnTo>
                      <a:pt x="109" y="40"/>
                    </a:lnTo>
                    <a:lnTo>
                      <a:pt x="90" y="40"/>
                    </a:lnTo>
                    <a:lnTo>
                      <a:pt x="70" y="20"/>
                    </a:lnTo>
                    <a:lnTo>
                      <a:pt x="38" y="20"/>
                    </a:lnTo>
                    <a:lnTo>
                      <a:pt x="19" y="40"/>
                    </a:lnTo>
                    <a:lnTo>
                      <a:pt x="19" y="74"/>
                    </a:lnTo>
                    <a:lnTo>
                      <a:pt x="0" y="94"/>
                    </a:lnTo>
                    <a:lnTo>
                      <a:pt x="19" y="114"/>
                    </a:lnTo>
                    <a:lnTo>
                      <a:pt x="19" y="135"/>
                    </a:lnTo>
                    <a:lnTo>
                      <a:pt x="57" y="135"/>
                    </a:lnTo>
                    <a:lnTo>
                      <a:pt x="90" y="94"/>
                    </a:lnTo>
                    <a:lnTo>
                      <a:pt x="167" y="114"/>
                    </a:lnTo>
                    <a:lnTo>
                      <a:pt x="167" y="135"/>
                    </a:lnTo>
                    <a:lnTo>
                      <a:pt x="180" y="135"/>
                    </a:lnTo>
                    <a:lnTo>
                      <a:pt x="199" y="114"/>
                    </a:lnTo>
                    <a:lnTo>
                      <a:pt x="238" y="114"/>
                    </a:lnTo>
                    <a:lnTo>
                      <a:pt x="276" y="135"/>
                    </a:lnTo>
                    <a:lnTo>
                      <a:pt x="289" y="135"/>
                    </a:lnTo>
                    <a:lnTo>
                      <a:pt x="308" y="114"/>
                    </a:lnTo>
                    <a:lnTo>
                      <a:pt x="366" y="114"/>
                    </a:lnTo>
                    <a:lnTo>
                      <a:pt x="386" y="60"/>
                    </a:lnTo>
                    <a:lnTo>
                      <a:pt x="386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68" name="Freeform 22"/>
              <p:cNvSpPr>
                <a:spLocks noChangeAspect="1"/>
              </p:cNvSpPr>
              <p:nvPr/>
            </p:nvSpPr>
            <p:spPr bwMode="auto">
              <a:xfrm>
                <a:off x="3864" y="1754"/>
                <a:ext cx="334" cy="147"/>
              </a:xfrm>
              <a:custGeom>
                <a:avLst/>
                <a:gdLst>
                  <a:gd name="T0" fmla="*/ 2147483647 w 277"/>
                  <a:gd name="T1" fmla="*/ 2147483647 h 136"/>
                  <a:gd name="T2" fmla="*/ 2147483647 w 277"/>
                  <a:gd name="T3" fmla="*/ 2147483647 h 136"/>
                  <a:gd name="T4" fmla="*/ 2147483647 w 277"/>
                  <a:gd name="T5" fmla="*/ 2147483647 h 136"/>
                  <a:gd name="T6" fmla="*/ 2147483647 w 277"/>
                  <a:gd name="T7" fmla="*/ 2147483647 h 136"/>
                  <a:gd name="T8" fmla="*/ 2147483647 w 277"/>
                  <a:gd name="T9" fmla="*/ 2147483647 h 136"/>
                  <a:gd name="T10" fmla="*/ 2147483647 w 277"/>
                  <a:gd name="T11" fmla="*/ 2147483647 h 136"/>
                  <a:gd name="T12" fmla="*/ 2147483647 w 277"/>
                  <a:gd name="T13" fmla="*/ 2147483647 h 136"/>
                  <a:gd name="T14" fmla="*/ 2147483647 w 277"/>
                  <a:gd name="T15" fmla="*/ 2147483647 h 136"/>
                  <a:gd name="T16" fmla="*/ 2147483647 w 277"/>
                  <a:gd name="T17" fmla="*/ 2147483647 h 136"/>
                  <a:gd name="T18" fmla="*/ 2147483647 w 277"/>
                  <a:gd name="T19" fmla="*/ 0 h 136"/>
                  <a:gd name="T20" fmla="*/ 2147483647 w 277"/>
                  <a:gd name="T21" fmla="*/ 2147483647 h 136"/>
                  <a:gd name="T22" fmla="*/ 2147483647 w 277"/>
                  <a:gd name="T23" fmla="*/ 2147483647 h 136"/>
                  <a:gd name="T24" fmla="*/ 2147483647 w 277"/>
                  <a:gd name="T25" fmla="*/ 2147483647 h 136"/>
                  <a:gd name="T26" fmla="*/ 2147483647 w 277"/>
                  <a:gd name="T27" fmla="*/ 2147483647 h 136"/>
                  <a:gd name="T28" fmla="*/ 0 w 277"/>
                  <a:gd name="T29" fmla="*/ 2147483647 h 136"/>
                  <a:gd name="T30" fmla="*/ 2147483647 w 277"/>
                  <a:gd name="T31" fmla="*/ 2147483647 h 136"/>
                  <a:gd name="T32" fmla="*/ 2147483647 w 277"/>
                  <a:gd name="T33" fmla="*/ 2147483647 h 136"/>
                  <a:gd name="T34" fmla="*/ 2147483647 w 277"/>
                  <a:gd name="T35" fmla="*/ 2147483647 h 136"/>
                  <a:gd name="T36" fmla="*/ 2147483647 w 277"/>
                  <a:gd name="T37" fmla="*/ 2147483647 h 136"/>
                  <a:gd name="T38" fmla="*/ 2147483647 w 277"/>
                  <a:gd name="T39" fmla="*/ 2147483647 h 136"/>
                  <a:gd name="T40" fmla="*/ 2147483647 w 277"/>
                  <a:gd name="T41" fmla="*/ 2147483647 h 136"/>
                  <a:gd name="T42" fmla="*/ 2147483647 w 277"/>
                  <a:gd name="T43" fmla="*/ 2147483647 h 136"/>
                  <a:gd name="T44" fmla="*/ 2147483647 w 277"/>
                  <a:gd name="T45" fmla="*/ 2147483647 h 136"/>
                  <a:gd name="T46" fmla="*/ 2147483647 w 277"/>
                  <a:gd name="T47" fmla="*/ 2147483647 h 136"/>
                  <a:gd name="T48" fmla="*/ 2147483647 w 277"/>
                  <a:gd name="T49" fmla="*/ 2147483647 h 1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7"/>
                  <a:gd name="T76" fmla="*/ 0 h 136"/>
                  <a:gd name="T77" fmla="*/ 277 w 277"/>
                  <a:gd name="T78" fmla="*/ 136 h 1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7" h="136">
                    <a:moveTo>
                      <a:pt x="276" y="74"/>
                    </a:moveTo>
                    <a:lnTo>
                      <a:pt x="256" y="33"/>
                    </a:lnTo>
                    <a:lnTo>
                      <a:pt x="198" y="33"/>
                    </a:lnTo>
                    <a:lnTo>
                      <a:pt x="179" y="20"/>
                    </a:lnTo>
                    <a:lnTo>
                      <a:pt x="166" y="20"/>
                    </a:lnTo>
                    <a:lnTo>
                      <a:pt x="166" y="33"/>
                    </a:lnTo>
                    <a:lnTo>
                      <a:pt x="166" y="54"/>
                    </a:lnTo>
                    <a:lnTo>
                      <a:pt x="89" y="54"/>
                    </a:lnTo>
                    <a:lnTo>
                      <a:pt x="128" y="20"/>
                    </a:lnTo>
                    <a:lnTo>
                      <a:pt x="109" y="0"/>
                    </a:lnTo>
                    <a:lnTo>
                      <a:pt x="89" y="20"/>
                    </a:lnTo>
                    <a:lnTo>
                      <a:pt x="57" y="33"/>
                    </a:lnTo>
                    <a:lnTo>
                      <a:pt x="38" y="33"/>
                    </a:lnTo>
                    <a:lnTo>
                      <a:pt x="19" y="94"/>
                    </a:lnTo>
                    <a:lnTo>
                      <a:pt x="0" y="114"/>
                    </a:lnTo>
                    <a:lnTo>
                      <a:pt x="57" y="135"/>
                    </a:lnTo>
                    <a:lnTo>
                      <a:pt x="70" y="114"/>
                    </a:lnTo>
                    <a:lnTo>
                      <a:pt x="109" y="94"/>
                    </a:lnTo>
                    <a:lnTo>
                      <a:pt x="128" y="94"/>
                    </a:lnTo>
                    <a:lnTo>
                      <a:pt x="109" y="135"/>
                    </a:lnTo>
                    <a:lnTo>
                      <a:pt x="147" y="135"/>
                    </a:lnTo>
                    <a:lnTo>
                      <a:pt x="166" y="114"/>
                    </a:lnTo>
                    <a:lnTo>
                      <a:pt x="218" y="114"/>
                    </a:lnTo>
                    <a:lnTo>
                      <a:pt x="256" y="74"/>
                    </a:lnTo>
                    <a:lnTo>
                      <a:pt x="276" y="7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69" name="Freeform 195"/>
              <p:cNvSpPr>
                <a:spLocks noChangeAspect="1"/>
              </p:cNvSpPr>
              <p:nvPr/>
            </p:nvSpPr>
            <p:spPr bwMode="auto">
              <a:xfrm>
                <a:off x="3954" y="1961"/>
                <a:ext cx="208" cy="131"/>
              </a:xfrm>
              <a:custGeom>
                <a:avLst/>
                <a:gdLst>
                  <a:gd name="T0" fmla="*/ 215 w 188"/>
                  <a:gd name="T1" fmla="*/ 326 h 115"/>
                  <a:gd name="T2" fmla="*/ 290 w 188"/>
                  <a:gd name="T3" fmla="*/ 264 h 115"/>
                  <a:gd name="T4" fmla="*/ 332 w 188"/>
                  <a:gd name="T5" fmla="*/ 167 h 115"/>
                  <a:gd name="T6" fmla="*/ 419 w 188"/>
                  <a:gd name="T7" fmla="*/ 0 h 115"/>
                  <a:gd name="T8" fmla="*/ 290 w 188"/>
                  <a:gd name="T9" fmla="*/ 0 h 115"/>
                  <a:gd name="T10" fmla="*/ 245 w 188"/>
                  <a:gd name="T11" fmla="*/ 57 h 115"/>
                  <a:gd name="T12" fmla="*/ 215 w 188"/>
                  <a:gd name="T13" fmla="*/ 57 h 115"/>
                  <a:gd name="T14" fmla="*/ 129 w 188"/>
                  <a:gd name="T15" fmla="*/ 0 h 115"/>
                  <a:gd name="T16" fmla="*/ 42 w 188"/>
                  <a:gd name="T17" fmla="*/ 0 h 115"/>
                  <a:gd name="T18" fmla="*/ 0 w 188"/>
                  <a:gd name="T19" fmla="*/ 57 h 115"/>
                  <a:gd name="T20" fmla="*/ 42 w 188"/>
                  <a:gd name="T21" fmla="*/ 167 h 115"/>
                  <a:gd name="T22" fmla="*/ 84 w 188"/>
                  <a:gd name="T23" fmla="*/ 167 h 115"/>
                  <a:gd name="T24" fmla="*/ 173 w 188"/>
                  <a:gd name="T25" fmla="*/ 264 h 115"/>
                  <a:gd name="T26" fmla="*/ 215 w 188"/>
                  <a:gd name="T27" fmla="*/ 326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115"/>
                  <a:gd name="T44" fmla="*/ 188 w 188"/>
                  <a:gd name="T45" fmla="*/ 115 h 1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115">
                    <a:moveTo>
                      <a:pt x="96" y="114"/>
                    </a:moveTo>
                    <a:lnTo>
                      <a:pt x="128" y="93"/>
                    </a:lnTo>
                    <a:lnTo>
                      <a:pt x="148" y="59"/>
                    </a:lnTo>
                    <a:lnTo>
                      <a:pt x="187" y="0"/>
                    </a:lnTo>
                    <a:lnTo>
                      <a:pt x="128" y="0"/>
                    </a:lnTo>
                    <a:lnTo>
                      <a:pt x="109" y="20"/>
                    </a:lnTo>
                    <a:lnTo>
                      <a:pt x="96" y="20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20"/>
                    </a:lnTo>
                    <a:lnTo>
                      <a:pt x="19" y="59"/>
                    </a:lnTo>
                    <a:lnTo>
                      <a:pt x="38" y="59"/>
                    </a:lnTo>
                    <a:lnTo>
                      <a:pt x="77" y="93"/>
                    </a:lnTo>
                    <a:lnTo>
                      <a:pt x="96" y="114"/>
                    </a:lnTo>
                  </a:path>
                </a:pathLst>
              </a:custGeom>
              <a:solidFill>
                <a:srgbClr val="F8F8F8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311870" name="Freeform 6"/>
            <p:cNvSpPr>
              <a:spLocks noChangeAspect="1"/>
            </p:cNvSpPr>
            <p:nvPr/>
          </p:nvSpPr>
          <p:spPr bwMode="gray">
            <a:xfrm>
              <a:off x="1433513" y="2216150"/>
              <a:ext cx="658813" cy="669925"/>
            </a:xfrm>
            <a:custGeom>
              <a:avLst/>
              <a:gdLst>
                <a:gd name="T0" fmla="*/ 2147483647 w 139"/>
                <a:gd name="T1" fmla="*/ 2147483647 h 152"/>
                <a:gd name="T2" fmla="*/ 2147483647 w 139"/>
                <a:gd name="T3" fmla="*/ 2147483647 h 152"/>
                <a:gd name="T4" fmla="*/ 2147483647 w 139"/>
                <a:gd name="T5" fmla="*/ 2147483647 h 152"/>
                <a:gd name="T6" fmla="*/ 0 w 139"/>
                <a:gd name="T7" fmla="*/ 2147483647 h 152"/>
                <a:gd name="T8" fmla="*/ 2147483647 w 139"/>
                <a:gd name="T9" fmla="*/ 2147483647 h 152"/>
                <a:gd name="T10" fmla="*/ 2147483647 w 139"/>
                <a:gd name="T11" fmla="*/ 2147483647 h 152"/>
                <a:gd name="T12" fmla="*/ 2147483647 w 139"/>
                <a:gd name="T13" fmla="*/ 2147483647 h 152"/>
                <a:gd name="T14" fmla="*/ 2147483647 w 139"/>
                <a:gd name="T15" fmla="*/ 2147483647 h 152"/>
                <a:gd name="T16" fmla="*/ 2147483647 w 139"/>
                <a:gd name="T17" fmla="*/ 2147483647 h 152"/>
                <a:gd name="T18" fmla="*/ 2147483647 w 139"/>
                <a:gd name="T19" fmla="*/ 2147483647 h 152"/>
                <a:gd name="T20" fmla="*/ 2147483647 w 139"/>
                <a:gd name="T21" fmla="*/ 2147483647 h 152"/>
                <a:gd name="T22" fmla="*/ 2147483647 w 139"/>
                <a:gd name="T23" fmla="*/ 2147483647 h 152"/>
                <a:gd name="T24" fmla="*/ 2147483647 w 139"/>
                <a:gd name="T25" fmla="*/ 2147483647 h 152"/>
                <a:gd name="T26" fmla="*/ 2147483647 w 139"/>
                <a:gd name="T27" fmla="*/ 2147483647 h 152"/>
                <a:gd name="T28" fmla="*/ 2147483647 w 139"/>
                <a:gd name="T29" fmla="*/ 2147483647 h 152"/>
                <a:gd name="T30" fmla="*/ 2147483647 w 139"/>
                <a:gd name="T31" fmla="*/ 2147483647 h 152"/>
                <a:gd name="T32" fmla="*/ 2147483647 w 139"/>
                <a:gd name="T33" fmla="*/ 0 h 152"/>
                <a:gd name="T34" fmla="*/ 2147483647 w 139"/>
                <a:gd name="T35" fmla="*/ 2147483647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"/>
                <a:gd name="T55" fmla="*/ 0 h 152"/>
                <a:gd name="T56" fmla="*/ 139 w 139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" h="152">
                  <a:moveTo>
                    <a:pt x="41" y="3"/>
                  </a:moveTo>
                  <a:lnTo>
                    <a:pt x="17" y="6"/>
                  </a:lnTo>
                  <a:lnTo>
                    <a:pt x="19" y="31"/>
                  </a:lnTo>
                  <a:lnTo>
                    <a:pt x="0" y="66"/>
                  </a:lnTo>
                  <a:lnTo>
                    <a:pt x="7" y="93"/>
                  </a:lnTo>
                  <a:lnTo>
                    <a:pt x="24" y="93"/>
                  </a:lnTo>
                  <a:lnTo>
                    <a:pt x="27" y="121"/>
                  </a:lnTo>
                  <a:lnTo>
                    <a:pt x="28" y="130"/>
                  </a:lnTo>
                  <a:lnTo>
                    <a:pt x="38" y="151"/>
                  </a:lnTo>
                  <a:lnTo>
                    <a:pt x="52" y="145"/>
                  </a:lnTo>
                  <a:lnTo>
                    <a:pt x="72" y="126"/>
                  </a:lnTo>
                  <a:lnTo>
                    <a:pt x="82" y="96"/>
                  </a:lnTo>
                  <a:lnTo>
                    <a:pt x="107" y="88"/>
                  </a:lnTo>
                  <a:lnTo>
                    <a:pt x="114" y="63"/>
                  </a:lnTo>
                  <a:lnTo>
                    <a:pt x="138" y="40"/>
                  </a:lnTo>
                  <a:lnTo>
                    <a:pt x="138" y="24"/>
                  </a:lnTo>
                  <a:lnTo>
                    <a:pt x="85" y="0"/>
                  </a:lnTo>
                  <a:lnTo>
                    <a:pt x="41" y="3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311871" name="Text Box 326"/>
          <p:cNvSpPr txBox="1">
            <a:spLocks noChangeArrowheads="1"/>
          </p:cNvSpPr>
          <p:nvPr/>
        </p:nvSpPr>
        <p:spPr bwMode="auto">
          <a:xfrm>
            <a:off x="2306638" y="4314825"/>
            <a:ext cx="4651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Arica</a:t>
            </a:r>
          </a:p>
        </p:txBody>
      </p:sp>
      <p:sp>
        <p:nvSpPr>
          <p:cNvPr id="8311872" name="Rectangle 2"/>
          <p:cNvSpPr>
            <a:spLocks noChangeArrowheads="1"/>
          </p:cNvSpPr>
          <p:nvPr/>
        </p:nvSpPr>
        <p:spPr bwMode="auto">
          <a:xfrm>
            <a:off x="2224088" y="130175"/>
            <a:ext cx="5854700" cy="70485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311873" name="Conector de seta reta 263"/>
          <p:cNvCxnSpPr>
            <a:cxnSpLocks noChangeShapeType="1"/>
          </p:cNvCxnSpPr>
          <p:nvPr/>
        </p:nvCxnSpPr>
        <p:spPr bwMode="auto">
          <a:xfrm>
            <a:off x="2076450" y="5456238"/>
            <a:ext cx="2012950" cy="226853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9313284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8311875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588125"/>
            <a:ext cx="9439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endParaRPr lang="pt-BR" sz="900" b="0"/>
          </a:p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311876" name="AutoShape 6"/>
          <p:cNvSpPr>
            <a:spLocks noChangeArrowheads="1"/>
          </p:cNvSpPr>
          <p:nvPr/>
        </p:nvSpPr>
        <p:spPr bwMode="auto">
          <a:xfrm rot="10800000">
            <a:off x="7597775" y="5811838"/>
            <a:ext cx="19875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311877" name="Forma 269"/>
          <p:cNvCxnSpPr>
            <a:cxnSpLocks noChangeShapeType="1"/>
          </p:cNvCxnSpPr>
          <p:nvPr/>
        </p:nvCxnSpPr>
        <p:spPr bwMode="auto">
          <a:xfrm flipV="1">
            <a:off x="6624638" y="212725"/>
            <a:ext cx="514350" cy="1120775"/>
          </a:xfrm>
          <a:prstGeom prst="curvedConnector2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8311878" name="Group 24"/>
          <p:cNvGrpSpPr>
            <a:grpSpLocks/>
          </p:cNvGrpSpPr>
          <p:nvPr/>
        </p:nvGrpSpPr>
        <p:grpSpPr bwMode="auto">
          <a:xfrm>
            <a:off x="2270125" y="120650"/>
            <a:ext cx="3617913" cy="793750"/>
            <a:chOff x="1430" y="76"/>
            <a:chExt cx="2279" cy="500"/>
          </a:xfrm>
        </p:grpSpPr>
        <p:sp>
          <p:nvSpPr>
            <p:cNvPr id="8311879" name="Rectangle 25"/>
            <p:cNvSpPr>
              <a:spLocks noChangeArrowheads="1"/>
            </p:cNvSpPr>
            <p:nvPr/>
          </p:nvSpPr>
          <p:spPr bwMode="auto">
            <a:xfrm>
              <a:off x="1540" y="76"/>
              <a:ext cx="2169" cy="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11880" name="Rectangle 26"/>
            <p:cNvSpPr>
              <a:spLocks noChangeArrowheads="1"/>
            </p:cNvSpPr>
            <p:nvPr/>
          </p:nvSpPr>
          <p:spPr bwMode="auto">
            <a:xfrm>
              <a:off x="1430" y="136"/>
              <a:ext cx="207" cy="3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311881" name="Rectangle 27"/>
          <p:cNvSpPr>
            <a:spLocks noChangeArrowheads="1"/>
          </p:cNvSpPr>
          <p:nvPr/>
        </p:nvSpPr>
        <p:spPr bwMode="auto">
          <a:xfrm>
            <a:off x="136525" y="890588"/>
            <a:ext cx="7337425" cy="53260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311882" name="Group 31"/>
          <p:cNvGrpSpPr>
            <a:grpSpLocks/>
          </p:cNvGrpSpPr>
          <p:nvPr/>
        </p:nvGrpSpPr>
        <p:grpSpPr bwMode="auto">
          <a:xfrm>
            <a:off x="7100888" y="123825"/>
            <a:ext cx="2805112" cy="646113"/>
            <a:chOff x="4473" y="78"/>
            <a:chExt cx="1767" cy="407"/>
          </a:xfrm>
        </p:grpSpPr>
        <p:sp>
          <p:nvSpPr>
            <p:cNvPr id="8311883" name="Rectangle 32"/>
            <p:cNvSpPr>
              <a:spLocks noChangeArrowheads="1"/>
            </p:cNvSpPr>
            <p:nvPr/>
          </p:nvSpPr>
          <p:spPr bwMode="auto">
            <a:xfrm>
              <a:off x="4473" y="83"/>
              <a:ext cx="678" cy="4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Modal do Projeto</a:t>
              </a:r>
            </a:p>
            <a:p>
              <a:pPr algn="ctr" defTabSz="977900"/>
              <a:endParaRPr lang="pt-BR" sz="10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11884" name="Text Box 33"/>
            <p:cNvSpPr txBox="1">
              <a:spLocks noChangeArrowheads="1"/>
            </p:cNvSpPr>
            <p:nvPr/>
          </p:nvSpPr>
          <p:spPr bwMode="auto">
            <a:xfrm>
              <a:off x="4811" y="161"/>
              <a:ext cx="315" cy="154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Hidro</a:t>
              </a:r>
            </a:p>
          </p:txBody>
        </p:sp>
        <p:sp>
          <p:nvSpPr>
            <p:cNvPr id="8311885" name="Text Box 34"/>
            <p:cNvSpPr txBox="1">
              <a:spLocks noChangeArrowheads="1"/>
            </p:cNvSpPr>
            <p:nvPr/>
          </p:nvSpPr>
          <p:spPr bwMode="auto">
            <a:xfrm>
              <a:off x="4496" y="161"/>
              <a:ext cx="315" cy="15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Rodo</a:t>
              </a:r>
            </a:p>
          </p:txBody>
        </p:sp>
        <p:sp>
          <p:nvSpPr>
            <p:cNvPr id="8311886" name="Text Box 35"/>
            <p:cNvSpPr txBox="1">
              <a:spLocks noChangeArrowheads="1"/>
            </p:cNvSpPr>
            <p:nvPr/>
          </p:nvSpPr>
          <p:spPr bwMode="auto">
            <a:xfrm>
              <a:off x="4809" y="311"/>
              <a:ext cx="318" cy="15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Porto</a:t>
              </a:r>
            </a:p>
          </p:txBody>
        </p:sp>
        <p:sp>
          <p:nvSpPr>
            <p:cNvPr id="8311887" name="Text Box 36"/>
            <p:cNvSpPr txBox="1">
              <a:spLocks noChangeArrowheads="1"/>
            </p:cNvSpPr>
            <p:nvPr/>
          </p:nvSpPr>
          <p:spPr bwMode="auto">
            <a:xfrm>
              <a:off x="4496" y="312"/>
              <a:ext cx="317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Ferro</a:t>
              </a:r>
            </a:p>
          </p:txBody>
        </p:sp>
        <p:grpSp>
          <p:nvGrpSpPr>
            <p:cNvPr id="8311888" name="Group 37"/>
            <p:cNvGrpSpPr>
              <a:grpSpLocks/>
            </p:cNvGrpSpPr>
            <p:nvPr/>
          </p:nvGrpSpPr>
          <p:grpSpPr bwMode="auto">
            <a:xfrm>
              <a:off x="5170" y="93"/>
              <a:ext cx="1056" cy="369"/>
              <a:chOff x="5170" y="93"/>
              <a:chExt cx="1056" cy="369"/>
            </a:xfrm>
          </p:grpSpPr>
          <p:sp>
            <p:nvSpPr>
              <p:cNvPr id="8311889" name="Text Box 38"/>
              <p:cNvSpPr txBox="1">
                <a:spLocks noChangeArrowheads="1"/>
              </p:cNvSpPr>
              <p:nvPr/>
            </p:nvSpPr>
            <p:spPr bwMode="auto">
              <a:xfrm>
                <a:off x="5394" y="93"/>
                <a:ext cx="24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Ferrovia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11890" name="Text Box 39"/>
              <p:cNvSpPr txBox="1">
                <a:spLocks noChangeArrowheads="1"/>
              </p:cNvSpPr>
              <p:nvPr/>
            </p:nvSpPr>
            <p:spPr bwMode="auto">
              <a:xfrm>
                <a:off x="5979" y="95"/>
                <a:ext cx="24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Hidrovia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11891" name="Line 40"/>
              <p:cNvSpPr>
                <a:spLocks noChangeShapeType="1"/>
              </p:cNvSpPr>
              <p:nvPr/>
            </p:nvSpPr>
            <p:spPr bwMode="auto">
              <a:xfrm>
                <a:off x="5758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892" name="Text Box 41"/>
              <p:cNvSpPr txBox="1">
                <a:spLocks noChangeArrowheads="1"/>
              </p:cNvSpPr>
              <p:nvPr/>
            </p:nvSpPr>
            <p:spPr bwMode="auto">
              <a:xfrm>
                <a:off x="5394" y="182"/>
                <a:ext cx="23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Rodovia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11893" name="AutoShape 42"/>
              <p:cNvSpPr>
                <a:spLocks noChangeArrowheads="1"/>
              </p:cNvSpPr>
              <p:nvPr/>
            </p:nvSpPr>
            <p:spPr bwMode="auto">
              <a:xfrm rot="10800000">
                <a:off x="5240" y="401"/>
                <a:ext cx="58" cy="3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94" name="AutoShape 43"/>
              <p:cNvSpPr>
                <a:spLocks noChangeArrowheads="1"/>
              </p:cNvSpPr>
              <p:nvPr/>
            </p:nvSpPr>
            <p:spPr bwMode="auto">
              <a:xfrm>
                <a:off x="5246" y="295"/>
                <a:ext cx="50" cy="47"/>
              </a:xfrm>
              <a:prstGeom prst="triangle">
                <a:avLst>
                  <a:gd name="adj" fmla="val 50000"/>
                </a:avLst>
              </a:prstGeom>
              <a:solidFill>
                <a:srgbClr val="0099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895" name="Text Box 44"/>
              <p:cNvSpPr txBox="1">
                <a:spLocks noChangeArrowheads="1"/>
              </p:cNvSpPr>
              <p:nvPr/>
            </p:nvSpPr>
            <p:spPr bwMode="auto">
              <a:xfrm>
                <a:off x="5394" y="281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Porto L.Curso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11896" name="Text Box 45"/>
              <p:cNvSpPr txBox="1">
                <a:spLocks noChangeArrowheads="1"/>
              </p:cNvSpPr>
              <p:nvPr/>
            </p:nvSpPr>
            <p:spPr bwMode="auto">
              <a:xfrm>
                <a:off x="5395" y="376"/>
                <a:ext cx="60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Terminal Hidroviário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11897" name="Text Box 46"/>
              <p:cNvSpPr txBox="1">
                <a:spLocks noChangeArrowheads="1"/>
              </p:cNvSpPr>
              <p:nvPr/>
            </p:nvSpPr>
            <p:spPr bwMode="auto">
              <a:xfrm>
                <a:off x="5988" y="183"/>
                <a:ext cx="2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Dutovia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11898" name="Text Box 47"/>
              <p:cNvSpPr txBox="1">
                <a:spLocks noChangeArrowheads="1"/>
              </p:cNvSpPr>
              <p:nvPr/>
            </p:nvSpPr>
            <p:spPr bwMode="auto">
              <a:xfrm>
                <a:off x="5984" y="275"/>
                <a:ext cx="18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Eclusa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311899" name="Rectangle 48"/>
              <p:cNvSpPr>
                <a:spLocks noChangeArrowheads="1"/>
              </p:cNvSpPr>
              <p:nvPr/>
            </p:nvSpPr>
            <p:spPr bwMode="auto">
              <a:xfrm>
                <a:off x="5850" y="287"/>
                <a:ext cx="56" cy="56"/>
              </a:xfrm>
              <a:prstGeom prst="rect">
                <a:avLst/>
              </a:prstGeom>
              <a:solidFill>
                <a:srgbClr val="0099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311900" name="Line 49"/>
              <p:cNvSpPr>
                <a:spLocks noChangeShapeType="1"/>
              </p:cNvSpPr>
              <p:nvPr/>
            </p:nvSpPr>
            <p:spPr bwMode="auto">
              <a:xfrm>
                <a:off x="5762" y="232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901" name="Line 50"/>
              <p:cNvSpPr>
                <a:spLocks noChangeShapeType="1"/>
              </p:cNvSpPr>
              <p:nvPr/>
            </p:nvSpPr>
            <p:spPr bwMode="auto">
              <a:xfrm>
                <a:off x="5170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902" name="Line 51"/>
              <p:cNvSpPr>
                <a:spLocks noChangeShapeType="1"/>
              </p:cNvSpPr>
              <p:nvPr/>
            </p:nvSpPr>
            <p:spPr bwMode="auto">
              <a:xfrm>
                <a:off x="5170" y="228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311903" name="Rectangle 52"/>
            <p:cNvSpPr>
              <a:spLocks noChangeArrowheads="1"/>
            </p:cNvSpPr>
            <p:nvPr/>
          </p:nvSpPr>
          <p:spPr bwMode="auto">
            <a:xfrm>
              <a:off x="4473" y="78"/>
              <a:ext cx="1767" cy="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311904" name="Text Box 326"/>
          <p:cNvSpPr txBox="1">
            <a:spLocks noChangeArrowheads="1"/>
          </p:cNvSpPr>
          <p:nvPr/>
        </p:nvSpPr>
        <p:spPr bwMode="auto">
          <a:xfrm>
            <a:off x="4338638" y="3911600"/>
            <a:ext cx="5222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Morrinhos</a:t>
            </a:r>
          </a:p>
        </p:txBody>
      </p:sp>
      <p:sp>
        <p:nvSpPr>
          <p:cNvPr id="8311905" name="Text Box 326"/>
          <p:cNvSpPr txBox="1">
            <a:spLocks noChangeArrowheads="1"/>
          </p:cNvSpPr>
          <p:nvPr/>
        </p:nvSpPr>
        <p:spPr bwMode="auto">
          <a:xfrm>
            <a:off x="4071938" y="4283075"/>
            <a:ext cx="522287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Corumbá</a:t>
            </a:r>
          </a:p>
        </p:txBody>
      </p:sp>
      <p:sp>
        <p:nvSpPr>
          <p:cNvPr id="8311906" name="Text Box 326"/>
          <p:cNvSpPr txBox="1">
            <a:spLocks noChangeArrowheads="1"/>
          </p:cNvSpPr>
          <p:nvPr/>
        </p:nvSpPr>
        <p:spPr bwMode="auto">
          <a:xfrm>
            <a:off x="3367088" y="5768975"/>
            <a:ext cx="5222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Rosário</a:t>
            </a:r>
          </a:p>
        </p:txBody>
      </p:sp>
      <p:sp>
        <p:nvSpPr>
          <p:cNvPr id="8311907" name="Text Box 205"/>
          <p:cNvSpPr txBox="1">
            <a:spLocks noChangeArrowheads="1"/>
          </p:cNvSpPr>
          <p:nvPr/>
        </p:nvSpPr>
        <p:spPr bwMode="auto">
          <a:xfrm rot="5144453">
            <a:off x="4084637" y="4773613"/>
            <a:ext cx="455613" cy="1857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latin typeface="Calibri" pitchFamily="34" charset="0"/>
              </a:rPr>
              <a:t>Paraguai</a:t>
            </a:r>
          </a:p>
        </p:txBody>
      </p:sp>
      <p:sp>
        <p:nvSpPr>
          <p:cNvPr id="8311908" name="Freeform 207"/>
          <p:cNvSpPr>
            <a:spLocks/>
          </p:cNvSpPr>
          <p:nvPr/>
        </p:nvSpPr>
        <p:spPr bwMode="auto">
          <a:xfrm>
            <a:off x="3924300" y="3962400"/>
            <a:ext cx="368300" cy="1989138"/>
          </a:xfrm>
          <a:custGeom>
            <a:avLst/>
            <a:gdLst>
              <a:gd name="T0" fmla="*/ 2147483647 w 232"/>
              <a:gd name="T1" fmla="*/ 0 h 1253"/>
              <a:gd name="T2" fmla="*/ 2147483647 w 232"/>
              <a:gd name="T3" fmla="*/ 2147483647 h 1253"/>
              <a:gd name="T4" fmla="*/ 2147483647 w 232"/>
              <a:gd name="T5" fmla="*/ 2147483647 h 1253"/>
              <a:gd name="T6" fmla="*/ 2147483647 w 232"/>
              <a:gd name="T7" fmla="*/ 2147483647 h 1253"/>
              <a:gd name="T8" fmla="*/ 2147483647 w 232"/>
              <a:gd name="T9" fmla="*/ 2147483647 h 1253"/>
              <a:gd name="T10" fmla="*/ 2147483647 w 232"/>
              <a:gd name="T11" fmla="*/ 2147483647 h 1253"/>
              <a:gd name="T12" fmla="*/ 2147483647 w 232"/>
              <a:gd name="T13" fmla="*/ 2147483647 h 1253"/>
              <a:gd name="T14" fmla="*/ 2147483647 w 232"/>
              <a:gd name="T15" fmla="*/ 2147483647 h 1253"/>
              <a:gd name="T16" fmla="*/ 2147483647 w 232"/>
              <a:gd name="T17" fmla="*/ 2147483647 h 1253"/>
              <a:gd name="T18" fmla="*/ 2147483647 w 232"/>
              <a:gd name="T19" fmla="*/ 2147483647 h 1253"/>
              <a:gd name="T20" fmla="*/ 2147483647 w 232"/>
              <a:gd name="T21" fmla="*/ 2147483647 h 1253"/>
              <a:gd name="T22" fmla="*/ 2147483647 w 232"/>
              <a:gd name="T23" fmla="*/ 2147483647 h 1253"/>
              <a:gd name="T24" fmla="*/ 2147483647 w 232"/>
              <a:gd name="T25" fmla="*/ 2147483647 h 1253"/>
              <a:gd name="T26" fmla="*/ 2147483647 w 232"/>
              <a:gd name="T27" fmla="*/ 2147483647 h 1253"/>
              <a:gd name="T28" fmla="*/ 2147483647 w 232"/>
              <a:gd name="T29" fmla="*/ 2147483647 h 1253"/>
              <a:gd name="T30" fmla="*/ 2147483647 w 232"/>
              <a:gd name="T31" fmla="*/ 2147483647 h 1253"/>
              <a:gd name="T32" fmla="*/ 2147483647 w 232"/>
              <a:gd name="T33" fmla="*/ 2147483647 h 1253"/>
              <a:gd name="T34" fmla="*/ 2147483647 w 232"/>
              <a:gd name="T35" fmla="*/ 2147483647 h 1253"/>
              <a:gd name="T36" fmla="*/ 2147483647 w 232"/>
              <a:gd name="T37" fmla="*/ 2147483647 h 1253"/>
              <a:gd name="T38" fmla="*/ 2147483647 w 232"/>
              <a:gd name="T39" fmla="*/ 2147483647 h 1253"/>
              <a:gd name="T40" fmla="*/ 2147483647 w 232"/>
              <a:gd name="T41" fmla="*/ 2147483647 h 1253"/>
              <a:gd name="T42" fmla="*/ 2147483647 w 232"/>
              <a:gd name="T43" fmla="*/ 2147483647 h 1253"/>
              <a:gd name="T44" fmla="*/ 2147483647 w 232"/>
              <a:gd name="T45" fmla="*/ 2147483647 h 125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2"/>
              <a:gd name="T70" fmla="*/ 0 h 1253"/>
              <a:gd name="T71" fmla="*/ 232 w 232"/>
              <a:gd name="T72" fmla="*/ 1253 h 125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2" h="1253">
                <a:moveTo>
                  <a:pt x="232" y="0"/>
                </a:moveTo>
                <a:cubicBezTo>
                  <a:pt x="210" y="15"/>
                  <a:pt x="225" y="28"/>
                  <a:pt x="200" y="36"/>
                </a:cubicBezTo>
                <a:cubicBezTo>
                  <a:pt x="188" y="53"/>
                  <a:pt x="192" y="69"/>
                  <a:pt x="172" y="76"/>
                </a:cubicBezTo>
                <a:cubicBezTo>
                  <a:pt x="153" y="105"/>
                  <a:pt x="171" y="129"/>
                  <a:pt x="180" y="156"/>
                </a:cubicBezTo>
                <a:cubicBezTo>
                  <a:pt x="179" y="175"/>
                  <a:pt x="181" y="194"/>
                  <a:pt x="176" y="212"/>
                </a:cubicBezTo>
                <a:cubicBezTo>
                  <a:pt x="175" y="216"/>
                  <a:pt x="166" y="212"/>
                  <a:pt x="164" y="216"/>
                </a:cubicBezTo>
                <a:cubicBezTo>
                  <a:pt x="157" y="226"/>
                  <a:pt x="159" y="240"/>
                  <a:pt x="156" y="252"/>
                </a:cubicBezTo>
                <a:cubicBezTo>
                  <a:pt x="157" y="279"/>
                  <a:pt x="149" y="394"/>
                  <a:pt x="176" y="412"/>
                </a:cubicBezTo>
                <a:cubicBezTo>
                  <a:pt x="178" y="446"/>
                  <a:pt x="177" y="479"/>
                  <a:pt x="184" y="512"/>
                </a:cubicBezTo>
                <a:cubicBezTo>
                  <a:pt x="187" y="525"/>
                  <a:pt x="212" y="540"/>
                  <a:pt x="212" y="540"/>
                </a:cubicBezTo>
                <a:cubicBezTo>
                  <a:pt x="207" y="580"/>
                  <a:pt x="196" y="615"/>
                  <a:pt x="184" y="652"/>
                </a:cubicBezTo>
                <a:cubicBezTo>
                  <a:pt x="179" y="667"/>
                  <a:pt x="181" y="682"/>
                  <a:pt x="172" y="696"/>
                </a:cubicBezTo>
                <a:cubicBezTo>
                  <a:pt x="151" y="727"/>
                  <a:pt x="159" y="711"/>
                  <a:pt x="148" y="744"/>
                </a:cubicBezTo>
                <a:cubicBezTo>
                  <a:pt x="145" y="753"/>
                  <a:pt x="132" y="768"/>
                  <a:pt x="132" y="768"/>
                </a:cubicBezTo>
                <a:cubicBezTo>
                  <a:pt x="124" y="801"/>
                  <a:pt x="129" y="831"/>
                  <a:pt x="104" y="856"/>
                </a:cubicBezTo>
                <a:cubicBezTo>
                  <a:pt x="100" y="869"/>
                  <a:pt x="92" y="879"/>
                  <a:pt x="88" y="892"/>
                </a:cubicBezTo>
                <a:cubicBezTo>
                  <a:pt x="87" y="920"/>
                  <a:pt x="86" y="948"/>
                  <a:pt x="84" y="976"/>
                </a:cubicBezTo>
                <a:cubicBezTo>
                  <a:pt x="82" y="1001"/>
                  <a:pt x="46" y="1030"/>
                  <a:pt x="28" y="1048"/>
                </a:cubicBezTo>
                <a:cubicBezTo>
                  <a:pt x="22" y="1066"/>
                  <a:pt x="17" y="1077"/>
                  <a:pt x="12" y="1096"/>
                </a:cubicBezTo>
                <a:cubicBezTo>
                  <a:pt x="10" y="1104"/>
                  <a:pt x="4" y="1120"/>
                  <a:pt x="4" y="1120"/>
                </a:cubicBezTo>
                <a:cubicBezTo>
                  <a:pt x="9" y="1170"/>
                  <a:pt x="0" y="1221"/>
                  <a:pt x="56" y="1240"/>
                </a:cubicBezTo>
                <a:cubicBezTo>
                  <a:pt x="64" y="1243"/>
                  <a:pt x="72" y="1242"/>
                  <a:pt x="80" y="1244"/>
                </a:cubicBezTo>
                <a:cubicBezTo>
                  <a:pt x="115" y="1253"/>
                  <a:pt x="93" y="1252"/>
                  <a:pt x="112" y="1252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09" name="AutoShape 199"/>
          <p:cNvSpPr>
            <a:spLocks noChangeArrowheads="1"/>
          </p:cNvSpPr>
          <p:nvPr/>
        </p:nvSpPr>
        <p:spPr bwMode="auto">
          <a:xfrm rot="10800000">
            <a:off x="4235450" y="3935413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10" name="AutoShape 201"/>
          <p:cNvSpPr>
            <a:spLocks noChangeArrowheads="1"/>
          </p:cNvSpPr>
          <p:nvPr/>
        </p:nvSpPr>
        <p:spPr bwMode="auto">
          <a:xfrm rot="10800000">
            <a:off x="4148138" y="4303713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11" name="Freeform 208"/>
          <p:cNvSpPr>
            <a:spLocks/>
          </p:cNvSpPr>
          <p:nvPr/>
        </p:nvSpPr>
        <p:spPr bwMode="auto">
          <a:xfrm>
            <a:off x="3937000" y="5835650"/>
            <a:ext cx="158750" cy="127000"/>
          </a:xfrm>
          <a:custGeom>
            <a:avLst/>
            <a:gdLst>
              <a:gd name="T0" fmla="*/ 0 w 52"/>
              <a:gd name="T1" fmla="*/ 0 h 32"/>
              <a:gd name="T2" fmla="*/ 2147483647 w 52"/>
              <a:gd name="T3" fmla="*/ 2147483647 h 32"/>
              <a:gd name="T4" fmla="*/ 0 60000 65536"/>
              <a:gd name="T5" fmla="*/ 0 60000 65536"/>
              <a:gd name="T6" fmla="*/ 0 w 52"/>
              <a:gd name="T7" fmla="*/ 0 h 32"/>
              <a:gd name="T8" fmla="*/ 52 w 52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32">
                <a:moveTo>
                  <a:pt x="0" y="0"/>
                </a:moveTo>
                <a:cubicBezTo>
                  <a:pt x="8" y="25"/>
                  <a:pt x="31" y="22"/>
                  <a:pt x="52" y="32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12" name="AutoShape 203"/>
          <p:cNvSpPr>
            <a:spLocks noChangeArrowheads="1"/>
          </p:cNvSpPr>
          <p:nvPr/>
        </p:nvSpPr>
        <p:spPr bwMode="auto">
          <a:xfrm>
            <a:off x="3903663" y="579278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13" name="Text Box 326"/>
          <p:cNvSpPr txBox="1">
            <a:spLocks noChangeArrowheads="1"/>
          </p:cNvSpPr>
          <p:nvPr/>
        </p:nvSpPr>
        <p:spPr bwMode="auto">
          <a:xfrm>
            <a:off x="3976688" y="5762625"/>
            <a:ext cx="522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Nueva Palmira</a:t>
            </a:r>
          </a:p>
        </p:txBody>
      </p:sp>
      <p:sp>
        <p:nvSpPr>
          <p:cNvPr id="8311914" name="Freeform 211"/>
          <p:cNvSpPr>
            <a:spLocks/>
          </p:cNvSpPr>
          <p:nvPr/>
        </p:nvSpPr>
        <p:spPr bwMode="auto">
          <a:xfrm>
            <a:off x="4017963" y="5919788"/>
            <a:ext cx="719137" cy="246062"/>
          </a:xfrm>
          <a:custGeom>
            <a:avLst/>
            <a:gdLst>
              <a:gd name="T0" fmla="*/ 2147483647 w 453"/>
              <a:gd name="T1" fmla="*/ 2147483647 h 155"/>
              <a:gd name="T2" fmla="*/ 2147483647 w 453"/>
              <a:gd name="T3" fmla="*/ 2147483647 h 155"/>
              <a:gd name="T4" fmla="*/ 2147483647 w 453"/>
              <a:gd name="T5" fmla="*/ 2147483647 h 155"/>
              <a:gd name="T6" fmla="*/ 2147483647 w 453"/>
              <a:gd name="T7" fmla="*/ 2147483647 h 155"/>
              <a:gd name="T8" fmla="*/ 2147483647 w 453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"/>
              <a:gd name="T16" fmla="*/ 0 h 155"/>
              <a:gd name="T17" fmla="*/ 453 w 453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" h="155">
                <a:moveTo>
                  <a:pt x="21" y="11"/>
                </a:moveTo>
                <a:cubicBezTo>
                  <a:pt x="55" y="34"/>
                  <a:pt x="0" y="0"/>
                  <a:pt x="61" y="23"/>
                </a:cubicBezTo>
                <a:cubicBezTo>
                  <a:pt x="77" y="29"/>
                  <a:pt x="86" y="40"/>
                  <a:pt x="97" y="51"/>
                </a:cubicBezTo>
                <a:cubicBezTo>
                  <a:pt x="105" y="75"/>
                  <a:pt x="148" y="109"/>
                  <a:pt x="173" y="115"/>
                </a:cubicBezTo>
                <a:cubicBezTo>
                  <a:pt x="233" y="155"/>
                  <a:pt x="401" y="147"/>
                  <a:pt x="453" y="147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11915" name="AutoShape 210"/>
          <p:cNvSpPr>
            <a:spLocks noChangeArrowheads="1"/>
          </p:cNvSpPr>
          <p:nvPr/>
        </p:nvSpPr>
        <p:spPr bwMode="auto">
          <a:xfrm>
            <a:off x="4094163" y="588803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16" name="Text Box 326"/>
          <p:cNvSpPr txBox="1">
            <a:spLocks noChangeArrowheads="1"/>
          </p:cNvSpPr>
          <p:nvPr/>
        </p:nvSpPr>
        <p:spPr bwMode="auto">
          <a:xfrm>
            <a:off x="4359275" y="3705225"/>
            <a:ext cx="3222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311917" name="Freeform 153"/>
          <p:cNvSpPr>
            <a:spLocks/>
          </p:cNvSpPr>
          <p:nvPr/>
        </p:nvSpPr>
        <p:spPr bwMode="auto">
          <a:xfrm>
            <a:off x="3617913" y="4002088"/>
            <a:ext cx="415925" cy="73025"/>
          </a:xfrm>
          <a:custGeom>
            <a:avLst/>
            <a:gdLst>
              <a:gd name="T0" fmla="*/ 2147483647 w 262"/>
              <a:gd name="T1" fmla="*/ 0 h 46"/>
              <a:gd name="T2" fmla="*/ 2147483647 w 262"/>
              <a:gd name="T3" fmla="*/ 2147483647 h 46"/>
              <a:gd name="T4" fmla="*/ 2147483647 w 262"/>
              <a:gd name="T5" fmla="*/ 2147483647 h 46"/>
              <a:gd name="T6" fmla="*/ 0 w 262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46"/>
              <a:gd name="T14" fmla="*/ 262 w 262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46">
                <a:moveTo>
                  <a:pt x="262" y="0"/>
                </a:moveTo>
                <a:cubicBezTo>
                  <a:pt x="225" y="12"/>
                  <a:pt x="242" y="7"/>
                  <a:pt x="212" y="15"/>
                </a:cubicBezTo>
                <a:cubicBezTo>
                  <a:pt x="184" y="46"/>
                  <a:pt x="207" y="27"/>
                  <a:pt x="121" y="15"/>
                </a:cubicBezTo>
                <a:cubicBezTo>
                  <a:pt x="81" y="10"/>
                  <a:pt x="40" y="15"/>
                  <a:pt x="0" y="15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18" name="Text Box 326"/>
          <p:cNvSpPr txBox="1">
            <a:spLocks noChangeArrowheads="1"/>
          </p:cNvSpPr>
          <p:nvPr/>
        </p:nvSpPr>
        <p:spPr bwMode="auto">
          <a:xfrm>
            <a:off x="3617913" y="4086225"/>
            <a:ext cx="5445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San Ignacio</a:t>
            </a:r>
          </a:p>
        </p:txBody>
      </p:sp>
      <p:sp>
        <p:nvSpPr>
          <p:cNvPr id="8311919" name="Freeform 152"/>
          <p:cNvSpPr>
            <a:spLocks/>
          </p:cNvSpPr>
          <p:nvPr/>
        </p:nvSpPr>
        <p:spPr bwMode="auto">
          <a:xfrm>
            <a:off x="4083050" y="3810000"/>
            <a:ext cx="231775" cy="176213"/>
          </a:xfrm>
          <a:custGeom>
            <a:avLst/>
            <a:gdLst>
              <a:gd name="T0" fmla="*/ 2147483647 w 146"/>
              <a:gd name="T1" fmla="*/ 0 h 111"/>
              <a:gd name="T2" fmla="*/ 2147483647 w 146"/>
              <a:gd name="T3" fmla="*/ 2147483647 h 111"/>
              <a:gd name="T4" fmla="*/ 2147483647 w 146"/>
              <a:gd name="T5" fmla="*/ 2147483647 h 111"/>
              <a:gd name="T6" fmla="*/ 2147483647 w 146"/>
              <a:gd name="T7" fmla="*/ 2147483647 h 111"/>
              <a:gd name="T8" fmla="*/ 2147483647 w 146"/>
              <a:gd name="T9" fmla="*/ 2147483647 h 111"/>
              <a:gd name="T10" fmla="*/ 0 w 146"/>
              <a:gd name="T11" fmla="*/ 2147483647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"/>
              <a:gd name="T19" fmla="*/ 0 h 111"/>
              <a:gd name="T20" fmla="*/ 146 w 146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" h="111">
                <a:moveTo>
                  <a:pt x="146" y="0"/>
                </a:moveTo>
                <a:cubicBezTo>
                  <a:pt x="130" y="4"/>
                  <a:pt x="111" y="2"/>
                  <a:pt x="96" y="10"/>
                </a:cubicBezTo>
                <a:cubicBezTo>
                  <a:pt x="91" y="13"/>
                  <a:pt x="91" y="21"/>
                  <a:pt x="86" y="25"/>
                </a:cubicBezTo>
                <a:cubicBezTo>
                  <a:pt x="82" y="28"/>
                  <a:pt x="76" y="28"/>
                  <a:pt x="71" y="30"/>
                </a:cubicBezTo>
                <a:cubicBezTo>
                  <a:pt x="54" y="45"/>
                  <a:pt x="48" y="64"/>
                  <a:pt x="30" y="76"/>
                </a:cubicBezTo>
                <a:cubicBezTo>
                  <a:pt x="24" y="95"/>
                  <a:pt x="13" y="98"/>
                  <a:pt x="0" y="111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20" name="Freeform 154"/>
          <p:cNvSpPr>
            <a:spLocks/>
          </p:cNvSpPr>
          <p:nvPr/>
        </p:nvSpPr>
        <p:spPr bwMode="auto">
          <a:xfrm>
            <a:off x="2919413" y="4043363"/>
            <a:ext cx="706437" cy="176212"/>
          </a:xfrm>
          <a:custGeom>
            <a:avLst/>
            <a:gdLst>
              <a:gd name="T0" fmla="*/ 2147483647 w 445"/>
              <a:gd name="T1" fmla="*/ 0 h 111"/>
              <a:gd name="T2" fmla="*/ 2147483647 w 445"/>
              <a:gd name="T3" fmla="*/ 2147483647 h 111"/>
              <a:gd name="T4" fmla="*/ 2147483647 w 445"/>
              <a:gd name="T5" fmla="*/ 2147483647 h 111"/>
              <a:gd name="T6" fmla="*/ 2147483647 w 445"/>
              <a:gd name="T7" fmla="*/ 2147483647 h 111"/>
              <a:gd name="T8" fmla="*/ 2147483647 w 445"/>
              <a:gd name="T9" fmla="*/ 2147483647 h 111"/>
              <a:gd name="T10" fmla="*/ 2147483647 w 445"/>
              <a:gd name="T11" fmla="*/ 2147483647 h 111"/>
              <a:gd name="T12" fmla="*/ 2147483647 w 445"/>
              <a:gd name="T13" fmla="*/ 2147483647 h 111"/>
              <a:gd name="T14" fmla="*/ 2147483647 w 445"/>
              <a:gd name="T15" fmla="*/ 2147483647 h 111"/>
              <a:gd name="T16" fmla="*/ 2147483647 w 445"/>
              <a:gd name="T17" fmla="*/ 2147483647 h 111"/>
              <a:gd name="T18" fmla="*/ 2147483647 w 445"/>
              <a:gd name="T19" fmla="*/ 2147483647 h 111"/>
              <a:gd name="T20" fmla="*/ 2147483647 w 445"/>
              <a:gd name="T21" fmla="*/ 2147483647 h 111"/>
              <a:gd name="T22" fmla="*/ 0 w 445"/>
              <a:gd name="T23" fmla="*/ 2147483647 h 1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5"/>
              <a:gd name="T37" fmla="*/ 0 h 111"/>
              <a:gd name="T38" fmla="*/ 445 w 445"/>
              <a:gd name="T39" fmla="*/ 111 h 1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5" h="111">
                <a:moveTo>
                  <a:pt x="445" y="0"/>
                </a:moveTo>
                <a:cubicBezTo>
                  <a:pt x="435" y="7"/>
                  <a:pt x="424" y="13"/>
                  <a:pt x="414" y="20"/>
                </a:cubicBezTo>
                <a:cubicBezTo>
                  <a:pt x="395" y="33"/>
                  <a:pt x="399" y="67"/>
                  <a:pt x="389" y="85"/>
                </a:cubicBezTo>
                <a:cubicBezTo>
                  <a:pt x="384" y="94"/>
                  <a:pt x="375" y="102"/>
                  <a:pt x="369" y="111"/>
                </a:cubicBezTo>
                <a:cubicBezTo>
                  <a:pt x="327" y="105"/>
                  <a:pt x="283" y="109"/>
                  <a:pt x="243" y="96"/>
                </a:cubicBezTo>
                <a:cubicBezTo>
                  <a:pt x="210" y="72"/>
                  <a:pt x="218" y="73"/>
                  <a:pt x="147" y="90"/>
                </a:cubicBezTo>
                <a:cubicBezTo>
                  <a:pt x="142" y="91"/>
                  <a:pt x="146" y="102"/>
                  <a:pt x="142" y="106"/>
                </a:cubicBezTo>
                <a:cubicBezTo>
                  <a:pt x="138" y="110"/>
                  <a:pt x="131" y="109"/>
                  <a:pt x="126" y="111"/>
                </a:cubicBezTo>
                <a:cubicBezTo>
                  <a:pt x="123" y="110"/>
                  <a:pt x="96" y="104"/>
                  <a:pt x="91" y="101"/>
                </a:cubicBezTo>
                <a:cubicBezTo>
                  <a:pt x="72" y="89"/>
                  <a:pt x="58" y="72"/>
                  <a:pt x="36" y="65"/>
                </a:cubicBezTo>
                <a:cubicBezTo>
                  <a:pt x="29" y="67"/>
                  <a:pt x="22" y="67"/>
                  <a:pt x="15" y="70"/>
                </a:cubicBezTo>
                <a:cubicBezTo>
                  <a:pt x="9" y="72"/>
                  <a:pt x="0" y="80"/>
                  <a:pt x="0" y="8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21" name="Freeform 155"/>
          <p:cNvSpPr>
            <a:spLocks/>
          </p:cNvSpPr>
          <p:nvPr/>
        </p:nvSpPr>
        <p:spPr bwMode="auto">
          <a:xfrm>
            <a:off x="2798763" y="4203700"/>
            <a:ext cx="104775" cy="95250"/>
          </a:xfrm>
          <a:custGeom>
            <a:avLst/>
            <a:gdLst>
              <a:gd name="T0" fmla="*/ 2147483647 w 66"/>
              <a:gd name="T1" fmla="*/ 0 h 60"/>
              <a:gd name="T2" fmla="*/ 2147483647 w 66"/>
              <a:gd name="T3" fmla="*/ 2147483647 h 60"/>
              <a:gd name="T4" fmla="*/ 0 w 66"/>
              <a:gd name="T5" fmla="*/ 2147483647 h 60"/>
              <a:gd name="T6" fmla="*/ 0 60000 65536"/>
              <a:gd name="T7" fmla="*/ 0 60000 65536"/>
              <a:gd name="T8" fmla="*/ 0 60000 65536"/>
              <a:gd name="T9" fmla="*/ 0 w 66"/>
              <a:gd name="T10" fmla="*/ 0 h 60"/>
              <a:gd name="T11" fmla="*/ 66 w 6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60">
                <a:moveTo>
                  <a:pt x="66" y="0"/>
                </a:moveTo>
                <a:cubicBezTo>
                  <a:pt x="49" y="11"/>
                  <a:pt x="45" y="24"/>
                  <a:pt x="26" y="30"/>
                </a:cubicBezTo>
                <a:cubicBezTo>
                  <a:pt x="21" y="35"/>
                  <a:pt x="3" y="60"/>
                  <a:pt x="0" y="60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22" name="Freeform 156"/>
          <p:cNvSpPr>
            <a:spLocks/>
          </p:cNvSpPr>
          <p:nvPr/>
        </p:nvSpPr>
        <p:spPr bwMode="auto">
          <a:xfrm>
            <a:off x="2109788" y="4162425"/>
            <a:ext cx="688975" cy="128588"/>
          </a:xfrm>
          <a:custGeom>
            <a:avLst/>
            <a:gdLst>
              <a:gd name="T0" fmla="*/ 2147483647 w 434"/>
              <a:gd name="T1" fmla="*/ 2147483647 h 81"/>
              <a:gd name="T2" fmla="*/ 2147483647 w 434"/>
              <a:gd name="T3" fmla="*/ 2147483647 h 81"/>
              <a:gd name="T4" fmla="*/ 2147483647 w 434"/>
              <a:gd name="T5" fmla="*/ 2147483647 h 81"/>
              <a:gd name="T6" fmla="*/ 2147483647 w 434"/>
              <a:gd name="T7" fmla="*/ 2147483647 h 81"/>
              <a:gd name="T8" fmla="*/ 0 w 434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4"/>
              <a:gd name="T16" fmla="*/ 0 h 81"/>
              <a:gd name="T17" fmla="*/ 434 w 434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" h="81">
                <a:moveTo>
                  <a:pt x="434" y="81"/>
                </a:moveTo>
                <a:cubicBezTo>
                  <a:pt x="334" y="73"/>
                  <a:pt x="243" y="45"/>
                  <a:pt x="146" y="26"/>
                </a:cubicBezTo>
                <a:cubicBezTo>
                  <a:pt x="114" y="20"/>
                  <a:pt x="82" y="15"/>
                  <a:pt x="50" y="10"/>
                </a:cubicBezTo>
                <a:cubicBezTo>
                  <a:pt x="40" y="9"/>
                  <a:pt x="30" y="7"/>
                  <a:pt x="20" y="5"/>
                </a:cubicBezTo>
                <a:cubicBezTo>
                  <a:pt x="13" y="4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11923" name="Oval 250"/>
          <p:cNvSpPr>
            <a:spLocks noChangeArrowheads="1"/>
          </p:cNvSpPr>
          <p:nvPr/>
        </p:nvSpPr>
        <p:spPr bwMode="auto">
          <a:xfrm>
            <a:off x="4098925" y="392588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24" name="Oval 250"/>
          <p:cNvSpPr>
            <a:spLocks noChangeArrowheads="1"/>
          </p:cNvSpPr>
          <p:nvPr/>
        </p:nvSpPr>
        <p:spPr bwMode="auto">
          <a:xfrm>
            <a:off x="4278313" y="3786188"/>
            <a:ext cx="74612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25" name="Oval 250"/>
          <p:cNvSpPr>
            <a:spLocks noChangeArrowheads="1"/>
          </p:cNvSpPr>
          <p:nvPr/>
        </p:nvSpPr>
        <p:spPr bwMode="auto">
          <a:xfrm>
            <a:off x="3611563" y="3997325"/>
            <a:ext cx="74612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26" name="Text Box 326"/>
          <p:cNvSpPr txBox="1">
            <a:spLocks noChangeArrowheads="1"/>
          </p:cNvSpPr>
          <p:nvPr/>
        </p:nvSpPr>
        <p:spPr bwMode="auto">
          <a:xfrm>
            <a:off x="3862388" y="38306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Cáceres</a:t>
            </a:r>
          </a:p>
        </p:txBody>
      </p:sp>
      <p:sp>
        <p:nvSpPr>
          <p:cNvPr id="8311927" name="Freeform 155"/>
          <p:cNvSpPr>
            <a:spLocks/>
          </p:cNvSpPr>
          <p:nvPr/>
        </p:nvSpPr>
        <p:spPr bwMode="auto">
          <a:xfrm>
            <a:off x="3071813" y="3568700"/>
            <a:ext cx="147637" cy="417513"/>
          </a:xfrm>
          <a:custGeom>
            <a:avLst/>
            <a:gdLst>
              <a:gd name="T0" fmla="*/ 2147483647 w 93"/>
              <a:gd name="T1" fmla="*/ 0 h 293"/>
              <a:gd name="T2" fmla="*/ 2147483647 w 93"/>
              <a:gd name="T3" fmla="*/ 2147483647 h 293"/>
              <a:gd name="T4" fmla="*/ 2147483647 w 93"/>
              <a:gd name="T5" fmla="*/ 2147483647 h 293"/>
              <a:gd name="T6" fmla="*/ 2147483647 w 93"/>
              <a:gd name="T7" fmla="*/ 2147483647 h 293"/>
              <a:gd name="T8" fmla="*/ 2147483647 w 93"/>
              <a:gd name="T9" fmla="*/ 2147483647 h 293"/>
              <a:gd name="T10" fmla="*/ 2147483647 w 93"/>
              <a:gd name="T11" fmla="*/ 2147483647 h 2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293"/>
              <a:gd name="T20" fmla="*/ 93 w 93"/>
              <a:gd name="T21" fmla="*/ 293 h 2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293">
                <a:moveTo>
                  <a:pt x="71" y="0"/>
                </a:moveTo>
                <a:cubicBezTo>
                  <a:pt x="69" y="17"/>
                  <a:pt x="71" y="35"/>
                  <a:pt x="66" y="51"/>
                </a:cubicBezTo>
                <a:cubicBezTo>
                  <a:pt x="62" y="62"/>
                  <a:pt x="46" y="81"/>
                  <a:pt x="46" y="81"/>
                </a:cubicBezTo>
                <a:cubicBezTo>
                  <a:pt x="41" y="124"/>
                  <a:pt x="27" y="135"/>
                  <a:pt x="20" y="177"/>
                </a:cubicBezTo>
                <a:cubicBezTo>
                  <a:pt x="28" y="293"/>
                  <a:pt x="0" y="229"/>
                  <a:pt x="56" y="253"/>
                </a:cubicBezTo>
                <a:cubicBezTo>
                  <a:pt x="93" y="269"/>
                  <a:pt x="59" y="268"/>
                  <a:pt x="76" y="268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28" name="Freeform 156"/>
          <p:cNvSpPr>
            <a:spLocks/>
          </p:cNvSpPr>
          <p:nvPr/>
        </p:nvSpPr>
        <p:spPr bwMode="auto">
          <a:xfrm>
            <a:off x="3041650" y="3952875"/>
            <a:ext cx="168275" cy="217488"/>
          </a:xfrm>
          <a:custGeom>
            <a:avLst/>
            <a:gdLst>
              <a:gd name="T0" fmla="*/ 0 w 101"/>
              <a:gd name="T1" fmla="*/ 2147483647 h 106"/>
              <a:gd name="T2" fmla="*/ 2147483647 w 101"/>
              <a:gd name="T3" fmla="*/ 2147483647 h 106"/>
              <a:gd name="T4" fmla="*/ 2147483647 w 101"/>
              <a:gd name="T5" fmla="*/ 2147483647 h 106"/>
              <a:gd name="T6" fmla="*/ 2147483647 w 101"/>
              <a:gd name="T7" fmla="*/ 2147483647 h 106"/>
              <a:gd name="T8" fmla="*/ 2147483647 w 101"/>
              <a:gd name="T9" fmla="*/ 2147483647 h 106"/>
              <a:gd name="T10" fmla="*/ 2147483647 w 101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106"/>
              <a:gd name="T20" fmla="*/ 101 w 101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106">
                <a:moveTo>
                  <a:pt x="0" y="106"/>
                </a:moveTo>
                <a:cubicBezTo>
                  <a:pt x="2" y="99"/>
                  <a:pt x="16" y="65"/>
                  <a:pt x="20" y="61"/>
                </a:cubicBezTo>
                <a:cubicBezTo>
                  <a:pt x="28" y="53"/>
                  <a:pt x="50" y="41"/>
                  <a:pt x="50" y="41"/>
                </a:cubicBezTo>
                <a:cubicBezTo>
                  <a:pt x="77" y="0"/>
                  <a:pt x="41" y="48"/>
                  <a:pt x="76" y="20"/>
                </a:cubicBezTo>
                <a:cubicBezTo>
                  <a:pt x="81" y="16"/>
                  <a:pt x="81" y="9"/>
                  <a:pt x="86" y="5"/>
                </a:cubicBezTo>
                <a:cubicBezTo>
                  <a:pt x="90" y="2"/>
                  <a:pt x="101" y="0"/>
                  <a:pt x="101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29" name="Freeform 157"/>
          <p:cNvSpPr>
            <a:spLocks/>
          </p:cNvSpPr>
          <p:nvPr/>
        </p:nvSpPr>
        <p:spPr bwMode="auto">
          <a:xfrm>
            <a:off x="3200400" y="3457575"/>
            <a:ext cx="104775" cy="71438"/>
          </a:xfrm>
          <a:custGeom>
            <a:avLst/>
            <a:gdLst>
              <a:gd name="T0" fmla="*/ 0 w 66"/>
              <a:gd name="T1" fmla="*/ 2147483647 h 45"/>
              <a:gd name="T2" fmla="*/ 2147483647 w 66"/>
              <a:gd name="T3" fmla="*/ 2147483647 h 45"/>
              <a:gd name="T4" fmla="*/ 2147483647 w 66"/>
              <a:gd name="T5" fmla="*/ 2147483647 h 45"/>
              <a:gd name="T6" fmla="*/ 2147483647 w 66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45"/>
              <a:gd name="T14" fmla="*/ 66 w 66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45">
                <a:moveTo>
                  <a:pt x="0" y="45"/>
                </a:moveTo>
                <a:cubicBezTo>
                  <a:pt x="12" y="28"/>
                  <a:pt x="20" y="22"/>
                  <a:pt x="40" y="15"/>
                </a:cubicBezTo>
                <a:cubicBezTo>
                  <a:pt x="44" y="12"/>
                  <a:pt x="47" y="7"/>
                  <a:pt x="51" y="5"/>
                </a:cubicBezTo>
                <a:cubicBezTo>
                  <a:pt x="56" y="2"/>
                  <a:pt x="66" y="0"/>
                  <a:pt x="66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30" name="Freeform 158"/>
          <p:cNvSpPr>
            <a:spLocks/>
          </p:cNvSpPr>
          <p:nvPr/>
        </p:nvSpPr>
        <p:spPr bwMode="auto">
          <a:xfrm>
            <a:off x="3278188" y="3152775"/>
            <a:ext cx="106362" cy="312738"/>
          </a:xfrm>
          <a:custGeom>
            <a:avLst/>
            <a:gdLst>
              <a:gd name="T0" fmla="*/ 2147483647 w 67"/>
              <a:gd name="T1" fmla="*/ 2147483647 h 197"/>
              <a:gd name="T2" fmla="*/ 2147483647 w 67"/>
              <a:gd name="T3" fmla="*/ 2147483647 h 197"/>
              <a:gd name="T4" fmla="*/ 2147483647 w 67"/>
              <a:gd name="T5" fmla="*/ 0 h 197"/>
              <a:gd name="T6" fmla="*/ 0 60000 65536"/>
              <a:gd name="T7" fmla="*/ 0 60000 65536"/>
              <a:gd name="T8" fmla="*/ 0 60000 65536"/>
              <a:gd name="T9" fmla="*/ 0 w 67"/>
              <a:gd name="T10" fmla="*/ 0 h 197"/>
              <a:gd name="T11" fmla="*/ 67 w 67"/>
              <a:gd name="T12" fmla="*/ 197 h 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97">
                <a:moveTo>
                  <a:pt x="17" y="197"/>
                </a:moveTo>
                <a:cubicBezTo>
                  <a:pt x="16" y="181"/>
                  <a:pt x="0" y="74"/>
                  <a:pt x="22" y="40"/>
                </a:cubicBezTo>
                <a:cubicBezTo>
                  <a:pt x="34" y="21"/>
                  <a:pt x="67" y="23"/>
                  <a:pt x="67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31" name="Text Box 326"/>
          <p:cNvSpPr txBox="1">
            <a:spLocks noChangeArrowheads="1"/>
          </p:cNvSpPr>
          <p:nvPr/>
        </p:nvSpPr>
        <p:spPr bwMode="auto">
          <a:xfrm>
            <a:off x="3406775" y="3382963"/>
            <a:ext cx="6080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Guajará-Mirim</a:t>
            </a:r>
          </a:p>
        </p:txBody>
      </p:sp>
      <p:sp>
        <p:nvSpPr>
          <p:cNvPr id="8311932" name="Text Box 326"/>
          <p:cNvSpPr txBox="1">
            <a:spLocks noChangeArrowheads="1"/>
          </p:cNvSpPr>
          <p:nvPr/>
        </p:nvSpPr>
        <p:spPr bwMode="auto">
          <a:xfrm>
            <a:off x="3436938" y="3055938"/>
            <a:ext cx="80803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5F5F5F"/>
                </a:solidFill>
                <a:latin typeface="Calibri" pitchFamily="34" charset="0"/>
              </a:rPr>
              <a:t>Porto Velho</a:t>
            </a:r>
          </a:p>
        </p:txBody>
      </p:sp>
      <p:sp>
        <p:nvSpPr>
          <p:cNvPr id="8311933" name="Oval 250"/>
          <p:cNvSpPr>
            <a:spLocks noChangeArrowheads="1"/>
          </p:cNvSpPr>
          <p:nvPr/>
        </p:nvSpPr>
        <p:spPr bwMode="auto">
          <a:xfrm>
            <a:off x="2968625" y="4119563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34" name="Oval 250"/>
          <p:cNvSpPr>
            <a:spLocks noChangeArrowheads="1"/>
          </p:cNvSpPr>
          <p:nvPr/>
        </p:nvSpPr>
        <p:spPr bwMode="auto">
          <a:xfrm>
            <a:off x="3308350" y="3395663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35" name="AutoShape 146"/>
          <p:cNvSpPr>
            <a:spLocks noChangeArrowheads="1"/>
          </p:cNvSpPr>
          <p:nvPr/>
        </p:nvSpPr>
        <p:spPr bwMode="auto">
          <a:xfrm>
            <a:off x="2779713" y="4229100"/>
            <a:ext cx="79375" cy="746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36" name="Freeform 172"/>
          <p:cNvSpPr>
            <a:spLocks/>
          </p:cNvSpPr>
          <p:nvPr/>
        </p:nvSpPr>
        <p:spPr bwMode="auto">
          <a:xfrm>
            <a:off x="2722563" y="3155950"/>
            <a:ext cx="641350" cy="296863"/>
          </a:xfrm>
          <a:custGeom>
            <a:avLst/>
            <a:gdLst>
              <a:gd name="T0" fmla="*/ 2147483647 w 404"/>
              <a:gd name="T1" fmla="*/ 0 h 187"/>
              <a:gd name="T2" fmla="*/ 2147483647 w 404"/>
              <a:gd name="T3" fmla="*/ 2147483647 h 187"/>
              <a:gd name="T4" fmla="*/ 2147483647 w 404"/>
              <a:gd name="T5" fmla="*/ 2147483647 h 187"/>
              <a:gd name="T6" fmla="*/ 2147483647 w 404"/>
              <a:gd name="T7" fmla="*/ 2147483647 h 187"/>
              <a:gd name="T8" fmla="*/ 2147483647 w 404"/>
              <a:gd name="T9" fmla="*/ 2147483647 h 187"/>
              <a:gd name="T10" fmla="*/ 2147483647 w 404"/>
              <a:gd name="T11" fmla="*/ 2147483647 h 187"/>
              <a:gd name="T12" fmla="*/ 0 w 404"/>
              <a:gd name="T13" fmla="*/ 2147483647 h 1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87"/>
              <a:gd name="T23" fmla="*/ 404 w 404"/>
              <a:gd name="T24" fmla="*/ 187 h 1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87">
                <a:moveTo>
                  <a:pt x="404" y="0"/>
                </a:moveTo>
                <a:cubicBezTo>
                  <a:pt x="385" y="13"/>
                  <a:pt x="391" y="27"/>
                  <a:pt x="374" y="40"/>
                </a:cubicBezTo>
                <a:cubicBezTo>
                  <a:pt x="358" y="53"/>
                  <a:pt x="333" y="48"/>
                  <a:pt x="313" y="50"/>
                </a:cubicBezTo>
                <a:cubicBezTo>
                  <a:pt x="296" y="75"/>
                  <a:pt x="276" y="92"/>
                  <a:pt x="247" y="101"/>
                </a:cubicBezTo>
                <a:cubicBezTo>
                  <a:pt x="222" y="118"/>
                  <a:pt x="195" y="159"/>
                  <a:pt x="167" y="161"/>
                </a:cubicBezTo>
                <a:cubicBezTo>
                  <a:pt x="130" y="164"/>
                  <a:pt x="92" y="164"/>
                  <a:pt x="55" y="166"/>
                </a:cubicBezTo>
                <a:cubicBezTo>
                  <a:pt x="39" y="184"/>
                  <a:pt x="20" y="177"/>
                  <a:pt x="0" y="187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37" name="Text Box 326"/>
          <p:cNvSpPr txBox="1">
            <a:spLocks noChangeArrowheads="1"/>
          </p:cNvSpPr>
          <p:nvPr/>
        </p:nvSpPr>
        <p:spPr bwMode="auto">
          <a:xfrm>
            <a:off x="2287588" y="3457575"/>
            <a:ext cx="461962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FFFFFF"/>
                </a:solidFill>
                <a:latin typeface="Calibri" pitchFamily="34" charset="0"/>
              </a:rPr>
              <a:t>Assis Brasil</a:t>
            </a:r>
          </a:p>
        </p:txBody>
      </p:sp>
      <p:sp>
        <p:nvSpPr>
          <p:cNvPr id="8311938" name="Freeform 182"/>
          <p:cNvSpPr>
            <a:spLocks/>
          </p:cNvSpPr>
          <p:nvPr/>
        </p:nvSpPr>
        <p:spPr bwMode="auto">
          <a:xfrm>
            <a:off x="2714625" y="3476625"/>
            <a:ext cx="112713" cy="104775"/>
          </a:xfrm>
          <a:custGeom>
            <a:avLst/>
            <a:gdLst>
              <a:gd name="T0" fmla="*/ 0 w 71"/>
              <a:gd name="T1" fmla="*/ 0 h 66"/>
              <a:gd name="T2" fmla="*/ 2147483647 w 71"/>
              <a:gd name="T3" fmla="*/ 2147483647 h 66"/>
              <a:gd name="T4" fmla="*/ 2147483647 w 71"/>
              <a:gd name="T5" fmla="*/ 2147483647 h 66"/>
              <a:gd name="T6" fmla="*/ 0 60000 65536"/>
              <a:gd name="T7" fmla="*/ 0 60000 65536"/>
              <a:gd name="T8" fmla="*/ 0 60000 65536"/>
              <a:gd name="T9" fmla="*/ 0 w 71"/>
              <a:gd name="T10" fmla="*/ 0 h 66"/>
              <a:gd name="T11" fmla="*/ 71 w 71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" h="66">
                <a:moveTo>
                  <a:pt x="0" y="0"/>
                </a:moveTo>
                <a:cubicBezTo>
                  <a:pt x="22" y="7"/>
                  <a:pt x="13" y="18"/>
                  <a:pt x="35" y="25"/>
                </a:cubicBezTo>
                <a:cubicBezTo>
                  <a:pt x="39" y="31"/>
                  <a:pt x="56" y="66"/>
                  <a:pt x="71" y="66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39" name="Freeform 183"/>
          <p:cNvSpPr>
            <a:spLocks/>
          </p:cNvSpPr>
          <p:nvPr/>
        </p:nvSpPr>
        <p:spPr bwMode="auto">
          <a:xfrm>
            <a:off x="2713038" y="3597275"/>
            <a:ext cx="153987" cy="368300"/>
          </a:xfrm>
          <a:custGeom>
            <a:avLst/>
            <a:gdLst>
              <a:gd name="T0" fmla="*/ 2147483647 w 97"/>
              <a:gd name="T1" fmla="*/ 0 h 232"/>
              <a:gd name="T2" fmla="*/ 2147483647 w 97"/>
              <a:gd name="T3" fmla="*/ 2147483647 h 232"/>
              <a:gd name="T4" fmla="*/ 2147483647 w 97"/>
              <a:gd name="T5" fmla="*/ 2147483647 h 232"/>
              <a:gd name="T6" fmla="*/ 2147483647 w 97"/>
              <a:gd name="T7" fmla="*/ 2147483647 h 232"/>
              <a:gd name="T8" fmla="*/ 0 60000 65536"/>
              <a:gd name="T9" fmla="*/ 0 60000 65536"/>
              <a:gd name="T10" fmla="*/ 0 60000 65536"/>
              <a:gd name="T11" fmla="*/ 0 60000 65536"/>
              <a:gd name="T12" fmla="*/ 0 w 97"/>
              <a:gd name="T13" fmla="*/ 0 h 232"/>
              <a:gd name="T14" fmla="*/ 97 w 97"/>
              <a:gd name="T15" fmla="*/ 232 h 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" h="232">
                <a:moveTo>
                  <a:pt x="72" y="0"/>
                </a:moveTo>
                <a:cubicBezTo>
                  <a:pt x="0" y="22"/>
                  <a:pt x="39" y="55"/>
                  <a:pt x="46" y="161"/>
                </a:cubicBezTo>
                <a:cubicBezTo>
                  <a:pt x="47" y="178"/>
                  <a:pt x="82" y="197"/>
                  <a:pt x="82" y="197"/>
                </a:cubicBezTo>
                <a:cubicBezTo>
                  <a:pt x="93" y="229"/>
                  <a:pt x="85" y="220"/>
                  <a:pt x="97" y="232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40" name="Freeform 184"/>
          <p:cNvSpPr>
            <a:spLocks/>
          </p:cNvSpPr>
          <p:nvPr/>
        </p:nvSpPr>
        <p:spPr bwMode="auto">
          <a:xfrm>
            <a:off x="2657475" y="3962400"/>
            <a:ext cx="215900" cy="195263"/>
          </a:xfrm>
          <a:custGeom>
            <a:avLst/>
            <a:gdLst>
              <a:gd name="T0" fmla="*/ 2147483647 w 122"/>
              <a:gd name="T1" fmla="*/ 0 h 111"/>
              <a:gd name="T2" fmla="*/ 2147483647 w 122"/>
              <a:gd name="T3" fmla="*/ 2147483647 h 111"/>
              <a:gd name="T4" fmla="*/ 2147483647 w 122"/>
              <a:gd name="T5" fmla="*/ 2147483647 h 111"/>
              <a:gd name="T6" fmla="*/ 0 w 122"/>
              <a:gd name="T7" fmla="*/ 2147483647 h 111"/>
              <a:gd name="T8" fmla="*/ 0 60000 65536"/>
              <a:gd name="T9" fmla="*/ 0 60000 65536"/>
              <a:gd name="T10" fmla="*/ 0 60000 65536"/>
              <a:gd name="T11" fmla="*/ 0 60000 65536"/>
              <a:gd name="T12" fmla="*/ 0 w 122"/>
              <a:gd name="T13" fmla="*/ 0 h 111"/>
              <a:gd name="T14" fmla="*/ 122 w 122"/>
              <a:gd name="T15" fmla="*/ 111 h 1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" h="111">
                <a:moveTo>
                  <a:pt x="122" y="0"/>
                </a:moveTo>
                <a:cubicBezTo>
                  <a:pt x="112" y="15"/>
                  <a:pt x="100" y="25"/>
                  <a:pt x="86" y="36"/>
                </a:cubicBezTo>
                <a:cubicBezTo>
                  <a:pt x="77" y="43"/>
                  <a:pt x="56" y="56"/>
                  <a:pt x="56" y="56"/>
                </a:cubicBezTo>
                <a:cubicBezTo>
                  <a:pt x="45" y="72"/>
                  <a:pt x="22" y="111"/>
                  <a:pt x="0" y="111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41" name="Text Box 326"/>
          <p:cNvSpPr txBox="1">
            <a:spLocks noChangeArrowheads="1"/>
          </p:cNvSpPr>
          <p:nvPr/>
        </p:nvSpPr>
        <p:spPr bwMode="auto">
          <a:xfrm>
            <a:off x="2124075" y="4056063"/>
            <a:ext cx="5095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Matarani</a:t>
            </a:r>
          </a:p>
        </p:txBody>
      </p:sp>
      <p:sp>
        <p:nvSpPr>
          <p:cNvPr id="8311942" name="AutoShape 162"/>
          <p:cNvSpPr>
            <a:spLocks noChangeArrowheads="1"/>
          </p:cNvSpPr>
          <p:nvPr/>
        </p:nvSpPr>
        <p:spPr bwMode="auto">
          <a:xfrm>
            <a:off x="2620963" y="4117975"/>
            <a:ext cx="79375" cy="746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43" name="Oval 250"/>
          <p:cNvSpPr>
            <a:spLocks noChangeArrowheads="1"/>
          </p:cNvSpPr>
          <p:nvPr/>
        </p:nvSpPr>
        <p:spPr bwMode="auto">
          <a:xfrm>
            <a:off x="2684463" y="3424238"/>
            <a:ext cx="74612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44" name="Text Box 326"/>
          <p:cNvSpPr txBox="1">
            <a:spLocks noChangeArrowheads="1"/>
          </p:cNvSpPr>
          <p:nvPr/>
        </p:nvSpPr>
        <p:spPr bwMode="auto">
          <a:xfrm>
            <a:off x="3051175" y="4040188"/>
            <a:ext cx="3254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La Paz</a:t>
            </a:r>
          </a:p>
        </p:txBody>
      </p:sp>
      <p:sp>
        <p:nvSpPr>
          <p:cNvPr id="8311945" name="Forma livre 282"/>
          <p:cNvSpPr>
            <a:spLocks noChangeArrowheads="1"/>
          </p:cNvSpPr>
          <p:nvPr/>
        </p:nvSpPr>
        <p:spPr bwMode="auto">
          <a:xfrm>
            <a:off x="2528888" y="4195763"/>
            <a:ext cx="123825" cy="52387"/>
          </a:xfrm>
          <a:custGeom>
            <a:avLst/>
            <a:gdLst>
              <a:gd name="T0" fmla="*/ 123825 w 123825"/>
              <a:gd name="T1" fmla="*/ 0 h 52387"/>
              <a:gd name="T2" fmla="*/ 0 w 123825"/>
              <a:gd name="T3" fmla="*/ 52387 h 52387"/>
              <a:gd name="T4" fmla="*/ 0 60000 65536"/>
              <a:gd name="T5" fmla="*/ 0 60000 65536"/>
              <a:gd name="T6" fmla="*/ 0 w 123825"/>
              <a:gd name="T7" fmla="*/ 0 h 52387"/>
              <a:gd name="T8" fmla="*/ 123825 w 123825"/>
              <a:gd name="T9" fmla="*/ 52387 h 52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825" h="52387">
                <a:moveTo>
                  <a:pt x="123825" y="0"/>
                </a:moveTo>
                <a:cubicBezTo>
                  <a:pt x="79375" y="23018"/>
                  <a:pt x="34925" y="46037"/>
                  <a:pt x="0" y="52387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46" name="Text Box 326"/>
          <p:cNvSpPr txBox="1">
            <a:spLocks noChangeArrowheads="1"/>
          </p:cNvSpPr>
          <p:nvPr/>
        </p:nvSpPr>
        <p:spPr bwMode="auto">
          <a:xfrm>
            <a:off x="2574925" y="2987675"/>
            <a:ext cx="5429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Cruzeiro do Sul</a:t>
            </a:r>
          </a:p>
        </p:txBody>
      </p:sp>
      <p:sp>
        <p:nvSpPr>
          <p:cNvPr id="8311947" name="Text Box 138"/>
          <p:cNvSpPr txBox="1">
            <a:spLocks noChangeArrowheads="1"/>
          </p:cNvSpPr>
          <p:nvPr/>
        </p:nvSpPr>
        <p:spPr bwMode="auto">
          <a:xfrm rot="1583432">
            <a:off x="2673350" y="3162300"/>
            <a:ext cx="406400" cy="1857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311948" name="Text Box 326"/>
          <p:cNvSpPr txBox="1">
            <a:spLocks noChangeArrowheads="1"/>
          </p:cNvSpPr>
          <p:nvPr/>
        </p:nvSpPr>
        <p:spPr bwMode="auto">
          <a:xfrm>
            <a:off x="1725613" y="3130550"/>
            <a:ext cx="5095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Pucallpa</a:t>
            </a:r>
          </a:p>
        </p:txBody>
      </p:sp>
      <p:sp>
        <p:nvSpPr>
          <p:cNvPr id="8311949" name="Text Box 326"/>
          <p:cNvSpPr txBox="1">
            <a:spLocks noChangeArrowheads="1"/>
          </p:cNvSpPr>
          <p:nvPr/>
        </p:nvSpPr>
        <p:spPr bwMode="auto">
          <a:xfrm>
            <a:off x="1530350" y="3719513"/>
            <a:ext cx="5095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Callao</a:t>
            </a:r>
          </a:p>
        </p:txBody>
      </p:sp>
      <p:sp>
        <p:nvSpPr>
          <p:cNvPr id="8311950" name="Freeform 154"/>
          <p:cNvSpPr>
            <a:spLocks/>
          </p:cNvSpPr>
          <p:nvPr/>
        </p:nvSpPr>
        <p:spPr bwMode="auto">
          <a:xfrm>
            <a:off x="2563813" y="3209925"/>
            <a:ext cx="336550" cy="136525"/>
          </a:xfrm>
          <a:custGeom>
            <a:avLst/>
            <a:gdLst>
              <a:gd name="T0" fmla="*/ 2147483647 w 177"/>
              <a:gd name="T1" fmla="*/ 2147483647 h 81"/>
              <a:gd name="T2" fmla="*/ 2147483647 w 177"/>
              <a:gd name="T3" fmla="*/ 2147483647 h 81"/>
              <a:gd name="T4" fmla="*/ 0 w 177"/>
              <a:gd name="T5" fmla="*/ 0 h 81"/>
              <a:gd name="T6" fmla="*/ 0 60000 65536"/>
              <a:gd name="T7" fmla="*/ 0 60000 65536"/>
              <a:gd name="T8" fmla="*/ 0 60000 65536"/>
              <a:gd name="T9" fmla="*/ 0 w 177"/>
              <a:gd name="T10" fmla="*/ 0 h 81"/>
              <a:gd name="T11" fmla="*/ 177 w 177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81">
                <a:moveTo>
                  <a:pt x="177" y="81"/>
                </a:moveTo>
                <a:cubicBezTo>
                  <a:pt x="150" y="72"/>
                  <a:pt x="148" y="48"/>
                  <a:pt x="126" y="35"/>
                </a:cubicBezTo>
                <a:cubicBezTo>
                  <a:pt x="88" y="11"/>
                  <a:pt x="44" y="0"/>
                  <a:pt x="0" y="0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51" name="Freeform 155"/>
          <p:cNvSpPr>
            <a:spLocks/>
          </p:cNvSpPr>
          <p:nvPr/>
        </p:nvSpPr>
        <p:spPr bwMode="auto">
          <a:xfrm>
            <a:off x="2297113" y="3217863"/>
            <a:ext cx="266700" cy="25400"/>
          </a:xfrm>
          <a:custGeom>
            <a:avLst/>
            <a:gdLst>
              <a:gd name="T0" fmla="*/ 2147483647 w 168"/>
              <a:gd name="T1" fmla="*/ 0 h 16"/>
              <a:gd name="T2" fmla="*/ 2147483647 w 168"/>
              <a:gd name="T3" fmla="*/ 2147483647 h 16"/>
              <a:gd name="T4" fmla="*/ 2147483647 w 168"/>
              <a:gd name="T5" fmla="*/ 2147483647 h 16"/>
              <a:gd name="T6" fmla="*/ 0 60000 65536"/>
              <a:gd name="T7" fmla="*/ 0 60000 65536"/>
              <a:gd name="T8" fmla="*/ 0 60000 65536"/>
              <a:gd name="T9" fmla="*/ 0 w 168"/>
              <a:gd name="T10" fmla="*/ 0 h 16"/>
              <a:gd name="T11" fmla="*/ 168 w 168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6">
                <a:moveTo>
                  <a:pt x="168" y="0"/>
                </a:moveTo>
                <a:cubicBezTo>
                  <a:pt x="138" y="2"/>
                  <a:pt x="107" y="1"/>
                  <a:pt x="77" y="5"/>
                </a:cubicBezTo>
                <a:cubicBezTo>
                  <a:pt x="0" y="16"/>
                  <a:pt x="85" y="15"/>
                  <a:pt x="57" y="15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52" name="Freeform 157"/>
          <p:cNvSpPr>
            <a:spLocks/>
          </p:cNvSpPr>
          <p:nvPr/>
        </p:nvSpPr>
        <p:spPr bwMode="auto">
          <a:xfrm>
            <a:off x="2259013" y="3241675"/>
            <a:ext cx="112712" cy="104775"/>
          </a:xfrm>
          <a:custGeom>
            <a:avLst/>
            <a:gdLst>
              <a:gd name="T0" fmla="*/ 2147483647 w 41"/>
              <a:gd name="T1" fmla="*/ 0 h 46"/>
              <a:gd name="T2" fmla="*/ 2147483647 w 41"/>
              <a:gd name="T3" fmla="*/ 2147483647 h 46"/>
              <a:gd name="T4" fmla="*/ 0 w 41"/>
              <a:gd name="T5" fmla="*/ 2147483647 h 46"/>
              <a:gd name="T6" fmla="*/ 0 60000 65536"/>
              <a:gd name="T7" fmla="*/ 0 60000 65536"/>
              <a:gd name="T8" fmla="*/ 0 60000 65536"/>
              <a:gd name="T9" fmla="*/ 0 w 41"/>
              <a:gd name="T10" fmla="*/ 0 h 46"/>
              <a:gd name="T11" fmla="*/ 41 w 4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46">
                <a:moveTo>
                  <a:pt x="41" y="0"/>
                </a:moveTo>
                <a:cubicBezTo>
                  <a:pt x="28" y="12"/>
                  <a:pt x="28" y="25"/>
                  <a:pt x="15" y="36"/>
                </a:cubicBezTo>
                <a:cubicBezTo>
                  <a:pt x="10" y="40"/>
                  <a:pt x="0" y="46"/>
                  <a:pt x="0" y="46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53" name="Freeform 159"/>
          <p:cNvSpPr>
            <a:spLocks/>
          </p:cNvSpPr>
          <p:nvPr/>
        </p:nvSpPr>
        <p:spPr bwMode="auto">
          <a:xfrm>
            <a:off x="2066925" y="3354388"/>
            <a:ext cx="214313" cy="449262"/>
          </a:xfrm>
          <a:custGeom>
            <a:avLst/>
            <a:gdLst>
              <a:gd name="T0" fmla="*/ 2147483647 w 135"/>
              <a:gd name="T1" fmla="*/ 0 h 283"/>
              <a:gd name="T2" fmla="*/ 2147483647 w 135"/>
              <a:gd name="T3" fmla="*/ 2147483647 h 283"/>
              <a:gd name="T4" fmla="*/ 0 w 135"/>
              <a:gd name="T5" fmla="*/ 2147483647 h 283"/>
              <a:gd name="T6" fmla="*/ 0 60000 65536"/>
              <a:gd name="T7" fmla="*/ 0 60000 65536"/>
              <a:gd name="T8" fmla="*/ 0 60000 65536"/>
              <a:gd name="T9" fmla="*/ 0 w 135"/>
              <a:gd name="T10" fmla="*/ 0 h 283"/>
              <a:gd name="T11" fmla="*/ 135 w 135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283">
                <a:moveTo>
                  <a:pt x="121" y="0"/>
                </a:moveTo>
                <a:cubicBezTo>
                  <a:pt x="120" y="38"/>
                  <a:pt x="135" y="151"/>
                  <a:pt x="90" y="192"/>
                </a:cubicBezTo>
                <a:cubicBezTo>
                  <a:pt x="80" y="221"/>
                  <a:pt x="34" y="283"/>
                  <a:pt x="0" y="283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54" name="Oval 250"/>
          <p:cNvSpPr>
            <a:spLocks noChangeArrowheads="1"/>
          </p:cNvSpPr>
          <p:nvPr/>
        </p:nvSpPr>
        <p:spPr bwMode="auto">
          <a:xfrm>
            <a:off x="2085975" y="3778250"/>
            <a:ext cx="74613" cy="68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55" name="Text Box 326"/>
          <p:cNvSpPr txBox="1">
            <a:spLocks noChangeArrowheads="1"/>
          </p:cNvSpPr>
          <p:nvPr/>
        </p:nvSpPr>
        <p:spPr bwMode="auto">
          <a:xfrm>
            <a:off x="1876425" y="3789363"/>
            <a:ext cx="5095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Lima</a:t>
            </a:r>
          </a:p>
        </p:txBody>
      </p:sp>
      <p:sp>
        <p:nvSpPr>
          <p:cNvPr id="8311956" name="Oval 250"/>
          <p:cNvSpPr>
            <a:spLocks noChangeArrowheads="1"/>
          </p:cNvSpPr>
          <p:nvPr/>
        </p:nvSpPr>
        <p:spPr bwMode="auto">
          <a:xfrm>
            <a:off x="2487613" y="3173413"/>
            <a:ext cx="74612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57" name="Freeform 169"/>
          <p:cNvSpPr>
            <a:spLocks/>
          </p:cNvSpPr>
          <p:nvPr/>
        </p:nvSpPr>
        <p:spPr bwMode="auto">
          <a:xfrm>
            <a:off x="1327150" y="3794125"/>
            <a:ext cx="720725" cy="85725"/>
          </a:xfrm>
          <a:custGeom>
            <a:avLst/>
            <a:gdLst>
              <a:gd name="T0" fmla="*/ 2147483647 w 454"/>
              <a:gd name="T1" fmla="*/ 2147483647 h 54"/>
              <a:gd name="T2" fmla="*/ 2147483647 w 454"/>
              <a:gd name="T3" fmla="*/ 2147483647 h 54"/>
              <a:gd name="T4" fmla="*/ 2147483647 w 454"/>
              <a:gd name="T5" fmla="*/ 2147483647 h 54"/>
              <a:gd name="T6" fmla="*/ 0 w 454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"/>
              <a:gd name="T14" fmla="*/ 454 w 454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">
                <a:moveTo>
                  <a:pt x="454" y="36"/>
                </a:moveTo>
                <a:cubicBezTo>
                  <a:pt x="308" y="54"/>
                  <a:pt x="397" y="45"/>
                  <a:pt x="81" y="36"/>
                </a:cubicBezTo>
                <a:cubicBezTo>
                  <a:pt x="61" y="35"/>
                  <a:pt x="47" y="17"/>
                  <a:pt x="30" y="10"/>
                </a:cubicBezTo>
                <a:cubicBezTo>
                  <a:pt x="20" y="6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11958" name="AutoShape 147"/>
          <p:cNvSpPr>
            <a:spLocks noChangeArrowheads="1"/>
          </p:cNvSpPr>
          <p:nvPr/>
        </p:nvSpPr>
        <p:spPr bwMode="auto">
          <a:xfrm>
            <a:off x="2011363" y="377983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59" name="Forma livre 324"/>
          <p:cNvSpPr>
            <a:spLocks noChangeArrowheads="1"/>
          </p:cNvSpPr>
          <p:nvPr/>
        </p:nvSpPr>
        <p:spPr bwMode="auto">
          <a:xfrm>
            <a:off x="2871788" y="3348038"/>
            <a:ext cx="161925" cy="47625"/>
          </a:xfrm>
          <a:custGeom>
            <a:avLst/>
            <a:gdLst>
              <a:gd name="T0" fmla="*/ 0 w 161925"/>
              <a:gd name="T1" fmla="*/ 0 h 47625"/>
              <a:gd name="T2" fmla="*/ 161925 w 161925"/>
              <a:gd name="T3" fmla="*/ 47625 h 47625"/>
              <a:gd name="T4" fmla="*/ 0 60000 65536"/>
              <a:gd name="T5" fmla="*/ 0 60000 65536"/>
              <a:gd name="T6" fmla="*/ 0 w 161925"/>
              <a:gd name="T7" fmla="*/ 0 h 47625"/>
              <a:gd name="T8" fmla="*/ 161925 w 161925"/>
              <a:gd name="T9" fmla="*/ 47625 h 47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925" h="47625">
                <a:moveTo>
                  <a:pt x="0" y="0"/>
                </a:moveTo>
                <a:cubicBezTo>
                  <a:pt x="64294" y="23415"/>
                  <a:pt x="128588" y="46831"/>
                  <a:pt x="161925" y="47625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60" name="Text Box 326"/>
          <p:cNvSpPr txBox="1">
            <a:spLocks noChangeArrowheads="1"/>
          </p:cNvSpPr>
          <p:nvPr/>
        </p:nvSpPr>
        <p:spPr bwMode="auto">
          <a:xfrm>
            <a:off x="2497138" y="3276600"/>
            <a:ext cx="688975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5F5F5F"/>
                </a:solidFill>
                <a:latin typeface="Calibri" pitchFamily="34" charset="0"/>
              </a:rPr>
              <a:t>Rio Branco</a:t>
            </a:r>
          </a:p>
        </p:txBody>
      </p:sp>
      <p:sp>
        <p:nvSpPr>
          <p:cNvPr id="8311961" name="Oval 250"/>
          <p:cNvSpPr>
            <a:spLocks noChangeArrowheads="1"/>
          </p:cNvSpPr>
          <p:nvPr/>
        </p:nvSpPr>
        <p:spPr bwMode="auto">
          <a:xfrm>
            <a:off x="3001963" y="3362325"/>
            <a:ext cx="74612" cy="68263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62" name="Oval 250"/>
          <p:cNvSpPr>
            <a:spLocks noChangeArrowheads="1"/>
          </p:cNvSpPr>
          <p:nvPr/>
        </p:nvSpPr>
        <p:spPr bwMode="auto">
          <a:xfrm>
            <a:off x="3355975" y="3122613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63" name="Text Box 326"/>
          <p:cNvSpPr txBox="1">
            <a:spLocks noChangeArrowheads="1"/>
          </p:cNvSpPr>
          <p:nvPr/>
        </p:nvSpPr>
        <p:spPr bwMode="auto">
          <a:xfrm>
            <a:off x="3887788" y="2457450"/>
            <a:ext cx="6381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5F5F5F"/>
                </a:solidFill>
                <a:latin typeface="Calibri" pitchFamily="34" charset="0"/>
              </a:rPr>
              <a:t>Manaus</a:t>
            </a:r>
          </a:p>
        </p:txBody>
      </p:sp>
      <p:sp>
        <p:nvSpPr>
          <p:cNvPr id="8311964" name="Text Box 326"/>
          <p:cNvSpPr txBox="1">
            <a:spLocks noChangeArrowheads="1"/>
          </p:cNvSpPr>
          <p:nvPr/>
        </p:nvSpPr>
        <p:spPr bwMode="auto">
          <a:xfrm>
            <a:off x="2763838" y="2787650"/>
            <a:ext cx="6381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Tabatinga</a:t>
            </a:r>
          </a:p>
        </p:txBody>
      </p:sp>
      <p:sp>
        <p:nvSpPr>
          <p:cNvPr id="8311965" name="Text Box 326"/>
          <p:cNvSpPr txBox="1">
            <a:spLocks noChangeArrowheads="1"/>
          </p:cNvSpPr>
          <p:nvPr/>
        </p:nvSpPr>
        <p:spPr bwMode="auto">
          <a:xfrm>
            <a:off x="1766888" y="2574925"/>
            <a:ext cx="6381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Iquitos</a:t>
            </a:r>
          </a:p>
        </p:txBody>
      </p:sp>
      <p:sp>
        <p:nvSpPr>
          <p:cNvPr id="8311966" name="Freeform 151"/>
          <p:cNvSpPr>
            <a:spLocks/>
          </p:cNvSpPr>
          <p:nvPr/>
        </p:nvSpPr>
        <p:spPr bwMode="auto">
          <a:xfrm>
            <a:off x="2270125" y="2719388"/>
            <a:ext cx="433388" cy="544512"/>
          </a:xfrm>
          <a:custGeom>
            <a:avLst/>
            <a:gdLst>
              <a:gd name="T0" fmla="*/ 2147483647 w 273"/>
              <a:gd name="T1" fmla="*/ 2147483647 h 343"/>
              <a:gd name="T2" fmla="*/ 2147483647 w 273"/>
              <a:gd name="T3" fmla="*/ 2147483647 h 343"/>
              <a:gd name="T4" fmla="*/ 0 w 273"/>
              <a:gd name="T5" fmla="*/ 2147483647 h 343"/>
              <a:gd name="T6" fmla="*/ 2147483647 w 273"/>
              <a:gd name="T7" fmla="*/ 2147483647 h 343"/>
              <a:gd name="T8" fmla="*/ 2147483647 w 273"/>
              <a:gd name="T9" fmla="*/ 2147483647 h 343"/>
              <a:gd name="T10" fmla="*/ 2147483647 w 273"/>
              <a:gd name="T11" fmla="*/ 2147483647 h 343"/>
              <a:gd name="T12" fmla="*/ 2147483647 w 273"/>
              <a:gd name="T13" fmla="*/ 0 h 343"/>
              <a:gd name="T14" fmla="*/ 2147483647 w 273"/>
              <a:gd name="T15" fmla="*/ 2147483647 h 343"/>
              <a:gd name="T16" fmla="*/ 2147483647 w 273"/>
              <a:gd name="T17" fmla="*/ 2147483647 h 343"/>
              <a:gd name="T18" fmla="*/ 2147483647 w 273"/>
              <a:gd name="T19" fmla="*/ 2147483647 h 3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3"/>
              <a:gd name="T31" fmla="*/ 0 h 343"/>
              <a:gd name="T32" fmla="*/ 273 w 273"/>
              <a:gd name="T33" fmla="*/ 343 h 3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3" h="343">
                <a:moveTo>
                  <a:pt x="30" y="343"/>
                </a:moveTo>
                <a:cubicBezTo>
                  <a:pt x="23" y="322"/>
                  <a:pt x="12" y="305"/>
                  <a:pt x="5" y="283"/>
                </a:cubicBezTo>
                <a:cubicBezTo>
                  <a:pt x="3" y="278"/>
                  <a:pt x="0" y="268"/>
                  <a:pt x="0" y="268"/>
                </a:cubicBezTo>
                <a:cubicBezTo>
                  <a:pt x="2" y="234"/>
                  <a:pt x="1" y="200"/>
                  <a:pt x="5" y="167"/>
                </a:cubicBezTo>
                <a:cubicBezTo>
                  <a:pt x="6" y="163"/>
                  <a:pt x="36" y="120"/>
                  <a:pt x="40" y="111"/>
                </a:cubicBezTo>
                <a:cubicBezTo>
                  <a:pt x="50" y="89"/>
                  <a:pt x="53" y="53"/>
                  <a:pt x="71" y="35"/>
                </a:cubicBezTo>
                <a:cubicBezTo>
                  <a:pt x="85" y="21"/>
                  <a:pt x="126" y="7"/>
                  <a:pt x="146" y="0"/>
                </a:cubicBezTo>
                <a:cubicBezTo>
                  <a:pt x="180" y="2"/>
                  <a:pt x="214" y="1"/>
                  <a:pt x="247" y="5"/>
                </a:cubicBezTo>
                <a:cubicBezTo>
                  <a:pt x="253" y="6"/>
                  <a:pt x="257" y="13"/>
                  <a:pt x="263" y="15"/>
                </a:cubicBezTo>
                <a:cubicBezTo>
                  <a:pt x="266" y="16"/>
                  <a:pt x="270" y="15"/>
                  <a:pt x="273" y="15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67" name="Freeform 153"/>
          <p:cNvSpPr>
            <a:spLocks/>
          </p:cNvSpPr>
          <p:nvPr/>
        </p:nvSpPr>
        <p:spPr bwMode="auto">
          <a:xfrm>
            <a:off x="2735263" y="2551113"/>
            <a:ext cx="1074737" cy="200025"/>
          </a:xfrm>
          <a:custGeom>
            <a:avLst/>
            <a:gdLst>
              <a:gd name="T0" fmla="*/ 0 w 677"/>
              <a:gd name="T1" fmla="*/ 2147483647 h 126"/>
              <a:gd name="T2" fmla="*/ 2147483647 w 677"/>
              <a:gd name="T3" fmla="*/ 2147483647 h 126"/>
              <a:gd name="T4" fmla="*/ 2147483647 w 677"/>
              <a:gd name="T5" fmla="*/ 2147483647 h 126"/>
              <a:gd name="T6" fmla="*/ 2147483647 w 677"/>
              <a:gd name="T7" fmla="*/ 2147483647 h 126"/>
              <a:gd name="T8" fmla="*/ 2147483647 w 677"/>
              <a:gd name="T9" fmla="*/ 2147483647 h 126"/>
              <a:gd name="T10" fmla="*/ 2147483647 w 677"/>
              <a:gd name="T11" fmla="*/ 2147483647 h 126"/>
              <a:gd name="T12" fmla="*/ 2147483647 w 677"/>
              <a:gd name="T13" fmla="*/ 0 h 126"/>
              <a:gd name="T14" fmla="*/ 2147483647 w 677"/>
              <a:gd name="T15" fmla="*/ 2147483647 h 126"/>
              <a:gd name="T16" fmla="*/ 2147483647 w 677"/>
              <a:gd name="T17" fmla="*/ 2147483647 h 126"/>
              <a:gd name="T18" fmla="*/ 2147483647 w 677"/>
              <a:gd name="T19" fmla="*/ 2147483647 h 126"/>
              <a:gd name="T20" fmla="*/ 2147483647 w 677"/>
              <a:gd name="T21" fmla="*/ 2147483647 h 126"/>
              <a:gd name="T22" fmla="*/ 2147483647 w 677"/>
              <a:gd name="T23" fmla="*/ 2147483647 h 1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7"/>
              <a:gd name="T37" fmla="*/ 0 h 126"/>
              <a:gd name="T38" fmla="*/ 677 w 677"/>
              <a:gd name="T39" fmla="*/ 126 h 1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7" h="126">
                <a:moveTo>
                  <a:pt x="0" y="126"/>
                </a:moveTo>
                <a:cubicBezTo>
                  <a:pt x="32" y="118"/>
                  <a:pt x="10" y="124"/>
                  <a:pt x="50" y="111"/>
                </a:cubicBezTo>
                <a:cubicBezTo>
                  <a:pt x="55" y="109"/>
                  <a:pt x="66" y="106"/>
                  <a:pt x="66" y="106"/>
                </a:cubicBezTo>
                <a:cubicBezTo>
                  <a:pt x="100" y="83"/>
                  <a:pt x="85" y="90"/>
                  <a:pt x="111" y="81"/>
                </a:cubicBezTo>
                <a:cubicBezTo>
                  <a:pt x="127" y="63"/>
                  <a:pt x="188" y="36"/>
                  <a:pt x="212" y="25"/>
                </a:cubicBezTo>
                <a:cubicBezTo>
                  <a:pt x="219" y="22"/>
                  <a:pt x="247" y="14"/>
                  <a:pt x="258" y="10"/>
                </a:cubicBezTo>
                <a:cubicBezTo>
                  <a:pt x="268" y="7"/>
                  <a:pt x="288" y="0"/>
                  <a:pt x="288" y="0"/>
                </a:cubicBezTo>
                <a:cubicBezTo>
                  <a:pt x="313" y="2"/>
                  <a:pt x="339" y="1"/>
                  <a:pt x="364" y="5"/>
                </a:cubicBezTo>
                <a:cubicBezTo>
                  <a:pt x="386" y="9"/>
                  <a:pt x="374" y="20"/>
                  <a:pt x="389" y="30"/>
                </a:cubicBezTo>
                <a:cubicBezTo>
                  <a:pt x="406" y="41"/>
                  <a:pt x="457" y="44"/>
                  <a:pt x="470" y="45"/>
                </a:cubicBezTo>
                <a:cubicBezTo>
                  <a:pt x="524" y="63"/>
                  <a:pt x="497" y="56"/>
                  <a:pt x="616" y="45"/>
                </a:cubicBezTo>
                <a:cubicBezTo>
                  <a:pt x="621" y="45"/>
                  <a:pt x="677" y="31"/>
                  <a:pt x="677" y="2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68" name="Oval 250"/>
          <p:cNvSpPr>
            <a:spLocks noChangeArrowheads="1"/>
          </p:cNvSpPr>
          <p:nvPr/>
        </p:nvSpPr>
        <p:spPr bwMode="auto">
          <a:xfrm>
            <a:off x="2692400" y="273208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69" name="Text Box 155"/>
          <p:cNvSpPr txBox="1">
            <a:spLocks noChangeArrowheads="1"/>
          </p:cNvSpPr>
          <p:nvPr/>
        </p:nvSpPr>
        <p:spPr bwMode="auto">
          <a:xfrm rot="677232">
            <a:off x="3171825" y="2430463"/>
            <a:ext cx="465138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Solimões</a:t>
            </a:r>
          </a:p>
        </p:txBody>
      </p:sp>
      <p:sp>
        <p:nvSpPr>
          <p:cNvPr id="8311970" name="Text Box 156"/>
          <p:cNvSpPr txBox="1">
            <a:spLocks noChangeArrowheads="1"/>
          </p:cNvSpPr>
          <p:nvPr/>
        </p:nvSpPr>
        <p:spPr bwMode="auto">
          <a:xfrm rot="-3957664">
            <a:off x="2033587" y="2846388"/>
            <a:ext cx="411163" cy="1857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latin typeface="Calibri" pitchFamily="34" charset="0"/>
              </a:rPr>
              <a:t>Ucayali</a:t>
            </a:r>
          </a:p>
        </p:txBody>
      </p:sp>
      <p:sp>
        <p:nvSpPr>
          <p:cNvPr id="8311971" name="AutoShape 146"/>
          <p:cNvSpPr>
            <a:spLocks noChangeArrowheads="1"/>
          </p:cNvSpPr>
          <p:nvPr/>
        </p:nvSpPr>
        <p:spPr bwMode="auto">
          <a:xfrm rot="10800000">
            <a:off x="2292350" y="3236913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72" name="Freeform 115"/>
          <p:cNvSpPr>
            <a:spLocks/>
          </p:cNvSpPr>
          <p:nvPr/>
        </p:nvSpPr>
        <p:spPr bwMode="auto">
          <a:xfrm>
            <a:off x="758825" y="2894013"/>
            <a:ext cx="720725" cy="85725"/>
          </a:xfrm>
          <a:custGeom>
            <a:avLst/>
            <a:gdLst>
              <a:gd name="T0" fmla="*/ 2147483647 w 454"/>
              <a:gd name="T1" fmla="*/ 2147483647 h 54"/>
              <a:gd name="T2" fmla="*/ 2147483647 w 454"/>
              <a:gd name="T3" fmla="*/ 2147483647 h 54"/>
              <a:gd name="T4" fmla="*/ 2147483647 w 454"/>
              <a:gd name="T5" fmla="*/ 2147483647 h 54"/>
              <a:gd name="T6" fmla="*/ 0 w 454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"/>
              <a:gd name="T14" fmla="*/ 454 w 454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">
                <a:moveTo>
                  <a:pt x="454" y="36"/>
                </a:moveTo>
                <a:cubicBezTo>
                  <a:pt x="308" y="54"/>
                  <a:pt x="397" y="45"/>
                  <a:pt x="81" y="36"/>
                </a:cubicBezTo>
                <a:cubicBezTo>
                  <a:pt x="61" y="35"/>
                  <a:pt x="47" y="17"/>
                  <a:pt x="30" y="10"/>
                </a:cubicBezTo>
                <a:cubicBezTo>
                  <a:pt x="20" y="6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11973" name="Freeform 166"/>
          <p:cNvSpPr>
            <a:spLocks/>
          </p:cNvSpPr>
          <p:nvPr/>
        </p:nvSpPr>
        <p:spPr bwMode="auto">
          <a:xfrm>
            <a:off x="1470025" y="2892425"/>
            <a:ext cx="619125" cy="147638"/>
          </a:xfrm>
          <a:custGeom>
            <a:avLst/>
            <a:gdLst>
              <a:gd name="T0" fmla="*/ 0 w 373"/>
              <a:gd name="T1" fmla="*/ 2147483647 h 83"/>
              <a:gd name="T2" fmla="*/ 2147483647 w 373"/>
              <a:gd name="T3" fmla="*/ 2147483647 h 83"/>
              <a:gd name="T4" fmla="*/ 2147483647 w 373"/>
              <a:gd name="T5" fmla="*/ 2147483647 h 83"/>
              <a:gd name="T6" fmla="*/ 2147483647 w 373"/>
              <a:gd name="T7" fmla="*/ 2147483647 h 83"/>
              <a:gd name="T8" fmla="*/ 2147483647 w 373"/>
              <a:gd name="T9" fmla="*/ 2147483647 h 83"/>
              <a:gd name="T10" fmla="*/ 2147483647 w 373"/>
              <a:gd name="T11" fmla="*/ 2147483647 h 83"/>
              <a:gd name="T12" fmla="*/ 2147483647 w 373"/>
              <a:gd name="T13" fmla="*/ 2147483647 h 83"/>
              <a:gd name="T14" fmla="*/ 2147483647 w 373"/>
              <a:gd name="T15" fmla="*/ 2147483647 h 83"/>
              <a:gd name="T16" fmla="*/ 2147483647 w 373"/>
              <a:gd name="T17" fmla="*/ 2147483647 h 83"/>
              <a:gd name="T18" fmla="*/ 2147483647 w 373"/>
              <a:gd name="T19" fmla="*/ 0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3"/>
              <a:gd name="T31" fmla="*/ 0 h 83"/>
              <a:gd name="T32" fmla="*/ 373 w 373"/>
              <a:gd name="T33" fmla="*/ 83 h 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3" h="83">
                <a:moveTo>
                  <a:pt x="0" y="31"/>
                </a:moveTo>
                <a:cubicBezTo>
                  <a:pt x="38" y="28"/>
                  <a:pt x="73" y="18"/>
                  <a:pt x="109" y="26"/>
                </a:cubicBezTo>
                <a:cubicBezTo>
                  <a:pt x="113" y="52"/>
                  <a:pt x="112" y="65"/>
                  <a:pt x="130" y="83"/>
                </a:cubicBezTo>
                <a:cubicBezTo>
                  <a:pt x="147" y="79"/>
                  <a:pt x="166" y="81"/>
                  <a:pt x="181" y="72"/>
                </a:cubicBezTo>
                <a:cubicBezTo>
                  <a:pt x="186" y="69"/>
                  <a:pt x="184" y="62"/>
                  <a:pt x="187" y="57"/>
                </a:cubicBezTo>
                <a:cubicBezTo>
                  <a:pt x="197" y="41"/>
                  <a:pt x="203" y="45"/>
                  <a:pt x="223" y="41"/>
                </a:cubicBezTo>
                <a:cubicBezTo>
                  <a:pt x="246" y="6"/>
                  <a:pt x="251" y="20"/>
                  <a:pt x="270" y="46"/>
                </a:cubicBezTo>
                <a:cubicBezTo>
                  <a:pt x="273" y="41"/>
                  <a:pt x="274" y="32"/>
                  <a:pt x="280" y="31"/>
                </a:cubicBezTo>
                <a:cubicBezTo>
                  <a:pt x="286" y="30"/>
                  <a:pt x="322" y="65"/>
                  <a:pt x="332" y="72"/>
                </a:cubicBezTo>
                <a:cubicBezTo>
                  <a:pt x="370" y="60"/>
                  <a:pt x="373" y="36"/>
                  <a:pt x="373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74" name="AutoShape 148"/>
          <p:cNvSpPr>
            <a:spLocks noChangeArrowheads="1"/>
          </p:cNvSpPr>
          <p:nvPr/>
        </p:nvSpPr>
        <p:spPr bwMode="auto">
          <a:xfrm>
            <a:off x="1444625" y="2913063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75" name="Forma livre 347"/>
          <p:cNvSpPr>
            <a:spLocks noChangeArrowheads="1"/>
          </p:cNvSpPr>
          <p:nvPr/>
        </p:nvSpPr>
        <p:spPr bwMode="auto">
          <a:xfrm>
            <a:off x="2125663" y="2720975"/>
            <a:ext cx="342900" cy="152400"/>
          </a:xfrm>
          <a:custGeom>
            <a:avLst/>
            <a:gdLst>
              <a:gd name="T0" fmla="*/ 342900 w 281940"/>
              <a:gd name="T1" fmla="*/ 0 h 106680"/>
              <a:gd name="T2" fmla="*/ 0 w 281940"/>
              <a:gd name="T3" fmla="*/ 152400 h 106680"/>
              <a:gd name="T4" fmla="*/ 0 60000 65536"/>
              <a:gd name="T5" fmla="*/ 0 60000 65536"/>
              <a:gd name="T6" fmla="*/ 0 w 281940"/>
              <a:gd name="T7" fmla="*/ 0 h 106680"/>
              <a:gd name="T8" fmla="*/ 281940 w 281940"/>
              <a:gd name="T9" fmla="*/ 106680 h 106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940" h="106680">
                <a:moveTo>
                  <a:pt x="281940" y="0"/>
                </a:moveTo>
                <a:cubicBezTo>
                  <a:pt x="158750" y="32385"/>
                  <a:pt x="35560" y="64770"/>
                  <a:pt x="0" y="10668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76" name="Text Box 326"/>
          <p:cNvSpPr txBox="1">
            <a:spLocks noChangeArrowheads="1"/>
          </p:cNvSpPr>
          <p:nvPr/>
        </p:nvSpPr>
        <p:spPr bwMode="auto">
          <a:xfrm>
            <a:off x="847725" y="2979738"/>
            <a:ext cx="638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800" b="0">
                <a:latin typeface="Calibri" pitchFamily="34" charset="0"/>
              </a:rPr>
              <a:t>Paita</a:t>
            </a:r>
          </a:p>
        </p:txBody>
      </p:sp>
      <p:sp>
        <p:nvSpPr>
          <p:cNvPr id="8311977" name="Freeform 105"/>
          <p:cNvSpPr>
            <a:spLocks/>
          </p:cNvSpPr>
          <p:nvPr/>
        </p:nvSpPr>
        <p:spPr bwMode="auto">
          <a:xfrm>
            <a:off x="806450" y="2559050"/>
            <a:ext cx="720725" cy="85725"/>
          </a:xfrm>
          <a:custGeom>
            <a:avLst/>
            <a:gdLst>
              <a:gd name="T0" fmla="*/ 2147483647 w 454"/>
              <a:gd name="T1" fmla="*/ 2147483647 h 54"/>
              <a:gd name="T2" fmla="*/ 2147483647 w 454"/>
              <a:gd name="T3" fmla="*/ 2147483647 h 54"/>
              <a:gd name="T4" fmla="*/ 2147483647 w 454"/>
              <a:gd name="T5" fmla="*/ 2147483647 h 54"/>
              <a:gd name="T6" fmla="*/ 0 w 454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"/>
              <a:gd name="T14" fmla="*/ 454 w 454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">
                <a:moveTo>
                  <a:pt x="454" y="36"/>
                </a:moveTo>
                <a:cubicBezTo>
                  <a:pt x="308" y="54"/>
                  <a:pt x="397" y="45"/>
                  <a:pt x="81" y="36"/>
                </a:cubicBezTo>
                <a:cubicBezTo>
                  <a:pt x="61" y="35"/>
                  <a:pt x="47" y="17"/>
                  <a:pt x="30" y="10"/>
                </a:cubicBezTo>
                <a:cubicBezTo>
                  <a:pt x="20" y="6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11978" name="Text Box 326"/>
          <p:cNvSpPr txBox="1">
            <a:spLocks noChangeArrowheads="1"/>
          </p:cNvSpPr>
          <p:nvPr/>
        </p:nvSpPr>
        <p:spPr bwMode="auto">
          <a:xfrm>
            <a:off x="1830388" y="2395538"/>
            <a:ext cx="346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Pto. 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Morona</a:t>
            </a:r>
          </a:p>
        </p:txBody>
      </p:sp>
      <p:sp>
        <p:nvSpPr>
          <p:cNvPr id="8311979" name="Text Box 326"/>
          <p:cNvSpPr txBox="1">
            <a:spLocks noChangeArrowheads="1"/>
          </p:cNvSpPr>
          <p:nvPr/>
        </p:nvSpPr>
        <p:spPr bwMode="auto">
          <a:xfrm>
            <a:off x="949325" y="2486025"/>
            <a:ext cx="5270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Guayaquil</a:t>
            </a:r>
          </a:p>
        </p:txBody>
      </p:sp>
      <p:sp>
        <p:nvSpPr>
          <p:cNvPr id="8311980" name="Freeform 129"/>
          <p:cNvSpPr>
            <a:spLocks/>
          </p:cNvSpPr>
          <p:nvPr/>
        </p:nvSpPr>
        <p:spPr bwMode="auto">
          <a:xfrm>
            <a:off x="1879600" y="2625725"/>
            <a:ext cx="239713" cy="307975"/>
          </a:xfrm>
          <a:custGeom>
            <a:avLst/>
            <a:gdLst>
              <a:gd name="T0" fmla="*/ 2147483647 w 151"/>
              <a:gd name="T1" fmla="*/ 2147483647 h 194"/>
              <a:gd name="T2" fmla="*/ 2147483647 w 151"/>
              <a:gd name="T3" fmla="*/ 2147483647 h 194"/>
              <a:gd name="T4" fmla="*/ 2147483647 w 151"/>
              <a:gd name="T5" fmla="*/ 2147483647 h 194"/>
              <a:gd name="T6" fmla="*/ 2147483647 w 151"/>
              <a:gd name="T7" fmla="*/ 2147483647 h 194"/>
              <a:gd name="T8" fmla="*/ 2147483647 w 151"/>
              <a:gd name="T9" fmla="*/ 2147483647 h 194"/>
              <a:gd name="T10" fmla="*/ 0 w 151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"/>
              <a:gd name="T19" fmla="*/ 0 h 194"/>
              <a:gd name="T20" fmla="*/ 151 w 151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" h="194">
                <a:moveTo>
                  <a:pt x="151" y="162"/>
                </a:moveTo>
                <a:cubicBezTo>
                  <a:pt x="108" y="166"/>
                  <a:pt x="84" y="178"/>
                  <a:pt x="45" y="172"/>
                </a:cubicBezTo>
                <a:cubicBezTo>
                  <a:pt x="32" y="132"/>
                  <a:pt x="51" y="194"/>
                  <a:pt x="35" y="122"/>
                </a:cubicBezTo>
                <a:cubicBezTo>
                  <a:pt x="33" y="111"/>
                  <a:pt x="28" y="101"/>
                  <a:pt x="25" y="91"/>
                </a:cubicBezTo>
                <a:cubicBezTo>
                  <a:pt x="23" y="86"/>
                  <a:pt x="20" y="76"/>
                  <a:pt x="20" y="76"/>
                </a:cubicBezTo>
                <a:cubicBezTo>
                  <a:pt x="18" y="54"/>
                  <a:pt x="25" y="13"/>
                  <a:pt x="0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81" name="Freeform 130"/>
          <p:cNvSpPr>
            <a:spLocks/>
          </p:cNvSpPr>
          <p:nvPr/>
        </p:nvSpPr>
        <p:spPr bwMode="auto">
          <a:xfrm flipV="1">
            <a:off x="1530350" y="2593975"/>
            <a:ext cx="357188" cy="46038"/>
          </a:xfrm>
          <a:custGeom>
            <a:avLst/>
            <a:gdLst>
              <a:gd name="T0" fmla="*/ 2147483647 w 132"/>
              <a:gd name="T1" fmla="*/ 2147483647 h 44"/>
              <a:gd name="T2" fmla="*/ 2147483647 w 132"/>
              <a:gd name="T3" fmla="*/ 2147483647 h 44"/>
              <a:gd name="T4" fmla="*/ 2147483647 w 132"/>
              <a:gd name="T5" fmla="*/ 2147483647 h 44"/>
              <a:gd name="T6" fmla="*/ 2147483647 w 132"/>
              <a:gd name="T7" fmla="*/ 2147483647 h 44"/>
              <a:gd name="T8" fmla="*/ 0 w 132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44"/>
              <a:gd name="T17" fmla="*/ 132 w 132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44">
                <a:moveTo>
                  <a:pt x="132" y="44"/>
                </a:moveTo>
                <a:cubicBezTo>
                  <a:pt x="130" y="39"/>
                  <a:pt x="132" y="30"/>
                  <a:pt x="127" y="29"/>
                </a:cubicBezTo>
                <a:cubicBezTo>
                  <a:pt x="116" y="28"/>
                  <a:pt x="96" y="39"/>
                  <a:pt x="96" y="39"/>
                </a:cubicBezTo>
                <a:cubicBezTo>
                  <a:pt x="79" y="14"/>
                  <a:pt x="78" y="0"/>
                  <a:pt x="61" y="34"/>
                </a:cubicBezTo>
                <a:cubicBezTo>
                  <a:pt x="37" y="10"/>
                  <a:pt x="30" y="19"/>
                  <a:pt x="0" y="19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82" name="AutoShape 128"/>
          <p:cNvSpPr>
            <a:spLocks noChangeArrowheads="1"/>
          </p:cNvSpPr>
          <p:nvPr/>
        </p:nvSpPr>
        <p:spPr bwMode="auto">
          <a:xfrm>
            <a:off x="1466850" y="2565400"/>
            <a:ext cx="79375" cy="746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83" name="AutoShape 122"/>
          <p:cNvSpPr>
            <a:spLocks noChangeArrowheads="1"/>
          </p:cNvSpPr>
          <p:nvPr/>
        </p:nvSpPr>
        <p:spPr bwMode="auto">
          <a:xfrm rot="10800000">
            <a:off x="1843088" y="2600325"/>
            <a:ext cx="92075" cy="619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84" name="Text Box 326"/>
          <p:cNvSpPr txBox="1">
            <a:spLocks noChangeArrowheads="1"/>
          </p:cNvSpPr>
          <p:nvPr/>
        </p:nvSpPr>
        <p:spPr bwMode="auto">
          <a:xfrm>
            <a:off x="1516063" y="2741613"/>
            <a:ext cx="6381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Yurimaguas</a:t>
            </a:r>
          </a:p>
        </p:txBody>
      </p:sp>
      <p:sp>
        <p:nvSpPr>
          <p:cNvPr id="8311985" name="AutoShape 150"/>
          <p:cNvSpPr>
            <a:spLocks noChangeArrowheads="1"/>
          </p:cNvSpPr>
          <p:nvPr/>
        </p:nvSpPr>
        <p:spPr bwMode="auto">
          <a:xfrm rot="10800000">
            <a:off x="2055813" y="2860675"/>
            <a:ext cx="92075" cy="619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86" name="Freeform 105"/>
          <p:cNvSpPr>
            <a:spLocks/>
          </p:cNvSpPr>
          <p:nvPr/>
        </p:nvSpPr>
        <p:spPr bwMode="auto">
          <a:xfrm>
            <a:off x="788988" y="2376488"/>
            <a:ext cx="633412" cy="106362"/>
          </a:xfrm>
          <a:custGeom>
            <a:avLst/>
            <a:gdLst>
              <a:gd name="T0" fmla="*/ 2147483647 w 454"/>
              <a:gd name="T1" fmla="*/ 2147483647 h 54"/>
              <a:gd name="T2" fmla="*/ 2147483647 w 454"/>
              <a:gd name="T3" fmla="*/ 2147483647 h 54"/>
              <a:gd name="T4" fmla="*/ 2147483647 w 454"/>
              <a:gd name="T5" fmla="*/ 2147483647 h 54"/>
              <a:gd name="T6" fmla="*/ 0 w 454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"/>
              <a:gd name="T14" fmla="*/ 454 w 454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">
                <a:moveTo>
                  <a:pt x="454" y="36"/>
                </a:moveTo>
                <a:cubicBezTo>
                  <a:pt x="308" y="54"/>
                  <a:pt x="397" y="45"/>
                  <a:pt x="81" y="36"/>
                </a:cubicBezTo>
                <a:cubicBezTo>
                  <a:pt x="61" y="35"/>
                  <a:pt x="47" y="17"/>
                  <a:pt x="30" y="10"/>
                </a:cubicBezTo>
                <a:cubicBezTo>
                  <a:pt x="20" y="6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11987" name="Text Box 326"/>
          <p:cNvSpPr txBox="1">
            <a:spLocks noChangeArrowheads="1"/>
          </p:cNvSpPr>
          <p:nvPr/>
        </p:nvSpPr>
        <p:spPr bwMode="auto">
          <a:xfrm>
            <a:off x="871538" y="2319338"/>
            <a:ext cx="5270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Manta</a:t>
            </a:r>
          </a:p>
        </p:txBody>
      </p:sp>
      <p:sp>
        <p:nvSpPr>
          <p:cNvPr id="8311988" name="Text Box 123"/>
          <p:cNvSpPr txBox="1">
            <a:spLocks noChangeArrowheads="1"/>
          </p:cNvSpPr>
          <p:nvPr/>
        </p:nvSpPr>
        <p:spPr bwMode="auto">
          <a:xfrm rot="2303066">
            <a:off x="2171700" y="2397125"/>
            <a:ext cx="250825" cy="9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600" b="0">
                <a:latin typeface="Calibri" pitchFamily="34" charset="0"/>
              </a:rPr>
              <a:t>Napo</a:t>
            </a:r>
          </a:p>
        </p:txBody>
      </p:sp>
      <p:sp>
        <p:nvSpPr>
          <p:cNvPr id="8311989" name="Freeform 127"/>
          <p:cNvSpPr>
            <a:spLocks/>
          </p:cNvSpPr>
          <p:nvPr/>
        </p:nvSpPr>
        <p:spPr bwMode="auto">
          <a:xfrm>
            <a:off x="1831975" y="2325688"/>
            <a:ext cx="233363" cy="57150"/>
          </a:xfrm>
          <a:custGeom>
            <a:avLst/>
            <a:gdLst>
              <a:gd name="T0" fmla="*/ 2147483647 w 147"/>
              <a:gd name="T1" fmla="*/ 2147483647 h 36"/>
              <a:gd name="T2" fmla="*/ 2147483647 w 147"/>
              <a:gd name="T3" fmla="*/ 0 h 36"/>
              <a:gd name="T4" fmla="*/ 2147483647 w 147"/>
              <a:gd name="T5" fmla="*/ 2147483647 h 36"/>
              <a:gd name="T6" fmla="*/ 2147483647 w 147"/>
              <a:gd name="T7" fmla="*/ 2147483647 h 36"/>
              <a:gd name="T8" fmla="*/ 0 w 147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"/>
              <a:gd name="T16" fmla="*/ 0 h 36"/>
              <a:gd name="T17" fmla="*/ 147 w 147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" h="36">
                <a:moveTo>
                  <a:pt x="147" y="36"/>
                </a:moveTo>
                <a:cubicBezTo>
                  <a:pt x="127" y="23"/>
                  <a:pt x="108" y="18"/>
                  <a:pt x="91" y="0"/>
                </a:cubicBezTo>
                <a:cubicBezTo>
                  <a:pt x="64" y="2"/>
                  <a:pt x="36" y="0"/>
                  <a:pt x="10" y="6"/>
                </a:cubicBezTo>
                <a:cubicBezTo>
                  <a:pt x="5" y="7"/>
                  <a:pt x="8" y="17"/>
                  <a:pt x="5" y="21"/>
                </a:cubicBezTo>
                <a:cubicBezTo>
                  <a:pt x="4" y="22"/>
                  <a:pt x="2" y="21"/>
                  <a:pt x="0" y="21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90" name="Freeform 128"/>
          <p:cNvSpPr>
            <a:spLocks/>
          </p:cNvSpPr>
          <p:nvPr/>
        </p:nvSpPr>
        <p:spPr bwMode="auto">
          <a:xfrm>
            <a:off x="1455738" y="2351088"/>
            <a:ext cx="344487" cy="111125"/>
          </a:xfrm>
          <a:custGeom>
            <a:avLst/>
            <a:gdLst>
              <a:gd name="T0" fmla="*/ 0 w 217"/>
              <a:gd name="T1" fmla="*/ 2147483647 h 70"/>
              <a:gd name="T2" fmla="*/ 2147483647 w 217"/>
              <a:gd name="T3" fmla="*/ 2147483647 h 70"/>
              <a:gd name="T4" fmla="*/ 2147483647 w 217"/>
              <a:gd name="T5" fmla="*/ 2147483647 h 70"/>
              <a:gd name="T6" fmla="*/ 2147483647 w 217"/>
              <a:gd name="T7" fmla="*/ 2147483647 h 70"/>
              <a:gd name="T8" fmla="*/ 2147483647 w 217"/>
              <a:gd name="T9" fmla="*/ 2147483647 h 70"/>
              <a:gd name="T10" fmla="*/ 2147483647 w 217"/>
              <a:gd name="T11" fmla="*/ 2147483647 h 70"/>
              <a:gd name="T12" fmla="*/ 2147483647 w 217"/>
              <a:gd name="T13" fmla="*/ 2147483647 h 70"/>
              <a:gd name="T14" fmla="*/ 2147483647 w 217"/>
              <a:gd name="T15" fmla="*/ 2147483647 h 70"/>
              <a:gd name="T16" fmla="*/ 2147483647 w 217"/>
              <a:gd name="T17" fmla="*/ 0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7"/>
              <a:gd name="T28" fmla="*/ 0 h 70"/>
              <a:gd name="T29" fmla="*/ 217 w 217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7" h="70">
                <a:moveTo>
                  <a:pt x="0" y="70"/>
                </a:moveTo>
                <a:cubicBezTo>
                  <a:pt x="16" y="46"/>
                  <a:pt x="28" y="50"/>
                  <a:pt x="55" y="55"/>
                </a:cubicBezTo>
                <a:cubicBezTo>
                  <a:pt x="66" y="23"/>
                  <a:pt x="53" y="48"/>
                  <a:pt x="70" y="55"/>
                </a:cubicBezTo>
                <a:cubicBezTo>
                  <a:pt x="75" y="57"/>
                  <a:pt x="81" y="52"/>
                  <a:pt x="86" y="50"/>
                </a:cubicBezTo>
                <a:cubicBezTo>
                  <a:pt x="96" y="52"/>
                  <a:pt x="106" y="57"/>
                  <a:pt x="116" y="55"/>
                </a:cubicBezTo>
                <a:cubicBezTo>
                  <a:pt x="152" y="47"/>
                  <a:pt x="111" y="27"/>
                  <a:pt x="146" y="50"/>
                </a:cubicBezTo>
                <a:cubicBezTo>
                  <a:pt x="159" y="10"/>
                  <a:pt x="139" y="57"/>
                  <a:pt x="166" y="30"/>
                </a:cubicBezTo>
                <a:cubicBezTo>
                  <a:pt x="192" y="4"/>
                  <a:pt x="145" y="23"/>
                  <a:pt x="187" y="10"/>
                </a:cubicBezTo>
                <a:cubicBezTo>
                  <a:pt x="201" y="15"/>
                  <a:pt x="217" y="20"/>
                  <a:pt x="217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1991" name="AutoShape 122"/>
          <p:cNvSpPr>
            <a:spLocks noChangeArrowheads="1"/>
          </p:cNvSpPr>
          <p:nvPr/>
        </p:nvSpPr>
        <p:spPr bwMode="auto">
          <a:xfrm>
            <a:off x="1404938" y="239553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92" name="Forma livre 388"/>
          <p:cNvSpPr>
            <a:spLocks noChangeArrowheads="1"/>
          </p:cNvSpPr>
          <p:nvPr/>
        </p:nvSpPr>
        <p:spPr bwMode="auto">
          <a:xfrm>
            <a:off x="2070100" y="2400300"/>
            <a:ext cx="438150" cy="323850"/>
          </a:xfrm>
          <a:custGeom>
            <a:avLst/>
            <a:gdLst>
              <a:gd name="T0" fmla="*/ 0 w 438150"/>
              <a:gd name="T1" fmla="*/ 0 h 323850"/>
              <a:gd name="T2" fmla="*/ 438150 w 438150"/>
              <a:gd name="T3" fmla="*/ 323850 h 323850"/>
              <a:gd name="T4" fmla="*/ 0 60000 65536"/>
              <a:gd name="T5" fmla="*/ 0 60000 65536"/>
              <a:gd name="T6" fmla="*/ 0 w 438150"/>
              <a:gd name="T7" fmla="*/ 0 h 323850"/>
              <a:gd name="T8" fmla="*/ 438150 w 438150"/>
              <a:gd name="T9" fmla="*/ 323850 h 3238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8150" h="323850">
                <a:moveTo>
                  <a:pt x="0" y="0"/>
                </a:moveTo>
                <a:cubicBezTo>
                  <a:pt x="212196" y="122766"/>
                  <a:pt x="424392" y="245533"/>
                  <a:pt x="438150" y="32385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93" name="Oval 250"/>
          <p:cNvSpPr>
            <a:spLocks noChangeArrowheads="1"/>
          </p:cNvSpPr>
          <p:nvPr/>
        </p:nvSpPr>
        <p:spPr bwMode="auto">
          <a:xfrm>
            <a:off x="2451100" y="2690813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1994" name="AutoShape 124"/>
          <p:cNvSpPr>
            <a:spLocks noChangeArrowheads="1"/>
          </p:cNvSpPr>
          <p:nvPr/>
        </p:nvSpPr>
        <p:spPr bwMode="auto">
          <a:xfrm rot="10800000">
            <a:off x="1779588" y="2324100"/>
            <a:ext cx="92075" cy="619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1995" name="Forma livre 392"/>
          <p:cNvSpPr>
            <a:spLocks noChangeArrowheads="1"/>
          </p:cNvSpPr>
          <p:nvPr/>
        </p:nvSpPr>
        <p:spPr bwMode="auto">
          <a:xfrm>
            <a:off x="1549400" y="2071688"/>
            <a:ext cx="2273300" cy="493712"/>
          </a:xfrm>
          <a:custGeom>
            <a:avLst/>
            <a:gdLst>
              <a:gd name="T0" fmla="*/ 0 w 2222500"/>
              <a:gd name="T1" fmla="*/ 315383 h 493183"/>
              <a:gd name="T2" fmla="*/ 155883 w 2222500"/>
              <a:gd name="T3" fmla="*/ 131233 h 493183"/>
              <a:gd name="T4" fmla="*/ 331252 w 2222500"/>
              <a:gd name="T5" fmla="*/ 48683 h 493183"/>
              <a:gd name="T6" fmla="*/ 597553 w 2222500"/>
              <a:gd name="T7" fmla="*/ 35983 h 493183"/>
              <a:gd name="T8" fmla="*/ 1532854 w 2222500"/>
              <a:gd name="T9" fmla="*/ 264583 h 493183"/>
              <a:gd name="T10" fmla="*/ 2273300 w 2222500"/>
              <a:gd name="T11" fmla="*/ 493183 h 4931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22500"/>
              <a:gd name="T19" fmla="*/ 0 h 493183"/>
              <a:gd name="T20" fmla="*/ 2222500 w 2222500"/>
              <a:gd name="T21" fmla="*/ 493183 h 4931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22500" h="493183">
                <a:moveTo>
                  <a:pt x="0" y="315383"/>
                </a:moveTo>
                <a:cubicBezTo>
                  <a:pt x="49212" y="245533"/>
                  <a:pt x="98425" y="175683"/>
                  <a:pt x="152400" y="131233"/>
                </a:cubicBezTo>
                <a:cubicBezTo>
                  <a:pt x="206375" y="86783"/>
                  <a:pt x="251883" y="64558"/>
                  <a:pt x="323850" y="48683"/>
                </a:cubicBezTo>
                <a:cubicBezTo>
                  <a:pt x="395817" y="32808"/>
                  <a:pt x="388408" y="0"/>
                  <a:pt x="584200" y="35983"/>
                </a:cubicBezTo>
                <a:cubicBezTo>
                  <a:pt x="779992" y="71966"/>
                  <a:pt x="1225550" y="188383"/>
                  <a:pt x="1498600" y="264583"/>
                </a:cubicBezTo>
                <a:cubicBezTo>
                  <a:pt x="1771650" y="340783"/>
                  <a:pt x="1997075" y="416983"/>
                  <a:pt x="2222500" y="493183"/>
                </a:cubicBezTo>
              </a:path>
            </a:pathLst>
          </a:custGeom>
          <a:noFill/>
          <a:ln w="19050">
            <a:solidFill>
              <a:srgbClr val="FFCCCC"/>
            </a:solidFill>
            <a:round/>
            <a:headEnd/>
            <a:tailEnd type="stealth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1996" name="Text Box 326"/>
          <p:cNvSpPr txBox="1">
            <a:spLocks noChangeArrowheads="1"/>
          </p:cNvSpPr>
          <p:nvPr/>
        </p:nvSpPr>
        <p:spPr bwMode="auto">
          <a:xfrm>
            <a:off x="1811338" y="2138363"/>
            <a:ext cx="6381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Pto. 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Providencia</a:t>
            </a:r>
          </a:p>
        </p:txBody>
      </p:sp>
      <p:sp>
        <p:nvSpPr>
          <p:cNvPr id="8311997" name="Text Box 115"/>
          <p:cNvSpPr txBox="1">
            <a:spLocks noChangeArrowheads="1"/>
          </p:cNvSpPr>
          <p:nvPr/>
        </p:nvSpPr>
        <p:spPr bwMode="auto">
          <a:xfrm>
            <a:off x="2689225" y="941388"/>
            <a:ext cx="830263" cy="2000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77900"/>
            <a:r>
              <a:rPr lang="pt-BR" sz="700" b="0">
                <a:latin typeface="Calibri" pitchFamily="34" charset="0"/>
              </a:rPr>
              <a:t>Puerto Cabello</a:t>
            </a:r>
          </a:p>
        </p:txBody>
      </p:sp>
      <p:sp>
        <p:nvSpPr>
          <p:cNvPr id="8311998" name="Text Box 116"/>
          <p:cNvSpPr txBox="1">
            <a:spLocks noChangeArrowheads="1"/>
          </p:cNvSpPr>
          <p:nvPr/>
        </p:nvSpPr>
        <p:spPr bwMode="auto">
          <a:xfrm>
            <a:off x="3081338" y="1531938"/>
            <a:ext cx="652462" cy="3079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7900"/>
            <a:r>
              <a:rPr lang="pt-BR" sz="700" b="0">
                <a:latin typeface="Calibri" pitchFamily="34" charset="0"/>
              </a:rPr>
              <a:t>Santa Elena de Uairén</a:t>
            </a:r>
          </a:p>
        </p:txBody>
      </p:sp>
      <p:sp>
        <p:nvSpPr>
          <p:cNvPr id="8311999" name="Text Box 326"/>
          <p:cNvSpPr txBox="1">
            <a:spLocks noChangeArrowheads="1"/>
          </p:cNvSpPr>
          <p:nvPr/>
        </p:nvSpPr>
        <p:spPr bwMode="auto">
          <a:xfrm>
            <a:off x="3157538" y="2084388"/>
            <a:ext cx="5127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Caracaraí</a:t>
            </a:r>
          </a:p>
        </p:txBody>
      </p:sp>
      <p:sp>
        <p:nvSpPr>
          <p:cNvPr id="8312000" name="Text Box 326"/>
          <p:cNvSpPr txBox="1">
            <a:spLocks noChangeArrowheads="1"/>
          </p:cNvSpPr>
          <p:nvPr/>
        </p:nvSpPr>
        <p:spPr bwMode="auto">
          <a:xfrm>
            <a:off x="3746500" y="1870075"/>
            <a:ext cx="5127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Boa Vista</a:t>
            </a:r>
          </a:p>
        </p:txBody>
      </p:sp>
      <p:sp>
        <p:nvSpPr>
          <p:cNvPr id="8312001" name="Freeform 127"/>
          <p:cNvSpPr>
            <a:spLocks/>
          </p:cNvSpPr>
          <p:nvPr/>
        </p:nvSpPr>
        <p:spPr bwMode="auto">
          <a:xfrm>
            <a:off x="2943225" y="1189038"/>
            <a:ext cx="746125" cy="523875"/>
          </a:xfrm>
          <a:custGeom>
            <a:avLst/>
            <a:gdLst>
              <a:gd name="T0" fmla="*/ 0 w 470"/>
              <a:gd name="T1" fmla="*/ 0 h 330"/>
              <a:gd name="T2" fmla="*/ 2147483647 w 470"/>
              <a:gd name="T3" fmla="*/ 2147483647 h 330"/>
              <a:gd name="T4" fmla="*/ 2147483647 w 470"/>
              <a:gd name="T5" fmla="*/ 2147483647 h 330"/>
              <a:gd name="T6" fmla="*/ 2147483647 w 470"/>
              <a:gd name="T7" fmla="*/ 2147483647 h 330"/>
              <a:gd name="T8" fmla="*/ 2147483647 w 470"/>
              <a:gd name="T9" fmla="*/ 2147483647 h 330"/>
              <a:gd name="T10" fmla="*/ 2147483647 w 470"/>
              <a:gd name="T11" fmla="*/ 2147483647 h 330"/>
              <a:gd name="T12" fmla="*/ 2147483647 w 470"/>
              <a:gd name="T13" fmla="*/ 2147483647 h 3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0"/>
              <a:gd name="T22" fmla="*/ 0 h 330"/>
              <a:gd name="T23" fmla="*/ 470 w 470"/>
              <a:gd name="T24" fmla="*/ 330 h 3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0" h="330">
                <a:moveTo>
                  <a:pt x="0" y="0"/>
                </a:moveTo>
                <a:cubicBezTo>
                  <a:pt x="102" y="4"/>
                  <a:pt x="192" y="21"/>
                  <a:pt x="293" y="25"/>
                </a:cubicBezTo>
                <a:cubicBezTo>
                  <a:pt x="301" y="78"/>
                  <a:pt x="303" y="49"/>
                  <a:pt x="319" y="86"/>
                </a:cubicBezTo>
                <a:cubicBezTo>
                  <a:pt x="329" y="109"/>
                  <a:pt x="331" y="126"/>
                  <a:pt x="344" y="146"/>
                </a:cubicBezTo>
                <a:cubicBezTo>
                  <a:pt x="359" y="192"/>
                  <a:pt x="366" y="239"/>
                  <a:pt x="420" y="252"/>
                </a:cubicBezTo>
                <a:cubicBezTo>
                  <a:pt x="436" y="270"/>
                  <a:pt x="442" y="290"/>
                  <a:pt x="460" y="308"/>
                </a:cubicBezTo>
                <a:cubicBezTo>
                  <a:pt x="465" y="330"/>
                  <a:pt x="458" y="328"/>
                  <a:pt x="470" y="328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2002" name="Freeform 163"/>
          <p:cNvSpPr>
            <a:spLocks/>
          </p:cNvSpPr>
          <p:nvPr/>
        </p:nvSpPr>
        <p:spPr bwMode="auto">
          <a:xfrm>
            <a:off x="3659188" y="1722438"/>
            <a:ext cx="168275" cy="847725"/>
          </a:xfrm>
          <a:custGeom>
            <a:avLst/>
            <a:gdLst>
              <a:gd name="T0" fmla="*/ 2147483647 w 106"/>
              <a:gd name="T1" fmla="*/ 0 h 534"/>
              <a:gd name="T2" fmla="*/ 2147483647 w 106"/>
              <a:gd name="T3" fmla="*/ 2147483647 h 534"/>
              <a:gd name="T4" fmla="*/ 2147483647 w 106"/>
              <a:gd name="T5" fmla="*/ 2147483647 h 534"/>
              <a:gd name="T6" fmla="*/ 2147483647 w 106"/>
              <a:gd name="T7" fmla="*/ 2147483647 h 534"/>
              <a:gd name="T8" fmla="*/ 2147483647 w 106"/>
              <a:gd name="T9" fmla="*/ 2147483647 h 534"/>
              <a:gd name="T10" fmla="*/ 2147483647 w 106"/>
              <a:gd name="T11" fmla="*/ 2147483647 h 534"/>
              <a:gd name="T12" fmla="*/ 2147483647 w 106"/>
              <a:gd name="T13" fmla="*/ 2147483647 h 534"/>
              <a:gd name="T14" fmla="*/ 2147483647 w 106"/>
              <a:gd name="T15" fmla="*/ 2147483647 h 534"/>
              <a:gd name="T16" fmla="*/ 2147483647 w 106"/>
              <a:gd name="T17" fmla="*/ 2147483647 h 534"/>
              <a:gd name="T18" fmla="*/ 2147483647 w 106"/>
              <a:gd name="T19" fmla="*/ 2147483647 h 534"/>
              <a:gd name="T20" fmla="*/ 2147483647 w 106"/>
              <a:gd name="T21" fmla="*/ 2147483647 h 5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6"/>
              <a:gd name="T34" fmla="*/ 0 h 534"/>
              <a:gd name="T35" fmla="*/ 106 w 106"/>
              <a:gd name="T36" fmla="*/ 534 h 5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6" h="534">
                <a:moveTo>
                  <a:pt x="15" y="0"/>
                </a:moveTo>
                <a:cubicBezTo>
                  <a:pt x="17" y="14"/>
                  <a:pt x="16" y="28"/>
                  <a:pt x="20" y="42"/>
                </a:cubicBezTo>
                <a:cubicBezTo>
                  <a:pt x="21" y="47"/>
                  <a:pt x="29" y="48"/>
                  <a:pt x="30" y="53"/>
                </a:cubicBezTo>
                <a:cubicBezTo>
                  <a:pt x="34" y="68"/>
                  <a:pt x="33" y="84"/>
                  <a:pt x="36" y="100"/>
                </a:cubicBezTo>
                <a:cubicBezTo>
                  <a:pt x="37" y="105"/>
                  <a:pt x="39" y="110"/>
                  <a:pt x="41" y="115"/>
                </a:cubicBezTo>
                <a:cubicBezTo>
                  <a:pt x="35" y="141"/>
                  <a:pt x="32" y="164"/>
                  <a:pt x="9" y="178"/>
                </a:cubicBezTo>
                <a:cubicBezTo>
                  <a:pt x="0" y="206"/>
                  <a:pt x="13" y="201"/>
                  <a:pt x="36" y="210"/>
                </a:cubicBezTo>
                <a:cubicBezTo>
                  <a:pt x="52" y="258"/>
                  <a:pt x="6" y="345"/>
                  <a:pt x="57" y="377"/>
                </a:cubicBezTo>
                <a:cubicBezTo>
                  <a:pt x="66" y="406"/>
                  <a:pt x="60" y="435"/>
                  <a:pt x="78" y="461"/>
                </a:cubicBezTo>
                <a:cubicBezTo>
                  <a:pt x="90" y="497"/>
                  <a:pt x="81" y="484"/>
                  <a:pt x="98" y="503"/>
                </a:cubicBezTo>
                <a:cubicBezTo>
                  <a:pt x="106" y="524"/>
                  <a:pt x="104" y="513"/>
                  <a:pt x="104" y="534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2003" name="Freeform 165"/>
          <p:cNvSpPr>
            <a:spLocks/>
          </p:cNvSpPr>
          <p:nvPr/>
        </p:nvSpPr>
        <p:spPr bwMode="auto">
          <a:xfrm>
            <a:off x="2165350" y="941388"/>
            <a:ext cx="762000" cy="215900"/>
          </a:xfrm>
          <a:custGeom>
            <a:avLst/>
            <a:gdLst>
              <a:gd name="T0" fmla="*/ 2147483647 w 480"/>
              <a:gd name="T1" fmla="*/ 2147483647 h 136"/>
              <a:gd name="T2" fmla="*/ 2147483647 w 480"/>
              <a:gd name="T3" fmla="*/ 2147483647 h 136"/>
              <a:gd name="T4" fmla="*/ 0 w 480"/>
              <a:gd name="T5" fmla="*/ 2147483647 h 136"/>
              <a:gd name="T6" fmla="*/ 0 60000 65536"/>
              <a:gd name="T7" fmla="*/ 0 60000 65536"/>
              <a:gd name="T8" fmla="*/ 0 60000 65536"/>
              <a:gd name="T9" fmla="*/ 0 w 480"/>
              <a:gd name="T10" fmla="*/ 0 h 136"/>
              <a:gd name="T11" fmla="*/ 480 w 48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36">
                <a:moveTo>
                  <a:pt x="480" y="136"/>
                </a:moveTo>
                <a:cubicBezTo>
                  <a:pt x="464" y="110"/>
                  <a:pt x="437" y="94"/>
                  <a:pt x="409" y="85"/>
                </a:cubicBezTo>
                <a:cubicBezTo>
                  <a:pt x="282" y="0"/>
                  <a:pt x="163" y="30"/>
                  <a:pt x="0" y="3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12004" name="AutoShape 113"/>
          <p:cNvSpPr>
            <a:spLocks noChangeArrowheads="1"/>
          </p:cNvSpPr>
          <p:nvPr/>
        </p:nvSpPr>
        <p:spPr bwMode="auto">
          <a:xfrm>
            <a:off x="2900363" y="110648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2005" name="Oval 250"/>
          <p:cNvSpPr>
            <a:spLocks noChangeArrowheads="1"/>
          </p:cNvSpPr>
          <p:nvPr/>
        </p:nvSpPr>
        <p:spPr bwMode="auto">
          <a:xfrm>
            <a:off x="3609975" y="200183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2006" name="Oval 250"/>
          <p:cNvSpPr>
            <a:spLocks noChangeArrowheads="1"/>
          </p:cNvSpPr>
          <p:nvPr/>
        </p:nvSpPr>
        <p:spPr bwMode="auto">
          <a:xfrm>
            <a:off x="3632200" y="1657350"/>
            <a:ext cx="74613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2007" name="Oval 250"/>
          <p:cNvSpPr>
            <a:spLocks noChangeArrowheads="1"/>
          </p:cNvSpPr>
          <p:nvPr/>
        </p:nvSpPr>
        <p:spPr bwMode="auto">
          <a:xfrm>
            <a:off x="3121025" y="1158875"/>
            <a:ext cx="74613" cy="68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2008" name="Text Box 326"/>
          <p:cNvSpPr txBox="1">
            <a:spLocks noChangeArrowheads="1"/>
          </p:cNvSpPr>
          <p:nvPr/>
        </p:nvSpPr>
        <p:spPr bwMode="auto">
          <a:xfrm>
            <a:off x="3182938" y="1046163"/>
            <a:ext cx="5127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Caracas</a:t>
            </a:r>
          </a:p>
        </p:txBody>
      </p:sp>
      <p:sp>
        <p:nvSpPr>
          <p:cNvPr id="8312009" name="Oval 250"/>
          <p:cNvSpPr>
            <a:spLocks noChangeArrowheads="1"/>
          </p:cNvSpPr>
          <p:nvPr/>
        </p:nvSpPr>
        <p:spPr bwMode="auto">
          <a:xfrm>
            <a:off x="3797300" y="2544763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2010" name="Text Box 326"/>
          <p:cNvSpPr txBox="1">
            <a:spLocks noChangeArrowheads="1"/>
          </p:cNvSpPr>
          <p:nvPr/>
        </p:nvSpPr>
        <p:spPr bwMode="auto">
          <a:xfrm>
            <a:off x="3446463" y="1427163"/>
            <a:ext cx="7207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Georgetown</a:t>
            </a:r>
          </a:p>
        </p:txBody>
      </p:sp>
      <p:sp>
        <p:nvSpPr>
          <p:cNvPr id="8312011" name="Freeform 121"/>
          <p:cNvSpPr>
            <a:spLocks/>
          </p:cNvSpPr>
          <p:nvPr/>
        </p:nvSpPr>
        <p:spPr bwMode="auto">
          <a:xfrm>
            <a:off x="3838575" y="1554163"/>
            <a:ext cx="241300" cy="307975"/>
          </a:xfrm>
          <a:custGeom>
            <a:avLst/>
            <a:gdLst>
              <a:gd name="T0" fmla="*/ 0 w 152"/>
              <a:gd name="T1" fmla="*/ 2147483647 h 194"/>
              <a:gd name="T2" fmla="*/ 2147483647 w 152"/>
              <a:gd name="T3" fmla="*/ 2147483647 h 194"/>
              <a:gd name="T4" fmla="*/ 2147483647 w 152"/>
              <a:gd name="T5" fmla="*/ 2147483647 h 194"/>
              <a:gd name="T6" fmla="*/ 2147483647 w 152"/>
              <a:gd name="T7" fmla="*/ 2147483647 h 194"/>
              <a:gd name="T8" fmla="*/ 2147483647 w 152"/>
              <a:gd name="T9" fmla="*/ 2147483647 h 194"/>
              <a:gd name="T10" fmla="*/ 2147483647 w 152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94"/>
              <a:gd name="T20" fmla="*/ 152 w 152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94">
                <a:moveTo>
                  <a:pt x="0" y="194"/>
                </a:moveTo>
                <a:cubicBezTo>
                  <a:pt x="37" y="180"/>
                  <a:pt x="18" y="164"/>
                  <a:pt x="37" y="141"/>
                </a:cubicBezTo>
                <a:cubicBezTo>
                  <a:pt x="50" y="125"/>
                  <a:pt x="75" y="111"/>
                  <a:pt x="94" y="105"/>
                </a:cubicBezTo>
                <a:cubicBezTo>
                  <a:pt x="120" y="79"/>
                  <a:pt x="94" y="110"/>
                  <a:pt x="110" y="42"/>
                </a:cubicBezTo>
                <a:cubicBezTo>
                  <a:pt x="112" y="33"/>
                  <a:pt x="135" y="16"/>
                  <a:pt x="141" y="10"/>
                </a:cubicBezTo>
                <a:cubicBezTo>
                  <a:pt x="145" y="6"/>
                  <a:pt x="152" y="0"/>
                  <a:pt x="152" y="0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2012" name="Text Box 124"/>
          <p:cNvSpPr txBox="1">
            <a:spLocks noChangeArrowheads="1"/>
          </p:cNvSpPr>
          <p:nvPr/>
        </p:nvSpPr>
        <p:spPr bwMode="auto">
          <a:xfrm>
            <a:off x="3836988" y="1698625"/>
            <a:ext cx="631825" cy="2143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7900"/>
            <a:r>
              <a:rPr lang="pt-BR" sz="800" b="0">
                <a:latin typeface="Calibri" pitchFamily="34" charset="0"/>
              </a:rPr>
              <a:t>Lethem</a:t>
            </a:r>
          </a:p>
        </p:txBody>
      </p:sp>
      <p:sp>
        <p:nvSpPr>
          <p:cNvPr id="8312013" name="Freeform 125"/>
          <p:cNvSpPr>
            <a:spLocks/>
          </p:cNvSpPr>
          <p:nvPr/>
        </p:nvSpPr>
        <p:spPr bwMode="auto">
          <a:xfrm>
            <a:off x="3871913" y="1055688"/>
            <a:ext cx="249237" cy="490537"/>
          </a:xfrm>
          <a:custGeom>
            <a:avLst/>
            <a:gdLst>
              <a:gd name="T0" fmla="*/ 2147483647 w 157"/>
              <a:gd name="T1" fmla="*/ 2147483647 h 309"/>
              <a:gd name="T2" fmla="*/ 2147483647 w 157"/>
              <a:gd name="T3" fmla="*/ 2147483647 h 309"/>
              <a:gd name="T4" fmla="*/ 2147483647 w 157"/>
              <a:gd name="T5" fmla="*/ 2147483647 h 309"/>
              <a:gd name="T6" fmla="*/ 0 w 157"/>
              <a:gd name="T7" fmla="*/ 0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309"/>
              <a:gd name="T14" fmla="*/ 157 w 157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309">
                <a:moveTo>
                  <a:pt x="157" y="309"/>
                </a:moveTo>
                <a:cubicBezTo>
                  <a:pt x="155" y="272"/>
                  <a:pt x="155" y="236"/>
                  <a:pt x="152" y="199"/>
                </a:cubicBezTo>
                <a:cubicBezTo>
                  <a:pt x="148" y="145"/>
                  <a:pt x="84" y="79"/>
                  <a:pt x="47" y="42"/>
                </a:cubicBezTo>
                <a:cubicBezTo>
                  <a:pt x="36" y="31"/>
                  <a:pt x="15" y="0"/>
                  <a:pt x="0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12014" name="AutoShape 114"/>
          <p:cNvSpPr>
            <a:spLocks noChangeArrowheads="1"/>
          </p:cNvSpPr>
          <p:nvPr/>
        </p:nvSpPr>
        <p:spPr bwMode="auto">
          <a:xfrm>
            <a:off x="4070350" y="1503363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2015" name="Forma livre 441"/>
          <p:cNvSpPr>
            <a:spLocks noChangeArrowheads="1"/>
          </p:cNvSpPr>
          <p:nvPr/>
        </p:nvSpPr>
        <p:spPr bwMode="auto">
          <a:xfrm>
            <a:off x="3756025" y="1863725"/>
            <a:ext cx="92075" cy="47625"/>
          </a:xfrm>
          <a:custGeom>
            <a:avLst/>
            <a:gdLst>
              <a:gd name="T0" fmla="*/ 0 w 92075"/>
              <a:gd name="T1" fmla="*/ 47625 h 47625"/>
              <a:gd name="T2" fmla="*/ 92075 w 92075"/>
              <a:gd name="T3" fmla="*/ 0 h 47625"/>
              <a:gd name="T4" fmla="*/ 0 60000 65536"/>
              <a:gd name="T5" fmla="*/ 0 60000 65536"/>
              <a:gd name="T6" fmla="*/ 0 w 92075"/>
              <a:gd name="T7" fmla="*/ 0 h 47625"/>
              <a:gd name="T8" fmla="*/ 92075 w 92075"/>
              <a:gd name="T9" fmla="*/ 47625 h 47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075" h="47625">
                <a:moveTo>
                  <a:pt x="0" y="47625"/>
                </a:moveTo>
                <a:lnTo>
                  <a:pt x="92075" y="0"/>
                </a:ln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12016" name="Oval 250"/>
          <p:cNvSpPr>
            <a:spLocks noChangeArrowheads="1"/>
          </p:cNvSpPr>
          <p:nvPr/>
        </p:nvSpPr>
        <p:spPr bwMode="auto">
          <a:xfrm>
            <a:off x="3690938" y="1881188"/>
            <a:ext cx="74612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2017" name="Oval 250"/>
          <p:cNvSpPr>
            <a:spLocks noChangeArrowheads="1"/>
          </p:cNvSpPr>
          <p:nvPr/>
        </p:nvSpPr>
        <p:spPr bwMode="auto">
          <a:xfrm>
            <a:off x="3829050" y="181133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2018" name="Text Box 326"/>
          <p:cNvSpPr txBox="1">
            <a:spLocks noChangeArrowheads="1"/>
          </p:cNvSpPr>
          <p:nvPr/>
        </p:nvSpPr>
        <p:spPr bwMode="auto">
          <a:xfrm>
            <a:off x="4895850" y="2084388"/>
            <a:ext cx="6381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  <a:latin typeface="Calibri" pitchFamily="34" charset="0"/>
              </a:rPr>
              <a:t>Macapá</a:t>
            </a:r>
          </a:p>
        </p:txBody>
      </p:sp>
      <p:sp>
        <p:nvSpPr>
          <p:cNvPr id="8312019" name="Text Box 114"/>
          <p:cNvSpPr txBox="1">
            <a:spLocks noChangeArrowheads="1"/>
          </p:cNvSpPr>
          <p:nvPr/>
        </p:nvSpPr>
        <p:spPr bwMode="auto">
          <a:xfrm>
            <a:off x="4816475" y="1946275"/>
            <a:ext cx="631825" cy="2000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7900"/>
            <a:r>
              <a:rPr lang="pt-BR" sz="700" b="0">
                <a:latin typeface="Calibri" pitchFamily="34" charset="0"/>
              </a:rPr>
              <a:t>Calçoene</a:t>
            </a:r>
          </a:p>
        </p:txBody>
      </p:sp>
      <p:sp>
        <p:nvSpPr>
          <p:cNvPr id="8312020" name="Freeform 115"/>
          <p:cNvSpPr>
            <a:spLocks/>
          </p:cNvSpPr>
          <p:nvPr/>
        </p:nvSpPr>
        <p:spPr bwMode="auto">
          <a:xfrm>
            <a:off x="4475163" y="1204913"/>
            <a:ext cx="249237" cy="490537"/>
          </a:xfrm>
          <a:custGeom>
            <a:avLst/>
            <a:gdLst>
              <a:gd name="T0" fmla="*/ 2147483647 w 157"/>
              <a:gd name="T1" fmla="*/ 2147483647 h 309"/>
              <a:gd name="T2" fmla="*/ 2147483647 w 157"/>
              <a:gd name="T3" fmla="*/ 2147483647 h 309"/>
              <a:gd name="T4" fmla="*/ 2147483647 w 157"/>
              <a:gd name="T5" fmla="*/ 2147483647 h 309"/>
              <a:gd name="T6" fmla="*/ 0 w 157"/>
              <a:gd name="T7" fmla="*/ 0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309"/>
              <a:gd name="T14" fmla="*/ 157 w 157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309">
                <a:moveTo>
                  <a:pt x="157" y="309"/>
                </a:moveTo>
                <a:cubicBezTo>
                  <a:pt x="155" y="272"/>
                  <a:pt x="155" y="236"/>
                  <a:pt x="152" y="199"/>
                </a:cubicBezTo>
                <a:cubicBezTo>
                  <a:pt x="148" y="145"/>
                  <a:pt x="84" y="79"/>
                  <a:pt x="47" y="42"/>
                </a:cubicBezTo>
                <a:cubicBezTo>
                  <a:pt x="36" y="31"/>
                  <a:pt x="15" y="0"/>
                  <a:pt x="0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12021" name="Freeform 156"/>
          <p:cNvSpPr>
            <a:spLocks/>
          </p:cNvSpPr>
          <p:nvPr/>
        </p:nvSpPr>
        <p:spPr bwMode="auto">
          <a:xfrm>
            <a:off x="4748213" y="2008188"/>
            <a:ext cx="120650" cy="196850"/>
          </a:xfrm>
          <a:custGeom>
            <a:avLst/>
            <a:gdLst>
              <a:gd name="T0" fmla="*/ 2147483647 w 76"/>
              <a:gd name="T1" fmla="*/ 2147483647 h 124"/>
              <a:gd name="T2" fmla="*/ 2147483647 w 76"/>
              <a:gd name="T3" fmla="*/ 2147483647 h 124"/>
              <a:gd name="T4" fmla="*/ 2147483647 w 76"/>
              <a:gd name="T5" fmla="*/ 2147483647 h 124"/>
              <a:gd name="T6" fmla="*/ 2147483647 w 76"/>
              <a:gd name="T7" fmla="*/ 0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24"/>
              <a:gd name="T14" fmla="*/ 76 w 76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24">
                <a:moveTo>
                  <a:pt x="50" y="124"/>
                </a:moveTo>
                <a:cubicBezTo>
                  <a:pt x="44" y="89"/>
                  <a:pt x="42" y="97"/>
                  <a:pt x="13" y="86"/>
                </a:cubicBezTo>
                <a:cubicBezTo>
                  <a:pt x="0" y="52"/>
                  <a:pt x="21" y="50"/>
                  <a:pt x="50" y="43"/>
                </a:cubicBezTo>
                <a:cubicBezTo>
                  <a:pt x="76" y="26"/>
                  <a:pt x="67" y="39"/>
                  <a:pt x="67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2022" name="Freeform 158"/>
          <p:cNvSpPr>
            <a:spLocks/>
          </p:cNvSpPr>
          <p:nvPr/>
        </p:nvSpPr>
        <p:spPr bwMode="auto">
          <a:xfrm>
            <a:off x="4751388" y="1920875"/>
            <a:ext cx="100012" cy="103188"/>
          </a:xfrm>
          <a:custGeom>
            <a:avLst/>
            <a:gdLst>
              <a:gd name="T0" fmla="*/ 2147483647 w 63"/>
              <a:gd name="T1" fmla="*/ 2147483647 h 65"/>
              <a:gd name="T2" fmla="*/ 2147483647 w 63"/>
              <a:gd name="T3" fmla="*/ 0 h 65"/>
              <a:gd name="T4" fmla="*/ 0 60000 65536"/>
              <a:gd name="T5" fmla="*/ 0 60000 65536"/>
              <a:gd name="T6" fmla="*/ 0 w 63"/>
              <a:gd name="T7" fmla="*/ 0 h 65"/>
              <a:gd name="T8" fmla="*/ 63 w 63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" h="65">
                <a:moveTo>
                  <a:pt x="63" y="58"/>
                </a:moveTo>
                <a:cubicBezTo>
                  <a:pt x="0" y="55"/>
                  <a:pt x="13" y="65"/>
                  <a:pt x="13" y="0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2023" name="Freeform 159"/>
          <p:cNvSpPr>
            <a:spLocks/>
          </p:cNvSpPr>
          <p:nvPr/>
        </p:nvSpPr>
        <p:spPr bwMode="auto">
          <a:xfrm>
            <a:off x="4746625" y="1819275"/>
            <a:ext cx="41275" cy="104775"/>
          </a:xfrm>
          <a:custGeom>
            <a:avLst/>
            <a:gdLst>
              <a:gd name="T0" fmla="*/ 2147483647 w 26"/>
              <a:gd name="T1" fmla="*/ 2147483647 h 66"/>
              <a:gd name="T2" fmla="*/ 2147483647 w 26"/>
              <a:gd name="T3" fmla="*/ 2147483647 h 66"/>
              <a:gd name="T4" fmla="*/ 0 w 26"/>
              <a:gd name="T5" fmla="*/ 0 h 66"/>
              <a:gd name="T6" fmla="*/ 0 60000 65536"/>
              <a:gd name="T7" fmla="*/ 0 60000 65536"/>
              <a:gd name="T8" fmla="*/ 0 60000 65536"/>
              <a:gd name="T9" fmla="*/ 0 w 26"/>
              <a:gd name="T10" fmla="*/ 0 h 66"/>
              <a:gd name="T11" fmla="*/ 26 w 2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66">
                <a:moveTo>
                  <a:pt x="14" y="66"/>
                </a:moveTo>
                <a:cubicBezTo>
                  <a:pt x="17" y="49"/>
                  <a:pt x="26" y="23"/>
                  <a:pt x="14" y="8"/>
                </a:cubicBezTo>
                <a:cubicBezTo>
                  <a:pt x="10" y="3"/>
                  <a:pt x="4" y="4"/>
                  <a:pt x="0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2024" name="Freeform 160"/>
          <p:cNvSpPr>
            <a:spLocks/>
          </p:cNvSpPr>
          <p:nvPr/>
        </p:nvSpPr>
        <p:spPr bwMode="auto">
          <a:xfrm>
            <a:off x="4710113" y="1701800"/>
            <a:ext cx="33337" cy="114300"/>
          </a:xfrm>
          <a:custGeom>
            <a:avLst/>
            <a:gdLst>
              <a:gd name="T0" fmla="*/ 2147483647 w 21"/>
              <a:gd name="T1" fmla="*/ 2147483647 h 72"/>
              <a:gd name="T2" fmla="*/ 2147483647 w 21"/>
              <a:gd name="T3" fmla="*/ 0 h 72"/>
              <a:gd name="T4" fmla="*/ 0 60000 65536"/>
              <a:gd name="T5" fmla="*/ 0 60000 65536"/>
              <a:gd name="T6" fmla="*/ 0 w 21"/>
              <a:gd name="T7" fmla="*/ 0 h 72"/>
              <a:gd name="T8" fmla="*/ 21 w 21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" h="72">
                <a:moveTo>
                  <a:pt x="21" y="72"/>
                </a:moveTo>
                <a:cubicBezTo>
                  <a:pt x="0" y="41"/>
                  <a:pt x="7" y="65"/>
                  <a:pt x="7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12025" name="Oval 250"/>
          <p:cNvSpPr>
            <a:spLocks noChangeArrowheads="1"/>
          </p:cNvSpPr>
          <p:nvPr/>
        </p:nvSpPr>
        <p:spPr bwMode="auto">
          <a:xfrm>
            <a:off x="4822825" y="197643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2026" name="Oval 250"/>
          <p:cNvSpPr>
            <a:spLocks noChangeArrowheads="1"/>
          </p:cNvSpPr>
          <p:nvPr/>
        </p:nvSpPr>
        <p:spPr bwMode="auto">
          <a:xfrm>
            <a:off x="4697413" y="1784350"/>
            <a:ext cx="74612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2027" name="Text Box 162"/>
          <p:cNvSpPr txBox="1">
            <a:spLocks noChangeArrowheads="1"/>
          </p:cNvSpPr>
          <p:nvPr/>
        </p:nvSpPr>
        <p:spPr bwMode="auto">
          <a:xfrm>
            <a:off x="4681538" y="1636713"/>
            <a:ext cx="631825" cy="2000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7900"/>
            <a:r>
              <a:rPr lang="pt-BR" sz="700" b="0">
                <a:latin typeface="Calibri" pitchFamily="34" charset="0"/>
              </a:rPr>
              <a:t>Oiapoque</a:t>
            </a:r>
          </a:p>
        </p:txBody>
      </p:sp>
      <p:sp>
        <p:nvSpPr>
          <p:cNvPr id="8312028" name="Oval 250"/>
          <p:cNvSpPr>
            <a:spLocks noChangeArrowheads="1"/>
          </p:cNvSpPr>
          <p:nvPr/>
        </p:nvSpPr>
        <p:spPr bwMode="auto">
          <a:xfrm>
            <a:off x="4794250" y="2144713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12029" name="AutoShape 118"/>
          <p:cNvSpPr>
            <a:spLocks noChangeArrowheads="1"/>
          </p:cNvSpPr>
          <p:nvPr/>
        </p:nvSpPr>
        <p:spPr bwMode="auto">
          <a:xfrm>
            <a:off x="4686300" y="1636713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2030" name="Text Box 326"/>
          <p:cNvSpPr txBox="1">
            <a:spLocks noChangeArrowheads="1"/>
          </p:cNvSpPr>
          <p:nvPr/>
        </p:nvSpPr>
        <p:spPr bwMode="auto">
          <a:xfrm>
            <a:off x="4748213" y="1549400"/>
            <a:ext cx="5381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Cayenne</a:t>
            </a:r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449738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Eixos de Integração Internacionais Potenciais</a:t>
            </a:r>
          </a:p>
        </p:txBody>
      </p:sp>
      <p:sp>
        <p:nvSpPr>
          <p:cNvPr id="8312032" name="Rectangle 224"/>
          <p:cNvSpPr>
            <a:spLocks noChangeArrowheads="1"/>
          </p:cNvSpPr>
          <p:nvPr/>
        </p:nvSpPr>
        <p:spPr bwMode="auto">
          <a:xfrm>
            <a:off x="290513" y="6338888"/>
            <a:ext cx="93726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...e 13 eram novos potencais eixos de integração internacionais com países limítrofes</a:t>
            </a:r>
          </a:p>
        </p:txBody>
      </p:sp>
      <p:sp>
        <p:nvSpPr>
          <p:cNvPr id="8312033" name="Rectangle 225"/>
          <p:cNvSpPr>
            <a:spLocks noChangeArrowheads="1"/>
          </p:cNvSpPr>
          <p:nvPr/>
        </p:nvSpPr>
        <p:spPr bwMode="auto">
          <a:xfrm>
            <a:off x="-104775" y="0"/>
            <a:ext cx="2427288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312034" name="Group 226"/>
          <p:cNvGrpSpPr>
            <a:grpSpLocks noChangeAspect="1"/>
          </p:cNvGrpSpPr>
          <p:nvPr/>
        </p:nvGrpSpPr>
        <p:grpSpPr bwMode="auto">
          <a:xfrm>
            <a:off x="-31750" y="111125"/>
            <a:ext cx="1382713" cy="468313"/>
            <a:chOff x="5159" y="0"/>
            <a:chExt cx="1073" cy="363"/>
          </a:xfrm>
        </p:grpSpPr>
        <p:sp>
          <p:nvSpPr>
            <p:cNvPr id="8312035" name="Rectangle 227"/>
            <p:cNvSpPr>
              <a:spLocks noChangeAspect="1" noChangeArrowheads="1"/>
            </p:cNvSpPr>
            <p:nvPr/>
          </p:nvSpPr>
          <p:spPr bwMode="auto">
            <a:xfrm>
              <a:off x="5159" y="0"/>
              <a:ext cx="1073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8312036" name="Picture 2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8" y="4"/>
              <a:ext cx="101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312037" name="Line 229"/>
          <p:cNvSpPr>
            <a:spLocks noChangeShapeType="1"/>
          </p:cNvSpPr>
          <p:nvPr/>
        </p:nvSpPr>
        <p:spPr bwMode="auto">
          <a:xfrm rot="-5400000" flipH="1" flipV="1">
            <a:off x="1243807" y="-351632"/>
            <a:ext cx="0" cy="2354263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8312038" name="Picture 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5413" y="111125"/>
            <a:ext cx="914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2039" name="Line 231"/>
          <p:cNvSpPr>
            <a:spLocks noChangeShapeType="1"/>
          </p:cNvSpPr>
          <p:nvPr/>
        </p:nvSpPr>
        <p:spPr bwMode="auto">
          <a:xfrm>
            <a:off x="1436688" y="769938"/>
            <a:ext cx="479425" cy="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12040" name="Rectangle 5"/>
          <p:cNvSpPr>
            <a:spLocks noChangeArrowheads="1"/>
          </p:cNvSpPr>
          <p:nvPr/>
        </p:nvSpPr>
        <p:spPr bwMode="auto">
          <a:xfrm>
            <a:off x="7672388" y="5903913"/>
            <a:ext cx="260350" cy="258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2041" name="Rectangle 6"/>
          <p:cNvSpPr>
            <a:spLocks noChangeArrowheads="1"/>
          </p:cNvSpPr>
          <p:nvPr/>
        </p:nvSpPr>
        <p:spPr bwMode="auto">
          <a:xfrm>
            <a:off x="7581900" y="750888"/>
            <a:ext cx="18811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Eixos de Integração</a:t>
            </a:r>
          </a:p>
        </p:txBody>
      </p:sp>
      <p:sp>
        <p:nvSpPr>
          <p:cNvPr id="8312042" name="Line 7"/>
          <p:cNvSpPr>
            <a:spLocks noChangeShapeType="1"/>
          </p:cNvSpPr>
          <p:nvPr/>
        </p:nvSpPr>
        <p:spPr bwMode="auto">
          <a:xfrm>
            <a:off x="7558088" y="993775"/>
            <a:ext cx="234791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12043" name="Text Box 235"/>
          <p:cNvSpPr txBox="1">
            <a:spLocks noChangeArrowheads="1"/>
          </p:cNvSpPr>
          <p:nvPr/>
        </p:nvSpPr>
        <p:spPr bwMode="auto">
          <a:xfrm>
            <a:off x="7620000" y="1028700"/>
            <a:ext cx="2301875" cy="236061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30. Hidrovia Paraguai/Paraná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31. Rodoviário Mato Grosso – Arica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32. Rodoviário Rondônia – Arica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33. Interoceanica Sul até Matarani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34. Interoceanica Centro RO – Callao 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35. Interoceanica Centro Manaus–Callao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36. Interoceanica Norte Manaus-Paita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37. Equatoriano Manaus – Guayaquil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38. Rodo-Hidroviário Manta – Manaus 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39. Aeroviário Manta – Manaus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40. Venezuelano Manaus–PuertoCabello 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41. Guiana Manaus – Georgetown</a:t>
            </a:r>
          </a:p>
          <a:p>
            <a:pPr marL="457200" indent="-457200" defTabSz="977900">
              <a:lnSpc>
                <a:spcPct val="80000"/>
              </a:lnSpc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</a:rPr>
              <a:t>42. Guiana Francesa</a:t>
            </a:r>
          </a:p>
        </p:txBody>
      </p:sp>
      <p:sp>
        <p:nvSpPr>
          <p:cNvPr id="8312044" name="Rectangle 236"/>
          <p:cNvSpPr>
            <a:spLocks noChangeAspect="1" noChangeArrowheads="1"/>
          </p:cNvSpPr>
          <p:nvPr/>
        </p:nvSpPr>
        <p:spPr bwMode="auto">
          <a:xfrm>
            <a:off x="3954463" y="4872038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30</a:t>
            </a:r>
          </a:p>
        </p:txBody>
      </p:sp>
      <p:sp>
        <p:nvSpPr>
          <p:cNvPr id="8312045" name="Rectangle 237"/>
          <p:cNvSpPr>
            <a:spLocks noChangeAspect="1" noChangeArrowheads="1"/>
          </p:cNvSpPr>
          <p:nvPr/>
        </p:nvSpPr>
        <p:spPr bwMode="auto">
          <a:xfrm>
            <a:off x="3459163" y="4270375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31</a:t>
            </a:r>
          </a:p>
        </p:txBody>
      </p:sp>
      <p:sp>
        <p:nvSpPr>
          <p:cNvPr id="8312046" name="Rectangle 238"/>
          <p:cNvSpPr>
            <a:spLocks noChangeAspect="1" noChangeArrowheads="1"/>
          </p:cNvSpPr>
          <p:nvPr/>
        </p:nvSpPr>
        <p:spPr bwMode="auto">
          <a:xfrm>
            <a:off x="3194050" y="3727450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32</a:t>
            </a:r>
          </a:p>
        </p:txBody>
      </p:sp>
      <p:sp>
        <p:nvSpPr>
          <p:cNvPr id="8312047" name="Rectangle 239"/>
          <p:cNvSpPr>
            <a:spLocks noChangeAspect="1" noChangeArrowheads="1"/>
          </p:cNvSpPr>
          <p:nvPr/>
        </p:nvSpPr>
        <p:spPr bwMode="auto">
          <a:xfrm>
            <a:off x="2820988" y="3644900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33</a:t>
            </a:r>
          </a:p>
        </p:txBody>
      </p:sp>
      <p:sp>
        <p:nvSpPr>
          <p:cNvPr id="8312048" name="Rectangle 240"/>
          <p:cNvSpPr>
            <a:spLocks noChangeAspect="1" noChangeArrowheads="1"/>
          </p:cNvSpPr>
          <p:nvPr/>
        </p:nvSpPr>
        <p:spPr bwMode="auto">
          <a:xfrm>
            <a:off x="2398713" y="3270250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34</a:t>
            </a:r>
          </a:p>
        </p:txBody>
      </p:sp>
      <p:sp>
        <p:nvSpPr>
          <p:cNvPr id="8312049" name="Rectangle 241"/>
          <p:cNvSpPr>
            <a:spLocks noChangeAspect="1" noChangeArrowheads="1"/>
          </p:cNvSpPr>
          <p:nvPr/>
        </p:nvSpPr>
        <p:spPr bwMode="auto">
          <a:xfrm>
            <a:off x="2327275" y="2909888"/>
            <a:ext cx="179388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35</a:t>
            </a:r>
          </a:p>
        </p:txBody>
      </p:sp>
      <p:sp>
        <p:nvSpPr>
          <p:cNvPr id="8312050" name="Rectangle 242"/>
          <p:cNvSpPr>
            <a:spLocks noChangeAspect="1" noChangeArrowheads="1"/>
          </p:cNvSpPr>
          <p:nvPr/>
        </p:nvSpPr>
        <p:spPr bwMode="auto">
          <a:xfrm>
            <a:off x="1676400" y="3040063"/>
            <a:ext cx="179388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36</a:t>
            </a:r>
          </a:p>
        </p:txBody>
      </p:sp>
      <p:sp>
        <p:nvSpPr>
          <p:cNvPr id="8312051" name="Rectangle 243"/>
          <p:cNvSpPr>
            <a:spLocks noChangeAspect="1" noChangeArrowheads="1"/>
          </p:cNvSpPr>
          <p:nvPr/>
        </p:nvSpPr>
        <p:spPr bwMode="auto">
          <a:xfrm>
            <a:off x="1566863" y="2630488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37</a:t>
            </a:r>
          </a:p>
        </p:txBody>
      </p:sp>
      <p:sp>
        <p:nvSpPr>
          <p:cNvPr id="8312052" name="Rectangle 244"/>
          <p:cNvSpPr>
            <a:spLocks noChangeAspect="1" noChangeArrowheads="1"/>
          </p:cNvSpPr>
          <p:nvPr/>
        </p:nvSpPr>
        <p:spPr bwMode="auto">
          <a:xfrm>
            <a:off x="2249488" y="2328863"/>
            <a:ext cx="179387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38</a:t>
            </a:r>
          </a:p>
        </p:txBody>
      </p:sp>
      <p:sp>
        <p:nvSpPr>
          <p:cNvPr id="8312053" name="Rectangle 245"/>
          <p:cNvSpPr>
            <a:spLocks noChangeAspect="1" noChangeArrowheads="1"/>
          </p:cNvSpPr>
          <p:nvPr/>
        </p:nvSpPr>
        <p:spPr bwMode="auto">
          <a:xfrm>
            <a:off x="3213100" y="1270000"/>
            <a:ext cx="179388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40</a:t>
            </a:r>
          </a:p>
        </p:txBody>
      </p:sp>
      <p:sp>
        <p:nvSpPr>
          <p:cNvPr id="8312054" name="Rectangle 246"/>
          <p:cNvSpPr>
            <a:spLocks noChangeAspect="1" noChangeArrowheads="1"/>
          </p:cNvSpPr>
          <p:nvPr/>
        </p:nvSpPr>
        <p:spPr bwMode="auto">
          <a:xfrm>
            <a:off x="2413000" y="1960563"/>
            <a:ext cx="179388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39</a:t>
            </a:r>
          </a:p>
        </p:txBody>
      </p:sp>
      <p:sp>
        <p:nvSpPr>
          <p:cNvPr id="8312055" name="Rectangle 247"/>
          <p:cNvSpPr>
            <a:spLocks noChangeAspect="1" noChangeArrowheads="1"/>
          </p:cNvSpPr>
          <p:nvPr/>
        </p:nvSpPr>
        <p:spPr bwMode="auto">
          <a:xfrm>
            <a:off x="4073525" y="1611313"/>
            <a:ext cx="179388" cy="13176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41</a:t>
            </a:r>
          </a:p>
        </p:txBody>
      </p:sp>
      <p:sp>
        <p:nvSpPr>
          <p:cNvPr id="8312056" name="Rectangle 248"/>
          <p:cNvSpPr>
            <a:spLocks noChangeAspect="1" noChangeArrowheads="1"/>
          </p:cNvSpPr>
          <p:nvPr/>
        </p:nvSpPr>
        <p:spPr bwMode="auto">
          <a:xfrm>
            <a:off x="4554538" y="1924050"/>
            <a:ext cx="179387" cy="1317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0130" name="Rectangle 2"/>
          <p:cNvSpPr>
            <a:spLocks noChangeArrowheads="1"/>
          </p:cNvSpPr>
          <p:nvPr/>
        </p:nvSpPr>
        <p:spPr bwMode="auto">
          <a:xfrm>
            <a:off x="2224088" y="130175"/>
            <a:ext cx="5854700" cy="70485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240131" name="Conector de seta reta 263"/>
          <p:cNvCxnSpPr>
            <a:cxnSpLocks noChangeShapeType="1"/>
          </p:cNvCxnSpPr>
          <p:nvPr/>
        </p:nvCxnSpPr>
        <p:spPr bwMode="auto">
          <a:xfrm>
            <a:off x="2076450" y="5456238"/>
            <a:ext cx="2012950" cy="226853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8240132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40133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588125"/>
            <a:ext cx="9439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endParaRPr lang="pt-BR" sz="900" b="0"/>
          </a:p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DNIT, PNLT, PAC, análise Macrologística</a:t>
            </a:r>
          </a:p>
        </p:txBody>
      </p:sp>
      <p:sp>
        <p:nvSpPr>
          <p:cNvPr id="8240134" name="AutoShape 6"/>
          <p:cNvSpPr>
            <a:spLocks noChangeArrowheads="1"/>
          </p:cNvSpPr>
          <p:nvPr/>
        </p:nvSpPr>
        <p:spPr bwMode="auto">
          <a:xfrm rot="10800000">
            <a:off x="7597775" y="6108700"/>
            <a:ext cx="19875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0135" name="Rectangle 6"/>
          <p:cNvSpPr>
            <a:spLocks noChangeArrowheads="1"/>
          </p:cNvSpPr>
          <p:nvPr/>
        </p:nvSpPr>
        <p:spPr bwMode="auto">
          <a:xfrm>
            <a:off x="7581900" y="839788"/>
            <a:ext cx="18811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Principais Projetos</a:t>
            </a:r>
          </a:p>
        </p:txBody>
      </p:sp>
      <p:sp>
        <p:nvSpPr>
          <p:cNvPr id="8240136" name="Line 7"/>
          <p:cNvSpPr>
            <a:spLocks noChangeShapeType="1"/>
          </p:cNvSpPr>
          <p:nvPr/>
        </p:nvSpPr>
        <p:spPr bwMode="auto">
          <a:xfrm>
            <a:off x="7558088" y="1082675"/>
            <a:ext cx="234791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240137" name="Forma 269"/>
          <p:cNvCxnSpPr>
            <a:cxnSpLocks noChangeShapeType="1"/>
          </p:cNvCxnSpPr>
          <p:nvPr/>
        </p:nvCxnSpPr>
        <p:spPr bwMode="auto">
          <a:xfrm flipV="1">
            <a:off x="6624638" y="212725"/>
            <a:ext cx="514350" cy="1120775"/>
          </a:xfrm>
          <a:prstGeom prst="curvedConnector2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8240141" name="Freeform 191"/>
          <p:cNvSpPr>
            <a:spLocks noChangeAspect="1"/>
          </p:cNvSpPr>
          <p:nvPr/>
        </p:nvSpPr>
        <p:spPr bwMode="auto">
          <a:xfrm>
            <a:off x="4491038" y="300038"/>
            <a:ext cx="1073150" cy="1435100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40142" name="Freeform 60"/>
          <p:cNvSpPr>
            <a:spLocks noChangeAspect="1"/>
          </p:cNvSpPr>
          <p:nvPr/>
        </p:nvSpPr>
        <p:spPr bwMode="auto">
          <a:xfrm>
            <a:off x="2989263" y="3225800"/>
            <a:ext cx="2501900" cy="2660650"/>
          </a:xfrm>
          <a:custGeom>
            <a:avLst/>
            <a:gdLst>
              <a:gd name="T0" fmla="*/ 1360013340 w 10000"/>
              <a:gd name="T1" fmla="*/ 2147483647 h 10000"/>
              <a:gd name="T2" fmla="*/ 1795803810 w 10000"/>
              <a:gd name="T3" fmla="*/ 2147483647 h 10000"/>
              <a:gd name="T4" fmla="*/ 2040013427 w 10000"/>
              <a:gd name="T5" fmla="*/ 2147483647 h 10000"/>
              <a:gd name="T6" fmla="*/ 2147483647 w 10000"/>
              <a:gd name="T7" fmla="*/ 2147483647 h 10000"/>
              <a:gd name="T8" fmla="*/ 1959581986 w 10000"/>
              <a:gd name="T9" fmla="*/ 2147483647 h 10000"/>
              <a:gd name="T10" fmla="*/ 2147483647 w 10000"/>
              <a:gd name="T11" fmla="*/ 2147483647 h 10000"/>
              <a:gd name="T12" fmla="*/ 1646636613 w 10000"/>
              <a:gd name="T13" fmla="*/ 2147483647 h 10000"/>
              <a:gd name="T14" fmla="*/ 204734468 w 10000"/>
              <a:gd name="T15" fmla="*/ 2147483647 h 10000"/>
              <a:gd name="T16" fmla="*/ 95055729 w 10000"/>
              <a:gd name="T17" fmla="*/ 2147483647 h 10000"/>
              <a:gd name="T18" fmla="*/ 40944331 w 10000"/>
              <a:gd name="T19" fmla="*/ 2147483647 h 10000"/>
              <a:gd name="T20" fmla="*/ 217888822 w 10000"/>
              <a:gd name="T21" fmla="*/ 2147483647 h 10000"/>
              <a:gd name="T22" fmla="*/ 122845948 w 10000"/>
              <a:gd name="T23" fmla="*/ 2147483647 h 10000"/>
              <a:gd name="T24" fmla="*/ 204734468 w 10000"/>
              <a:gd name="T25" fmla="*/ 2024393662 h 10000"/>
              <a:gd name="T26" fmla="*/ 2147483647 w 10000"/>
              <a:gd name="T27" fmla="*/ 1904508259 h 10000"/>
              <a:gd name="T28" fmla="*/ 2147483647 w 10000"/>
              <a:gd name="T29" fmla="*/ 1521388278 h 10000"/>
              <a:gd name="T30" fmla="*/ 2147483647 w 10000"/>
              <a:gd name="T31" fmla="*/ 982530684 h 10000"/>
              <a:gd name="T32" fmla="*/ 2147483647 w 10000"/>
              <a:gd name="T33" fmla="*/ 551202892 h 10000"/>
              <a:gd name="T34" fmla="*/ 2147483647 w 10000"/>
              <a:gd name="T35" fmla="*/ 179208307 h 10000"/>
              <a:gd name="T36" fmla="*/ 2147483647 w 10000"/>
              <a:gd name="T37" fmla="*/ 107518132 h 10000"/>
              <a:gd name="T38" fmla="*/ 2147483647 w 10000"/>
              <a:gd name="T39" fmla="*/ 946690922 h 10000"/>
              <a:gd name="T40" fmla="*/ 2147483647 w 10000"/>
              <a:gd name="T41" fmla="*/ 1772275197 h 10000"/>
              <a:gd name="T42" fmla="*/ 2147483647 w 10000"/>
              <a:gd name="T43" fmla="*/ 1976198085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1836748695 w 10000"/>
              <a:gd name="T101" fmla="*/ 2147483647 h 10000"/>
              <a:gd name="T102" fmla="*/ 1836748695 w 10000"/>
              <a:gd name="T103" fmla="*/ 2147483647 h 10000"/>
              <a:gd name="T104" fmla="*/ 1768013846 w 10000"/>
              <a:gd name="T105" fmla="*/ 2147483647 h 10000"/>
              <a:gd name="T106" fmla="*/ 1482846178 w 10000"/>
              <a:gd name="T107" fmla="*/ 2147483647 h 10000"/>
              <a:gd name="T108" fmla="*/ 1482846178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40143" name="Freeform 50"/>
          <p:cNvSpPr>
            <a:spLocks noChangeAspect="1"/>
          </p:cNvSpPr>
          <p:nvPr/>
        </p:nvSpPr>
        <p:spPr bwMode="auto">
          <a:xfrm>
            <a:off x="5851525" y="1731963"/>
            <a:ext cx="1563688" cy="2363787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40144" name="Freeform 44"/>
          <p:cNvSpPr>
            <a:spLocks noChangeAspect="1"/>
          </p:cNvSpPr>
          <p:nvPr/>
        </p:nvSpPr>
        <p:spPr bwMode="auto">
          <a:xfrm>
            <a:off x="3592513" y="774700"/>
            <a:ext cx="2811462" cy="3130550"/>
          </a:xfrm>
          <a:custGeom>
            <a:avLst/>
            <a:gdLst>
              <a:gd name="T0" fmla="*/ 226 w 1201"/>
              <a:gd name="T1" fmla="*/ 495 h 1170"/>
              <a:gd name="T2" fmla="*/ 230 w 1201"/>
              <a:gd name="T3" fmla="*/ 449 h 1170"/>
              <a:gd name="T4" fmla="*/ 188 w 1201"/>
              <a:gd name="T5" fmla="*/ 435 h 1170"/>
              <a:gd name="T6" fmla="*/ 84 w 1201"/>
              <a:gd name="T7" fmla="*/ 373 h 1170"/>
              <a:gd name="T8" fmla="*/ 42 w 1201"/>
              <a:gd name="T9" fmla="*/ 325 h 1170"/>
              <a:gd name="T10" fmla="*/ 0 w 1201"/>
              <a:gd name="T11" fmla="*/ 273 h 1170"/>
              <a:gd name="T12" fmla="*/ 42 w 1201"/>
              <a:gd name="T13" fmla="*/ 97 h 1170"/>
              <a:gd name="T14" fmla="*/ 126 w 1201"/>
              <a:gd name="T15" fmla="*/ 79 h 1170"/>
              <a:gd name="T16" fmla="*/ 198 w 1201"/>
              <a:gd name="T17" fmla="*/ 63 h 1170"/>
              <a:gd name="T18" fmla="*/ 274 w 1201"/>
              <a:gd name="T19" fmla="*/ 65 h 1170"/>
              <a:gd name="T20" fmla="*/ 272 w 1201"/>
              <a:gd name="T21" fmla="*/ 9 h 1170"/>
              <a:gd name="T22" fmla="*/ 319 w 1201"/>
              <a:gd name="T23" fmla="*/ 13 h 1170"/>
              <a:gd name="T24" fmla="*/ 377 w 1201"/>
              <a:gd name="T25" fmla="*/ 7 h 1170"/>
              <a:gd name="T26" fmla="*/ 427 w 1201"/>
              <a:gd name="T27" fmla="*/ 78 h 1170"/>
              <a:gd name="T28" fmla="*/ 518 w 1201"/>
              <a:gd name="T29" fmla="*/ 132 h 1170"/>
              <a:gd name="T30" fmla="*/ 541 w 1201"/>
              <a:gd name="T31" fmla="*/ 205 h 1170"/>
              <a:gd name="T32" fmla="*/ 587 w 1201"/>
              <a:gd name="T33" fmla="*/ 274 h 1170"/>
              <a:gd name="T34" fmla="*/ 602 w 1201"/>
              <a:gd name="T35" fmla="*/ 306 h 1170"/>
              <a:gd name="T36" fmla="*/ 613 w 1201"/>
              <a:gd name="T37" fmla="*/ 343 h 1170"/>
              <a:gd name="T38" fmla="*/ 680 w 1201"/>
              <a:gd name="T39" fmla="*/ 339 h 1170"/>
              <a:gd name="T40" fmla="*/ 715 w 1201"/>
              <a:gd name="T41" fmla="*/ 330 h 1170"/>
              <a:gd name="T42" fmla="*/ 835 w 1201"/>
              <a:gd name="T43" fmla="*/ 385 h 1170"/>
              <a:gd name="T44" fmla="*/ 923 w 1201"/>
              <a:gd name="T45" fmla="*/ 348 h 1170"/>
              <a:gd name="T46" fmla="*/ 961 w 1201"/>
              <a:gd name="T47" fmla="*/ 306 h 1170"/>
              <a:gd name="T48" fmla="*/ 985 w 1201"/>
              <a:gd name="T49" fmla="*/ 291 h 1170"/>
              <a:gd name="T50" fmla="*/ 1052 w 1201"/>
              <a:gd name="T51" fmla="*/ 297 h 1170"/>
              <a:gd name="T52" fmla="*/ 1193 w 1201"/>
              <a:gd name="T53" fmla="*/ 345 h 1170"/>
              <a:gd name="T54" fmla="*/ 1192 w 1201"/>
              <a:gd name="T55" fmla="*/ 429 h 1170"/>
              <a:gd name="T56" fmla="*/ 1172 w 1201"/>
              <a:gd name="T57" fmla="*/ 484 h 1170"/>
              <a:gd name="T58" fmla="*/ 1135 w 1201"/>
              <a:gd name="T59" fmla="*/ 553 h 1170"/>
              <a:gd name="T60" fmla="*/ 1090 w 1201"/>
              <a:gd name="T61" fmla="*/ 630 h 1170"/>
              <a:gd name="T62" fmla="*/ 1024 w 1201"/>
              <a:gd name="T63" fmla="*/ 700 h 1170"/>
              <a:gd name="T64" fmla="*/ 968 w 1201"/>
              <a:gd name="T65" fmla="*/ 759 h 1170"/>
              <a:gd name="T66" fmla="*/ 1013 w 1201"/>
              <a:gd name="T67" fmla="*/ 786 h 1170"/>
              <a:gd name="T68" fmla="*/ 988 w 1201"/>
              <a:gd name="T69" fmla="*/ 837 h 1170"/>
              <a:gd name="T70" fmla="*/ 929 w 1201"/>
              <a:gd name="T71" fmla="*/ 882 h 1170"/>
              <a:gd name="T72" fmla="*/ 893 w 1201"/>
              <a:gd name="T73" fmla="*/ 952 h 1170"/>
              <a:gd name="T74" fmla="*/ 919 w 1201"/>
              <a:gd name="T75" fmla="*/ 999 h 1170"/>
              <a:gd name="T76" fmla="*/ 866 w 1201"/>
              <a:gd name="T77" fmla="*/ 1078 h 1170"/>
              <a:gd name="T78" fmla="*/ 813 w 1201"/>
              <a:gd name="T79" fmla="*/ 1170 h 1170"/>
              <a:gd name="T80" fmla="*/ 181 w 1201"/>
              <a:gd name="T81" fmla="*/ 1117 h 1170"/>
              <a:gd name="T82" fmla="*/ 118 w 1201"/>
              <a:gd name="T83" fmla="*/ 1065 h 1170"/>
              <a:gd name="T84" fmla="*/ 92 w 1201"/>
              <a:gd name="T85" fmla="*/ 967 h 11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1"/>
              <a:gd name="T130" fmla="*/ 0 h 1170"/>
              <a:gd name="T131" fmla="*/ 1201 w 1201"/>
              <a:gd name="T132" fmla="*/ 1170 h 11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1" h="1170">
                <a:moveTo>
                  <a:pt x="32" y="883"/>
                </a:moveTo>
                <a:lnTo>
                  <a:pt x="60" y="855"/>
                </a:lnTo>
                <a:lnTo>
                  <a:pt x="226" y="495"/>
                </a:lnTo>
                <a:lnTo>
                  <a:pt x="230" y="471"/>
                </a:lnTo>
                <a:lnTo>
                  <a:pt x="262" y="433"/>
                </a:lnTo>
                <a:lnTo>
                  <a:pt x="230" y="449"/>
                </a:lnTo>
                <a:lnTo>
                  <a:pt x="206" y="447"/>
                </a:lnTo>
                <a:lnTo>
                  <a:pt x="200" y="431"/>
                </a:lnTo>
                <a:lnTo>
                  <a:pt x="188" y="435"/>
                </a:lnTo>
                <a:lnTo>
                  <a:pt x="164" y="405"/>
                </a:lnTo>
                <a:lnTo>
                  <a:pt x="142" y="407"/>
                </a:lnTo>
                <a:lnTo>
                  <a:pt x="84" y="373"/>
                </a:lnTo>
                <a:lnTo>
                  <a:pt x="88" y="347"/>
                </a:lnTo>
                <a:lnTo>
                  <a:pt x="50" y="354"/>
                </a:lnTo>
                <a:lnTo>
                  <a:pt x="42" y="325"/>
                </a:lnTo>
                <a:lnTo>
                  <a:pt x="20" y="309"/>
                </a:lnTo>
                <a:lnTo>
                  <a:pt x="20" y="289"/>
                </a:lnTo>
                <a:lnTo>
                  <a:pt x="0" y="273"/>
                </a:lnTo>
                <a:lnTo>
                  <a:pt x="0" y="127"/>
                </a:lnTo>
                <a:lnTo>
                  <a:pt x="26" y="119"/>
                </a:lnTo>
                <a:lnTo>
                  <a:pt x="42" y="97"/>
                </a:lnTo>
                <a:lnTo>
                  <a:pt x="74" y="95"/>
                </a:lnTo>
                <a:lnTo>
                  <a:pt x="94" y="83"/>
                </a:lnTo>
                <a:lnTo>
                  <a:pt x="126" y="79"/>
                </a:lnTo>
                <a:lnTo>
                  <a:pt x="140" y="59"/>
                </a:lnTo>
                <a:lnTo>
                  <a:pt x="164" y="55"/>
                </a:lnTo>
                <a:lnTo>
                  <a:pt x="198" y="63"/>
                </a:lnTo>
                <a:lnTo>
                  <a:pt x="220" y="59"/>
                </a:lnTo>
                <a:lnTo>
                  <a:pt x="248" y="67"/>
                </a:lnTo>
                <a:lnTo>
                  <a:pt x="274" y="65"/>
                </a:lnTo>
                <a:lnTo>
                  <a:pt x="280" y="51"/>
                </a:lnTo>
                <a:lnTo>
                  <a:pt x="260" y="23"/>
                </a:lnTo>
                <a:lnTo>
                  <a:pt x="272" y="9"/>
                </a:lnTo>
                <a:lnTo>
                  <a:pt x="289" y="13"/>
                </a:lnTo>
                <a:lnTo>
                  <a:pt x="304" y="18"/>
                </a:lnTo>
                <a:lnTo>
                  <a:pt x="319" y="13"/>
                </a:lnTo>
                <a:lnTo>
                  <a:pt x="337" y="9"/>
                </a:lnTo>
                <a:lnTo>
                  <a:pt x="358" y="0"/>
                </a:lnTo>
                <a:lnTo>
                  <a:pt x="377" y="7"/>
                </a:lnTo>
                <a:lnTo>
                  <a:pt x="385" y="27"/>
                </a:lnTo>
                <a:lnTo>
                  <a:pt x="389" y="75"/>
                </a:lnTo>
                <a:lnTo>
                  <a:pt x="427" y="78"/>
                </a:lnTo>
                <a:lnTo>
                  <a:pt x="463" y="111"/>
                </a:lnTo>
                <a:lnTo>
                  <a:pt x="494" y="111"/>
                </a:lnTo>
                <a:lnTo>
                  <a:pt x="518" y="132"/>
                </a:lnTo>
                <a:lnTo>
                  <a:pt x="514" y="156"/>
                </a:lnTo>
                <a:lnTo>
                  <a:pt x="541" y="174"/>
                </a:lnTo>
                <a:lnTo>
                  <a:pt x="541" y="205"/>
                </a:lnTo>
                <a:lnTo>
                  <a:pt x="554" y="234"/>
                </a:lnTo>
                <a:lnTo>
                  <a:pt x="559" y="253"/>
                </a:lnTo>
                <a:lnTo>
                  <a:pt x="587" y="274"/>
                </a:lnTo>
                <a:lnTo>
                  <a:pt x="584" y="291"/>
                </a:lnTo>
                <a:lnTo>
                  <a:pt x="587" y="301"/>
                </a:lnTo>
                <a:lnTo>
                  <a:pt x="602" y="306"/>
                </a:lnTo>
                <a:lnTo>
                  <a:pt x="599" y="325"/>
                </a:lnTo>
                <a:lnTo>
                  <a:pt x="613" y="330"/>
                </a:lnTo>
                <a:lnTo>
                  <a:pt x="613" y="343"/>
                </a:lnTo>
                <a:lnTo>
                  <a:pt x="644" y="357"/>
                </a:lnTo>
                <a:lnTo>
                  <a:pt x="667" y="355"/>
                </a:lnTo>
                <a:lnTo>
                  <a:pt x="680" y="339"/>
                </a:lnTo>
                <a:lnTo>
                  <a:pt x="695" y="322"/>
                </a:lnTo>
                <a:lnTo>
                  <a:pt x="709" y="310"/>
                </a:lnTo>
                <a:lnTo>
                  <a:pt x="715" y="330"/>
                </a:lnTo>
                <a:lnTo>
                  <a:pt x="737" y="358"/>
                </a:lnTo>
                <a:lnTo>
                  <a:pt x="782" y="373"/>
                </a:lnTo>
                <a:lnTo>
                  <a:pt x="835" y="385"/>
                </a:lnTo>
                <a:lnTo>
                  <a:pt x="887" y="379"/>
                </a:lnTo>
                <a:lnTo>
                  <a:pt x="913" y="360"/>
                </a:lnTo>
                <a:lnTo>
                  <a:pt x="923" y="348"/>
                </a:lnTo>
                <a:lnTo>
                  <a:pt x="937" y="343"/>
                </a:lnTo>
                <a:lnTo>
                  <a:pt x="944" y="316"/>
                </a:lnTo>
                <a:lnTo>
                  <a:pt x="961" y="306"/>
                </a:lnTo>
                <a:lnTo>
                  <a:pt x="971" y="285"/>
                </a:lnTo>
                <a:lnTo>
                  <a:pt x="982" y="289"/>
                </a:lnTo>
                <a:lnTo>
                  <a:pt x="985" y="291"/>
                </a:lnTo>
                <a:lnTo>
                  <a:pt x="1006" y="297"/>
                </a:lnTo>
                <a:lnTo>
                  <a:pt x="1027" y="312"/>
                </a:lnTo>
                <a:lnTo>
                  <a:pt x="1052" y="297"/>
                </a:lnTo>
                <a:lnTo>
                  <a:pt x="1093" y="306"/>
                </a:lnTo>
                <a:lnTo>
                  <a:pt x="1151" y="333"/>
                </a:lnTo>
                <a:lnTo>
                  <a:pt x="1193" y="345"/>
                </a:lnTo>
                <a:lnTo>
                  <a:pt x="1201" y="364"/>
                </a:lnTo>
                <a:lnTo>
                  <a:pt x="1199" y="397"/>
                </a:lnTo>
                <a:lnTo>
                  <a:pt x="1192" y="429"/>
                </a:lnTo>
                <a:lnTo>
                  <a:pt x="1184" y="451"/>
                </a:lnTo>
                <a:lnTo>
                  <a:pt x="1171" y="466"/>
                </a:lnTo>
                <a:lnTo>
                  <a:pt x="1172" y="484"/>
                </a:lnTo>
                <a:lnTo>
                  <a:pt x="1156" y="496"/>
                </a:lnTo>
                <a:lnTo>
                  <a:pt x="1160" y="517"/>
                </a:lnTo>
                <a:lnTo>
                  <a:pt x="1135" y="553"/>
                </a:lnTo>
                <a:lnTo>
                  <a:pt x="1115" y="583"/>
                </a:lnTo>
                <a:lnTo>
                  <a:pt x="1111" y="608"/>
                </a:lnTo>
                <a:lnTo>
                  <a:pt x="1090" y="630"/>
                </a:lnTo>
                <a:lnTo>
                  <a:pt x="1067" y="669"/>
                </a:lnTo>
                <a:lnTo>
                  <a:pt x="1045" y="675"/>
                </a:lnTo>
                <a:lnTo>
                  <a:pt x="1024" y="700"/>
                </a:lnTo>
                <a:lnTo>
                  <a:pt x="988" y="721"/>
                </a:lnTo>
                <a:lnTo>
                  <a:pt x="957" y="747"/>
                </a:lnTo>
                <a:lnTo>
                  <a:pt x="968" y="759"/>
                </a:lnTo>
                <a:lnTo>
                  <a:pt x="991" y="751"/>
                </a:lnTo>
                <a:lnTo>
                  <a:pt x="1012" y="772"/>
                </a:lnTo>
                <a:lnTo>
                  <a:pt x="1013" y="786"/>
                </a:lnTo>
                <a:lnTo>
                  <a:pt x="1000" y="789"/>
                </a:lnTo>
                <a:lnTo>
                  <a:pt x="1006" y="805"/>
                </a:lnTo>
                <a:lnTo>
                  <a:pt x="988" y="837"/>
                </a:lnTo>
                <a:lnTo>
                  <a:pt x="964" y="852"/>
                </a:lnTo>
                <a:lnTo>
                  <a:pt x="958" y="882"/>
                </a:lnTo>
                <a:lnTo>
                  <a:pt x="929" y="882"/>
                </a:lnTo>
                <a:lnTo>
                  <a:pt x="911" y="897"/>
                </a:lnTo>
                <a:lnTo>
                  <a:pt x="913" y="936"/>
                </a:lnTo>
                <a:lnTo>
                  <a:pt x="893" y="952"/>
                </a:lnTo>
                <a:lnTo>
                  <a:pt x="899" y="972"/>
                </a:lnTo>
                <a:lnTo>
                  <a:pt x="919" y="979"/>
                </a:lnTo>
                <a:lnTo>
                  <a:pt x="919" y="999"/>
                </a:lnTo>
                <a:lnTo>
                  <a:pt x="913" y="1021"/>
                </a:lnTo>
                <a:lnTo>
                  <a:pt x="889" y="1060"/>
                </a:lnTo>
                <a:lnTo>
                  <a:pt x="866" y="1078"/>
                </a:lnTo>
                <a:lnTo>
                  <a:pt x="832" y="1119"/>
                </a:lnTo>
                <a:lnTo>
                  <a:pt x="833" y="1146"/>
                </a:lnTo>
                <a:lnTo>
                  <a:pt x="813" y="1170"/>
                </a:lnTo>
                <a:lnTo>
                  <a:pt x="206" y="1131"/>
                </a:lnTo>
                <a:lnTo>
                  <a:pt x="193" y="1116"/>
                </a:lnTo>
                <a:lnTo>
                  <a:pt x="181" y="1117"/>
                </a:lnTo>
                <a:lnTo>
                  <a:pt x="157" y="1084"/>
                </a:lnTo>
                <a:lnTo>
                  <a:pt x="137" y="1081"/>
                </a:lnTo>
                <a:lnTo>
                  <a:pt x="118" y="1065"/>
                </a:lnTo>
                <a:lnTo>
                  <a:pt x="116" y="1021"/>
                </a:lnTo>
                <a:lnTo>
                  <a:pt x="101" y="1000"/>
                </a:lnTo>
                <a:lnTo>
                  <a:pt x="92" y="967"/>
                </a:lnTo>
                <a:lnTo>
                  <a:pt x="74" y="925"/>
                </a:lnTo>
                <a:lnTo>
                  <a:pt x="32" y="883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40145" name="Freeform 75"/>
          <p:cNvSpPr>
            <a:spLocks noChangeAspect="1"/>
          </p:cNvSpPr>
          <p:nvPr/>
        </p:nvSpPr>
        <p:spPr bwMode="auto">
          <a:xfrm>
            <a:off x="331788" y="869950"/>
            <a:ext cx="3879850" cy="3017838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40146" name="Freeform 73"/>
          <p:cNvSpPr>
            <a:spLocks noChangeAspect="1"/>
          </p:cNvSpPr>
          <p:nvPr/>
        </p:nvSpPr>
        <p:spPr bwMode="auto">
          <a:xfrm>
            <a:off x="288925" y="3235325"/>
            <a:ext cx="1601788" cy="966788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40147" name="Freeform 68"/>
          <p:cNvSpPr>
            <a:spLocks noChangeAspect="1"/>
          </p:cNvSpPr>
          <p:nvPr/>
        </p:nvSpPr>
        <p:spPr bwMode="auto">
          <a:xfrm>
            <a:off x="1833563" y="3409950"/>
            <a:ext cx="1593850" cy="1422400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40148" name="Freeform 56"/>
          <p:cNvSpPr>
            <a:spLocks noChangeAspect="1"/>
          </p:cNvSpPr>
          <p:nvPr/>
        </p:nvSpPr>
        <p:spPr bwMode="auto">
          <a:xfrm>
            <a:off x="5327650" y="2706688"/>
            <a:ext cx="1212850" cy="2270125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40149" name="Line 21"/>
          <p:cNvSpPr>
            <a:spLocks noChangeShapeType="1"/>
          </p:cNvSpPr>
          <p:nvPr/>
        </p:nvSpPr>
        <p:spPr bwMode="auto">
          <a:xfrm>
            <a:off x="1512888" y="893763"/>
            <a:ext cx="338137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150" name="Line 22"/>
          <p:cNvSpPr>
            <a:spLocks noChangeShapeType="1"/>
          </p:cNvSpPr>
          <p:nvPr/>
        </p:nvSpPr>
        <p:spPr bwMode="auto">
          <a:xfrm>
            <a:off x="1524000" y="873125"/>
            <a:ext cx="3381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151" name="Freeform 47"/>
          <p:cNvSpPr>
            <a:spLocks noChangeAspect="1"/>
          </p:cNvSpPr>
          <p:nvPr/>
        </p:nvSpPr>
        <p:spPr bwMode="auto">
          <a:xfrm>
            <a:off x="2290763" y="203200"/>
            <a:ext cx="1309687" cy="1582738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8240152" name="Group 24"/>
          <p:cNvGrpSpPr>
            <a:grpSpLocks/>
          </p:cNvGrpSpPr>
          <p:nvPr/>
        </p:nvGrpSpPr>
        <p:grpSpPr bwMode="auto">
          <a:xfrm>
            <a:off x="2270125" y="120650"/>
            <a:ext cx="3617913" cy="793750"/>
            <a:chOff x="1430" y="76"/>
            <a:chExt cx="2279" cy="500"/>
          </a:xfrm>
        </p:grpSpPr>
        <p:sp>
          <p:nvSpPr>
            <p:cNvPr id="8240153" name="Rectangle 25"/>
            <p:cNvSpPr>
              <a:spLocks noChangeArrowheads="1"/>
            </p:cNvSpPr>
            <p:nvPr/>
          </p:nvSpPr>
          <p:spPr bwMode="auto">
            <a:xfrm>
              <a:off x="1540" y="76"/>
              <a:ext cx="2169" cy="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0154" name="Rectangle 26"/>
            <p:cNvSpPr>
              <a:spLocks noChangeArrowheads="1"/>
            </p:cNvSpPr>
            <p:nvPr/>
          </p:nvSpPr>
          <p:spPr bwMode="auto">
            <a:xfrm>
              <a:off x="1430" y="136"/>
              <a:ext cx="207" cy="3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40155" name="Rectangle 27"/>
          <p:cNvSpPr>
            <a:spLocks noChangeArrowheads="1"/>
          </p:cNvSpPr>
          <p:nvPr/>
        </p:nvSpPr>
        <p:spPr bwMode="auto">
          <a:xfrm>
            <a:off x="136525" y="890588"/>
            <a:ext cx="7337425" cy="53260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4464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Novo Eixo de Integração da Hidrovia do Juruena/Tapajós</a:t>
            </a:r>
          </a:p>
        </p:txBody>
      </p:sp>
      <p:sp>
        <p:nvSpPr>
          <p:cNvPr id="8240157" name="Freeform 45"/>
          <p:cNvSpPr>
            <a:spLocks noChangeAspect="1"/>
          </p:cNvSpPr>
          <p:nvPr/>
        </p:nvSpPr>
        <p:spPr bwMode="auto">
          <a:xfrm>
            <a:off x="5286375" y="1276350"/>
            <a:ext cx="547688" cy="519113"/>
          </a:xfrm>
          <a:custGeom>
            <a:avLst/>
            <a:gdLst>
              <a:gd name="T0" fmla="*/ 91 w 234"/>
              <a:gd name="T1" fmla="*/ 0 h 194"/>
              <a:gd name="T2" fmla="*/ 66 w 234"/>
              <a:gd name="T3" fmla="*/ 33 h 194"/>
              <a:gd name="T4" fmla="*/ 45 w 234"/>
              <a:gd name="T5" fmla="*/ 44 h 194"/>
              <a:gd name="T6" fmla="*/ 21 w 234"/>
              <a:gd name="T7" fmla="*/ 65 h 194"/>
              <a:gd name="T8" fmla="*/ 0 w 234"/>
              <a:gd name="T9" fmla="*/ 98 h 194"/>
              <a:gd name="T10" fmla="*/ 0 w 234"/>
              <a:gd name="T11" fmla="*/ 125 h 194"/>
              <a:gd name="T12" fmla="*/ 7 w 234"/>
              <a:gd name="T13" fmla="*/ 146 h 194"/>
              <a:gd name="T14" fmla="*/ 16 w 234"/>
              <a:gd name="T15" fmla="*/ 165 h 194"/>
              <a:gd name="T16" fmla="*/ 45 w 234"/>
              <a:gd name="T17" fmla="*/ 179 h 194"/>
              <a:gd name="T18" fmla="*/ 114 w 234"/>
              <a:gd name="T19" fmla="*/ 194 h 194"/>
              <a:gd name="T20" fmla="*/ 159 w 234"/>
              <a:gd name="T21" fmla="*/ 185 h 194"/>
              <a:gd name="T22" fmla="*/ 186 w 234"/>
              <a:gd name="T23" fmla="*/ 161 h 194"/>
              <a:gd name="T24" fmla="*/ 213 w 234"/>
              <a:gd name="T25" fmla="*/ 114 h 194"/>
              <a:gd name="T26" fmla="*/ 219 w 234"/>
              <a:gd name="T27" fmla="*/ 104 h 194"/>
              <a:gd name="T28" fmla="*/ 220 w 234"/>
              <a:gd name="T29" fmla="*/ 93 h 194"/>
              <a:gd name="T30" fmla="*/ 234 w 234"/>
              <a:gd name="T31" fmla="*/ 75 h 194"/>
              <a:gd name="T32" fmla="*/ 231 w 234"/>
              <a:gd name="T33" fmla="*/ 65 h 194"/>
              <a:gd name="T34" fmla="*/ 213 w 234"/>
              <a:gd name="T35" fmla="*/ 57 h 194"/>
              <a:gd name="T36" fmla="*/ 199 w 234"/>
              <a:gd name="T37" fmla="*/ 54 h 194"/>
              <a:gd name="T38" fmla="*/ 180 w 234"/>
              <a:gd name="T39" fmla="*/ 38 h 194"/>
              <a:gd name="T40" fmla="*/ 160 w 234"/>
              <a:gd name="T41" fmla="*/ 38 h 194"/>
              <a:gd name="T42" fmla="*/ 145 w 234"/>
              <a:gd name="T43" fmla="*/ 18 h 194"/>
              <a:gd name="T44" fmla="*/ 130 w 234"/>
              <a:gd name="T45" fmla="*/ 11 h 194"/>
              <a:gd name="T46" fmla="*/ 111 w 234"/>
              <a:gd name="T47" fmla="*/ 14 h 194"/>
              <a:gd name="T48" fmla="*/ 108 w 234"/>
              <a:gd name="T49" fmla="*/ 3 h 194"/>
              <a:gd name="T50" fmla="*/ 91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tx1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40158" name="Text Box 30"/>
          <p:cNvSpPr txBox="1">
            <a:spLocks noChangeArrowheads="1"/>
          </p:cNvSpPr>
          <p:nvPr/>
        </p:nvSpPr>
        <p:spPr bwMode="auto">
          <a:xfrm>
            <a:off x="7519988" y="1187450"/>
            <a:ext cx="2409825" cy="3232150"/>
          </a:xfrm>
          <a:prstGeom prst="rect">
            <a:avLst/>
          </a:prstGeom>
          <a:solidFill>
            <a:srgbClr val="0099FF"/>
          </a:solidFill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29. Dragagem do Canal de Quiriri </a:t>
            </a:r>
          </a:p>
          <a:p>
            <a:pPr marL="457200" indent="-457200" algn="ctr" defTabSz="977900"/>
            <a:endParaRPr lang="pt-BR" sz="900" u="sng">
              <a:solidFill>
                <a:srgbClr val="FFFFFF"/>
              </a:solidFill>
            </a:endParaRPr>
          </a:p>
          <a:p>
            <a:pPr marL="457200" indent="-457200" algn="ctr" defTabSz="977900"/>
            <a:r>
              <a:rPr lang="pt-BR" sz="900" u="sng">
                <a:solidFill>
                  <a:srgbClr val="FFFFFF"/>
                </a:solidFill>
              </a:rPr>
              <a:t>Rio Tapajós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58. Transposição das Corredeiras de  São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 Luiz do Tapajós (PA) com eclusa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59. Dragagem e derrocamento de Buburé a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 Jacareacanga (PA) no Médio Tapajós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60. Dragagem e derrocamento de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 Jacareacanga (PA)  à confluência no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 Alto Tapajós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61. Sinalização e Balizamento do Rio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 Tapajós</a:t>
            </a:r>
          </a:p>
          <a:p>
            <a:pPr marL="457200" indent="-457200" defTabSz="977900"/>
            <a:endParaRPr lang="pt-BR" sz="900" b="0">
              <a:solidFill>
                <a:srgbClr val="FFFFFF"/>
              </a:solidFill>
            </a:endParaRPr>
          </a:p>
          <a:p>
            <a:pPr marL="457200" indent="-457200" algn="ctr" defTabSz="977900"/>
            <a:r>
              <a:rPr lang="pt-BR" sz="900" u="sng">
                <a:solidFill>
                  <a:srgbClr val="FFFFFF"/>
                </a:solidFill>
              </a:rPr>
              <a:t>Rios Juruena/Arinos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66. Dragagem e derrocagem nos Rios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Juruena e Arinos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67. Eclusa da Cachoeira de Meia Carga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68. Sinalização e Balizamento nos Rios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 Juruena e Arinos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69. Construção do porto fluvial e terminal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de grãos em Porto dos Gaúchos (MT)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70. Construção do porto fluvial e terminal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de grãos em Juruena (MT)</a:t>
            </a:r>
          </a:p>
        </p:txBody>
      </p:sp>
      <p:sp>
        <p:nvSpPr>
          <p:cNvPr id="8240159" name="Freeform 45"/>
          <p:cNvSpPr>
            <a:spLocks noChangeAspect="1"/>
          </p:cNvSpPr>
          <p:nvPr/>
        </p:nvSpPr>
        <p:spPr bwMode="auto">
          <a:xfrm>
            <a:off x="5300663" y="1274763"/>
            <a:ext cx="547687" cy="519112"/>
          </a:xfrm>
          <a:custGeom>
            <a:avLst/>
            <a:gdLst>
              <a:gd name="T0" fmla="*/ 91 w 234"/>
              <a:gd name="T1" fmla="*/ 0 h 194"/>
              <a:gd name="T2" fmla="*/ 66 w 234"/>
              <a:gd name="T3" fmla="*/ 33 h 194"/>
              <a:gd name="T4" fmla="*/ 45 w 234"/>
              <a:gd name="T5" fmla="*/ 44 h 194"/>
              <a:gd name="T6" fmla="*/ 21 w 234"/>
              <a:gd name="T7" fmla="*/ 65 h 194"/>
              <a:gd name="T8" fmla="*/ 0 w 234"/>
              <a:gd name="T9" fmla="*/ 98 h 194"/>
              <a:gd name="T10" fmla="*/ 0 w 234"/>
              <a:gd name="T11" fmla="*/ 125 h 194"/>
              <a:gd name="T12" fmla="*/ 7 w 234"/>
              <a:gd name="T13" fmla="*/ 146 h 194"/>
              <a:gd name="T14" fmla="*/ 16 w 234"/>
              <a:gd name="T15" fmla="*/ 165 h 194"/>
              <a:gd name="T16" fmla="*/ 45 w 234"/>
              <a:gd name="T17" fmla="*/ 179 h 194"/>
              <a:gd name="T18" fmla="*/ 114 w 234"/>
              <a:gd name="T19" fmla="*/ 194 h 194"/>
              <a:gd name="T20" fmla="*/ 159 w 234"/>
              <a:gd name="T21" fmla="*/ 185 h 194"/>
              <a:gd name="T22" fmla="*/ 186 w 234"/>
              <a:gd name="T23" fmla="*/ 161 h 194"/>
              <a:gd name="T24" fmla="*/ 213 w 234"/>
              <a:gd name="T25" fmla="*/ 114 h 194"/>
              <a:gd name="T26" fmla="*/ 219 w 234"/>
              <a:gd name="T27" fmla="*/ 104 h 194"/>
              <a:gd name="T28" fmla="*/ 220 w 234"/>
              <a:gd name="T29" fmla="*/ 93 h 194"/>
              <a:gd name="T30" fmla="*/ 234 w 234"/>
              <a:gd name="T31" fmla="*/ 75 h 194"/>
              <a:gd name="T32" fmla="*/ 231 w 234"/>
              <a:gd name="T33" fmla="*/ 65 h 194"/>
              <a:gd name="T34" fmla="*/ 213 w 234"/>
              <a:gd name="T35" fmla="*/ 57 h 194"/>
              <a:gd name="T36" fmla="*/ 199 w 234"/>
              <a:gd name="T37" fmla="*/ 54 h 194"/>
              <a:gd name="T38" fmla="*/ 180 w 234"/>
              <a:gd name="T39" fmla="*/ 38 h 194"/>
              <a:gd name="T40" fmla="*/ 160 w 234"/>
              <a:gd name="T41" fmla="*/ 38 h 194"/>
              <a:gd name="T42" fmla="*/ 145 w 234"/>
              <a:gd name="T43" fmla="*/ 18 h 194"/>
              <a:gd name="T44" fmla="*/ 130 w 234"/>
              <a:gd name="T45" fmla="*/ 11 h 194"/>
              <a:gd name="T46" fmla="*/ 111 w 234"/>
              <a:gd name="T47" fmla="*/ 14 h 194"/>
              <a:gd name="T48" fmla="*/ 108 w 234"/>
              <a:gd name="T49" fmla="*/ 3 h 194"/>
              <a:gd name="T50" fmla="*/ 91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rgbClr val="F8F8F8"/>
          </a:solidFill>
          <a:ln w="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8240160" name="Group 32"/>
          <p:cNvGrpSpPr>
            <a:grpSpLocks/>
          </p:cNvGrpSpPr>
          <p:nvPr/>
        </p:nvGrpSpPr>
        <p:grpSpPr bwMode="auto">
          <a:xfrm>
            <a:off x="7100888" y="123825"/>
            <a:ext cx="2805112" cy="646113"/>
            <a:chOff x="4473" y="78"/>
            <a:chExt cx="1767" cy="407"/>
          </a:xfrm>
        </p:grpSpPr>
        <p:sp>
          <p:nvSpPr>
            <p:cNvPr id="8240161" name="Rectangle 33"/>
            <p:cNvSpPr>
              <a:spLocks noChangeArrowheads="1"/>
            </p:cNvSpPr>
            <p:nvPr/>
          </p:nvSpPr>
          <p:spPr bwMode="auto">
            <a:xfrm>
              <a:off x="4473" y="83"/>
              <a:ext cx="678" cy="4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Modal do Projeto</a:t>
              </a:r>
            </a:p>
            <a:p>
              <a:pPr algn="ctr" defTabSz="977900"/>
              <a:endParaRPr lang="pt-BR" sz="10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40162" name="Text Box 34"/>
            <p:cNvSpPr txBox="1">
              <a:spLocks noChangeArrowheads="1"/>
            </p:cNvSpPr>
            <p:nvPr/>
          </p:nvSpPr>
          <p:spPr bwMode="auto">
            <a:xfrm>
              <a:off x="4811" y="161"/>
              <a:ext cx="315" cy="154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Hidro</a:t>
              </a:r>
            </a:p>
          </p:txBody>
        </p:sp>
        <p:sp>
          <p:nvSpPr>
            <p:cNvPr id="8240163" name="Text Box 35"/>
            <p:cNvSpPr txBox="1">
              <a:spLocks noChangeArrowheads="1"/>
            </p:cNvSpPr>
            <p:nvPr/>
          </p:nvSpPr>
          <p:spPr bwMode="auto">
            <a:xfrm>
              <a:off x="4496" y="161"/>
              <a:ext cx="315" cy="15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Rodo</a:t>
              </a:r>
            </a:p>
          </p:txBody>
        </p:sp>
        <p:sp>
          <p:nvSpPr>
            <p:cNvPr id="8240164" name="Text Box 36"/>
            <p:cNvSpPr txBox="1">
              <a:spLocks noChangeArrowheads="1"/>
            </p:cNvSpPr>
            <p:nvPr/>
          </p:nvSpPr>
          <p:spPr bwMode="auto">
            <a:xfrm>
              <a:off x="4809" y="311"/>
              <a:ext cx="318" cy="15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Porto</a:t>
              </a:r>
            </a:p>
          </p:txBody>
        </p:sp>
        <p:sp>
          <p:nvSpPr>
            <p:cNvPr id="8240165" name="Text Box 37"/>
            <p:cNvSpPr txBox="1">
              <a:spLocks noChangeArrowheads="1"/>
            </p:cNvSpPr>
            <p:nvPr/>
          </p:nvSpPr>
          <p:spPr bwMode="auto">
            <a:xfrm>
              <a:off x="4496" y="312"/>
              <a:ext cx="317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Ferro</a:t>
              </a:r>
            </a:p>
          </p:txBody>
        </p:sp>
        <p:grpSp>
          <p:nvGrpSpPr>
            <p:cNvPr id="8240166" name="Group 38"/>
            <p:cNvGrpSpPr>
              <a:grpSpLocks/>
            </p:cNvGrpSpPr>
            <p:nvPr/>
          </p:nvGrpSpPr>
          <p:grpSpPr bwMode="auto">
            <a:xfrm>
              <a:off x="5170" y="93"/>
              <a:ext cx="1056" cy="369"/>
              <a:chOff x="5170" y="93"/>
              <a:chExt cx="1056" cy="369"/>
            </a:xfrm>
          </p:grpSpPr>
          <p:sp>
            <p:nvSpPr>
              <p:cNvPr id="8240167" name="Text Box 39"/>
              <p:cNvSpPr txBox="1">
                <a:spLocks noChangeArrowheads="1"/>
              </p:cNvSpPr>
              <p:nvPr/>
            </p:nvSpPr>
            <p:spPr bwMode="auto">
              <a:xfrm>
                <a:off x="5394" y="93"/>
                <a:ext cx="24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Ferrovia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40168" name="Text Box 40"/>
              <p:cNvSpPr txBox="1">
                <a:spLocks noChangeArrowheads="1"/>
              </p:cNvSpPr>
              <p:nvPr/>
            </p:nvSpPr>
            <p:spPr bwMode="auto">
              <a:xfrm>
                <a:off x="5979" y="95"/>
                <a:ext cx="24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Hidrovia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40169" name="Line 41"/>
              <p:cNvSpPr>
                <a:spLocks noChangeShapeType="1"/>
              </p:cNvSpPr>
              <p:nvPr/>
            </p:nvSpPr>
            <p:spPr bwMode="auto">
              <a:xfrm>
                <a:off x="5758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0170" name="Text Box 42"/>
              <p:cNvSpPr txBox="1">
                <a:spLocks noChangeArrowheads="1"/>
              </p:cNvSpPr>
              <p:nvPr/>
            </p:nvSpPr>
            <p:spPr bwMode="auto">
              <a:xfrm>
                <a:off x="5394" y="182"/>
                <a:ext cx="23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Rodovia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40171" name="AutoShape 43"/>
              <p:cNvSpPr>
                <a:spLocks noChangeArrowheads="1"/>
              </p:cNvSpPr>
              <p:nvPr/>
            </p:nvSpPr>
            <p:spPr bwMode="auto">
              <a:xfrm rot="10800000">
                <a:off x="5240" y="401"/>
                <a:ext cx="58" cy="3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0172" name="AutoShape 44"/>
              <p:cNvSpPr>
                <a:spLocks noChangeArrowheads="1"/>
              </p:cNvSpPr>
              <p:nvPr/>
            </p:nvSpPr>
            <p:spPr bwMode="auto">
              <a:xfrm>
                <a:off x="5246" y="295"/>
                <a:ext cx="50" cy="47"/>
              </a:xfrm>
              <a:prstGeom prst="triangle">
                <a:avLst>
                  <a:gd name="adj" fmla="val 50000"/>
                </a:avLst>
              </a:prstGeom>
              <a:solidFill>
                <a:srgbClr val="0099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0173" name="Text Box 45"/>
              <p:cNvSpPr txBox="1">
                <a:spLocks noChangeArrowheads="1"/>
              </p:cNvSpPr>
              <p:nvPr/>
            </p:nvSpPr>
            <p:spPr bwMode="auto">
              <a:xfrm>
                <a:off x="5394" y="281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Porto L.Curso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40174" name="Text Box 46"/>
              <p:cNvSpPr txBox="1">
                <a:spLocks noChangeArrowheads="1"/>
              </p:cNvSpPr>
              <p:nvPr/>
            </p:nvSpPr>
            <p:spPr bwMode="auto">
              <a:xfrm>
                <a:off x="5395" y="376"/>
                <a:ext cx="60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Terminal Hidroviário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40175" name="Text Box 47"/>
              <p:cNvSpPr txBox="1">
                <a:spLocks noChangeArrowheads="1"/>
              </p:cNvSpPr>
              <p:nvPr/>
            </p:nvSpPr>
            <p:spPr bwMode="auto">
              <a:xfrm>
                <a:off x="5988" y="183"/>
                <a:ext cx="2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Dutovia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40176" name="Text Box 48"/>
              <p:cNvSpPr txBox="1">
                <a:spLocks noChangeArrowheads="1"/>
              </p:cNvSpPr>
              <p:nvPr/>
            </p:nvSpPr>
            <p:spPr bwMode="auto">
              <a:xfrm>
                <a:off x="5984" y="275"/>
                <a:ext cx="18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Eclusa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40177" name="Rectangle 49"/>
              <p:cNvSpPr>
                <a:spLocks noChangeArrowheads="1"/>
              </p:cNvSpPr>
              <p:nvPr/>
            </p:nvSpPr>
            <p:spPr bwMode="auto">
              <a:xfrm>
                <a:off x="5850" y="287"/>
                <a:ext cx="56" cy="56"/>
              </a:xfrm>
              <a:prstGeom prst="rect">
                <a:avLst/>
              </a:prstGeom>
              <a:solidFill>
                <a:srgbClr val="0099FF"/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0178" name="Line 50"/>
              <p:cNvSpPr>
                <a:spLocks noChangeShapeType="1"/>
              </p:cNvSpPr>
              <p:nvPr/>
            </p:nvSpPr>
            <p:spPr bwMode="auto">
              <a:xfrm>
                <a:off x="5762" y="232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0179" name="Line 51"/>
              <p:cNvSpPr>
                <a:spLocks noChangeShapeType="1"/>
              </p:cNvSpPr>
              <p:nvPr/>
            </p:nvSpPr>
            <p:spPr bwMode="auto">
              <a:xfrm>
                <a:off x="5170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0180" name="Line 52"/>
              <p:cNvSpPr>
                <a:spLocks noChangeShapeType="1"/>
              </p:cNvSpPr>
              <p:nvPr/>
            </p:nvSpPr>
            <p:spPr bwMode="auto">
              <a:xfrm>
                <a:off x="5170" y="228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240181" name="Rectangle 53"/>
            <p:cNvSpPr>
              <a:spLocks noChangeArrowheads="1"/>
            </p:cNvSpPr>
            <p:nvPr/>
          </p:nvSpPr>
          <p:spPr bwMode="auto">
            <a:xfrm>
              <a:off x="4473" y="78"/>
              <a:ext cx="1767" cy="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40182" name="Text Box 326"/>
          <p:cNvSpPr txBox="1">
            <a:spLocks noChangeArrowheads="1"/>
          </p:cNvSpPr>
          <p:nvPr/>
        </p:nvSpPr>
        <p:spPr bwMode="auto">
          <a:xfrm>
            <a:off x="4244975" y="5173663"/>
            <a:ext cx="6381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240183" name="Freeform 55"/>
          <p:cNvSpPr>
            <a:spLocks/>
          </p:cNvSpPr>
          <p:nvPr/>
        </p:nvSpPr>
        <p:spPr bwMode="auto">
          <a:xfrm>
            <a:off x="3703638" y="1516063"/>
            <a:ext cx="2208212" cy="2606675"/>
          </a:xfrm>
          <a:custGeom>
            <a:avLst/>
            <a:gdLst/>
            <a:ahLst/>
            <a:cxnLst>
              <a:cxn ang="0">
                <a:pos x="173" y="1642"/>
              </a:cxn>
              <a:cxn ang="0">
                <a:pos x="163" y="1627"/>
              </a:cxn>
              <a:cxn ang="0">
                <a:pos x="148" y="1617"/>
              </a:cxn>
              <a:cxn ang="0">
                <a:pos x="143" y="1602"/>
              </a:cxn>
              <a:cxn ang="0">
                <a:pos x="87" y="1516"/>
              </a:cxn>
              <a:cxn ang="0">
                <a:pos x="57" y="1460"/>
              </a:cxn>
              <a:cxn ang="0">
                <a:pos x="47" y="1430"/>
              </a:cxn>
              <a:cxn ang="0">
                <a:pos x="32" y="1319"/>
              </a:cxn>
              <a:cxn ang="0">
                <a:pos x="11" y="1288"/>
              </a:cxn>
              <a:cxn ang="0">
                <a:pos x="11" y="1228"/>
              </a:cxn>
              <a:cxn ang="0">
                <a:pos x="16" y="1036"/>
              </a:cxn>
              <a:cxn ang="0">
                <a:pos x="57" y="1016"/>
              </a:cxn>
              <a:cxn ang="0">
                <a:pos x="158" y="970"/>
              </a:cxn>
              <a:cxn ang="0">
                <a:pos x="178" y="940"/>
              </a:cxn>
              <a:cxn ang="0">
                <a:pos x="188" y="925"/>
              </a:cxn>
              <a:cxn ang="0">
                <a:pos x="208" y="899"/>
              </a:cxn>
              <a:cxn ang="0">
                <a:pos x="229" y="849"/>
              </a:cxn>
              <a:cxn ang="0">
                <a:pos x="234" y="818"/>
              </a:cxn>
              <a:cxn ang="0">
                <a:pos x="259" y="793"/>
              </a:cxn>
              <a:cxn ang="0">
                <a:pos x="299" y="748"/>
              </a:cxn>
              <a:cxn ang="0">
                <a:pos x="335" y="717"/>
              </a:cxn>
              <a:cxn ang="0">
                <a:pos x="355" y="672"/>
              </a:cxn>
              <a:cxn ang="0">
                <a:pos x="355" y="672"/>
              </a:cxn>
              <a:cxn ang="0">
                <a:pos x="375" y="642"/>
              </a:cxn>
              <a:cxn ang="0">
                <a:pos x="421" y="576"/>
              </a:cxn>
              <a:cxn ang="0">
                <a:pos x="466" y="500"/>
              </a:cxn>
              <a:cxn ang="0">
                <a:pos x="486" y="374"/>
              </a:cxn>
              <a:cxn ang="0">
                <a:pos x="552" y="237"/>
              </a:cxn>
              <a:cxn ang="0">
                <a:pos x="638" y="232"/>
              </a:cxn>
              <a:cxn ang="0">
                <a:pos x="820" y="192"/>
              </a:cxn>
              <a:cxn ang="0">
                <a:pos x="860" y="182"/>
              </a:cxn>
              <a:cxn ang="0">
                <a:pos x="891" y="172"/>
              </a:cxn>
              <a:cxn ang="0">
                <a:pos x="946" y="131"/>
              </a:cxn>
              <a:cxn ang="0">
                <a:pos x="971" y="86"/>
              </a:cxn>
              <a:cxn ang="0">
                <a:pos x="1062" y="131"/>
              </a:cxn>
              <a:cxn ang="0">
                <a:pos x="1148" y="157"/>
              </a:cxn>
              <a:cxn ang="0">
                <a:pos x="1285" y="126"/>
              </a:cxn>
              <a:cxn ang="0">
                <a:pos x="1295" y="111"/>
              </a:cxn>
              <a:cxn ang="0">
                <a:pos x="1310" y="106"/>
              </a:cxn>
              <a:cxn ang="0">
                <a:pos x="1340" y="61"/>
              </a:cxn>
              <a:cxn ang="0">
                <a:pos x="1391" y="0"/>
              </a:cxn>
            </a:cxnLst>
            <a:rect l="0" t="0" r="r" b="b"/>
            <a:pathLst>
              <a:path w="1391" h="1642">
                <a:moveTo>
                  <a:pt x="173" y="1642"/>
                </a:moveTo>
                <a:cubicBezTo>
                  <a:pt x="170" y="1637"/>
                  <a:pt x="167" y="1631"/>
                  <a:pt x="163" y="1627"/>
                </a:cubicBezTo>
                <a:cubicBezTo>
                  <a:pt x="159" y="1623"/>
                  <a:pt x="152" y="1622"/>
                  <a:pt x="148" y="1617"/>
                </a:cubicBezTo>
                <a:cubicBezTo>
                  <a:pt x="145" y="1613"/>
                  <a:pt x="145" y="1607"/>
                  <a:pt x="143" y="1602"/>
                </a:cubicBezTo>
                <a:cubicBezTo>
                  <a:pt x="129" y="1572"/>
                  <a:pt x="115" y="1535"/>
                  <a:pt x="87" y="1516"/>
                </a:cubicBezTo>
                <a:cubicBezTo>
                  <a:pt x="80" y="1495"/>
                  <a:pt x="66" y="1480"/>
                  <a:pt x="57" y="1460"/>
                </a:cubicBezTo>
                <a:cubicBezTo>
                  <a:pt x="53" y="1450"/>
                  <a:pt x="47" y="1430"/>
                  <a:pt x="47" y="1430"/>
                </a:cubicBezTo>
                <a:cubicBezTo>
                  <a:pt x="46" y="1418"/>
                  <a:pt x="49" y="1344"/>
                  <a:pt x="32" y="1319"/>
                </a:cubicBezTo>
                <a:cubicBezTo>
                  <a:pt x="25" y="1309"/>
                  <a:pt x="11" y="1288"/>
                  <a:pt x="11" y="1288"/>
                </a:cubicBezTo>
                <a:cubicBezTo>
                  <a:pt x="0" y="1255"/>
                  <a:pt x="8" y="1287"/>
                  <a:pt x="11" y="1228"/>
                </a:cubicBezTo>
                <a:cubicBezTo>
                  <a:pt x="14" y="1164"/>
                  <a:pt x="11" y="1100"/>
                  <a:pt x="16" y="1036"/>
                </a:cubicBezTo>
                <a:cubicBezTo>
                  <a:pt x="17" y="1021"/>
                  <a:pt x="57" y="1016"/>
                  <a:pt x="57" y="1016"/>
                </a:cubicBezTo>
                <a:cubicBezTo>
                  <a:pt x="82" y="989"/>
                  <a:pt x="127" y="990"/>
                  <a:pt x="158" y="970"/>
                </a:cubicBezTo>
                <a:cubicBezTo>
                  <a:pt x="165" y="960"/>
                  <a:pt x="171" y="950"/>
                  <a:pt x="178" y="940"/>
                </a:cubicBezTo>
                <a:cubicBezTo>
                  <a:pt x="181" y="935"/>
                  <a:pt x="188" y="925"/>
                  <a:pt x="188" y="925"/>
                </a:cubicBezTo>
                <a:cubicBezTo>
                  <a:pt x="203" y="878"/>
                  <a:pt x="180" y="939"/>
                  <a:pt x="208" y="899"/>
                </a:cubicBezTo>
                <a:cubicBezTo>
                  <a:pt x="213" y="892"/>
                  <a:pt x="226" y="859"/>
                  <a:pt x="229" y="849"/>
                </a:cubicBezTo>
                <a:cubicBezTo>
                  <a:pt x="231" y="839"/>
                  <a:pt x="231" y="828"/>
                  <a:pt x="234" y="818"/>
                </a:cubicBezTo>
                <a:cubicBezTo>
                  <a:pt x="240" y="800"/>
                  <a:pt x="247" y="804"/>
                  <a:pt x="259" y="793"/>
                </a:cubicBezTo>
                <a:cubicBezTo>
                  <a:pt x="324" y="735"/>
                  <a:pt x="268" y="785"/>
                  <a:pt x="299" y="748"/>
                </a:cubicBezTo>
                <a:cubicBezTo>
                  <a:pt x="310" y="735"/>
                  <a:pt x="325" y="730"/>
                  <a:pt x="335" y="717"/>
                </a:cubicBezTo>
                <a:lnTo>
                  <a:pt x="355" y="672"/>
                </a:lnTo>
                <a:cubicBezTo>
                  <a:pt x="355" y="672"/>
                  <a:pt x="355" y="672"/>
                  <a:pt x="355" y="672"/>
                </a:cubicBezTo>
                <a:cubicBezTo>
                  <a:pt x="362" y="662"/>
                  <a:pt x="375" y="642"/>
                  <a:pt x="375" y="642"/>
                </a:cubicBezTo>
                <a:cubicBezTo>
                  <a:pt x="384" y="613"/>
                  <a:pt x="396" y="593"/>
                  <a:pt x="421" y="576"/>
                </a:cubicBezTo>
                <a:cubicBezTo>
                  <a:pt x="437" y="552"/>
                  <a:pt x="457" y="528"/>
                  <a:pt x="466" y="500"/>
                </a:cubicBezTo>
                <a:cubicBezTo>
                  <a:pt x="469" y="451"/>
                  <a:pt x="460" y="413"/>
                  <a:pt x="486" y="374"/>
                </a:cubicBezTo>
                <a:cubicBezTo>
                  <a:pt x="490" y="321"/>
                  <a:pt x="483" y="243"/>
                  <a:pt x="552" y="237"/>
                </a:cubicBezTo>
                <a:cubicBezTo>
                  <a:pt x="581" y="235"/>
                  <a:pt x="609" y="234"/>
                  <a:pt x="638" y="232"/>
                </a:cubicBezTo>
                <a:cubicBezTo>
                  <a:pt x="701" y="222"/>
                  <a:pt x="759" y="207"/>
                  <a:pt x="820" y="192"/>
                </a:cubicBezTo>
                <a:cubicBezTo>
                  <a:pt x="833" y="189"/>
                  <a:pt x="847" y="186"/>
                  <a:pt x="860" y="182"/>
                </a:cubicBezTo>
                <a:cubicBezTo>
                  <a:pt x="870" y="179"/>
                  <a:pt x="891" y="172"/>
                  <a:pt x="891" y="172"/>
                </a:cubicBezTo>
                <a:cubicBezTo>
                  <a:pt x="911" y="158"/>
                  <a:pt x="926" y="144"/>
                  <a:pt x="946" y="131"/>
                </a:cubicBezTo>
                <a:cubicBezTo>
                  <a:pt x="969" y="97"/>
                  <a:pt x="962" y="112"/>
                  <a:pt x="971" y="86"/>
                </a:cubicBezTo>
                <a:cubicBezTo>
                  <a:pt x="1004" y="117"/>
                  <a:pt x="1016" y="124"/>
                  <a:pt x="1062" y="131"/>
                </a:cubicBezTo>
                <a:cubicBezTo>
                  <a:pt x="1090" y="149"/>
                  <a:pt x="1114" y="153"/>
                  <a:pt x="1148" y="157"/>
                </a:cubicBezTo>
                <a:cubicBezTo>
                  <a:pt x="1241" y="152"/>
                  <a:pt x="1231" y="162"/>
                  <a:pt x="1285" y="126"/>
                </a:cubicBezTo>
                <a:cubicBezTo>
                  <a:pt x="1288" y="121"/>
                  <a:pt x="1290" y="115"/>
                  <a:pt x="1295" y="111"/>
                </a:cubicBezTo>
                <a:cubicBezTo>
                  <a:pt x="1299" y="108"/>
                  <a:pt x="1306" y="110"/>
                  <a:pt x="1310" y="106"/>
                </a:cubicBezTo>
                <a:cubicBezTo>
                  <a:pt x="1323" y="93"/>
                  <a:pt x="1330" y="76"/>
                  <a:pt x="1340" y="61"/>
                </a:cubicBezTo>
                <a:cubicBezTo>
                  <a:pt x="1354" y="40"/>
                  <a:pt x="1373" y="18"/>
                  <a:pt x="1391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3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184" name="Oval 250"/>
          <p:cNvSpPr>
            <a:spLocks noChangeArrowheads="1"/>
          </p:cNvSpPr>
          <p:nvPr/>
        </p:nvSpPr>
        <p:spPr bwMode="auto">
          <a:xfrm>
            <a:off x="4198938" y="5300663"/>
            <a:ext cx="74612" cy="68262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40185" name="Text Box 326"/>
          <p:cNvSpPr txBox="1">
            <a:spLocks noChangeArrowheads="1"/>
          </p:cNvSpPr>
          <p:nvPr/>
        </p:nvSpPr>
        <p:spPr bwMode="auto">
          <a:xfrm>
            <a:off x="4340225" y="4748213"/>
            <a:ext cx="638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Lucas do Rio Verde</a:t>
            </a:r>
          </a:p>
        </p:txBody>
      </p:sp>
      <p:sp>
        <p:nvSpPr>
          <p:cNvPr id="8240186" name="AutoShape 58"/>
          <p:cNvSpPr>
            <a:spLocks noChangeArrowheads="1"/>
          </p:cNvSpPr>
          <p:nvPr/>
        </p:nvSpPr>
        <p:spPr bwMode="auto">
          <a:xfrm>
            <a:off x="3892550" y="3067050"/>
            <a:ext cx="257175" cy="255588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240187" name="Text Box 59"/>
          <p:cNvSpPr txBox="1">
            <a:spLocks noChangeArrowheads="1"/>
          </p:cNvSpPr>
          <p:nvPr/>
        </p:nvSpPr>
        <p:spPr bwMode="auto">
          <a:xfrm rot="17245763">
            <a:off x="4029075" y="2190751"/>
            <a:ext cx="503237" cy="2143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Tapajós</a:t>
            </a:r>
          </a:p>
        </p:txBody>
      </p:sp>
      <p:sp>
        <p:nvSpPr>
          <p:cNvPr id="8240188" name="Text Box 326"/>
          <p:cNvSpPr txBox="1">
            <a:spLocks noChangeArrowheads="1"/>
          </p:cNvSpPr>
          <p:nvPr/>
        </p:nvSpPr>
        <p:spPr bwMode="auto">
          <a:xfrm>
            <a:off x="5768975" y="1693863"/>
            <a:ext cx="8032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Vila do Conde</a:t>
            </a:r>
          </a:p>
        </p:txBody>
      </p:sp>
      <p:sp>
        <p:nvSpPr>
          <p:cNvPr id="8240189" name="Rectangle 61"/>
          <p:cNvSpPr>
            <a:spLocks noChangeArrowheads="1"/>
          </p:cNvSpPr>
          <p:nvPr/>
        </p:nvSpPr>
        <p:spPr bwMode="auto">
          <a:xfrm>
            <a:off x="4248150" y="2559050"/>
            <a:ext cx="88900" cy="8890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0190" name="Freeform 62"/>
          <p:cNvSpPr>
            <a:spLocks/>
          </p:cNvSpPr>
          <p:nvPr/>
        </p:nvSpPr>
        <p:spPr bwMode="auto">
          <a:xfrm>
            <a:off x="3986213" y="4083050"/>
            <a:ext cx="282575" cy="704850"/>
          </a:xfrm>
          <a:custGeom>
            <a:avLst/>
            <a:gdLst/>
            <a:ahLst/>
            <a:cxnLst>
              <a:cxn ang="0">
                <a:pos x="157" y="444"/>
              </a:cxn>
              <a:cxn ang="0">
                <a:pos x="167" y="298"/>
              </a:cxn>
              <a:cxn ang="0">
                <a:pos x="106" y="237"/>
              </a:cxn>
              <a:cxn ang="0">
                <a:pos x="86" y="207"/>
              </a:cxn>
              <a:cxn ang="0">
                <a:pos x="76" y="177"/>
              </a:cxn>
              <a:cxn ang="0">
                <a:pos x="0" y="0"/>
              </a:cxn>
            </a:cxnLst>
            <a:rect l="0" t="0" r="r" b="b"/>
            <a:pathLst>
              <a:path w="178" h="444">
                <a:moveTo>
                  <a:pt x="157" y="444"/>
                </a:moveTo>
                <a:cubicBezTo>
                  <a:pt x="161" y="390"/>
                  <a:pt x="178" y="351"/>
                  <a:pt x="167" y="298"/>
                </a:cubicBezTo>
                <a:cubicBezTo>
                  <a:pt x="162" y="275"/>
                  <a:pt x="125" y="250"/>
                  <a:pt x="106" y="237"/>
                </a:cubicBezTo>
                <a:cubicBezTo>
                  <a:pt x="99" y="227"/>
                  <a:pt x="90" y="218"/>
                  <a:pt x="86" y="207"/>
                </a:cubicBezTo>
                <a:cubicBezTo>
                  <a:pt x="83" y="197"/>
                  <a:pt x="76" y="177"/>
                  <a:pt x="76" y="177"/>
                </a:cubicBezTo>
                <a:cubicBezTo>
                  <a:pt x="63" y="96"/>
                  <a:pt x="82" y="41"/>
                  <a:pt x="0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3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191" name="Freeform 63"/>
          <p:cNvSpPr>
            <a:spLocks/>
          </p:cNvSpPr>
          <p:nvPr/>
        </p:nvSpPr>
        <p:spPr bwMode="auto">
          <a:xfrm>
            <a:off x="3297238" y="3994150"/>
            <a:ext cx="449262" cy="649288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45" y="359"/>
              </a:cxn>
              <a:cxn ang="0">
                <a:pos x="65" y="329"/>
              </a:cxn>
              <a:cxn ang="0">
                <a:pos x="96" y="238"/>
              </a:cxn>
              <a:cxn ang="0">
                <a:pos x="126" y="197"/>
              </a:cxn>
              <a:cxn ang="0">
                <a:pos x="141" y="167"/>
              </a:cxn>
              <a:cxn ang="0">
                <a:pos x="171" y="147"/>
              </a:cxn>
              <a:cxn ang="0">
                <a:pos x="182" y="137"/>
              </a:cxn>
              <a:cxn ang="0">
                <a:pos x="227" y="76"/>
              </a:cxn>
              <a:cxn ang="0">
                <a:pos x="267" y="20"/>
              </a:cxn>
              <a:cxn ang="0">
                <a:pos x="283" y="0"/>
              </a:cxn>
            </a:cxnLst>
            <a:rect l="0" t="0" r="r" b="b"/>
            <a:pathLst>
              <a:path w="283" h="409">
                <a:moveTo>
                  <a:pt x="0" y="409"/>
                </a:moveTo>
                <a:cubicBezTo>
                  <a:pt x="47" y="393"/>
                  <a:pt x="27" y="395"/>
                  <a:pt x="45" y="359"/>
                </a:cubicBezTo>
                <a:cubicBezTo>
                  <a:pt x="50" y="348"/>
                  <a:pt x="65" y="329"/>
                  <a:pt x="65" y="329"/>
                </a:cubicBezTo>
                <a:cubicBezTo>
                  <a:pt x="72" y="306"/>
                  <a:pt x="83" y="258"/>
                  <a:pt x="96" y="238"/>
                </a:cubicBezTo>
                <a:cubicBezTo>
                  <a:pt x="105" y="224"/>
                  <a:pt x="119" y="212"/>
                  <a:pt x="126" y="197"/>
                </a:cubicBezTo>
                <a:cubicBezTo>
                  <a:pt x="133" y="184"/>
                  <a:pt x="128" y="178"/>
                  <a:pt x="141" y="167"/>
                </a:cubicBezTo>
                <a:cubicBezTo>
                  <a:pt x="150" y="159"/>
                  <a:pt x="162" y="155"/>
                  <a:pt x="171" y="147"/>
                </a:cubicBezTo>
                <a:cubicBezTo>
                  <a:pt x="175" y="144"/>
                  <a:pt x="178" y="140"/>
                  <a:pt x="182" y="137"/>
                </a:cubicBezTo>
                <a:cubicBezTo>
                  <a:pt x="190" y="112"/>
                  <a:pt x="211" y="97"/>
                  <a:pt x="227" y="76"/>
                </a:cubicBezTo>
                <a:cubicBezTo>
                  <a:pt x="241" y="57"/>
                  <a:pt x="251" y="37"/>
                  <a:pt x="267" y="20"/>
                </a:cubicBezTo>
                <a:cubicBezTo>
                  <a:pt x="273" y="1"/>
                  <a:pt x="267" y="7"/>
                  <a:pt x="283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3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192" name="Text Box 64"/>
          <p:cNvSpPr txBox="1">
            <a:spLocks noChangeArrowheads="1"/>
          </p:cNvSpPr>
          <p:nvPr/>
        </p:nvSpPr>
        <p:spPr bwMode="auto">
          <a:xfrm>
            <a:off x="7519988" y="4425950"/>
            <a:ext cx="2409825" cy="638175"/>
          </a:xfrm>
          <a:prstGeom prst="rect">
            <a:avLst/>
          </a:prstGeom>
          <a:solidFill>
            <a:srgbClr val="B2B2B2"/>
          </a:solidFill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defTabSz="977900"/>
            <a:r>
              <a:rPr lang="pt-BR" sz="900" b="0">
                <a:solidFill>
                  <a:srgbClr val="000000"/>
                </a:solidFill>
              </a:rPr>
              <a:t>71. Pavimentação da MT 319 e MT 170 </a:t>
            </a:r>
          </a:p>
          <a:p>
            <a:pPr marL="457200" indent="-457200" defTabSz="977900"/>
            <a:r>
              <a:rPr lang="pt-BR" sz="900" b="0">
                <a:solidFill>
                  <a:srgbClr val="000000"/>
                </a:solidFill>
              </a:rPr>
              <a:t>      entre Vilhena (RO) e Juruena (MT)</a:t>
            </a:r>
          </a:p>
          <a:p>
            <a:pPr marL="457200" indent="-457200" defTabSz="977900"/>
            <a:r>
              <a:rPr lang="pt-BR" sz="900" b="0">
                <a:solidFill>
                  <a:srgbClr val="000000"/>
                </a:solidFill>
              </a:rPr>
              <a:t>72. Construção da BR 242 entre Sorriso e </a:t>
            </a:r>
          </a:p>
          <a:p>
            <a:pPr marL="457200" indent="-457200" defTabSz="977900"/>
            <a:r>
              <a:rPr lang="pt-BR" sz="900" b="0">
                <a:solidFill>
                  <a:srgbClr val="000000"/>
                </a:solidFill>
              </a:rPr>
              <a:t>      Porto dos Gaúchos (MT)</a:t>
            </a:r>
          </a:p>
        </p:txBody>
      </p:sp>
      <p:sp>
        <p:nvSpPr>
          <p:cNvPr id="8240193" name="Freeform 65"/>
          <p:cNvSpPr>
            <a:spLocks/>
          </p:cNvSpPr>
          <p:nvPr/>
        </p:nvSpPr>
        <p:spPr bwMode="auto">
          <a:xfrm>
            <a:off x="4300538" y="1638300"/>
            <a:ext cx="1395412" cy="928688"/>
          </a:xfrm>
          <a:custGeom>
            <a:avLst/>
            <a:gdLst/>
            <a:ahLst/>
            <a:cxnLst>
              <a:cxn ang="0">
                <a:pos x="0" y="585"/>
              </a:cxn>
              <a:cxn ang="0">
                <a:pos x="51" y="483"/>
              </a:cxn>
              <a:cxn ang="0">
                <a:pos x="78" y="432"/>
              </a:cxn>
              <a:cxn ang="0">
                <a:pos x="93" y="354"/>
              </a:cxn>
              <a:cxn ang="0">
                <a:pos x="108" y="261"/>
              </a:cxn>
              <a:cxn ang="0">
                <a:pos x="120" y="210"/>
              </a:cxn>
              <a:cxn ang="0">
                <a:pos x="123" y="171"/>
              </a:cxn>
              <a:cxn ang="0">
                <a:pos x="141" y="165"/>
              </a:cxn>
              <a:cxn ang="0">
                <a:pos x="240" y="150"/>
              </a:cxn>
              <a:cxn ang="0">
                <a:pos x="363" y="132"/>
              </a:cxn>
              <a:cxn ang="0">
                <a:pos x="459" y="102"/>
              </a:cxn>
              <a:cxn ang="0">
                <a:pos x="501" y="90"/>
              </a:cxn>
              <a:cxn ang="0">
                <a:pos x="537" y="69"/>
              </a:cxn>
              <a:cxn ang="0">
                <a:pos x="555" y="57"/>
              </a:cxn>
              <a:cxn ang="0">
                <a:pos x="579" y="36"/>
              </a:cxn>
              <a:cxn ang="0">
                <a:pos x="606" y="0"/>
              </a:cxn>
              <a:cxn ang="0">
                <a:pos x="627" y="42"/>
              </a:cxn>
              <a:cxn ang="0">
                <a:pos x="705" y="60"/>
              </a:cxn>
              <a:cxn ang="0">
                <a:pos x="879" y="87"/>
              </a:cxn>
            </a:cxnLst>
            <a:rect l="0" t="0" r="r" b="b"/>
            <a:pathLst>
              <a:path w="879" h="585">
                <a:moveTo>
                  <a:pt x="0" y="585"/>
                </a:moveTo>
                <a:cubicBezTo>
                  <a:pt x="4" y="555"/>
                  <a:pt x="24" y="501"/>
                  <a:pt x="51" y="483"/>
                </a:cubicBezTo>
                <a:cubicBezTo>
                  <a:pt x="62" y="467"/>
                  <a:pt x="72" y="450"/>
                  <a:pt x="78" y="432"/>
                </a:cubicBezTo>
                <a:cubicBezTo>
                  <a:pt x="82" y="406"/>
                  <a:pt x="87" y="380"/>
                  <a:pt x="93" y="354"/>
                </a:cubicBezTo>
                <a:cubicBezTo>
                  <a:pt x="94" y="340"/>
                  <a:pt x="85" y="276"/>
                  <a:pt x="108" y="261"/>
                </a:cubicBezTo>
                <a:cubicBezTo>
                  <a:pt x="114" y="244"/>
                  <a:pt x="114" y="227"/>
                  <a:pt x="120" y="210"/>
                </a:cubicBezTo>
                <a:cubicBezTo>
                  <a:pt x="121" y="197"/>
                  <a:pt x="117" y="183"/>
                  <a:pt x="123" y="171"/>
                </a:cubicBezTo>
                <a:cubicBezTo>
                  <a:pt x="126" y="165"/>
                  <a:pt x="135" y="167"/>
                  <a:pt x="141" y="165"/>
                </a:cubicBezTo>
                <a:cubicBezTo>
                  <a:pt x="176" y="153"/>
                  <a:pt x="201" y="152"/>
                  <a:pt x="240" y="150"/>
                </a:cubicBezTo>
                <a:cubicBezTo>
                  <a:pt x="279" y="137"/>
                  <a:pt x="322" y="135"/>
                  <a:pt x="363" y="132"/>
                </a:cubicBezTo>
                <a:cubicBezTo>
                  <a:pt x="398" y="126"/>
                  <a:pt x="428" y="118"/>
                  <a:pt x="459" y="102"/>
                </a:cubicBezTo>
                <a:cubicBezTo>
                  <a:pt x="472" y="95"/>
                  <a:pt x="489" y="98"/>
                  <a:pt x="501" y="90"/>
                </a:cubicBezTo>
                <a:cubicBezTo>
                  <a:pt x="514" y="82"/>
                  <a:pt x="525" y="76"/>
                  <a:pt x="537" y="69"/>
                </a:cubicBezTo>
                <a:cubicBezTo>
                  <a:pt x="543" y="65"/>
                  <a:pt x="555" y="57"/>
                  <a:pt x="555" y="57"/>
                </a:cubicBezTo>
                <a:cubicBezTo>
                  <a:pt x="561" y="48"/>
                  <a:pt x="579" y="36"/>
                  <a:pt x="579" y="36"/>
                </a:cubicBezTo>
                <a:cubicBezTo>
                  <a:pt x="588" y="22"/>
                  <a:pt x="595" y="11"/>
                  <a:pt x="606" y="0"/>
                </a:cubicBezTo>
                <a:cubicBezTo>
                  <a:pt x="624" y="12"/>
                  <a:pt x="609" y="30"/>
                  <a:pt x="627" y="42"/>
                </a:cubicBezTo>
                <a:cubicBezTo>
                  <a:pt x="643" y="66"/>
                  <a:pt x="679" y="56"/>
                  <a:pt x="705" y="60"/>
                </a:cubicBezTo>
                <a:cubicBezTo>
                  <a:pt x="740" y="112"/>
                  <a:pt x="829" y="87"/>
                  <a:pt x="879" y="87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194" name="Freeform 66"/>
          <p:cNvSpPr>
            <a:spLocks/>
          </p:cNvSpPr>
          <p:nvPr/>
        </p:nvSpPr>
        <p:spPr bwMode="auto">
          <a:xfrm>
            <a:off x="5686425" y="1390650"/>
            <a:ext cx="347663" cy="39052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27" y="207"/>
              </a:cxn>
              <a:cxn ang="0">
                <a:pos x="33" y="198"/>
              </a:cxn>
              <a:cxn ang="0">
                <a:pos x="42" y="195"/>
              </a:cxn>
              <a:cxn ang="0">
                <a:pos x="63" y="168"/>
              </a:cxn>
              <a:cxn ang="0">
                <a:pos x="99" y="117"/>
              </a:cxn>
              <a:cxn ang="0">
                <a:pos x="165" y="42"/>
              </a:cxn>
              <a:cxn ang="0">
                <a:pos x="171" y="33"/>
              </a:cxn>
              <a:cxn ang="0">
                <a:pos x="219" y="0"/>
              </a:cxn>
            </a:cxnLst>
            <a:rect l="0" t="0" r="r" b="b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195" name="AutoShape 67"/>
          <p:cNvSpPr>
            <a:spLocks noChangeArrowheads="1"/>
          </p:cNvSpPr>
          <p:nvPr/>
        </p:nvSpPr>
        <p:spPr bwMode="auto">
          <a:xfrm>
            <a:off x="5651500" y="1739900"/>
            <a:ext cx="79375" cy="746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0196" name="Text Box 68"/>
          <p:cNvSpPr txBox="1">
            <a:spLocks noChangeArrowheads="1"/>
          </p:cNvSpPr>
          <p:nvPr/>
        </p:nvSpPr>
        <p:spPr bwMode="auto">
          <a:xfrm>
            <a:off x="7521575" y="5060950"/>
            <a:ext cx="2393950" cy="911225"/>
          </a:xfrm>
          <a:prstGeom prst="rect">
            <a:avLst/>
          </a:prstGeom>
          <a:solidFill>
            <a:srgbClr val="009900"/>
          </a:solidFill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defTabSz="977900"/>
            <a:r>
              <a:rPr lang="pt-BR" sz="900" u="sng">
                <a:solidFill>
                  <a:srgbClr val="FFFFFF"/>
                </a:solidFill>
              </a:rPr>
              <a:t>Porto de Vila do Conde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31. Construção do Pier 401 e 402, e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 ampliação do 302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32. Construção do Tergran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33. Construção do Terminal de  Multiplo </a:t>
            </a:r>
          </a:p>
          <a:p>
            <a:pPr marL="457200" indent="-457200" defTabSz="977900"/>
            <a:r>
              <a:rPr lang="pt-BR" sz="900" b="0">
                <a:solidFill>
                  <a:srgbClr val="FFFFFF"/>
                </a:solidFill>
              </a:rPr>
              <a:t>      uso 2</a:t>
            </a:r>
          </a:p>
        </p:txBody>
      </p:sp>
      <p:sp>
        <p:nvSpPr>
          <p:cNvPr id="8240197" name="AutoShape 69"/>
          <p:cNvSpPr>
            <a:spLocks noChangeArrowheads="1"/>
          </p:cNvSpPr>
          <p:nvPr/>
        </p:nvSpPr>
        <p:spPr bwMode="auto">
          <a:xfrm>
            <a:off x="3825875" y="3548063"/>
            <a:ext cx="257175" cy="255587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8240198" name="AutoShape 70"/>
          <p:cNvSpPr>
            <a:spLocks noChangeArrowheads="1"/>
          </p:cNvSpPr>
          <p:nvPr/>
        </p:nvSpPr>
        <p:spPr bwMode="auto">
          <a:xfrm>
            <a:off x="4365625" y="2549525"/>
            <a:ext cx="257175" cy="255588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8240199" name="AutoShape 71"/>
          <p:cNvSpPr>
            <a:spLocks noChangeArrowheads="1"/>
          </p:cNvSpPr>
          <p:nvPr/>
        </p:nvSpPr>
        <p:spPr bwMode="auto">
          <a:xfrm>
            <a:off x="4170363" y="2806700"/>
            <a:ext cx="257175" cy="255588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8240200" name="AutoShape 72"/>
          <p:cNvSpPr>
            <a:spLocks noChangeArrowheads="1"/>
          </p:cNvSpPr>
          <p:nvPr/>
        </p:nvSpPr>
        <p:spPr bwMode="auto">
          <a:xfrm>
            <a:off x="4314825" y="4265613"/>
            <a:ext cx="257175" cy="255587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000000"/>
                </a:solidFill>
              </a:rPr>
              <a:t>72</a:t>
            </a:r>
          </a:p>
        </p:txBody>
      </p:sp>
      <p:sp>
        <p:nvSpPr>
          <p:cNvPr id="8240201" name="AutoShape 73"/>
          <p:cNvSpPr>
            <a:spLocks noChangeArrowheads="1"/>
          </p:cNvSpPr>
          <p:nvPr/>
        </p:nvSpPr>
        <p:spPr bwMode="auto">
          <a:xfrm>
            <a:off x="5475288" y="1474788"/>
            <a:ext cx="257175" cy="255587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8240202" name="AutoShape 74"/>
          <p:cNvSpPr>
            <a:spLocks noChangeArrowheads="1"/>
          </p:cNvSpPr>
          <p:nvPr/>
        </p:nvSpPr>
        <p:spPr bwMode="auto">
          <a:xfrm>
            <a:off x="3463925" y="3175000"/>
            <a:ext cx="257175" cy="255588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8240203" name="AutoShape 75"/>
          <p:cNvSpPr>
            <a:spLocks noChangeArrowheads="1"/>
          </p:cNvSpPr>
          <p:nvPr/>
        </p:nvSpPr>
        <p:spPr bwMode="auto">
          <a:xfrm>
            <a:off x="3833813" y="2620963"/>
            <a:ext cx="257175" cy="255587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8240204" name="AutoShape 76"/>
          <p:cNvSpPr>
            <a:spLocks noChangeArrowheads="1"/>
          </p:cNvSpPr>
          <p:nvPr/>
        </p:nvSpPr>
        <p:spPr bwMode="auto">
          <a:xfrm>
            <a:off x="5730875" y="1809750"/>
            <a:ext cx="257175" cy="255588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8240205" name="AutoShape 77"/>
          <p:cNvSpPr>
            <a:spLocks noChangeArrowheads="1"/>
          </p:cNvSpPr>
          <p:nvPr/>
        </p:nvSpPr>
        <p:spPr bwMode="auto">
          <a:xfrm>
            <a:off x="5986463" y="1809750"/>
            <a:ext cx="257175" cy="255588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8240206" name="AutoShape 78"/>
          <p:cNvSpPr>
            <a:spLocks noChangeArrowheads="1"/>
          </p:cNvSpPr>
          <p:nvPr/>
        </p:nvSpPr>
        <p:spPr bwMode="auto">
          <a:xfrm>
            <a:off x="6242050" y="1809750"/>
            <a:ext cx="257175" cy="255588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8240207" name="Line 79"/>
          <p:cNvSpPr>
            <a:spLocks noChangeShapeType="1"/>
          </p:cNvSpPr>
          <p:nvPr/>
        </p:nvSpPr>
        <p:spPr bwMode="auto">
          <a:xfrm flipV="1">
            <a:off x="4251325" y="4645025"/>
            <a:ext cx="47625" cy="160338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08" name="Oval 250"/>
          <p:cNvSpPr>
            <a:spLocks noChangeArrowheads="1"/>
          </p:cNvSpPr>
          <p:nvPr/>
        </p:nvSpPr>
        <p:spPr bwMode="auto">
          <a:xfrm>
            <a:off x="4221163" y="4760913"/>
            <a:ext cx="74612" cy="68262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40209" name="Rectangle 81"/>
          <p:cNvSpPr>
            <a:spLocks noChangeArrowheads="1"/>
          </p:cNvSpPr>
          <p:nvPr/>
        </p:nvSpPr>
        <p:spPr bwMode="auto">
          <a:xfrm>
            <a:off x="168275" y="922338"/>
            <a:ext cx="690563" cy="4810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2400"/>
              <a:t>13</a:t>
            </a:r>
          </a:p>
        </p:txBody>
      </p:sp>
      <p:sp>
        <p:nvSpPr>
          <p:cNvPr id="8240210" name="Text Box 82"/>
          <p:cNvSpPr txBox="1">
            <a:spLocks noChangeArrowheads="1"/>
          </p:cNvSpPr>
          <p:nvPr/>
        </p:nvSpPr>
        <p:spPr bwMode="auto">
          <a:xfrm rot="16646728">
            <a:off x="3400426" y="3395662"/>
            <a:ext cx="512762" cy="2143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Juruena</a:t>
            </a:r>
          </a:p>
        </p:txBody>
      </p:sp>
      <p:sp>
        <p:nvSpPr>
          <p:cNvPr id="8240211" name="Text Box 326"/>
          <p:cNvSpPr txBox="1">
            <a:spLocks noChangeArrowheads="1"/>
          </p:cNvSpPr>
          <p:nvPr/>
        </p:nvSpPr>
        <p:spPr bwMode="auto">
          <a:xfrm>
            <a:off x="3668713" y="4148138"/>
            <a:ext cx="4841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P.Gaúchos</a:t>
            </a:r>
          </a:p>
        </p:txBody>
      </p:sp>
      <p:sp>
        <p:nvSpPr>
          <p:cNvPr id="8240212" name="Freeform 84"/>
          <p:cNvSpPr>
            <a:spLocks/>
          </p:cNvSpPr>
          <p:nvPr/>
        </p:nvSpPr>
        <p:spPr bwMode="auto">
          <a:xfrm>
            <a:off x="3973513" y="4090988"/>
            <a:ext cx="158750" cy="381000"/>
          </a:xfrm>
          <a:custGeom>
            <a:avLst/>
            <a:gdLst/>
            <a:ahLst/>
            <a:cxnLst>
              <a:cxn ang="0">
                <a:pos x="100" y="240"/>
              </a:cxn>
              <a:cxn ang="0">
                <a:pos x="62" y="110"/>
              </a:cxn>
              <a:cxn ang="0">
                <a:pos x="33" y="48"/>
              </a:cxn>
              <a:cxn ang="0">
                <a:pos x="0" y="0"/>
              </a:cxn>
            </a:cxnLst>
            <a:rect l="0" t="0" r="r" b="b"/>
            <a:pathLst>
              <a:path w="100" h="240">
                <a:moveTo>
                  <a:pt x="100" y="240"/>
                </a:moveTo>
                <a:cubicBezTo>
                  <a:pt x="86" y="191"/>
                  <a:pt x="73" y="142"/>
                  <a:pt x="62" y="110"/>
                </a:cubicBezTo>
                <a:cubicBezTo>
                  <a:pt x="51" y="78"/>
                  <a:pt x="43" y="66"/>
                  <a:pt x="33" y="48"/>
                </a:cubicBezTo>
                <a:cubicBezTo>
                  <a:pt x="23" y="30"/>
                  <a:pt x="6" y="9"/>
                  <a:pt x="0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13" name="Text Box 85"/>
          <p:cNvSpPr txBox="1">
            <a:spLocks noChangeArrowheads="1"/>
          </p:cNvSpPr>
          <p:nvPr/>
        </p:nvSpPr>
        <p:spPr bwMode="auto">
          <a:xfrm rot="3394859">
            <a:off x="3980656" y="4309270"/>
            <a:ext cx="479425" cy="2143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240214" name="Freeform 86"/>
          <p:cNvSpPr>
            <a:spLocks/>
          </p:cNvSpPr>
          <p:nvPr/>
        </p:nvSpPr>
        <p:spPr bwMode="auto">
          <a:xfrm>
            <a:off x="4222750" y="4549775"/>
            <a:ext cx="79375" cy="103188"/>
          </a:xfrm>
          <a:custGeom>
            <a:avLst/>
            <a:gdLst/>
            <a:ahLst/>
            <a:cxnLst>
              <a:cxn ang="0">
                <a:pos x="50" y="65"/>
              </a:cxn>
              <a:cxn ang="0">
                <a:pos x="0" y="0"/>
              </a:cxn>
            </a:cxnLst>
            <a:rect l="0" t="0" r="r" b="b"/>
            <a:pathLst>
              <a:path w="50" h="65">
                <a:moveTo>
                  <a:pt x="50" y="65"/>
                </a:moveTo>
                <a:cubicBezTo>
                  <a:pt x="31" y="38"/>
                  <a:pt x="13" y="12"/>
                  <a:pt x="0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15" name="Oval 250"/>
          <p:cNvSpPr>
            <a:spLocks noChangeArrowheads="1"/>
          </p:cNvSpPr>
          <p:nvPr/>
        </p:nvSpPr>
        <p:spPr bwMode="auto">
          <a:xfrm>
            <a:off x="4270375" y="4602163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40216" name="Text Box 326"/>
          <p:cNvSpPr txBox="1">
            <a:spLocks noChangeArrowheads="1"/>
          </p:cNvSpPr>
          <p:nvPr/>
        </p:nvSpPr>
        <p:spPr bwMode="auto">
          <a:xfrm>
            <a:off x="4360863" y="4598988"/>
            <a:ext cx="6381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Sorriso</a:t>
            </a:r>
          </a:p>
        </p:txBody>
      </p:sp>
      <p:sp>
        <p:nvSpPr>
          <p:cNvPr id="8240217" name="Freeform 89"/>
          <p:cNvSpPr>
            <a:spLocks/>
          </p:cNvSpPr>
          <p:nvPr/>
        </p:nvSpPr>
        <p:spPr bwMode="auto">
          <a:xfrm>
            <a:off x="4135438" y="4452938"/>
            <a:ext cx="82550" cy="95250"/>
          </a:xfrm>
          <a:custGeom>
            <a:avLst/>
            <a:gdLst/>
            <a:ahLst/>
            <a:cxnLst>
              <a:cxn ang="0">
                <a:pos x="52" y="60"/>
              </a:cxn>
              <a:cxn ang="0">
                <a:pos x="0" y="0"/>
              </a:cxn>
            </a:cxnLst>
            <a:rect l="0" t="0" r="r" b="b"/>
            <a:pathLst>
              <a:path w="52" h="60">
                <a:moveTo>
                  <a:pt x="52" y="60"/>
                </a:moveTo>
                <a:cubicBezTo>
                  <a:pt x="52" y="60"/>
                  <a:pt x="26" y="30"/>
                  <a:pt x="0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18" name="Freeform 90"/>
          <p:cNvSpPr>
            <a:spLocks/>
          </p:cNvSpPr>
          <p:nvPr/>
        </p:nvSpPr>
        <p:spPr bwMode="auto">
          <a:xfrm>
            <a:off x="3708400" y="3216275"/>
            <a:ext cx="80963" cy="665163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29" y="78"/>
              </a:cxn>
              <a:cxn ang="0">
                <a:pos x="29" y="156"/>
              </a:cxn>
              <a:cxn ang="0">
                <a:pos x="13" y="202"/>
              </a:cxn>
              <a:cxn ang="0">
                <a:pos x="5" y="319"/>
              </a:cxn>
              <a:cxn ang="0">
                <a:pos x="44" y="366"/>
              </a:cxn>
              <a:cxn ang="0">
                <a:pos x="67" y="459"/>
              </a:cxn>
              <a:cxn ang="0">
                <a:pos x="75" y="529"/>
              </a:cxn>
            </a:cxnLst>
            <a:rect l="0" t="0" r="r" b="b"/>
            <a:pathLst>
              <a:path w="75" h="529">
                <a:moveTo>
                  <a:pt x="44" y="0"/>
                </a:moveTo>
                <a:cubicBezTo>
                  <a:pt x="37" y="26"/>
                  <a:pt x="31" y="52"/>
                  <a:pt x="29" y="78"/>
                </a:cubicBezTo>
                <a:cubicBezTo>
                  <a:pt x="27" y="104"/>
                  <a:pt x="32" y="135"/>
                  <a:pt x="29" y="156"/>
                </a:cubicBezTo>
                <a:cubicBezTo>
                  <a:pt x="26" y="177"/>
                  <a:pt x="17" y="175"/>
                  <a:pt x="13" y="202"/>
                </a:cubicBezTo>
                <a:cubicBezTo>
                  <a:pt x="9" y="229"/>
                  <a:pt x="0" y="292"/>
                  <a:pt x="5" y="319"/>
                </a:cubicBezTo>
                <a:cubicBezTo>
                  <a:pt x="10" y="346"/>
                  <a:pt x="34" y="343"/>
                  <a:pt x="44" y="366"/>
                </a:cubicBezTo>
                <a:cubicBezTo>
                  <a:pt x="54" y="389"/>
                  <a:pt x="62" y="432"/>
                  <a:pt x="67" y="459"/>
                </a:cubicBezTo>
                <a:cubicBezTo>
                  <a:pt x="72" y="486"/>
                  <a:pt x="73" y="507"/>
                  <a:pt x="75" y="52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19" name="Freeform 91"/>
          <p:cNvSpPr>
            <a:spLocks/>
          </p:cNvSpPr>
          <p:nvPr/>
        </p:nvSpPr>
        <p:spPr bwMode="auto">
          <a:xfrm>
            <a:off x="3352800" y="4341813"/>
            <a:ext cx="142875" cy="242887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30" y="114"/>
              </a:cxn>
              <a:cxn ang="0">
                <a:pos x="51" y="51"/>
              </a:cxn>
              <a:cxn ang="0">
                <a:pos x="90" y="0"/>
              </a:cxn>
            </a:cxnLst>
            <a:rect l="0" t="0" r="r" b="b"/>
            <a:pathLst>
              <a:path w="90" h="153">
                <a:moveTo>
                  <a:pt x="0" y="153"/>
                </a:moveTo>
                <a:cubicBezTo>
                  <a:pt x="11" y="142"/>
                  <a:pt x="22" y="131"/>
                  <a:pt x="30" y="114"/>
                </a:cubicBezTo>
                <a:cubicBezTo>
                  <a:pt x="38" y="97"/>
                  <a:pt x="41" y="70"/>
                  <a:pt x="51" y="51"/>
                </a:cubicBezTo>
                <a:cubicBezTo>
                  <a:pt x="61" y="32"/>
                  <a:pt x="75" y="16"/>
                  <a:pt x="90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20" name="Text Box 326"/>
          <p:cNvSpPr txBox="1">
            <a:spLocks noChangeArrowheads="1"/>
          </p:cNvSpPr>
          <p:nvPr/>
        </p:nvSpPr>
        <p:spPr bwMode="auto">
          <a:xfrm>
            <a:off x="3309938" y="4621213"/>
            <a:ext cx="3571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Vilhena</a:t>
            </a:r>
          </a:p>
        </p:txBody>
      </p:sp>
      <p:sp>
        <p:nvSpPr>
          <p:cNvPr id="8240221" name="Oval 250"/>
          <p:cNvSpPr>
            <a:spLocks noChangeArrowheads="1"/>
          </p:cNvSpPr>
          <p:nvPr/>
        </p:nvSpPr>
        <p:spPr bwMode="auto">
          <a:xfrm>
            <a:off x="3282950" y="457358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40222" name="Freeform 94"/>
          <p:cNvSpPr>
            <a:spLocks/>
          </p:cNvSpPr>
          <p:nvPr/>
        </p:nvSpPr>
        <p:spPr bwMode="auto">
          <a:xfrm>
            <a:off x="3500438" y="3876675"/>
            <a:ext cx="319087" cy="455613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72" y="177"/>
              </a:cxn>
              <a:cxn ang="0">
                <a:pos x="117" y="114"/>
              </a:cxn>
              <a:cxn ang="0">
                <a:pos x="165" y="42"/>
              </a:cxn>
              <a:cxn ang="0">
                <a:pos x="201" y="0"/>
              </a:cxn>
            </a:cxnLst>
            <a:rect l="0" t="0" r="r" b="b"/>
            <a:pathLst>
              <a:path w="201" h="234">
                <a:moveTo>
                  <a:pt x="0" y="234"/>
                </a:moveTo>
                <a:cubicBezTo>
                  <a:pt x="26" y="215"/>
                  <a:pt x="53" y="197"/>
                  <a:pt x="72" y="177"/>
                </a:cubicBezTo>
                <a:cubicBezTo>
                  <a:pt x="91" y="157"/>
                  <a:pt x="102" y="137"/>
                  <a:pt x="117" y="114"/>
                </a:cubicBezTo>
                <a:cubicBezTo>
                  <a:pt x="132" y="91"/>
                  <a:pt x="151" y="61"/>
                  <a:pt x="165" y="42"/>
                </a:cubicBezTo>
                <a:cubicBezTo>
                  <a:pt x="179" y="23"/>
                  <a:pt x="190" y="11"/>
                  <a:pt x="201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23" name="Text Box 326"/>
          <p:cNvSpPr txBox="1">
            <a:spLocks noChangeArrowheads="1"/>
          </p:cNvSpPr>
          <p:nvPr/>
        </p:nvSpPr>
        <p:spPr bwMode="auto">
          <a:xfrm>
            <a:off x="3224213" y="3651250"/>
            <a:ext cx="3381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Juruena</a:t>
            </a:r>
          </a:p>
        </p:txBody>
      </p:sp>
      <p:sp>
        <p:nvSpPr>
          <p:cNvPr id="8240224" name="Text Box 96"/>
          <p:cNvSpPr txBox="1">
            <a:spLocks noChangeArrowheads="1"/>
          </p:cNvSpPr>
          <p:nvPr/>
        </p:nvSpPr>
        <p:spPr bwMode="auto">
          <a:xfrm rot="-2645109">
            <a:off x="3255963" y="4121150"/>
            <a:ext cx="504825" cy="2143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MT-319</a:t>
            </a:r>
          </a:p>
        </p:txBody>
      </p:sp>
      <p:sp>
        <p:nvSpPr>
          <p:cNvPr id="8240225" name="Freeform 97"/>
          <p:cNvSpPr>
            <a:spLocks/>
          </p:cNvSpPr>
          <p:nvPr/>
        </p:nvSpPr>
        <p:spPr bwMode="auto">
          <a:xfrm>
            <a:off x="3797300" y="3854450"/>
            <a:ext cx="182563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67"/>
              </a:cxn>
              <a:cxn ang="0">
                <a:pos x="115" y="154"/>
              </a:cxn>
            </a:cxnLst>
            <a:rect l="0" t="0" r="r" b="b"/>
            <a:pathLst>
              <a:path w="115" h="154">
                <a:moveTo>
                  <a:pt x="0" y="0"/>
                </a:moveTo>
                <a:cubicBezTo>
                  <a:pt x="10" y="20"/>
                  <a:pt x="20" y="41"/>
                  <a:pt x="39" y="67"/>
                </a:cubicBezTo>
                <a:cubicBezTo>
                  <a:pt x="58" y="93"/>
                  <a:pt x="86" y="123"/>
                  <a:pt x="115" y="154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26" name="Freeform 98"/>
          <p:cNvSpPr>
            <a:spLocks/>
          </p:cNvSpPr>
          <p:nvPr/>
        </p:nvSpPr>
        <p:spPr bwMode="auto">
          <a:xfrm>
            <a:off x="3729038" y="4090988"/>
            <a:ext cx="258762" cy="79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3" y="0"/>
              </a:cxn>
            </a:cxnLst>
            <a:rect l="0" t="0" r="r" b="b"/>
            <a:pathLst>
              <a:path w="163" h="5">
                <a:moveTo>
                  <a:pt x="0" y="5"/>
                </a:moveTo>
                <a:cubicBezTo>
                  <a:pt x="0" y="5"/>
                  <a:pt x="81" y="2"/>
                  <a:pt x="163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27" name="AutoShape 99"/>
          <p:cNvSpPr>
            <a:spLocks noChangeArrowheads="1"/>
          </p:cNvSpPr>
          <p:nvPr/>
        </p:nvSpPr>
        <p:spPr bwMode="auto">
          <a:xfrm rot="10800000">
            <a:off x="3922713" y="4070350"/>
            <a:ext cx="92075" cy="619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0228" name="AutoShape 100"/>
          <p:cNvSpPr>
            <a:spLocks noChangeArrowheads="1"/>
          </p:cNvSpPr>
          <p:nvPr/>
        </p:nvSpPr>
        <p:spPr bwMode="auto">
          <a:xfrm rot="10800000">
            <a:off x="3751263" y="3846513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0229" name="Freeform 101"/>
          <p:cNvSpPr>
            <a:spLocks/>
          </p:cNvSpPr>
          <p:nvPr/>
        </p:nvSpPr>
        <p:spPr bwMode="auto">
          <a:xfrm>
            <a:off x="3733800" y="2622550"/>
            <a:ext cx="541338" cy="633413"/>
          </a:xfrm>
          <a:custGeom>
            <a:avLst/>
            <a:gdLst/>
            <a:ahLst/>
            <a:cxnLst>
              <a:cxn ang="0">
                <a:pos x="3" y="399"/>
              </a:cxn>
              <a:cxn ang="0">
                <a:pos x="8" y="339"/>
              </a:cxn>
              <a:cxn ang="0">
                <a:pos x="38" y="319"/>
              </a:cxn>
              <a:cxn ang="0">
                <a:pos x="129" y="283"/>
              </a:cxn>
              <a:cxn ang="0">
                <a:pos x="169" y="243"/>
              </a:cxn>
              <a:cxn ang="0">
                <a:pos x="200" y="187"/>
              </a:cxn>
              <a:cxn ang="0">
                <a:pos x="230" y="142"/>
              </a:cxn>
              <a:cxn ang="0">
                <a:pos x="255" y="121"/>
              </a:cxn>
              <a:cxn ang="0">
                <a:pos x="311" y="61"/>
              </a:cxn>
              <a:cxn ang="0">
                <a:pos x="331" y="15"/>
              </a:cxn>
              <a:cxn ang="0">
                <a:pos x="341" y="0"/>
              </a:cxn>
            </a:cxnLst>
            <a:rect l="0" t="0" r="r" b="b"/>
            <a:pathLst>
              <a:path w="341" h="399">
                <a:moveTo>
                  <a:pt x="3" y="399"/>
                </a:moveTo>
                <a:cubicBezTo>
                  <a:pt x="5" y="379"/>
                  <a:pt x="0" y="357"/>
                  <a:pt x="8" y="339"/>
                </a:cubicBezTo>
                <a:cubicBezTo>
                  <a:pt x="13" y="328"/>
                  <a:pt x="27" y="323"/>
                  <a:pt x="38" y="319"/>
                </a:cubicBezTo>
                <a:cubicBezTo>
                  <a:pt x="69" y="307"/>
                  <a:pt x="102" y="301"/>
                  <a:pt x="129" y="283"/>
                </a:cubicBezTo>
                <a:cubicBezTo>
                  <a:pt x="141" y="266"/>
                  <a:pt x="152" y="255"/>
                  <a:pt x="169" y="243"/>
                </a:cubicBezTo>
                <a:cubicBezTo>
                  <a:pt x="179" y="212"/>
                  <a:pt x="182" y="211"/>
                  <a:pt x="200" y="187"/>
                </a:cubicBezTo>
                <a:cubicBezTo>
                  <a:pt x="211" y="173"/>
                  <a:pt x="215" y="152"/>
                  <a:pt x="230" y="142"/>
                </a:cubicBezTo>
                <a:cubicBezTo>
                  <a:pt x="249" y="129"/>
                  <a:pt x="241" y="136"/>
                  <a:pt x="255" y="121"/>
                </a:cubicBezTo>
                <a:cubicBezTo>
                  <a:pt x="263" y="97"/>
                  <a:pt x="290" y="75"/>
                  <a:pt x="311" y="61"/>
                </a:cubicBezTo>
                <a:cubicBezTo>
                  <a:pt x="316" y="45"/>
                  <a:pt x="324" y="30"/>
                  <a:pt x="331" y="15"/>
                </a:cubicBezTo>
                <a:cubicBezTo>
                  <a:pt x="334" y="10"/>
                  <a:pt x="341" y="0"/>
                  <a:pt x="341" y="0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30" name="AutoShape 102"/>
          <p:cNvSpPr>
            <a:spLocks noChangeArrowheads="1"/>
          </p:cNvSpPr>
          <p:nvPr/>
        </p:nvSpPr>
        <p:spPr bwMode="auto">
          <a:xfrm>
            <a:off x="3889375" y="3748088"/>
            <a:ext cx="257175" cy="255587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8240231" name="AutoShape 103"/>
          <p:cNvSpPr>
            <a:spLocks noChangeArrowheads="1"/>
          </p:cNvSpPr>
          <p:nvPr/>
        </p:nvSpPr>
        <p:spPr bwMode="auto">
          <a:xfrm>
            <a:off x="4070350" y="3967163"/>
            <a:ext cx="257175" cy="255587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8240232" name="AutoShape 104"/>
          <p:cNvSpPr>
            <a:spLocks noChangeArrowheads="1"/>
          </p:cNvSpPr>
          <p:nvPr/>
        </p:nvSpPr>
        <p:spPr bwMode="auto">
          <a:xfrm>
            <a:off x="3468688" y="3798888"/>
            <a:ext cx="257175" cy="255587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8240233" name="Line 105"/>
          <p:cNvSpPr>
            <a:spLocks noChangeShapeType="1"/>
          </p:cNvSpPr>
          <p:nvPr/>
        </p:nvSpPr>
        <p:spPr bwMode="auto">
          <a:xfrm>
            <a:off x="3552825" y="3729038"/>
            <a:ext cx="225425" cy="128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0234" name="AutoShape 106"/>
          <p:cNvSpPr>
            <a:spLocks noChangeArrowheads="1"/>
          </p:cNvSpPr>
          <p:nvPr/>
        </p:nvSpPr>
        <p:spPr bwMode="auto">
          <a:xfrm>
            <a:off x="3190875" y="4040188"/>
            <a:ext cx="257175" cy="255587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000000"/>
                </a:solidFill>
              </a:rPr>
              <a:t>71</a:t>
            </a:r>
          </a:p>
        </p:txBody>
      </p:sp>
      <p:sp>
        <p:nvSpPr>
          <p:cNvPr id="8240235" name="Rectangle 107"/>
          <p:cNvSpPr>
            <a:spLocks noChangeArrowheads="1"/>
          </p:cNvSpPr>
          <p:nvPr/>
        </p:nvSpPr>
        <p:spPr bwMode="auto">
          <a:xfrm>
            <a:off x="3725863" y="3665538"/>
            <a:ext cx="88900" cy="8890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0237" name="Rectangle 109"/>
          <p:cNvSpPr>
            <a:spLocks noChangeArrowheads="1"/>
          </p:cNvSpPr>
          <p:nvPr/>
        </p:nvSpPr>
        <p:spPr bwMode="auto">
          <a:xfrm>
            <a:off x="-104775" y="0"/>
            <a:ext cx="2427288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40238" name="Group 110"/>
          <p:cNvGrpSpPr>
            <a:grpSpLocks noChangeAspect="1"/>
          </p:cNvGrpSpPr>
          <p:nvPr/>
        </p:nvGrpSpPr>
        <p:grpSpPr bwMode="auto">
          <a:xfrm>
            <a:off x="-31750" y="111125"/>
            <a:ext cx="1382713" cy="468313"/>
            <a:chOff x="5159" y="0"/>
            <a:chExt cx="1073" cy="363"/>
          </a:xfrm>
        </p:grpSpPr>
        <p:sp>
          <p:nvSpPr>
            <p:cNvPr id="8240239" name="Rectangle 111"/>
            <p:cNvSpPr>
              <a:spLocks noChangeAspect="1" noChangeArrowheads="1"/>
            </p:cNvSpPr>
            <p:nvPr/>
          </p:nvSpPr>
          <p:spPr bwMode="auto">
            <a:xfrm>
              <a:off x="5159" y="0"/>
              <a:ext cx="1073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8240240" name="Picture 1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8" y="4"/>
              <a:ext cx="101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240241" name="Line 113"/>
          <p:cNvSpPr>
            <a:spLocks noChangeShapeType="1"/>
          </p:cNvSpPr>
          <p:nvPr/>
        </p:nvSpPr>
        <p:spPr bwMode="auto">
          <a:xfrm rot="-5400000" flipH="1" flipV="1">
            <a:off x="1243807" y="-351632"/>
            <a:ext cx="0" cy="2354263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8240242" name="Picture 1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5413" y="111125"/>
            <a:ext cx="914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7788" name="AutoShape 12"/>
          <p:cNvSpPr>
            <a:spLocks noChangeArrowheads="1"/>
          </p:cNvSpPr>
          <p:nvPr/>
        </p:nvSpPr>
        <p:spPr bwMode="auto">
          <a:xfrm>
            <a:off x="277813" y="6221413"/>
            <a:ext cx="9372600" cy="469900"/>
          </a:xfrm>
          <a:prstGeom prst="roundRect">
            <a:avLst>
              <a:gd name="adj" fmla="val 1623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t-BR"/>
              <a:t>Para cada um dos 42 Eixos de Integração, mapeou-se todos os projetos de transporte necessários para a sua melhoria e/ou viabilização...</a:t>
            </a:r>
            <a:endParaRPr lang="pt-B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0475" y="190500"/>
            <a:ext cx="6729413" cy="609600"/>
          </a:xfrm>
          <a:noFill/>
          <a:ln/>
        </p:spPr>
        <p:txBody>
          <a:bodyPr/>
          <a:lstStyle/>
          <a:p>
            <a:pPr defTabSz="895350" eaLnBrk="0" hangingPunct="0"/>
            <a:r>
              <a:rPr lang="pt-BR" sz="2000">
                <a:latin typeface="Tahoma" pitchFamily="34" charset="0"/>
              </a:rPr>
              <a:t>Construção do Terminal de Múltiplo Uso (TM2) no Porto de Vila do Conde (PA)</a:t>
            </a:r>
          </a:p>
        </p:txBody>
      </p:sp>
      <p:graphicFrame>
        <p:nvGraphicFramePr>
          <p:cNvPr id="8134659" name="Group 3"/>
          <p:cNvGraphicFramePr>
            <a:graphicFrameLocks noGrp="1"/>
          </p:cNvGraphicFramePr>
          <p:nvPr>
            <p:ph idx="1"/>
          </p:nvPr>
        </p:nvGraphicFramePr>
        <p:xfrm>
          <a:off x="5513388" y="1360488"/>
          <a:ext cx="4341812" cy="4632325"/>
        </p:xfrm>
        <a:graphic>
          <a:graphicData uri="http://schemas.openxmlformats.org/drawingml/2006/table">
            <a:tbl>
              <a:tblPr/>
              <a:tblGrid>
                <a:gridCol w="1809750"/>
                <a:gridCol w="2532062"/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de terminal composto por 3 píers para movimentação de siderúrgicos e granéis sólidos, terminal de barcaças, ponte de acesso e infraestrutura retroportuária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Portuário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Responsável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Companhia Docas do Pará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Resultado Esperado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Ampliação da infraestrutura portuária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 Investimento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R$ 662 milhões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Fonte Financiamento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Federal: PAC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Modelo de Financiamento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Público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Estudo de Viabilidade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EIA-RIMA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Projeto Básico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Início Previsto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Conclusão Prevista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 (Ago-10)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Planejado: será necessária abertura de crédito na LOA/2010, através de Projeto de Lei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34706" name="AutoShape 50"/>
          <p:cNvSpPr>
            <a:spLocks noChangeArrowheads="1"/>
          </p:cNvSpPr>
          <p:nvPr/>
        </p:nvSpPr>
        <p:spPr bwMode="auto">
          <a:xfrm rot="5400000">
            <a:off x="2978150" y="4438651"/>
            <a:ext cx="142875" cy="290830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134707" name="AutoShape 51"/>
          <p:cNvSpPr>
            <a:spLocks noChangeArrowheads="1"/>
          </p:cNvSpPr>
          <p:nvPr/>
        </p:nvSpPr>
        <p:spPr bwMode="auto">
          <a:xfrm>
            <a:off x="220663" y="6121400"/>
            <a:ext cx="9437687" cy="500063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134708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925" y="6548438"/>
            <a:ext cx="9028113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endParaRPr lang="pt-BR" sz="900" b="0"/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900" b="0"/>
              <a:t>	Fonte:	Cia Docas do Pará, Análise Macrologística</a:t>
            </a:r>
          </a:p>
        </p:txBody>
      </p:sp>
      <p:grpSp>
        <p:nvGrpSpPr>
          <p:cNvPr id="8134709" name="Group 53"/>
          <p:cNvGrpSpPr>
            <a:grpSpLocks/>
          </p:cNvGrpSpPr>
          <p:nvPr/>
        </p:nvGrpSpPr>
        <p:grpSpPr bwMode="auto">
          <a:xfrm>
            <a:off x="287338" y="1376363"/>
            <a:ext cx="4819650" cy="3379787"/>
            <a:chOff x="322" y="255"/>
            <a:chExt cx="5234" cy="3684"/>
          </a:xfrm>
        </p:grpSpPr>
        <p:pic>
          <p:nvPicPr>
            <p:cNvPr id="18" name="Imagem 17" descr="DEB0000000101.jpg"/>
            <p:cNvPicPr>
              <a:picLocks noChangeAspect="1"/>
            </p:cNvPicPr>
            <p:nvPr/>
          </p:nvPicPr>
          <p:blipFill>
            <a:blip r:embed="rId3" cstate="print"/>
            <a:srcRect l="3125" t="6884" r="1406" b="5336"/>
            <a:stretch>
              <a:fillRect/>
            </a:stretch>
          </p:blipFill>
          <p:spPr>
            <a:xfrm>
              <a:off x="322" y="255"/>
              <a:ext cx="5234" cy="368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438730" name="Text Box 10"/>
            <p:cNvSpPr txBox="1">
              <a:spLocks noChangeArrowheads="1"/>
            </p:cNvSpPr>
            <p:nvPr/>
          </p:nvSpPr>
          <p:spPr bwMode="auto">
            <a:xfrm>
              <a:off x="700" y="1584"/>
              <a:ext cx="1102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400" u="sng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TMU2</a:t>
              </a:r>
            </a:p>
          </p:txBody>
        </p:sp>
        <p:sp>
          <p:nvSpPr>
            <p:cNvPr id="2" name="Text Box 10"/>
            <p:cNvSpPr txBox="1">
              <a:spLocks noChangeArrowheads="1"/>
            </p:cNvSpPr>
            <p:nvPr/>
          </p:nvSpPr>
          <p:spPr bwMode="auto">
            <a:xfrm>
              <a:off x="3332" y="586"/>
              <a:ext cx="87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800" u="sng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TMU1</a:t>
              </a:r>
            </a:p>
          </p:txBody>
        </p:sp>
        <p:sp>
          <p:nvSpPr>
            <p:cNvPr id="3" name="Text Box 10"/>
            <p:cNvSpPr txBox="1">
              <a:spLocks noChangeArrowheads="1"/>
            </p:cNvSpPr>
            <p:nvPr/>
          </p:nvSpPr>
          <p:spPr bwMode="auto">
            <a:xfrm>
              <a:off x="4828" y="767"/>
              <a:ext cx="69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800" u="sng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TGL</a:t>
              </a:r>
            </a:p>
          </p:txBody>
        </p:sp>
        <p:sp>
          <p:nvSpPr>
            <p:cNvPr id="8134714" name="Freeform 58"/>
            <p:cNvSpPr>
              <a:spLocks/>
            </p:cNvSpPr>
            <p:nvPr/>
          </p:nvSpPr>
          <p:spPr bwMode="auto">
            <a:xfrm>
              <a:off x="473" y="450"/>
              <a:ext cx="2721" cy="33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57"/>
                </a:cxn>
                <a:cxn ang="0">
                  <a:pos x="2041" y="3357"/>
                </a:cxn>
                <a:cxn ang="0">
                  <a:pos x="2086" y="1678"/>
                </a:cxn>
                <a:cxn ang="0">
                  <a:pos x="2495" y="1678"/>
                </a:cxn>
                <a:cxn ang="0">
                  <a:pos x="2676" y="1270"/>
                </a:cxn>
                <a:cxn ang="0">
                  <a:pos x="2721" y="1043"/>
                </a:cxn>
                <a:cxn ang="0">
                  <a:pos x="1814" y="0"/>
                </a:cxn>
                <a:cxn ang="0">
                  <a:pos x="0" y="0"/>
                </a:cxn>
              </a:cxnLst>
              <a:rect l="0" t="0" r="r" b="b"/>
              <a:pathLst>
                <a:path w="2721" h="3357">
                  <a:moveTo>
                    <a:pt x="0" y="0"/>
                  </a:moveTo>
                  <a:lnTo>
                    <a:pt x="0" y="3357"/>
                  </a:lnTo>
                  <a:lnTo>
                    <a:pt x="2041" y="3357"/>
                  </a:lnTo>
                  <a:lnTo>
                    <a:pt x="2086" y="1678"/>
                  </a:lnTo>
                  <a:lnTo>
                    <a:pt x="2495" y="1678"/>
                  </a:lnTo>
                  <a:lnTo>
                    <a:pt x="2676" y="1270"/>
                  </a:lnTo>
                  <a:lnTo>
                    <a:pt x="2721" y="1043"/>
                  </a:lnTo>
                  <a:lnTo>
                    <a:pt x="181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134715" name="Group 59"/>
          <p:cNvGrpSpPr>
            <a:grpSpLocks/>
          </p:cNvGrpSpPr>
          <p:nvPr/>
        </p:nvGrpSpPr>
        <p:grpSpPr bwMode="auto">
          <a:xfrm>
            <a:off x="238125" y="969963"/>
            <a:ext cx="9667875" cy="300037"/>
            <a:chOff x="150" y="611"/>
            <a:chExt cx="6090" cy="189"/>
          </a:xfrm>
        </p:grpSpPr>
        <p:sp>
          <p:nvSpPr>
            <p:cNvPr id="8134716" name="Rectangle 6"/>
            <p:cNvSpPr>
              <a:spLocks noChangeArrowheads="1"/>
            </p:cNvSpPr>
            <p:nvPr/>
          </p:nvSpPr>
          <p:spPr bwMode="auto">
            <a:xfrm>
              <a:off x="181" y="611"/>
              <a:ext cx="3099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es-ES_tradnl" sz="1500">
                  <a:solidFill>
                    <a:schemeClr val="tx2"/>
                  </a:solidFill>
                </a:rPr>
                <a:t>Mapa Esquemático do Projeto</a:t>
              </a:r>
            </a:p>
          </p:txBody>
        </p:sp>
        <p:sp>
          <p:nvSpPr>
            <p:cNvPr id="8134717" name="Rectangle 6"/>
            <p:cNvSpPr>
              <a:spLocks noChangeArrowheads="1"/>
            </p:cNvSpPr>
            <p:nvPr/>
          </p:nvSpPr>
          <p:spPr bwMode="auto">
            <a:xfrm>
              <a:off x="3454" y="616"/>
              <a:ext cx="2674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es-ES_tradnl" sz="1500">
                  <a:solidFill>
                    <a:schemeClr val="tx2"/>
                  </a:solidFill>
                </a:rPr>
                <a:t>Descrição do Projeto</a:t>
              </a:r>
            </a:p>
          </p:txBody>
        </p:sp>
        <p:sp>
          <p:nvSpPr>
            <p:cNvPr id="8134718" name="Line 7"/>
            <p:cNvSpPr>
              <a:spLocks noChangeShapeType="1"/>
            </p:cNvSpPr>
            <p:nvPr/>
          </p:nvSpPr>
          <p:spPr bwMode="auto">
            <a:xfrm>
              <a:off x="3430" y="799"/>
              <a:ext cx="2810" cy="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34719" name="Line 7"/>
            <p:cNvSpPr>
              <a:spLocks noChangeShapeType="1"/>
            </p:cNvSpPr>
            <p:nvPr/>
          </p:nvSpPr>
          <p:spPr bwMode="auto">
            <a:xfrm>
              <a:off x="150" y="795"/>
              <a:ext cx="3220" cy="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34720" name="AutoShape 64"/>
          <p:cNvSpPr>
            <a:spLocks noChangeAspect="1" noChangeArrowheads="1"/>
          </p:cNvSpPr>
          <p:nvPr/>
        </p:nvSpPr>
        <p:spPr bwMode="auto">
          <a:xfrm>
            <a:off x="9467850" y="166688"/>
            <a:ext cx="388938" cy="3857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8134723" name="Rectangle 67"/>
          <p:cNvSpPr>
            <a:spLocks noChangeArrowheads="1"/>
          </p:cNvSpPr>
          <p:nvPr/>
        </p:nvSpPr>
        <p:spPr bwMode="auto">
          <a:xfrm>
            <a:off x="31750" y="6219825"/>
            <a:ext cx="96266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... e para cada projeto listado, mapeou-se os valores envolvidos, a fonte de financiamento e o status das obras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6146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Sumário Financeiro do Novo Eixo de Integração da Hidrovia do Tocantins até Peixe</a:t>
            </a:r>
          </a:p>
        </p:txBody>
      </p:sp>
      <p:sp>
        <p:nvSpPr>
          <p:cNvPr id="8244227" name="Retângulo 175"/>
          <p:cNvSpPr>
            <a:spLocks noChangeArrowheads="1"/>
          </p:cNvSpPr>
          <p:nvPr/>
        </p:nvSpPr>
        <p:spPr bwMode="auto">
          <a:xfrm>
            <a:off x="1550988" y="1282700"/>
            <a:ext cx="3943350" cy="4968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Descrição dos Projetos</a:t>
            </a:r>
          </a:p>
        </p:txBody>
      </p:sp>
      <p:sp>
        <p:nvSpPr>
          <p:cNvPr id="8244228" name="Retângulo 175"/>
          <p:cNvSpPr>
            <a:spLocks noChangeArrowheads="1"/>
          </p:cNvSpPr>
          <p:nvPr/>
        </p:nvSpPr>
        <p:spPr bwMode="auto">
          <a:xfrm>
            <a:off x="5524500" y="1282700"/>
            <a:ext cx="1150938" cy="4968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Modal</a:t>
            </a:r>
          </a:p>
        </p:txBody>
      </p:sp>
      <p:sp>
        <p:nvSpPr>
          <p:cNvPr id="8244229" name="Retângulo 175"/>
          <p:cNvSpPr>
            <a:spLocks noChangeArrowheads="1"/>
          </p:cNvSpPr>
          <p:nvPr/>
        </p:nvSpPr>
        <p:spPr bwMode="auto">
          <a:xfrm>
            <a:off x="6704013" y="1282700"/>
            <a:ext cx="1431925" cy="4968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Investimento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Total</a:t>
            </a:r>
          </a:p>
        </p:txBody>
      </p:sp>
      <p:sp>
        <p:nvSpPr>
          <p:cNvPr id="8244230" name="Retângulo 175"/>
          <p:cNvSpPr>
            <a:spLocks noChangeArrowheads="1"/>
          </p:cNvSpPr>
          <p:nvPr/>
        </p:nvSpPr>
        <p:spPr bwMode="auto">
          <a:xfrm>
            <a:off x="8166100" y="1282700"/>
            <a:ext cx="1482725" cy="4968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Investimento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Residual</a:t>
            </a:r>
            <a:r>
              <a:rPr lang="pt-BR" sz="1000" baseline="30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8244231" name="Retângulo 175"/>
          <p:cNvSpPr>
            <a:spLocks noChangeArrowheads="1"/>
          </p:cNvSpPr>
          <p:nvPr/>
        </p:nvSpPr>
        <p:spPr bwMode="auto">
          <a:xfrm>
            <a:off x="901700" y="1282700"/>
            <a:ext cx="620713" cy="4968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Projeto</a:t>
            </a:r>
          </a:p>
        </p:txBody>
      </p:sp>
      <p:sp>
        <p:nvSpPr>
          <p:cNvPr id="8244232" name="Line 8"/>
          <p:cNvSpPr>
            <a:spLocks noChangeShapeType="1"/>
          </p:cNvSpPr>
          <p:nvPr/>
        </p:nvSpPr>
        <p:spPr bwMode="auto">
          <a:xfrm flipV="1">
            <a:off x="6919913" y="5907088"/>
            <a:ext cx="1106487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4233" name="Line 9"/>
          <p:cNvSpPr>
            <a:spLocks noChangeShapeType="1"/>
          </p:cNvSpPr>
          <p:nvPr/>
        </p:nvSpPr>
        <p:spPr bwMode="auto">
          <a:xfrm flipV="1">
            <a:off x="8404225" y="5907088"/>
            <a:ext cx="1106488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21189" name="Rectangle 4"/>
          <p:cNvSpPr>
            <a:spLocks noChangeArrowheads="1"/>
          </p:cNvSpPr>
          <p:nvPr/>
        </p:nvSpPr>
        <p:spPr bwMode="auto">
          <a:xfrm>
            <a:off x="255588" y="938213"/>
            <a:ext cx="532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s-ES_tradnl" sz="1500" b="0"/>
              <a:t>Status Agosto 2010, R$ Milhões</a:t>
            </a:r>
          </a:p>
        </p:txBody>
      </p:sp>
      <p:sp>
        <p:nvSpPr>
          <p:cNvPr id="8244235" name="Rectangle 11"/>
          <p:cNvSpPr>
            <a:spLocks noChangeArrowheads="1"/>
          </p:cNvSpPr>
          <p:nvPr/>
        </p:nvSpPr>
        <p:spPr bwMode="auto">
          <a:xfrm>
            <a:off x="168275" y="1285875"/>
            <a:ext cx="690563" cy="4810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2400"/>
              <a:t>26</a:t>
            </a:r>
          </a:p>
        </p:txBody>
      </p:sp>
      <p:sp>
        <p:nvSpPr>
          <p:cNvPr id="8244236" name="AutoShape 12"/>
          <p:cNvSpPr>
            <a:spLocks noChangeArrowheads="1"/>
          </p:cNvSpPr>
          <p:nvPr/>
        </p:nvSpPr>
        <p:spPr bwMode="auto">
          <a:xfrm>
            <a:off x="219075" y="6153150"/>
            <a:ext cx="9505950" cy="360363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44237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588125"/>
            <a:ext cx="9439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1) Valor estimado de investimento ainda pendente de ser realizado para a finalização da obra em agosto de 2010</a:t>
            </a:r>
          </a:p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PAC, CDP, PNLT, análise Macrologística</a:t>
            </a:r>
          </a:p>
        </p:txBody>
      </p:sp>
      <p:sp>
        <p:nvSpPr>
          <p:cNvPr id="8244238" name="AutoShape 14"/>
          <p:cNvSpPr>
            <a:spLocks noChangeArrowheads="1"/>
          </p:cNvSpPr>
          <p:nvPr/>
        </p:nvSpPr>
        <p:spPr bwMode="auto">
          <a:xfrm rot="10800000">
            <a:off x="1822450" y="5902325"/>
            <a:ext cx="32702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44239" name="Group 15"/>
          <p:cNvGrpSpPr>
            <a:grpSpLocks/>
          </p:cNvGrpSpPr>
          <p:nvPr/>
        </p:nvGrpSpPr>
        <p:grpSpPr bwMode="auto">
          <a:xfrm>
            <a:off x="8793163" y="147638"/>
            <a:ext cx="1076325" cy="646112"/>
            <a:chOff x="4473" y="78"/>
            <a:chExt cx="678" cy="407"/>
          </a:xfrm>
        </p:grpSpPr>
        <p:sp>
          <p:nvSpPr>
            <p:cNvPr id="8244240" name="Rectangle 16"/>
            <p:cNvSpPr>
              <a:spLocks noChangeArrowheads="1"/>
            </p:cNvSpPr>
            <p:nvPr/>
          </p:nvSpPr>
          <p:spPr bwMode="auto">
            <a:xfrm>
              <a:off x="4473" y="83"/>
              <a:ext cx="678" cy="4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Modal do Projeto</a:t>
              </a:r>
            </a:p>
            <a:p>
              <a:pPr algn="ctr" defTabSz="977900"/>
              <a:endParaRPr lang="pt-BR" sz="10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44241" name="Text Box 17"/>
            <p:cNvSpPr txBox="1">
              <a:spLocks noChangeArrowheads="1"/>
            </p:cNvSpPr>
            <p:nvPr/>
          </p:nvSpPr>
          <p:spPr bwMode="auto">
            <a:xfrm>
              <a:off x="4811" y="161"/>
              <a:ext cx="315" cy="154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Hidro</a:t>
              </a:r>
            </a:p>
          </p:txBody>
        </p:sp>
        <p:sp>
          <p:nvSpPr>
            <p:cNvPr id="8244242" name="Text Box 18"/>
            <p:cNvSpPr txBox="1">
              <a:spLocks noChangeArrowheads="1"/>
            </p:cNvSpPr>
            <p:nvPr/>
          </p:nvSpPr>
          <p:spPr bwMode="auto">
            <a:xfrm>
              <a:off x="4496" y="161"/>
              <a:ext cx="315" cy="15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Rodo</a:t>
              </a:r>
            </a:p>
          </p:txBody>
        </p:sp>
        <p:sp>
          <p:nvSpPr>
            <p:cNvPr id="8244243" name="Text Box 19"/>
            <p:cNvSpPr txBox="1">
              <a:spLocks noChangeArrowheads="1"/>
            </p:cNvSpPr>
            <p:nvPr/>
          </p:nvSpPr>
          <p:spPr bwMode="auto">
            <a:xfrm>
              <a:off x="4809" y="311"/>
              <a:ext cx="318" cy="15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Porto</a:t>
              </a:r>
            </a:p>
          </p:txBody>
        </p:sp>
        <p:sp>
          <p:nvSpPr>
            <p:cNvPr id="8244244" name="Text Box 20"/>
            <p:cNvSpPr txBox="1">
              <a:spLocks noChangeArrowheads="1"/>
            </p:cNvSpPr>
            <p:nvPr/>
          </p:nvSpPr>
          <p:spPr bwMode="auto">
            <a:xfrm>
              <a:off x="4496" y="312"/>
              <a:ext cx="317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Ferro</a:t>
              </a:r>
            </a:p>
          </p:txBody>
        </p:sp>
        <p:sp>
          <p:nvSpPr>
            <p:cNvPr id="8244245" name="Rectangle 21"/>
            <p:cNvSpPr>
              <a:spLocks noChangeArrowheads="1"/>
            </p:cNvSpPr>
            <p:nvPr/>
          </p:nvSpPr>
          <p:spPr bwMode="auto">
            <a:xfrm>
              <a:off x="4473" y="78"/>
              <a:ext cx="676" cy="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8244246" name="Group 22"/>
          <p:cNvGraphicFramePr>
            <a:graphicFrameLocks noGrp="1"/>
          </p:cNvGraphicFramePr>
          <p:nvPr>
            <p:ph sz="half" idx="2"/>
          </p:nvPr>
        </p:nvGraphicFramePr>
        <p:xfrm>
          <a:off x="825500" y="1533525"/>
          <a:ext cx="8629650" cy="4641850"/>
        </p:xfrm>
        <a:graphic>
          <a:graphicData uri="http://schemas.openxmlformats.org/drawingml/2006/table">
            <a:tbl>
              <a:tblPr/>
              <a:tblGrid>
                <a:gridCol w="649288"/>
                <a:gridCol w="4035425"/>
                <a:gridCol w="881062"/>
                <a:gridCol w="306388"/>
                <a:gridCol w="1279525"/>
                <a:gridCol w="1477962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Dragagem do Canal de Quiriri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da eclusa de Tucuruí (PA)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40,75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Dragagem e derrocagem do rio Tocantins entre Marabá e Tucuruí (PA)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Derrocagem próximo à Marabá (PA)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577,00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577,00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Dragagem e derrocagem de Marabá (PA) a Imperatriz (MA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Sinalização e Balizamento entre Estreito (MA) e Marabá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da Eclusa de Estreito (TO)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da Eclusa de Lajeado (TO)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726,00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726,00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Melhoria da Navegabilidade/Sinalização e Adequação entre  Estreito e Peixe (TO)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214,32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214,32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de porto fluvial e Terminal de grãos em Peixe(TO)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Hidroviário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do Pier 401 e 402, e ampliação do 302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do Tergran no porto de Vila do Conde (PA)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do Terminal de  Multiplo uso 2 em Vila do Conde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662,00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662,00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Terminal de Graneis Líquidos 2 em Vila do Conde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4.507,99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3.733,74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4355" name="Rectangle 131"/>
          <p:cNvSpPr>
            <a:spLocks noChangeArrowheads="1"/>
          </p:cNvSpPr>
          <p:nvPr/>
        </p:nvSpPr>
        <p:spPr bwMode="auto">
          <a:xfrm>
            <a:off x="493713" y="6132513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A relação de todos os projetos necessários foi então somada para averiguar o valor do investimento necessário para que o eixo de integração fosse implementado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reeform 44"/>
          <p:cNvSpPr>
            <a:spLocks noChangeAspect="1"/>
          </p:cNvSpPr>
          <p:nvPr/>
        </p:nvSpPr>
        <p:spPr bwMode="auto">
          <a:xfrm>
            <a:off x="4522788" y="1428750"/>
            <a:ext cx="2752725" cy="2730500"/>
          </a:xfrm>
          <a:custGeom>
            <a:avLst/>
            <a:gdLst>
              <a:gd name="T0" fmla="*/ 2147483647 w 1201"/>
              <a:gd name="T1" fmla="*/ 2147483647 h 1170"/>
              <a:gd name="T2" fmla="*/ 2147483647 w 1201"/>
              <a:gd name="T3" fmla="*/ 2147483647 h 1170"/>
              <a:gd name="T4" fmla="*/ 2147483647 w 1201"/>
              <a:gd name="T5" fmla="*/ 2147483647 h 1170"/>
              <a:gd name="T6" fmla="*/ 2147483647 w 1201"/>
              <a:gd name="T7" fmla="*/ 2147483647 h 1170"/>
              <a:gd name="T8" fmla="*/ 2147483647 w 1201"/>
              <a:gd name="T9" fmla="*/ 2147483647 h 1170"/>
              <a:gd name="T10" fmla="*/ 0 w 1201"/>
              <a:gd name="T11" fmla="*/ 2147483647 h 1170"/>
              <a:gd name="T12" fmla="*/ 2147483647 w 1201"/>
              <a:gd name="T13" fmla="*/ 2147483647 h 1170"/>
              <a:gd name="T14" fmla="*/ 2147483647 w 1201"/>
              <a:gd name="T15" fmla="*/ 2147483647 h 1170"/>
              <a:gd name="T16" fmla="*/ 2147483647 w 1201"/>
              <a:gd name="T17" fmla="*/ 2147483647 h 1170"/>
              <a:gd name="T18" fmla="*/ 2147483647 w 1201"/>
              <a:gd name="T19" fmla="*/ 2147483647 h 1170"/>
              <a:gd name="T20" fmla="*/ 2147483647 w 1201"/>
              <a:gd name="T21" fmla="*/ 2147483647 h 1170"/>
              <a:gd name="T22" fmla="*/ 2147483647 w 1201"/>
              <a:gd name="T23" fmla="*/ 2147483647 h 1170"/>
              <a:gd name="T24" fmla="*/ 2147483647 w 1201"/>
              <a:gd name="T25" fmla="*/ 2147483647 h 1170"/>
              <a:gd name="T26" fmla="*/ 2147483647 w 1201"/>
              <a:gd name="T27" fmla="*/ 2147483647 h 1170"/>
              <a:gd name="T28" fmla="*/ 2147483647 w 1201"/>
              <a:gd name="T29" fmla="*/ 2147483647 h 1170"/>
              <a:gd name="T30" fmla="*/ 2147483647 w 1201"/>
              <a:gd name="T31" fmla="*/ 2147483647 h 1170"/>
              <a:gd name="T32" fmla="*/ 2147483647 w 1201"/>
              <a:gd name="T33" fmla="*/ 2147483647 h 1170"/>
              <a:gd name="T34" fmla="*/ 2147483647 w 1201"/>
              <a:gd name="T35" fmla="*/ 2147483647 h 1170"/>
              <a:gd name="T36" fmla="*/ 2147483647 w 1201"/>
              <a:gd name="T37" fmla="*/ 2147483647 h 1170"/>
              <a:gd name="T38" fmla="*/ 2147483647 w 1201"/>
              <a:gd name="T39" fmla="*/ 2147483647 h 1170"/>
              <a:gd name="T40" fmla="*/ 2147483647 w 1201"/>
              <a:gd name="T41" fmla="*/ 2147483647 h 1170"/>
              <a:gd name="T42" fmla="*/ 2147483647 w 1201"/>
              <a:gd name="T43" fmla="*/ 2147483647 h 1170"/>
              <a:gd name="T44" fmla="*/ 2147483647 w 1201"/>
              <a:gd name="T45" fmla="*/ 2147483647 h 1170"/>
              <a:gd name="T46" fmla="*/ 2147483647 w 1201"/>
              <a:gd name="T47" fmla="*/ 2147483647 h 1170"/>
              <a:gd name="T48" fmla="*/ 2147483647 w 1201"/>
              <a:gd name="T49" fmla="*/ 2147483647 h 1170"/>
              <a:gd name="T50" fmla="*/ 2147483647 w 1201"/>
              <a:gd name="T51" fmla="*/ 2147483647 h 1170"/>
              <a:gd name="T52" fmla="*/ 2147483647 w 1201"/>
              <a:gd name="T53" fmla="*/ 2147483647 h 1170"/>
              <a:gd name="T54" fmla="*/ 2147483647 w 1201"/>
              <a:gd name="T55" fmla="*/ 2147483647 h 1170"/>
              <a:gd name="T56" fmla="*/ 2147483647 w 1201"/>
              <a:gd name="T57" fmla="*/ 2147483647 h 1170"/>
              <a:gd name="T58" fmla="*/ 2147483647 w 1201"/>
              <a:gd name="T59" fmla="*/ 2147483647 h 1170"/>
              <a:gd name="T60" fmla="*/ 2147483647 w 1201"/>
              <a:gd name="T61" fmla="*/ 2147483647 h 1170"/>
              <a:gd name="T62" fmla="*/ 2147483647 w 1201"/>
              <a:gd name="T63" fmla="*/ 2147483647 h 1170"/>
              <a:gd name="T64" fmla="*/ 2147483647 w 1201"/>
              <a:gd name="T65" fmla="*/ 2147483647 h 1170"/>
              <a:gd name="T66" fmla="*/ 2147483647 w 1201"/>
              <a:gd name="T67" fmla="*/ 2147483647 h 1170"/>
              <a:gd name="T68" fmla="*/ 2147483647 w 1201"/>
              <a:gd name="T69" fmla="*/ 2147483647 h 1170"/>
              <a:gd name="T70" fmla="*/ 2147483647 w 1201"/>
              <a:gd name="T71" fmla="*/ 2147483647 h 1170"/>
              <a:gd name="T72" fmla="*/ 2147483647 w 1201"/>
              <a:gd name="T73" fmla="*/ 2147483647 h 1170"/>
              <a:gd name="T74" fmla="*/ 2147483647 w 1201"/>
              <a:gd name="T75" fmla="*/ 2147483647 h 1170"/>
              <a:gd name="T76" fmla="*/ 2147483647 w 1201"/>
              <a:gd name="T77" fmla="*/ 2147483647 h 1170"/>
              <a:gd name="T78" fmla="*/ 2147483647 w 1201"/>
              <a:gd name="T79" fmla="*/ 2147483647 h 1170"/>
              <a:gd name="T80" fmla="*/ 2147483647 w 1201"/>
              <a:gd name="T81" fmla="*/ 2147483647 h 1170"/>
              <a:gd name="T82" fmla="*/ 2147483647 w 1201"/>
              <a:gd name="T83" fmla="*/ 2147483647 h 1170"/>
              <a:gd name="T84" fmla="*/ 2147483647 w 1201"/>
              <a:gd name="T85" fmla="*/ 2147483647 h 11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1"/>
              <a:gd name="T130" fmla="*/ 0 h 1170"/>
              <a:gd name="T131" fmla="*/ 1201 w 1201"/>
              <a:gd name="T132" fmla="*/ 1170 h 11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1" h="1170">
                <a:moveTo>
                  <a:pt x="32" y="883"/>
                </a:moveTo>
                <a:lnTo>
                  <a:pt x="60" y="855"/>
                </a:lnTo>
                <a:lnTo>
                  <a:pt x="226" y="495"/>
                </a:lnTo>
                <a:lnTo>
                  <a:pt x="230" y="471"/>
                </a:lnTo>
                <a:lnTo>
                  <a:pt x="262" y="433"/>
                </a:lnTo>
                <a:lnTo>
                  <a:pt x="230" y="449"/>
                </a:lnTo>
                <a:lnTo>
                  <a:pt x="206" y="447"/>
                </a:lnTo>
                <a:lnTo>
                  <a:pt x="200" y="431"/>
                </a:lnTo>
                <a:lnTo>
                  <a:pt x="188" y="435"/>
                </a:lnTo>
                <a:lnTo>
                  <a:pt x="164" y="405"/>
                </a:lnTo>
                <a:lnTo>
                  <a:pt x="142" y="407"/>
                </a:lnTo>
                <a:lnTo>
                  <a:pt x="84" y="373"/>
                </a:lnTo>
                <a:lnTo>
                  <a:pt x="88" y="347"/>
                </a:lnTo>
                <a:lnTo>
                  <a:pt x="50" y="354"/>
                </a:lnTo>
                <a:lnTo>
                  <a:pt x="42" y="325"/>
                </a:lnTo>
                <a:lnTo>
                  <a:pt x="20" y="309"/>
                </a:lnTo>
                <a:lnTo>
                  <a:pt x="20" y="289"/>
                </a:lnTo>
                <a:lnTo>
                  <a:pt x="0" y="273"/>
                </a:lnTo>
                <a:lnTo>
                  <a:pt x="0" y="127"/>
                </a:lnTo>
                <a:lnTo>
                  <a:pt x="26" y="119"/>
                </a:lnTo>
                <a:lnTo>
                  <a:pt x="42" y="97"/>
                </a:lnTo>
                <a:lnTo>
                  <a:pt x="74" y="95"/>
                </a:lnTo>
                <a:lnTo>
                  <a:pt x="94" y="83"/>
                </a:lnTo>
                <a:lnTo>
                  <a:pt x="126" y="79"/>
                </a:lnTo>
                <a:lnTo>
                  <a:pt x="140" y="59"/>
                </a:lnTo>
                <a:lnTo>
                  <a:pt x="164" y="55"/>
                </a:lnTo>
                <a:lnTo>
                  <a:pt x="198" y="63"/>
                </a:lnTo>
                <a:lnTo>
                  <a:pt x="220" y="59"/>
                </a:lnTo>
                <a:lnTo>
                  <a:pt x="248" y="67"/>
                </a:lnTo>
                <a:lnTo>
                  <a:pt x="274" y="65"/>
                </a:lnTo>
                <a:lnTo>
                  <a:pt x="280" y="51"/>
                </a:lnTo>
                <a:lnTo>
                  <a:pt x="260" y="23"/>
                </a:lnTo>
                <a:lnTo>
                  <a:pt x="272" y="9"/>
                </a:lnTo>
                <a:lnTo>
                  <a:pt x="289" y="13"/>
                </a:lnTo>
                <a:lnTo>
                  <a:pt x="304" y="18"/>
                </a:lnTo>
                <a:lnTo>
                  <a:pt x="319" y="13"/>
                </a:lnTo>
                <a:lnTo>
                  <a:pt x="337" y="9"/>
                </a:lnTo>
                <a:lnTo>
                  <a:pt x="358" y="0"/>
                </a:lnTo>
                <a:lnTo>
                  <a:pt x="377" y="7"/>
                </a:lnTo>
                <a:lnTo>
                  <a:pt x="385" y="27"/>
                </a:lnTo>
                <a:lnTo>
                  <a:pt x="389" y="75"/>
                </a:lnTo>
                <a:lnTo>
                  <a:pt x="427" y="78"/>
                </a:lnTo>
                <a:lnTo>
                  <a:pt x="463" y="111"/>
                </a:lnTo>
                <a:lnTo>
                  <a:pt x="494" y="111"/>
                </a:lnTo>
                <a:lnTo>
                  <a:pt x="518" y="132"/>
                </a:lnTo>
                <a:lnTo>
                  <a:pt x="514" y="156"/>
                </a:lnTo>
                <a:lnTo>
                  <a:pt x="541" y="174"/>
                </a:lnTo>
                <a:lnTo>
                  <a:pt x="541" y="205"/>
                </a:lnTo>
                <a:lnTo>
                  <a:pt x="554" y="234"/>
                </a:lnTo>
                <a:lnTo>
                  <a:pt x="559" y="253"/>
                </a:lnTo>
                <a:lnTo>
                  <a:pt x="587" y="274"/>
                </a:lnTo>
                <a:lnTo>
                  <a:pt x="584" y="291"/>
                </a:lnTo>
                <a:lnTo>
                  <a:pt x="587" y="301"/>
                </a:lnTo>
                <a:lnTo>
                  <a:pt x="602" y="306"/>
                </a:lnTo>
                <a:lnTo>
                  <a:pt x="599" y="325"/>
                </a:lnTo>
                <a:lnTo>
                  <a:pt x="613" y="330"/>
                </a:lnTo>
                <a:lnTo>
                  <a:pt x="613" y="343"/>
                </a:lnTo>
                <a:lnTo>
                  <a:pt x="644" y="357"/>
                </a:lnTo>
                <a:lnTo>
                  <a:pt x="667" y="355"/>
                </a:lnTo>
                <a:lnTo>
                  <a:pt x="680" y="339"/>
                </a:lnTo>
                <a:lnTo>
                  <a:pt x="695" y="322"/>
                </a:lnTo>
                <a:lnTo>
                  <a:pt x="709" y="310"/>
                </a:lnTo>
                <a:lnTo>
                  <a:pt x="715" y="330"/>
                </a:lnTo>
                <a:lnTo>
                  <a:pt x="737" y="358"/>
                </a:lnTo>
                <a:lnTo>
                  <a:pt x="782" y="373"/>
                </a:lnTo>
                <a:lnTo>
                  <a:pt x="835" y="385"/>
                </a:lnTo>
                <a:lnTo>
                  <a:pt x="887" y="379"/>
                </a:lnTo>
                <a:lnTo>
                  <a:pt x="913" y="360"/>
                </a:lnTo>
                <a:lnTo>
                  <a:pt x="923" y="348"/>
                </a:lnTo>
                <a:lnTo>
                  <a:pt x="937" y="343"/>
                </a:lnTo>
                <a:lnTo>
                  <a:pt x="944" y="316"/>
                </a:lnTo>
                <a:lnTo>
                  <a:pt x="961" y="306"/>
                </a:lnTo>
                <a:lnTo>
                  <a:pt x="971" y="285"/>
                </a:lnTo>
                <a:lnTo>
                  <a:pt x="982" y="289"/>
                </a:lnTo>
                <a:lnTo>
                  <a:pt x="985" y="291"/>
                </a:lnTo>
                <a:lnTo>
                  <a:pt x="1006" y="297"/>
                </a:lnTo>
                <a:lnTo>
                  <a:pt x="1027" y="312"/>
                </a:lnTo>
                <a:lnTo>
                  <a:pt x="1052" y="297"/>
                </a:lnTo>
                <a:lnTo>
                  <a:pt x="1093" y="306"/>
                </a:lnTo>
                <a:lnTo>
                  <a:pt x="1151" y="333"/>
                </a:lnTo>
                <a:lnTo>
                  <a:pt x="1193" y="345"/>
                </a:lnTo>
                <a:lnTo>
                  <a:pt x="1201" y="364"/>
                </a:lnTo>
                <a:lnTo>
                  <a:pt x="1199" y="397"/>
                </a:lnTo>
                <a:lnTo>
                  <a:pt x="1192" y="429"/>
                </a:lnTo>
                <a:lnTo>
                  <a:pt x="1184" y="451"/>
                </a:lnTo>
                <a:lnTo>
                  <a:pt x="1171" y="466"/>
                </a:lnTo>
                <a:lnTo>
                  <a:pt x="1172" y="484"/>
                </a:lnTo>
                <a:lnTo>
                  <a:pt x="1156" y="496"/>
                </a:lnTo>
                <a:lnTo>
                  <a:pt x="1160" y="517"/>
                </a:lnTo>
                <a:lnTo>
                  <a:pt x="1135" y="553"/>
                </a:lnTo>
                <a:lnTo>
                  <a:pt x="1115" y="583"/>
                </a:lnTo>
                <a:lnTo>
                  <a:pt x="1111" y="608"/>
                </a:lnTo>
                <a:lnTo>
                  <a:pt x="1090" y="630"/>
                </a:lnTo>
                <a:lnTo>
                  <a:pt x="1067" y="669"/>
                </a:lnTo>
                <a:lnTo>
                  <a:pt x="1045" y="675"/>
                </a:lnTo>
                <a:lnTo>
                  <a:pt x="1024" y="700"/>
                </a:lnTo>
                <a:lnTo>
                  <a:pt x="988" y="721"/>
                </a:lnTo>
                <a:lnTo>
                  <a:pt x="957" y="747"/>
                </a:lnTo>
                <a:lnTo>
                  <a:pt x="968" y="759"/>
                </a:lnTo>
                <a:lnTo>
                  <a:pt x="991" y="751"/>
                </a:lnTo>
                <a:lnTo>
                  <a:pt x="1012" y="772"/>
                </a:lnTo>
                <a:lnTo>
                  <a:pt x="1013" y="786"/>
                </a:lnTo>
                <a:lnTo>
                  <a:pt x="1000" y="789"/>
                </a:lnTo>
                <a:lnTo>
                  <a:pt x="1006" y="805"/>
                </a:lnTo>
                <a:lnTo>
                  <a:pt x="988" y="837"/>
                </a:lnTo>
                <a:lnTo>
                  <a:pt x="964" y="852"/>
                </a:lnTo>
                <a:lnTo>
                  <a:pt x="958" y="882"/>
                </a:lnTo>
                <a:lnTo>
                  <a:pt x="929" y="882"/>
                </a:lnTo>
                <a:lnTo>
                  <a:pt x="911" y="897"/>
                </a:lnTo>
                <a:lnTo>
                  <a:pt x="913" y="936"/>
                </a:lnTo>
                <a:lnTo>
                  <a:pt x="893" y="952"/>
                </a:lnTo>
                <a:lnTo>
                  <a:pt x="899" y="972"/>
                </a:lnTo>
                <a:lnTo>
                  <a:pt x="919" y="979"/>
                </a:lnTo>
                <a:lnTo>
                  <a:pt x="919" y="999"/>
                </a:lnTo>
                <a:lnTo>
                  <a:pt x="913" y="1021"/>
                </a:lnTo>
                <a:lnTo>
                  <a:pt x="889" y="1060"/>
                </a:lnTo>
                <a:lnTo>
                  <a:pt x="866" y="1078"/>
                </a:lnTo>
                <a:lnTo>
                  <a:pt x="832" y="1119"/>
                </a:lnTo>
                <a:lnTo>
                  <a:pt x="833" y="1146"/>
                </a:lnTo>
                <a:lnTo>
                  <a:pt x="813" y="1170"/>
                </a:lnTo>
                <a:lnTo>
                  <a:pt x="206" y="1131"/>
                </a:lnTo>
                <a:lnTo>
                  <a:pt x="193" y="1116"/>
                </a:lnTo>
                <a:lnTo>
                  <a:pt x="181" y="1117"/>
                </a:lnTo>
                <a:lnTo>
                  <a:pt x="157" y="1084"/>
                </a:lnTo>
                <a:lnTo>
                  <a:pt x="137" y="1081"/>
                </a:lnTo>
                <a:lnTo>
                  <a:pt x="118" y="1065"/>
                </a:lnTo>
                <a:lnTo>
                  <a:pt x="116" y="1021"/>
                </a:lnTo>
                <a:lnTo>
                  <a:pt x="101" y="1000"/>
                </a:lnTo>
                <a:lnTo>
                  <a:pt x="92" y="967"/>
                </a:lnTo>
                <a:lnTo>
                  <a:pt x="74" y="925"/>
                </a:lnTo>
                <a:lnTo>
                  <a:pt x="32" y="883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2" name="Freeform 75"/>
          <p:cNvSpPr>
            <a:spLocks noChangeAspect="1"/>
          </p:cNvSpPr>
          <p:nvPr/>
        </p:nvSpPr>
        <p:spPr bwMode="auto">
          <a:xfrm>
            <a:off x="1331913" y="1512888"/>
            <a:ext cx="3795712" cy="263207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6" name="Freeform 56"/>
          <p:cNvSpPr>
            <a:spLocks noChangeAspect="1"/>
          </p:cNvSpPr>
          <p:nvPr/>
        </p:nvSpPr>
        <p:spPr bwMode="auto">
          <a:xfrm>
            <a:off x="6205538" y="3113088"/>
            <a:ext cx="1187450" cy="1979612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8" name="Freeform 60"/>
          <p:cNvSpPr>
            <a:spLocks noChangeAspect="1"/>
          </p:cNvSpPr>
          <p:nvPr/>
        </p:nvSpPr>
        <p:spPr bwMode="auto">
          <a:xfrm>
            <a:off x="3916363" y="3567113"/>
            <a:ext cx="2449512" cy="23209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4" name="Freeform 68"/>
          <p:cNvSpPr>
            <a:spLocks noChangeAspect="1"/>
          </p:cNvSpPr>
          <p:nvPr/>
        </p:nvSpPr>
        <p:spPr bwMode="auto">
          <a:xfrm>
            <a:off x="2786063" y="3727450"/>
            <a:ext cx="1560512" cy="1239838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181768" name="Freeform 45"/>
          <p:cNvSpPr>
            <a:spLocks noChangeAspect="1"/>
          </p:cNvSpPr>
          <p:nvPr/>
        </p:nvSpPr>
        <p:spPr bwMode="auto">
          <a:xfrm>
            <a:off x="6300788" y="1881188"/>
            <a:ext cx="442912" cy="406400"/>
          </a:xfrm>
          <a:custGeom>
            <a:avLst/>
            <a:gdLst>
              <a:gd name="T0" fmla="*/ 2147483647 w 234"/>
              <a:gd name="T1" fmla="*/ 0 h 194"/>
              <a:gd name="T2" fmla="*/ 2147483647 w 234"/>
              <a:gd name="T3" fmla="*/ 2147483647 h 194"/>
              <a:gd name="T4" fmla="*/ 2147483647 w 234"/>
              <a:gd name="T5" fmla="*/ 2147483647 h 194"/>
              <a:gd name="T6" fmla="*/ 2147483647 w 234"/>
              <a:gd name="T7" fmla="*/ 2147483647 h 194"/>
              <a:gd name="T8" fmla="*/ 0 w 234"/>
              <a:gd name="T9" fmla="*/ 2147483647 h 194"/>
              <a:gd name="T10" fmla="*/ 0 w 234"/>
              <a:gd name="T11" fmla="*/ 2147483647 h 194"/>
              <a:gd name="T12" fmla="*/ 2147483647 w 234"/>
              <a:gd name="T13" fmla="*/ 2147483647 h 194"/>
              <a:gd name="T14" fmla="*/ 2147483647 w 234"/>
              <a:gd name="T15" fmla="*/ 2147483647 h 194"/>
              <a:gd name="T16" fmla="*/ 2147483647 w 234"/>
              <a:gd name="T17" fmla="*/ 2147483647 h 194"/>
              <a:gd name="T18" fmla="*/ 2147483647 w 234"/>
              <a:gd name="T19" fmla="*/ 2147483647 h 194"/>
              <a:gd name="T20" fmla="*/ 2147483647 w 234"/>
              <a:gd name="T21" fmla="*/ 2147483647 h 194"/>
              <a:gd name="T22" fmla="*/ 2147483647 w 234"/>
              <a:gd name="T23" fmla="*/ 2147483647 h 194"/>
              <a:gd name="T24" fmla="*/ 2147483647 w 234"/>
              <a:gd name="T25" fmla="*/ 2147483647 h 194"/>
              <a:gd name="T26" fmla="*/ 2147483647 w 234"/>
              <a:gd name="T27" fmla="*/ 2147483647 h 194"/>
              <a:gd name="T28" fmla="*/ 2147483647 w 234"/>
              <a:gd name="T29" fmla="*/ 2147483647 h 194"/>
              <a:gd name="T30" fmla="*/ 2147483647 w 234"/>
              <a:gd name="T31" fmla="*/ 2147483647 h 194"/>
              <a:gd name="T32" fmla="*/ 2147483647 w 234"/>
              <a:gd name="T33" fmla="*/ 2147483647 h 194"/>
              <a:gd name="T34" fmla="*/ 2147483647 w 234"/>
              <a:gd name="T35" fmla="*/ 2147483647 h 194"/>
              <a:gd name="T36" fmla="*/ 2147483647 w 234"/>
              <a:gd name="T37" fmla="*/ 2147483647 h 194"/>
              <a:gd name="T38" fmla="*/ 2147483647 w 234"/>
              <a:gd name="T39" fmla="*/ 2147483647 h 194"/>
              <a:gd name="T40" fmla="*/ 2147483647 w 234"/>
              <a:gd name="T41" fmla="*/ 2147483647 h 194"/>
              <a:gd name="T42" fmla="*/ 2147483647 w 234"/>
              <a:gd name="T43" fmla="*/ 2147483647 h 194"/>
              <a:gd name="T44" fmla="*/ 2147483647 w 234"/>
              <a:gd name="T45" fmla="*/ 2147483647 h 194"/>
              <a:gd name="T46" fmla="*/ 2147483647 w 234"/>
              <a:gd name="T47" fmla="*/ 2147483647 h 194"/>
              <a:gd name="T48" fmla="*/ 2147483647 w 234"/>
              <a:gd name="T49" fmla="*/ 2147483647 h 194"/>
              <a:gd name="T50" fmla="*/ 2147483647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2" name="Freeform 45"/>
          <p:cNvSpPr>
            <a:spLocks noChangeAspect="1"/>
          </p:cNvSpPr>
          <p:nvPr/>
        </p:nvSpPr>
        <p:spPr bwMode="auto">
          <a:xfrm>
            <a:off x="6311900" y="1879600"/>
            <a:ext cx="442913" cy="406400"/>
          </a:xfrm>
          <a:custGeom>
            <a:avLst/>
            <a:gdLst>
              <a:gd name="T0" fmla="*/ 2147483647 w 234"/>
              <a:gd name="T1" fmla="*/ 0 h 194"/>
              <a:gd name="T2" fmla="*/ 2147483647 w 234"/>
              <a:gd name="T3" fmla="*/ 2147483647 h 194"/>
              <a:gd name="T4" fmla="*/ 2147483647 w 234"/>
              <a:gd name="T5" fmla="*/ 2147483647 h 194"/>
              <a:gd name="T6" fmla="*/ 2147483647 w 234"/>
              <a:gd name="T7" fmla="*/ 2147483647 h 194"/>
              <a:gd name="T8" fmla="*/ 0 w 234"/>
              <a:gd name="T9" fmla="*/ 2147483647 h 194"/>
              <a:gd name="T10" fmla="*/ 0 w 234"/>
              <a:gd name="T11" fmla="*/ 2147483647 h 194"/>
              <a:gd name="T12" fmla="*/ 2147483647 w 234"/>
              <a:gd name="T13" fmla="*/ 2147483647 h 194"/>
              <a:gd name="T14" fmla="*/ 2147483647 w 234"/>
              <a:gd name="T15" fmla="*/ 2147483647 h 194"/>
              <a:gd name="T16" fmla="*/ 2147483647 w 234"/>
              <a:gd name="T17" fmla="*/ 2147483647 h 194"/>
              <a:gd name="T18" fmla="*/ 2147483647 w 234"/>
              <a:gd name="T19" fmla="*/ 2147483647 h 194"/>
              <a:gd name="T20" fmla="*/ 2147483647 w 234"/>
              <a:gd name="T21" fmla="*/ 2147483647 h 194"/>
              <a:gd name="T22" fmla="*/ 2147483647 w 234"/>
              <a:gd name="T23" fmla="*/ 2147483647 h 194"/>
              <a:gd name="T24" fmla="*/ 2147483647 w 234"/>
              <a:gd name="T25" fmla="*/ 2147483647 h 194"/>
              <a:gd name="T26" fmla="*/ 2147483647 w 234"/>
              <a:gd name="T27" fmla="*/ 2147483647 h 194"/>
              <a:gd name="T28" fmla="*/ 2147483647 w 234"/>
              <a:gd name="T29" fmla="*/ 2147483647 h 194"/>
              <a:gd name="T30" fmla="*/ 2147483647 w 234"/>
              <a:gd name="T31" fmla="*/ 2147483647 h 194"/>
              <a:gd name="T32" fmla="*/ 2147483647 w 234"/>
              <a:gd name="T33" fmla="*/ 2147483647 h 194"/>
              <a:gd name="T34" fmla="*/ 2147483647 w 234"/>
              <a:gd name="T35" fmla="*/ 2147483647 h 194"/>
              <a:gd name="T36" fmla="*/ 2147483647 w 234"/>
              <a:gd name="T37" fmla="*/ 2147483647 h 194"/>
              <a:gd name="T38" fmla="*/ 2147483647 w 234"/>
              <a:gd name="T39" fmla="*/ 2147483647 h 194"/>
              <a:gd name="T40" fmla="*/ 2147483647 w 234"/>
              <a:gd name="T41" fmla="*/ 2147483647 h 194"/>
              <a:gd name="T42" fmla="*/ 2147483647 w 234"/>
              <a:gd name="T43" fmla="*/ 2147483647 h 194"/>
              <a:gd name="T44" fmla="*/ 2147483647 w 234"/>
              <a:gd name="T45" fmla="*/ 2147483647 h 194"/>
              <a:gd name="T46" fmla="*/ 2147483647 w 234"/>
              <a:gd name="T47" fmla="*/ 2147483647 h 194"/>
              <a:gd name="T48" fmla="*/ 2147483647 w 234"/>
              <a:gd name="T49" fmla="*/ 2147483647 h 194"/>
              <a:gd name="T50" fmla="*/ 2147483647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9" name="Freeform 191"/>
          <p:cNvSpPr>
            <a:spLocks noChangeAspect="1"/>
          </p:cNvSpPr>
          <p:nvPr/>
        </p:nvSpPr>
        <p:spPr bwMode="auto">
          <a:xfrm>
            <a:off x="5386388" y="1014413"/>
            <a:ext cx="1052512" cy="1252537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0" name="Freeform 50"/>
          <p:cNvSpPr>
            <a:spLocks noChangeAspect="1"/>
          </p:cNvSpPr>
          <p:nvPr/>
        </p:nvSpPr>
        <p:spPr bwMode="auto">
          <a:xfrm>
            <a:off x="6718300" y="2263775"/>
            <a:ext cx="1530350" cy="2060575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3" name="Freeform 73"/>
          <p:cNvSpPr>
            <a:spLocks noChangeAspect="1"/>
          </p:cNvSpPr>
          <p:nvPr/>
        </p:nvSpPr>
        <p:spPr bwMode="auto">
          <a:xfrm>
            <a:off x="1289050" y="3575050"/>
            <a:ext cx="1568450" cy="842963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61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11275" name="Freeform 47"/>
          <p:cNvSpPr>
            <a:spLocks noChangeAspect="1"/>
          </p:cNvSpPr>
          <p:nvPr/>
        </p:nvSpPr>
        <p:spPr bwMode="auto">
          <a:xfrm>
            <a:off x="3248025" y="930275"/>
            <a:ext cx="1282700" cy="1381125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181775" name="Rectangle 5"/>
          <p:cNvSpPr>
            <a:spLocks noChangeArrowheads="1"/>
          </p:cNvSpPr>
          <p:nvPr/>
        </p:nvSpPr>
        <p:spPr bwMode="auto">
          <a:xfrm>
            <a:off x="8431213" y="5854700"/>
            <a:ext cx="260350" cy="2587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776" name="Line 90"/>
          <p:cNvSpPr>
            <a:spLocks noChangeShapeType="1"/>
          </p:cNvSpPr>
          <p:nvPr/>
        </p:nvSpPr>
        <p:spPr bwMode="auto">
          <a:xfrm>
            <a:off x="6608763" y="5902325"/>
            <a:ext cx="277812" cy="80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81777" name="Freeform 91"/>
          <p:cNvSpPr>
            <a:spLocks/>
          </p:cNvSpPr>
          <p:nvPr/>
        </p:nvSpPr>
        <p:spPr bwMode="auto">
          <a:xfrm>
            <a:off x="5884863" y="5468938"/>
            <a:ext cx="723900" cy="436562"/>
          </a:xfrm>
          <a:custGeom>
            <a:avLst/>
            <a:gdLst>
              <a:gd name="T0" fmla="*/ 0 w 498"/>
              <a:gd name="T1" fmla="*/ 0 h 417"/>
              <a:gd name="T2" fmla="*/ 2147483647 w 498"/>
              <a:gd name="T3" fmla="*/ 2147483647 h 417"/>
              <a:gd name="T4" fmla="*/ 2147483647 w 498"/>
              <a:gd name="T5" fmla="*/ 2147483647 h 417"/>
              <a:gd name="T6" fmla="*/ 2147483647 w 498"/>
              <a:gd name="T7" fmla="*/ 2147483647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417"/>
              <a:gd name="T14" fmla="*/ 498 w 498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417">
                <a:moveTo>
                  <a:pt x="0" y="0"/>
                </a:moveTo>
                <a:cubicBezTo>
                  <a:pt x="40" y="145"/>
                  <a:pt x="81" y="291"/>
                  <a:pt x="132" y="354"/>
                </a:cubicBezTo>
                <a:cubicBezTo>
                  <a:pt x="183" y="417"/>
                  <a:pt x="245" y="369"/>
                  <a:pt x="306" y="378"/>
                </a:cubicBezTo>
                <a:cubicBezTo>
                  <a:pt x="367" y="387"/>
                  <a:pt x="432" y="397"/>
                  <a:pt x="498" y="408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778" name="Text Box 326"/>
          <p:cNvSpPr txBox="1">
            <a:spLocks noChangeArrowheads="1"/>
          </p:cNvSpPr>
          <p:nvPr/>
        </p:nvSpPr>
        <p:spPr bwMode="auto">
          <a:xfrm>
            <a:off x="6970713" y="5891213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Itaguaí</a:t>
            </a:r>
          </a:p>
        </p:txBody>
      </p:sp>
      <p:sp>
        <p:nvSpPr>
          <p:cNvPr id="8181779" name="Oval 250"/>
          <p:cNvSpPr>
            <a:spLocks noChangeArrowheads="1"/>
          </p:cNvSpPr>
          <p:nvPr/>
        </p:nvSpPr>
        <p:spPr bwMode="auto">
          <a:xfrm>
            <a:off x="5837238" y="54356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780" name="Text Box 326"/>
          <p:cNvSpPr txBox="1">
            <a:spLocks noChangeArrowheads="1"/>
          </p:cNvSpPr>
          <p:nvPr/>
        </p:nvSpPr>
        <p:spPr bwMode="auto">
          <a:xfrm>
            <a:off x="5449888" y="5300663"/>
            <a:ext cx="385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Barra do Garças</a:t>
            </a:r>
          </a:p>
        </p:txBody>
      </p:sp>
      <p:sp>
        <p:nvSpPr>
          <p:cNvPr id="8181781" name="Oval 250"/>
          <p:cNvSpPr>
            <a:spLocks noChangeArrowheads="1"/>
          </p:cNvSpPr>
          <p:nvPr/>
        </p:nvSpPr>
        <p:spPr bwMode="auto">
          <a:xfrm>
            <a:off x="6562725" y="5865813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782" name="Text Box 326"/>
          <p:cNvSpPr txBox="1">
            <a:spLocks noChangeArrowheads="1"/>
          </p:cNvSpPr>
          <p:nvPr/>
        </p:nvSpPr>
        <p:spPr bwMode="auto">
          <a:xfrm>
            <a:off x="6565900" y="5753100"/>
            <a:ext cx="5159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Goiandira</a:t>
            </a:r>
          </a:p>
        </p:txBody>
      </p:sp>
      <p:grpSp>
        <p:nvGrpSpPr>
          <p:cNvPr id="8181783" name="Group 99"/>
          <p:cNvGrpSpPr>
            <a:grpSpLocks/>
          </p:cNvGrpSpPr>
          <p:nvPr/>
        </p:nvGrpSpPr>
        <p:grpSpPr bwMode="auto">
          <a:xfrm>
            <a:off x="6675438" y="5854700"/>
            <a:ext cx="77787" cy="153988"/>
            <a:chOff x="4954" y="3471"/>
            <a:chExt cx="61" cy="126"/>
          </a:xfrm>
        </p:grpSpPr>
        <p:sp>
          <p:nvSpPr>
            <p:cNvPr id="8181784" name="Line 100"/>
            <p:cNvSpPr>
              <a:spLocks noChangeShapeType="1"/>
            </p:cNvSpPr>
            <p:nvPr/>
          </p:nvSpPr>
          <p:spPr bwMode="auto">
            <a:xfrm flipH="1">
              <a:off x="4954" y="3471"/>
              <a:ext cx="4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81785" name="Line 101"/>
            <p:cNvSpPr>
              <a:spLocks noChangeShapeType="1"/>
            </p:cNvSpPr>
            <p:nvPr/>
          </p:nvSpPr>
          <p:spPr bwMode="auto">
            <a:xfrm flipH="1">
              <a:off x="4975" y="3472"/>
              <a:ext cx="4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81786" name="AutoShape 102"/>
          <p:cNvSpPr>
            <a:spLocks noChangeArrowheads="1"/>
          </p:cNvSpPr>
          <p:nvPr/>
        </p:nvSpPr>
        <p:spPr bwMode="auto">
          <a:xfrm>
            <a:off x="6869113" y="5946775"/>
            <a:ext cx="65087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787" name="AutoShape 104"/>
          <p:cNvSpPr>
            <a:spLocks noChangeArrowheads="1"/>
          </p:cNvSpPr>
          <p:nvPr/>
        </p:nvSpPr>
        <p:spPr bwMode="auto">
          <a:xfrm>
            <a:off x="6130925" y="5721350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111</a:t>
            </a:r>
          </a:p>
        </p:txBody>
      </p:sp>
      <p:sp>
        <p:nvSpPr>
          <p:cNvPr id="8181788" name="Oval 250"/>
          <p:cNvSpPr>
            <a:spLocks noChangeArrowheads="1"/>
          </p:cNvSpPr>
          <p:nvPr/>
        </p:nvSpPr>
        <p:spPr bwMode="auto">
          <a:xfrm>
            <a:off x="5346700" y="491013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789" name="Text Box 326"/>
          <p:cNvSpPr txBox="1">
            <a:spLocks noChangeArrowheads="1"/>
          </p:cNvSpPr>
          <p:nvPr/>
        </p:nvSpPr>
        <p:spPr bwMode="auto">
          <a:xfrm>
            <a:off x="4826000" y="4954588"/>
            <a:ext cx="517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Lucas do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Rio Verde</a:t>
            </a:r>
          </a:p>
        </p:txBody>
      </p:sp>
      <p:sp>
        <p:nvSpPr>
          <p:cNvPr id="8181790" name="Freeform 126"/>
          <p:cNvSpPr>
            <a:spLocks/>
          </p:cNvSpPr>
          <p:nvPr/>
        </p:nvSpPr>
        <p:spPr bwMode="auto">
          <a:xfrm>
            <a:off x="6243638" y="5168900"/>
            <a:ext cx="292100" cy="34925"/>
          </a:xfrm>
          <a:custGeom>
            <a:avLst/>
            <a:gdLst>
              <a:gd name="T0" fmla="*/ 0 w 228"/>
              <a:gd name="T1" fmla="*/ 0 h 28"/>
              <a:gd name="T2" fmla="*/ 2147483647 w 228"/>
              <a:gd name="T3" fmla="*/ 2147483647 h 28"/>
              <a:gd name="T4" fmla="*/ 0 60000 65536"/>
              <a:gd name="T5" fmla="*/ 0 60000 65536"/>
              <a:gd name="T6" fmla="*/ 0 w 228"/>
              <a:gd name="T7" fmla="*/ 0 h 28"/>
              <a:gd name="T8" fmla="*/ 228 w 228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8" h="28">
                <a:moveTo>
                  <a:pt x="0" y="0"/>
                </a:moveTo>
                <a:cubicBezTo>
                  <a:pt x="0" y="0"/>
                  <a:pt x="114" y="14"/>
                  <a:pt x="228" y="28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791" name="Freeform 129"/>
          <p:cNvSpPr>
            <a:spLocks/>
          </p:cNvSpPr>
          <p:nvPr/>
        </p:nvSpPr>
        <p:spPr bwMode="auto">
          <a:xfrm>
            <a:off x="5372100" y="4929188"/>
            <a:ext cx="879475" cy="228600"/>
          </a:xfrm>
          <a:custGeom>
            <a:avLst/>
            <a:gdLst>
              <a:gd name="T0" fmla="*/ 0 w 686"/>
              <a:gd name="T1" fmla="*/ 0 h 185"/>
              <a:gd name="T2" fmla="*/ 2147483647 w 686"/>
              <a:gd name="T3" fmla="*/ 2147483647 h 185"/>
              <a:gd name="T4" fmla="*/ 2147483647 w 686"/>
              <a:gd name="T5" fmla="*/ 2147483647 h 185"/>
              <a:gd name="T6" fmla="*/ 2147483647 w 686"/>
              <a:gd name="T7" fmla="*/ 2147483647 h 185"/>
              <a:gd name="T8" fmla="*/ 2147483647 w 686"/>
              <a:gd name="T9" fmla="*/ 2147483647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185"/>
              <a:gd name="T17" fmla="*/ 686 w 686"/>
              <a:gd name="T18" fmla="*/ 185 h 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185">
                <a:moveTo>
                  <a:pt x="0" y="0"/>
                </a:moveTo>
                <a:cubicBezTo>
                  <a:pt x="100" y="5"/>
                  <a:pt x="201" y="10"/>
                  <a:pt x="270" y="15"/>
                </a:cubicBezTo>
                <a:cubicBezTo>
                  <a:pt x="339" y="20"/>
                  <a:pt x="364" y="26"/>
                  <a:pt x="415" y="30"/>
                </a:cubicBezTo>
                <a:cubicBezTo>
                  <a:pt x="466" y="34"/>
                  <a:pt x="531" y="14"/>
                  <a:pt x="576" y="40"/>
                </a:cubicBezTo>
                <a:cubicBezTo>
                  <a:pt x="621" y="66"/>
                  <a:pt x="653" y="125"/>
                  <a:pt x="686" y="185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792" name="Freeform 130"/>
          <p:cNvSpPr>
            <a:spLocks/>
          </p:cNvSpPr>
          <p:nvPr/>
        </p:nvSpPr>
        <p:spPr bwMode="auto">
          <a:xfrm>
            <a:off x="4262438" y="4760913"/>
            <a:ext cx="1109662" cy="168275"/>
          </a:xfrm>
          <a:custGeom>
            <a:avLst/>
            <a:gdLst>
              <a:gd name="T0" fmla="*/ 2147483647 w 591"/>
              <a:gd name="T1" fmla="*/ 2147483647 h 80"/>
              <a:gd name="T2" fmla="*/ 2147483647 w 591"/>
              <a:gd name="T3" fmla="*/ 2147483647 h 80"/>
              <a:gd name="T4" fmla="*/ 2147483647 w 591"/>
              <a:gd name="T5" fmla="*/ 2147483647 h 80"/>
              <a:gd name="T6" fmla="*/ 2147483647 w 591"/>
              <a:gd name="T7" fmla="*/ 2147483647 h 80"/>
              <a:gd name="T8" fmla="*/ 0 w 591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1"/>
              <a:gd name="T16" fmla="*/ 0 h 80"/>
              <a:gd name="T17" fmla="*/ 591 w 591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1" h="80">
                <a:moveTo>
                  <a:pt x="591" y="80"/>
                </a:moveTo>
                <a:cubicBezTo>
                  <a:pt x="507" y="78"/>
                  <a:pt x="423" y="77"/>
                  <a:pt x="345" y="70"/>
                </a:cubicBezTo>
                <a:cubicBezTo>
                  <a:pt x="267" y="63"/>
                  <a:pt x="164" y="46"/>
                  <a:pt x="125" y="35"/>
                </a:cubicBezTo>
                <a:cubicBezTo>
                  <a:pt x="86" y="24"/>
                  <a:pt x="131" y="10"/>
                  <a:pt x="110" y="5"/>
                </a:cubicBezTo>
                <a:cubicBezTo>
                  <a:pt x="89" y="0"/>
                  <a:pt x="44" y="2"/>
                  <a:pt x="0" y="5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793" name="Text Box 134"/>
          <p:cNvSpPr txBox="1">
            <a:spLocks noChangeArrowheads="1"/>
          </p:cNvSpPr>
          <p:nvPr/>
        </p:nvSpPr>
        <p:spPr bwMode="auto">
          <a:xfrm>
            <a:off x="5475288" y="4813300"/>
            <a:ext cx="330200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FICO</a:t>
            </a:r>
          </a:p>
        </p:txBody>
      </p:sp>
      <p:sp>
        <p:nvSpPr>
          <p:cNvPr id="8181794" name="Oval 250"/>
          <p:cNvSpPr>
            <a:spLocks noChangeArrowheads="1"/>
          </p:cNvSpPr>
          <p:nvPr/>
        </p:nvSpPr>
        <p:spPr bwMode="auto">
          <a:xfrm>
            <a:off x="7145338" y="4813300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795" name="Line 140"/>
          <p:cNvSpPr>
            <a:spLocks noChangeShapeType="1"/>
          </p:cNvSpPr>
          <p:nvPr/>
        </p:nvSpPr>
        <p:spPr bwMode="auto">
          <a:xfrm flipH="1">
            <a:off x="7596188" y="4879975"/>
            <a:ext cx="50800" cy="1555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796" name="Line 141"/>
          <p:cNvSpPr>
            <a:spLocks noChangeShapeType="1"/>
          </p:cNvSpPr>
          <p:nvPr/>
        </p:nvSpPr>
        <p:spPr bwMode="auto">
          <a:xfrm flipH="1">
            <a:off x="7623175" y="4881563"/>
            <a:ext cx="50800" cy="153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797" name="Text Box 326"/>
          <p:cNvSpPr txBox="1">
            <a:spLocks noChangeArrowheads="1"/>
          </p:cNvSpPr>
          <p:nvPr/>
        </p:nvSpPr>
        <p:spPr bwMode="auto">
          <a:xfrm rot="10800000" flipV="1">
            <a:off x="7543800" y="5076825"/>
            <a:ext cx="5349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Barreiras</a:t>
            </a:r>
          </a:p>
        </p:txBody>
      </p:sp>
      <p:sp>
        <p:nvSpPr>
          <p:cNvPr id="8181798" name="Text Box 326"/>
          <p:cNvSpPr txBox="1">
            <a:spLocks noChangeArrowheads="1"/>
          </p:cNvSpPr>
          <p:nvPr/>
        </p:nvSpPr>
        <p:spPr bwMode="auto">
          <a:xfrm>
            <a:off x="7742238" y="4859338"/>
            <a:ext cx="2444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Ilhéus</a:t>
            </a:r>
          </a:p>
        </p:txBody>
      </p:sp>
      <p:sp>
        <p:nvSpPr>
          <p:cNvPr id="8181799" name="Text Box 146"/>
          <p:cNvSpPr txBox="1">
            <a:spLocks noChangeArrowheads="1"/>
          </p:cNvSpPr>
          <p:nvPr/>
        </p:nvSpPr>
        <p:spPr bwMode="auto">
          <a:xfrm>
            <a:off x="6886575" y="4694238"/>
            <a:ext cx="320675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FILO</a:t>
            </a:r>
          </a:p>
        </p:txBody>
      </p:sp>
      <p:sp>
        <p:nvSpPr>
          <p:cNvPr id="8181800" name="AutoShape 150"/>
          <p:cNvSpPr>
            <a:spLocks noChangeArrowheads="1"/>
          </p:cNvSpPr>
          <p:nvPr/>
        </p:nvSpPr>
        <p:spPr bwMode="auto">
          <a:xfrm>
            <a:off x="4773613" y="476250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109</a:t>
            </a:r>
          </a:p>
        </p:txBody>
      </p:sp>
      <p:sp>
        <p:nvSpPr>
          <p:cNvPr id="8181801" name="AutoShape 152"/>
          <p:cNvSpPr>
            <a:spLocks noChangeArrowheads="1"/>
          </p:cNvSpPr>
          <p:nvPr/>
        </p:nvSpPr>
        <p:spPr bwMode="auto">
          <a:xfrm>
            <a:off x="6435725" y="4797425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89</a:t>
            </a:r>
          </a:p>
        </p:txBody>
      </p:sp>
      <p:sp>
        <p:nvSpPr>
          <p:cNvPr id="8181802" name="AutoShape 153"/>
          <p:cNvSpPr>
            <a:spLocks noChangeArrowheads="1"/>
          </p:cNvSpPr>
          <p:nvPr/>
        </p:nvSpPr>
        <p:spPr bwMode="auto">
          <a:xfrm>
            <a:off x="5194300" y="4787900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8181803" name="AutoShape 154"/>
          <p:cNvSpPr>
            <a:spLocks noChangeArrowheads="1"/>
          </p:cNvSpPr>
          <p:nvPr/>
        </p:nvSpPr>
        <p:spPr bwMode="auto">
          <a:xfrm>
            <a:off x="4154488" y="460375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110</a:t>
            </a:r>
          </a:p>
        </p:txBody>
      </p:sp>
      <p:sp>
        <p:nvSpPr>
          <p:cNvPr id="8181804" name="Forma livre 129"/>
          <p:cNvSpPr>
            <a:spLocks noChangeArrowheads="1"/>
          </p:cNvSpPr>
          <p:nvPr/>
        </p:nvSpPr>
        <p:spPr bwMode="auto">
          <a:xfrm>
            <a:off x="6640513" y="4824413"/>
            <a:ext cx="1220787" cy="176212"/>
          </a:xfrm>
          <a:custGeom>
            <a:avLst/>
            <a:gdLst>
              <a:gd name="T0" fmla="*/ 571969 w 1511300"/>
              <a:gd name="T1" fmla="*/ 67476 h 225425"/>
              <a:gd name="T2" fmla="*/ 319629 w 1511300"/>
              <a:gd name="T3" fmla="*/ 31362 h 225425"/>
              <a:gd name="T4" fmla="*/ 245129 w 1511300"/>
              <a:gd name="T5" fmla="*/ 4751 h 225425"/>
              <a:gd name="T6" fmla="*/ 0 w 1511300"/>
              <a:gd name="T7" fmla="*/ 2852 h 225425"/>
              <a:gd name="T8" fmla="*/ 0 60000 65536"/>
              <a:gd name="T9" fmla="*/ 0 60000 65536"/>
              <a:gd name="T10" fmla="*/ 0 60000 65536"/>
              <a:gd name="T11" fmla="*/ 0 60000 65536"/>
              <a:gd name="T12" fmla="*/ 0 w 1511300"/>
              <a:gd name="T13" fmla="*/ 0 h 225425"/>
              <a:gd name="T14" fmla="*/ 1511300 w 1511300"/>
              <a:gd name="T15" fmla="*/ 225425 h 225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300" h="225425">
                <a:moveTo>
                  <a:pt x="1511300" y="225425"/>
                </a:moveTo>
                <a:cubicBezTo>
                  <a:pt x="1249891" y="182562"/>
                  <a:pt x="988483" y="139700"/>
                  <a:pt x="844550" y="104775"/>
                </a:cubicBezTo>
                <a:cubicBezTo>
                  <a:pt x="700617" y="69850"/>
                  <a:pt x="788458" y="31750"/>
                  <a:pt x="647700" y="15875"/>
                </a:cubicBezTo>
                <a:cubicBezTo>
                  <a:pt x="506942" y="0"/>
                  <a:pt x="48683" y="46567"/>
                  <a:pt x="0" y="9525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05" name="Freeform 55"/>
          <p:cNvSpPr>
            <a:spLocks/>
          </p:cNvSpPr>
          <p:nvPr/>
        </p:nvSpPr>
        <p:spPr bwMode="auto">
          <a:xfrm>
            <a:off x="6624638" y="1970088"/>
            <a:ext cx="280987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81806" name="AutoShape 59"/>
          <p:cNvSpPr>
            <a:spLocks noChangeArrowheads="1"/>
          </p:cNvSpPr>
          <p:nvPr/>
        </p:nvSpPr>
        <p:spPr bwMode="auto">
          <a:xfrm>
            <a:off x="6503988" y="206851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8181807" name="Line 60"/>
          <p:cNvSpPr>
            <a:spLocks noChangeShapeType="1"/>
          </p:cNvSpPr>
          <p:nvPr/>
        </p:nvSpPr>
        <p:spPr bwMode="auto">
          <a:xfrm flipH="1" flipV="1">
            <a:off x="6826250" y="3006725"/>
            <a:ext cx="1079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08" name="Text Box 326"/>
          <p:cNvSpPr txBox="1">
            <a:spLocks noChangeArrowheads="1"/>
          </p:cNvSpPr>
          <p:nvPr/>
        </p:nvSpPr>
        <p:spPr bwMode="auto">
          <a:xfrm>
            <a:off x="6500813" y="2206625"/>
            <a:ext cx="915987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Vila do Conde</a:t>
            </a:r>
            <a:endParaRPr lang="pt-BR" sz="700" b="0">
              <a:latin typeface="Calibri" pitchFamily="34" charset="0"/>
            </a:endParaRPr>
          </a:p>
        </p:txBody>
      </p:sp>
      <p:sp>
        <p:nvSpPr>
          <p:cNvPr id="8181809" name="Freeform 64"/>
          <p:cNvSpPr>
            <a:spLocks/>
          </p:cNvSpPr>
          <p:nvPr/>
        </p:nvSpPr>
        <p:spPr bwMode="auto">
          <a:xfrm>
            <a:off x="6500813" y="2276475"/>
            <a:ext cx="250825" cy="828675"/>
          </a:xfrm>
          <a:custGeom>
            <a:avLst/>
            <a:gdLst>
              <a:gd name="T0" fmla="*/ 2147483647 w 189"/>
              <a:gd name="T1" fmla="*/ 0 h 591"/>
              <a:gd name="T2" fmla="*/ 0 w 189"/>
              <a:gd name="T3" fmla="*/ 2147483647 h 591"/>
              <a:gd name="T4" fmla="*/ 2147483647 w 189"/>
              <a:gd name="T5" fmla="*/ 2147483647 h 591"/>
              <a:gd name="T6" fmla="*/ 2147483647 w 189"/>
              <a:gd name="T7" fmla="*/ 2147483647 h 591"/>
              <a:gd name="T8" fmla="*/ 2147483647 w 189"/>
              <a:gd name="T9" fmla="*/ 2147483647 h 591"/>
              <a:gd name="T10" fmla="*/ 2147483647 w 189"/>
              <a:gd name="T11" fmla="*/ 2147483647 h 5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591"/>
              <a:gd name="T20" fmla="*/ 189 w 189"/>
              <a:gd name="T21" fmla="*/ 591 h 5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591">
                <a:moveTo>
                  <a:pt x="30" y="0"/>
                </a:moveTo>
                <a:cubicBezTo>
                  <a:pt x="15" y="71"/>
                  <a:pt x="0" y="143"/>
                  <a:pt x="0" y="190"/>
                </a:cubicBezTo>
                <a:cubicBezTo>
                  <a:pt x="0" y="237"/>
                  <a:pt x="14" y="248"/>
                  <a:pt x="30" y="280"/>
                </a:cubicBezTo>
                <a:cubicBezTo>
                  <a:pt x="46" y="312"/>
                  <a:pt x="71" y="339"/>
                  <a:pt x="95" y="381"/>
                </a:cubicBezTo>
                <a:cubicBezTo>
                  <a:pt x="119" y="423"/>
                  <a:pt x="161" y="496"/>
                  <a:pt x="175" y="531"/>
                </a:cubicBezTo>
                <a:cubicBezTo>
                  <a:pt x="189" y="566"/>
                  <a:pt x="184" y="578"/>
                  <a:pt x="180" y="591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10" name="Text Box 326"/>
          <p:cNvSpPr txBox="1">
            <a:spLocks noChangeArrowheads="1"/>
          </p:cNvSpPr>
          <p:nvPr/>
        </p:nvSpPr>
        <p:spPr bwMode="auto">
          <a:xfrm>
            <a:off x="6423025" y="2984500"/>
            <a:ext cx="3492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Marabá</a:t>
            </a:r>
          </a:p>
        </p:txBody>
      </p:sp>
      <p:sp>
        <p:nvSpPr>
          <p:cNvPr id="8181811" name="Text Box 67"/>
          <p:cNvSpPr txBox="1">
            <a:spLocks noChangeArrowheads="1"/>
          </p:cNvSpPr>
          <p:nvPr/>
        </p:nvSpPr>
        <p:spPr bwMode="auto">
          <a:xfrm rot="3699399">
            <a:off x="6403181" y="2583657"/>
            <a:ext cx="4810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181812" name="Rectangle 68"/>
          <p:cNvSpPr>
            <a:spLocks noChangeArrowheads="1"/>
          </p:cNvSpPr>
          <p:nvPr/>
        </p:nvSpPr>
        <p:spPr bwMode="auto">
          <a:xfrm>
            <a:off x="6523038" y="2600325"/>
            <a:ext cx="71437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813" name="Freeform 69"/>
          <p:cNvSpPr>
            <a:spLocks/>
          </p:cNvSpPr>
          <p:nvPr/>
        </p:nvSpPr>
        <p:spPr bwMode="auto">
          <a:xfrm>
            <a:off x="6534150" y="2243138"/>
            <a:ext cx="107950" cy="50800"/>
          </a:xfrm>
          <a:custGeom>
            <a:avLst/>
            <a:gdLst>
              <a:gd name="T0" fmla="*/ 0 w 85"/>
              <a:gd name="T1" fmla="*/ 2147483647 h 41"/>
              <a:gd name="T2" fmla="*/ 2147483647 w 85"/>
              <a:gd name="T3" fmla="*/ 0 h 41"/>
              <a:gd name="T4" fmla="*/ 0 60000 65536"/>
              <a:gd name="T5" fmla="*/ 0 60000 65536"/>
              <a:gd name="T6" fmla="*/ 0 w 85"/>
              <a:gd name="T7" fmla="*/ 0 h 41"/>
              <a:gd name="T8" fmla="*/ 85 w 85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41">
                <a:moveTo>
                  <a:pt x="0" y="41"/>
                </a:moveTo>
                <a:cubicBezTo>
                  <a:pt x="38" y="33"/>
                  <a:pt x="58" y="27"/>
                  <a:pt x="85" y="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14" name="Text Box 71"/>
          <p:cNvSpPr txBox="1">
            <a:spLocks noChangeArrowheads="1"/>
          </p:cNvSpPr>
          <p:nvPr/>
        </p:nvSpPr>
        <p:spPr bwMode="auto">
          <a:xfrm>
            <a:off x="6057900" y="2474913"/>
            <a:ext cx="544513" cy="1984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Tucuruí</a:t>
            </a:r>
          </a:p>
        </p:txBody>
      </p:sp>
      <p:sp>
        <p:nvSpPr>
          <p:cNvPr id="8181815" name="AutoShape 73"/>
          <p:cNvSpPr>
            <a:spLocks noChangeArrowheads="1"/>
          </p:cNvSpPr>
          <p:nvPr/>
        </p:nvSpPr>
        <p:spPr bwMode="auto">
          <a:xfrm>
            <a:off x="6350000" y="262096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77</a:t>
            </a:r>
          </a:p>
        </p:txBody>
      </p:sp>
      <p:sp>
        <p:nvSpPr>
          <p:cNvPr id="8181816" name="AutoShape 74"/>
          <p:cNvSpPr>
            <a:spLocks noChangeArrowheads="1"/>
          </p:cNvSpPr>
          <p:nvPr/>
        </p:nvSpPr>
        <p:spPr bwMode="auto">
          <a:xfrm>
            <a:off x="6591300" y="2801938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78</a:t>
            </a:r>
          </a:p>
        </p:txBody>
      </p:sp>
      <p:sp>
        <p:nvSpPr>
          <p:cNvPr id="8181817" name="Oval 250"/>
          <p:cNvSpPr>
            <a:spLocks noChangeArrowheads="1"/>
          </p:cNvSpPr>
          <p:nvPr/>
        </p:nvSpPr>
        <p:spPr bwMode="auto">
          <a:xfrm>
            <a:off x="6896100" y="33480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818" name="Text Box 326"/>
          <p:cNvSpPr txBox="1">
            <a:spLocks noChangeArrowheads="1"/>
          </p:cNvSpPr>
          <p:nvPr/>
        </p:nvSpPr>
        <p:spPr bwMode="auto">
          <a:xfrm>
            <a:off x="6802438" y="4392613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Palmas</a:t>
            </a:r>
          </a:p>
        </p:txBody>
      </p:sp>
      <p:sp>
        <p:nvSpPr>
          <p:cNvPr id="8181819" name="Text Box 79"/>
          <p:cNvSpPr txBox="1">
            <a:spLocks noChangeArrowheads="1"/>
          </p:cNvSpPr>
          <p:nvPr/>
        </p:nvSpPr>
        <p:spPr bwMode="auto">
          <a:xfrm rot="-4892208">
            <a:off x="6777832" y="3702844"/>
            <a:ext cx="4810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181820" name="Freeform 80"/>
          <p:cNvSpPr>
            <a:spLocks/>
          </p:cNvSpPr>
          <p:nvPr/>
        </p:nvSpPr>
        <p:spPr bwMode="auto">
          <a:xfrm>
            <a:off x="6748463" y="3162300"/>
            <a:ext cx="225425" cy="1531938"/>
          </a:xfrm>
          <a:custGeom>
            <a:avLst/>
            <a:gdLst>
              <a:gd name="T0" fmla="*/ 2147483647 w 184"/>
              <a:gd name="T1" fmla="*/ 0 h 1142"/>
              <a:gd name="T2" fmla="*/ 2147483647 w 184"/>
              <a:gd name="T3" fmla="*/ 2147483647 h 1142"/>
              <a:gd name="T4" fmla="*/ 2147483647 w 184"/>
              <a:gd name="T5" fmla="*/ 2147483647 h 1142"/>
              <a:gd name="T6" fmla="*/ 2147483647 w 184"/>
              <a:gd name="T7" fmla="*/ 2147483647 h 1142"/>
              <a:gd name="T8" fmla="*/ 2147483647 w 184"/>
              <a:gd name="T9" fmla="*/ 2147483647 h 1142"/>
              <a:gd name="T10" fmla="*/ 2147483647 w 184"/>
              <a:gd name="T11" fmla="*/ 2147483647 h 1142"/>
              <a:gd name="T12" fmla="*/ 2147483647 w 184"/>
              <a:gd name="T13" fmla="*/ 2147483647 h 1142"/>
              <a:gd name="T14" fmla="*/ 2147483647 w 184"/>
              <a:gd name="T15" fmla="*/ 2147483647 h 1142"/>
              <a:gd name="T16" fmla="*/ 2147483647 w 184"/>
              <a:gd name="T17" fmla="*/ 2147483647 h 1142"/>
              <a:gd name="T18" fmla="*/ 2147483647 w 184"/>
              <a:gd name="T19" fmla="*/ 2147483647 h 1142"/>
              <a:gd name="T20" fmla="*/ 2147483647 w 184"/>
              <a:gd name="T21" fmla="*/ 2147483647 h 1142"/>
              <a:gd name="T22" fmla="*/ 2147483647 w 184"/>
              <a:gd name="T23" fmla="*/ 2147483647 h 1142"/>
              <a:gd name="T24" fmla="*/ 2147483647 w 184"/>
              <a:gd name="T25" fmla="*/ 2147483647 h 1142"/>
              <a:gd name="T26" fmla="*/ 2147483647 w 184"/>
              <a:gd name="T27" fmla="*/ 2147483647 h 1142"/>
              <a:gd name="T28" fmla="*/ 2147483647 w 184"/>
              <a:gd name="T29" fmla="*/ 2147483647 h 1142"/>
              <a:gd name="T30" fmla="*/ 2147483647 w 184"/>
              <a:gd name="T31" fmla="*/ 2147483647 h 1142"/>
              <a:gd name="T32" fmla="*/ 2147483647 w 184"/>
              <a:gd name="T33" fmla="*/ 2147483647 h 1142"/>
              <a:gd name="T34" fmla="*/ 2147483647 w 184"/>
              <a:gd name="T35" fmla="*/ 2147483647 h 1142"/>
              <a:gd name="T36" fmla="*/ 2147483647 w 184"/>
              <a:gd name="T37" fmla="*/ 2147483647 h 11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4"/>
              <a:gd name="T58" fmla="*/ 0 h 1142"/>
              <a:gd name="T59" fmla="*/ 184 w 184"/>
              <a:gd name="T60" fmla="*/ 1142 h 11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4" h="1142">
                <a:moveTo>
                  <a:pt x="16" y="0"/>
                </a:moveTo>
                <a:cubicBezTo>
                  <a:pt x="47" y="3"/>
                  <a:pt x="79" y="7"/>
                  <a:pt x="102" y="15"/>
                </a:cubicBezTo>
                <a:cubicBezTo>
                  <a:pt x="125" y="23"/>
                  <a:pt x="140" y="37"/>
                  <a:pt x="152" y="50"/>
                </a:cubicBezTo>
                <a:cubicBezTo>
                  <a:pt x="164" y="63"/>
                  <a:pt x="169" y="68"/>
                  <a:pt x="172" y="95"/>
                </a:cubicBezTo>
                <a:cubicBezTo>
                  <a:pt x="175" y="122"/>
                  <a:pt x="174" y="178"/>
                  <a:pt x="172" y="210"/>
                </a:cubicBezTo>
                <a:cubicBezTo>
                  <a:pt x="170" y="242"/>
                  <a:pt x="165" y="269"/>
                  <a:pt x="157" y="290"/>
                </a:cubicBezTo>
                <a:cubicBezTo>
                  <a:pt x="149" y="311"/>
                  <a:pt x="120" y="325"/>
                  <a:pt x="122" y="335"/>
                </a:cubicBezTo>
                <a:cubicBezTo>
                  <a:pt x="124" y="345"/>
                  <a:pt x="158" y="336"/>
                  <a:pt x="167" y="351"/>
                </a:cubicBezTo>
                <a:cubicBezTo>
                  <a:pt x="176" y="366"/>
                  <a:pt x="175" y="402"/>
                  <a:pt x="177" y="426"/>
                </a:cubicBezTo>
                <a:cubicBezTo>
                  <a:pt x="179" y="450"/>
                  <a:pt x="184" y="477"/>
                  <a:pt x="177" y="496"/>
                </a:cubicBezTo>
                <a:cubicBezTo>
                  <a:pt x="170" y="515"/>
                  <a:pt x="148" y="519"/>
                  <a:pt x="132" y="541"/>
                </a:cubicBezTo>
                <a:cubicBezTo>
                  <a:pt x="116" y="563"/>
                  <a:pt x="90" y="604"/>
                  <a:pt x="81" y="626"/>
                </a:cubicBezTo>
                <a:cubicBezTo>
                  <a:pt x="72" y="648"/>
                  <a:pt x="75" y="659"/>
                  <a:pt x="76" y="676"/>
                </a:cubicBezTo>
                <a:cubicBezTo>
                  <a:pt x="77" y="693"/>
                  <a:pt x="94" y="704"/>
                  <a:pt x="86" y="731"/>
                </a:cubicBezTo>
                <a:cubicBezTo>
                  <a:pt x="78" y="758"/>
                  <a:pt x="39" y="806"/>
                  <a:pt x="26" y="841"/>
                </a:cubicBezTo>
                <a:cubicBezTo>
                  <a:pt x="13" y="876"/>
                  <a:pt x="10" y="916"/>
                  <a:pt x="6" y="942"/>
                </a:cubicBezTo>
                <a:cubicBezTo>
                  <a:pt x="2" y="968"/>
                  <a:pt x="0" y="972"/>
                  <a:pt x="1" y="997"/>
                </a:cubicBezTo>
                <a:cubicBezTo>
                  <a:pt x="2" y="1022"/>
                  <a:pt x="9" y="1068"/>
                  <a:pt x="11" y="1092"/>
                </a:cubicBezTo>
                <a:cubicBezTo>
                  <a:pt x="13" y="1116"/>
                  <a:pt x="12" y="1129"/>
                  <a:pt x="11" y="1142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22" name="AutoShape 88"/>
          <p:cNvSpPr>
            <a:spLocks noChangeArrowheads="1"/>
          </p:cNvSpPr>
          <p:nvPr/>
        </p:nvSpPr>
        <p:spPr bwMode="auto">
          <a:xfrm>
            <a:off x="6973888" y="316706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99</a:t>
            </a:r>
          </a:p>
        </p:txBody>
      </p:sp>
      <p:sp>
        <p:nvSpPr>
          <p:cNvPr id="8181823" name="AutoShape 91"/>
          <p:cNvSpPr>
            <a:spLocks noChangeArrowheads="1"/>
          </p:cNvSpPr>
          <p:nvPr/>
        </p:nvSpPr>
        <p:spPr bwMode="auto">
          <a:xfrm>
            <a:off x="6786563" y="4565650"/>
            <a:ext cx="122237" cy="119063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104</a:t>
            </a:r>
          </a:p>
        </p:txBody>
      </p:sp>
      <p:sp>
        <p:nvSpPr>
          <p:cNvPr id="8181824" name="AutoShape 92"/>
          <p:cNvSpPr>
            <a:spLocks noChangeArrowheads="1"/>
          </p:cNvSpPr>
          <p:nvPr/>
        </p:nvSpPr>
        <p:spPr bwMode="auto">
          <a:xfrm>
            <a:off x="6973888" y="33178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101</a:t>
            </a:r>
          </a:p>
        </p:txBody>
      </p:sp>
      <p:sp>
        <p:nvSpPr>
          <p:cNvPr id="8181825" name="Text Box 326"/>
          <p:cNvSpPr txBox="1">
            <a:spLocks noChangeArrowheads="1"/>
          </p:cNvSpPr>
          <p:nvPr/>
        </p:nvSpPr>
        <p:spPr bwMode="auto">
          <a:xfrm>
            <a:off x="5575300" y="4978400"/>
            <a:ext cx="515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Ribeirão Cascalheira</a:t>
            </a:r>
          </a:p>
        </p:txBody>
      </p:sp>
      <p:sp>
        <p:nvSpPr>
          <p:cNvPr id="8181826" name="Freeform 103"/>
          <p:cNvSpPr>
            <a:spLocks/>
          </p:cNvSpPr>
          <p:nvPr/>
        </p:nvSpPr>
        <p:spPr bwMode="auto">
          <a:xfrm>
            <a:off x="5421313" y="4764088"/>
            <a:ext cx="330200" cy="50800"/>
          </a:xfrm>
          <a:custGeom>
            <a:avLst/>
            <a:gdLst>
              <a:gd name="T0" fmla="*/ 0 w 220"/>
              <a:gd name="T1" fmla="*/ 0 h 57"/>
              <a:gd name="T2" fmla="*/ 2147483647 w 220"/>
              <a:gd name="T3" fmla="*/ 2147483647 h 57"/>
              <a:gd name="T4" fmla="*/ 2147483647 w 220"/>
              <a:gd name="T5" fmla="*/ 2147483647 h 57"/>
              <a:gd name="T6" fmla="*/ 2147483647 w 220"/>
              <a:gd name="T7" fmla="*/ 2147483647 h 57"/>
              <a:gd name="T8" fmla="*/ 2147483647 w 220"/>
              <a:gd name="T9" fmla="*/ 2147483647 h 57"/>
              <a:gd name="T10" fmla="*/ 2147483647 w 220"/>
              <a:gd name="T11" fmla="*/ 2147483647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"/>
              <a:gd name="T19" fmla="*/ 0 h 57"/>
              <a:gd name="T20" fmla="*/ 220 w 220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" h="57">
                <a:moveTo>
                  <a:pt x="0" y="0"/>
                </a:moveTo>
                <a:cubicBezTo>
                  <a:pt x="7" y="16"/>
                  <a:pt x="15" y="32"/>
                  <a:pt x="25" y="40"/>
                </a:cubicBezTo>
                <a:cubicBezTo>
                  <a:pt x="35" y="48"/>
                  <a:pt x="48" y="54"/>
                  <a:pt x="60" y="50"/>
                </a:cubicBezTo>
                <a:cubicBezTo>
                  <a:pt x="72" y="46"/>
                  <a:pt x="83" y="15"/>
                  <a:pt x="100" y="15"/>
                </a:cubicBezTo>
                <a:cubicBezTo>
                  <a:pt x="117" y="15"/>
                  <a:pt x="145" y="43"/>
                  <a:pt x="165" y="50"/>
                </a:cubicBezTo>
                <a:cubicBezTo>
                  <a:pt x="185" y="57"/>
                  <a:pt x="202" y="56"/>
                  <a:pt x="220" y="55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27" name="Text Box 326"/>
          <p:cNvSpPr txBox="1">
            <a:spLocks noChangeArrowheads="1"/>
          </p:cNvSpPr>
          <p:nvPr/>
        </p:nvSpPr>
        <p:spPr bwMode="auto">
          <a:xfrm rot="1251607">
            <a:off x="5746750" y="4833938"/>
            <a:ext cx="2984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181828" name="Freeform 106"/>
          <p:cNvSpPr>
            <a:spLocks/>
          </p:cNvSpPr>
          <p:nvPr/>
        </p:nvSpPr>
        <p:spPr bwMode="auto">
          <a:xfrm>
            <a:off x="5738813" y="4810125"/>
            <a:ext cx="357187" cy="158750"/>
          </a:xfrm>
          <a:custGeom>
            <a:avLst/>
            <a:gdLst>
              <a:gd name="T0" fmla="*/ 2147483647 w 349"/>
              <a:gd name="T1" fmla="*/ 0 h 32"/>
              <a:gd name="T2" fmla="*/ 2147483647 w 349"/>
              <a:gd name="T3" fmla="*/ 2147483647 h 32"/>
              <a:gd name="T4" fmla="*/ 2147483647 w 349"/>
              <a:gd name="T5" fmla="*/ 2147483647 h 32"/>
              <a:gd name="T6" fmla="*/ 0 60000 65536"/>
              <a:gd name="T7" fmla="*/ 0 60000 65536"/>
              <a:gd name="T8" fmla="*/ 0 60000 65536"/>
              <a:gd name="T9" fmla="*/ 0 w 349"/>
              <a:gd name="T10" fmla="*/ 0 h 32"/>
              <a:gd name="T11" fmla="*/ 349 w 34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" h="32">
                <a:moveTo>
                  <a:pt x="5" y="0"/>
                </a:moveTo>
                <a:cubicBezTo>
                  <a:pt x="2" y="3"/>
                  <a:pt x="0" y="7"/>
                  <a:pt x="57" y="12"/>
                </a:cubicBezTo>
                <a:cubicBezTo>
                  <a:pt x="114" y="17"/>
                  <a:pt x="231" y="24"/>
                  <a:pt x="349" y="32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29" name="Text Box 326"/>
          <p:cNvSpPr txBox="1">
            <a:spLocks noChangeArrowheads="1"/>
          </p:cNvSpPr>
          <p:nvPr/>
        </p:nvSpPr>
        <p:spPr bwMode="auto">
          <a:xfrm>
            <a:off x="6127750" y="4475163"/>
            <a:ext cx="5143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S. Felix 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do Araguaia</a:t>
            </a:r>
          </a:p>
        </p:txBody>
      </p:sp>
      <p:sp>
        <p:nvSpPr>
          <p:cNvPr id="8181830" name="Freeform 108"/>
          <p:cNvSpPr>
            <a:spLocks/>
          </p:cNvSpPr>
          <p:nvPr/>
        </p:nvSpPr>
        <p:spPr bwMode="auto">
          <a:xfrm>
            <a:off x="6324600" y="4616450"/>
            <a:ext cx="290513" cy="68263"/>
          </a:xfrm>
          <a:custGeom>
            <a:avLst/>
            <a:gdLst>
              <a:gd name="T0" fmla="*/ 0 w 144"/>
              <a:gd name="T1" fmla="*/ 2147483647 h 27"/>
              <a:gd name="T2" fmla="*/ 2147483647 w 144"/>
              <a:gd name="T3" fmla="*/ 2147483647 h 27"/>
              <a:gd name="T4" fmla="*/ 2147483647 w 144"/>
              <a:gd name="T5" fmla="*/ 2147483647 h 27"/>
              <a:gd name="T6" fmla="*/ 0 60000 65536"/>
              <a:gd name="T7" fmla="*/ 0 60000 65536"/>
              <a:gd name="T8" fmla="*/ 0 60000 65536"/>
              <a:gd name="T9" fmla="*/ 0 w 144"/>
              <a:gd name="T10" fmla="*/ 0 h 27"/>
              <a:gd name="T11" fmla="*/ 144 w 14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7">
                <a:moveTo>
                  <a:pt x="0" y="11"/>
                </a:moveTo>
                <a:cubicBezTo>
                  <a:pt x="28" y="5"/>
                  <a:pt x="56" y="0"/>
                  <a:pt x="80" y="3"/>
                </a:cubicBezTo>
                <a:cubicBezTo>
                  <a:pt x="104" y="6"/>
                  <a:pt x="124" y="16"/>
                  <a:pt x="144" y="27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31" name="Freeform 109"/>
          <p:cNvSpPr>
            <a:spLocks/>
          </p:cNvSpPr>
          <p:nvPr/>
        </p:nvSpPr>
        <p:spPr bwMode="auto">
          <a:xfrm>
            <a:off x="6107113" y="4660900"/>
            <a:ext cx="115887" cy="296863"/>
          </a:xfrm>
          <a:custGeom>
            <a:avLst/>
            <a:gdLst>
              <a:gd name="T0" fmla="*/ 0 w 8"/>
              <a:gd name="T1" fmla="*/ 2147483647 h 176"/>
              <a:gd name="T2" fmla="*/ 2147483647 w 8"/>
              <a:gd name="T3" fmla="*/ 0 h 176"/>
              <a:gd name="T4" fmla="*/ 0 60000 65536"/>
              <a:gd name="T5" fmla="*/ 0 60000 65536"/>
              <a:gd name="T6" fmla="*/ 0 w 8"/>
              <a:gd name="T7" fmla="*/ 0 h 176"/>
              <a:gd name="T8" fmla="*/ 8 w 8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76">
                <a:moveTo>
                  <a:pt x="0" y="176"/>
                </a:moveTo>
                <a:cubicBezTo>
                  <a:pt x="0" y="176"/>
                  <a:pt x="4" y="88"/>
                  <a:pt x="8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32" name="Freeform 110"/>
          <p:cNvSpPr>
            <a:spLocks/>
          </p:cNvSpPr>
          <p:nvPr/>
        </p:nvSpPr>
        <p:spPr bwMode="auto">
          <a:xfrm>
            <a:off x="6191250" y="4651375"/>
            <a:ext cx="114300" cy="4763"/>
          </a:xfrm>
          <a:custGeom>
            <a:avLst/>
            <a:gdLst>
              <a:gd name="T0" fmla="*/ 2147483647 w 88"/>
              <a:gd name="T1" fmla="*/ 0 h 4"/>
              <a:gd name="T2" fmla="*/ 0 w 88"/>
              <a:gd name="T3" fmla="*/ 2147483647 h 4"/>
              <a:gd name="T4" fmla="*/ 0 60000 65536"/>
              <a:gd name="T5" fmla="*/ 0 60000 65536"/>
              <a:gd name="T6" fmla="*/ 0 w 88"/>
              <a:gd name="T7" fmla="*/ 0 h 4"/>
              <a:gd name="T8" fmla="*/ 88 w 88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" h="4">
                <a:moveTo>
                  <a:pt x="88" y="0"/>
                </a:moveTo>
                <a:cubicBezTo>
                  <a:pt x="88" y="0"/>
                  <a:pt x="44" y="2"/>
                  <a:pt x="0" y="4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33" name="Text Box 326"/>
          <p:cNvSpPr txBox="1">
            <a:spLocks noChangeArrowheads="1"/>
          </p:cNvSpPr>
          <p:nvPr/>
        </p:nvSpPr>
        <p:spPr bwMode="auto">
          <a:xfrm rot="253146">
            <a:off x="6376988" y="4651375"/>
            <a:ext cx="2254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BR-080</a:t>
            </a:r>
          </a:p>
        </p:txBody>
      </p:sp>
      <p:sp>
        <p:nvSpPr>
          <p:cNvPr id="8181834" name="Text Box 326"/>
          <p:cNvSpPr txBox="1">
            <a:spLocks noChangeArrowheads="1"/>
          </p:cNvSpPr>
          <p:nvPr/>
        </p:nvSpPr>
        <p:spPr bwMode="auto">
          <a:xfrm>
            <a:off x="6734175" y="4689475"/>
            <a:ext cx="2714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Peixe</a:t>
            </a:r>
          </a:p>
        </p:txBody>
      </p:sp>
      <p:sp>
        <p:nvSpPr>
          <p:cNvPr id="8181835" name="Text Box 326"/>
          <p:cNvSpPr txBox="1">
            <a:spLocks noChangeArrowheads="1"/>
          </p:cNvSpPr>
          <p:nvPr/>
        </p:nvSpPr>
        <p:spPr bwMode="auto">
          <a:xfrm>
            <a:off x="5270500" y="4689475"/>
            <a:ext cx="51435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Sorriso</a:t>
            </a:r>
          </a:p>
        </p:txBody>
      </p:sp>
      <p:sp>
        <p:nvSpPr>
          <p:cNvPr id="8181836" name="AutoShape 120"/>
          <p:cNvSpPr>
            <a:spLocks noChangeArrowheads="1"/>
          </p:cNvSpPr>
          <p:nvPr/>
        </p:nvSpPr>
        <p:spPr bwMode="auto">
          <a:xfrm>
            <a:off x="5668963" y="464185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106</a:t>
            </a:r>
          </a:p>
        </p:txBody>
      </p:sp>
      <p:sp>
        <p:nvSpPr>
          <p:cNvPr id="8181837" name="AutoShape 121"/>
          <p:cNvSpPr>
            <a:spLocks noChangeArrowheads="1"/>
          </p:cNvSpPr>
          <p:nvPr/>
        </p:nvSpPr>
        <p:spPr bwMode="auto">
          <a:xfrm>
            <a:off x="6103938" y="4702175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 105</a:t>
            </a:r>
          </a:p>
        </p:txBody>
      </p:sp>
      <p:sp>
        <p:nvSpPr>
          <p:cNvPr id="8181838" name="Freeform 55"/>
          <p:cNvSpPr>
            <a:spLocks/>
          </p:cNvSpPr>
          <p:nvPr/>
        </p:nvSpPr>
        <p:spPr bwMode="auto">
          <a:xfrm>
            <a:off x="7661275" y="2249488"/>
            <a:ext cx="280988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81839" name="Freeform 62"/>
          <p:cNvSpPr>
            <a:spLocks/>
          </p:cNvSpPr>
          <p:nvPr/>
        </p:nvSpPr>
        <p:spPr bwMode="auto">
          <a:xfrm>
            <a:off x="6927850" y="3067050"/>
            <a:ext cx="36513" cy="293688"/>
          </a:xfrm>
          <a:custGeom>
            <a:avLst/>
            <a:gdLst>
              <a:gd name="T0" fmla="*/ 2147483647 w 30"/>
              <a:gd name="T1" fmla="*/ 0 h 285"/>
              <a:gd name="T2" fmla="*/ 2147483647 w 30"/>
              <a:gd name="T3" fmla="*/ 2147483647 h 285"/>
              <a:gd name="T4" fmla="*/ 0 w 30"/>
              <a:gd name="T5" fmla="*/ 2147483647 h 285"/>
              <a:gd name="T6" fmla="*/ 0 60000 65536"/>
              <a:gd name="T7" fmla="*/ 0 60000 65536"/>
              <a:gd name="T8" fmla="*/ 0 60000 65536"/>
              <a:gd name="T9" fmla="*/ 0 w 30"/>
              <a:gd name="T10" fmla="*/ 0 h 285"/>
              <a:gd name="T11" fmla="*/ 30 w 30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85">
                <a:moveTo>
                  <a:pt x="30" y="0"/>
                </a:moveTo>
                <a:cubicBezTo>
                  <a:pt x="27" y="76"/>
                  <a:pt x="25" y="153"/>
                  <a:pt x="20" y="200"/>
                </a:cubicBezTo>
                <a:cubicBezTo>
                  <a:pt x="15" y="247"/>
                  <a:pt x="7" y="266"/>
                  <a:pt x="0" y="28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40" name="Freeform 53"/>
          <p:cNvSpPr>
            <a:spLocks/>
          </p:cNvSpPr>
          <p:nvPr/>
        </p:nvSpPr>
        <p:spPr bwMode="auto">
          <a:xfrm>
            <a:off x="6945313" y="2541588"/>
            <a:ext cx="712787" cy="546100"/>
          </a:xfrm>
          <a:custGeom>
            <a:avLst/>
            <a:gdLst>
              <a:gd name="T0" fmla="*/ 2147483647 w 1451"/>
              <a:gd name="T1" fmla="*/ 0 h 960"/>
              <a:gd name="T2" fmla="*/ 2147483647 w 1451"/>
              <a:gd name="T3" fmla="*/ 2147483647 h 960"/>
              <a:gd name="T4" fmla="*/ 2147483647 w 1451"/>
              <a:gd name="T5" fmla="*/ 2147483647 h 960"/>
              <a:gd name="T6" fmla="*/ 2147483647 w 1451"/>
              <a:gd name="T7" fmla="*/ 2147483647 h 960"/>
              <a:gd name="T8" fmla="*/ 0 w 1451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1"/>
              <a:gd name="T16" fmla="*/ 0 h 960"/>
              <a:gd name="T17" fmla="*/ 1451 w 1451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1" h="960">
                <a:moveTo>
                  <a:pt x="1451" y="0"/>
                </a:moveTo>
                <a:cubicBezTo>
                  <a:pt x="1432" y="87"/>
                  <a:pt x="1413" y="174"/>
                  <a:pt x="1315" y="227"/>
                </a:cubicBezTo>
                <a:cubicBezTo>
                  <a:pt x="1217" y="280"/>
                  <a:pt x="1013" y="212"/>
                  <a:pt x="862" y="318"/>
                </a:cubicBezTo>
                <a:cubicBezTo>
                  <a:pt x="711" y="424"/>
                  <a:pt x="552" y="764"/>
                  <a:pt x="408" y="862"/>
                </a:cubicBezTo>
                <a:cubicBezTo>
                  <a:pt x="264" y="960"/>
                  <a:pt x="106" y="907"/>
                  <a:pt x="0" y="90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841" name="Line 98"/>
          <p:cNvSpPr>
            <a:spLocks noChangeShapeType="1"/>
          </p:cNvSpPr>
          <p:nvPr/>
        </p:nvSpPr>
        <p:spPr bwMode="auto">
          <a:xfrm flipH="1" flipV="1">
            <a:off x="5537200" y="3400425"/>
            <a:ext cx="107950" cy="14288"/>
          </a:xfrm>
          <a:prstGeom prst="line">
            <a:avLst/>
          </a:prstGeom>
          <a:noFill/>
          <a:ln w="47625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42" name="Text Box 75"/>
          <p:cNvSpPr txBox="1">
            <a:spLocks noChangeArrowheads="1"/>
          </p:cNvSpPr>
          <p:nvPr/>
        </p:nvSpPr>
        <p:spPr bwMode="auto">
          <a:xfrm rot="-3292146">
            <a:off x="7233444" y="2731294"/>
            <a:ext cx="3413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EFC</a:t>
            </a:r>
          </a:p>
        </p:txBody>
      </p:sp>
      <p:sp>
        <p:nvSpPr>
          <p:cNvPr id="8181843" name="AutoShape 76"/>
          <p:cNvSpPr>
            <a:spLocks noChangeArrowheads="1"/>
          </p:cNvSpPr>
          <p:nvPr/>
        </p:nvSpPr>
        <p:spPr bwMode="auto">
          <a:xfrm>
            <a:off x="7624763" y="2533650"/>
            <a:ext cx="65087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844" name="Text Box 326"/>
          <p:cNvSpPr txBox="1">
            <a:spLocks noChangeArrowheads="1"/>
          </p:cNvSpPr>
          <p:nvPr/>
        </p:nvSpPr>
        <p:spPr bwMode="auto">
          <a:xfrm>
            <a:off x="6975475" y="3060700"/>
            <a:ext cx="5159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Açailândia</a:t>
            </a:r>
          </a:p>
        </p:txBody>
      </p:sp>
      <p:sp>
        <p:nvSpPr>
          <p:cNvPr id="8181845" name="Freeform 91"/>
          <p:cNvSpPr>
            <a:spLocks/>
          </p:cNvSpPr>
          <p:nvPr/>
        </p:nvSpPr>
        <p:spPr bwMode="auto">
          <a:xfrm>
            <a:off x="6861175" y="3414713"/>
            <a:ext cx="69850" cy="174625"/>
          </a:xfrm>
          <a:custGeom>
            <a:avLst/>
            <a:gdLst>
              <a:gd name="T0" fmla="*/ 2147483647 w 54"/>
              <a:gd name="T1" fmla="*/ 0 h 132"/>
              <a:gd name="T2" fmla="*/ 2147483647 w 54"/>
              <a:gd name="T3" fmla="*/ 2147483647 h 132"/>
              <a:gd name="T4" fmla="*/ 0 w 54"/>
              <a:gd name="T5" fmla="*/ 2147483647 h 132"/>
              <a:gd name="T6" fmla="*/ 0 60000 65536"/>
              <a:gd name="T7" fmla="*/ 0 60000 65536"/>
              <a:gd name="T8" fmla="*/ 0 60000 65536"/>
              <a:gd name="T9" fmla="*/ 0 w 54"/>
              <a:gd name="T10" fmla="*/ 0 h 132"/>
              <a:gd name="T11" fmla="*/ 54 w 54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32">
                <a:moveTo>
                  <a:pt x="54" y="0"/>
                </a:moveTo>
                <a:cubicBezTo>
                  <a:pt x="49" y="19"/>
                  <a:pt x="45" y="38"/>
                  <a:pt x="36" y="60"/>
                </a:cubicBezTo>
                <a:cubicBezTo>
                  <a:pt x="27" y="82"/>
                  <a:pt x="13" y="107"/>
                  <a:pt x="0" y="13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46" name="AutoShape 94"/>
          <p:cNvSpPr>
            <a:spLocks noChangeArrowheads="1"/>
          </p:cNvSpPr>
          <p:nvPr/>
        </p:nvSpPr>
        <p:spPr bwMode="auto">
          <a:xfrm>
            <a:off x="6697663" y="3497263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89</a:t>
            </a:r>
          </a:p>
        </p:txBody>
      </p:sp>
      <p:sp>
        <p:nvSpPr>
          <p:cNvPr id="8181847" name="Text Box 96"/>
          <p:cNvSpPr txBox="1">
            <a:spLocks noChangeArrowheads="1"/>
          </p:cNvSpPr>
          <p:nvPr/>
        </p:nvSpPr>
        <p:spPr bwMode="auto">
          <a:xfrm rot="-3655503">
            <a:off x="6025356" y="3990182"/>
            <a:ext cx="57626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Ramal Oeste</a:t>
            </a:r>
          </a:p>
        </p:txBody>
      </p:sp>
      <p:sp>
        <p:nvSpPr>
          <p:cNvPr id="8181848" name="Freeform 67"/>
          <p:cNvSpPr>
            <a:spLocks/>
          </p:cNvSpPr>
          <p:nvPr/>
        </p:nvSpPr>
        <p:spPr bwMode="auto">
          <a:xfrm>
            <a:off x="6757988" y="2133600"/>
            <a:ext cx="195262" cy="914400"/>
          </a:xfrm>
          <a:custGeom>
            <a:avLst/>
            <a:gdLst>
              <a:gd name="T0" fmla="*/ 2147483647 w 128"/>
              <a:gd name="T1" fmla="*/ 2147483647 h 712"/>
              <a:gd name="T2" fmla="*/ 2147483647 w 128"/>
              <a:gd name="T3" fmla="*/ 2147483647 h 712"/>
              <a:gd name="T4" fmla="*/ 2147483647 w 128"/>
              <a:gd name="T5" fmla="*/ 2147483647 h 712"/>
              <a:gd name="T6" fmla="*/ 2147483647 w 128"/>
              <a:gd name="T7" fmla="*/ 2147483647 h 712"/>
              <a:gd name="T8" fmla="*/ 2147483647 w 128"/>
              <a:gd name="T9" fmla="*/ 2147483647 h 712"/>
              <a:gd name="T10" fmla="*/ 0 w 128"/>
              <a:gd name="T11" fmla="*/ 0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"/>
              <a:gd name="T19" fmla="*/ 0 h 712"/>
              <a:gd name="T20" fmla="*/ 128 w 128"/>
              <a:gd name="T21" fmla="*/ 712 h 7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" h="712">
                <a:moveTo>
                  <a:pt x="128" y="712"/>
                </a:moveTo>
                <a:cubicBezTo>
                  <a:pt x="114" y="687"/>
                  <a:pt x="101" y="662"/>
                  <a:pt x="92" y="624"/>
                </a:cubicBezTo>
                <a:cubicBezTo>
                  <a:pt x="83" y="586"/>
                  <a:pt x="71" y="533"/>
                  <a:pt x="72" y="484"/>
                </a:cubicBezTo>
                <a:cubicBezTo>
                  <a:pt x="73" y="435"/>
                  <a:pt x="102" y="385"/>
                  <a:pt x="100" y="328"/>
                </a:cubicBezTo>
                <a:cubicBezTo>
                  <a:pt x="98" y="271"/>
                  <a:pt x="77" y="199"/>
                  <a:pt x="60" y="144"/>
                </a:cubicBezTo>
                <a:cubicBezTo>
                  <a:pt x="43" y="89"/>
                  <a:pt x="21" y="44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49" name="Text Box 68"/>
          <p:cNvSpPr txBox="1">
            <a:spLocks noChangeArrowheads="1"/>
          </p:cNvSpPr>
          <p:nvPr/>
        </p:nvSpPr>
        <p:spPr bwMode="auto">
          <a:xfrm rot="-4971919">
            <a:off x="6597650" y="2641601"/>
            <a:ext cx="479425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Norte-Sul</a:t>
            </a:r>
          </a:p>
        </p:txBody>
      </p:sp>
      <p:sp>
        <p:nvSpPr>
          <p:cNvPr id="8181850" name="AutoShape 74"/>
          <p:cNvSpPr>
            <a:spLocks noChangeArrowheads="1"/>
          </p:cNvSpPr>
          <p:nvPr/>
        </p:nvSpPr>
        <p:spPr bwMode="auto">
          <a:xfrm>
            <a:off x="6900863" y="2281238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90</a:t>
            </a:r>
          </a:p>
        </p:txBody>
      </p:sp>
      <p:sp>
        <p:nvSpPr>
          <p:cNvPr id="8181851" name="AutoShape 80"/>
          <p:cNvSpPr>
            <a:spLocks noChangeArrowheads="1"/>
          </p:cNvSpPr>
          <p:nvPr/>
        </p:nvSpPr>
        <p:spPr bwMode="auto">
          <a:xfrm>
            <a:off x="6908800" y="1957388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91</a:t>
            </a:r>
          </a:p>
        </p:txBody>
      </p:sp>
      <p:sp>
        <p:nvSpPr>
          <p:cNvPr id="8181852" name="AutoShape 70"/>
          <p:cNvSpPr>
            <a:spLocks noChangeArrowheads="1"/>
          </p:cNvSpPr>
          <p:nvPr/>
        </p:nvSpPr>
        <p:spPr bwMode="auto">
          <a:xfrm>
            <a:off x="6734175" y="2106613"/>
            <a:ext cx="63500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81853" name="Text Box 326"/>
          <p:cNvSpPr txBox="1">
            <a:spLocks noChangeArrowheads="1"/>
          </p:cNvSpPr>
          <p:nvPr/>
        </p:nvSpPr>
        <p:spPr bwMode="auto">
          <a:xfrm>
            <a:off x="6650038" y="2063750"/>
            <a:ext cx="649287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rgbClr val="F8F8F8"/>
                </a:solidFill>
                <a:latin typeface="Calibri" pitchFamily="34" charset="0"/>
              </a:rPr>
              <a:t>Espadarte</a:t>
            </a:r>
          </a:p>
        </p:txBody>
      </p:sp>
      <p:sp>
        <p:nvSpPr>
          <p:cNvPr id="8181854" name="Forma livre 151"/>
          <p:cNvSpPr>
            <a:spLocks noChangeArrowheads="1"/>
          </p:cNvSpPr>
          <p:nvPr/>
        </p:nvSpPr>
        <p:spPr bwMode="auto">
          <a:xfrm>
            <a:off x="6670675" y="2249488"/>
            <a:ext cx="211138" cy="192087"/>
          </a:xfrm>
          <a:custGeom>
            <a:avLst/>
            <a:gdLst>
              <a:gd name="T0" fmla="*/ 97414 w 261938"/>
              <a:gd name="T1" fmla="*/ 70912 h 247650"/>
              <a:gd name="T2" fmla="*/ 0 w 261938"/>
              <a:gd name="T3" fmla="*/ 0 h 247650"/>
              <a:gd name="T4" fmla="*/ 0 60000 65536"/>
              <a:gd name="T5" fmla="*/ 0 60000 65536"/>
              <a:gd name="T6" fmla="*/ 0 w 261938"/>
              <a:gd name="T7" fmla="*/ 0 h 247650"/>
              <a:gd name="T8" fmla="*/ 261938 w 261938"/>
              <a:gd name="T9" fmla="*/ 247650 h 2476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938" h="247650">
                <a:moveTo>
                  <a:pt x="261938" y="247650"/>
                </a:moveTo>
                <a:cubicBezTo>
                  <a:pt x="142875" y="152797"/>
                  <a:pt x="23813" y="57944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55" name="AutoShape 74"/>
          <p:cNvSpPr>
            <a:spLocks noChangeArrowheads="1"/>
          </p:cNvSpPr>
          <p:nvPr/>
        </p:nvSpPr>
        <p:spPr bwMode="auto">
          <a:xfrm>
            <a:off x="6740525" y="2305050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86</a:t>
            </a:r>
          </a:p>
        </p:txBody>
      </p:sp>
      <p:sp>
        <p:nvSpPr>
          <p:cNvPr id="8181856" name="Forma livre 153"/>
          <p:cNvSpPr>
            <a:spLocks noChangeArrowheads="1"/>
          </p:cNvSpPr>
          <p:nvPr/>
        </p:nvSpPr>
        <p:spPr bwMode="auto">
          <a:xfrm>
            <a:off x="6742113" y="3619500"/>
            <a:ext cx="112712" cy="425450"/>
          </a:xfrm>
          <a:custGeom>
            <a:avLst/>
            <a:gdLst>
              <a:gd name="T0" fmla="*/ 51979 w 140493"/>
              <a:gd name="T1" fmla="*/ 0 h 542925"/>
              <a:gd name="T2" fmla="*/ 14977 w 140493"/>
              <a:gd name="T3" fmla="*/ 163855 h 542925"/>
              <a:gd name="T4" fmla="*/ 0 60000 65536"/>
              <a:gd name="T5" fmla="*/ 0 60000 65536"/>
              <a:gd name="T6" fmla="*/ 0 w 140493"/>
              <a:gd name="T7" fmla="*/ 0 h 542925"/>
              <a:gd name="T8" fmla="*/ 140493 w 140493"/>
              <a:gd name="T9" fmla="*/ 542925 h 5429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493" h="542925">
                <a:moveTo>
                  <a:pt x="140493" y="0"/>
                </a:moveTo>
                <a:cubicBezTo>
                  <a:pt x="70246" y="234156"/>
                  <a:pt x="0" y="468313"/>
                  <a:pt x="40481" y="542925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57" name="Forma livre 154"/>
          <p:cNvSpPr>
            <a:spLocks noChangeArrowheads="1"/>
          </p:cNvSpPr>
          <p:nvPr/>
        </p:nvSpPr>
        <p:spPr bwMode="auto">
          <a:xfrm>
            <a:off x="6951663" y="3419475"/>
            <a:ext cx="292100" cy="282575"/>
          </a:xfrm>
          <a:custGeom>
            <a:avLst/>
            <a:gdLst>
              <a:gd name="T0" fmla="*/ 0 w 361950"/>
              <a:gd name="T1" fmla="*/ 0 h 361950"/>
              <a:gd name="T2" fmla="*/ 136342 w 361950"/>
              <a:gd name="T3" fmla="*/ 108019 h 361950"/>
              <a:gd name="T4" fmla="*/ 0 60000 65536"/>
              <a:gd name="T5" fmla="*/ 0 60000 65536"/>
              <a:gd name="T6" fmla="*/ 0 w 361950"/>
              <a:gd name="T7" fmla="*/ 0 h 361950"/>
              <a:gd name="T8" fmla="*/ 361950 w 361950"/>
              <a:gd name="T9" fmla="*/ 361950 h 361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361950">
                <a:moveTo>
                  <a:pt x="0" y="0"/>
                </a:moveTo>
                <a:cubicBezTo>
                  <a:pt x="125809" y="165497"/>
                  <a:pt x="251619" y="330994"/>
                  <a:pt x="361950" y="36195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58" name="Oval 250"/>
          <p:cNvSpPr>
            <a:spLocks noChangeArrowheads="1"/>
          </p:cNvSpPr>
          <p:nvPr/>
        </p:nvSpPr>
        <p:spPr bwMode="auto">
          <a:xfrm>
            <a:off x="7232650" y="368458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859" name="Text Box 326"/>
          <p:cNvSpPr txBox="1">
            <a:spLocks noChangeArrowheads="1"/>
          </p:cNvSpPr>
          <p:nvPr/>
        </p:nvSpPr>
        <p:spPr bwMode="auto">
          <a:xfrm>
            <a:off x="7215188" y="3602038"/>
            <a:ext cx="3810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Balsas</a:t>
            </a:r>
          </a:p>
        </p:txBody>
      </p:sp>
      <p:sp>
        <p:nvSpPr>
          <p:cNvPr id="8181861" name="AutoShape 94"/>
          <p:cNvSpPr>
            <a:spLocks noChangeArrowheads="1"/>
          </p:cNvSpPr>
          <p:nvPr/>
        </p:nvSpPr>
        <p:spPr bwMode="auto">
          <a:xfrm>
            <a:off x="7227888" y="3738563"/>
            <a:ext cx="122237" cy="12065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93</a:t>
            </a:r>
          </a:p>
        </p:txBody>
      </p:sp>
      <p:sp>
        <p:nvSpPr>
          <p:cNvPr id="8181862" name="Forma livre 163"/>
          <p:cNvSpPr>
            <a:spLocks noChangeArrowheads="1"/>
          </p:cNvSpPr>
          <p:nvPr/>
        </p:nvSpPr>
        <p:spPr bwMode="auto">
          <a:xfrm>
            <a:off x="6589713" y="4049713"/>
            <a:ext cx="190500" cy="790575"/>
          </a:xfrm>
          <a:custGeom>
            <a:avLst/>
            <a:gdLst>
              <a:gd name="T0" fmla="*/ 114172 w 226483"/>
              <a:gd name="T1" fmla="*/ 0 h 939800"/>
              <a:gd name="T2" fmla="*/ 16539 w 226483"/>
              <a:gd name="T3" fmla="*/ 470615 h 939800"/>
              <a:gd name="T4" fmla="*/ 0 60000 65536"/>
              <a:gd name="T5" fmla="*/ 0 60000 65536"/>
              <a:gd name="T6" fmla="*/ 0 w 226483"/>
              <a:gd name="T7" fmla="*/ 0 h 939800"/>
              <a:gd name="T8" fmla="*/ 226483 w 226483"/>
              <a:gd name="T9" fmla="*/ 939800 h 939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6483" h="939800">
                <a:moveTo>
                  <a:pt x="226483" y="0"/>
                </a:moveTo>
                <a:cubicBezTo>
                  <a:pt x="113241" y="400314"/>
                  <a:pt x="0" y="800629"/>
                  <a:pt x="32808" y="93980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63" name="AutoShape 93"/>
          <p:cNvSpPr>
            <a:spLocks noChangeArrowheads="1"/>
          </p:cNvSpPr>
          <p:nvPr/>
        </p:nvSpPr>
        <p:spPr bwMode="auto">
          <a:xfrm>
            <a:off x="6856413" y="4135438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102</a:t>
            </a:r>
          </a:p>
        </p:txBody>
      </p:sp>
      <p:sp>
        <p:nvSpPr>
          <p:cNvPr id="8181864" name="AutoShape 94"/>
          <p:cNvSpPr>
            <a:spLocks noChangeArrowheads="1"/>
          </p:cNvSpPr>
          <p:nvPr/>
        </p:nvSpPr>
        <p:spPr bwMode="auto">
          <a:xfrm>
            <a:off x="6791325" y="429101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103</a:t>
            </a:r>
          </a:p>
        </p:txBody>
      </p:sp>
      <p:sp>
        <p:nvSpPr>
          <p:cNvPr id="8181865" name="AutoShape 152"/>
          <p:cNvSpPr>
            <a:spLocks noChangeArrowheads="1"/>
          </p:cNvSpPr>
          <p:nvPr/>
        </p:nvSpPr>
        <p:spPr bwMode="auto">
          <a:xfrm>
            <a:off x="6538913" y="426720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94</a:t>
            </a:r>
          </a:p>
        </p:txBody>
      </p:sp>
      <p:sp>
        <p:nvSpPr>
          <p:cNvPr id="8181867" name="Forma livre 166"/>
          <p:cNvSpPr>
            <a:spLocks noChangeArrowheads="1"/>
          </p:cNvSpPr>
          <p:nvPr/>
        </p:nvSpPr>
        <p:spPr bwMode="auto">
          <a:xfrm>
            <a:off x="6096000" y="3608388"/>
            <a:ext cx="769938" cy="1368425"/>
          </a:xfrm>
          <a:custGeom>
            <a:avLst/>
            <a:gdLst>
              <a:gd name="T0" fmla="*/ 456288 w 916517"/>
              <a:gd name="T1" fmla="*/ 0 h 1625600"/>
              <a:gd name="T2" fmla="*/ 314028 w 916517"/>
              <a:gd name="T3" fmla="*/ 70101 h 1625600"/>
              <a:gd name="T4" fmla="*/ 307705 w 916517"/>
              <a:gd name="T5" fmla="*/ 82847 h 1625600"/>
              <a:gd name="T6" fmla="*/ 288738 w 916517"/>
              <a:gd name="T7" fmla="*/ 152948 h 1625600"/>
              <a:gd name="T8" fmla="*/ 216026 w 916517"/>
              <a:gd name="T9" fmla="*/ 238981 h 1625600"/>
              <a:gd name="T10" fmla="*/ 124347 w 916517"/>
              <a:gd name="T11" fmla="*/ 328201 h 1625600"/>
              <a:gd name="T12" fmla="*/ 20022 w 916517"/>
              <a:gd name="T13" fmla="*/ 643656 h 1625600"/>
              <a:gd name="T14" fmla="*/ 4215 w 916517"/>
              <a:gd name="T15" fmla="*/ 815723 h 1625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16517"/>
              <a:gd name="T25" fmla="*/ 0 h 1625600"/>
              <a:gd name="T26" fmla="*/ 916517 w 916517"/>
              <a:gd name="T27" fmla="*/ 1625600 h 1625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6517" h="1625600">
                <a:moveTo>
                  <a:pt x="916517" y="0"/>
                </a:moveTo>
                <a:cubicBezTo>
                  <a:pt x="798513" y="56091"/>
                  <a:pt x="680509" y="112183"/>
                  <a:pt x="630767" y="139700"/>
                </a:cubicBezTo>
                <a:cubicBezTo>
                  <a:pt x="581025" y="167217"/>
                  <a:pt x="626534" y="137583"/>
                  <a:pt x="618067" y="165100"/>
                </a:cubicBezTo>
                <a:cubicBezTo>
                  <a:pt x="609600" y="192617"/>
                  <a:pt x="610659" y="252942"/>
                  <a:pt x="579967" y="304800"/>
                </a:cubicBezTo>
                <a:cubicBezTo>
                  <a:pt x="549275" y="356658"/>
                  <a:pt x="488950" y="418042"/>
                  <a:pt x="433917" y="476250"/>
                </a:cubicBezTo>
                <a:cubicBezTo>
                  <a:pt x="378884" y="534458"/>
                  <a:pt x="315384" y="519642"/>
                  <a:pt x="249767" y="654050"/>
                </a:cubicBezTo>
                <a:cubicBezTo>
                  <a:pt x="184150" y="788458"/>
                  <a:pt x="80434" y="1120775"/>
                  <a:pt x="40217" y="1282700"/>
                </a:cubicBezTo>
                <a:cubicBezTo>
                  <a:pt x="0" y="1444625"/>
                  <a:pt x="4233" y="1535112"/>
                  <a:pt x="8467" y="162560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68" name="Oval 250"/>
          <p:cNvSpPr>
            <a:spLocks noChangeArrowheads="1"/>
          </p:cNvSpPr>
          <p:nvPr/>
        </p:nvSpPr>
        <p:spPr bwMode="auto">
          <a:xfrm>
            <a:off x="6557963" y="3843338"/>
            <a:ext cx="44450" cy="460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869" name="Text Box 326"/>
          <p:cNvSpPr txBox="1">
            <a:spLocks noChangeArrowheads="1"/>
          </p:cNvSpPr>
          <p:nvPr/>
        </p:nvSpPr>
        <p:spPr bwMode="auto">
          <a:xfrm>
            <a:off x="5849938" y="3817938"/>
            <a:ext cx="696912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Couto Magalhães</a:t>
            </a:r>
          </a:p>
        </p:txBody>
      </p:sp>
      <p:sp>
        <p:nvSpPr>
          <p:cNvPr id="8181870" name="Forma livre 170"/>
          <p:cNvSpPr>
            <a:spLocks noChangeArrowheads="1"/>
          </p:cNvSpPr>
          <p:nvPr/>
        </p:nvSpPr>
        <p:spPr bwMode="auto">
          <a:xfrm>
            <a:off x="6734175" y="3133725"/>
            <a:ext cx="60325" cy="28575"/>
          </a:xfrm>
          <a:custGeom>
            <a:avLst/>
            <a:gdLst>
              <a:gd name="T0" fmla="*/ 36187 w 71438"/>
              <a:gd name="T1" fmla="*/ 17659 h 33338"/>
              <a:gd name="T2" fmla="*/ 0 w 71438"/>
              <a:gd name="T3" fmla="*/ 0 h 33338"/>
              <a:gd name="T4" fmla="*/ 0 60000 65536"/>
              <a:gd name="T5" fmla="*/ 0 60000 65536"/>
              <a:gd name="T6" fmla="*/ 0 w 71438"/>
              <a:gd name="T7" fmla="*/ 0 h 33338"/>
              <a:gd name="T8" fmla="*/ 71438 w 71438"/>
              <a:gd name="T9" fmla="*/ 33338 h 333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38" h="33338">
                <a:moveTo>
                  <a:pt x="71438" y="3333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71" name="Forma livre 171"/>
          <p:cNvSpPr>
            <a:spLocks noChangeArrowheads="1"/>
          </p:cNvSpPr>
          <p:nvPr/>
        </p:nvSpPr>
        <p:spPr bwMode="auto">
          <a:xfrm>
            <a:off x="6605588" y="3138488"/>
            <a:ext cx="231775" cy="696912"/>
          </a:xfrm>
          <a:custGeom>
            <a:avLst/>
            <a:gdLst>
              <a:gd name="T0" fmla="*/ 81259 w 274638"/>
              <a:gd name="T1" fmla="*/ 0 h 828675"/>
              <a:gd name="T2" fmla="*/ 71459 w 274638"/>
              <a:gd name="T3" fmla="*/ 26213 h 828675"/>
              <a:gd name="T4" fmla="*/ 113108 w 274638"/>
              <a:gd name="T5" fmla="*/ 28596 h 828675"/>
              <a:gd name="T6" fmla="*/ 140058 w 274638"/>
              <a:gd name="T7" fmla="*/ 69107 h 828675"/>
              <a:gd name="T8" fmla="*/ 120459 w 274638"/>
              <a:gd name="T9" fmla="*/ 78639 h 828675"/>
              <a:gd name="T10" fmla="*/ 122909 w 274638"/>
              <a:gd name="T11" fmla="*/ 109618 h 828675"/>
              <a:gd name="T12" fmla="*/ 66559 w 274638"/>
              <a:gd name="T13" fmla="*/ 166810 h 828675"/>
              <a:gd name="T14" fmla="*/ 10208 w 274638"/>
              <a:gd name="T15" fmla="*/ 326470 h 828675"/>
              <a:gd name="T16" fmla="*/ 5309 w 274638"/>
              <a:gd name="T17" fmla="*/ 395577 h 828675"/>
              <a:gd name="T18" fmla="*/ 408 w 274638"/>
              <a:gd name="T19" fmla="*/ 414641 h 828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4638"/>
              <a:gd name="T31" fmla="*/ 0 h 828675"/>
              <a:gd name="T32" fmla="*/ 274638 w 274638"/>
              <a:gd name="T33" fmla="*/ 828675 h 8286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4638" h="828675">
                <a:moveTo>
                  <a:pt x="157957" y="0"/>
                </a:moveTo>
                <a:cubicBezTo>
                  <a:pt x="143272" y="21431"/>
                  <a:pt x="128588" y="42862"/>
                  <a:pt x="138907" y="52387"/>
                </a:cubicBezTo>
                <a:cubicBezTo>
                  <a:pt x="149226" y="61912"/>
                  <a:pt x="197644" y="42862"/>
                  <a:pt x="219869" y="57150"/>
                </a:cubicBezTo>
                <a:cubicBezTo>
                  <a:pt x="242094" y="71438"/>
                  <a:pt x="269876" y="121443"/>
                  <a:pt x="272257" y="138112"/>
                </a:cubicBezTo>
                <a:cubicBezTo>
                  <a:pt x="274638" y="154781"/>
                  <a:pt x="239713" y="143668"/>
                  <a:pt x="234157" y="157162"/>
                </a:cubicBezTo>
                <a:cubicBezTo>
                  <a:pt x="228601" y="170656"/>
                  <a:pt x="256381" y="189706"/>
                  <a:pt x="238919" y="219075"/>
                </a:cubicBezTo>
                <a:cubicBezTo>
                  <a:pt x="221457" y="248444"/>
                  <a:pt x="165895" y="261144"/>
                  <a:pt x="129382" y="333375"/>
                </a:cubicBezTo>
                <a:cubicBezTo>
                  <a:pt x="92869" y="405606"/>
                  <a:pt x="39688" y="576262"/>
                  <a:pt x="19844" y="652462"/>
                </a:cubicBezTo>
                <a:cubicBezTo>
                  <a:pt x="0" y="728662"/>
                  <a:pt x="13494" y="761206"/>
                  <a:pt x="10319" y="790575"/>
                </a:cubicBezTo>
                <a:cubicBezTo>
                  <a:pt x="7144" y="819944"/>
                  <a:pt x="794" y="822325"/>
                  <a:pt x="794" y="828675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72" name="Forma livre 172"/>
          <p:cNvSpPr>
            <a:spLocks noChangeArrowheads="1"/>
          </p:cNvSpPr>
          <p:nvPr/>
        </p:nvSpPr>
        <p:spPr bwMode="auto">
          <a:xfrm>
            <a:off x="6245225" y="3883025"/>
            <a:ext cx="325438" cy="896938"/>
          </a:xfrm>
          <a:custGeom>
            <a:avLst/>
            <a:gdLst>
              <a:gd name="T0" fmla="*/ 195235 w 386557"/>
              <a:gd name="T1" fmla="*/ 0 h 1066800"/>
              <a:gd name="T2" fmla="*/ 106236 w 386557"/>
              <a:gd name="T3" fmla="*/ 85720 h 1066800"/>
              <a:gd name="T4" fmla="*/ 101425 w 386557"/>
              <a:gd name="T5" fmla="*/ 128580 h 1066800"/>
              <a:gd name="T6" fmla="*/ 65345 w 386557"/>
              <a:gd name="T7" fmla="*/ 173821 h 1066800"/>
              <a:gd name="T8" fmla="*/ 46103 w 386557"/>
              <a:gd name="T9" fmla="*/ 240492 h 1066800"/>
              <a:gd name="T10" fmla="*/ 5211 w 386557"/>
              <a:gd name="T11" fmla="*/ 366692 h 1066800"/>
              <a:gd name="T12" fmla="*/ 14833 w 386557"/>
              <a:gd name="T13" fmla="*/ 407170 h 1066800"/>
              <a:gd name="T14" fmla="*/ 12428 w 386557"/>
              <a:gd name="T15" fmla="*/ 504795 h 1066800"/>
              <a:gd name="T16" fmla="*/ 29266 w 386557"/>
              <a:gd name="T17" fmla="*/ 533369 h 1066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6557"/>
              <a:gd name="T28" fmla="*/ 0 h 1066800"/>
              <a:gd name="T29" fmla="*/ 386557 w 386557"/>
              <a:gd name="T30" fmla="*/ 1066800 h 1066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6557" h="1066800">
                <a:moveTo>
                  <a:pt x="386557" y="0"/>
                </a:moveTo>
                <a:cubicBezTo>
                  <a:pt x="313928" y="64294"/>
                  <a:pt x="241300" y="128588"/>
                  <a:pt x="210344" y="171450"/>
                </a:cubicBezTo>
                <a:cubicBezTo>
                  <a:pt x="179388" y="214313"/>
                  <a:pt x="214313" y="227806"/>
                  <a:pt x="200819" y="257175"/>
                </a:cubicBezTo>
                <a:cubicBezTo>
                  <a:pt x="187325" y="286544"/>
                  <a:pt x="147638" y="310356"/>
                  <a:pt x="129382" y="347662"/>
                </a:cubicBezTo>
                <a:cubicBezTo>
                  <a:pt x="111126" y="384968"/>
                  <a:pt x="111126" y="416718"/>
                  <a:pt x="91282" y="481012"/>
                </a:cubicBezTo>
                <a:cubicBezTo>
                  <a:pt x="71438" y="545306"/>
                  <a:pt x="20638" y="677863"/>
                  <a:pt x="10319" y="733425"/>
                </a:cubicBezTo>
                <a:cubicBezTo>
                  <a:pt x="0" y="788987"/>
                  <a:pt x="26988" y="768350"/>
                  <a:pt x="29369" y="814387"/>
                </a:cubicBezTo>
                <a:cubicBezTo>
                  <a:pt x="31750" y="860424"/>
                  <a:pt x="19845" y="967581"/>
                  <a:pt x="24607" y="1009650"/>
                </a:cubicBezTo>
                <a:cubicBezTo>
                  <a:pt x="29369" y="1051719"/>
                  <a:pt x="53975" y="1057275"/>
                  <a:pt x="57944" y="106680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74" name="AutoShape 116"/>
          <p:cNvSpPr>
            <a:spLocks noChangeArrowheads="1"/>
          </p:cNvSpPr>
          <p:nvPr/>
        </p:nvSpPr>
        <p:spPr bwMode="auto">
          <a:xfrm rot="10800000">
            <a:off x="6213475" y="4635500"/>
            <a:ext cx="76200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1875" name="Text Box 326"/>
          <p:cNvSpPr txBox="1">
            <a:spLocks noChangeArrowheads="1"/>
          </p:cNvSpPr>
          <p:nvPr/>
        </p:nvSpPr>
        <p:spPr bwMode="auto">
          <a:xfrm>
            <a:off x="5567363" y="5165725"/>
            <a:ext cx="409575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Água Boa</a:t>
            </a:r>
          </a:p>
        </p:txBody>
      </p:sp>
      <p:sp>
        <p:nvSpPr>
          <p:cNvPr id="8181876" name="Forma livre 177"/>
          <p:cNvSpPr>
            <a:spLocks noChangeArrowheads="1"/>
          </p:cNvSpPr>
          <p:nvPr/>
        </p:nvSpPr>
        <p:spPr bwMode="auto">
          <a:xfrm>
            <a:off x="6097588" y="4756150"/>
            <a:ext cx="173037" cy="336550"/>
          </a:xfrm>
          <a:custGeom>
            <a:avLst/>
            <a:gdLst>
              <a:gd name="T0" fmla="*/ 103924 w 204787"/>
              <a:gd name="T1" fmla="*/ 0 h 400050"/>
              <a:gd name="T2" fmla="*/ 0 w 204787"/>
              <a:gd name="T3" fmla="*/ 200368 h 400050"/>
              <a:gd name="T4" fmla="*/ 0 60000 65536"/>
              <a:gd name="T5" fmla="*/ 0 60000 65536"/>
              <a:gd name="T6" fmla="*/ 0 w 204787"/>
              <a:gd name="T7" fmla="*/ 0 h 400050"/>
              <a:gd name="T8" fmla="*/ 204787 w 204787"/>
              <a:gd name="T9" fmla="*/ 400050 h 400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787" h="400050">
                <a:moveTo>
                  <a:pt x="204787" y="0"/>
                </a:moveTo>
                <a:cubicBezTo>
                  <a:pt x="137715" y="184547"/>
                  <a:pt x="70644" y="369094"/>
                  <a:pt x="0" y="40005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77" name="Forma livre 178"/>
          <p:cNvSpPr>
            <a:spLocks noChangeArrowheads="1"/>
          </p:cNvSpPr>
          <p:nvPr/>
        </p:nvSpPr>
        <p:spPr bwMode="auto">
          <a:xfrm>
            <a:off x="5949950" y="4773613"/>
            <a:ext cx="363538" cy="649287"/>
          </a:xfrm>
          <a:custGeom>
            <a:avLst/>
            <a:gdLst>
              <a:gd name="T0" fmla="*/ 199358 w 432329"/>
              <a:gd name="T1" fmla="*/ 0 h 772054"/>
              <a:gd name="T2" fmla="*/ 215179 w 432329"/>
              <a:gd name="T3" fmla="*/ 25366 h 772054"/>
              <a:gd name="T4" fmla="*/ 200940 w 432329"/>
              <a:gd name="T5" fmla="*/ 77682 h 772054"/>
              <a:gd name="T6" fmla="*/ 185118 w 432329"/>
              <a:gd name="T7" fmla="*/ 120487 h 772054"/>
              <a:gd name="T8" fmla="*/ 177207 w 432329"/>
              <a:gd name="T9" fmla="*/ 107804 h 772054"/>
              <a:gd name="T10" fmla="*/ 170878 w 432329"/>
              <a:gd name="T11" fmla="*/ 150608 h 772054"/>
              <a:gd name="T12" fmla="*/ 155056 w 432329"/>
              <a:gd name="T13" fmla="*/ 185485 h 772054"/>
              <a:gd name="T14" fmla="*/ 158221 w 432329"/>
              <a:gd name="T15" fmla="*/ 226705 h 772054"/>
              <a:gd name="T16" fmla="*/ 137652 w 432329"/>
              <a:gd name="T17" fmla="*/ 274265 h 772054"/>
              <a:gd name="T18" fmla="*/ 96514 w 432329"/>
              <a:gd name="T19" fmla="*/ 269509 h 772054"/>
              <a:gd name="T20" fmla="*/ 72782 w 432329"/>
              <a:gd name="T21" fmla="*/ 301216 h 772054"/>
              <a:gd name="T22" fmla="*/ 69617 w 432329"/>
              <a:gd name="T23" fmla="*/ 334508 h 772054"/>
              <a:gd name="T24" fmla="*/ 41138 w 432329"/>
              <a:gd name="T25" fmla="*/ 377313 h 772054"/>
              <a:gd name="T26" fmla="*/ 0 w 432329"/>
              <a:gd name="T27" fmla="*/ 383655 h 7720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2329"/>
              <a:gd name="T43" fmla="*/ 0 h 772054"/>
              <a:gd name="T44" fmla="*/ 432329 w 432329"/>
              <a:gd name="T45" fmla="*/ 772054 h 7720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2329" h="772054">
                <a:moveTo>
                  <a:pt x="400050" y="0"/>
                </a:moveTo>
                <a:cubicBezTo>
                  <a:pt x="415660" y="12435"/>
                  <a:pt x="431271" y="24871"/>
                  <a:pt x="431800" y="50800"/>
                </a:cubicBezTo>
                <a:cubicBezTo>
                  <a:pt x="432329" y="76729"/>
                  <a:pt x="413279" y="123825"/>
                  <a:pt x="403225" y="155575"/>
                </a:cubicBezTo>
                <a:cubicBezTo>
                  <a:pt x="393171" y="187325"/>
                  <a:pt x="379412" y="231246"/>
                  <a:pt x="371475" y="241300"/>
                </a:cubicBezTo>
                <a:cubicBezTo>
                  <a:pt x="363538" y="251354"/>
                  <a:pt x="360363" y="205846"/>
                  <a:pt x="355600" y="215900"/>
                </a:cubicBezTo>
                <a:cubicBezTo>
                  <a:pt x="350838" y="225954"/>
                  <a:pt x="350308" y="275696"/>
                  <a:pt x="342900" y="301625"/>
                </a:cubicBezTo>
                <a:cubicBezTo>
                  <a:pt x="335492" y="327554"/>
                  <a:pt x="315383" y="346075"/>
                  <a:pt x="311150" y="371475"/>
                </a:cubicBezTo>
                <a:cubicBezTo>
                  <a:pt x="306917" y="396875"/>
                  <a:pt x="323321" y="424392"/>
                  <a:pt x="317500" y="454025"/>
                </a:cubicBezTo>
                <a:cubicBezTo>
                  <a:pt x="311679" y="483658"/>
                  <a:pt x="296862" y="534988"/>
                  <a:pt x="276225" y="549275"/>
                </a:cubicBezTo>
                <a:cubicBezTo>
                  <a:pt x="255588" y="563562"/>
                  <a:pt x="215371" y="530754"/>
                  <a:pt x="193675" y="539750"/>
                </a:cubicBezTo>
                <a:cubicBezTo>
                  <a:pt x="171979" y="548746"/>
                  <a:pt x="155046" y="581554"/>
                  <a:pt x="146050" y="603250"/>
                </a:cubicBezTo>
                <a:cubicBezTo>
                  <a:pt x="137054" y="624946"/>
                  <a:pt x="150283" y="644525"/>
                  <a:pt x="139700" y="669925"/>
                </a:cubicBezTo>
                <a:cubicBezTo>
                  <a:pt x="129117" y="695325"/>
                  <a:pt x="105833" y="739246"/>
                  <a:pt x="82550" y="755650"/>
                </a:cubicBezTo>
                <a:cubicBezTo>
                  <a:pt x="59267" y="772054"/>
                  <a:pt x="14817" y="766763"/>
                  <a:pt x="0" y="76835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79" name="Forma livre 179"/>
          <p:cNvSpPr>
            <a:spLocks noChangeArrowheads="1"/>
          </p:cNvSpPr>
          <p:nvPr/>
        </p:nvSpPr>
        <p:spPr bwMode="auto">
          <a:xfrm>
            <a:off x="5876925" y="5422900"/>
            <a:ext cx="73025" cy="63500"/>
          </a:xfrm>
          <a:custGeom>
            <a:avLst/>
            <a:gdLst>
              <a:gd name="T0" fmla="*/ 44577 w 85725"/>
              <a:gd name="T1" fmla="*/ 0 h 76729"/>
              <a:gd name="T2" fmla="*/ 23113 w 85725"/>
              <a:gd name="T3" fmla="*/ 31138 h 76729"/>
              <a:gd name="T4" fmla="*/ 0 w 85725"/>
              <a:gd name="T5" fmla="*/ 28173 h 76729"/>
              <a:gd name="T6" fmla="*/ 0 60000 65536"/>
              <a:gd name="T7" fmla="*/ 0 60000 65536"/>
              <a:gd name="T8" fmla="*/ 0 60000 65536"/>
              <a:gd name="T9" fmla="*/ 0 w 85725"/>
              <a:gd name="T10" fmla="*/ 0 h 76729"/>
              <a:gd name="T11" fmla="*/ 85725 w 85725"/>
              <a:gd name="T12" fmla="*/ 76729 h 76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725" h="76729">
                <a:moveTo>
                  <a:pt x="85725" y="0"/>
                </a:moveTo>
                <a:cubicBezTo>
                  <a:pt x="72231" y="28310"/>
                  <a:pt x="58737" y="56621"/>
                  <a:pt x="44450" y="66675"/>
                </a:cubicBezTo>
                <a:cubicBezTo>
                  <a:pt x="30163" y="76729"/>
                  <a:pt x="15081" y="68527"/>
                  <a:pt x="0" y="60325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80" name="AutoShape 74"/>
          <p:cNvSpPr>
            <a:spLocks noChangeArrowheads="1"/>
          </p:cNvSpPr>
          <p:nvPr/>
        </p:nvSpPr>
        <p:spPr bwMode="auto">
          <a:xfrm>
            <a:off x="6348413" y="418306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81</a:t>
            </a:r>
          </a:p>
        </p:txBody>
      </p:sp>
      <p:sp>
        <p:nvSpPr>
          <p:cNvPr id="8181881" name="AutoShape 74"/>
          <p:cNvSpPr>
            <a:spLocks noChangeArrowheads="1"/>
          </p:cNvSpPr>
          <p:nvPr/>
        </p:nvSpPr>
        <p:spPr bwMode="auto">
          <a:xfrm>
            <a:off x="6275388" y="478790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82</a:t>
            </a:r>
          </a:p>
        </p:txBody>
      </p:sp>
      <p:sp>
        <p:nvSpPr>
          <p:cNvPr id="8181882" name="AutoShape 74"/>
          <p:cNvSpPr>
            <a:spLocks noChangeArrowheads="1"/>
          </p:cNvSpPr>
          <p:nvPr/>
        </p:nvSpPr>
        <p:spPr bwMode="auto">
          <a:xfrm>
            <a:off x="6029325" y="535146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83</a:t>
            </a:r>
          </a:p>
        </p:txBody>
      </p:sp>
      <p:sp>
        <p:nvSpPr>
          <p:cNvPr id="8181883" name="AutoShape 74"/>
          <p:cNvSpPr>
            <a:spLocks noChangeArrowheads="1"/>
          </p:cNvSpPr>
          <p:nvPr/>
        </p:nvSpPr>
        <p:spPr bwMode="auto">
          <a:xfrm>
            <a:off x="6707188" y="32035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80</a:t>
            </a:r>
          </a:p>
        </p:txBody>
      </p:sp>
      <p:sp>
        <p:nvSpPr>
          <p:cNvPr id="8181884" name="AutoShape 91"/>
          <p:cNvSpPr>
            <a:spLocks noChangeArrowheads="1"/>
          </p:cNvSpPr>
          <p:nvPr/>
        </p:nvSpPr>
        <p:spPr bwMode="auto">
          <a:xfrm>
            <a:off x="6059488" y="5130800"/>
            <a:ext cx="144462" cy="144463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85</a:t>
            </a:r>
          </a:p>
        </p:txBody>
      </p:sp>
      <p:sp>
        <p:nvSpPr>
          <p:cNvPr id="8181885" name="AutoShape 91"/>
          <p:cNvSpPr>
            <a:spLocks noChangeArrowheads="1"/>
          </p:cNvSpPr>
          <p:nvPr/>
        </p:nvSpPr>
        <p:spPr bwMode="auto">
          <a:xfrm>
            <a:off x="5765800" y="5308600"/>
            <a:ext cx="144463" cy="144463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84</a:t>
            </a:r>
          </a:p>
        </p:txBody>
      </p:sp>
      <p:sp>
        <p:nvSpPr>
          <p:cNvPr id="8181886" name="Forma livre 189"/>
          <p:cNvSpPr>
            <a:spLocks noChangeArrowheads="1"/>
          </p:cNvSpPr>
          <p:nvPr/>
        </p:nvSpPr>
        <p:spPr bwMode="auto">
          <a:xfrm>
            <a:off x="5221288" y="2439988"/>
            <a:ext cx="100012" cy="479425"/>
          </a:xfrm>
          <a:custGeom>
            <a:avLst/>
            <a:gdLst>
              <a:gd name="T0" fmla="*/ 0 w 123825"/>
              <a:gd name="T1" fmla="*/ 170269 h 622300"/>
              <a:gd name="T2" fmla="*/ 43127 w 123825"/>
              <a:gd name="T3" fmla="*/ 126833 h 622300"/>
              <a:gd name="T4" fmla="*/ 38052 w 123825"/>
              <a:gd name="T5" fmla="*/ 62548 h 622300"/>
              <a:gd name="T6" fmla="*/ 45663 w 123825"/>
              <a:gd name="T7" fmla="*/ 0 h 622300"/>
              <a:gd name="T8" fmla="*/ 0 60000 65536"/>
              <a:gd name="T9" fmla="*/ 0 60000 65536"/>
              <a:gd name="T10" fmla="*/ 0 60000 65536"/>
              <a:gd name="T11" fmla="*/ 0 60000 65536"/>
              <a:gd name="T12" fmla="*/ 0 w 123825"/>
              <a:gd name="T13" fmla="*/ 0 h 622300"/>
              <a:gd name="T14" fmla="*/ 123825 w 123825"/>
              <a:gd name="T15" fmla="*/ 622300 h 622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825" h="622300">
                <a:moveTo>
                  <a:pt x="0" y="622300"/>
                </a:moveTo>
                <a:cubicBezTo>
                  <a:pt x="46037" y="575733"/>
                  <a:pt x="92075" y="529167"/>
                  <a:pt x="107950" y="463550"/>
                </a:cubicBezTo>
                <a:cubicBezTo>
                  <a:pt x="123825" y="397933"/>
                  <a:pt x="94192" y="305858"/>
                  <a:pt x="95250" y="228600"/>
                </a:cubicBezTo>
                <a:cubicBezTo>
                  <a:pt x="96308" y="151342"/>
                  <a:pt x="105304" y="75671"/>
                  <a:pt x="114300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87" name="Freeform 111"/>
          <p:cNvSpPr>
            <a:spLocks/>
          </p:cNvSpPr>
          <p:nvPr/>
        </p:nvSpPr>
        <p:spPr bwMode="auto">
          <a:xfrm>
            <a:off x="5332413" y="2268538"/>
            <a:ext cx="1084262" cy="160337"/>
          </a:xfrm>
          <a:custGeom>
            <a:avLst/>
            <a:gdLst>
              <a:gd name="T0" fmla="*/ 0 w 717"/>
              <a:gd name="T1" fmla="*/ 2147483647 h 182"/>
              <a:gd name="T2" fmla="*/ 2147483647 w 717"/>
              <a:gd name="T3" fmla="*/ 2147483647 h 182"/>
              <a:gd name="T4" fmla="*/ 2147483647 w 717"/>
              <a:gd name="T5" fmla="*/ 2147483647 h 182"/>
              <a:gd name="T6" fmla="*/ 2147483647 w 717"/>
              <a:gd name="T7" fmla="*/ 2147483647 h 182"/>
              <a:gd name="T8" fmla="*/ 2147483647 w 717"/>
              <a:gd name="T9" fmla="*/ 2147483647 h 182"/>
              <a:gd name="T10" fmla="*/ 2147483647 w 717"/>
              <a:gd name="T11" fmla="*/ 2147483647 h 182"/>
              <a:gd name="T12" fmla="*/ 2147483647 w 717"/>
              <a:gd name="T13" fmla="*/ 0 h 182"/>
              <a:gd name="T14" fmla="*/ 2147483647 w 717"/>
              <a:gd name="T15" fmla="*/ 2147483647 h 182"/>
              <a:gd name="T16" fmla="*/ 2147483647 w 717"/>
              <a:gd name="T17" fmla="*/ 2147483647 h 182"/>
              <a:gd name="T18" fmla="*/ 2147483647 w 717"/>
              <a:gd name="T19" fmla="*/ 2147483647 h 182"/>
              <a:gd name="T20" fmla="*/ 2147483647 w 717"/>
              <a:gd name="T21" fmla="*/ 2147483647 h 1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7"/>
              <a:gd name="T34" fmla="*/ 0 h 182"/>
              <a:gd name="T35" fmla="*/ 717 w 717"/>
              <a:gd name="T36" fmla="*/ 182 h 1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7" h="182">
                <a:moveTo>
                  <a:pt x="0" y="182"/>
                </a:moveTo>
                <a:cubicBezTo>
                  <a:pt x="45" y="171"/>
                  <a:pt x="92" y="171"/>
                  <a:pt x="137" y="157"/>
                </a:cubicBezTo>
                <a:cubicBezTo>
                  <a:pt x="176" y="145"/>
                  <a:pt x="215" y="134"/>
                  <a:pt x="253" y="121"/>
                </a:cubicBezTo>
                <a:cubicBezTo>
                  <a:pt x="274" y="114"/>
                  <a:pt x="292" y="98"/>
                  <a:pt x="313" y="91"/>
                </a:cubicBezTo>
                <a:cubicBezTo>
                  <a:pt x="326" y="79"/>
                  <a:pt x="340" y="77"/>
                  <a:pt x="354" y="66"/>
                </a:cubicBezTo>
                <a:cubicBezTo>
                  <a:pt x="389" y="37"/>
                  <a:pt x="334" y="75"/>
                  <a:pt x="379" y="45"/>
                </a:cubicBezTo>
                <a:cubicBezTo>
                  <a:pt x="402" y="11"/>
                  <a:pt x="395" y="26"/>
                  <a:pt x="404" y="0"/>
                </a:cubicBezTo>
                <a:cubicBezTo>
                  <a:pt x="425" y="7"/>
                  <a:pt x="425" y="21"/>
                  <a:pt x="445" y="30"/>
                </a:cubicBezTo>
                <a:cubicBezTo>
                  <a:pt x="464" y="38"/>
                  <a:pt x="490" y="50"/>
                  <a:pt x="510" y="55"/>
                </a:cubicBezTo>
                <a:cubicBezTo>
                  <a:pt x="528" y="73"/>
                  <a:pt x="553" y="73"/>
                  <a:pt x="576" y="81"/>
                </a:cubicBezTo>
                <a:cubicBezTo>
                  <a:pt x="684" y="76"/>
                  <a:pt x="717" y="76"/>
                  <a:pt x="677" y="76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88" name="Freeform 108"/>
          <p:cNvSpPr>
            <a:spLocks/>
          </p:cNvSpPr>
          <p:nvPr/>
        </p:nvSpPr>
        <p:spPr bwMode="auto">
          <a:xfrm>
            <a:off x="5969000" y="1776413"/>
            <a:ext cx="544513" cy="496887"/>
          </a:xfrm>
          <a:custGeom>
            <a:avLst/>
            <a:gdLst>
              <a:gd name="T0" fmla="*/ 0 w 326"/>
              <a:gd name="T1" fmla="*/ 2147483647 h 255"/>
              <a:gd name="T2" fmla="*/ 2147483647 w 326"/>
              <a:gd name="T3" fmla="*/ 2147483647 h 255"/>
              <a:gd name="T4" fmla="*/ 2147483647 w 326"/>
              <a:gd name="T5" fmla="*/ 2147483647 h 255"/>
              <a:gd name="T6" fmla="*/ 2147483647 w 326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255"/>
              <a:gd name="T14" fmla="*/ 326 w 326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255">
                <a:moveTo>
                  <a:pt x="0" y="255"/>
                </a:moveTo>
                <a:cubicBezTo>
                  <a:pt x="46" y="216"/>
                  <a:pt x="92" y="178"/>
                  <a:pt x="120" y="149"/>
                </a:cubicBezTo>
                <a:cubicBezTo>
                  <a:pt x="148" y="120"/>
                  <a:pt x="134" y="107"/>
                  <a:pt x="168" y="82"/>
                </a:cubicBezTo>
                <a:cubicBezTo>
                  <a:pt x="202" y="57"/>
                  <a:pt x="264" y="28"/>
                  <a:pt x="326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81889" name="Text Box 71"/>
          <p:cNvSpPr txBox="1">
            <a:spLocks noChangeArrowheads="1"/>
          </p:cNvSpPr>
          <p:nvPr/>
        </p:nvSpPr>
        <p:spPr bwMode="auto">
          <a:xfrm>
            <a:off x="4883150" y="2255838"/>
            <a:ext cx="544513" cy="1984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Santarém</a:t>
            </a:r>
          </a:p>
        </p:txBody>
      </p:sp>
      <p:sp>
        <p:nvSpPr>
          <p:cNvPr id="8181890" name="Text Box 326"/>
          <p:cNvSpPr txBox="1">
            <a:spLocks noChangeArrowheads="1"/>
          </p:cNvSpPr>
          <p:nvPr/>
        </p:nvSpPr>
        <p:spPr bwMode="auto">
          <a:xfrm>
            <a:off x="4603750" y="2911475"/>
            <a:ext cx="536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Miritituba</a:t>
            </a:r>
          </a:p>
        </p:txBody>
      </p:sp>
      <p:sp>
        <p:nvSpPr>
          <p:cNvPr id="8181891" name="AutoShape 79"/>
          <p:cNvSpPr>
            <a:spLocks noChangeArrowheads="1"/>
          </p:cNvSpPr>
          <p:nvPr/>
        </p:nvSpPr>
        <p:spPr bwMode="auto">
          <a:xfrm>
            <a:off x="6529388" y="299561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74</a:t>
            </a:r>
          </a:p>
        </p:txBody>
      </p:sp>
      <p:sp>
        <p:nvSpPr>
          <p:cNvPr id="8181892" name="Freeform 86"/>
          <p:cNvSpPr>
            <a:spLocks/>
          </p:cNvSpPr>
          <p:nvPr/>
        </p:nvSpPr>
        <p:spPr bwMode="auto">
          <a:xfrm>
            <a:off x="5211763" y="2809875"/>
            <a:ext cx="493712" cy="127000"/>
          </a:xfrm>
          <a:custGeom>
            <a:avLst/>
            <a:gdLst>
              <a:gd name="T0" fmla="*/ 0 w 400"/>
              <a:gd name="T1" fmla="*/ 2147483647 h 50"/>
              <a:gd name="T2" fmla="*/ 2147483647 w 400"/>
              <a:gd name="T3" fmla="*/ 2147483647 h 50"/>
              <a:gd name="T4" fmla="*/ 2147483647 w 400"/>
              <a:gd name="T5" fmla="*/ 0 h 50"/>
              <a:gd name="T6" fmla="*/ 0 60000 65536"/>
              <a:gd name="T7" fmla="*/ 0 60000 65536"/>
              <a:gd name="T8" fmla="*/ 0 60000 65536"/>
              <a:gd name="T9" fmla="*/ 0 w 400"/>
              <a:gd name="T10" fmla="*/ 0 h 50"/>
              <a:gd name="T11" fmla="*/ 400 w 40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0">
                <a:moveTo>
                  <a:pt x="0" y="50"/>
                </a:moveTo>
                <a:cubicBezTo>
                  <a:pt x="86" y="39"/>
                  <a:pt x="173" y="28"/>
                  <a:pt x="240" y="20"/>
                </a:cubicBezTo>
                <a:cubicBezTo>
                  <a:pt x="307" y="12"/>
                  <a:pt x="353" y="6"/>
                  <a:pt x="400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893" name="Text Box 99"/>
          <p:cNvSpPr txBox="1">
            <a:spLocks noChangeArrowheads="1"/>
          </p:cNvSpPr>
          <p:nvPr/>
        </p:nvSpPr>
        <p:spPr bwMode="auto">
          <a:xfrm rot="-382347">
            <a:off x="5416550" y="2808288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BR-230</a:t>
            </a:r>
          </a:p>
        </p:txBody>
      </p:sp>
      <p:sp>
        <p:nvSpPr>
          <p:cNvPr id="8181894" name="AutoShape 115"/>
          <p:cNvSpPr>
            <a:spLocks noChangeArrowheads="1"/>
          </p:cNvSpPr>
          <p:nvPr/>
        </p:nvSpPr>
        <p:spPr bwMode="auto">
          <a:xfrm>
            <a:off x="5924550" y="27892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75</a:t>
            </a:r>
          </a:p>
        </p:txBody>
      </p:sp>
      <p:sp>
        <p:nvSpPr>
          <p:cNvPr id="8181895" name="AutoShape 115"/>
          <p:cNvSpPr>
            <a:spLocks noChangeArrowheads="1"/>
          </p:cNvSpPr>
          <p:nvPr/>
        </p:nvSpPr>
        <p:spPr bwMode="auto">
          <a:xfrm>
            <a:off x="6454775" y="271462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76</a:t>
            </a:r>
          </a:p>
        </p:txBody>
      </p:sp>
      <p:sp>
        <p:nvSpPr>
          <p:cNvPr id="8181896" name="Forma livre 209"/>
          <p:cNvSpPr>
            <a:spLocks noChangeArrowheads="1"/>
          </p:cNvSpPr>
          <p:nvPr/>
        </p:nvSpPr>
        <p:spPr bwMode="auto">
          <a:xfrm>
            <a:off x="5692775" y="2735263"/>
            <a:ext cx="1025525" cy="374650"/>
          </a:xfrm>
          <a:custGeom>
            <a:avLst/>
            <a:gdLst>
              <a:gd name="T0" fmla="*/ 0 w 1219200"/>
              <a:gd name="T1" fmla="*/ 46377 h 444499"/>
              <a:gd name="T2" fmla="*/ 367178 w 1219200"/>
              <a:gd name="T3" fmla="*/ 29587 h 444499"/>
              <a:gd name="T4" fmla="*/ 610373 w 1219200"/>
              <a:gd name="T5" fmla="*/ 223896 h 444499"/>
              <a:gd name="T6" fmla="*/ 0 60000 65536"/>
              <a:gd name="T7" fmla="*/ 0 60000 65536"/>
              <a:gd name="T8" fmla="*/ 0 60000 65536"/>
              <a:gd name="T9" fmla="*/ 0 w 1219200"/>
              <a:gd name="T10" fmla="*/ 0 h 444499"/>
              <a:gd name="T11" fmla="*/ 1219200 w 1219200"/>
              <a:gd name="T12" fmla="*/ 444499 h 444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9200" h="444499">
                <a:moveTo>
                  <a:pt x="0" y="92074"/>
                </a:moveTo>
                <a:cubicBezTo>
                  <a:pt x="265112" y="46037"/>
                  <a:pt x="530225" y="0"/>
                  <a:pt x="733425" y="58737"/>
                </a:cubicBezTo>
                <a:cubicBezTo>
                  <a:pt x="936625" y="117474"/>
                  <a:pt x="1077912" y="280986"/>
                  <a:pt x="1219200" y="444499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97" name="Forma livre 210"/>
          <p:cNvSpPr>
            <a:spLocks noChangeArrowheads="1"/>
          </p:cNvSpPr>
          <p:nvPr/>
        </p:nvSpPr>
        <p:spPr bwMode="auto">
          <a:xfrm>
            <a:off x="6491288" y="2665413"/>
            <a:ext cx="42862" cy="203200"/>
          </a:xfrm>
          <a:custGeom>
            <a:avLst/>
            <a:gdLst>
              <a:gd name="T0" fmla="*/ 0 w 52387"/>
              <a:gd name="T1" fmla="*/ 119638 h 242887"/>
              <a:gd name="T2" fmla="*/ 24136 w 52387"/>
              <a:gd name="T3" fmla="*/ 0 h 242887"/>
              <a:gd name="T4" fmla="*/ 0 60000 65536"/>
              <a:gd name="T5" fmla="*/ 0 60000 65536"/>
              <a:gd name="T6" fmla="*/ 0 w 52387"/>
              <a:gd name="T7" fmla="*/ 0 h 242887"/>
              <a:gd name="T8" fmla="*/ 52387 w 52387"/>
              <a:gd name="T9" fmla="*/ 242887 h 2428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387" h="242887">
                <a:moveTo>
                  <a:pt x="0" y="242887"/>
                </a:moveTo>
                <a:cubicBezTo>
                  <a:pt x="13890" y="141684"/>
                  <a:pt x="27781" y="40481"/>
                  <a:pt x="52387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898" name="AutoShape 82"/>
          <p:cNvSpPr>
            <a:spLocks noChangeArrowheads="1"/>
          </p:cNvSpPr>
          <p:nvPr/>
        </p:nvSpPr>
        <p:spPr bwMode="auto">
          <a:xfrm rot="10800000">
            <a:off x="6497638" y="2641600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1899" name="Freeform 30"/>
          <p:cNvSpPr>
            <a:spLocks/>
          </p:cNvSpPr>
          <p:nvPr/>
        </p:nvSpPr>
        <p:spPr bwMode="auto">
          <a:xfrm flipH="1">
            <a:off x="5268913" y="4214813"/>
            <a:ext cx="128587" cy="525462"/>
          </a:xfrm>
          <a:custGeom>
            <a:avLst/>
            <a:gdLst>
              <a:gd name="T0" fmla="*/ 0 w 7186"/>
              <a:gd name="T1" fmla="*/ 2147483647 h 6151"/>
              <a:gd name="T2" fmla="*/ 2147483647 w 7186"/>
              <a:gd name="T3" fmla="*/ 0 h 6151"/>
              <a:gd name="T4" fmla="*/ 0 60000 65536"/>
              <a:gd name="T5" fmla="*/ 0 60000 65536"/>
              <a:gd name="T6" fmla="*/ 0 w 7186"/>
              <a:gd name="T7" fmla="*/ 0 h 6151"/>
              <a:gd name="T8" fmla="*/ 7186 w 7186"/>
              <a:gd name="T9" fmla="*/ 6151 h 6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86" h="6151">
                <a:moveTo>
                  <a:pt x="0" y="6151"/>
                </a:moveTo>
                <a:cubicBezTo>
                  <a:pt x="1458" y="4486"/>
                  <a:pt x="4322" y="2242"/>
                  <a:pt x="7186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00" name="Freeform 67"/>
          <p:cNvSpPr>
            <a:spLocks/>
          </p:cNvSpPr>
          <p:nvPr/>
        </p:nvSpPr>
        <p:spPr bwMode="auto">
          <a:xfrm>
            <a:off x="5176838" y="2952750"/>
            <a:ext cx="103187" cy="1268413"/>
          </a:xfrm>
          <a:custGeom>
            <a:avLst/>
            <a:gdLst>
              <a:gd name="T0" fmla="*/ 2147483647 w 146"/>
              <a:gd name="T1" fmla="*/ 2147483647 h 839"/>
              <a:gd name="T2" fmla="*/ 2147483647 w 146"/>
              <a:gd name="T3" fmla="*/ 2147483647 h 839"/>
              <a:gd name="T4" fmla="*/ 2147483647 w 146"/>
              <a:gd name="T5" fmla="*/ 2147483647 h 839"/>
              <a:gd name="T6" fmla="*/ 2147483647 w 146"/>
              <a:gd name="T7" fmla="*/ 2147483647 h 839"/>
              <a:gd name="T8" fmla="*/ 2147483647 w 146"/>
              <a:gd name="T9" fmla="*/ 2147483647 h 839"/>
              <a:gd name="T10" fmla="*/ 2147483647 w 146"/>
              <a:gd name="T11" fmla="*/ 2147483647 h 839"/>
              <a:gd name="T12" fmla="*/ 2147483647 w 146"/>
              <a:gd name="T13" fmla="*/ 0 h 8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839"/>
              <a:gd name="T23" fmla="*/ 146 w 146"/>
              <a:gd name="T24" fmla="*/ 839 h 8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839">
                <a:moveTo>
                  <a:pt x="146" y="839"/>
                </a:moveTo>
                <a:cubicBezTo>
                  <a:pt x="144" y="792"/>
                  <a:pt x="144" y="744"/>
                  <a:pt x="141" y="697"/>
                </a:cubicBezTo>
                <a:cubicBezTo>
                  <a:pt x="139" y="658"/>
                  <a:pt x="122" y="615"/>
                  <a:pt x="115" y="576"/>
                </a:cubicBezTo>
                <a:cubicBezTo>
                  <a:pt x="109" y="449"/>
                  <a:pt x="106" y="319"/>
                  <a:pt x="95" y="192"/>
                </a:cubicBezTo>
                <a:cubicBezTo>
                  <a:pt x="92" y="153"/>
                  <a:pt x="78" y="113"/>
                  <a:pt x="45" y="91"/>
                </a:cubicBezTo>
                <a:cubicBezTo>
                  <a:pt x="34" y="76"/>
                  <a:pt x="21" y="68"/>
                  <a:pt x="9" y="55"/>
                </a:cubicBezTo>
                <a:cubicBezTo>
                  <a:pt x="0" y="27"/>
                  <a:pt x="4" y="45"/>
                  <a:pt x="4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01" name="Text Box 71"/>
          <p:cNvSpPr txBox="1">
            <a:spLocks noChangeArrowheads="1"/>
          </p:cNvSpPr>
          <p:nvPr/>
        </p:nvSpPr>
        <p:spPr bwMode="auto">
          <a:xfrm rot="-5400000">
            <a:off x="4971256" y="3394869"/>
            <a:ext cx="515938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BR-163</a:t>
            </a:r>
          </a:p>
        </p:txBody>
      </p:sp>
      <p:sp>
        <p:nvSpPr>
          <p:cNvPr id="8181902" name="AutoShape 86"/>
          <p:cNvSpPr>
            <a:spLocks noChangeArrowheads="1"/>
          </p:cNvSpPr>
          <p:nvPr/>
        </p:nvSpPr>
        <p:spPr bwMode="auto">
          <a:xfrm>
            <a:off x="5124450" y="37036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57</a:t>
            </a:r>
          </a:p>
        </p:txBody>
      </p:sp>
      <p:sp>
        <p:nvSpPr>
          <p:cNvPr id="8181903" name="AutoShape 97"/>
          <p:cNvSpPr>
            <a:spLocks noChangeArrowheads="1"/>
          </p:cNvSpPr>
          <p:nvPr/>
        </p:nvSpPr>
        <p:spPr bwMode="auto">
          <a:xfrm>
            <a:off x="5203825" y="2941638"/>
            <a:ext cx="144463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8181904" name="Forma livre 219"/>
          <p:cNvSpPr>
            <a:spLocks noChangeArrowheads="1"/>
          </p:cNvSpPr>
          <p:nvPr/>
        </p:nvSpPr>
        <p:spPr bwMode="auto">
          <a:xfrm>
            <a:off x="5364163" y="4772025"/>
            <a:ext cx="36512" cy="144463"/>
          </a:xfrm>
          <a:custGeom>
            <a:avLst/>
            <a:gdLst>
              <a:gd name="T0" fmla="*/ 276836 w 28575"/>
              <a:gd name="T1" fmla="*/ 0 h 207168"/>
              <a:gd name="T2" fmla="*/ 0 w 28575"/>
              <a:gd name="T3" fmla="*/ 27720 h 207168"/>
              <a:gd name="T4" fmla="*/ 0 60000 65536"/>
              <a:gd name="T5" fmla="*/ 0 60000 65536"/>
              <a:gd name="T6" fmla="*/ 0 w 28575"/>
              <a:gd name="T7" fmla="*/ 0 h 207168"/>
              <a:gd name="T8" fmla="*/ 28575 w 28575"/>
              <a:gd name="T9" fmla="*/ 207168 h 207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75" h="207168">
                <a:moveTo>
                  <a:pt x="26194" y="0"/>
                </a:moveTo>
                <a:cubicBezTo>
                  <a:pt x="27384" y="90685"/>
                  <a:pt x="28575" y="181371"/>
                  <a:pt x="0" y="207168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05" name="Forma livre 222"/>
          <p:cNvSpPr>
            <a:spLocks noChangeArrowheads="1"/>
          </p:cNvSpPr>
          <p:nvPr/>
        </p:nvSpPr>
        <p:spPr bwMode="auto">
          <a:xfrm>
            <a:off x="5140325" y="4960938"/>
            <a:ext cx="223838" cy="473075"/>
          </a:xfrm>
          <a:custGeom>
            <a:avLst/>
            <a:gdLst>
              <a:gd name="T0" fmla="*/ 4609234 w 147637"/>
              <a:gd name="T1" fmla="*/ 0 h 590550"/>
              <a:gd name="T2" fmla="*/ 743406 w 147637"/>
              <a:gd name="T3" fmla="*/ 143557 h 590550"/>
              <a:gd name="T4" fmla="*/ 148665 w 147637"/>
              <a:gd name="T5" fmla="*/ 209423 h 590550"/>
              <a:gd name="T6" fmla="*/ 0 60000 65536"/>
              <a:gd name="T7" fmla="*/ 0 60000 65536"/>
              <a:gd name="T8" fmla="*/ 0 60000 65536"/>
              <a:gd name="T9" fmla="*/ 0 w 147637"/>
              <a:gd name="T10" fmla="*/ 0 h 590550"/>
              <a:gd name="T11" fmla="*/ 147637 w 147637"/>
              <a:gd name="T12" fmla="*/ 590550 h 590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37" h="590550">
                <a:moveTo>
                  <a:pt x="147637" y="0"/>
                </a:moveTo>
                <a:cubicBezTo>
                  <a:pt x="97631" y="153194"/>
                  <a:pt x="47625" y="306388"/>
                  <a:pt x="23812" y="404813"/>
                </a:cubicBezTo>
                <a:cubicBezTo>
                  <a:pt x="0" y="503238"/>
                  <a:pt x="2381" y="546894"/>
                  <a:pt x="4762" y="59055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06" name="Oval 250"/>
          <p:cNvSpPr>
            <a:spLocks noChangeArrowheads="1"/>
          </p:cNvSpPr>
          <p:nvPr/>
        </p:nvSpPr>
        <p:spPr bwMode="auto">
          <a:xfrm>
            <a:off x="5368925" y="4737100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907" name="Text Box 326"/>
          <p:cNvSpPr txBox="1">
            <a:spLocks noChangeArrowheads="1"/>
          </p:cNvSpPr>
          <p:nvPr/>
        </p:nvSpPr>
        <p:spPr bwMode="auto">
          <a:xfrm>
            <a:off x="4768850" y="5278438"/>
            <a:ext cx="361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181908" name="Forma livre 225"/>
          <p:cNvSpPr>
            <a:spLocks noChangeArrowheads="1"/>
          </p:cNvSpPr>
          <p:nvPr/>
        </p:nvSpPr>
        <p:spPr bwMode="auto">
          <a:xfrm>
            <a:off x="5332413" y="2436813"/>
            <a:ext cx="84137" cy="457200"/>
          </a:xfrm>
          <a:custGeom>
            <a:avLst/>
            <a:gdLst>
              <a:gd name="T0" fmla="*/ 14312 w 100012"/>
              <a:gd name="T1" fmla="*/ 272739 h 542925"/>
              <a:gd name="T2" fmla="*/ 47708 w 100012"/>
              <a:gd name="T3" fmla="*/ 143546 h 542925"/>
              <a:gd name="T4" fmla="*/ 0 w 100012"/>
              <a:gd name="T5" fmla="*/ 0 h 542925"/>
              <a:gd name="T6" fmla="*/ 0 60000 65536"/>
              <a:gd name="T7" fmla="*/ 0 60000 65536"/>
              <a:gd name="T8" fmla="*/ 0 60000 65536"/>
              <a:gd name="T9" fmla="*/ 0 w 100012"/>
              <a:gd name="T10" fmla="*/ 0 h 542925"/>
              <a:gd name="T11" fmla="*/ 100012 w 100012"/>
              <a:gd name="T12" fmla="*/ 542925 h 5429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12" h="542925">
                <a:moveTo>
                  <a:pt x="28575" y="542925"/>
                </a:moveTo>
                <a:cubicBezTo>
                  <a:pt x="64293" y="459581"/>
                  <a:pt x="100012" y="376237"/>
                  <a:pt x="95250" y="285750"/>
                </a:cubicBezTo>
                <a:cubicBezTo>
                  <a:pt x="90488" y="195263"/>
                  <a:pt x="45244" y="97631"/>
                  <a:pt x="0" y="0"/>
                </a:cubicBezTo>
              </a:path>
            </a:pathLst>
          </a:custGeom>
          <a:noFill/>
          <a:ln w="19050" algn="ctr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09" name="AutoShape 134"/>
          <p:cNvSpPr>
            <a:spLocks noChangeArrowheads="1"/>
          </p:cNvSpPr>
          <p:nvPr/>
        </p:nvSpPr>
        <p:spPr bwMode="auto">
          <a:xfrm>
            <a:off x="5360988" y="2225675"/>
            <a:ext cx="144462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8181910" name="AutoShape 135"/>
          <p:cNvSpPr>
            <a:spLocks noChangeArrowheads="1"/>
          </p:cNvSpPr>
          <p:nvPr/>
        </p:nvSpPr>
        <p:spPr bwMode="auto">
          <a:xfrm>
            <a:off x="5521325" y="2225675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8181911" name="AutoShape 136"/>
          <p:cNvSpPr>
            <a:spLocks noChangeArrowheads="1"/>
          </p:cNvSpPr>
          <p:nvPr/>
        </p:nvSpPr>
        <p:spPr bwMode="auto">
          <a:xfrm>
            <a:off x="5360988" y="2389188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8181912" name="AutoShape 137"/>
          <p:cNvSpPr>
            <a:spLocks noChangeArrowheads="1"/>
          </p:cNvSpPr>
          <p:nvPr/>
        </p:nvSpPr>
        <p:spPr bwMode="auto">
          <a:xfrm>
            <a:off x="5519738" y="2381250"/>
            <a:ext cx="144462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8181913" name="AutoShape 97"/>
          <p:cNvSpPr>
            <a:spLocks noChangeArrowheads="1"/>
          </p:cNvSpPr>
          <p:nvPr/>
        </p:nvSpPr>
        <p:spPr bwMode="auto">
          <a:xfrm>
            <a:off x="5287963" y="2386013"/>
            <a:ext cx="66675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914" name="Forma livre 230"/>
          <p:cNvSpPr>
            <a:spLocks noChangeArrowheads="1"/>
          </p:cNvSpPr>
          <p:nvPr/>
        </p:nvSpPr>
        <p:spPr bwMode="auto">
          <a:xfrm>
            <a:off x="4635500" y="3121025"/>
            <a:ext cx="385763" cy="800100"/>
          </a:xfrm>
          <a:custGeom>
            <a:avLst/>
            <a:gdLst>
              <a:gd name="T0" fmla="*/ 30443 w 642620"/>
              <a:gd name="T1" fmla="*/ 0 h 1143000"/>
              <a:gd name="T2" fmla="*/ 21779 w 642620"/>
              <a:gd name="T3" fmla="*/ 30749 h 1143000"/>
              <a:gd name="T4" fmla="*/ 16004 w 642620"/>
              <a:gd name="T5" fmla="*/ 46654 h 1143000"/>
              <a:gd name="T6" fmla="*/ 2647 w 642620"/>
              <a:gd name="T7" fmla="*/ 98608 h 1143000"/>
              <a:gd name="T8" fmla="*/ 120 w 642620"/>
              <a:gd name="T9" fmla="*/ 159046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620"/>
              <a:gd name="T16" fmla="*/ 0 h 1143000"/>
              <a:gd name="T17" fmla="*/ 642620 w 642620"/>
              <a:gd name="T18" fmla="*/ 1143000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620" h="1143000">
                <a:moveTo>
                  <a:pt x="642620" y="0"/>
                </a:moveTo>
                <a:cubicBezTo>
                  <a:pt x="576580" y="82550"/>
                  <a:pt x="510540" y="165100"/>
                  <a:pt x="459740" y="220980"/>
                </a:cubicBezTo>
                <a:cubicBezTo>
                  <a:pt x="408940" y="276860"/>
                  <a:pt x="405130" y="254000"/>
                  <a:pt x="337820" y="335280"/>
                </a:cubicBezTo>
                <a:cubicBezTo>
                  <a:pt x="270510" y="416560"/>
                  <a:pt x="111760" y="574040"/>
                  <a:pt x="55880" y="708660"/>
                </a:cubicBezTo>
                <a:cubicBezTo>
                  <a:pt x="0" y="843280"/>
                  <a:pt x="1270" y="993140"/>
                  <a:pt x="2540" y="1143000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15" name="Forma livre 231"/>
          <p:cNvSpPr>
            <a:spLocks noChangeArrowheads="1"/>
          </p:cNvSpPr>
          <p:nvPr/>
        </p:nvSpPr>
        <p:spPr bwMode="auto">
          <a:xfrm>
            <a:off x="5035550" y="2960688"/>
            <a:ext cx="134938" cy="160337"/>
          </a:xfrm>
          <a:custGeom>
            <a:avLst/>
            <a:gdLst>
              <a:gd name="T0" fmla="*/ 81197 w 160020"/>
              <a:gd name="T1" fmla="*/ 0 h 190500"/>
              <a:gd name="T2" fmla="*/ 0 w 160020"/>
              <a:gd name="T3" fmla="*/ 95547 h 190500"/>
              <a:gd name="T4" fmla="*/ 0 60000 65536"/>
              <a:gd name="T5" fmla="*/ 0 60000 65536"/>
              <a:gd name="T6" fmla="*/ 0 w 160020"/>
              <a:gd name="T7" fmla="*/ 0 h 190500"/>
              <a:gd name="T8" fmla="*/ 160020 w 160020"/>
              <a:gd name="T9" fmla="*/ 190500 h 190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020" h="190500">
                <a:moveTo>
                  <a:pt x="160020" y="0"/>
                </a:moveTo>
                <a:lnTo>
                  <a:pt x="0" y="190500"/>
                </a:ln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16" name="Rectangle 68"/>
          <p:cNvSpPr>
            <a:spLocks noChangeArrowheads="1"/>
          </p:cNvSpPr>
          <p:nvPr/>
        </p:nvSpPr>
        <p:spPr bwMode="auto">
          <a:xfrm>
            <a:off x="4976813" y="3095625"/>
            <a:ext cx="73025" cy="68263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917" name="Forma livre 234"/>
          <p:cNvSpPr>
            <a:spLocks noChangeArrowheads="1"/>
          </p:cNvSpPr>
          <p:nvPr/>
        </p:nvSpPr>
        <p:spPr bwMode="auto">
          <a:xfrm>
            <a:off x="4630738" y="3929063"/>
            <a:ext cx="244475" cy="428625"/>
          </a:xfrm>
          <a:custGeom>
            <a:avLst/>
            <a:gdLst>
              <a:gd name="T0" fmla="*/ 0 w 289560"/>
              <a:gd name="T1" fmla="*/ 0 h 510540"/>
              <a:gd name="T2" fmla="*/ 54546 w 289560"/>
              <a:gd name="T3" fmla="*/ 140873 h 510540"/>
              <a:gd name="T4" fmla="*/ 148052 w 289560"/>
              <a:gd name="T5" fmla="*/ 255094 h 510540"/>
              <a:gd name="T6" fmla="*/ 0 60000 65536"/>
              <a:gd name="T7" fmla="*/ 0 60000 65536"/>
              <a:gd name="T8" fmla="*/ 0 60000 65536"/>
              <a:gd name="T9" fmla="*/ 0 w 289560"/>
              <a:gd name="T10" fmla="*/ 0 h 510540"/>
              <a:gd name="T11" fmla="*/ 289560 w 289560"/>
              <a:gd name="T12" fmla="*/ 510540 h 510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560" h="510540">
                <a:moveTo>
                  <a:pt x="0" y="0"/>
                </a:moveTo>
                <a:cubicBezTo>
                  <a:pt x="29210" y="98425"/>
                  <a:pt x="58420" y="196850"/>
                  <a:pt x="106680" y="281940"/>
                </a:cubicBezTo>
                <a:cubicBezTo>
                  <a:pt x="154940" y="367030"/>
                  <a:pt x="289560" y="510540"/>
                  <a:pt x="289560" y="510540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18" name="Text Box 326"/>
          <p:cNvSpPr txBox="1">
            <a:spLocks noChangeArrowheads="1"/>
          </p:cNvSpPr>
          <p:nvPr/>
        </p:nvSpPr>
        <p:spPr bwMode="auto">
          <a:xfrm>
            <a:off x="4062413" y="3968750"/>
            <a:ext cx="4238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Juruena</a:t>
            </a:r>
          </a:p>
        </p:txBody>
      </p:sp>
      <p:sp>
        <p:nvSpPr>
          <p:cNvPr id="8181919" name="AutoShape 110"/>
          <p:cNvSpPr>
            <a:spLocks noChangeArrowheads="1"/>
          </p:cNvSpPr>
          <p:nvPr/>
        </p:nvSpPr>
        <p:spPr bwMode="auto">
          <a:xfrm rot="10800000">
            <a:off x="4683125" y="4132263"/>
            <a:ext cx="77788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1920" name="Line 123"/>
          <p:cNvSpPr>
            <a:spLocks noChangeShapeType="1"/>
          </p:cNvSpPr>
          <p:nvPr/>
        </p:nvSpPr>
        <p:spPr bwMode="auto">
          <a:xfrm>
            <a:off x="4516438" y="4033838"/>
            <a:ext cx="19050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921" name="Text Box 326"/>
          <p:cNvSpPr txBox="1">
            <a:spLocks noChangeArrowheads="1"/>
          </p:cNvSpPr>
          <p:nvPr/>
        </p:nvSpPr>
        <p:spPr bwMode="auto">
          <a:xfrm>
            <a:off x="4902200" y="4324350"/>
            <a:ext cx="4079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P.Gaúchos</a:t>
            </a:r>
          </a:p>
        </p:txBody>
      </p:sp>
      <p:sp>
        <p:nvSpPr>
          <p:cNvPr id="8181922" name="AutoShape 109"/>
          <p:cNvSpPr>
            <a:spLocks noChangeArrowheads="1"/>
          </p:cNvSpPr>
          <p:nvPr/>
        </p:nvSpPr>
        <p:spPr bwMode="auto">
          <a:xfrm rot="10800000">
            <a:off x="4819650" y="4318000"/>
            <a:ext cx="77788" cy="5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1923" name="Freeform 101"/>
          <p:cNvSpPr>
            <a:spLocks/>
          </p:cNvSpPr>
          <p:nvPr/>
        </p:nvSpPr>
        <p:spPr bwMode="auto">
          <a:xfrm>
            <a:off x="4252913" y="4560888"/>
            <a:ext cx="177800" cy="200025"/>
          </a:xfrm>
          <a:custGeom>
            <a:avLst/>
            <a:gdLst>
              <a:gd name="T0" fmla="*/ 0 w 90"/>
              <a:gd name="T1" fmla="*/ 2147483647 h 153"/>
              <a:gd name="T2" fmla="*/ 2147483647 w 90"/>
              <a:gd name="T3" fmla="*/ 2147483647 h 153"/>
              <a:gd name="T4" fmla="*/ 2147483647 w 90"/>
              <a:gd name="T5" fmla="*/ 2147483647 h 153"/>
              <a:gd name="T6" fmla="*/ 2147483647 w 90"/>
              <a:gd name="T7" fmla="*/ 0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53"/>
              <a:gd name="T14" fmla="*/ 90 w 90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53">
                <a:moveTo>
                  <a:pt x="0" y="153"/>
                </a:moveTo>
                <a:cubicBezTo>
                  <a:pt x="11" y="142"/>
                  <a:pt x="22" y="131"/>
                  <a:pt x="30" y="114"/>
                </a:cubicBezTo>
                <a:cubicBezTo>
                  <a:pt x="38" y="97"/>
                  <a:pt x="41" y="70"/>
                  <a:pt x="51" y="51"/>
                </a:cubicBezTo>
                <a:cubicBezTo>
                  <a:pt x="61" y="32"/>
                  <a:pt x="75" y="16"/>
                  <a:pt x="90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24" name="Text Box 326"/>
          <p:cNvSpPr txBox="1">
            <a:spLocks noChangeArrowheads="1"/>
          </p:cNvSpPr>
          <p:nvPr/>
        </p:nvSpPr>
        <p:spPr bwMode="auto">
          <a:xfrm>
            <a:off x="4011613" y="4810125"/>
            <a:ext cx="3016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Vilhena</a:t>
            </a:r>
          </a:p>
        </p:txBody>
      </p:sp>
      <p:sp>
        <p:nvSpPr>
          <p:cNvPr id="8181925" name="Freeform 104"/>
          <p:cNvSpPr>
            <a:spLocks/>
          </p:cNvSpPr>
          <p:nvPr/>
        </p:nvSpPr>
        <p:spPr bwMode="auto">
          <a:xfrm>
            <a:off x="4433888" y="4170363"/>
            <a:ext cx="268287" cy="382587"/>
          </a:xfrm>
          <a:custGeom>
            <a:avLst/>
            <a:gdLst>
              <a:gd name="T0" fmla="*/ 0 w 201"/>
              <a:gd name="T1" fmla="*/ 2147483647 h 234"/>
              <a:gd name="T2" fmla="*/ 2147483647 w 201"/>
              <a:gd name="T3" fmla="*/ 2147483647 h 234"/>
              <a:gd name="T4" fmla="*/ 2147483647 w 201"/>
              <a:gd name="T5" fmla="*/ 2147483647 h 234"/>
              <a:gd name="T6" fmla="*/ 2147483647 w 201"/>
              <a:gd name="T7" fmla="*/ 2147483647 h 234"/>
              <a:gd name="T8" fmla="*/ 2147483647 w 201"/>
              <a:gd name="T9" fmla="*/ 0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234"/>
              <a:gd name="T17" fmla="*/ 201 w 201"/>
              <a:gd name="T18" fmla="*/ 234 h 2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234">
                <a:moveTo>
                  <a:pt x="0" y="234"/>
                </a:moveTo>
                <a:cubicBezTo>
                  <a:pt x="26" y="215"/>
                  <a:pt x="53" y="197"/>
                  <a:pt x="72" y="177"/>
                </a:cubicBezTo>
                <a:cubicBezTo>
                  <a:pt x="91" y="157"/>
                  <a:pt x="102" y="137"/>
                  <a:pt x="117" y="114"/>
                </a:cubicBezTo>
                <a:cubicBezTo>
                  <a:pt x="132" y="91"/>
                  <a:pt x="151" y="61"/>
                  <a:pt x="165" y="42"/>
                </a:cubicBezTo>
                <a:cubicBezTo>
                  <a:pt x="179" y="23"/>
                  <a:pt x="190" y="11"/>
                  <a:pt x="201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926" name="Text Box 106"/>
          <p:cNvSpPr txBox="1">
            <a:spLocks noChangeArrowheads="1"/>
          </p:cNvSpPr>
          <p:nvPr/>
        </p:nvSpPr>
        <p:spPr bwMode="auto">
          <a:xfrm rot="-2645109">
            <a:off x="4241800" y="4384675"/>
            <a:ext cx="42386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MT-319</a:t>
            </a:r>
          </a:p>
        </p:txBody>
      </p:sp>
      <p:sp>
        <p:nvSpPr>
          <p:cNvPr id="8181927" name="Freeform 108"/>
          <p:cNvSpPr>
            <a:spLocks/>
          </p:cNvSpPr>
          <p:nvPr/>
        </p:nvSpPr>
        <p:spPr bwMode="auto">
          <a:xfrm>
            <a:off x="4625975" y="4349750"/>
            <a:ext cx="217488" cy="7938"/>
          </a:xfrm>
          <a:custGeom>
            <a:avLst/>
            <a:gdLst>
              <a:gd name="T0" fmla="*/ 0 w 163"/>
              <a:gd name="T1" fmla="*/ 2147483647 h 5"/>
              <a:gd name="T2" fmla="*/ 2147483647 w 163"/>
              <a:gd name="T3" fmla="*/ 0 h 5"/>
              <a:gd name="T4" fmla="*/ 0 60000 65536"/>
              <a:gd name="T5" fmla="*/ 0 60000 65536"/>
              <a:gd name="T6" fmla="*/ 0 w 163"/>
              <a:gd name="T7" fmla="*/ 0 h 5"/>
              <a:gd name="T8" fmla="*/ 163 w 163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" h="5">
                <a:moveTo>
                  <a:pt x="0" y="5"/>
                </a:moveTo>
                <a:cubicBezTo>
                  <a:pt x="0" y="5"/>
                  <a:pt x="81" y="2"/>
                  <a:pt x="163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1928" name="Oval 250"/>
          <p:cNvSpPr>
            <a:spLocks noChangeArrowheads="1"/>
          </p:cNvSpPr>
          <p:nvPr/>
        </p:nvSpPr>
        <p:spPr bwMode="auto">
          <a:xfrm>
            <a:off x="4213225" y="47371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929" name="Forma livre 250"/>
          <p:cNvSpPr>
            <a:spLocks noChangeArrowheads="1"/>
          </p:cNvSpPr>
          <p:nvPr/>
        </p:nvSpPr>
        <p:spPr bwMode="auto">
          <a:xfrm>
            <a:off x="4875213" y="4356100"/>
            <a:ext cx="369887" cy="339725"/>
          </a:xfrm>
          <a:custGeom>
            <a:avLst/>
            <a:gdLst>
              <a:gd name="T0" fmla="*/ 0 w 438150"/>
              <a:gd name="T1" fmla="*/ 0 h 404812"/>
              <a:gd name="T2" fmla="*/ 81952 w 438150"/>
              <a:gd name="T3" fmla="*/ 123132 h 404812"/>
              <a:gd name="T4" fmla="*/ 221752 w 438150"/>
              <a:gd name="T5" fmla="*/ 201272 h 404812"/>
              <a:gd name="T6" fmla="*/ 0 60000 65536"/>
              <a:gd name="T7" fmla="*/ 0 60000 65536"/>
              <a:gd name="T8" fmla="*/ 0 60000 65536"/>
              <a:gd name="T9" fmla="*/ 0 w 438150"/>
              <a:gd name="T10" fmla="*/ 0 h 404812"/>
              <a:gd name="T11" fmla="*/ 438150 w 438150"/>
              <a:gd name="T12" fmla="*/ 404812 h 404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150" h="404812">
                <a:moveTo>
                  <a:pt x="0" y="0"/>
                </a:moveTo>
                <a:cubicBezTo>
                  <a:pt x="44450" y="90090"/>
                  <a:pt x="88900" y="180181"/>
                  <a:pt x="161925" y="247650"/>
                </a:cubicBezTo>
                <a:cubicBezTo>
                  <a:pt x="234950" y="315119"/>
                  <a:pt x="336550" y="359965"/>
                  <a:pt x="438150" y="404812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30" name="Forma livre 251"/>
          <p:cNvSpPr>
            <a:spLocks noChangeArrowheads="1"/>
          </p:cNvSpPr>
          <p:nvPr/>
        </p:nvSpPr>
        <p:spPr bwMode="auto">
          <a:xfrm>
            <a:off x="5240338" y="4695825"/>
            <a:ext cx="136525" cy="52388"/>
          </a:xfrm>
          <a:custGeom>
            <a:avLst/>
            <a:gdLst>
              <a:gd name="T0" fmla="*/ 0 w 161925"/>
              <a:gd name="T1" fmla="*/ 0 h 61913"/>
              <a:gd name="T2" fmla="*/ 81643 w 161925"/>
              <a:gd name="T3" fmla="*/ 31552 h 61913"/>
              <a:gd name="T4" fmla="*/ 0 60000 65536"/>
              <a:gd name="T5" fmla="*/ 0 60000 65536"/>
              <a:gd name="T6" fmla="*/ 0 w 161925"/>
              <a:gd name="T7" fmla="*/ 0 h 61913"/>
              <a:gd name="T8" fmla="*/ 161925 w 161925"/>
              <a:gd name="T9" fmla="*/ 61913 h 619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925" h="61913">
                <a:moveTo>
                  <a:pt x="0" y="0"/>
                </a:moveTo>
                <a:cubicBezTo>
                  <a:pt x="63103" y="26591"/>
                  <a:pt x="126206" y="53182"/>
                  <a:pt x="161925" y="61913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31" name="Text Box 95"/>
          <p:cNvSpPr txBox="1">
            <a:spLocks noChangeArrowheads="1"/>
          </p:cNvSpPr>
          <p:nvPr/>
        </p:nvSpPr>
        <p:spPr bwMode="auto">
          <a:xfrm rot="2578915">
            <a:off x="4841875" y="4440238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181932" name="AutoShape 59"/>
          <p:cNvSpPr>
            <a:spLocks noChangeArrowheads="1"/>
          </p:cNvSpPr>
          <p:nvPr/>
        </p:nvSpPr>
        <p:spPr bwMode="auto">
          <a:xfrm>
            <a:off x="4741863" y="349091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181933" name="AutoShape 77"/>
          <p:cNvSpPr>
            <a:spLocks noChangeArrowheads="1"/>
          </p:cNvSpPr>
          <p:nvPr/>
        </p:nvSpPr>
        <p:spPr bwMode="auto">
          <a:xfrm>
            <a:off x="4589463" y="3913188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8181934" name="AutoShape 78"/>
          <p:cNvSpPr>
            <a:spLocks noChangeArrowheads="1"/>
          </p:cNvSpPr>
          <p:nvPr/>
        </p:nvSpPr>
        <p:spPr bwMode="auto">
          <a:xfrm>
            <a:off x="5011738" y="314801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8181936" name="AutoShape 82"/>
          <p:cNvSpPr>
            <a:spLocks noChangeArrowheads="1"/>
          </p:cNvSpPr>
          <p:nvPr/>
        </p:nvSpPr>
        <p:spPr bwMode="auto">
          <a:xfrm>
            <a:off x="4495800" y="367030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8181937" name="AutoShape 83"/>
          <p:cNvSpPr>
            <a:spLocks noChangeArrowheads="1"/>
          </p:cNvSpPr>
          <p:nvPr/>
        </p:nvSpPr>
        <p:spPr bwMode="auto">
          <a:xfrm>
            <a:off x="4759325" y="317976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8181938" name="AutoShape 117"/>
          <p:cNvSpPr>
            <a:spLocks noChangeArrowheads="1"/>
          </p:cNvSpPr>
          <p:nvPr/>
        </p:nvSpPr>
        <p:spPr bwMode="auto">
          <a:xfrm>
            <a:off x="4770438" y="406400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8181939" name="Forma livre 260"/>
          <p:cNvSpPr>
            <a:spLocks noChangeArrowheads="1"/>
          </p:cNvSpPr>
          <p:nvPr/>
        </p:nvSpPr>
        <p:spPr bwMode="auto">
          <a:xfrm>
            <a:off x="4686300" y="3592513"/>
            <a:ext cx="88900" cy="315912"/>
          </a:xfrm>
          <a:custGeom>
            <a:avLst/>
            <a:gdLst>
              <a:gd name="T0" fmla="*/ 0 w 104775"/>
              <a:gd name="T1" fmla="*/ 0 h 374650"/>
              <a:gd name="T2" fmla="*/ 22841 w 104775"/>
              <a:gd name="T3" fmla="*/ 76863 h 374650"/>
              <a:gd name="T4" fmla="*/ 48944 w 104775"/>
              <a:gd name="T5" fmla="*/ 128104 h 374650"/>
              <a:gd name="T6" fmla="*/ 52207 w 104775"/>
              <a:gd name="T7" fmla="*/ 188953 h 374650"/>
              <a:gd name="T8" fmla="*/ 0 60000 65536"/>
              <a:gd name="T9" fmla="*/ 0 60000 65536"/>
              <a:gd name="T10" fmla="*/ 0 60000 65536"/>
              <a:gd name="T11" fmla="*/ 0 60000 65536"/>
              <a:gd name="T12" fmla="*/ 0 w 104775"/>
              <a:gd name="T13" fmla="*/ 0 h 374650"/>
              <a:gd name="T14" fmla="*/ 104775 w 104775"/>
              <a:gd name="T15" fmla="*/ 374650 h 374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775" h="374650">
                <a:moveTo>
                  <a:pt x="0" y="0"/>
                </a:moveTo>
                <a:cubicBezTo>
                  <a:pt x="14287" y="55033"/>
                  <a:pt x="28575" y="110067"/>
                  <a:pt x="44450" y="152400"/>
                </a:cubicBezTo>
                <a:cubicBezTo>
                  <a:pt x="60325" y="194733"/>
                  <a:pt x="85725" y="216958"/>
                  <a:pt x="95250" y="254000"/>
                </a:cubicBezTo>
                <a:cubicBezTo>
                  <a:pt x="104775" y="291042"/>
                  <a:pt x="103187" y="332846"/>
                  <a:pt x="101600" y="374650"/>
                </a:cubicBez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40" name="AutoShape 110"/>
          <p:cNvSpPr>
            <a:spLocks noChangeArrowheads="1"/>
          </p:cNvSpPr>
          <p:nvPr/>
        </p:nvSpPr>
        <p:spPr bwMode="auto">
          <a:xfrm rot="10800000">
            <a:off x="4737100" y="3897313"/>
            <a:ext cx="77788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1941" name="Text Box 326"/>
          <p:cNvSpPr txBox="1">
            <a:spLocks noChangeArrowheads="1"/>
          </p:cNvSpPr>
          <p:nvPr/>
        </p:nvSpPr>
        <p:spPr bwMode="auto">
          <a:xfrm>
            <a:off x="4862513" y="3863975"/>
            <a:ext cx="441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Cachoeira Rasteira</a:t>
            </a:r>
          </a:p>
        </p:txBody>
      </p:sp>
      <p:sp>
        <p:nvSpPr>
          <p:cNvPr id="8181942" name="Forma livre 263"/>
          <p:cNvSpPr>
            <a:spLocks noChangeArrowheads="1"/>
          </p:cNvSpPr>
          <p:nvPr/>
        </p:nvSpPr>
        <p:spPr bwMode="auto">
          <a:xfrm>
            <a:off x="4787900" y="3951288"/>
            <a:ext cx="484188" cy="274637"/>
          </a:xfrm>
          <a:custGeom>
            <a:avLst/>
            <a:gdLst>
              <a:gd name="T0" fmla="*/ 410944 w 527050"/>
              <a:gd name="T1" fmla="*/ 763797 h 222250"/>
              <a:gd name="T2" fmla="*/ 153485 w 527050"/>
              <a:gd name="T3" fmla="*/ 501924 h 222250"/>
              <a:gd name="T4" fmla="*/ 0 w 527050"/>
              <a:gd name="T5" fmla="*/ 0 h 222250"/>
              <a:gd name="T6" fmla="*/ 0 60000 65536"/>
              <a:gd name="T7" fmla="*/ 0 60000 65536"/>
              <a:gd name="T8" fmla="*/ 0 60000 65536"/>
              <a:gd name="T9" fmla="*/ 0 w 527050"/>
              <a:gd name="T10" fmla="*/ 0 h 222250"/>
              <a:gd name="T11" fmla="*/ 527050 w 527050"/>
              <a:gd name="T12" fmla="*/ 222250 h 222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7050" h="222250">
                <a:moveTo>
                  <a:pt x="527050" y="222250"/>
                </a:moveTo>
                <a:cubicBezTo>
                  <a:pt x="405871" y="202671"/>
                  <a:pt x="284692" y="183092"/>
                  <a:pt x="196850" y="146050"/>
                </a:cubicBezTo>
                <a:cubicBezTo>
                  <a:pt x="109008" y="109008"/>
                  <a:pt x="54504" y="54504"/>
                  <a:pt x="0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43" name="AutoShape 117"/>
          <p:cNvSpPr>
            <a:spLocks noChangeArrowheads="1"/>
          </p:cNvSpPr>
          <p:nvPr/>
        </p:nvSpPr>
        <p:spPr bwMode="auto">
          <a:xfrm>
            <a:off x="4627563" y="375761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63</a:t>
            </a:r>
          </a:p>
        </p:txBody>
      </p:sp>
      <p:sp>
        <p:nvSpPr>
          <p:cNvPr id="8181944" name="AutoShape 125"/>
          <p:cNvSpPr>
            <a:spLocks noChangeArrowheads="1"/>
          </p:cNvSpPr>
          <p:nvPr/>
        </p:nvSpPr>
        <p:spPr bwMode="auto">
          <a:xfrm>
            <a:off x="4535488" y="347186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62</a:t>
            </a:r>
          </a:p>
        </p:txBody>
      </p:sp>
      <p:sp>
        <p:nvSpPr>
          <p:cNvPr id="8181945" name="AutoShape 97"/>
          <p:cNvSpPr>
            <a:spLocks noChangeArrowheads="1"/>
          </p:cNvSpPr>
          <p:nvPr/>
        </p:nvSpPr>
        <p:spPr bwMode="auto">
          <a:xfrm>
            <a:off x="4816475" y="381476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8181946" name="Freeform 76"/>
          <p:cNvSpPr>
            <a:spLocks/>
          </p:cNvSpPr>
          <p:nvPr/>
        </p:nvSpPr>
        <p:spPr bwMode="auto">
          <a:xfrm>
            <a:off x="4337050" y="2671763"/>
            <a:ext cx="833438" cy="276225"/>
          </a:xfrm>
          <a:custGeom>
            <a:avLst/>
            <a:gdLst>
              <a:gd name="T0" fmla="*/ 0 w 724"/>
              <a:gd name="T1" fmla="*/ 0 h 263"/>
              <a:gd name="T2" fmla="*/ 2147483647 w 724"/>
              <a:gd name="T3" fmla="*/ 2147483647 h 263"/>
              <a:gd name="T4" fmla="*/ 2147483647 w 724"/>
              <a:gd name="T5" fmla="*/ 2147483647 h 263"/>
              <a:gd name="T6" fmla="*/ 2147483647 w 724"/>
              <a:gd name="T7" fmla="*/ 2147483647 h 263"/>
              <a:gd name="T8" fmla="*/ 2147483647 w 724"/>
              <a:gd name="T9" fmla="*/ 2147483647 h 263"/>
              <a:gd name="T10" fmla="*/ 2147483647 w 724"/>
              <a:gd name="T11" fmla="*/ 2147483647 h 2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4"/>
              <a:gd name="T19" fmla="*/ 0 h 263"/>
              <a:gd name="T20" fmla="*/ 724 w 724"/>
              <a:gd name="T21" fmla="*/ 263 h 2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4" h="263">
                <a:moveTo>
                  <a:pt x="0" y="0"/>
                </a:moveTo>
                <a:cubicBezTo>
                  <a:pt x="11" y="19"/>
                  <a:pt x="22" y="38"/>
                  <a:pt x="41" y="49"/>
                </a:cubicBezTo>
                <a:cubicBezTo>
                  <a:pt x="60" y="60"/>
                  <a:pt x="95" y="56"/>
                  <a:pt x="115" y="66"/>
                </a:cubicBezTo>
                <a:cubicBezTo>
                  <a:pt x="135" y="76"/>
                  <a:pt x="127" y="106"/>
                  <a:pt x="164" y="107"/>
                </a:cubicBezTo>
                <a:cubicBezTo>
                  <a:pt x="201" y="108"/>
                  <a:pt x="244" y="48"/>
                  <a:pt x="337" y="74"/>
                </a:cubicBezTo>
                <a:cubicBezTo>
                  <a:pt x="430" y="100"/>
                  <a:pt x="577" y="181"/>
                  <a:pt x="724" y="263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47" name="AutoShape 73"/>
          <p:cNvSpPr>
            <a:spLocks noChangeArrowheads="1"/>
          </p:cNvSpPr>
          <p:nvPr/>
        </p:nvSpPr>
        <p:spPr bwMode="auto">
          <a:xfrm>
            <a:off x="4800600" y="265747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56</a:t>
            </a:r>
          </a:p>
        </p:txBody>
      </p:sp>
      <p:sp>
        <p:nvSpPr>
          <p:cNvPr id="8181948" name="Forma livre 273"/>
          <p:cNvSpPr>
            <a:spLocks noChangeArrowheads="1"/>
          </p:cNvSpPr>
          <p:nvPr/>
        </p:nvSpPr>
        <p:spPr bwMode="auto">
          <a:xfrm>
            <a:off x="4244975" y="2709863"/>
            <a:ext cx="65088" cy="103187"/>
          </a:xfrm>
          <a:custGeom>
            <a:avLst/>
            <a:gdLst>
              <a:gd name="T0" fmla="*/ 39949 w 76200"/>
              <a:gd name="T1" fmla="*/ 0 h 121920"/>
              <a:gd name="T2" fmla="*/ 0 w 76200"/>
              <a:gd name="T3" fmla="*/ 62664 h 121920"/>
              <a:gd name="T4" fmla="*/ 0 60000 65536"/>
              <a:gd name="T5" fmla="*/ 0 60000 65536"/>
              <a:gd name="T6" fmla="*/ 0 w 76200"/>
              <a:gd name="T7" fmla="*/ 0 h 121920"/>
              <a:gd name="T8" fmla="*/ 76200 w 76200"/>
              <a:gd name="T9" fmla="*/ 121920 h 1219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200" h="121920">
                <a:moveTo>
                  <a:pt x="76200" y="0"/>
                </a:moveTo>
                <a:lnTo>
                  <a:pt x="0" y="121920"/>
                </a:ln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49" name="Forma livre 274"/>
          <p:cNvSpPr>
            <a:spLocks noChangeArrowheads="1"/>
          </p:cNvSpPr>
          <p:nvPr/>
        </p:nvSpPr>
        <p:spPr bwMode="auto">
          <a:xfrm>
            <a:off x="3546475" y="2813050"/>
            <a:ext cx="706438" cy="922338"/>
          </a:xfrm>
          <a:custGeom>
            <a:avLst/>
            <a:gdLst>
              <a:gd name="T0" fmla="*/ 422118 w 838200"/>
              <a:gd name="T1" fmla="*/ 0 h 1097280"/>
              <a:gd name="T2" fmla="*/ 0 w 838200"/>
              <a:gd name="T3" fmla="*/ 547729 h 1097280"/>
              <a:gd name="T4" fmla="*/ 0 60000 65536"/>
              <a:gd name="T5" fmla="*/ 0 60000 65536"/>
              <a:gd name="T6" fmla="*/ 0 w 838200"/>
              <a:gd name="T7" fmla="*/ 0 h 1097280"/>
              <a:gd name="T8" fmla="*/ 838200 w 838200"/>
              <a:gd name="T9" fmla="*/ 1097280 h 10972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8200" h="1097280">
                <a:moveTo>
                  <a:pt x="838200" y="0"/>
                </a:moveTo>
                <a:cubicBezTo>
                  <a:pt x="457200" y="445770"/>
                  <a:pt x="76200" y="891540"/>
                  <a:pt x="0" y="109728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50" name="Text Box 326"/>
          <p:cNvSpPr txBox="1">
            <a:spLocks noChangeArrowheads="1"/>
          </p:cNvSpPr>
          <p:nvPr/>
        </p:nvSpPr>
        <p:spPr bwMode="auto">
          <a:xfrm>
            <a:off x="3216275" y="3611563"/>
            <a:ext cx="3381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Humaitá</a:t>
            </a:r>
          </a:p>
        </p:txBody>
      </p:sp>
      <p:sp>
        <p:nvSpPr>
          <p:cNvPr id="8181951" name="Forma livre 277"/>
          <p:cNvSpPr>
            <a:spLocks noChangeArrowheads="1"/>
          </p:cNvSpPr>
          <p:nvPr/>
        </p:nvSpPr>
        <p:spPr bwMode="auto">
          <a:xfrm>
            <a:off x="3387725" y="3743325"/>
            <a:ext cx="152400" cy="192088"/>
          </a:xfrm>
          <a:custGeom>
            <a:avLst/>
            <a:gdLst>
              <a:gd name="T0" fmla="*/ 88565 w 182880"/>
              <a:gd name="T1" fmla="*/ 0 h 228600"/>
              <a:gd name="T2" fmla="*/ 0 w 182880"/>
              <a:gd name="T3" fmla="*/ 114092 h 228600"/>
              <a:gd name="T4" fmla="*/ 0 60000 65536"/>
              <a:gd name="T5" fmla="*/ 0 60000 65536"/>
              <a:gd name="T6" fmla="*/ 0 w 182880"/>
              <a:gd name="T7" fmla="*/ 0 h 228600"/>
              <a:gd name="T8" fmla="*/ 182880 w 182880"/>
              <a:gd name="T9" fmla="*/ 228600 h 228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2880" h="228600">
                <a:moveTo>
                  <a:pt x="182880" y="0"/>
                </a:moveTo>
                <a:cubicBezTo>
                  <a:pt x="94615" y="84455"/>
                  <a:pt x="6350" y="168910"/>
                  <a:pt x="0" y="22860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52" name="Oval 250"/>
          <p:cNvSpPr>
            <a:spLocks noChangeArrowheads="1"/>
          </p:cNvSpPr>
          <p:nvPr/>
        </p:nvSpPr>
        <p:spPr bwMode="auto">
          <a:xfrm>
            <a:off x="3363913" y="3914775"/>
            <a:ext cx="63500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953" name="Text Box 326"/>
          <p:cNvSpPr txBox="1">
            <a:spLocks noChangeArrowheads="1"/>
          </p:cNvSpPr>
          <p:nvPr/>
        </p:nvSpPr>
        <p:spPr bwMode="auto">
          <a:xfrm>
            <a:off x="2835275" y="3833813"/>
            <a:ext cx="5492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Porto Velho</a:t>
            </a:r>
          </a:p>
        </p:txBody>
      </p:sp>
      <p:sp>
        <p:nvSpPr>
          <p:cNvPr id="8181954" name="AutoShape 86"/>
          <p:cNvSpPr>
            <a:spLocks noChangeArrowheads="1"/>
          </p:cNvSpPr>
          <p:nvPr/>
        </p:nvSpPr>
        <p:spPr bwMode="auto">
          <a:xfrm>
            <a:off x="3900488" y="3228975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55</a:t>
            </a:r>
          </a:p>
        </p:txBody>
      </p:sp>
      <p:sp>
        <p:nvSpPr>
          <p:cNvPr id="8181955" name="AutoShape 86"/>
          <p:cNvSpPr>
            <a:spLocks noChangeArrowheads="1"/>
          </p:cNvSpPr>
          <p:nvPr/>
        </p:nvSpPr>
        <p:spPr bwMode="auto">
          <a:xfrm>
            <a:off x="3194050" y="392747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53</a:t>
            </a:r>
          </a:p>
        </p:txBody>
      </p:sp>
      <p:sp>
        <p:nvSpPr>
          <p:cNvPr id="8181956" name="AutoShape 86"/>
          <p:cNvSpPr>
            <a:spLocks noChangeArrowheads="1"/>
          </p:cNvSpPr>
          <p:nvPr/>
        </p:nvSpPr>
        <p:spPr bwMode="auto">
          <a:xfrm>
            <a:off x="3273425" y="4011613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54</a:t>
            </a:r>
          </a:p>
        </p:txBody>
      </p:sp>
      <p:sp>
        <p:nvSpPr>
          <p:cNvPr id="8181957" name="Forma livre 283"/>
          <p:cNvSpPr>
            <a:spLocks noChangeArrowheads="1"/>
          </p:cNvSpPr>
          <p:nvPr/>
        </p:nvSpPr>
        <p:spPr bwMode="auto">
          <a:xfrm>
            <a:off x="4322763" y="2428875"/>
            <a:ext cx="974725" cy="249238"/>
          </a:xfrm>
          <a:custGeom>
            <a:avLst/>
            <a:gdLst>
              <a:gd name="T0" fmla="*/ 581661 w 1158240"/>
              <a:gd name="T1" fmla="*/ 0 h 297180"/>
              <a:gd name="T2" fmla="*/ 417112 w 1158240"/>
              <a:gd name="T3" fmla="*/ 33924 h 297180"/>
              <a:gd name="T4" fmla="*/ 126282 w 1158240"/>
              <a:gd name="T5" fmla="*/ 105539 h 297180"/>
              <a:gd name="T6" fmla="*/ 0 w 1158240"/>
              <a:gd name="T7" fmla="*/ 147001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58" name="Text Box 326"/>
          <p:cNvSpPr txBox="1">
            <a:spLocks noChangeArrowheads="1"/>
          </p:cNvSpPr>
          <p:nvPr/>
        </p:nvSpPr>
        <p:spPr bwMode="auto">
          <a:xfrm>
            <a:off x="3862388" y="2554288"/>
            <a:ext cx="536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Manaus</a:t>
            </a:r>
          </a:p>
        </p:txBody>
      </p:sp>
      <p:sp>
        <p:nvSpPr>
          <p:cNvPr id="8181959" name="Oval 250"/>
          <p:cNvSpPr>
            <a:spLocks noChangeArrowheads="1"/>
          </p:cNvSpPr>
          <p:nvPr/>
        </p:nvSpPr>
        <p:spPr bwMode="auto">
          <a:xfrm>
            <a:off x="4294188" y="2659063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960" name="AutoShape 97"/>
          <p:cNvSpPr>
            <a:spLocks noChangeArrowheads="1"/>
          </p:cNvSpPr>
          <p:nvPr/>
        </p:nvSpPr>
        <p:spPr bwMode="auto">
          <a:xfrm>
            <a:off x="2547938" y="3690938"/>
            <a:ext cx="144462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8181961" name="Text Box 326"/>
          <p:cNvSpPr txBox="1">
            <a:spLocks noChangeArrowheads="1"/>
          </p:cNvSpPr>
          <p:nvPr/>
        </p:nvSpPr>
        <p:spPr bwMode="auto">
          <a:xfrm>
            <a:off x="2024063" y="3995738"/>
            <a:ext cx="70961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Rio Branco</a:t>
            </a:r>
          </a:p>
        </p:txBody>
      </p:sp>
      <p:sp>
        <p:nvSpPr>
          <p:cNvPr id="8181962" name="Text Box 326"/>
          <p:cNvSpPr txBox="1">
            <a:spLocks noChangeArrowheads="1"/>
          </p:cNvSpPr>
          <p:nvPr/>
        </p:nvSpPr>
        <p:spPr bwMode="auto">
          <a:xfrm>
            <a:off x="2397125" y="3571875"/>
            <a:ext cx="660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Boca do Acre</a:t>
            </a:r>
          </a:p>
        </p:txBody>
      </p:sp>
      <p:sp>
        <p:nvSpPr>
          <p:cNvPr id="8181963" name="Forma livre 289"/>
          <p:cNvSpPr>
            <a:spLocks noChangeArrowheads="1"/>
          </p:cNvSpPr>
          <p:nvPr/>
        </p:nvSpPr>
        <p:spPr bwMode="auto">
          <a:xfrm>
            <a:off x="2586038" y="3749675"/>
            <a:ext cx="168275" cy="381000"/>
          </a:xfrm>
          <a:custGeom>
            <a:avLst/>
            <a:gdLst>
              <a:gd name="T0" fmla="*/ 0 w 214630"/>
              <a:gd name="T1" fmla="*/ 274143 h 411480"/>
              <a:gd name="T2" fmla="*/ 73813 w 214630"/>
              <a:gd name="T3" fmla="*/ 152301 h 411480"/>
              <a:gd name="T4" fmla="*/ 76889 w 214630"/>
              <a:gd name="T5" fmla="*/ 0 h 411480"/>
              <a:gd name="T6" fmla="*/ 0 60000 65536"/>
              <a:gd name="T7" fmla="*/ 0 60000 65536"/>
              <a:gd name="T8" fmla="*/ 0 60000 65536"/>
              <a:gd name="T9" fmla="*/ 0 w 214630"/>
              <a:gd name="T10" fmla="*/ 0 h 411480"/>
              <a:gd name="T11" fmla="*/ 214630 w 214630"/>
              <a:gd name="T12" fmla="*/ 411480 h 411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30" h="411480">
                <a:moveTo>
                  <a:pt x="0" y="411480"/>
                </a:moveTo>
                <a:cubicBezTo>
                  <a:pt x="75565" y="354330"/>
                  <a:pt x="151130" y="297180"/>
                  <a:pt x="182880" y="228600"/>
                </a:cubicBezTo>
                <a:cubicBezTo>
                  <a:pt x="214630" y="160020"/>
                  <a:pt x="173990" y="35560"/>
                  <a:pt x="190500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64" name="Freeform 61"/>
          <p:cNvSpPr>
            <a:spLocks/>
          </p:cNvSpPr>
          <p:nvPr/>
        </p:nvSpPr>
        <p:spPr bwMode="auto">
          <a:xfrm>
            <a:off x="2143125" y="2689225"/>
            <a:ext cx="2160588" cy="381000"/>
          </a:xfrm>
          <a:custGeom>
            <a:avLst/>
            <a:gdLst>
              <a:gd name="T0" fmla="*/ 2147483647 w 10000"/>
              <a:gd name="T1" fmla="*/ 0 h 10000"/>
              <a:gd name="T2" fmla="*/ 2147483647 w 10000"/>
              <a:gd name="T3" fmla="*/ 2147483647 h 10000"/>
              <a:gd name="T4" fmla="*/ 0 w 10000"/>
              <a:gd name="T5" fmla="*/ 2147483647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10000">
                <a:moveTo>
                  <a:pt x="10000" y="0"/>
                </a:moveTo>
                <a:cubicBezTo>
                  <a:pt x="8194" y="1008"/>
                  <a:pt x="7027" y="9691"/>
                  <a:pt x="3221" y="1408"/>
                </a:cubicBezTo>
                <a:cubicBezTo>
                  <a:pt x="833" y="339"/>
                  <a:pt x="1752" y="10000"/>
                  <a:pt x="0" y="6297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65" name="Freeform 110"/>
          <p:cNvSpPr>
            <a:spLocks/>
          </p:cNvSpPr>
          <p:nvPr/>
        </p:nvSpPr>
        <p:spPr bwMode="auto">
          <a:xfrm>
            <a:off x="2752725" y="2787650"/>
            <a:ext cx="1192213" cy="909638"/>
          </a:xfrm>
          <a:custGeom>
            <a:avLst/>
            <a:gdLst>
              <a:gd name="T0" fmla="*/ 0 w 715"/>
              <a:gd name="T1" fmla="*/ 2147483647 h 700"/>
              <a:gd name="T2" fmla="*/ 2147483647 w 715"/>
              <a:gd name="T3" fmla="*/ 2147483647 h 700"/>
              <a:gd name="T4" fmla="*/ 2147483647 w 715"/>
              <a:gd name="T5" fmla="*/ 2147483647 h 700"/>
              <a:gd name="T6" fmla="*/ 2147483647 w 715"/>
              <a:gd name="T7" fmla="*/ 2147483647 h 700"/>
              <a:gd name="T8" fmla="*/ 2147483647 w 715"/>
              <a:gd name="T9" fmla="*/ 2147483647 h 700"/>
              <a:gd name="T10" fmla="*/ 2147483647 w 715"/>
              <a:gd name="T11" fmla="*/ 2147483647 h 700"/>
              <a:gd name="T12" fmla="*/ 2147483647 w 715"/>
              <a:gd name="T13" fmla="*/ 2147483647 h 700"/>
              <a:gd name="T14" fmla="*/ 2147483647 w 715"/>
              <a:gd name="T15" fmla="*/ 2147483647 h 700"/>
              <a:gd name="T16" fmla="*/ 2147483647 w 715"/>
              <a:gd name="T17" fmla="*/ 2147483647 h 700"/>
              <a:gd name="T18" fmla="*/ 2147483647 w 715"/>
              <a:gd name="T19" fmla="*/ 2147483647 h 700"/>
              <a:gd name="T20" fmla="*/ 2147483647 w 715"/>
              <a:gd name="T21" fmla="*/ 2147483647 h 700"/>
              <a:gd name="T22" fmla="*/ 2147483647 w 715"/>
              <a:gd name="T23" fmla="*/ 2147483647 h 700"/>
              <a:gd name="T24" fmla="*/ 2147483647 w 715"/>
              <a:gd name="T25" fmla="*/ 2147483647 h 700"/>
              <a:gd name="T26" fmla="*/ 2147483647 w 715"/>
              <a:gd name="T27" fmla="*/ 2147483647 h 700"/>
              <a:gd name="T28" fmla="*/ 2147483647 w 715"/>
              <a:gd name="T29" fmla="*/ 2147483647 h 700"/>
              <a:gd name="T30" fmla="*/ 2147483647 w 715"/>
              <a:gd name="T31" fmla="*/ 2147483647 h 700"/>
              <a:gd name="T32" fmla="*/ 2147483647 w 715"/>
              <a:gd name="T33" fmla="*/ 2147483647 h 700"/>
              <a:gd name="T34" fmla="*/ 2147483647 w 715"/>
              <a:gd name="T35" fmla="*/ 2147483647 h 700"/>
              <a:gd name="T36" fmla="*/ 2147483647 w 715"/>
              <a:gd name="T37" fmla="*/ 2147483647 h 700"/>
              <a:gd name="T38" fmla="*/ 2147483647 w 715"/>
              <a:gd name="T39" fmla="*/ 2147483647 h 700"/>
              <a:gd name="T40" fmla="*/ 2147483647 w 715"/>
              <a:gd name="T41" fmla="*/ 0 h 7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15"/>
              <a:gd name="T64" fmla="*/ 0 h 700"/>
              <a:gd name="T65" fmla="*/ 715 w 715"/>
              <a:gd name="T66" fmla="*/ 700 h 7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15" h="700">
                <a:moveTo>
                  <a:pt x="0" y="700"/>
                </a:moveTo>
                <a:cubicBezTo>
                  <a:pt x="20" y="696"/>
                  <a:pt x="40" y="692"/>
                  <a:pt x="62" y="681"/>
                </a:cubicBezTo>
                <a:cubicBezTo>
                  <a:pt x="84" y="670"/>
                  <a:pt x="112" y="649"/>
                  <a:pt x="134" y="633"/>
                </a:cubicBezTo>
                <a:cubicBezTo>
                  <a:pt x="156" y="617"/>
                  <a:pt x="182" y="596"/>
                  <a:pt x="197" y="585"/>
                </a:cubicBezTo>
                <a:cubicBezTo>
                  <a:pt x="212" y="574"/>
                  <a:pt x="216" y="577"/>
                  <a:pt x="221" y="566"/>
                </a:cubicBezTo>
                <a:cubicBezTo>
                  <a:pt x="226" y="555"/>
                  <a:pt x="227" y="536"/>
                  <a:pt x="230" y="518"/>
                </a:cubicBezTo>
                <a:cubicBezTo>
                  <a:pt x="233" y="500"/>
                  <a:pt x="236" y="472"/>
                  <a:pt x="240" y="456"/>
                </a:cubicBezTo>
                <a:cubicBezTo>
                  <a:pt x="244" y="440"/>
                  <a:pt x="249" y="436"/>
                  <a:pt x="254" y="422"/>
                </a:cubicBezTo>
                <a:cubicBezTo>
                  <a:pt x="259" y="408"/>
                  <a:pt x="264" y="392"/>
                  <a:pt x="269" y="374"/>
                </a:cubicBezTo>
                <a:cubicBezTo>
                  <a:pt x="274" y="356"/>
                  <a:pt x="280" y="333"/>
                  <a:pt x="283" y="312"/>
                </a:cubicBezTo>
                <a:cubicBezTo>
                  <a:pt x="286" y="291"/>
                  <a:pt x="284" y="263"/>
                  <a:pt x="288" y="249"/>
                </a:cubicBezTo>
                <a:cubicBezTo>
                  <a:pt x="292" y="235"/>
                  <a:pt x="293" y="229"/>
                  <a:pt x="307" y="225"/>
                </a:cubicBezTo>
                <a:cubicBezTo>
                  <a:pt x="321" y="221"/>
                  <a:pt x="352" y="225"/>
                  <a:pt x="374" y="225"/>
                </a:cubicBezTo>
                <a:cubicBezTo>
                  <a:pt x="396" y="225"/>
                  <a:pt x="422" y="228"/>
                  <a:pt x="437" y="225"/>
                </a:cubicBezTo>
                <a:cubicBezTo>
                  <a:pt x="452" y="222"/>
                  <a:pt x="449" y="214"/>
                  <a:pt x="466" y="206"/>
                </a:cubicBezTo>
                <a:cubicBezTo>
                  <a:pt x="483" y="198"/>
                  <a:pt x="515" y="190"/>
                  <a:pt x="538" y="177"/>
                </a:cubicBezTo>
                <a:cubicBezTo>
                  <a:pt x="561" y="164"/>
                  <a:pt x="588" y="138"/>
                  <a:pt x="605" y="129"/>
                </a:cubicBezTo>
                <a:cubicBezTo>
                  <a:pt x="622" y="120"/>
                  <a:pt x="626" y="132"/>
                  <a:pt x="638" y="120"/>
                </a:cubicBezTo>
                <a:cubicBezTo>
                  <a:pt x="650" y="108"/>
                  <a:pt x="668" y="73"/>
                  <a:pt x="677" y="57"/>
                </a:cubicBezTo>
                <a:cubicBezTo>
                  <a:pt x="686" y="41"/>
                  <a:pt x="685" y="34"/>
                  <a:pt x="691" y="24"/>
                </a:cubicBezTo>
                <a:cubicBezTo>
                  <a:pt x="697" y="14"/>
                  <a:pt x="706" y="7"/>
                  <a:pt x="715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66" name="AutoShape 79"/>
          <p:cNvSpPr>
            <a:spLocks noChangeArrowheads="1"/>
          </p:cNvSpPr>
          <p:nvPr/>
        </p:nvSpPr>
        <p:spPr bwMode="auto">
          <a:xfrm>
            <a:off x="3228975" y="308610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8181967" name="AutoShape 86"/>
          <p:cNvSpPr>
            <a:spLocks noChangeArrowheads="1"/>
          </p:cNvSpPr>
          <p:nvPr/>
        </p:nvSpPr>
        <p:spPr bwMode="auto">
          <a:xfrm>
            <a:off x="2732088" y="3902075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8181968" name="Text Box 326"/>
          <p:cNvSpPr txBox="1">
            <a:spLocks noChangeArrowheads="1"/>
          </p:cNvSpPr>
          <p:nvPr/>
        </p:nvSpPr>
        <p:spPr bwMode="auto">
          <a:xfrm rot="-395305">
            <a:off x="3414713" y="3094038"/>
            <a:ext cx="338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Purus</a:t>
            </a:r>
          </a:p>
        </p:txBody>
      </p:sp>
      <p:sp>
        <p:nvSpPr>
          <p:cNvPr id="8181969" name="AutoShape 97"/>
          <p:cNvSpPr>
            <a:spLocks noChangeArrowheads="1"/>
          </p:cNvSpPr>
          <p:nvPr/>
        </p:nvSpPr>
        <p:spPr bwMode="auto">
          <a:xfrm>
            <a:off x="4294188" y="2655888"/>
            <a:ext cx="66675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970" name="Forma livre 299"/>
          <p:cNvSpPr>
            <a:spLocks noChangeArrowheads="1"/>
          </p:cNvSpPr>
          <p:nvPr/>
        </p:nvSpPr>
        <p:spPr bwMode="auto">
          <a:xfrm>
            <a:off x="5162550" y="5441950"/>
            <a:ext cx="631825" cy="306388"/>
          </a:xfrm>
          <a:custGeom>
            <a:avLst/>
            <a:gdLst>
              <a:gd name="T0" fmla="*/ 0 w 750570"/>
              <a:gd name="T1" fmla="*/ 0 h 364490"/>
              <a:gd name="T2" fmla="*/ 99541 w 750570"/>
              <a:gd name="T3" fmla="*/ 103336 h 364490"/>
              <a:gd name="T4" fmla="*/ 336908 w 750570"/>
              <a:gd name="T5" fmla="*/ 172227 h 364490"/>
              <a:gd name="T6" fmla="*/ 340737 w 750570"/>
              <a:gd name="T7" fmla="*/ 168399 h 364490"/>
              <a:gd name="T8" fmla="*/ 0 60000 65536"/>
              <a:gd name="T9" fmla="*/ 0 60000 65536"/>
              <a:gd name="T10" fmla="*/ 0 60000 65536"/>
              <a:gd name="T11" fmla="*/ 0 60000 65536"/>
              <a:gd name="T12" fmla="*/ 0 w 750570"/>
              <a:gd name="T13" fmla="*/ 0 h 364490"/>
              <a:gd name="T14" fmla="*/ 750570 w 750570"/>
              <a:gd name="T15" fmla="*/ 364490 h 3644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0570" h="364490">
                <a:moveTo>
                  <a:pt x="0" y="0"/>
                </a:moveTo>
                <a:cubicBezTo>
                  <a:pt x="43180" y="74295"/>
                  <a:pt x="86360" y="148590"/>
                  <a:pt x="198120" y="205740"/>
                </a:cubicBezTo>
                <a:cubicBezTo>
                  <a:pt x="309880" y="262890"/>
                  <a:pt x="590550" y="321310"/>
                  <a:pt x="670560" y="342900"/>
                </a:cubicBezTo>
                <a:cubicBezTo>
                  <a:pt x="750570" y="364490"/>
                  <a:pt x="714375" y="349885"/>
                  <a:pt x="678180" y="33528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71" name="Forma livre 300"/>
          <p:cNvSpPr>
            <a:spLocks noChangeArrowheads="1"/>
          </p:cNvSpPr>
          <p:nvPr/>
        </p:nvSpPr>
        <p:spPr bwMode="auto">
          <a:xfrm>
            <a:off x="5721350" y="5737225"/>
            <a:ext cx="565150" cy="241300"/>
          </a:xfrm>
          <a:custGeom>
            <a:avLst/>
            <a:gdLst>
              <a:gd name="T0" fmla="*/ 5811 w 672042"/>
              <a:gd name="T1" fmla="*/ 0 h 285750"/>
              <a:gd name="T2" fmla="*/ 4226 w 672042"/>
              <a:gd name="T3" fmla="*/ 38600 h 285750"/>
              <a:gd name="T4" fmla="*/ 31165 w 672042"/>
              <a:gd name="T5" fmla="*/ 88456 h 285750"/>
              <a:gd name="T6" fmla="*/ 116734 w 672042"/>
              <a:gd name="T7" fmla="*/ 130271 h 285750"/>
              <a:gd name="T8" fmla="*/ 335412 w 672042"/>
              <a:gd name="T9" fmla="*/ 144746 h 285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042"/>
              <a:gd name="T16" fmla="*/ 0 h 285750"/>
              <a:gd name="T17" fmla="*/ 672042 w 672042"/>
              <a:gd name="T18" fmla="*/ 285750 h 285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042" h="285750">
                <a:moveTo>
                  <a:pt x="11642" y="0"/>
                </a:moveTo>
                <a:cubicBezTo>
                  <a:pt x="5821" y="23548"/>
                  <a:pt x="0" y="47096"/>
                  <a:pt x="8467" y="76200"/>
                </a:cubicBezTo>
                <a:cubicBezTo>
                  <a:pt x="16934" y="105304"/>
                  <a:pt x="24871" y="144463"/>
                  <a:pt x="62442" y="174625"/>
                </a:cubicBezTo>
                <a:cubicBezTo>
                  <a:pt x="100013" y="204787"/>
                  <a:pt x="132292" y="238654"/>
                  <a:pt x="233892" y="257175"/>
                </a:cubicBezTo>
                <a:cubicBezTo>
                  <a:pt x="335492" y="275696"/>
                  <a:pt x="503767" y="280723"/>
                  <a:pt x="672042" y="285750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72" name="Text Box 326"/>
          <p:cNvSpPr txBox="1">
            <a:spLocks noChangeArrowheads="1"/>
          </p:cNvSpPr>
          <p:nvPr/>
        </p:nvSpPr>
        <p:spPr bwMode="auto">
          <a:xfrm>
            <a:off x="6288088" y="5902325"/>
            <a:ext cx="2762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Santos</a:t>
            </a:r>
          </a:p>
        </p:txBody>
      </p:sp>
      <p:sp>
        <p:nvSpPr>
          <p:cNvPr id="8181973" name="Text Box 326"/>
          <p:cNvSpPr txBox="1">
            <a:spLocks noChangeArrowheads="1"/>
          </p:cNvSpPr>
          <p:nvPr/>
        </p:nvSpPr>
        <p:spPr bwMode="auto">
          <a:xfrm>
            <a:off x="5768975" y="5664200"/>
            <a:ext cx="460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Alto Araguaia</a:t>
            </a:r>
          </a:p>
        </p:txBody>
      </p:sp>
      <p:sp>
        <p:nvSpPr>
          <p:cNvPr id="8181974" name="Oval 250"/>
          <p:cNvSpPr>
            <a:spLocks noChangeArrowheads="1"/>
          </p:cNvSpPr>
          <p:nvPr/>
        </p:nvSpPr>
        <p:spPr bwMode="auto">
          <a:xfrm>
            <a:off x="5257800" y="555625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975" name="Text Box 326"/>
          <p:cNvSpPr txBox="1">
            <a:spLocks noChangeArrowheads="1"/>
          </p:cNvSpPr>
          <p:nvPr/>
        </p:nvSpPr>
        <p:spPr bwMode="auto">
          <a:xfrm>
            <a:off x="4751388" y="5522913"/>
            <a:ext cx="5095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  <a:latin typeface="Calibri" pitchFamily="34" charset="0"/>
              </a:rPr>
              <a:t>Rondonópolis</a:t>
            </a:r>
          </a:p>
        </p:txBody>
      </p:sp>
      <p:sp>
        <p:nvSpPr>
          <p:cNvPr id="8181976" name="Forma livre 306"/>
          <p:cNvSpPr>
            <a:spLocks noChangeArrowheads="1"/>
          </p:cNvSpPr>
          <p:nvPr/>
        </p:nvSpPr>
        <p:spPr bwMode="auto">
          <a:xfrm>
            <a:off x="5156200" y="4949825"/>
            <a:ext cx="223838" cy="454025"/>
          </a:xfrm>
          <a:custGeom>
            <a:avLst/>
            <a:gdLst>
              <a:gd name="T0" fmla="*/ 0 w 266700"/>
              <a:gd name="T1" fmla="*/ 270247 h 539750"/>
              <a:gd name="T2" fmla="*/ 34738 w 266700"/>
              <a:gd name="T3" fmla="*/ 181225 h 539750"/>
              <a:gd name="T4" fmla="*/ 113688 w 266700"/>
              <a:gd name="T5" fmla="*/ 73126 h 539750"/>
              <a:gd name="T6" fmla="*/ 132636 w 266700"/>
              <a:gd name="T7" fmla="*/ 0 h 539750"/>
              <a:gd name="T8" fmla="*/ 0 60000 65536"/>
              <a:gd name="T9" fmla="*/ 0 60000 65536"/>
              <a:gd name="T10" fmla="*/ 0 60000 65536"/>
              <a:gd name="T11" fmla="*/ 0 60000 65536"/>
              <a:gd name="T12" fmla="*/ 0 w 266700"/>
              <a:gd name="T13" fmla="*/ 0 h 539750"/>
              <a:gd name="T14" fmla="*/ 266700 w 266700"/>
              <a:gd name="T15" fmla="*/ 539750 h 539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700" h="539750">
                <a:moveTo>
                  <a:pt x="0" y="539750"/>
                </a:moveTo>
                <a:cubicBezTo>
                  <a:pt x="15875" y="483658"/>
                  <a:pt x="31750" y="427567"/>
                  <a:pt x="69850" y="361950"/>
                </a:cubicBezTo>
                <a:cubicBezTo>
                  <a:pt x="107950" y="296333"/>
                  <a:pt x="195792" y="206375"/>
                  <a:pt x="228600" y="146050"/>
                </a:cubicBezTo>
                <a:cubicBezTo>
                  <a:pt x="261408" y="85725"/>
                  <a:pt x="264054" y="42862"/>
                  <a:pt x="266700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77" name="AutoShape 84"/>
          <p:cNvSpPr>
            <a:spLocks noChangeArrowheads="1"/>
          </p:cNvSpPr>
          <p:nvPr/>
        </p:nvSpPr>
        <p:spPr bwMode="auto">
          <a:xfrm>
            <a:off x="5205413" y="5091113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8181978" name="AutoShape 85"/>
          <p:cNvSpPr>
            <a:spLocks noChangeArrowheads="1"/>
          </p:cNvSpPr>
          <p:nvPr/>
        </p:nvSpPr>
        <p:spPr bwMode="auto">
          <a:xfrm>
            <a:off x="5265738" y="5421313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8181979" name="Forma livre 279"/>
          <p:cNvSpPr>
            <a:spLocks noChangeArrowheads="1"/>
          </p:cNvSpPr>
          <p:nvPr/>
        </p:nvSpPr>
        <p:spPr bwMode="auto">
          <a:xfrm>
            <a:off x="6686550" y="2260600"/>
            <a:ext cx="295275" cy="1398588"/>
          </a:xfrm>
          <a:custGeom>
            <a:avLst/>
            <a:gdLst>
              <a:gd name="T0" fmla="*/ 0 w 351631"/>
              <a:gd name="T1" fmla="*/ 0 h 1662113"/>
              <a:gd name="T2" fmla="*/ 56677 w 351631"/>
              <a:gd name="T3" fmla="*/ 116957 h 1662113"/>
              <a:gd name="T4" fmla="*/ 160587 w 351631"/>
              <a:gd name="T5" fmla="*/ 358032 h 1662113"/>
              <a:gd name="T6" fmla="*/ 139332 w 351631"/>
              <a:gd name="T7" fmla="*/ 551368 h 1662113"/>
              <a:gd name="T8" fmla="*/ 148779 w 351631"/>
              <a:gd name="T9" fmla="*/ 680260 h 1662113"/>
              <a:gd name="T10" fmla="*/ 113355 w 351631"/>
              <a:gd name="T11" fmla="*/ 833020 h 1662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1631"/>
              <a:gd name="T19" fmla="*/ 0 h 1662113"/>
              <a:gd name="T20" fmla="*/ 351631 w 351631"/>
              <a:gd name="T21" fmla="*/ 1662113 h 1662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1631" h="1662113">
                <a:moveTo>
                  <a:pt x="0" y="0"/>
                </a:moveTo>
                <a:cubicBezTo>
                  <a:pt x="30162" y="57150"/>
                  <a:pt x="60325" y="114301"/>
                  <a:pt x="114300" y="233363"/>
                </a:cubicBezTo>
                <a:cubicBezTo>
                  <a:pt x="168275" y="352426"/>
                  <a:pt x="296069" y="569912"/>
                  <a:pt x="323850" y="714375"/>
                </a:cubicBezTo>
                <a:cubicBezTo>
                  <a:pt x="351631" y="858838"/>
                  <a:pt x="284957" y="992982"/>
                  <a:pt x="280988" y="1100138"/>
                </a:cubicBezTo>
                <a:cubicBezTo>
                  <a:pt x="277019" y="1207294"/>
                  <a:pt x="308769" y="1263651"/>
                  <a:pt x="300038" y="1357313"/>
                </a:cubicBezTo>
                <a:cubicBezTo>
                  <a:pt x="291307" y="1450976"/>
                  <a:pt x="246062" y="1589088"/>
                  <a:pt x="228600" y="1662113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80" name="AutoShape 70"/>
          <p:cNvSpPr>
            <a:spLocks noChangeArrowheads="1"/>
          </p:cNvSpPr>
          <p:nvPr/>
        </p:nvSpPr>
        <p:spPr bwMode="auto">
          <a:xfrm>
            <a:off x="6624638" y="2205038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981" name="Rectangle 84"/>
          <p:cNvSpPr>
            <a:spLocks noChangeArrowheads="1"/>
          </p:cNvSpPr>
          <p:nvPr/>
        </p:nvSpPr>
        <p:spPr bwMode="auto">
          <a:xfrm>
            <a:off x="6899275" y="3344863"/>
            <a:ext cx="71438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1982" name="Oval 250"/>
          <p:cNvSpPr>
            <a:spLocks noChangeArrowheads="1"/>
          </p:cNvSpPr>
          <p:nvPr/>
        </p:nvSpPr>
        <p:spPr bwMode="auto">
          <a:xfrm>
            <a:off x="6931025" y="30305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983" name="AutoShape 87"/>
          <p:cNvSpPr>
            <a:spLocks noChangeArrowheads="1"/>
          </p:cNvSpPr>
          <p:nvPr/>
        </p:nvSpPr>
        <p:spPr bwMode="auto">
          <a:xfrm>
            <a:off x="6858000" y="3079750"/>
            <a:ext cx="122238" cy="12223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98</a:t>
            </a:r>
          </a:p>
        </p:txBody>
      </p:sp>
      <p:sp>
        <p:nvSpPr>
          <p:cNvPr id="8181984" name="Forma livre 281"/>
          <p:cNvSpPr>
            <a:spLocks noChangeArrowheads="1"/>
          </p:cNvSpPr>
          <p:nvPr/>
        </p:nvSpPr>
        <p:spPr bwMode="auto">
          <a:xfrm>
            <a:off x="6615113" y="3651250"/>
            <a:ext cx="268287" cy="1036638"/>
          </a:xfrm>
          <a:custGeom>
            <a:avLst/>
            <a:gdLst>
              <a:gd name="T0" fmla="*/ 204090 w 300038"/>
              <a:gd name="T1" fmla="*/ 0 h 1209675"/>
              <a:gd name="T2" fmla="*/ 126341 w 300038"/>
              <a:gd name="T3" fmla="*/ 241177 h 1209675"/>
              <a:gd name="T4" fmla="*/ 97185 w 300038"/>
              <a:gd name="T5" fmla="*/ 443032 h 1209675"/>
              <a:gd name="T6" fmla="*/ 0 w 300038"/>
              <a:gd name="T7" fmla="*/ 665860 h 1209675"/>
              <a:gd name="T8" fmla="*/ 0 60000 65536"/>
              <a:gd name="T9" fmla="*/ 0 60000 65536"/>
              <a:gd name="T10" fmla="*/ 0 60000 65536"/>
              <a:gd name="T11" fmla="*/ 0 60000 65536"/>
              <a:gd name="T12" fmla="*/ 0 w 300038"/>
              <a:gd name="T13" fmla="*/ 0 h 1209675"/>
              <a:gd name="T14" fmla="*/ 300038 w 300038"/>
              <a:gd name="T15" fmla="*/ 1209675 h 1209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8" h="1209675">
                <a:moveTo>
                  <a:pt x="300038" y="0"/>
                </a:moveTo>
                <a:cubicBezTo>
                  <a:pt x="255985" y="152003"/>
                  <a:pt x="211932" y="304006"/>
                  <a:pt x="185738" y="438150"/>
                </a:cubicBezTo>
                <a:cubicBezTo>
                  <a:pt x="159544" y="572294"/>
                  <a:pt x="173831" y="676275"/>
                  <a:pt x="142875" y="804862"/>
                </a:cubicBezTo>
                <a:cubicBezTo>
                  <a:pt x="111919" y="933450"/>
                  <a:pt x="55959" y="1071562"/>
                  <a:pt x="0" y="120967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85" name="Oval 250"/>
          <p:cNvSpPr>
            <a:spLocks noChangeArrowheads="1"/>
          </p:cNvSpPr>
          <p:nvPr/>
        </p:nvSpPr>
        <p:spPr bwMode="auto">
          <a:xfrm>
            <a:off x="6702425" y="4357688"/>
            <a:ext cx="60325" cy="539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986" name="Forma livre 282"/>
          <p:cNvSpPr>
            <a:spLocks noChangeArrowheads="1"/>
          </p:cNvSpPr>
          <p:nvPr/>
        </p:nvSpPr>
        <p:spPr bwMode="auto">
          <a:xfrm>
            <a:off x="6553200" y="4672013"/>
            <a:ext cx="61913" cy="787400"/>
          </a:xfrm>
          <a:custGeom>
            <a:avLst/>
            <a:gdLst>
              <a:gd name="T0" fmla="*/ 74268 w 95250"/>
              <a:gd name="T1" fmla="*/ 0 h 471488"/>
              <a:gd name="T2" fmla="*/ 25994 w 95250"/>
              <a:gd name="T3" fmla="*/ 8032400 h 471488"/>
              <a:gd name="T4" fmla="*/ 0 w 95250"/>
              <a:gd name="T5" fmla="*/ 15003917 h 471488"/>
              <a:gd name="T6" fmla="*/ 0 60000 65536"/>
              <a:gd name="T7" fmla="*/ 0 60000 65536"/>
              <a:gd name="T8" fmla="*/ 0 60000 65536"/>
              <a:gd name="T9" fmla="*/ 0 w 95250"/>
              <a:gd name="T10" fmla="*/ 0 h 471488"/>
              <a:gd name="T11" fmla="*/ 95250 w 95250"/>
              <a:gd name="T12" fmla="*/ 471488 h 47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50" h="471488">
                <a:moveTo>
                  <a:pt x="95250" y="0"/>
                </a:moveTo>
                <a:cubicBezTo>
                  <a:pt x="72231" y="86916"/>
                  <a:pt x="49213" y="173832"/>
                  <a:pt x="33338" y="252413"/>
                </a:cubicBezTo>
                <a:cubicBezTo>
                  <a:pt x="17463" y="330994"/>
                  <a:pt x="8731" y="401241"/>
                  <a:pt x="0" y="471488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87" name="AutoShape 56"/>
          <p:cNvSpPr>
            <a:spLocks noChangeArrowheads="1"/>
          </p:cNvSpPr>
          <p:nvPr/>
        </p:nvSpPr>
        <p:spPr bwMode="auto">
          <a:xfrm>
            <a:off x="6356350" y="2219325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8181988" name="AutoShape 63"/>
          <p:cNvSpPr>
            <a:spLocks noChangeArrowheads="1"/>
          </p:cNvSpPr>
          <p:nvPr/>
        </p:nvSpPr>
        <p:spPr bwMode="auto">
          <a:xfrm>
            <a:off x="6354763" y="2370138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8181991" name="AutoShape 86"/>
          <p:cNvSpPr>
            <a:spLocks noChangeArrowheads="1"/>
          </p:cNvSpPr>
          <p:nvPr/>
        </p:nvSpPr>
        <p:spPr bwMode="auto">
          <a:xfrm>
            <a:off x="6578600" y="4064000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8181992" name="Forma livre 288"/>
          <p:cNvSpPr>
            <a:spLocks noChangeArrowheads="1"/>
          </p:cNvSpPr>
          <p:nvPr/>
        </p:nvSpPr>
        <p:spPr bwMode="auto">
          <a:xfrm>
            <a:off x="6753225" y="3059113"/>
            <a:ext cx="182563" cy="90487"/>
          </a:xfrm>
          <a:custGeom>
            <a:avLst/>
            <a:gdLst>
              <a:gd name="T0" fmla="*/ 109809 w 215900"/>
              <a:gd name="T1" fmla="*/ 0 h 107950"/>
              <a:gd name="T2" fmla="*/ 0 w 215900"/>
              <a:gd name="T3" fmla="*/ 37753 h 107950"/>
              <a:gd name="T4" fmla="*/ 0 60000 65536"/>
              <a:gd name="T5" fmla="*/ 0 60000 65536"/>
              <a:gd name="T6" fmla="*/ 0 w 215900"/>
              <a:gd name="T7" fmla="*/ 0 h 107950"/>
              <a:gd name="T8" fmla="*/ 215900 w 215900"/>
              <a:gd name="T9" fmla="*/ 107950 h 107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5900" h="107950">
                <a:moveTo>
                  <a:pt x="215900" y="0"/>
                </a:moveTo>
                <a:cubicBezTo>
                  <a:pt x="139171" y="53975"/>
                  <a:pt x="62442" y="107950"/>
                  <a:pt x="0" y="7620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181993" name="Forma livre 290"/>
          <p:cNvSpPr>
            <a:spLocks noChangeArrowheads="1"/>
          </p:cNvSpPr>
          <p:nvPr/>
        </p:nvSpPr>
        <p:spPr bwMode="auto">
          <a:xfrm>
            <a:off x="6446838" y="3113088"/>
            <a:ext cx="263525" cy="228600"/>
          </a:xfrm>
          <a:custGeom>
            <a:avLst/>
            <a:gdLst>
              <a:gd name="T0" fmla="*/ 155817 w 314325"/>
              <a:gd name="T1" fmla="*/ 0 h 271462"/>
              <a:gd name="T2" fmla="*/ 0 w 314325"/>
              <a:gd name="T3" fmla="*/ 136370 h 271462"/>
              <a:gd name="T4" fmla="*/ 0 60000 65536"/>
              <a:gd name="T5" fmla="*/ 0 60000 65536"/>
              <a:gd name="T6" fmla="*/ 0 w 314325"/>
              <a:gd name="T7" fmla="*/ 0 h 271462"/>
              <a:gd name="T8" fmla="*/ 314325 w 314325"/>
              <a:gd name="T9" fmla="*/ 271462 h 271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4325" h="271462">
                <a:moveTo>
                  <a:pt x="314325" y="0"/>
                </a:moveTo>
                <a:cubicBezTo>
                  <a:pt x="160337" y="29765"/>
                  <a:pt x="6350" y="59531"/>
                  <a:pt x="0" y="271462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181994" name="Oval 250"/>
          <p:cNvSpPr>
            <a:spLocks noChangeArrowheads="1"/>
          </p:cNvSpPr>
          <p:nvPr/>
        </p:nvSpPr>
        <p:spPr bwMode="auto">
          <a:xfrm>
            <a:off x="6418263" y="3305175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995" name="Text Box 326"/>
          <p:cNvSpPr txBox="1">
            <a:spLocks noChangeArrowheads="1"/>
          </p:cNvSpPr>
          <p:nvPr/>
        </p:nvSpPr>
        <p:spPr bwMode="auto">
          <a:xfrm>
            <a:off x="5981700" y="3209925"/>
            <a:ext cx="536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Parauapebas</a:t>
            </a:r>
          </a:p>
        </p:txBody>
      </p:sp>
      <p:sp>
        <p:nvSpPr>
          <p:cNvPr id="8181996" name="Freeform 101"/>
          <p:cNvSpPr>
            <a:spLocks/>
          </p:cNvSpPr>
          <p:nvPr/>
        </p:nvSpPr>
        <p:spPr bwMode="auto">
          <a:xfrm flipH="1">
            <a:off x="6457950" y="3357563"/>
            <a:ext cx="39688" cy="141287"/>
          </a:xfrm>
          <a:custGeom>
            <a:avLst/>
            <a:gdLst>
              <a:gd name="T0" fmla="*/ 2147483647 w 237"/>
              <a:gd name="T1" fmla="*/ 0 h 237"/>
              <a:gd name="T2" fmla="*/ 2147483647 w 237"/>
              <a:gd name="T3" fmla="*/ 2147483647 h 237"/>
              <a:gd name="T4" fmla="*/ 2147483647 w 237"/>
              <a:gd name="T5" fmla="*/ 2147483647 h 237"/>
              <a:gd name="T6" fmla="*/ 2147483647 w 237"/>
              <a:gd name="T7" fmla="*/ 2147483647 h 237"/>
              <a:gd name="T8" fmla="*/ 2147483647 w 237"/>
              <a:gd name="T9" fmla="*/ 2147483647 h 237"/>
              <a:gd name="T10" fmla="*/ 2147483647 w 237"/>
              <a:gd name="T11" fmla="*/ 2147483647 h 237"/>
              <a:gd name="T12" fmla="*/ 2147483647 w 237"/>
              <a:gd name="T13" fmla="*/ 2147483647 h 237"/>
              <a:gd name="T14" fmla="*/ 0 w 237"/>
              <a:gd name="T15" fmla="*/ 2147483647 h 2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237"/>
              <a:gd name="T26" fmla="*/ 237 w 237"/>
              <a:gd name="T27" fmla="*/ 237 h 2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237">
                <a:moveTo>
                  <a:pt x="237" y="0"/>
                </a:moveTo>
                <a:cubicBezTo>
                  <a:pt x="223" y="5"/>
                  <a:pt x="222" y="18"/>
                  <a:pt x="216" y="30"/>
                </a:cubicBezTo>
                <a:cubicBezTo>
                  <a:pt x="210" y="42"/>
                  <a:pt x="199" y="50"/>
                  <a:pt x="192" y="60"/>
                </a:cubicBezTo>
                <a:cubicBezTo>
                  <a:pt x="178" y="80"/>
                  <a:pt x="173" y="102"/>
                  <a:pt x="153" y="117"/>
                </a:cubicBezTo>
                <a:cubicBezTo>
                  <a:pt x="149" y="130"/>
                  <a:pt x="136" y="140"/>
                  <a:pt x="123" y="144"/>
                </a:cubicBezTo>
                <a:cubicBezTo>
                  <a:pt x="110" y="157"/>
                  <a:pt x="100" y="170"/>
                  <a:pt x="87" y="183"/>
                </a:cubicBezTo>
                <a:cubicBezTo>
                  <a:pt x="73" y="197"/>
                  <a:pt x="53" y="202"/>
                  <a:pt x="39" y="216"/>
                </a:cubicBezTo>
                <a:cubicBezTo>
                  <a:pt x="33" y="233"/>
                  <a:pt x="17" y="237"/>
                  <a:pt x="0" y="237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1997" name="Text Box 326"/>
          <p:cNvSpPr txBox="1">
            <a:spLocks noChangeArrowheads="1"/>
          </p:cNvSpPr>
          <p:nvPr/>
        </p:nvSpPr>
        <p:spPr bwMode="auto">
          <a:xfrm>
            <a:off x="5859463" y="3487738"/>
            <a:ext cx="663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Canaã dos Carajas</a:t>
            </a:r>
          </a:p>
        </p:txBody>
      </p:sp>
      <p:sp>
        <p:nvSpPr>
          <p:cNvPr id="8181998" name="Oval 250"/>
          <p:cNvSpPr>
            <a:spLocks noChangeArrowheads="1"/>
          </p:cNvSpPr>
          <p:nvPr/>
        </p:nvSpPr>
        <p:spPr bwMode="auto">
          <a:xfrm>
            <a:off x="6467475" y="347503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1999" name="AutoShape 139"/>
          <p:cNvSpPr>
            <a:spLocks noChangeArrowheads="1"/>
          </p:cNvSpPr>
          <p:nvPr/>
        </p:nvSpPr>
        <p:spPr bwMode="auto">
          <a:xfrm>
            <a:off x="7827963" y="4956175"/>
            <a:ext cx="65087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2000" name="AutoShape 151"/>
          <p:cNvSpPr>
            <a:spLocks noChangeArrowheads="1"/>
          </p:cNvSpPr>
          <p:nvPr/>
        </p:nvSpPr>
        <p:spPr bwMode="auto">
          <a:xfrm>
            <a:off x="6864350" y="4864100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107</a:t>
            </a:r>
          </a:p>
        </p:txBody>
      </p:sp>
      <p:sp>
        <p:nvSpPr>
          <p:cNvPr id="8182001" name="Text Box 326"/>
          <p:cNvSpPr txBox="1">
            <a:spLocks noChangeArrowheads="1"/>
          </p:cNvSpPr>
          <p:nvPr/>
        </p:nvSpPr>
        <p:spPr bwMode="auto">
          <a:xfrm>
            <a:off x="6575425" y="5429250"/>
            <a:ext cx="9921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São Paulo / Resende</a:t>
            </a:r>
          </a:p>
        </p:txBody>
      </p:sp>
      <p:sp>
        <p:nvSpPr>
          <p:cNvPr id="8182002" name="Freeform 48"/>
          <p:cNvSpPr>
            <a:spLocks/>
          </p:cNvSpPr>
          <p:nvPr/>
        </p:nvSpPr>
        <p:spPr bwMode="auto">
          <a:xfrm>
            <a:off x="3417888" y="3757613"/>
            <a:ext cx="301625" cy="196850"/>
          </a:xfrm>
          <a:custGeom>
            <a:avLst/>
            <a:gdLst>
              <a:gd name="T0" fmla="*/ 2147483647 w 5689"/>
              <a:gd name="T1" fmla="*/ 2147483647 h 5810"/>
              <a:gd name="T2" fmla="*/ 2147483647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03" name="Freeform 46"/>
          <p:cNvSpPr>
            <a:spLocks/>
          </p:cNvSpPr>
          <p:nvPr/>
        </p:nvSpPr>
        <p:spPr bwMode="auto">
          <a:xfrm>
            <a:off x="3706813" y="2633663"/>
            <a:ext cx="823912" cy="1128712"/>
          </a:xfrm>
          <a:custGeom>
            <a:avLst/>
            <a:gdLst>
              <a:gd name="T0" fmla="*/ 2147483647 w 9549"/>
              <a:gd name="T1" fmla="*/ 0 h 10104"/>
              <a:gd name="T2" fmla="*/ 0 w 9549"/>
              <a:gd name="T3" fmla="*/ 2147483647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04" name="Text Box 326"/>
          <p:cNvSpPr txBox="1">
            <a:spLocks noChangeArrowheads="1"/>
          </p:cNvSpPr>
          <p:nvPr/>
        </p:nvSpPr>
        <p:spPr bwMode="auto">
          <a:xfrm>
            <a:off x="4171950" y="2466975"/>
            <a:ext cx="4000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Itacoatiara</a:t>
            </a:r>
          </a:p>
        </p:txBody>
      </p:sp>
      <p:sp>
        <p:nvSpPr>
          <p:cNvPr id="8182005" name="AutoShape 140"/>
          <p:cNvSpPr>
            <a:spLocks noChangeArrowheads="1"/>
          </p:cNvSpPr>
          <p:nvPr/>
        </p:nvSpPr>
        <p:spPr bwMode="auto">
          <a:xfrm>
            <a:off x="4500563" y="2571750"/>
            <a:ext cx="66675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2006" name="AutoShape 147"/>
          <p:cNvSpPr>
            <a:spLocks noChangeArrowheads="1"/>
          </p:cNvSpPr>
          <p:nvPr/>
        </p:nvSpPr>
        <p:spPr bwMode="auto">
          <a:xfrm>
            <a:off x="3294063" y="3719513"/>
            <a:ext cx="144462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8182007" name="AutoShape 79"/>
          <p:cNvSpPr>
            <a:spLocks noChangeArrowheads="1"/>
          </p:cNvSpPr>
          <p:nvPr/>
        </p:nvSpPr>
        <p:spPr bwMode="auto">
          <a:xfrm>
            <a:off x="4114800" y="3451225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8182008" name="Forma livre 297"/>
          <p:cNvSpPr>
            <a:spLocks noChangeArrowheads="1"/>
          </p:cNvSpPr>
          <p:nvPr/>
        </p:nvSpPr>
        <p:spPr bwMode="auto">
          <a:xfrm>
            <a:off x="2576513" y="3954463"/>
            <a:ext cx="812800" cy="252412"/>
          </a:xfrm>
          <a:custGeom>
            <a:avLst/>
            <a:gdLst>
              <a:gd name="T0" fmla="*/ 0 w 985838"/>
              <a:gd name="T1" fmla="*/ 161262 h 250031"/>
              <a:gd name="T2" fmla="*/ 98794 w 985838"/>
              <a:gd name="T3" fmla="*/ 215016 h 250031"/>
              <a:gd name="T4" fmla="*/ 195342 w 985838"/>
              <a:gd name="T5" fmla="*/ 148858 h 250031"/>
              <a:gd name="T6" fmla="*/ 330062 w 985838"/>
              <a:gd name="T7" fmla="*/ 124047 h 250031"/>
              <a:gd name="T8" fmla="*/ 377213 w 985838"/>
              <a:gd name="T9" fmla="*/ 119912 h 250031"/>
              <a:gd name="T10" fmla="*/ 406402 w 985838"/>
              <a:gd name="T11" fmla="*/ 99238 h 250031"/>
              <a:gd name="T12" fmla="*/ 464780 w 985838"/>
              <a:gd name="T13" fmla="*/ 0 h 2500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838"/>
              <a:gd name="T22" fmla="*/ 0 h 250031"/>
              <a:gd name="T23" fmla="*/ 985838 w 985838"/>
              <a:gd name="T24" fmla="*/ 250031 h 2500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838" h="250031">
                <a:moveTo>
                  <a:pt x="0" y="185737"/>
                </a:moveTo>
                <a:cubicBezTo>
                  <a:pt x="70247" y="217884"/>
                  <a:pt x="140494" y="250031"/>
                  <a:pt x="209550" y="247650"/>
                </a:cubicBezTo>
                <a:cubicBezTo>
                  <a:pt x="278606" y="245269"/>
                  <a:pt x="332582" y="188912"/>
                  <a:pt x="414338" y="171450"/>
                </a:cubicBezTo>
                <a:cubicBezTo>
                  <a:pt x="496094" y="153988"/>
                  <a:pt x="635794" y="148431"/>
                  <a:pt x="700088" y="142875"/>
                </a:cubicBezTo>
                <a:cubicBezTo>
                  <a:pt x="764382" y="137319"/>
                  <a:pt x="773113" y="142874"/>
                  <a:pt x="800100" y="138112"/>
                </a:cubicBezTo>
                <a:cubicBezTo>
                  <a:pt x="827087" y="133350"/>
                  <a:pt x="831057" y="137319"/>
                  <a:pt x="862013" y="114300"/>
                </a:cubicBezTo>
                <a:cubicBezTo>
                  <a:pt x="892969" y="91281"/>
                  <a:pt x="939403" y="45640"/>
                  <a:pt x="985838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09" name="AutoShape 86"/>
          <p:cNvSpPr>
            <a:spLocks noChangeArrowheads="1"/>
          </p:cNvSpPr>
          <p:nvPr/>
        </p:nvSpPr>
        <p:spPr bwMode="auto">
          <a:xfrm>
            <a:off x="2633663" y="420846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8182010" name="Forma livre 299"/>
          <p:cNvSpPr>
            <a:spLocks noChangeArrowheads="1"/>
          </p:cNvSpPr>
          <p:nvPr/>
        </p:nvSpPr>
        <p:spPr bwMode="auto">
          <a:xfrm>
            <a:off x="3405188" y="3962400"/>
            <a:ext cx="817562" cy="793750"/>
          </a:xfrm>
          <a:custGeom>
            <a:avLst/>
            <a:gdLst>
              <a:gd name="T0" fmla="*/ 0 w 971550"/>
              <a:gd name="T1" fmla="*/ 0 h 942975"/>
              <a:gd name="T2" fmla="*/ 59683 w 971550"/>
              <a:gd name="T3" fmla="*/ 95577 h 942975"/>
              <a:gd name="T4" fmla="*/ 307962 w 971550"/>
              <a:gd name="T5" fmla="*/ 358413 h 942975"/>
              <a:gd name="T6" fmla="*/ 487011 w 971550"/>
              <a:gd name="T7" fmla="*/ 473106 h 942975"/>
              <a:gd name="T8" fmla="*/ 0 60000 65536"/>
              <a:gd name="T9" fmla="*/ 0 60000 65536"/>
              <a:gd name="T10" fmla="*/ 0 60000 65536"/>
              <a:gd name="T11" fmla="*/ 0 60000 65536"/>
              <a:gd name="T12" fmla="*/ 0 w 971550"/>
              <a:gd name="T13" fmla="*/ 0 h 942975"/>
              <a:gd name="T14" fmla="*/ 971550 w 97155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1550" h="942975">
                <a:moveTo>
                  <a:pt x="0" y="0"/>
                </a:moveTo>
                <a:cubicBezTo>
                  <a:pt x="8334" y="35719"/>
                  <a:pt x="16668" y="71438"/>
                  <a:pt x="119062" y="190500"/>
                </a:cubicBezTo>
                <a:cubicBezTo>
                  <a:pt x="221456" y="309562"/>
                  <a:pt x="472281" y="588963"/>
                  <a:pt x="614362" y="714375"/>
                </a:cubicBezTo>
                <a:cubicBezTo>
                  <a:pt x="756443" y="839787"/>
                  <a:pt x="863996" y="891381"/>
                  <a:pt x="971550" y="94297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11" name="AutoShape 86"/>
          <p:cNvSpPr>
            <a:spLocks noChangeArrowheads="1"/>
          </p:cNvSpPr>
          <p:nvPr/>
        </p:nvSpPr>
        <p:spPr bwMode="auto">
          <a:xfrm>
            <a:off x="3411538" y="381476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182012" name="AutoShape 86"/>
          <p:cNvSpPr>
            <a:spLocks noChangeArrowheads="1"/>
          </p:cNvSpPr>
          <p:nvPr/>
        </p:nvSpPr>
        <p:spPr bwMode="auto">
          <a:xfrm>
            <a:off x="3475038" y="396240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182013" name="Oval 250"/>
          <p:cNvSpPr>
            <a:spLocks noChangeArrowheads="1"/>
          </p:cNvSpPr>
          <p:nvPr/>
        </p:nvSpPr>
        <p:spPr bwMode="auto">
          <a:xfrm>
            <a:off x="3648075" y="42926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2014" name="Text Box 326"/>
          <p:cNvSpPr txBox="1">
            <a:spLocks noChangeArrowheads="1"/>
          </p:cNvSpPr>
          <p:nvPr/>
        </p:nvSpPr>
        <p:spPr bwMode="auto">
          <a:xfrm>
            <a:off x="3398838" y="4352925"/>
            <a:ext cx="3476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Ji-Paraná</a:t>
            </a:r>
          </a:p>
        </p:txBody>
      </p:sp>
      <p:sp>
        <p:nvSpPr>
          <p:cNvPr id="8182015" name="AutoShape 86"/>
          <p:cNvSpPr>
            <a:spLocks noChangeArrowheads="1"/>
          </p:cNvSpPr>
          <p:nvPr/>
        </p:nvSpPr>
        <p:spPr bwMode="auto">
          <a:xfrm>
            <a:off x="3587750" y="41354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8182016" name="AutoShape 86"/>
          <p:cNvSpPr>
            <a:spLocks noChangeArrowheads="1"/>
          </p:cNvSpPr>
          <p:nvPr/>
        </p:nvSpPr>
        <p:spPr bwMode="auto">
          <a:xfrm>
            <a:off x="3724275" y="4183063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182017" name="AutoShape 86"/>
          <p:cNvSpPr>
            <a:spLocks noChangeArrowheads="1"/>
          </p:cNvSpPr>
          <p:nvPr/>
        </p:nvSpPr>
        <p:spPr bwMode="auto">
          <a:xfrm>
            <a:off x="3706813" y="433546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182018" name="Forma livre 307"/>
          <p:cNvSpPr>
            <a:spLocks noChangeArrowheads="1"/>
          </p:cNvSpPr>
          <p:nvPr/>
        </p:nvSpPr>
        <p:spPr bwMode="auto">
          <a:xfrm>
            <a:off x="4262438" y="4784725"/>
            <a:ext cx="173037" cy="339725"/>
          </a:xfrm>
          <a:custGeom>
            <a:avLst/>
            <a:gdLst>
              <a:gd name="T0" fmla="*/ 0 w 204787"/>
              <a:gd name="T1" fmla="*/ 0 h 404813"/>
              <a:gd name="T2" fmla="*/ 103924 w 204787"/>
              <a:gd name="T3" fmla="*/ 201271 h 404813"/>
              <a:gd name="T4" fmla="*/ 0 60000 65536"/>
              <a:gd name="T5" fmla="*/ 0 60000 65536"/>
              <a:gd name="T6" fmla="*/ 0 w 204787"/>
              <a:gd name="T7" fmla="*/ 0 h 404813"/>
              <a:gd name="T8" fmla="*/ 204787 w 204787"/>
              <a:gd name="T9" fmla="*/ 404813 h 4048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787" h="404813">
                <a:moveTo>
                  <a:pt x="0" y="0"/>
                </a:moveTo>
                <a:cubicBezTo>
                  <a:pt x="81359" y="166291"/>
                  <a:pt x="162718" y="332582"/>
                  <a:pt x="204787" y="404813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19" name="Forma livre 309"/>
          <p:cNvSpPr>
            <a:spLocks noChangeArrowheads="1"/>
          </p:cNvSpPr>
          <p:nvPr/>
        </p:nvSpPr>
        <p:spPr bwMode="auto">
          <a:xfrm>
            <a:off x="4435475" y="5121275"/>
            <a:ext cx="328613" cy="231775"/>
          </a:xfrm>
          <a:custGeom>
            <a:avLst/>
            <a:gdLst>
              <a:gd name="T0" fmla="*/ 0 w 390525"/>
              <a:gd name="T1" fmla="*/ 0 h 275432"/>
              <a:gd name="T2" fmla="*/ 195732 w 390525"/>
              <a:gd name="T3" fmla="*/ 74218 h 275432"/>
              <a:gd name="T4" fmla="*/ 0 60000 65536"/>
              <a:gd name="T5" fmla="*/ 0 60000 65536"/>
              <a:gd name="T6" fmla="*/ 0 w 390525"/>
              <a:gd name="T7" fmla="*/ 0 h 275432"/>
              <a:gd name="T8" fmla="*/ 390525 w 390525"/>
              <a:gd name="T9" fmla="*/ 275432 h 275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0525" h="275432">
                <a:moveTo>
                  <a:pt x="0" y="0"/>
                </a:moveTo>
                <a:cubicBezTo>
                  <a:pt x="84534" y="137716"/>
                  <a:pt x="169069" y="275432"/>
                  <a:pt x="390525" y="147638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20" name="Forma livre 310"/>
          <p:cNvSpPr>
            <a:spLocks noChangeArrowheads="1"/>
          </p:cNvSpPr>
          <p:nvPr/>
        </p:nvSpPr>
        <p:spPr bwMode="auto">
          <a:xfrm>
            <a:off x="4764088" y="5211763"/>
            <a:ext cx="388937" cy="112712"/>
          </a:xfrm>
          <a:custGeom>
            <a:avLst/>
            <a:gdLst>
              <a:gd name="T0" fmla="*/ 0 w 461963"/>
              <a:gd name="T1" fmla="*/ 19457 h 134937"/>
              <a:gd name="T2" fmla="*/ 231915 w 461963"/>
              <a:gd name="T3" fmla="*/ 66154 h 134937"/>
              <a:gd name="T4" fmla="*/ 0 60000 65536"/>
              <a:gd name="T5" fmla="*/ 0 60000 65536"/>
              <a:gd name="T6" fmla="*/ 0 w 461963"/>
              <a:gd name="T7" fmla="*/ 0 h 134937"/>
              <a:gd name="T8" fmla="*/ 461963 w 461963"/>
              <a:gd name="T9" fmla="*/ 134937 h 1349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963" h="134937">
                <a:moveTo>
                  <a:pt x="0" y="39687"/>
                </a:moveTo>
                <a:cubicBezTo>
                  <a:pt x="189309" y="19843"/>
                  <a:pt x="378619" y="0"/>
                  <a:pt x="461963" y="134937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21" name="Forma livre 311"/>
          <p:cNvSpPr>
            <a:spLocks noChangeArrowheads="1"/>
          </p:cNvSpPr>
          <p:nvPr/>
        </p:nvSpPr>
        <p:spPr bwMode="auto">
          <a:xfrm>
            <a:off x="4471988" y="5189538"/>
            <a:ext cx="700087" cy="461962"/>
          </a:xfrm>
          <a:custGeom>
            <a:avLst/>
            <a:gdLst>
              <a:gd name="T0" fmla="*/ 0 w 833437"/>
              <a:gd name="T1" fmla="*/ 0 h 549275"/>
              <a:gd name="T2" fmla="*/ 415545 w 833437"/>
              <a:gd name="T3" fmla="*/ 150152 h 549275"/>
              <a:gd name="T4" fmla="*/ 0 60000 65536"/>
              <a:gd name="T5" fmla="*/ 0 60000 65536"/>
              <a:gd name="T6" fmla="*/ 0 w 833437"/>
              <a:gd name="T7" fmla="*/ 0 h 549275"/>
              <a:gd name="T8" fmla="*/ 833437 w 833437"/>
              <a:gd name="T9" fmla="*/ 549275 h 549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437" h="549275">
                <a:moveTo>
                  <a:pt x="0" y="0"/>
                </a:moveTo>
                <a:cubicBezTo>
                  <a:pt x="178990" y="274637"/>
                  <a:pt x="357981" y="549275"/>
                  <a:pt x="833437" y="300037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22" name="AutoShape 86"/>
          <p:cNvSpPr>
            <a:spLocks noChangeArrowheads="1"/>
          </p:cNvSpPr>
          <p:nvPr/>
        </p:nvSpPr>
        <p:spPr bwMode="auto">
          <a:xfrm>
            <a:off x="5021263" y="521335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8182023" name="Oval 250"/>
          <p:cNvSpPr>
            <a:spLocks noChangeArrowheads="1"/>
          </p:cNvSpPr>
          <p:nvPr/>
        </p:nvSpPr>
        <p:spPr bwMode="auto">
          <a:xfrm>
            <a:off x="5119688" y="5392738"/>
            <a:ext cx="61912" cy="58737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2024" name="AutoShape 86"/>
          <p:cNvSpPr>
            <a:spLocks noChangeArrowheads="1"/>
          </p:cNvSpPr>
          <p:nvPr/>
        </p:nvSpPr>
        <p:spPr bwMode="auto">
          <a:xfrm>
            <a:off x="4360863" y="490061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182025" name="AutoShape 86"/>
          <p:cNvSpPr>
            <a:spLocks noChangeArrowheads="1"/>
          </p:cNvSpPr>
          <p:nvPr/>
        </p:nvSpPr>
        <p:spPr bwMode="auto">
          <a:xfrm>
            <a:off x="5178425" y="5308600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182026" name="AutoShape 86"/>
          <p:cNvSpPr>
            <a:spLocks noChangeArrowheads="1"/>
          </p:cNvSpPr>
          <p:nvPr/>
        </p:nvSpPr>
        <p:spPr bwMode="auto">
          <a:xfrm>
            <a:off x="5038725" y="553878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182027" name="Forma livre 315"/>
          <p:cNvSpPr>
            <a:spLocks noChangeArrowheads="1"/>
          </p:cNvSpPr>
          <p:nvPr/>
        </p:nvSpPr>
        <p:spPr bwMode="auto">
          <a:xfrm>
            <a:off x="6626225" y="4684713"/>
            <a:ext cx="107950" cy="34925"/>
          </a:xfrm>
          <a:custGeom>
            <a:avLst/>
            <a:gdLst>
              <a:gd name="T0" fmla="*/ 0 w 128587"/>
              <a:gd name="T1" fmla="*/ 0 h 42862"/>
              <a:gd name="T2" fmla="*/ 64000 w 128587"/>
              <a:gd name="T3" fmla="*/ 6502 h 42862"/>
              <a:gd name="T4" fmla="*/ 0 60000 65536"/>
              <a:gd name="T5" fmla="*/ 0 60000 65536"/>
              <a:gd name="T6" fmla="*/ 0 w 128587"/>
              <a:gd name="T7" fmla="*/ 0 h 42862"/>
              <a:gd name="T8" fmla="*/ 128587 w 128587"/>
              <a:gd name="T9" fmla="*/ 42862 h 428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587" h="42862">
                <a:moveTo>
                  <a:pt x="0" y="0"/>
                </a:moveTo>
                <a:cubicBezTo>
                  <a:pt x="32940" y="21431"/>
                  <a:pt x="65881" y="42862"/>
                  <a:pt x="128587" y="14287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28" name="AutoShape 81"/>
          <p:cNvSpPr>
            <a:spLocks noChangeArrowheads="1"/>
          </p:cNvSpPr>
          <p:nvPr/>
        </p:nvSpPr>
        <p:spPr bwMode="auto">
          <a:xfrm rot="10800000">
            <a:off x="6700838" y="4676775"/>
            <a:ext cx="76200" cy="492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2029" name="AutoShape 74"/>
          <p:cNvSpPr>
            <a:spLocks noChangeArrowheads="1"/>
          </p:cNvSpPr>
          <p:nvPr/>
        </p:nvSpPr>
        <p:spPr bwMode="auto">
          <a:xfrm>
            <a:off x="6302375" y="3359150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8182030" name="AutoShape 74"/>
          <p:cNvSpPr>
            <a:spLocks noChangeArrowheads="1"/>
          </p:cNvSpPr>
          <p:nvPr/>
        </p:nvSpPr>
        <p:spPr bwMode="auto">
          <a:xfrm>
            <a:off x="7218363" y="291465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8182031" name="AutoShape 78"/>
          <p:cNvSpPr>
            <a:spLocks noChangeArrowheads="1"/>
          </p:cNvSpPr>
          <p:nvPr/>
        </p:nvSpPr>
        <p:spPr bwMode="auto">
          <a:xfrm>
            <a:off x="7394575" y="2201863"/>
            <a:ext cx="144463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8182032" name="AutoShape 111"/>
          <p:cNvSpPr>
            <a:spLocks noChangeArrowheads="1"/>
          </p:cNvSpPr>
          <p:nvPr/>
        </p:nvSpPr>
        <p:spPr bwMode="auto">
          <a:xfrm>
            <a:off x="7927975" y="236061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8182033" name="AutoShape 112"/>
          <p:cNvSpPr>
            <a:spLocks noChangeArrowheads="1"/>
          </p:cNvSpPr>
          <p:nvPr/>
        </p:nvSpPr>
        <p:spPr bwMode="auto">
          <a:xfrm>
            <a:off x="8061325" y="236061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182034" name="AutoShape 113"/>
          <p:cNvSpPr>
            <a:spLocks noChangeArrowheads="1"/>
          </p:cNvSpPr>
          <p:nvPr/>
        </p:nvSpPr>
        <p:spPr bwMode="auto">
          <a:xfrm>
            <a:off x="8207375" y="2355850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8182035" name="AutoShape 114"/>
          <p:cNvSpPr>
            <a:spLocks noChangeArrowheads="1"/>
          </p:cNvSpPr>
          <p:nvPr/>
        </p:nvSpPr>
        <p:spPr bwMode="auto">
          <a:xfrm>
            <a:off x="8353425" y="2354263"/>
            <a:ext cx="142875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8182036" name="AutoShape 115"/>
          <p:cNvSpPr>
            <a:spLocks noChangeArrowheads="1"/>
          </p:cNvSpPr>
          <p:nvPr/>
        </p:nvSpPr>
        <p:spPr bwMode="auto">
          <a:xfrm>
            <a:off x="7927975" y="25066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8182037" name="AutoShape 116"/>
          <p:cNvSpPr>
            <a:spLocks noChangeArrowheads="1"/>
          </p:cNvSpPr>
          <p:nvPr/>
        </p:nvSpPr>
        <p:spPr bwMode="auto">
          <a:xfrm>
            <a:off x="8070850" y="25066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8182038" name="AutoShape 117"/>
          <p:cNvSpPr>
            <a:spLocks noChangeArrowheads="1"/>
          </p:cNvSpPr>
          <p:nvPr/>
        </p:nvSpPr>
        <p:spPr bwMode="auto">
          <a:xfrm>
            <a:off x="8216900" y="25066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8182039" name="AutoShape 118"/>
          <p:cNvSpPr>
            <a:spLocks noChangeArrowheads="1"/>
          </p:cNvSpPr>
          <p:nvPr/>
        </p:nvSpPr>
        <p:spPr bwMode="auto">
          <a:xfrm>
            <a:off x="7396163" y="2347913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8182040" name="AutoShape 119"/>
          <p:cNvSpPr>
            <a:spLocks noChangeArrowheads="1"/>
          </p:cNvSpPr>
          <p:nvPr/>
        </p:nvSpPr>
        <p:spPr bwMode="auto">
          <a:xfrm>
            <a:off x="7546975" y="23415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8182041" name="AutoShape 120"/>
          <p:cNvSpPr>
            <a:spLocks noChangeArrowheads="1"/>
          </p:cNvSpPr>
          <p:nvPr/>
        </p:nvSpPr>
        <p:spPr bwMode="auto">
          <a:xfrm>
            <a:off x="8359775" y="2505075"/>
            <a:ext cx="142875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26</a:t>
            </a:r>
          </a:p>
        </p:txBody>
      </p:sp>
      <p:sp>
        <p:nvSpPr>
          <p:cNvPr id="8182042" name="Forma livre 330"/>
          <p:cNvSpPr>
            <a:spLocks noChangeArrowheads="1"/>
          </p:cNvSpPr>
          <p:nvPr/>
        </p:nvSpPr>
        <p:spPr bwMode="auto">
          <a:xfrm>
            <a:off x="6213475" y="2273300"/>
            <a:ext cx="579438" cy="1881188"/>
          </a:xfrm>
          <a:custGeom>
            <a:avLst/>
            <a:gdLst>
              <a:gd name="T0" fmla="*/ 276015 w 686858"/>
              <a:gd name="T1" fmla="*/ 0 h 2235200"/>
              <a:gd name="T2" fmla="*/ 333787 w 686858"/>
              <a:gd name="T3" fmla="*/ 343916 h 2235200"/>
              <a:gd name="T4" fmla="*/ 320949 w 686858"/>
              <a:gd name="T5" fmla="*/ 512689 h 2235200"/>
              <a:gd name="T6" fmla="*/ 176521 w 686858"/>
              <a:gd name="T7" fmla="*/ 805654 h 2235200"/>
              <a:gd name="T8" fmla="*/ 80237 w 686858"/>
              <a:gd name="T9" fmla="*/ 917108 h 2235200"/>
              <a:gd name="T10" fmla="*/ 0 w 686858"/>
              <a:gd name="T11" fmla="*/ 1120909 h 2235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6858"/>
              <a:gd name="T19" fmla="*/ 0 h 2235200"/>
              <a:gd name="T20" fmla="*/ 686858 w 686858"/>
              <a:gd name="T21" fmla="*/ 2235200 h 2235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6858" h="2235200">
                <a:moveTo>
                  <a:pt x="546100" y="0"/>
                </a:moveTo>
                <a:cubicBezTo>
                  <a:pt x="595841" y="257704"/>
                  <a:pt x="645583" y="515408"/>
                  <a:pt x="660400" y="685800"/>
                </a:cubicBezTo>
                <a:cubicBezTo>
                  <a:pt x="675217" y="856192"/>
                  <a:pt x="686858" y="868892"/>
                  <a:pt x="635000" y="1022350"/>
                </a:cubicBezTo>
                <a:cubicBezTo>
                  <a:pt x="583142" y="1175808"/>
                  <a:pt x="428625" y="1472142"/>
                  <a:pt x="349250" y="1606550"/>
                </a:cubicBezTo>
                <a:cubicBezTo>
                  <a:pt x="269875" y="1740958"/>
                  <a:pt x="216958" y="1724025"/>
                  <a:pt x="158750" y="1828800"/>
                </a:cubicBezTo>
                <a:cubicBezTo>
                  <a:pt x="100542" y="1933575"/>
                  <a:pt x="50271" y="2084387"/>
                  <a:pt x="0" y="223520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43" name="AutoShape 93"/>
          <p:cNvSpPr>
            <a:spLocks noChangeArrowheads="1"/>
          </p:cNvSpPr>
          <p:nvPr/>
        </p:nvSpPr>
        <p:spPr bwMode="auto">
          <a:xfrm>
            <a:off x="6445250" y="3675063"/>
            <a:ext cx="144463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88</a:t>
            </a:r>
          </a:p>
        </p:txBody>
      </p:sp>
      <p:sp>
        <p:nvSpPr>
          <p:cNvPr id="8182044" name="AutoShape 82"/>
          <p:cNvSpPr>
            <a:spLocks noChangeArrowheads="1"/>
          </p:cNvSpPr>
          <p:nvPr/>
        </p:nvSpPr>
        <p:spPr bwMode="auto">
          <a:xfrm rot="10800000">
            <a:off x="6692900" y="3097213"/>
            <a:ext cx="74613" cy="492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2045" name="AutoShape 86"/>
          <p:cNvSpPr>
            <a:spLocks noChangeArrowheads="1"/>
          </p:cNvSpPr>
          <p:nvPr/>
        </p:nvSpPr>
        <p:spPr bwMode="auto">
          <a:xfrm>
            <a:off x="6762750" y="294005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79</a:t>
            </a:r>
          </a:p>
        </p:txBody>
      </p:sp>
      <p:sp>
        <p:nvSpPr>
          <p:cNvPr id="8182046" name="AutoShape 72"/>
          <p:cNvSpPr>
            <a:spLocks noChangeArrowheads="1"/>
          </p:cNvSpPr>
          <p:nvPr/>
        </p:nvSpPr>
        <p:spPr bwMode="auto">
          <a:xfrm>
            <a:off x="6502400" y="2368550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96</a:t>
            </a:r>
          </a:p>
        </p:txBody>
      </p:sp>
      <p:sp>
        <p:nvSpPr>
          <p:cNvPr id="8182047" name="AutoShape 57"/>
          <p:cNvSpPr>
            <a:spLocks noChangeArrowheads="1"/>
          </p:cNvSpPr>
          <p:nvPr/>
        </p:nvSpPr>
        <p:spPr bwMode="auto">
          <a:xfrm>
            <a:off x="6491288" y="2220913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8182048" name="Forma livre 331"/>
          <p:cNvSpPr>
            <a:spLocks noChangeArrowheads="1"/>
          </p:cNvSpPr>
          <p:nvPr/>
        </p:nvSpPr>
        <p:spPr bwMode="auto">
          <a:xfrm>
            <a:off x="6070600" y="4156075"/>
            <a:ext cx="141288" cy="969963"/>
          </a:xfrm>
          <a:custGeom>
            <a:avLst/>
            <a:gdLst>
              <a:gd name="T0" fmla="*/ 83788 w 168275"/>
              <a:gd name="T1" fmla="*/ 0 h 1152525"/>
              <a:gd name="T2" fmla="*/ 34781 w 168275"/>
              <a:gd name="T3" fmla="*/ 151248 h 1152525"/>
              <a:gd name="T4" fmla="*/ 7904 w 168275"/>
              <a:gd name="T5" fmla="*/ 463295 h 1152525"/>
              <a:gd name="T6" fmla="*/ 12647 w 168275"/>
              <a:gd name="T7" fmla="*/ 503097 h 1152525"/>
              <a:gd name="T8" fmla="*/ 0 w 168275"/>
              <a:gd name="T9" fmla="*/ 577925 h 1152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275"/>
              <a:gd name="T16" fmla="*/ 0 h 1152525"/>
              <a:gd name="T17" fmla="*/ 168275 w 168275"/>
              <a:gd name="T18" fmla="*/ 1152525 h 1152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275" h="1152525">
                <a:moveTo>
                  <a:pt x="168275" y="0"/>
                </a:moveTo>
                <a:cubicBezTo>
                  <a:pt x="131762" y="73819"/>
                  <a:pt x="95250" y="147638"/>
                  <a:pt x="69850" y="301625"/>
                </a:cubicBezTo>
                <a:cubicBezTo>
                  <a:pt x="44450" y="455612"/>
                  <a:pt x="23283" y="806979"/>
                  <a:pt x="15875" y="923925"/>
                </a:cubicBezTo>
                <a:cubicBezTo>
                  <a:pt x="8467" y="1040871"/>
                  <a:pt x="28046" y="965200"/>
                  <a:pt x="25400" y="1003300"/>
                </a:cubicBezTo>
                <a:cubicBezTo>
                  <a:pt x="22754" y="1041400"/>
                  <a:pt x="17992" y="1099608"/>
                  <a:pt x="0" y="115252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49" name="Oval 250"/>
          <p:cNvSpPr>
            <a:spLocks noChangeArrowheads="1"/>
          </p:cNvSpPr>
          <p:nvPr/>
        </p:nvSpPr>
        <p:spPr bwMode="auto">
          <a:xfrm>
            <a:off x="6069013" y="4949825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2050" name="AutoShape 102"/>
          <p:cNvSpPr>
            <a:spLocks noChangeArrowheads="1"/>
          </p:cNvSpPr>
          <p:nvPr/>
        </p:nvSpPr>
        <p:spPr bwMode="auto">
          <a:xfrm rot="10800000">
            <a:off x="6043613" y="5072063"/>
            <a:ext cx="77787" cy="50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2051" name="Forma livre 332"/>
          <p:cNvSpPr>
            <a:spLocks noChangeArrowheads="1"/>
          </p:cNvSpPr>
          <p:nvPr/>
        </p:nvSpPr>
        <p:spPr bwMode="auto">
          <a:xfrm>
            <a:off x="5724525" y="5118100"/>
            <a:ext cx="347663" cy="611188"/>
          </a:xfrm>
          <a:custGeom>
            <a:avLst/>
            <a:gdLst>
              <a:gd name="T0" fmla="*/ 205120 w 414867"/>
              <a:gd name="T1" fmla="*/ 0 h 727075"/>
              <a:gd name="T2" fmla="*/ 121921 w 414867"/>
              <a:gd name="T3" fmla="*/ 180860 h 727075"/>
              <a:gd name="T4" fmla="*/ 82676 w 414867"/>
              <a:gd name="T5" fmla="*/ 215762 h 727075"/>
              <a:gd name="T6" fmla="*/ 12036 w 414867"/>
              <a:gd name="T7" fmla="*/ 304606 h 727075"/>
              <a:gd name="T8" fmla="*/ 10465 w 414867"/>
              <a:gd name="T9" fmla="*/ 363306 h 72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867"/>
              <a:gd name="T16" fmla="*/ 0 h 727075"/>
              <a:gd name="T17" fmla="*/ 414867 w 414867"/>
              <a:gd name="T18" fmla="*/ 727075 h 7270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867" h="727075">
                <a:moveTo>
                  <a:pt x="414867" y="0"/>
                </a:moveTo>
                <a:cubicBezTo>
                  <a:pt x="351367" y="144991"/>
                  <a:pt x="287867" y="289983"/>
                  <a:pt x="246592" y="361950"/>
                </a:cubicBezTo>
                <a:cubicBezTo>
                  <a:pt x="205317" y="433917"/>
                  <a:pt x="204259" y="390525"/>
                  <a:pt x="167217" y="431800"/>
                </a:cubicBezTo>
                <a:cubicBezTo>
                  <a:pt x="130175" y="473075"/>
                  <a:pt x="48684" y="560388"/>
                  <a:pt x="24342" y="609600"/>
                </a:cubicBezTo>
                <a:cubicBezTo>
                  <a:pt x="0" y="658812"/>
                  <a:pt x="21167" y="727075"/>
                  <a:pt x="21167" y="72707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52" name="AutoShape 102"/>
          <p:cNvSpPr>
            <a:spLocks noChangeArrowheads="1"/>
          </p:cNvSpPr>
          <p:nvPr/>
        </p:nvSpPr>
        <p:spPr bwMode="auto">
          <a:xfrm rot="10800000">
            <a:off x="5826125" y="5443538"/>
            <a:ext cx="77788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2053" name="AutoShape 82"/>
          <p:cNvSpPr>
            <a:spLocks noChangeArrowheads="1"/>
          </p:cNvSpPr>
          <p:nvPr/>
        </p:nvSpPr>
        <p:spPr bwMode="auto">
          <a:xfrm rot="10800000">
            <a:off x="6550025" y="3835400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2054" name="Text Box 99"/>
          <p:cNvSpPr txBox="1">
            <a:spLocks noChangeArrowheads="1"/>
          </p:cNvSpPr>
          <p:nvPr/>
        </p:nvSpPr>
        <p:spPr bwMode="auto">
          <a:xfrm rot="-4429280">
            <a:off x="5888832" y="4226719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BR-158</a:t>
            </a:r>
          </a:p>
        </p:txBody>
      </p:sp>
      <p:sp>
        <p:nvSpPr>
          <p:cNvPr id="8182056" name="AutoShape 110"/>
          <p:cNvSpPr>
            <a:spLocks noChangeArrowheads="1"/>
          </p:cNvSpPr>
          <p:nvPr/>
        </p:nvSpPr>
        <p:spPr bwMode="auto">
          <a:xfrm rot="10800000">
            <a:off x="3352800" y="3929063"/>
            <a:ext cx="76200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2057" name="AutoShape 103"/>
          <p:cNvSpPr>
            <a:spLocks noChangeArrowheads="1"/>
          </p:cNvSpPr>
          <p:nvPr/>
        </p:nvSpPr>
        <p:spPr bwMode="auto">
          <a:xfrm rot="10800000">
            <a:off x="2682875" y="3695700"/>
            <a:ext cx="77788" cy="5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2058" name="Oval 250"/>
          <p:cNvSpPr>
            <a:spLocks noChangeArrowheads="1"/>
          </p:cNvSpPr>
          <p:nvPr/>
        </p:nvSpPr>
        <p:spPr bwMode="auto">
          <a:xfrm>
            <a:off x="3525838" y="3700463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2059" name="AutoShape 82"/>
          <p:cNvSpPr>
            <a:spLocks noChangeArrowheads="1"/>
          </p:cNvSpPr>
          <p:nvPr/>
        </p:nvSpPr>
        <p:spPr bwMode="auto">
          <a:xfrm rot="10800000">
            <a:off x="5145088" y="2927350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2060" name="Text Box 134"/>
          <p:cNvSpPr txBox="1">
            <a:spLocks noChangeArrowheads="1"/>
          </p:cNvSpPr>
          <p:nvPr/>
        </p:nvSpPr>
        <p:spPr bwMode="auto">
          <a:xfrm>
            <a:off x="4872038" y="4787900"/>
            <a:ext cx="330200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FICO</a:t>
            </a:r>
          </a:p>
        </p:txBody>
      </p:sp>
      <p:sp>
        <p:nvSpPr>
          <p:cNvPr id="8182061" name="Text Box 33"/>
          <p:cNvSpPr txBox="1">
            <a:spLocks noChangeArrowheads="1"/>
          </p:cNvSpPr>
          <p:nvPr/>
        </p:nvSpPr>
        <p:spPr bwMode="auto">
          <a:xfrm rot="2221202">
            <a:off x="3827463" y="4510088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182062" name="Text Box 33"/>
          <p:cNvSpPr txBox="1">
            <a:spLocks noChangeArrowheads="1"/>
          </p:cNvSpPr>
          <p:nvPr/>
        </p:nvSpPr>
        <p:spPr bwMode="auto">
          <a:xfrm>
            <a:off x="4725988" y="5103813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182063" name="Line 123"/>
          <p:cNvSpPr>
            <a:spLocks noChangeShapeType="1"/>
          </p:cNvSpPr>
          <p:nvPr/>
        </p:nvSpPr>
        <p:spPr bwMode="auto">
          <a:xfrm flipV="1">
            <a:off x="5945188" y="5121275"/>
            <a:ext cx="8890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2064" name="Line 123"/>
          <p:cNvSpPr>
            <a:spLocks noChangeShapeType="1"/>
          </p:cNvSpPr>
          <p:nvPr/>
        </p:nvSpPr>
        <p:spPr bwMode="auto">
          <a:xfrm flipV="1">
            <a:off x="5986463" y="5000625"/>
            <a:ext cx="7937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2065" name="Oval 250"/>
          <p:cNvSpPr>
            <a:spLocks noChangeArrowheads="1"/>
          </p:cNvSpPr>
          <p:nvPr/>
        </p:nvSpPr>
        <p:spPr bwMode="auto">
          <a:xfrm>
            <a:off x="5346700" y="4903788"/>
            <a:ext cx="61913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2066" name="AutoShape 150"/>
          <p:cNvSpPr>
            <a:spLocks noChangeArrowheads="1"/>
          </p:cNvSpPr>
          <p:nvPr/>
        </p:nvSpPr>
        <p:spPr bwMode="auto">
          <a:xfrm>
            <a:off x="5535613" y="494665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108</a:t>
            </a:r>
          </a:p>
        </p:txBody>
      </p:sp>
      <p:sp>
        <p:nvSpPr>
          <p:cNvPr id="8182067" name="Line 123"/>
          <p:cNvSpPr>
            <a:spLocks noChangeShapeType="1"/>
          </p:cNvSpPr>
          <p:nvPr/>
        </p:nvSpPr>
        <p:spPr bwMode="auto">
          <a:xfrm flipV="1">
            <a:off x="5243513" y="4962525"/>
            <a:ext cx="7937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2068" name="Freeform 123"/>
          <p:cNvSpPr>
            <a:spLocks/>
          </p:cNvSpPr>
          <p:nvPr/>
        </p:nvSpPr>
        <p:spPr bwMode="auto">
          <a:xfrm>
            <a:off x="6527800" y="4816475"/>
            <a:ext cx="101600" cy="373063"/>
          </a:xfrm>
          <a:custGeom>
            <a:avLst/>
            <a:gdLst>
              <a:gd name="T0" fmla="*/ 0 w 66"/>
              <a:gd name="T1" fmla="*/ 2147483647 h 222"/>
              <a:gd name="T2" fmla="*/ 2147483647 w 66"/>
              <a:gd name="T3" fmla="*/ 2147483647 h 222"/>
              <a:gd name="T4" fmla="*/ 2147483647 w 66"/>
              <a:gd name="T5" fmla="*/ 0 h 222"/>
              <a:gd name="T6" fmla="*/ 0 60000 65536"/>
              <a:gd name="T7" fmla="*/ 0 60000 65536"/>
              <a:gd name="T8" fmla="*/ 0 60000 65536"/>
              <a:gd name="T9" fmla="*/ 0 w 66"/>
              <a:gd name="T10" fmla="*/ 0 h 222"/>
              <a:gd name="T11" fmla="*/ 66 w 66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222">
                <a:moveTo>
                  <a:pt x="0" y="222"/>
                </a:moveTo>
                <a:cubicBezTo>
                  <a:pt x="9" y="171"/>
                  <a:pt x="19" y="121"/>
                  <a:pt x="30" y="84"/>
                </a:cubicBezTo>
                <a:cubicBezTo>
                  <a:pt x="41" y="47"/>
                  <a:pt x="53" y="23"/>
                  <a:pt x="66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82069" name="Oval 250"/>
          <p:cNvSpPr>
            <a:spLocks noChangeArrowheads="1"/>
          </p:cNvSpPr>
          <p:nvPr/>
        </p:nvSpPr>
        <p:spPr bwMode="auto">
          <a:xfrm>
            <a:off x="2538413" y="4132263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82070" name="AutoShape 86"/>
          <p:cNvSpPr>
            <a:spLocks noChangeArrowheads="1"/>
          </p:cNvSpPr>
          <p:nvPr/>
        </p:nvSpPr>
        <p:spPr bwMode="auto">
          <a:xfrm>
            <a:off x="6602413" y="3906838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39</a:t>
            </a:r>
          </a:p>
        </p:txBody>
      </p:sp>
      <p:sp>
        <p:nvSpPr>
          <p:cNvPr id="8182071" name="AutoShape 86"/>
          <p:cNvSpPr>
            <a:spLocks noChangeArrowheads="1"/>
          </p:cNvSpPr>
          <p:nvPr/>
        </p:nvSpPr>
        <p:spPr bwMode="auto">
          <a:xfrm>
            <a:off x="6650038" y="248285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34</a:t>
            </a:r>
          </a:p>
        </p:txBody>
      </p:sp>
      <p:sp>
        <p:nvSpPr>
          <p:cNvPr id="8182072" name="Rectangle 52"/>
          <p:cNvSpPr>
            <a:spLocks noChangeArrowheads="1"/>
          </p:cNvSpPr>
          <p:nvPr/>
        </p:nvSpPr>
        <p:spPr bwMode="auto">
          <a:xfrm>
            <a:off x="974725" y="890588"/>
            <a:ext cx="7699375" cy="51736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2073" name="Forma livre 326"/>
          <p:cNvSpPr>
            <a:spLocks noChangeArrowheads="1"/>
          </p:cNvSpPr>
          <p:nvPr/>
        </p:nvSpPr>
        <p:spPr bwMode="auto">
          <a:xfrm>
            <a:off x="5153025" y="5454650"/>
            <a:ext cx="584200" cy="304800"/>
          </a:xfrm>
          <a:custGeom>
            <a:avLst/>
            <a:gdLst>
              <a:gd name="T0" fmla="*/ 0 w 584200"/>
              <a:gd name="T1" fmla="*/ 0 h 305329"/>
              <a:gd name="T2" fmla="*/ 50800 w 584200"/>
              <a:gd name="T3" fmla="*/ 123610 h 305329"/>
              <a:gd name="T4" fmla="*/ 130175 w 584200"/>
              <a:gd name="T5" fmla="*/ 158475 h 305329"/>
              <a:gd name="T6" fmla="*/ 371475 w 584200"/>
              <a:gd name="T7" fmla="*/ 285255 h 305329"/>
              <a:gd name="T8" fmla="*/ 584200 w 584200"/>
              <a:gd name="T9" fmla="*/ 275746 h 305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305329"/>
              <a:gd name="T17" fmla="*/ 584200 w 584200"/>
              <a:gd name="T18" fmla="*/ 305329 h 305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305329">
                <a:moveTo>
                  <a:pt x="0" y="0"/>
                </a:moveTo>
                <a:cubicBezTo>
                  <a:pt x="14552" y="48683"/>
                  <a:pt x="29104" y="97367"/>
                  <a:pt x="50800" y="123825"/>
                </a:cubicBezTo>
                <a:cubicBezTo>
                  <a:pt x="72496" y="150283"/>
                  <a:pt x="76729" y="131763"/>
                  <a:pt x="130175" y="158750"/>
                </a:cubicBezTo>
                <a:cubicBezTo>
                  <a:pt x="183621" y="185737"/>
                  <a:pt x="295804" y="266171"/>
                  <a:pt x="371475" y="285750"/>
                </a:cubicBezTo>
                <a:cubicBezTo>
                  <a:pt x="447146" y="305329"/>
                  <a:pt x="515673" y="290777"/>
                  <a:pt x="584200" y="276225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82074" name="AutoShape 70"/>
          <p:cNvSpPr>
            <a:spLocks noChangeArrowheads="1"/>
          </p:cNvSpPr>
          <p:nvPr/>
        </p:nvSpPr>
        <p:spPr bwMode="auto">
          <a:xfrm>
            <a:off x="5434013" y="5691188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8182075" name="AutoShape 70"/>
          <p:cNvSpPr>
            <a:spLocks noChangeArrowheads="1"/>
          </p:cNvSpPr>
          <p:nvPr/>
        </p:nvSpPr>
        <p:spPr bwMode="auto">
          <a:xfrm>
            <a:off x="5262563" y="5640388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8182076" name="Oval 250"/>
          <p:cNvSpPr>
            <a:spLocks noChangeArrowheads="1"/>
          </p:cNvSpPr>
          <p:nvPr/>
        </p:nvSpPr>
        <p:spPr bwMode="auto">
          <a:xfrm>
            <a:off x="5707063" y="5686425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grpSp>
        <p:nvGrpSpPr>
          <p:cNvPr id="8182077" name="Group 114"/>
          <p:cNvGrpSpPr>
            <a:grpSpLocks/>
          </p:cNvGrpSpPr>
          <p:nvPr/>
        </p:nvGrpSpPr>
        <p:grpSpPr bwMode="auto">
          <a:xfrm>
            <a:off x="7100888" y="123825"/>
            <a:ext cx="2805112" cy="646113"/>
            <a:chOff x="4473" y="78"/>
            <a:chExt cx="1767" cy="407"/>
          </a:xfrm>
        </p:grpSpPr>
        <p:sp>
          <p:nvSpPr>
            <p:cNvPr id="8182078" name="Rectangle 115"/>
            <p:cNvSpPr>
              <a:spLocks noChangeArrowheads="1"/>
            </p:cNvSpPr>
            <p:nvPr/>
          </p:nvSpPr>
          <p:spPr bwMode="auto">
            <a:xfrm>
              <a:off x="4473" y="83"/>
              <a:ext cx="678" cy="4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Modal do Projeto</a:t>
              </a:r>
            </a:p>
            <a:p>
              <a:pPr algn="ctr" defTabSz="977900"/>
              <a:endParaRPr lang="pt-BR" sz="10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182079" name="Text Box 116"/>
            <p:cNvSpPr txBox="1">
              <a:spLocks noChangeArrowheads="1"/>
            </p:cNvSpPr>
            <p:nvPr/>
          </p:nvSpPr>
          <p:spPr bwMode="auto">
            <a:xfrm>
              <a:off x="4811" y="161"/>
              <a:ext cx="315" cy="154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Hidro</a:t>
              </a:r>
            </a:p>
          </p:txBody>
        </p:sp>
        <p:sp>
          <p:nvSpPr>
            <p:cNvPr id="8182080" name="Text Box 117"/>
            <p:cNvSpPr txBox="1">
              <a:spLocks noChangeArrowheads="1"/>
            </p:cNvSpPr>
            <p:nvPr/>
          </p:nvSpPr>
          <p:spPr bwMode="auto">
            <a:xfrm>
              <a:off x="4496" y="161"/>
              <a:ext cx="315" cy="15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Rodo</a:t>
              </a:r>
            </a:p>
          </p:txBody>
        </p:sp>
        <p:sp>
          <p:nvSpPr>
            <p:cNvPr id="8182081" name="Text Box 118"/>
            <p:cNvSpPr txBox="1">
              <a:spLocks noChangeArrowheads="1"/>
            </p:cNvSpPr>
            <p:nvPr/>
          </p:nvSpPr>
          <p:spPr bwMode="auto">
            <a:xfrm>
              <a:off x="4809" y="311"/>
              <a:ext cx="318" cy="15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Porto</a:t>
              </a:r>
            </a:p>
          </p:txBody>
        </p:sp>
        <p:sp>
          <p:nvSpPr>
            <p:cNvPr id="8182082" name="Text Box 119"/>
            <p:cNvSpPr txBox="1">
              <a:spLocks noChangeArrowheads="1"/>
            </p:cNvSpPr>
            <p:nvPr/>
          </p:nvSpPr>
          <p:spPr bwMode="auto">
            <a:xfrm>
              <a:off x="4496" y="312"/>
              <a:ext cx="317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Ferro</a:t>
              </a:r>
            </a:p>
          </p:txBody>
        </p:sp>
        <p:grpSp>
          <p:nvGrpSpPr>
            <p:cNvPr id="8182083" name="Group 120"/>
            <p:cNvGrpSpPr>
              <a:grpSpLocks/>
            </p:cNvGrpSpPr>
            <p:nvPr/>
          </p:nvGrpSpPr>
          <p:grpSpPr bwMode="auto">
            <a:xfrm>
              <a:off x="5170" y="93"/>
              <a:ext cx="1056" cy="369"/>
              <a:chOff x="5170" y="93"/>
              <a:chExt cx="1056" cy="369"/>
            </a:xfrm>
          </p:grpSpPr>
          <p:sp>
            <p:nvSpPr>
              <p:cNvPr id="8182084" name="Text Box 121"/>
              <p:cNvSpPr txBox="1">
                <a:spLocks noChangeArrowheads="1"/>
              </p:cNvSpPr>
              <p:nvPr/>
            </p:nvSpPr>
            <p:spPr bwMode="auto">
              <a:xfrm>
                <a:off x="5394" y="93"/>
                <a:ext cx="24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Ferrovia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82085" name="Text Box 122"/>
              <p:cNvSpPr txBox="1">
                <a:spLocks noChangeArrowheads="1"/>
              </p:cNvSpPr>
              <p:nvPr/>
            </p:nvSpPr>
            <p:spPr bwMode="auto">
              <a:xfrm>
                <a:off x="5979" y="95"/>
                <a:ext cx="24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Hidrovia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82086" name="Line 123"/>
              <p:cNvSpPr>
                <a:spLocks noChangeShapeType="1"/>
              </p:cNvSpPr>
              <p:nvPr/>
            </p:nvSpPr>
            <p:spPr bwMode="auto">
              <a:xfrm>
                <a:off x="5758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82087" name="Text Box 124"/>
              <p:cNvSpPr txBox="1">
                <a:spLocks noChangeArrowheads="1"/>
              </p:cNvSpPr>
              <p:nvPr/>
            </p:nvSpPr>
            <p:spPr bwMode="auto">
              <a:xfrm>
                <a:off x="5394" y="182"/>
                <a:ext cx="23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Rodovia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82088" name="AutoShape 125"/>
              <p:cNvSpPr>
                <a:spLocks noChangeArrowheads="1"/>
              </p:cNvSpPr>
              <p:nvPr/>
            </p:nvSpPr>
            <p:spPr bwMode="auto">
              <a:xfrm rot="10800000">
                <a:off x="5240" y="401"/>
                <a:ext cx="58" cy="3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82089" name="AutoShape 126"/>
              <p:cNvSpPr>
                <a:spLocks noChangeArrowheads="1"/>
              </p:cNvSpPr>
              <p:nvPr/>
            </p:nvSpPr>
            <p:spPr bwMode="auto">
              <a:xfrm>
                <a:off x="5246" y="295"/>
                <a:ext cx="50" cy="47"/>
              </a:xfrm>
              <a:prstGeom prst="triangle">
                <a:avLst>
                  <a:gd name="adj" fmla="val 50000"/>
                </a:avLst>
              </a:prstGeom>
              <a:solidFill>
                <a:srgbClr val="0099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82090" name="Text Box 127"/>
              <p:cNvSpPr txBox="1">
                <a:spLocks noChangeArrowheads="1"/>
              </p:cNvSpPr>
              <p:nvPr/>
            </p:nvSpPr>
            <p:spPr bwMode="auto">
              <a:xfrm>
                <a:off x="5394" y="281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Porto L.Curso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82091" name="Text Box 128"/>
              <p:cNvSpPr txBox="1">
                <a:spLocks noChangeArrowheads="1"/>
              </p:cNvSpPr>
              <p:nvPr/>
            </p:nvSpPr>
            <p:spPr bwMode="auto">
              <a:xfrm>
                <a:off x="5395" y="376"/>
                <a:ext cx="60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Terminal Hidroviário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82092" name="Text Box 129"/>
              <p:cNvSpPr txBox="1">
                <a:spLocks noChangeArrowheads="1"/>
              </p:cNvSpPr>
              <p:nvPr/>
            </p:nvSpPr>
            <p:spPr bwMode="auto">
              <a:xfrm>
                <a:off x="5988" y="183"/>
                <a:ext cx="2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Dutovia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82093" name="Text Box 130"/>
              <p:cNvSpPr txBox="1">
                <a:spLocks noChangeArrowheads="1"/>
              </p:cNvSpPr>
              <p:nvPr/>
            </p:nvSpPr>
            <p:spPr bwMode="auto">
              <a:xfrm>
                <a:off x="5984" y="275"/>
                <a:ext cx="18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Eclusa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82094" name="Rectangle 131"/>
              <p:cNvSpPr>
                <a:spLocks noChangeArrowheads="1"/>
              </p:cNvSpPr>
              <p:nvPr/>
            </p:nvSpPr>
            <p:spPr bwMode="auto">
              <a:xfrm>
                <a:off x="5850" y="287"/>
                <a:ext cx="56" cy="56"/>
              </a:xfrm>
              <a:prstGeom prst="rect">
                <a:avLst/>
              </a:prstGeom>
              <a:solidFill>
                <a:srgbClr val="0099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82095" name="Line 132"/>
              <p:cNvSpPr>
                <a:spLocks noChangeShapeType="1"/>
              </p:cNvSpPr>
              <p:nvPr/>
            </p:nvSpPr>
            <p:spPr bwMode="auto">
              <a:xfrm>
                <a:off x="5762" y="232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82096" name="Line 133"/>
              <p:cNvSpPr>
                <a:spLocks noChangeShapeType="1"/>
              </p:cNvSpPr>
              <p:nvPr/>
            </p:nvSpPr>
            <p:spPr bwMode="auto">
              <a:xfrm>
                <a:off x="5170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82097" name="Line 134"/>
              <p:cNvSpPr>
                <a:spLocks noChangeShapeType="1"/>
              </p:cNvSpPr>
              <p:nvPr/>
            </p:nvSpPr>
            <p:spPr bwMode="auto">
              <a:xfrm>
                <a:off x="5170" y="228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182098" name="Rectangle 135"/>
            <p:cNvSpPr>
              <a:spLocks noChangeArrowheads="1"/>
            </p:cNvSpPr>
            <p:nvPr/>
          </p:nvSpPr>
          <p:spPr bwMode="auto">
            <a:xfrm>
              <a:off x="4473" y="78"/>
              <a:ext cx="1767" cy="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82099" name="AutoShape 86"/>
          <p:cNvSpPr>
            <a:spLocks noChangeArrowheads="1"/>
          </p:cNvSpPr>
          <p:nvPr/>
        </p:nvSpPr>
        <p:spPr bwMode="auto">
          <a:xfrm>
            <a:off x="4476750" y="44529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71</a:t>
            </a:r>
          </a:p>
        </p:txBody>
      </p:sp>
      <p:sp>
        <p:nvSpPr>
          <p:cNvPr id="8182100" name="AutoShape 86"/>
          <p:cNvSpPr>
            <a:spLocks noChangeArrowheads="1"/>
          </p:cNvSpPr>
          <p:nvPr/>
        </p:nvSpPr>
        <p:spPr bwMode="auto">
          <a:xfrm>
            <a:off x="4826000" y="44910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72</a:t>
            </a:r>
          </a:p>
        </p:txBody>
      </p:sp>
      <p:sp>
        <p:nvSpPr>
          <p:cNvPr id="8182101" name="AutoShape 117"/>
          <p:cNvSpPr>
            <a:spLocks noChangeArrowheads="1"/>
          </p:cNvSpPr>
          <p:nvPr/>
        </p:nvSpPr>
        <p:spPr bwMode="auto">
          <a:xfrm>
            <a:off x="4541838" y="412750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71</a:t>
            </a:r>
          </a:p>
        </p:txBody>
      </p:sp>
      <p:sp>
        <p:nvSpPr>
          <p:cNvPr id="8182102" name="AutoShape 117"/>
          <p:cNvSpPr>
            <a:spLocks noChangeArrowheads="1"/>
          </p:cNvSpPr>
          <p:nvPr/>
        </p:nvSpPr>
        <p:spPr bwMode="auto">
          <a:xfrm>
            <a:off x="4668838" y="428625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8182103" name="AutoShape 117"/>
          <p:cNvSpPr>
            <a:spLocks noChangeArrowheads="1"/>
          </p:cNvSpPr>
          <p:nvPr/>
        </p:nvSpPr>
        <p:spPr bwMode="auto">
          <a:xfrm>
            <a:off x="4906963" y="329406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8182104" name="AutoShape 117"/>
          <p:cNvSpPr>
            <a:spLocks noChangeArrowheads="1"/>
          </p:cNvSpPr>
          <p:nvPr/>
        </p:nvSpPr>
        <p:spPr bwMode="auto">
          <a:xfrm>
            <a:off x="5056188" y="406400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65</a:t>
            </a:r>
          </a:p>
        </p:txBody>
      </p:sp>
      <p:sp>
        <p:nvSpPr>
          <p:cNvPr id="8182105" name="AutoShape 86"/>
          <p:cNvSpPr>
            <a:spLocks noChangeArrowheads="1"/>
          </p:cNvSpPr>
          <p:nvPr/>
        </p:nvSpPr>
        <p:spPr bwMode="auto">
          <a:xfrm>
            <a:off x="6113463" y="3963988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8182106" name="AutoShape 152"/>
          <p:cNvSpPr>
            <a:spLocks noChangeArrowheads="1"/>
          </p:cNvSpPr>
          <p:nvPr/>
        </p:nvSpPr>
        <p:spPr bwMode="auto">
          <a:xfrm>
            <a:off x="6653213" y="370840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87</a:t>
            </a:r>
          </a:p>
        </p:txBody>
      </p:sp>
      <p:sp>
        <p:nvSpPr>
          <p:cNvPr id="8182107" name="AutoShape 104"/>
          <p:cNvSpPr>
            <a:spLocks noChangeArrowheads="1"/>
          </p:cNvSpPr>
          <p:nvPr/>
        </p:nvSpPr>
        <p:spPr bwMode="auto">
          <a:xfrm>
            <a:off x="5895975" y="5454650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112</a:t>
            </a:r>
          </a:p>
        </p:txBody>
      </p:sp>
      <p:sp>
        <p:nvSpPr>
          <p:cNvPr id="8182108" name="Rectangle 68"/>
          <p:cNvSpPr>
            <a:spLocks noChangeArrowheads="1"/>
          </p:cNvSpPr>
          <p:nvPr/>
        </p:nvSpPr>
        <p:spPr bwMode="auto">
          <a:xfrm>
            <a:off x="4614863" y="3616325"/>
            <a:ext cx="73025" cy="68263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44370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Projetos Consolidados – Eixos de Integração Nacionais</a:t>
            </a:r>
          </a:p>
        </p:txBody>
      </p:sp>
      <p:sp>
        <p:nvSpPr>
          <p:cNvPr id="8182110" name="Text Box 326"/>
          <p:cNvSpPr txBox="1">
            <a:spLocks noChangeArrowheads="1"/>
          </p:cNvSpPr>
          <p:nvPr/>
        </p:nvSpPr>
        <p:spPr bwMode="auto">
          <a:xfrm>
            <a:off x="7216775" y="2493963"/>
            <a:ext cx="4651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Ponta da Madeira</a:t>
            </a:r>
          </a:p>
        </p:txBody>
      </p:sp>
      <p:sp>
        <p:nvSpPr>
          <p:cNvPr id="8182111" name="AutoShape 76"/>
          <p:cNvSpPr>
            <a:spLocks noChangeArrowheads="1"/>
          </p:cNvSpPr>
          <p:nvPr/>
        </p:nvSpPr>
        <p:spPr bwMode="auto">
          <a:xfrm>
            <a:off x="7602538" y="2543175"/>
            <a:ext cx="65087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2112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182113" name="Rectangle 353"/>
          <p:cNvSpPr>
            <a:spLocks noChangeArrowheads="1"/>
          </p:cNvSpPr>
          <p:nvPr/>
        </p:nvSpPr>
        <p:spPr bwMode="auto">
          <a:xfrm>
            <a:off x="290513" y="6275388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Ao todo foram mapeados 151 projetos pertinentes para o desenvolvimento da infra-estrutura de transportes na Amazônia Legal sendo que 112 destes projetos são para eixos de integração nacionais...</a:t>
            </a:r>
          </a:p>
        </p:txBody>
      </p:sp>
      <p:sp>
        <p:nvSpPr>
          <p:cNvPr id="8182114" name="AutoShape 6"/>
          <p:cNvSpPr>
            <a:spLocks noChangeArrowheads="1"/>
          </p:cNvSpPr>
          <p:nvPr/>
        </p:nvSpPr>
        <p:spPr bwMode="auto">
          <a:xfrm rot="10800000">
            <a:off x="3155950" y="6108700"/>
            <a:ext cx="3400425" cy="9683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182115" name="AutoShape 59"/>
          <p:cNvSpPr>
            <a:spLocks noChangeArrowheads="1"/>
          </p:cNvSpPr>
          <p:nvPr/>
        </p:nvSpPr>
        <p:spPr bwMode="auto">
          <a:xfrm>
            <a:off x="6611938" y="201771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8182116" name="AutoShape 86"/>
          <p:cNvSpPr>
            <a:spLocks noChangeArrowheads="1"/>
          </p:cNvSpPr>
          <p:nvPr/>
        </p:nvSpPr>
        <p:spPr bwMode="auto">
          <a:xfrm>
            <a:off x="5622925" y="55197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36</a:t>
            </a:r>
          </a:p>
        </p:txBody>
      </p:sp>
      <p:sp>
        <p:nvSpPr>
          <p:cNvPr id="8182119" name="AutoShape 359"/>
          <p:cNvSpPr>
            <a:spLocks noChangeArrowheads="1"/>
          </p:cNvSpPr>
          <p:nvPr/>
        </p:nvSpPr>
        <p:spPr bwMode="auto">
          <a:xfrm>
            <a:off x="7604125" y="2533650"/>
            <a:ext cx="76200" cy="635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82122" name="Text Box 362"/>
          <p:cNvSpPr txBox="1">
            <a:spLocks noChangeArrowheads="1"/>
          </p:cNvSpPr>
          <p:nvPr/>
        </p:nvSpPr>
        <p:spPr bwMode="auto">
          <a:xfrm rot="-1577080">
            <a:off x="7248525" y="3119438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BR-226</a:t>
            </a:r>
          </a:p>
        </p:txBody>
      </p:sp>
      <p:sp>
        <p:nvSpPr>
          <p:cNvPr id="8182123" name="Text Box 363"/>
          <p:cNvSpPr txBox="1">
            <a:spLocks noChangeArrowheads="1"/>
          </p:cNvSpPr>
          <p:nvPr/>
        </p:nvSpPr>
        <p:spPr bwMode="auto">
          <a:xfrm rot="15747634">
            <a:off x="7444581" y="2818607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BR-135</a:t>
            </a:r>
          </a:p>
        </p:txBody>
      </p:sp>
      <p:sp>
        <p:nvSpPr>
          <p:cNvPr id="8182124" name="Freeform 364"/>
          <p:cNvSpPr>
            <a:spLocks/>
          </p:cNvSpPr>
          <p:nvPr/>
        </p:nvSpPr>
        <p:spPr bwMode="auto">
          <a:xfrm>
            <a:off x="7226300" y="2587625"/>
            <a:ext cx="519113" cy="1065213"/>
          </a:xfrm>
          <a:custGeom>
            <a:avLst/>
            <a:gdLst/>
            <a:ahLst/>
            <a:cxnLst>
              <a:cxn ang="0">
                <a:pos x="18" y="801"/>
              </a:cxn>
              <a:cxn ang="0">
                <a:pos x="38" y="576"/>
              </a:cxn>
              <a:cxn ang="0">
                <a:pos x="243" y="466"/>
              </a:cxn>
              <a:cxn ang="0">
                <a:pos x="329" y="441"/>
              </a:cxn>
              <a:cxn ang="0">
                <a:pos x="283" y="0"/>
              </a:cxn>
            </a:cxnLst>
            <a:rect l="0" t="0" r="r" b="b"/>
            <a:pathLst>
              <a:path w="336" h="801">
                <a:moveTo>
                  <a:pt x="18" y="801"/>
                </a:moveTo>
                <a:cubicBezTo>
                  <a:pt x="9" y="716"/>
                  <a:pt x="0" y="632"/>
                  <a:pt x="38" y="576"/>
                </a:cubicBezTo>
                <a:cubicBezTo>
                  <a:pt x="76" y="520"/>
                  <a:pt x="195" y="488"/>
                  <a:pt x="243" y="466"/>
                </a:cubicBezTo>
                <a:cubicBezTo>
                  <a:pt x="291" y="444"/>
                  <a:pt x="322" y="519"/>
                  <a:pt x="329" y="441"/>
                </a:cubicBezTo>
                <a:cubicBezTo>
                  <a:pt x="336" y="363"/>
                  <a:pt x="309" y="181"/>
                  <a:pt x="283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82125" name="AutoShape 365"/>
          <p:cNvSpPr>
            <a:spLocks noChangeArrowheads="1"/>
          </p:cNvSpPr>
          <p:nvPr/>
        </p:nvSpPr>
        <p:spPr bwMode="auto">
          <a:xfrm>
            <a:off x="7620000" y="2543175"/>
            <a:ext cx="77788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82126" name="Text Box 326"/>
          <p:cNvSpPr txBox="1">
            <a:spLocks noChangeArrowheads="1"/>
          </p:cNvSpPr>
          <p:nvPr/>
        </p:nvSpPr>
        <p:spPr bwMode="auto">
          <a:xfrm>
            <a:off x="7739063" y="2547938"/>
            <a:ext cx="490537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Itaqui</a:t>
            </a:r>
          </a:p>
        </p:txBody>
      </p:sp>
      <p:sp>
        <p:nvSpPr>
          <p:cNvPr id="8182128" name="Text Box 368"/>
          <p:cNvSpPr txBox="1">
            <a:spLocks noChangeArrowheads="1"/>
          </p:cNvSpPr>
          <p:nvPr/>
        </p:nvSpPr>
        <p:spPr bwMode="auto">
          <a:xfrm rot="16200000">
            <a:off x="7104063" y="3414713"/>
            <a:ext cx="431800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MA-006</a:t>
            </a:r>
          </a:p>
        </p:txBody>
      </p:sp>
      <p:sp>
        <p:nvSpPr>
          <p:cNvPr id="8182129" name="Freeform 369"/>
          <p:cNvSpPr>
            <a:spLocks/>
          </p:cNvSpPr>
          <p:nvPr/>
        </p:nvSpPr>
        <p:spPr bwMode="auto">
          <a:xfrm>
            <a:off x="7696200" y="3200400"/>
            <a:ext cx="90488" cy="2317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5" y="64"/>
              </a:cxn>
              <a:cxn ang="0">
                <a:pos x="4" y="111"/>
              </a:cxn>
              <a:cxn ang="0">
                <a:pos x="59" y="174"/>
              </a:cxn>
            </a:cxnLst>
            <a:rect l="0" t="0" r="r" b="b"/>
            <a:pathLst>
              <a:path w="59" h="174">
                <a:moveTo>
                  <a:pt x="20" y="0"/>
                </a:moveTo>
                <a:cubicBezTo>
                  <a:pt x="29" y="23"/>
                  <a:pt x="38" y="46"/>
                  <a:pt x="35" y="64"/>
                </a:cubicBezTo>
                <a:cubicBezTo>
                  <a:pt x="32" y="82"/>
                  <a:pt x="0" y="93"/>
                  <a:pt x="4" y="111"/>
                </a:cubicBezTo>
                <a:cubicBezTo>
                  <a:pt x="8" y="129"/>
                  <a:pt x="33" y="151"/>
                  <a:pt x="59" y="17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81860" name="AutoShape 94"/>
          <p:cNvSpPr>
            <a:spLocks noChangeArrowheads="1"/>
          </p:cNvSpPr>
          <p:nvPr/>
        </p:nvSpPr>
        <p:spPr bwMode="auto">
          <a:xfrm>
            <a:off x="7145338" y="3522663"/>
            <a:ext cx="120650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92</a:t>
            </a:r>
          </a:p>
        </p:txBody>
      </p:sp>
      <p:sp>
        <p:nvSpPr>
          <p:cNvPr id="8181989" name="AutoShape 79"/>
          <p:cNvSpPr>
            <a:spLocks noChangeArrowheads="1"/>
          </p:cNvSpPr>
          <p:nvPr/>
        </p:nvSpPr>
        <p:spPr bwMode="auto">
          <a:xfrm>
            <a:off x="7124700" y="3167063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37</a:t>
            </a:r>
          </a:p>
        </p:txBody>
      </p:sp>
      <p:sp>
        <p:nvSpPr>
          <p:cNvPr id="8181990" name="AutoShape 79"/>
          <p:cNvSpPr>
            <a:spLocks noChangeArrowheads="1"/>
          </p:cNvSpPr>
          <p:nvPr/>
        </p:nvSpPr>
        <p:spPr bwMode="auto">
          <a:xfrm>
            <a:off x="7121525" y="3321050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38</a:t>
            </a:r>
          </a:p>
        </p:txBody>
      </p:sp>
      <p:sp>
        <p:nvSpPr>
          <p:cNvPr id="8182131" name="AutoShape 79"/>
          <p:cNvSpPr>
            <a:spLocks noChangeArrowheads="1"/>
          </p:cNvSpPr>
          <p:nvPr/>
        </p:nvSpPr>
        <p:spPr bwMode="auto">
          <a:xfrm>
            <a:off x="7735888" y="293211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43</a:t>
            </a:r>
          </a:p>
        </p:txBody>
      </p:sp>
      <p:sp>
        <p:nvSpPr>
          <p:cNvPr id="8182132" name="AutoShape 120"/>
          <p:cNvSpPr>
            <a:spLocks noChangeArrowheads="1"/>
          </p:cNvSpPr>
          <p:nvPr/>
        </p:nvSpPr>
        <p:spPr bwMode="auto">
          <a:xfrm>
            <a:off x="7940675" y="2657475"/>
            <a:ext cx="142875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8182133" name="AutoShape 79"/>
          <p:cNvSpPr>
            <a:spLocks noChangeArrowheads="1"/>
          </p:cNvSpPr>
          <p:nvPr/>
        </p:nvSpPr>
        <p:spPr bwMode="auto">
          <a:xfrm>
            <a:off x="7640638" y="261461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42</a:t>
            </a:r>
          </a:p>
        </p:txBody>
      </p:sp>
      <p:sp>
        <p:nvSpPr>
          <p:cNvPr id="8181878" name="AutoShape 95"/>
          <p:cNvSpPr>
            <a:spLocks noChangeArrowheads="1"/>
          </p:cNvSpPr>
          <p:nvPr/>
        </p:nvSpPr>
        <p:spPr bwMode="auto">
          <a:xfrm>
            <a:off x="6073775" y="4892675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95</a:t>
            </a:r>
          </a:p>
        </p:txBody>
      </p:sp>
      <p:sp>
        <p:nvSpPr>
          <p:cNvPr id="8182134" name="AutoShape 92"/>
          <p:cNvSpPr>
            <a:spLocks noChangeArrowheads="1"/>
          </p:cNvSpPr>
          <p:nvPr/>
        </p:nvSpPr>
        <p:spPr bwMode="auto">
          <a:xfrm>
            <a:off x="6777038" y="33305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8181821" name="Rectangle 83"/>
          <p:cNvSpPr>
            <a:spLocks noChangeArrowheads="1"/>
          </p:cNvSpPr>
          <p:nvPr/>
        </p:nvSpPr>
        <p:spPr bwMode="auto">
          <a:xfrm>
            <a:off x="6727825" y="4283075"/>
            <a:ext cx="71438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82135" name="AutoShape 92"/>
          <p:cNvSpPr>
            <a:spLocks noChangeArrowheads="1"/>
          </p:cNvSpPr>
          <p:nvPr/>
        </p:nvSpPr>
        <p:spPr bwMode="auto">
          <a:xfrm>
            <a:off x="6584950" y="313690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122" name="Grupo 371"/>
          <p:cNvGrpSpPr>
            <a:grpSpLocks/>
          </p:cNvGrpSpPr>
          <p:nvPr/>
        </p:nvGrpSpPr>
        <p:grpSpPr bwMode="auto">
          <a:xfrm>
            <a:off x="1304925" y="746125"/>
            <a:ext cx="5359400" cy="5411788"/>
            <a:chOff x="1304925" y="746125"/>
            <a:chExt cx="5359400" cy="5411789"/>
          </a:xfrm>
        </p:grpSpPr>
        <p:grpSp>
          <p:nvGrpSpPr>
            <p:cNvPr id="8197123" name="Group 221"/>
            <p:cNvGrpSpPr>
              <a:grpSpLocks/>
            </p:cNvGrpSpPr>
            <p:nvPr/>
          </p:nvGrpSpPr>
          <p:grpSpPr bwMode="auto">
            <a:xfrm>
              <a:off x="1304925" y="746125"/>
              <a:ext cx="5359400" cy="5411789"/>
              <a:chOff x="822" y="470"/>
              <a:chExt cx="3376" cy="3409"/>
            </a:xfrm>
          </p:grpSpPr>
          <p:sp>
            <p:nvSpPr>
              <p:cNvPr id="8197124" name="Freeform 8"/>
              <p:cNvSpPr>
                <a:spLocks noChangeAspect="1"/>
              </p:cNvSpPr>
              <p:nvPr/>
            </p:nvSpPr>
            <p:spPr bwMode="gray">
              <a:xfrm>
                <a:off x="1787" y="2097"/>
                <a:ext cx="878" cy="863"/>
              </a:xfrm>
              <a:custGeom>
                <a:avLst/>
                <a:gdLst>
                  <a:gd name="T0" fmla="*/ 0 w 574"/>
                  <a:gd name="T1" fmla="*/ 57036 h 606"/>
                  <a:gd name="T2" fmla="*/ 138218 w 574"/>
                  <a:gd name="T3" fmla="*/ 54172 h 606"/>
                  <a:gd name="T4" fmla="*/ 364121 w 574"/>
                  <a:gd name="T5" fmla="*/ 38647 h 606"/>
                  <a:gd name="T6" fmla="*/ 526858 w 574"/>
                  <a:gd name="T7" fmla="*/ 16717 h 606"/>
                  <a:gd name="T8" fmla="*/ 665268 w 574"/>
                  <a:gd name="T9" fmla="*/ 0 h 606"/>
                  <a:gd name="T10" fmla="*/ 729760 w 574"/>
                  <a:gd name="T11" fmla="*/ 1826 h 606"/>
                  <a:gd name="T12" fmla="*/ 793268 w 574"/>
                  <a:gd name="T13" fmla="*/ 15550 h 606"/>
                  <a:gd name="T14" fmla="*/ 789866 w 574"/>
                  <a:gd name="T15" fmla="*/ 52358 h 606"/>
                  <a:gd name="T16" fmla="*/ 893888 w 574"/>
                  <a:gd name="T17" fmla="*/ 96068 h 606"/>
                  <a:gd name="T18" fmla="*/ 1104311 w 574"/>
                  <a:gd name="T19" fmla="*/ 107080 h 606"/>
                  <a:gd name="T20" fmla="*/ 1252005 w 574"/>
                  <a:gd name="T21" fmla="*/ 118897 h 606"/>
                  <a:gd name="T22" fmla="*/ 1534641 w 574"/>
                  <a:gd name="T23" fmla="*/ 130159 h 606"/>
                  <a:gd name="T24" fmla="*/ 1665219 w 574"/>
                  <a:gd name="T25" fmla="*/ 145544 h 606"/>
                  <a:gd name="T26" fmla="*/ 1708541 w 574"/>
                  <a:gd name="T27" fmla="*/ 185065 h 606"/>
                  <a:gd name="T28" fmla="*/ 1672549 w 574"/>
                  <a:gd name="T29" fmla="*/ 197805 h 606"/>
                  <a:gd name="T30" fmla="*/ 1728481 w 574"/>
                  <a:gd name="T31" fmla="*/ 225851 h 606"/>
                  <a:gd name="T32" fmla="*/ 1732854 w 574"/>
                  <a:gd name="T33" fmla="*/ 254414 h 606"/>
                  <a:gd name="T34" fmla="*/ 1854119 w 574"/>
                  <a:gd name="T35" fmla="*/ 256952 h 606"/>
                  <a:gd name="T36" fmla="*/ 1978443 w 574"/>
                  <a:gd name="T37" fmla="*/ 264940 h 606"/>
                  <a:gd name="T38" fmla="*/ 2168077 w 574"/>
                  <a:gd name="T39" fmla="*/ 267983 h 606"/>
                  <a:gd name="T40" fmla="*/ 2168077 w 574"/>
                  <a:gd name="T41" fmla="*/ 285051 h 606"/>
                  <a:gd name="T42" fmla="*/ 2222083 w 574"/>
                  <a:gd name="T43" fmla="*/ 305976 h 606"/>
                  <a:gd name="T44" fmla="*/ 2316081 w 574"/>
                  <a:gd name="T45" fmla="*/ 314081 h 606"/>
                  <a:gd name="T46" fmla="*/ 2307410 w 574"/>
                  <a:gd name="T47" fmla="*/ 344686 h 606"/>
                  <a:gd name="T48" fmla="*/ 2398163 w 574"/>
                  <a:gd name="T49" fmla="*/ 364459 h 606"/>
                  <a:gd name="T50" fmla="*/ 2393472 w 574"/>
                  <a:gd name="T51" fmla="*/ 392350 h 606"/>
                  <a:gd name="T52" fmla="*/ 2316081 w 574"/>
                  <a:gd name="T53" fmla="*/ 415908 h 606"/>
                  <a:gd name="T54" fmla="*/ 2112580 w 574"/>
                  <a:gd name="T55" fmla="*/ 419914 h 606"/>
                  <a:gd name="T56" fmla="*/ 1974868 w 574"/>
                  <a:gd name="T57" fmla="*/ 407372 h 606"/>
                  <a:gd name="T58" fmla="*/ 1728481 w 574"/>
                  <a:gd name="T59" fmla="*/ 409442 h 606"/>
                  <a:gd name="T60" fmla="*/ 1545333 w 574"/>
                  <a:gd name="T61" fmla="*/ 450010 h 606"/>
                  <a:gd name="T62" fmla="*/ 1527406 w 574"/>
                  <a:gd name="T63" fmla="*/ 471607 h 606"/>
                  <a:gd name="T64" fmla="*/ 1462662 w 574"/>
                  <a:gd name="T65" fmla="*/ 491873 h 606"/>
                  <a:gd name="T66" fmla="*/ 1436894 w 574"/>
                  <a:gd name="T67" fmla="*/ 531561 h 606"/>
                  <a:gd name="T68" fmla="*/ 1316903 w 574"/>
                  <a:gd name="T69" fmla="*/ 531561 h 606"/>
                  <a:gd name="T70" fmla="*/ 1199814 w 574"/>
                  <a:gd name="T71" fmla="*/ 516883 h 606"/>
                  <a:gd name="T72" fmla="*/ 1151443 w 574"/>
                  <a:gd name="T73" fmla="*/ 558115 h 606"/>
                  <a:gd name="T74" fmla="*/ 923257 w 574"/>
                  <a:gd name="T75" fmla="*/ 529351 h 606"/>
                  <a:gd name="T76" fmla="*/ 852864 w 574"/>
                  <a:gd name="T77" fmla="*/ 529351 h 606"/>
                  <a:gd name="T78" fmla="*/ 742454 w 574"/>
                  <a:gd name="T79" fmla="*/ 518837 h 606"/>
                  <a:gd name="T80" fmla="*/ 596067 w 574"/>
                  <a:gd name="T81" fmla="*/ 537047 h 606"/>
                  <a:gd name="T82" fmla="*/ 189555 w 574"/>
                  <a:gd name="T83" fmla="*/ 486281 h 606"/>
                  <a:gd name="T84" fmla="*/ 287550 w 574"/>
                  <a:gd name="T85" fmla="*/ 425527 h 606"/>
                  <a:gd name="T86" fmla="*/ 175531 w 574"/>
                  <a:gd name="T87" fmla="*/ 361959 h 606"/>
                  <a:gd name="T88" fmla="*/ 117866 w 574"/>
                  <a:gd name="T89" fmla="*/ 344686 h 606"/>
                  <a:gd name="T90" fmla="*/ 92023 w 574"/>
                  <a:gd name="T91" fmla="*/ 339244 h 606"/>
                  <a:gd name="T92" fmla="*/ 125663 w 574"/>
                  <a:gd name="T93" fmla="*/ 333262 h 606"/>
                  <a:gd name="T94" fmla="*/ 212774 w 574"/>
                  <a:gd name="T95" fmla="*/ 291391 h 606"/>
                  <a:gd name="T96" fmla="*/ 189555 w 574"/>
                  <a:gd name="T97" fmla="*/ 275787 h 606"/>
                  <a:gd name="T98" fmla="*/ 150522 w 574"/>
                  <a:gd name="T99" fmla="*/ 264940 h 606"/>
                  <a:gd name="T100" fmla="*/ 150522 w 574"/>
                  <a:gd name="T101" fmla="*/ 237909 h 606"/>
                  <a:gd name="T102" fmla="*/ 181123 w 574"/>
                  <a:gd name="T103" fmla="*/ 207462 h 606"/>
                  <a:gd name="T104" fmla="*/ 181123 w 574"/>
                  <a:gd name="T105" fmla="*/ 146001 h 606"/>
                  <a:gd name="T106" fmla="*/ 150522 w 574"/>
                  <a:gd name="T107" fmla="*/ 120155 h 606"/>
                  <a:gd name="T108" fmla="*/ 125663 w 574"/>
                  <a:gd name="T109" fmla="*/ 91814 h 606"/>
                  <a:gd name="T110" fmla="*/ 56790 w 574"/>
                  <a:gd name="T111" fmla="*/ 79541 h 6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4"/>
                  <a:gd name="T169" fmla="*/ 0 h 606"/>
                  <a:gd name="T170" fmla="*/ 574 w 574"/>
                  <a:gd name="T171" fmla="*/ 606 h 6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4" h="606">
                    <a:moveTo>
                      <a:pt x="0" y="62"/>
                    </a:moveTo>
                    <a:lnTo>
                      <a:pt x="33" y="59"/>
                    </a:lnTo>
                    <a:lnTo>
                      <a:pt x="87" y="42"/>
                    </a:lnTo>
                    <a:lnTo>
                      <a:pt x="126" y="18"/>
                    </a:lnTo>
                    <a:lnTo>
                      <a:pt x="159" y="0"/>
                    </a:lnTo>
                    <a:lnTo>
                      <a:pt x="175" y="2"/>
                    </a:lnTo>
                    <a:lnTo>
                      <a:pt x="190" y="17"/>
                    </a:lnTo>
                    <a:lnTo>
                      <a:pt x="189" y="57"/>
                    </a:lnTo>
                    <a:lnTo>
                      <a:pt x="214" y="104"/>
                    </a:lnTo>
                    <a:lnTo>
                      <a:pt x="264" y="116"/>
                    </a:lnTo>
                    <a:lnTo>
                      <a:pt x="300" y="129"/>
                    </a:lnTo>
                    <a:lnTo>
                      <a:pt x="367" y="141"/>
                    </a:lnTo>
                    <a:lnTo>
                      <a:pt x="399" y="158"/>
                    </a:lnTo>
                    <a:lnTo>
                      <a:pt x="409" y="201"/>
                    </a:lnTo>
                    <a:lnTo>
                      <a:pt x="400" y="215"/>
                    </a:lnTo>
                    <a:lnTo>
                      <a:pt x="414" y="245"/>
                    </a:lnTo>
                    <a:lnTo>
                      <a:pt x="415" y="276"/>
                    </a:lnTo>
                    <a:lnTo>
                      <a:pt x="444" y="279"/>
                    </a:lnTo>
                    <a:lnTo>
                      <a:pt x="474" y="288"/>
                    </a:lnTo>
                    <a:lnTo>
                      <a:pt x="519" y="291"/>
                    </a:lnTo>
                    <a:lnTo>
                      <a:pt x="519" y="309"/>
                    </a:lnTo>
                    <a:lnTo>
                      <a:pt x="532" y="332"/>
                    </a:lnTo>
                    <a:lnTo>
                      <a:pt x="555" y="341"/>
                    </a:lnTo>
                    <a:lnTo>
                      <a:pt x="553" y="374"/>
                    </a:lnTo>
                    <a:lnTo>
                      <a:pt x="574" y="396"/>
                    </a:lnTo>
                    <a:lnTo>
                      <a:pt x="573" y="426"/>
                    </a:lnTo>
                    <a:lnTo>
                      <a:pt x="555" y="452"/>
                    </a:lnTo>
                    <a:lnTo>
                      <a:pt x="506" y="456"/>
                    </a:lnTo>
                    <a:lnTo>
                      <a:pt x="473" y="442"/>
                    </a:lnTo>
                    <a:lnTo>
                      <a:pt x="414" y="444"/>
                    </a:lnTo>
                    <a:lnTo>
                      <a:pt x="370" y="489"/>
                    </a:lnTo>
                    <a:lnTo>
                      <a:pt x="366" y="512"/>
                    </a:lnTo>
                    <a:lnTo>
                      <a:pt x="350" y="534"/>
                    </a:lnTo>
                    <a:lnTo>
                      <a:pt x="344" y="577"/>
                    </a:lnTo>
                    <a:lnTo>
                      <a:pt x="315" y="577"/>
                    </a:lnTo>
                    <a:lnTo>
                      <a:pt x="288" y="561"/>
                    </a:lnTo>
                    <a:lnTo>
                      <a:pt x="276" y="606"/>
                    </a:lnTo>
                    <a:lnTo>
                      <a:pt x="221" y="575"/>
                    </a:lnTo>
                    <a:lnTo>
                      <a:pt x="204" y="575"/>
                    </a:lnTo>
                    <a:lnTo>
                      <a:pt x="178" y="563"/>
                    </a:lnTo>
                    <a:lnTo>
                      <a:pt x="143" y="583"/>
                    </a:lnTo>
                    <a:lnTo>
                      <a:pt x="45" y="528"/>
                    </a:lnTo>
                    <a:lnTo>
                      <a:pt x="69" y="462"/>
                    </a:lnTo>
                    <a:lnTo>
                      <a:pt x="42" y="393"/>
                    </a:lnTo>
                    <a:lnTo>
                      <a:pt x="28" y="374"/>
                    </a:lnTo>
                    <a:lnTo>
                      <a:pt x="22" y="368"/>
                    </a:lnTo>
                    <a:lnTo>
                      <a:pt x="30" y="362"/>
                    </a:lnTo>
                    <a:lnTo>
                      <a:pt x="51" y="317"/>
                    </a:lnTo>
                    <a:lnTo>
                      <a:pt x="45" y="299"/>
                    </a:lnTo>
                    <a:lnTo>
                      <a:pt x="36" y="288"/>
                    </a:lnTo>
                    <a:lnTo>
                      <a:pt x="36" y="258"/>
                    </a:lnTo>
                    <a:lnTo>
                      <a:pt x="43" y="225"/>
                    </a:lnTo>
                    <a:lnTo>
                      <a:pt x="43" y="159"/>
                    </a:lnTo>
                    <a:lnTo>
                      <a:pt x="36" y="131"/>
                    </a:lnTo>
                    <a:lnTo>
                      <a:pt x="30" y="100"/>
                    </a:lnTo>
                    <a:lnTo>
                      <a:pt x="14" y="8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25" name="Freeform 12"/>
              <p:cNvSpPr>
                <a:spLocks noChangeAspect="1"/>
              </p:cNvSpPr>
              <p:nvPr/>
            </p:nvSpPr>
            <p:spPr bwMode="gray">
              <a:xfrm>
                <a:off x="2307" y="2728"/>
                <a:ext cx="593" cy="569"/>
              </a:xfrm>
              <a:custGeom>
                <a:avLst/>
                <a:gdLst>
                  <a:gd name="T0" fmla="*/ 325848 w 387"/>
                  <a:gd name="T1" fmla="*/ 0 h 400"/>
                  <a:gd name="T2" fmla="*/ 122625 w 387"/>
                  <a:gd name="T3" fmla="*/ 43301 h 400"/>
                  <a:gd name="T4" fmla="*/ 105235 w 387"/>
                  <a:gd name="T5" fmla="*/ 64163 h 400"/>
                  <a:gd name="T6" fmla="*/ 44087 w 387"/>
                  <a:gd name="T7" fmla="*/ 84014 h 400"/>
                  <a:gd name="T8" fmla="*/ 0 w 387"/>
                  <a:gd name="T9" fmla="*/ 121703 h 400"/>
                  <a:gd name="T10" fmla="*/ 44087 w 387"/>
                  <a:gd name="T11" fmla="*/ 144283 h 400"/>
                  <a:gd name="T12" fmla="*/ 225570 w 387"/>
                  <a:gd name="T13" fmla="*/ 169471 h 400"/>
                  <a:gd name="T14" fmla="*/ 356848 w 387"/>
                  <a:gd name="T15" fmla="*/ 174667 h 400"/>
                  <a:gd name="T16" fmla="*/ 619641 w 387"/>
                  <a:gd name="T17" fmla="*/ 206598 h 400"/>
                  <a:gd name="T18" fmla="*/ 736293 w 387"/>
                  <a:gd name="T19" fmla="*/ 211384 h 400"/>
                  <a:gd name="T20" fmla="*/ 841507 w 387"/>
                  <a:gd name="T21" fmla="*/ 226488 h 400"/>
                  <a:gd name="T22" fmla="*/ 927889 w 387"/>
                  <a:gd name="T23" fmla="*/ 256546 h 400"/>
                  <a:gd name="T24" fmla="*/ 936457 w 387"/>
                  <a:gd name="T25" fmla="*/ 301379 h 400"/>
                  <a:gd name="T26" fmla="*/ 876856 w 387"/>
                  <a:gd name="T27" fmla="*/ 316772 h 400"/>
                  <a:gd name="T28" fmla="*/ 893404 w 387"/>
                  <a:gd name="T29" fmla="*/ 336815 h 400"/>
                  <a:gd name="T30" fmla="*/ 1034771 w 387"/>
                  <a:gd name="T31" fmla="*/ 358318 h 400"/>
                  <a:gd name="T32" fmla="*/ 1334702 w 387"/>
                  <a:gd name="T33" fmla="*/ 365496 h 400"/>
                  <a:gd name="T34" fmla="*/ 1461176 w 387"/>
                  <a:gd name="T35" fmla="*/ 321337 h 400"/>
                  <a:gd name="T36" fmla="*/ 1570872 w 387"/>
                  <a:gd name="T37" fmla="*/ 305987 h 400"/>
                  <a:gd name="T38" fmla="*/ 1654812 w 387"/>
                  <a:gd name="T39" fmla="*/ 291453 h 400"/>
                  <a:gd name="T40" fmla="*/ 1650715 w 387"/>
                  <a:gd name="T41" fmla="*/ 256546 h 400"/>
                  <a:gd name="T42" fmla="*/ 1616115 w 387"/>
                  <a:gd name="T43" fmla="*/ 239876 h 400"/>
                  <a:gd name="T44" fmla="*/ 1501073 w 387"/>
                  <a:gd name="T45" fmla="*/ 228320 h 400"/>
                  <a:gd name="T46" fmla="*/ 1495459 w 387"/>
                  <a:gd name="T47" fmla="*/ 210204 h 400"/>
                  <a:gd name="T48" fmla="*/ 1552160 w 387"/>
                  <a:gd name="T49" fmla="*/ 201578 h 400"/>
                  <a:gd name="T50" fmla="*/ 1539564 w 387"/>
                  <a:gd name="T51" fmla="*/ 165487 h 400"/>
                  <a:gd name="T52" fmla="*/ 1410876 w 387"/>
                  <a:gd name="T53" fmla="*/ 163518 h 400"/>
                  <a:gd name="T54" fmla="*/ 1358967 w 387"/>
                  <a:gd name="T55" fmla="*/ 152456 h 400"/>
                  <a:gd name="T56" fmla="*/ 1319961 w 387"/>
                  <a:gd name="T57" fmla="*/ 135396 h 400"/>
                  <a:gd name="T58" fmla="*/ 1251031 w 387"/>
                  <a:gd name="T59" fmla="*/ 99919 h 400"/>
                  <a:gd name="T60" fmla="*/ 982036 w 387"/>
                  <a:gd name="T61" fmla="*/ 100625 h 400"/>
                  <a:gd name="T62" fmla="*/ 923840 w 387"/>
                  <a:gd name="T63" fmla="*/ 85585 h 400"/>
                  <a:gd name="T64" fmla="*/ 923840 w 387"/>
                  <a:gd name="T65" fmla="*/ 10009 h 400"/>
                  <a:gd name="T66" fmla="*/ 685437 w 387"/>
                  <a:gd name="T67" fmla="*/ 11241 h 400"/>
                  <a:gd name="T68" fmla="*/ 559020 w 387"/>
                  <a:gd name="T69" fmla="*/ 0 h 400"/>
                  <a:gd name="T70" fmla="*/ 325848 w 387"/>
                  <a:gd name="T71" fmla="*/ 0 h 4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7"/>
                  <a:gd name="T109" fmla="*/ 0 h 400"/>
                  <a:gd name="T110" fmla="*/ 387 w 387"/>
                  <a:gd name="T111" fmla="*/ 400 h 4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7" h="400">
                    <a:moveTo>
                      <a:pt x="76" y="0"/>
                    </a:moveTo>
                    <a:lnTo>
                      <a:pt x="29" y="47"/>
                    </a:lnTo>
                    <a:lnTo>
                      <a:pt x="25" y="70"/>
                    </a:lnTo>
                    <a:lnTo>
                      <a:pt x="10" y="92"/>
                    </a:lnTo>
                    <a:lnTo>
                      <a:pt x="0" y="133"/>
                    </a:lnTo>
                    <a:lnTo>
                      <a:pt x="10" y="158"/>
                    </a:lnTo>
                    <a:lnTo>
                      <a:pt x="53" y="185"/>
                    </a:lnTo>
                    <a:lnTo>
                      <a:pt x="84" y="191"/>
                    </a:lnTo>
                    <a:lnTo>
                      <a:pt x="145" y="226"/>
                    </a:lnTo>
                    <a:lnTo>
                      <a:pt x="172" y="232"/>
                    </a:lnTo>
                    <a:lnTo>
                      <a:pt x="197" y="248"/>
                    </a:lnTo>
                    <a:lnTo>
                      <a:pt x="217" y="281"/>
                    </a:lnTo>
                    <a:lnTo>
                      <a:pt x="219" y="330"/>
                    </a:lnTo>
                    <a:lnTo>
                      <a:pt x="205" y="347"/>
                    </a:lnTo>
                    <a:lnTo>
                      <a:pt x="209" y="369"/>
                    </a:lnTo>
                    <a:lnTo>
                      <a:pt x="242" y="392"/>
                    </a:lnTo>
                    <a:lnTo>
                      <a:pt x="312" y="400"/>
                    </a:lnTo>
                    <a:lnTo>
                      <a:pt x="342" y="352"/>
                    </a:lnTo>
                    <a:lnTo>
                      <a:pt x="368" y="335"/>
                    </a:lnTo>
                    <a:lnTo>
                      <a:pt x="387" y="319"/>
                    </a:lnTo>
                    <a:lnTo>
                      <a:pt x="386" y="281"/>
                    </a:lnTo>
                    <a:lnTo>
                      <a:pt x="378" y="263"/>
                    </a:lnTo>
                    <a:lnTo>
                      <a:pt x="351" y="250"/>
                    </a:lnTo>
                    <a:lnTo>
                      <a:pt x="350" y="230"/>
                    </a:lnTo>
                    <a:lnTo>
                      <a:pt x="363" y="221"/>
                    </a:lnTo>
                    <a:lnTo>
                      <a:pt x="360" y="181"/>
                    </a:lnTo>
                    <a:lnTo>
                      <a:pt x="330" y="179"/>
                    </a:lnTo>
                    <a:lnTo>
                      <a:pt x="318" y="167"/>
                    </a:lnTo>
                    <a:lnTo>
                      <a:pt x="309" y="148"/>
                    </a:lnTo>
                    <a:lnTo>
                      <a:pt x="293" y="109"/>
                    </a:lnTo>
                    <a:lnTo>
                      <a:pt x="230" y="110"/>
                    </a:lnTo>
                    <a:lnTo>
                      <a:pt x="216" y="94"/>
                    </a:lnTo>
                    <a:lnTo>
                      <a:pt x="216" y="11"/>
                    </a:lnTo>
                    <a:lnTo>
                      <a:pt x="160" y="12"/>
                    </a:lnTo>
                    <a:lnTo>
                      <a:pt x="131" y="0"/>
                    </a:lnTo>
                    <a:lnTo>
                      <a:pt x="76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26" name="Freeform 13"/>
              <p:cNvSpPr>
                <a:spLocks noChangeAspect="1"/>
              </p:cNvSpPr>
              <p:nvPr/>
            </p:nvSpPr>
            <p:spPr bwMode="gray">
              <a:xfrm>
                <a:off x="1831" y="2896"/>
                <a:ext cx="956" cy="983"/>
              </a:xfrm>
              <a:custGeom>
                <a:avLst/>
                <a:gdLst>
                  <a:gd name="T0" fmla="*/ 1229 w 910"/>
                  <a:gd name="T1" fmla="*/ 1453 h 936"/>
                  <a:gd name="T2" fmla="*/ 1231 w 910"/>
                  <a:gd name="T3" fmla="*/ 1414 h 936"/>
                  <a:gd name="T4" fmla="*/ 1198 w 910"/>
                  <a:gd name="T5" fmla="*/ 1299 h 936"/>
                  <a:gd name="T6" fmla="*/ 1162 w 910"/>
                  <a:gd name="T7" fmla="*/ 1276 h 936"/>
                  <a:gd name="T8" fmla="*/ 1114 w 910"/>
                  <a:gd name="T9" fmla="*/ 1274 h 936"/>
                  <a:gd name="T10" fmla="*/ 1114 w 910"/>
                  <a:gd name="T11" fmla="*/ 1214 h 936"/>
                  <a:gd name="T12" fmla="*/ 1180 w 910"/>
                  <a:gd name="T13" fmla="*/ 1157 h 936"/>
                  <a:gd name="T14" fmla="*/ 1180 w 910"/>
                  <a:gd name="T15" fmla="*/ 1091 h 936"/>
                  <a:gd name="T16" fmla="*/ 1203 w 910"/>
                  <a:gd name="T17" fmla="*/ 1021 h 936"/>
                  <a:gd name="T18" fmla="*/ 1203 w 910"/>
                  <a:gd name="T19" fmla="*/ 920 h 936"/>
                  <a:gd name="T20" fmla="*/ 1285 w 910"/>
                  <a:gd name="T21" fmla="*/ 855 h 936"/>
                  <a:gd name="T22" fmla="*/ 1296 w 910"/>
                  <a:gd name="T23" fmla="*/ 793 h 936"/>
                  <a:gd name="T24" fmla="*/ 1291 w 910"/>
                  <a:gd name="T25" fmla="*/ 762 h 936"/>
                  <a:gd name="T26" fmla="*/ 1418 w 910"/>
                  <a:gd name="T27" fmla="*/ 590 h 936"/>
                  <a:gd name="T28" fmla="*/ 1258 w 910"/>
                  <a:gd name="T29" fmla="*/ 578 h 936"/>
                  <a:gd name="T30" fmla="*/ 1178 w 910"/>
                  <a:gd name="T31" fmla="*/ 527 h 936"/>
                  <a:gd name="T32" fmla="*/ 1170 w 910"/>
                  <a:gd name="T33" fmla="*/ 477 h 936"/>
                  <a:gd name="T34" fmla="*/ 1203 w 910"/>
                  <a:gd name="T35" fmla="*/ 446 h 936"/>
                  <a:gd name="T36" fmla="*/ 1200 w 910"/>
                  <a:gd name="T37" fmla="*/ 332 h 936"/>
                  <a:gd name="T38" fmla="*/ 1147 w 910"/>
                  <a:gd name="T39" fmla="*/ 269 h 936"/>
                  <a:gd name="T40" fmla="*/ 1093 w 910"/>
                  <a:gd name="T41" fmla="*/ 236 h 936"/>
                  <a:gd name="T42" fmla="*/ 1022 w 910"/>
                  <a:gd name="T43" fmla="*/ 226 h 936"/>
                  <a:gd name="T44" fmla="*/ 897 w 910"/>
                  <a:gd name="T45" fmla="*/ 149 h 936"/>
                  <a:gd name="T46" fmla="*/ 824 w 910"/>
                  <a:gd name="T47" fmla="*/ 137 h 936"/>
                  <a:gd name="T48" fmla="*/ 724 w 910"/>
                  <a:gd name="T49" fmla="*/ 82 h 936"/>
                  <a:gd name="T50" fmla="*/ 704 w 910"/>
                  <a:gd name="T51" fmla="*/ 27 h 936"/>
                  <a:gd name="T52" fmla="*/ 648 w 910"/>
                  <a:gd name="T53" fmla="*/ 32 h 936"/>
                  <a:gd name="T54" fmla="*/ 583 w 910"/>
                  <a:gd name="T55" fmla="*/ 0 h 936"/>
                  <a:gd name="T56" fmla="*/ 558 w 910"/>
                  <a:gd name="T57" fmla="*/ 79 h 936"/>
                  <a:gd name="T58" fmla="*/ 431 w 910"/>
                  <a:gd name="T59" fmla="*/ 27 h 936"/>
                  <a:gd name="T60" fmla="*/ 399 w 910"/>
                  <a:gd name="T61" fmla="*/ 27 h 936"/>
                  <a:gd name="T62" fmla="*/ 340 w 910"/>
                  <a:gd name="T63" fmla="*/ 2 h 936"/>
                  <a:gd name="T64" fmla="*/ 258 w 910"/>
                  <a:gd name="T65" fmla="*/ 36 h 936"/>
                  <a:gd name="T66" fmla="*/ 297 w 910"/>
                  <a:gd name="T67" fmla="*/ 155 h 936"/>
                  <a:gd name="T68" fmla="*/ 267 w 910"/>
                  <a:gd name="T69" fmla="*/ 221 h 936"/>
                  <a:gd name="T70" fmla="*/ 178 w 910"/>
                  <a:gd name="T71" fmla="*/ 260 h 936"/>
                  <a:gd name="T72" fmla="*/ 128 w 910"/>
                  <a:gd name="T73" fmla="*/ 373 h 936"/>
                  <a:gd name="T74" fmla="*/ 152 w 910"/>
                  <a:gd name="T75" fmla="*/ 413 h 936"/>
                  <a:gd name="T76" fmla="*/ 141 w 910"/>
                  <a:gd name="T77" fmla="*/ 552 h 936"/>
                  <a:gd name="T78" fmla="*/ 110 w 910"/>
                  <a:gd name="T79" fmla="*/ 641 h 936"/>
                  <a:gd name="T80" fmla="*/ 0 w 910"/>
                  <a:gd name="T81" fmla="*/ 759 h 936"/>
                  <a:gd name="T82" fmla="*/ 36 w 910"/>
                  <a:gd name="T83" fmla="*/ 901 h 936"/>
                  <a:gd name="T84" fmla="*/ 75 w 910"/>
                  <a:gd name="T85" fmla="*/ 1364 h 936"/>
                  <a:gd name="T86" fmla="*/ 1229 w 910"/>
                  <a:gd name="T87" fmla="*/ 1453 h 9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0"/>
                  <a:gd name="T133" fmla="*/ 0 h 936"/>
                  <a:gd name="T134" fmla="*/ 910 w 910"/>
                  <a:gd name="T135" fmla="*/ 936 h 9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0" h="936">
                    <a:moveTo>
                      <a:pt x="788" y="936"/>
                    </a:moveTo>
                    <a:lnTo>
                      <a:pt x="790" y="910"/>
                    </a:lnTo>
                    <a:lnTo>
                      <a:pt x="768" y="836"/>
                    </a:lnTo>
                    <a:lnTo>
                      <a:pt x="744" y="822"/>
                    </a:lnTo>
                    <a:lnTo>
                      <a:pt x="714" y="820"/>
                    </a:lnTo>
                    <a:lnTo>
                      <a:pt x="714" y="782"/>
                    </a:lnTo>
                    <a:lnTo>
                      <a:pt x="758" y="746"/>
                    </a:lnTo>
                    <a:lnTo>
                      <a:pt x="758" y="702"/>
                    </a:lnTo>
                    <a:lnTo>
                      <a:pt x="772" y="658"/>
                    </a:lnTo>
                    <a:lnTo>
                      <a:pt x="772" y="592"/>
                    </a:lnTo>
                    <a:lnTo>
                      <a:pt x="824" y="550"/>
                    </a:lnTo>
                    <a:lnTo>
                      <a:pt x="832" y="510"/>
                    </a:lnTo>
                    <a:lnTo>
                      <a:pt x="828" y="490"/>
                    </a:lnTo>
                    <a:lnTo>
                      <a:pt x="910" y="380"/>
                    </a:lnTo>
                    <a:lnTo>
                      <a:pt x="806" y="370"/>
                    </a:lnTo>
                    <a:lnTo>
                      <a:pt x="756" y="338"/>
                    </a:lnTo>
                    <a:lnTo>
                      <a:pt x="750" y="306"/>
                    </a:lnTo>
                    <a:lnTo>
                      <a:pt x="772" y="288"/>
                    </a:lnTo>
                    <a:lnTo>
                      <a:pt x="770" y="214"/>
                    </a:lnTo>
                    <a:lnTo>
                      <a:pt x="736" y="172"/>
                    </a:lnTo>
                    <a:lnTo>
                      <a:pt x="702" y="152"/>
                    </a:lnTo>
                    <a:lnTo>
                      <a:pt x="656" y="146"/>
                    </a:lnTo>
                    <a:lnTo>
                      <a:pt x="576" y="96"/>
                    </a:lnTo>
                    <a:lnTo>
                      <a:pt x="528" y="88"/>
                    </a:lnTo>
                    <a:lnTo>
                      <a:pt x="464" y="52"/>
                    </a:lnTo>
                    <a:lnTo>
                      <a:pt x="452" y="18"/>
                    </a:lnTo>
                    <a:lnTo>
                      <a:pt x="416" y="22"/>
                    </a:lnTo>
                    <a:lnTo>
                      <a:pt x="374" y="0"/>
                    </a:lnTo>
                    <a:lnTo>
                      <a:pt x="358" y="50"/>
                    </a:lnTo>
                    <a:lnTo>
                      <a:pt x="276" y="18"/>
                    </a:lnTo>
                    <a:lnTo>
                      <a:pt x="256" y="18"/>
                    </a:lnTo>
                    <a:lnTo>
                      <a:pt x="218" y="2"/>
                    </a:lnTo>
                    <a:lnTo>
                      <a:pt x="166" y="24"/>
                    </a:lnTo>
                    <a:lnTo>
                      <a:pt x="190" y="100"/>
                    </a:lnTo>
                    <a:lnTo>
                      <a:pt x="170" y="142"/>
                    </a:lnTo>
                    <a:lnTo>
                      <a:pt x="114" y="168"/>
                    </a:lnTo>
                    <a:lnTo>
                      <a:pt x="82" y="240"/>
                    </a:lnTo>
                    <a:lnTo>
                      <a:pt x="98" y="266"/>
                    </a:lnTo>
                    <a:lnTo>
                      <a:pt x="90" y="354"/>
                    </a:lnTo>
                    <a:lnTo>
                      <a:pt x="70" y="412"/>
                    </a:lnTo>
                    <a:lnTo>
                      <a:pt x="0" y="488"/>
                    </a:lnTo>
                    <a:lnTo>
                      <a:pt x="24" y="580"/>
                    </a:lnTo>
                    <a:lnTo>
                      <a:pt x="48" y="878"/>
                    </a:lnTo>
                    <a:lnTo>
                      <a:pt x="788" y="9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27" name="Freeform 14"/>
              <p:cNvSpPr>
                <a:spLocks noChangeAspect="1"/>
              </p:cNvSpPr>
              <p:nvPr/>
            </p:nvSpPr>
            <p:spPr bwMode="gray">
              <a:xfrm>
                <a:off x="1745" y="2595"/>
                <a:ext cx="284" cy="1221"/>
              </a:xfrm>
              <a:custGeom>
                <a:avLst/>
                <a:gdLst>
                  <a:gd name="T0" fmla="*/ 202 w 270"/>
                  <a:gd name="T1" fmla="*/ 1814 h 1162"/>
                  <a:gd name="T2" fmla="*/ 0 w 270"/>
                  <a:gd name="T3" fmla="*/ 1814 h 1162"/>
                  <a:gd name="T4" fmla="*/ 53 w 270"/>
                  <a:gd name="T5" fmla="*/ 1760 h 1162"/>
                  <a:gd name="T6" fmla="*/ 56 w 270"/>
                  <a:gd name="T7" fmla="*/ 1377 h 1162"/>
                  <a:gd name="T8" fmla="*/ 116 w 270"/>
                  <a:gd name="T9" fmla="*/ 1309 h 1162"/>
                  <a:gd name="T10" fmla="*/ 65 w 270"/>
                  <a:gd name="T11" fmla="*/ 1227 h 1162"/>
                  <a:gd name="T12" fmla="*/ 56 w 270"/>
                  <a:gd name="T13" fmla="*/ 1104 h 1162"/>
                  <a:gd name="T14" fmla="*/ 80 w 270"/>
                  <a:gd name="T15" fmla="*/ 1077 h 1162"/>
                  <a:gd name="T16" fmla="*/ 88 w 270"/>
                  <a:gd name="T17" fmla="*/ 1000 h 1162"/>
                  <a:gd name="T18" fmla="*/ 88 w 270"/>
                  <a:gd name="T19" fmla="*/ 687 h 1162"/>
                  <a:gd name="T20" fmla="*/ 33 w 270"/>
                  <a:gd name="T21" fmla="*/ 656 h 1162"/>
                  <a:gd name="T22" fmla="*/ 85 w 270"/>
                  <a:gd name="T23" fmla="*/ 599 h 1162"/>
                  <a:gd name="T24" fmla="*/ 82 w 270"/>
                  <a:gd name="T25" fmla="*/ 254 h 1162"/>
                  <a:gd name="T26" fmla="*/ 50 w 270"/>
                  <a:gd name="T27" fmla="*/ 152 h 1162"/>
                  <a:gd name="T28" fmla="*/ 4 w 270"/>
                  <a:gd name="T29" fmla="*/ 112 h 1162"/>
                  <a:gd name="T30" fmla="*/ 82 w 270"/>
                  <a:gd name="T31" fmla="*/ 0 h 1162"/>
                  <a:gd name="T32" fmla="*/ 164 w 270"/>
                  <a:gd name="T33" fmla="*/ 100 h 1162"/>
                  <a:gd name="T34" fmla="*/ 223 w 270"/>
                  <a:gd name="T35" fmla="*/ 237 h 1162"/>
                  <a:gd name="T36" fmla="*/ 171 w 270"/>
                  <a:gd name="T37" fmla="*/ 371 h 1162"/>
                  <a:gd name="T38" fmla="*/ 391 w 270"/>
                  <a:gd name="T39" fmla="*/ 491 h 1162"/>
                  <a:gd name="T40" fmla="*/ 426 w 270"/>
                  <a:gd name="T41" fmla="*/ 595 h 1162"/>
                  <a:gd name="T42" fmla="*/ 398 w 270"/>
                  <a:gd name="T43" fmla="*/ 666 h 1162"/>
                  <a:gd name="T44" fmla="*/ 306 w 270"/>
                  <a:gd name="T45" fmla="*/ 705 h 1162"/>
                  <a:gd name="T46" fmla="*/ 255 w 270"/>
                  <a:gd name="T47" fmla="*/ 825 h 1162"/>
                  <a:gd name="T48" fmla="*/ 280 w 270"/>
                  <a:gd name="T49" fmla="*/ 860 h 1162"/>
                  <a:gd name="T50" fmla="*/ 265 w 270"/>
                  <a:gd name="T51" fmla="*/ 1003 h 1162"/>
                  <a:gd name="T52" fmla="*/ 230 w 270"/>
                  <a:gd name="T53" fmla="*/ 1092 h 1162"/>
                  <a:gd name="T54" fmla="*/ 128 w 270"/>
                  <a:gd name="T55" fmla="*/ 1202 h 1162"/>
                  <a:gd name="T56" fmla="*/ 174 w 270"/>
                  <a:gd name="T57" fmla="*/ 1368 h 1162"/>
                  <a:gd name="T58" fmla="*/ 202 w 270"/>
                  <a:gd name="T59" fmla="*/ 1814 h 11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0"/>
                  <a:gd name="T91" fmla="*/ 0 h 1162"/>
                  <a:gd name="T92" fmla="*/ 270 w 270"/>
                  <a:gd name="T93" fmla="*/ 1162 h 11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0" h="1162">
                    <a:moveTo>
                      <a:pt x="128" y="1162"/>
                    </a:moveTo>
                    <a:lnTo>
                      <a:pt x="0" y="1162"/>
                    </a:lnTo>
                    <a:lnTo>
                      <a:pt x="34" y="1128"/>
                    </a:lnTo>
                    <a:lnTo>
                      <a:pt x="36" y="882"/>
                    </a:lnTo>
                    <a:lnTo>
                      <a:pt x="74" y="838"/>
                    </a:lnTo>
                    <a:lnTo>
                      <a:pt x="42" y="786"/>
                    </a:lnTo>
                    <a:lnTo>
                      <a:pt x="36" y="706"/>
                    </a:lnTo>
                    <a:lnTo>
                      <a:pt x="50" y="688"/>
                    </a:lnTo>
                    <a:lnTo>
                      <a:pt x="56" y="640"/>
                    </a:lnTo>
                    <a:lnTo>
                      <a:pt x="56" y="440"/>
                    </a:lnTo>
                    <a:lnTo>
                      <a:pt x="22" y="420"/>
                    </a:lnTo>
                    <a:lnTo>
                      <a:pt x="54" y="384"/>
                    </a:lnTo>
                    <a:lnTo>
                      <a:pt x="52" y="162"/>
                    </a:lnTo>
                    <a:lnTo>
                      <a:pt x="32" y="98"/>
                    </a:lnTo>
                    <a:lnTo>
                      <a:pt x="4" y="72"/>
                    </a:lnTo>
                    <a:lnTo>
                      <a:pt x="52" y="0"/>
                    </a:lnTo>
                    <a:lnTo>
                      <a:pt x="104" y="64"/>
                    </a:lnTo>
                    <a:lnTo>
                      <a:pt x="142" y="152"/>
                    </a:lnTo>
                    <a:lnTo>
                      <a:pt x="108" y="238"/>
                    </a:lnTo>
                    <a:lnTo>
                      <a:pt x="248" y="314"/>
                    </a:lnTo>
                    <a:lnTo>
                      <a:pt x="270" y="382"/>
                    </a:lnTo>
                    <a:lnTo>
                      <a:pt x="252" y="426"/>
                    </a:lnTo>
                    <a:lnTo>
                      <a:pt x="194" y="452"/>
                    </a:lnTo>
                    <a:lnTo>
                      <a:pt x="162" y="528"/>
                    </a:lnTo>
                    <a:lnTo>
                      <a:pt x="178" y="550"/>
                    </a:lnTo>
                    <a:lnTo>
                      <a:pt x="168" y="642"/>
                    </a:lnTo>
                    <a:lnTo>
                      <a:pt x="146" y="700"/>
                    </a:lnTo>
                    <a:lnTo>
                      <a:pt x="82" y="770"/>
                    </a:lnTo>
                    <a:lnTo>
                      <a:pt x="110" y="876"/>
                    </a:lnTo>
                    <a:lnTo>
                      <a:pt x="128" y="11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28" name="Freeform 37"/>
              <p:cNvSpPr>
                <a:spLocks noChangeAspect="1"/>
              </p:cNvSpPr>
              <p:nvPr/>
            </p:nvSpPr>
            <p:spPr bwMode="auto">
              <a:xfrm>
                <a:off x="2336" y="1877"/>
                <a:ext cx="742" cy="717"/>
              </a:xfrm>
              <a:custGeom>
                <a:avLst/>
                <a:gdLst>
                  <a:gd name="T0" fmla="*/ 2147483647 w 617"/>
                  <a:gd name="T1" fmla="*/ 2147483647 h 668"/>
                  <a:gd name="T2" fmla="*/ 2147483647 w 617"/>
                  <a:gd name="T3" fmla="*/ 2147483647 h 668"/>
                  <a:gd name="T4" fmla="*/ 2147483647 w 617"/>
                  <a:gd name="T5" fmla="*/ 2147483647 h 668"/>
                  <a:gd name="T6" fmla="*/ 2147483647 w 617"/>
                  <a:gd name="T7" fmla="*/ 2147483647 h 668"/>
                  <a:gd name="T8" fmla="*/ 2147483647 w 617"/>
                  <a:gd name="T9" fmla="*/ 2147483647 h 668"/>
                  <a:gd name="T10" fmla="*/ 2147483647 w 617"/>
                  <a:gd name="T11" fmla="*/ 0 h 668"/>
                  <a:gd name="T12" fmla="*/ 2147483647 w 617"/>
                  <a:gd name="T13" fmla="*/ 2147483647 h 668"/>
                  <a:gd name="T14" fmla="*/ 2147483647 w 617"/>
                  <a:gd name="T15" fmla="*/ 2147483647 h 668"/>
                  <a:gd name="T16" fmla="*/ 2147483647 w 617"/>
                  <a:gd name="T17" fmla="*/ 2147483647 h 668"/>
                  <a:gd name="T18" fmla="*/ 2147483647 w 617"/>
                  <a:gd name="T19" fmla="*/ 2147483647 h 668"/>
                  <a:gd name="T20" fmla="*/ 0 w 617"/>
                  <a:gd name="T21" fmla="*/ 2147483647 h 668"/>
                  <a:gd name="T22" fmla="*/ 0 w 617"/>
                  <a:gd name="T23" fmla="*/ 2147483647 h 668"/>
                  <a:gd name="T24" fmla="*/ 2147483647 w 617"/>
                  <a:gd name="T25" fmla="*/ 2147483647 h 668"/>
                  <a:gd name="T26" fmla="*/ 2147483647 w 617"/>
                  <a:gd name="T27" fmla="*/ 2147483647 h 668"/>
                  <a:gd name="T28" fmla="*/ 2147483647 w 617"/>
                  <a:gd name="T29" fmla="*/ 2147483647 h 668"/>
                  <a:gd name="T30" fmla="*/ 2147483647 w 617"/>
                  <a:gd name="T31" fmla="*/ 2147483647 h 668"/>
                  <a:gd name="T32" fmla="*/ 2147483647 w 617"/>
                  <a:gd name="T33" fmla="*/ 2147483647 h 668"/>
                  <a:gd name="T34" fmla="*/ 2147483647 w 617"/>
                  <a:gd name="T35" fmla="*/ 2147483647 h 668"/>
                  <a:gd name="T36" fmla="*/ 2147483647 w 617"/>
                  <a:gd name="T37" fmla="*/ 2147483647 h 668"/>
                  <a:gd name="T38" fmla="*/ 2147483647 w 617"/>
                  <a:gd name="T39" fmla="*/ 2147483647 h 668"/>
                  <a:gd name="T40" fmla="*/ 2147483647 w 617"/>
                  <a:gd name="T41" fmla="*/ 2147483647 h 668"/>
                  <a:gd name="T42" fmla="*/ 2147483647 w 617"/>
                  <a:gd name="T43" fmla="*/ 2147483647 h 668"/>
                  <a:gd name="T44" fmla="*/ 2147483647 w 617"/>
                  <a:gd name="T45" fmla="*/ 2147483647 h 668"/>
                  <a:gd name="T46" fmla="*/ 2147483647 w 617"/>
                  <a:gd name="T47" fmla="*/ 2147483647 h 668"/>
                  <a:gd name="T48" fmla="*/ 2147483647 w 617"/>
                  <a:gd name="T49" fmla="*/ 2147483647 h 668"/>
                  <a:gd name="T50" fmla="*/ 2147483647 w 617"/>
                  <a:gd name="T51" fmla="*/ 2147483647 h 668"/>
                  <a:gd name="T52" fmla="*/ 2147483647 w 617"/>
                  <a:gd name="T53" fmla="*/ 2147483647 h 668"/>
                  <a:gd name="T54" fmla="*/ 2147483647 w 617"/>
                  <a:gd name="T55" fmla="*/ 2147483647 h 668"/>
                  <a:gd name="T56" fmla="*/ 2147483647 w 617"/>
                  <a:gd name="T57" fmla="*/ 2147483647 h 668"/>
                  <a:gd name="T58" fmla="*/ 2147483647 w 617"/>
                  <a:gd name="T59" fmla="*/ 2147483647 h 668"/>
                  <a:gd name="T60" fmla="*/ 2147483647 w 617"/>
                  <a:gd name="T61" fmla="*/ 2147483647 h 668"/>
                  <a:gd name="T62" fmla="*/ 2147483647 w 617"/>
                  <a:gd name="T63" fmla="*/ 2147483647 h 668"/>
                  <a:gd name="T64" fmla="*/ 2147483647 w 617"/>
                  <a:gd name="T65" fmla="*/ 2147483647 h 668"/>
                  <a:gd name="T66" fmla="*/ 2147483647 w 617"/>
                  <a:gd name="T67" fmla="*/ 2147483647 h 668"/>
                  <a:gd name="T68" fmla="*/ 2147483647 w 617"/>
                  <a:gd name="T69" fmla="*/ 2147483647 h 668"/>
                  <a:gd name="T70" fmla="*/ 2147483647 w 617"/>
                  <a:gd name="T71" fmla="*/ 2147483647 h 668"/>
                  <a:gd name="T72" fmla="*/ 2147483647 w 617"/>
                  <a:gd name="T73" fmla="*/ 2147483647 h 668"/>
                  <a:gd name="T74" fmla="*/ 2147483647 w 617"/>
                  <a:gd name="T75" fmla="*/ 2147483647 h 668"/>
                  <a:gd name="T76" fmla="*/ 2147483647 w 617"/>
                  <a:gd name="T77" fmla="*/ 2147483647 h 668"/>
                  <a:gd name="T78" fmla="*/ 2147483647 w 617"/>
                  <a:gd name="T79" fmla="*/ 2147483647 h 668"/>
                  <a:gd name="T80" fmla="*/ 2147483647 w 617"/>
                  <a:gd name="T81" fmla="*/ 2147483647 h 668"/>
                  <a:gd name="T82" fmla="*/ 2147483647 w 617"/>
                  <a:gd name="T83" fmla="*/ 2147483647 h 668"/>
                  <a:gd name="T84" fmla="*/ 2147483647 w 617"/>
                  <a:gd name="T85" fmla="*/ 2147483647 h 668"/>
                  <a:gd name="T86" fmla="*/ 2147483647 w 617"/>
                  <a:gd name="T87" fmla="*/ 2147483647 h 6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17"/>
                  <a:gd name="T133" fmla="*/ 0 h 668"/>
                  <a:gd name="T134" fmla="*/ 617 w 617"/>
                  <a:gd name="T135" fmla="*/ 668 h 6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17" h="668">
                    <a:moveTo>
                      <a:pt x="616" y="147"/>
                    </a:moveTo>
                    <a:lnTo>
                      <a:pt x="288" y="134"/>
                    </a:lnTo>
                    <a:lnTo>
                      <a:pt x="249" y="114"/>
                    </a:lnTo>
                    <a:lnTo>
                      <a:pt x="237" y="94"/>
                    </a:lnTo>
                    <a:lnTo>
                      <a:pt x="218" y="54"/>
                    </a:lnTo>
                    <a:lnTo>
                      <a:pt x="179" y="0"/>
                    </a:lnTo>
                    <a:lnTo>
                      <a:pt x="179" y="33"/>
                    </a:lnTo>
                    <a:lnTo>
                      <a:pt x="160" y="74"/>
                    </a:lnTo>
                    <a:lnTo>
                      <a:pt x="160" y="114"/>
                    </a:lnTo>
                    <a:lnTo>
                      <a:pt x="12" y="114"/>
                    </a:lnTo>
                    <a:lnTo>
                      <a:pt x="0" y="147"/>
                    </a:lnTo>
                    <a:lnTo>
                      <a:pt x="0" y="249"/>
                    </a:lnTo>
                    <a:lnTo>
                      <a:pt x="89" y="262"/>
                    </a:lnTo>
                    <a:lnTo>
                      <a:pt x="89" y="343"/>
                    </a:lnTo>
                    <a:lnTo>
                      <a:pt x="51" y="417"/>
                    </a:lnTo>
                    <a:lnTo>
                      <a:pt x="70" y="478"/>
                    </a:lnTo>
                    <a:lnTo>
                      <a:pt x="51" y="498"/>
                    </a:lnTo>
                    <a:lnTo>
                      <a:pt x="70" y="532"/>
                    </a:lnTo>
                    <a:lnTo>
                      <a:pt x="70" y="572"/>
                    </a:lnTo>
                    <a:lnTo>
                      <a:pt x="160" y="592"/>
                    </a:lnTo>
                    <a:lnTo>
                      <a:pt x="199" y="592"/>
                    </a:lnTo>
                    <a:lnTo>
                      <a:pt x="199" y="612"/>
                    </a:lnTo>
                    <a:lnTo>
                      <a:pt x="218" y="646"/>
                    </a:lnTo>
                    <a:lnTo>
                      <a:pt x="249" y="667"/>
                    </a:lnTo>
                    <a:lnTo>
                      <a:pt x="249" y="646"/>
                    </a:lnTo>
                    <a:lnTo>
                      <a:pt x="269" y="626"/>
                    </a:lnTo>
                    <a:lnTo>
                      <a:pt x="307" y="626"/>
                    </a:lnTo>
                    <a:lnTo>
                      <a:pt x="358" y="646"/>
                    </a:lnTo>
                    <a:lnTo>
                      <a:pt x="397" y="626"/>
                    </a:lnTo>
                    <a:lnTo>
                      <a:pt x="416" y="612"/>
                    </a:lnTo>
                    <a:lnTo>
                      <a:pt x="436" y="612"/>
                    </a:lnTo>
                    <a:lnTo>
                      <a:pt x="455" y="626"/>
                    </a:lnTo>
                    <a:lnTo>
                      <a:pt x="468" y="626"/>
                    </a:lnTo>
                    <a:lnTo>
                      <a:pt x="468" y="612"/>
                    </a:lnTo>
                    <a:lnTo>
                      <a:pt x="487" y="553"/>
                    </a:lnTo>
                    <a:lnTo>
                      <a:pt x="526" y="512"/>
                    </a:lnTo>
                    <a:lnTo>
                      <a:pt x="545" y="478"/>
                    </a:lnTo>
                    <a:lnTo>
                      <a:pt x="577" y="458"/>
                    </a:lnTo>
                    <a:lnTo>
                      <a:pt x="596" y="417"/>
                    </a:lnTo>
                    <a:lnTo>
                      <a:pt x="596" y="377"/>
                    </a:lnTo>
                    <a:lnTo>
                      <a:pt x="616" y="323"/>
                    </a:lnTo>
                    <a:lnTo>
                      <a:pt x="596" y="262"/>
                    </a:lnTo>
                    <a:lnTo>
                      <a:pt x="596" y="208"/>
                    </a:lnTo>
                    <a:lnTo>
                      <a:pt x="616" y="147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29" name="Freeform 80"/>
              <p:cNvSpPr>
                <a:spLocks noChangeAspect="1"/>
              </p:cNvSpPr>
              <p:nvPr/>
            </p:nvSpPr>
            <p:spPr bwMode="auto">
              <a:xfrm>
                <a:off x="2637" y="2535"/>
                <a:ext cx="441" cy="452"/>
              </a:xfrm>
              <a:custGeom>
                <a:avLst/>
                <a:gdLst>
                  <a:gd name="T0" fmla="*/ 2147483647 w 367"/>
                  <a:gd name="T1" fmla="*/ 2147483647 h 419"/>
                  <a:gd name="T2" fmla="*/ 2147483647 w 367"/>
                  <a:gd name="T3" fmla="*/ 2147483647 h 419"/>
                  <a:gd name="T4" fmla="*/ 2147483647 w 367"/>
                  <a:gd name="T5" fmla="*/ 0 h 419"/>
                  <a:gd name="T6" fmla="*/ 2147483647 w 367"/>
                  <a:gd name="T7" fmla="*/ 0 h 419"/>
                  <a:gd name="T8" fmla="*/ 2147483647 w 367"/>
                  <a:gd name="T9" fmla="*/ 2147483647 h 419"/>
                  <a:gd name="T10" fmla="*/ 2147483647 w 367"/>
                  <a:gd name="T11" fmla="*/ 2147483647 h 419"/>
                  <a:gd name="T12" fmla="*/ 2147483647 w 367"/>
                  <a:gd name="T13" fmla="*/ 2147483647 h 419"/>
                  <a:gd name="T14" fmla="*/ 2147483647 w 367"/>
                  <a:gd name="T15" fmla="*/ 2147483647 h 419"/>
                  <a:gd name="T16" fmla="*/ 0 w 367"/>
                  <a:gd name="T17" fmla="*/ 2147483647 h 419"/>
                  <a:gd name="T18" fmla="*/ 0 w 367"/>
                  <a:gd name="T19" fmla="*/ 2147483647 h 419"/>
                  <a:gd name="T20" fmla="*/ 2147483647 w 367"/>
                  <a:gd name="T21" fmla="*/ 2147483647 h 419"/>
                  <a:gd name="T22" fmla="*/ 2147483647 w 367"/>
                  <a:gd name="T23" fmla="*/ 2147483647 h 419"/>
                  <a:gd name="T24" fmla="*/ 0 w 367"/>
                  <a:gd name="T25" fmla="*/ 2147483647 h 419"/>
                  <a:gd name="T26" fmla="*/ 0 w 367"/>
                  <a:gd name="T27" fmla="*/ 2147483647 h 419"/>
                  <a:gd name="T28" fmla="*/ 2147483647 w 367"/>
                  <a:gd name="T29" fmla="*/ 2147483647 h 419"/>
                  <a:gd name="T30" fmla="*/ 2147483647 w 367"/>
                  <a:gd name="T31" fmla="*/ 2147483647 h 419"/>
                  <a:gd name="T32" fmla="*/ 2147483647 w 367"/>
                  <a:gd name="T33" fmla="*/ 2147483647 h 419"/>
                  <a:gd name="T34" fmla="*/ 2147483647 w 367"/>
                  <a:gd name="T35" fmla="*/ 2147483647 h 419"/>
                  <a:gd name="T36" fmla="*/ 2147483647 w 367"/>
                  <a:gd name="T37" fmla="*/ 2147483647 h 419"/>
                  <a:gd name="T38" fmla="*/ 2147483647 w 367"/>
                  <a:gd name="T39" fmla="*/ 2147483647 h 419"/>
                  <a:gd name="T40" fmla="*/ 2147483647 w 367"/>
                  <a:gd name="T41" fmla="*/ 2147483647 h 419"/>
                  <a:gd name="T42" fmla="*/ 2147483647 w 367"/>
                  <a:gd name="T43" fmla="*/ 2147483647 h 419"/>
                  <a:gd name="T44" fmla="*/ 2147483647 w 367"/>
                  <a:gd name="T45" fmla="*/ 2147483647 h 419"/>
                  <a:gd name="T46" fmla="*/ 2147483647 w 367"/>
                  <a:gd name="T47" fmla="*/ 2147483647 h 419"/>
                  <a:gd name="T48" fmla="*/ 2147483647 w 367"/>
                  <a:gd name="T49" fmla="*/ 2147483647 h 419"/>
                  <a:gd name="T50" fmla="*/ 2147483647 w 367"/>
                  <a:gd name="T51" fmla="*/ 2147483647 h 419"/>
                  <a:gd name="T52" fmla="*/ 2147483647 w 367"/>
                  <a:gd name="T53" fmla="*/ 2147483647 h 419"/>
                  <a:gd name="T54" fmla="*/ 2147483647 w 367"/>
                  <a:gd name="T55" fmla="*/ 2147483647 h 419"/>
                  <a:gd name="T56" fmla="*/ 2147483647 w 367"/>
                  <a:gd name="T57" fmla="*/ 2147483647 h 419"/>
                  <a:gd name="T58" fmla="*/ 2147483647 w 367"/>
                  <a:gd name="T59" fmla="*/ 2147483647 h 419"/>
                  <a:gd name="T60" fmla="*/ 2147483647 w 367"/>
                  <a:gd name="T61" fmla="*/ 2147483647 h 4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7"/>
                  <a:gd name="T94" fmla="*/ 0 h 419"/>
                  <a:gd name="T95" fmla="*/ 367 w 367"/>
                  <a:gd name="T96" fmla="*/ 419 h 41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7" h="419">
                    <a:moveTo>
                      <a:pt x="218" y="13"/>
                    </a:moveTo>
                    <a:lnTo>
                      <a:pt x="205" y="13"/>
                    </a:lnTo>
                    <a:lnTo>
                      <a:pt x="186" y="0"/>
                    </a:lnTo>
                    <a:lnTo>
                      <a:pt x="166" y="0"/>
                    </a:lnTo>
                    <a:lnTo>
                      <a:pt x="147" y="13"/>
                    </a:lnTo>
                    <a:lnTo>
                      <a:pt x="109" y="33"/>
                    </a:lnTo>
                    <a:lnTo>
                      <a:pt x="57" y="13"/>
                    </a:lnTo>
                    <a:lnTo>
                      <a:pt x="19" y="13"/>
                    </a:lnTo>
                    <a:lnTo>
                      <a:pt x="0" y="33"/>
                    </a:lnTo>
                    <a:lnTo>
                      <a:pt x="0" y="94"/>
                    </a:lnTo>
                    <a:lnTo>
                      <a:pt x="19" y="114"/>
                    </a:lnTo>
                    <a:lnTo>
                      <a:pt x="19" y="148"/>
                    </a:lnTo>
                    <a:lnTo>
                      <a:pt x="0" y="189"/>
                    </a:lnTo>
                    <a:lnTo>
                      <a:pt x="0" y="304"/>
                    </a:lnTo>
                    <a:lnTo>
                      <a:pt x="19" y="324"/>
                    </a:lnTo>
                    <a:lnTo>
                      <a:pt x="96" y="324"/>
                    </a:lnTo>
                    <a:lnTo>
                      <a:pt x="109" y="344"/>
                    </a:lnTo>
                    <a:lnTo>
                      <a:pt x="128" y="397"/>
                    </a:lnTo>
                    <a:lnTo>
                      <a:pt x="147" y="418"/>
                    </a:lnTo>
                    <a:lnTo>
                      <a:pt x="186" y="418"/>
                    </a:lnTo>
                    <a:lnTo>
                      <a:pt x="186" y="397"/>
                    </a:lnTo>
                    <a:lnTo>
                      <a:pt x="218" y="344"/>
                    </a:lnTo>
                    <a:lnTo>
                      <a:pt x="237" y="324"/>
                    </a:lnTo>
                    <a:lnTo>
                      <a:pt x="295" y="263"/>
                    </a:lnTo>
                    <a:lnTo>
                      <a:pt x="327" y="209"/>
                    </a:lnTo>
                    <a:lnTo>
                      <a:pt x="366" y="148"/>
                    </a:lnTo>
                    <a:lnTo>
                      <a:pt x="366" y="114"/>
                    </a:lnTo>
                    <a:lnTo>
                      <a:pt x="327" y="114"/>
                    </a:lnTo>
                    <a:lnTo>
                      <a:pt x="256" y="54"/>
                    </a:lnTo>
                    <a:lnTo>
                      <a:pt x="218" y="33"/>
                    </a:lnTo>
                    <a:lnTo>
                      <a:pt x="218" y="13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30" name="Line 21"/>
              <p:cNvSpPr>
                <a:spLocks noChangeAspect="1" noChangeShapeType="1"/>
              </p:cNvSpPr>
              <p:nvPr/>
            </p:nvSpPr>
            <p:spPr bwMode="auto">
              <a:xfrm>
                <a:off x="960" y="484"/>
                <a:ext cx="223" cy="0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31" name="Line 22"/>
              <p:cNvSpPr>
                <a:spLocks noChangeAspect="1" noChangeShapeType="1"/>
              </p:cNvSpPr>
              <p:nvPr/>
            </p:nvSpPr>
            <p:spPr bwMode="auto">
              <a:xfrm>
                <a:off x="967" y="470"/>
                <a:ext cx="224" cy="0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32" name="Freeform 3"/>
              <p:cNvSpPr>
                <a:spLocks noChangeAspect="1"/>
              </p:cNvSpPr>
              <p:nvPr/>
            </p:nvSpPr>
            <p:spPr bwMode="gray">
              <a:xfrm>
                <a:off x="1023" y="648"/>
                <a:ext cx="921" cy="1086"/>
              </a:xfrm>
              <a:custGeom>
                <a:avLst/>
                <a:gdLst>
                  <a:gd name="T0" fmla="*/ 1482915 w 603"/>
                  <a:gd name="T1" fmla="*/ 15346 h 763"/>
                  <a:gd name="T2" fmla="*/ 1319434 w 603"/>
                  <a:gd name="T3" fmla="*/ 49204 h 763"/>
                  <a:gd name="T4" fmla="*/ 1258808 w 603"/>
                  <a:gd name="T5" fmla="*/ 71927 h 763"/>
                  <a:gd name="T6" fmla="*/ 1188017 w 603"/>
                  <a:gd name="T7" fmla="*/ 114522 h 763"/>
                  <a:gd name="T8" fmla="*/ 1237920 w 603"/>
                  <a:gd name="T9" fmla="*/ 149116 h 763"/>
                  <a:gd name="T10" fmla="*/ 1391657 w 603"/>
                  <a:gd name="T11" fmla="*/ 206986 h 763"/>
                  <a:gd name="T12" fmla="*/ 1845753 w 603"/>
                  <a:gd name="T13" fmla="*/ 225845 h 763"/>
                  <a:gd name="T14" fmla="*/ 2005746 w 603"/>
                  <a:gd name="T15" fmla="*/ 250477 h 763"/>
                  <a:gd name="T16" fmla="*/ 2122134 w 603"/>
                  <a:gd name="T17" fmla="*/ 242598 h 763"/>
                  <a:gd name="T18" fmla="*/ 2224106 w 603"/>
                  <a:gd name="T19" fmla="*/ 250924 h 763"/>
                  <a:gd name="T20" fmla="*/ 2218182 w 603"/>
                  <a:gd name="T21" fmla="*/ 274823 h 763"/>
                  <a:gd name="T22" fmla="*/ 2147004 w 603"/>
                  <a:gd name="T23" fmla="*/ 286119 h 763"/>
                  <a:gd name="T24" fmla="*/ 2140373 w 603"/>
                  <a:gd name="T25" fmla="*/ 308921 h 763"/>
                  <a:gd name="T26" fmla="*/ 2231927 w 603"/>
                  <a:gd name="T27" fmla="*/ 349441 h 763"/>
                  <a:gd name="T28" fmla="*/ 2407925 w 603"/>
                  <a:gd name="T29" fmla="*/ 393673 h 763"/>
                  <a:gd name="T30" fmla="*/ 2443703 w 603"/>
                  <a:gd name="T31" fmla="*/ 464222 h 763"/>
                  <a:gd name="T32" fmla="*/ 2330034 w 603"/>
                  <a:gd name="T33" fmla="*/ 422709 h 763"/>
                  <a:gd name="T34" fmla="*/ 2171939 w 603"/>
                  <a:gd name="T35" fmla="*/ 421523 h 763"/>
                  <a:gd name="T36" fmla="*/ 1863243 w 603"/>
                  <a:gd name="T37" fmla="*/ 436961 h 763"/>
                  <a:gd name="T38" fmla="*/ 1863243 w 603"/>
                  <a:gd name="T39" fmla="*/ 453088 h 763"/>
                  <a:gd name="T40" fmla="*/ 1978641 w 603"/>
                  <a:gd name="T41" fmla="*/ 464222 h 763"/>
                  <a:gd name="T42" fmla="*/ 1980425 w 603"/>
                  <a:gd name="T43" fmla="*/ 481239 h 763"/>
                  <a:gd name="T44" fmla="*/ 1866418 w 603"/>
                  <a:gd name="T45" fmla="*/ 479450 h 763"/>
                  <a:gd name="T46" fmla="*/ 1800445 w 603"/>
                  <a:gd name="T47" fmla="*/ 492220 h 763"/>
                  <a:gd name="T48" fmla="*/ 1863243 w 603"/>
                  <a:gd name="T49" fmla="*/ 544429 h 763"/>
                  <a:gd name="T50" fmla="*/ 1980425 w 603"/>
                  <a:gd name="T51" fmla="*/ 572070 h 763"/>
                  <a:gd name="T52" fmla="*/ 1855348 w 603"/>
                  <a:gd name="T53" fmla="*/ 701871 h 763"/>
                  <a:gd name="T54" fmla="*/ 1678332 w 603"/>
                  <a:gd name="T55" fmla="*/ 682697 h 763"/>
                  <a:gd name="T56" fmla="*/ 1666323 w 603"/>
                  <a:gd name="T57" fmla="*/ 619283 h 763"/>
                  <a:gd name="T58" fmla="*/ 1710364 w 603"/>
                  <a:gd name="T59" fmla="*/ 610856 h 763"/>
                  <a:gd name="T60" fmla="*/ 1678332 w 603"/>
                  <a:gd name="T61" fmla="*/ 597541 h 763"/>
                  <a:gd name="T62" fmla="*/ 1624036 w 603"/>
                  <a:gd name="T63" fmla="*/ 591027 h 763"/>
                  <a:gd name="T64" fmla="*/ 1403042 w 603"/>
                  <a:gd name="T65" fmla="*/ 591027 h 763"/>
                  <a:gd name="T66" fmla="*/ 1310786 w 603"/>
                  <a:gd name="T67" fmla="*/ 601722 h 763"/>
                  <a:gd name="T68" fmla="*/ 1212480 w 603"/>
                  <a:gd name="T69" fmla="*/ 584399 h 763"/>
                  <a:gd name="T70" fmla="*/ 1078555 w 603"/>
                  <a:gd name="T71" fmla="*/ 571252 h 763"/>
                  <a:gd name="T72" fmla="*/ 927322 w 603"/>
                  <a:gd name="T73" fmla="*/ 559716 h 763"/>
                  <a:gd name="T74" fmla="*/ 927322 w 603"/>
                  <a:gd name="T75" fmla="*/ 525853 h 763"/>
                  <a:gd name="T76" fmla="*/ 777238 w 603"/>
                  <a:gd name="T77" fmla="*/ 525853 h 763"/>
                  <a:gd name="T78" fmla="*/ 348491 w 603"/>
                  <a:gd name="T79" fmla="*/ 482809 h 763"/>
                  <a:gd name="T80" fmla="*/ 0 w 603"/>
                  <a:gd name="T81" fmla="*/ 489037 h 763"/>
                  <a:gd name="T82" fmla="*/ 314889 w 603"/>
                  <a:gd name="T83" fmla="*/ 371122 h 763"/>
                  <a:gd name="T84" fmla="*/ 314889 w 603"/>
                  <a:gd name="T85" fmla="*/ 237302 h 763"/>
                  <a:gd name="T86" fmla="*/ 483707 w 603"/>
                  <a:gd name="T87" fmla="*/ 173744 h 763"/>
                  <a:gd name="T88" fmla="*/ 587810 w 603"/>
                  <a:gd name="T89" fmla="*/ 135388 h 763"/>
                  <a:gd name="T90" fmla="*/ 687576 w 603"/>
                  <a:gd name="T91" fmla="*/ 124124 h 763"/>
                  <a:gd name="T92" fmla="*/ 822571 w 603"/>
                  <a:gd name="T93" fmla="*/ 53930 h 763"/>
                  <a:gd name="T94" fmla="*/ 910958 w 603"/>
                  <a:gd name="T95" fmla="*/ 62357 h 763"/>
                  <a:gd name="T96" fmla="*/ 982120 w 603"/>
                  <a:gd name="T97" fmla="*/ 38165 h 763"/>
                  <a:gd name="T98" fmla="*/ 1408896 w 603"/>
                  <a:gd name="T99" fmla="*/ 0 h 763"/>
                  <a:gd name="T100" fmla="*/ 1482915 w 603"/>
                  <a:gd name="T101" fmla="*/ 15346 h 7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3"/>
                  <a:gd name="T154" fmla="*/ 0 h 763"/>
                  <a:gd name="T155" fmla="*/ 603 w 603"/>
                  <a:gd name="T156" fmla="*/ 763 h 7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3" h="763">
                    <a:moveTo>
                      <a:pt x="366" y="16"/>
                    </a:moveTo>
                    <a:lnTo>
                      <a:pt x="326" y="53"/>
                    </a:lnTo>
                    <a:lnTo>
                      <a:pt x="311" y="78"/>
                    </a:lnTo>
                    <a:lnTo>
                      <a:pt x="293" y="125"/>
                    </a:lnTo>
                    <a:lnTo>
                      <a:pt x="305" y="162"/>
                    </a:lnTo>
                    <a:lnTo>
                      <a:pt x="344" y="225"/>
                    </a:lnTo>
                    <a:lnTo>
                      <a:pt x="455" y="246"/>
                    </a:lnTo>
                    <a:lnTo>
                      <a:pt x="495" y="272"/>
                    </a:lnTo>
                    <a:lnTo>
                      <a:pt x="524" y="264"/>
                    </a:lnTo>
                    <a:lnTo>
                      <a:pt x="549" y="273"/>
                    </a:lnTo>
                    <a:lnTo>
                      <a:pt x="547" y="299"/>
                    </a:lnTo>
                    <a:lnTo>
                      <a:pt x="530" y="311"/>
                    </a:lnTo>
                    <a:lnTo>
                      <a:pt x="528" y="336"/>
                    </a:lnTo>
                    <a:lnTo>
                      <a:pt x="551" y="379"/>
                    </a:lnTo>
                    <a:lnTo>
                      <a:pt x="594" y="428"/>
                    </a:lnTo>
                    <a:lnTo>
                      <a:pt x="603" y="505"/>
                    </a:lnTo>
                    <a:lnTo>
                      <a:pt x="575" y="460"/>
                    </a:lnTo>
                    <a:lnTo>
                      <a:pt x="536" y="458"/>
                    </a:lnTo>
                    <a:lnTo>
                      <a:pt x="459" y="475"/>
                    </a:lnTo>
                    <a:lnTo>
                      <a:pt x="459" y="493"/>
                    </a:lnTo>
                    <a:lnTo>
                      <a:pt x="488" y="505"/>
                    </a:lnTo>
                    <a:lnTo>
                      <a:pt x="489" y="523"/>
                    </a:lnTo>
                    <a:lnTo>
                      <a:pt x="461" y="521"/>
                    </a:lnTo>
                    <a:lnTo>
                      <a:pt x="444" y="535"/>
                    </a:lnTo>
                    <a:lnTo>
                      <a:pt x="459" y="592"/>
                    </a:lnTo>
                    <a:lnTo>
                      <a:pt x="489" y="622"/>
                    </a:lnTo>
                    <a:lnTo>
                      <a:pt x="458" y="763"/>
                    </a:lnTo>
                    <a:lnTo>
                      <a:pt x="414" y="742"/>
                    </a:lnTo>
                    <a:lnTo>
                      <a:pt x="411" y="674"/>
                    </a:lnTo>
                    <a:lnTo>
                      <a:pt x="422" y="664"/>
                    </a:lnTo>
                    <a:lnTo>
                      <a:pt x="414" y="649"/>
                    </a:lnTo>
                    <a:lnTo>
                      <a:pt x="401" y="643"/>
                    </a:lnTo>
                    <a:lnTo>
                      <a:pt x="346" y="643"/>
                    </a:lnTo>
                    <a:lnTo>
                      <a:pt x="323" y="654"/>
                    </a:lnTo>
                    <a:lnTo>
                      <a:pt x="299" y="635"/>
                    </a:lnTo>
                    <a:lnTo>
                      <a:pt x="266" y="621"/>
                    </a:lnTo>
                    <a:lnTo>
                      <a:pt x="229" y="608"/>
                    </a:lnTo>
                    <a:lnTo>
                      <a:pt x="229" y="572"/>
                    </a:lnTo>
                    <a:lnTo>
                      <a:pt x="192" y="572"/>
                    </a:lnTo>
                    <a:lnTo>
                      <a:pt x="86" y="525"/>
                    </a:lnTo>
                    <a:lnTo>
                      <a:pt x="0" y="531"/>
                    </a:lnTo>
                    <a:lnTo>
                      <a:pt x="78" y="404"/>
                    </a:lnTo>
                    <a:lnTo>
                      <a:pt x="78" y="258"/>
                    </a:lnTo>
                    <a:lnTo>
                      <a:pt x="119" y="189"/>
                    </a:lnTo>
                    <a:lnTo>
                      <a:pt x="145" y="147"/>
                    </a:lnTo>
                    <a:lnTo>
                      <a:pt x="170" y="135"/>
                    </a:lnTo>
                    <a:lnTo>
                      <a:pt x="203" y="59"/>
                    </a:lnTo>
                    <a:lnTo>
                      <a:pt x="225" y="68"/>
                    </a:lnTo>
                    <a:lnTo>
                      <a:pt x="242" y="41"/>
                    </a:lnTo>
                    <a:lnTo>
                      <a:pt x="348" y="0"/>
                    </a:lnTo>
                    <a:lnTo>
                      <a:pt x="366" y="16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33" name="Freeform 4"/>
              <p:cNvSpPr>
                <a:spLocks noChangeAspect="1"/>
              </p:cNvSpPr>
              <p:nvPr/>
            </p:nvSpPr>
            <p:spPr bwMode="gray">
              <a:xfrm>
                <a:off x="1471" y="695"/>
                <a:ext cx="1020" cy="691"/>
              </a:xfrm>
              <a:custGeom>
                <a:avLst/>
                <a:gdLst>
                  <a:gd name="T0" fmla="*/ 136472 w 667"/>
                  <a:gd name="T1" fmla="*/ 18945 h 485"/>
                  <a:gd name="T2" fmla="*/ 226619 w 667"/>
                  <a:gd name="T3" fmla="*/ 46022 h 485"/>
                  <a:gd name="T4" fmla="*/ 226619 w 667"/>
                  <a:gd name="T5" fmla="*/ 84738 h 485"/>
                  <a:gd name="T6" fmla="*/ 299897 w 667"/>
                  <a:gd name="T7" fmla="*/ 99765 h 485"/>
                  <a:gd name="T8" fmla="*/ 429666 w 667"/>
                  <a:gd name="T9" fmla="*/ 95844 h 485"/>
                  <a:gd name="T10" fmla="*/ 429666 w 667"/>
                  <a:gd name="T11" fmla="*/ 21187 h 485"/>
                  <a:gd name="T12" fmla="*/ 663515 w 667"/>
                  <a:gd name="T13" fmla="*/ 0 h 485"/>
                  <a:gd name="T14" fmla="*/ 931557 w 667"/>
                  <a:gd name="T15" fmla="*/ 1834 h 485"/>
                  <a:gd name="T16" fmla="*/ 1061008 w 667"/>
                  <a:gd name="T17" fmla="*/ 21187 h 485"/>
                  <a:gd name="T18" fmla="*/ 1329441 w 667"/>
                  <a:gd name="T19" fmla="*/ 21187 h 485"/>
                  <a:gd name="T20" fmla="*/ 1491891 w 667"/>
                  <a:gd name="T21" fmla="*/ 31374 h 485"/>
                  <a:gd name="T22" fmla="*/ 2255093 w 667"/>
                  <a:gd name="T23" fmla="*/ 11499 h 485"/>
                  <a:gd name="T24" fmla="*/ 2136920 w 667"/>
                  <a:gd name="T25" fmla="*/ 34855 h 485"/>
                  <a:gd name="T26" fmla="*/ 2255093 w 667"/>
                  <a:gd name="T27" fmla="*/ 46022 h 485"/>
                  <a:gd name="T28" fmla="*/ 2348220 w 667"/>
                  <a:gd name="T29" fmla="*/ 64142 h 485"/>
                  <a:gd name="T30" fmla="*/ 2480813 w 667"/>
                  <a:gd name="T31" fmla="*/ 73532 h 485"/>
                  <a:gd name="T32" fmla="*/ 2480813 w 667"/>
                  <a:gd name="T33" fmla="*/ 106334 h 485"/>
                  <a:gd name="T34" fmla="*/ 2764106 w 667"/>
                  <a:gd name="T35" fmla="*/ 119200 h 485"/>
                  <a:gd name="T36" fmla="*/ 2560940 w 667"/>
                  <a:gd name="T37" fmla="*/ 150242 h 485"/>
                  <a:gd name="T38" fmla="*/ 2560940 w 667"/>
                  <a:gd name="T39" fmla="*/ 155975 h 485"/>
                  <a:gd name="T40" fmla="*/ 2627962 w 667"/>
                  <a:gd name="T41" fmla="*/ 174991 h 485"/>
                  <a:gd name="T42" fmla="*/ 2570690 w 667"/>
                  <a:gd name="T43" fmla="*/ 184639 h 485"/>
                  <a:gd name="T44" fmla="*/ 2480813 w 667"/>
                  <a:gd name="T45" fmla="*/ 182363 h 485"/>
                  <a:gd name="T46" fmla="*/ 2424895 w 667"/>
                  <a:gd name="T47" fmla="*/ 206062 h 485"/>
                  <a:gd name="T48" fmla="*/ 2448737 w 667"/>
                  <a:gd name="T49" fmla="*/ 227305 h 485"/>
                  <a:gd name="T50" fmla="*/ 2461294 w 667"/>
                  <a:gd name="T51" fmla="*/ 241948 h 485"/>
                  <a:gd name="T52" fmla="*/ 2354444 w 667"/>
                  <a:gd name="T53" fmla="*/ 229450 h 485"/>
                  <a:gd name="T54" fmla="*/ 2342787 w 667"/>
                  <a:gd name="T55" fmla="*/ 253158 h 485"/>
                  <a:gd name="T56" fmla="*/ 2099438 w 667"/>
                  <a:gd name="T57" fmla="*/ 279955 h 485"/>
                  <a:gd name="T58" fmla="*/ 2042480 w 667"/>
                  <a:gd name="T59" fmla="*/ 308395 h 485"/>
                  <a:gd name="T60" fmla="*/ 2006539 w 667"/>
                  <a:gd name="T61" fmla="*/ 294843 h 485"/>
                  <a:gd name="T62" fmla="*/ 1916401 w 667"/>
                  <a:gd name="T63" fmla="*/ 289615 h 485"/>
                  <a:gd name="T64" fmla="*/ 1682087 w 667"/>
                  <a:gd name="T65" fmla="*/ 279955 h 485"/>
                  <a:gd name="T66" fmla="*/ 1656061 w 667"/>
                  <a:gd name="T67" fmla="*/ 295516 h 485"/>
                  <a:gd name="T68" fmla="*/ 1738328 w 667"/>
                  <a:gd name="T69" fmla="*/ 309203 h 485"/>
                  <a:gd name="T70" fmla="*/ 1744826 w 667"/>
                  <a:gd name="T71" fmla="*/ 329385 h 485"/>
                  <a:gd name="T72" fmla="*/ 1818584 w 667"/>
                  <a:gd name="T73" fmla="*/ 363519 h 485"/>
                  <a:gd name="T74" fmla="*/ 1929788 w 667"/>
                  <a:gd name="T75" fmla="*/ 374578 h 485"/>
                  <a:gd name="T76" fmla="*/ 1943973 w 667"/>
                  <a:gd name="T77" fmla="*/ 390654 h 485"/>
                  <a:gd name="T78" fmla="*/ 1791059 w 667"/>
                  <a:gd name="T79" fmla="*/ 408519 h 485"/>
                  <a:gd name="T80" fmla="*/ 1690729 w 667"/>
                  <a:gd name="T81" fmla="*/ 429776 h 485"/>
                  <a:gd name="T82" fmla="*/ 1635072 w 667"/>
                  <a:gd name="T83" fmla="*/ 442727 h 485"/>
                  <a:gd name="T84" fmla="*/ 1543717 w 667"/>
                  <a:gd name="T85" fmla="*/ 447581 h 485"/>
                  <a:gd name="T86" fmla="*/ 1381086 w 667"/>
                  <a:gd name="T87" fmla="*/ 456339 h 485"/>
                  <a:gd name="T88" fmla="*/ 1291384 w 667"/>
                  <a:gd name="T89" fmla="*/ 445337 h 485"/>
                  <a:gd name="T90" fmla="*/ 1247299 w 667"/>
                  <a:gd name="T91" fmla="*/ 373717 h 485"/>
                  <a:gd name="T92" fmla="*/ 1069059 w 667"/>
                  <a:gd name="T93" fmla="*/ 325142 h 485"/>
                  <a:gd name="T94" fmla="*/ 956864 w 667"/>
                  <a:gd name="T95" fmla="*/ 281737 h 485"/>
                  <a:gd name="T96" fmla="*/ 981723 w 667"/>
                  <a:gd name="T97" fmla="*/ 263788 h 485"/>
                  <a:gd name="T98" fmla="*/ 1043087 w 667"/>
                  <a:gd name="T99" fmla="*/ 250511 h 485"/>
                  <a:gd name="T100" fmla="*/ 1054420 w 667"/>
                  <a:gd name="T101" fmla="*/ 226715 h 485"/>
                  <a:gd name="T102" fmla="*/ 956864 w 667"/>
                  <a:gd name="T103" fmla="*/ 217325 h 485"/>
                  <a:gd name="T104" fmla="*/ 834703 w 667"/>
                  <a:gd name="T105" fmla="*/ 224937 h 485"/>
                  <a:gd name="T106" fmla="*/ 672455 w 667"/>
                  <a:gd name="T107" fmla="*/ 200551 h 485"/>
                  <a:gd name="T108" fmla="*/ 211204 w 667"/>
                  <a:gd name="T109" fmla="*/ 180521 h 485"/>
                  <a:gd name="T110" fmla="*/ 43131 w 667"/>
                  <a:gd name="T111" fmla="*/ 118068 h 485"/>
                  <a:gd name="T112" fmla="*/ 0 w 667"/>
                  <a:gd name="T113" fmla="*/ 87026 h 485"/>
                  <a:gd name="T114" fmla="*/ 73463 w 667"/>
                  <a:gd name="T115" fmla="*/ 40222 h 485"/>
                  <a:gd name="T116" fmla="*/ 136472 w 667"/>
                  <a:gd name="T117" fmla="*/ 18945 h 4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67"/>
                  <a:gd name="T178" fmla="*/ 0 h 485"/>
                  <a:gd name="T179" fmla="*/ 667 w 667"/>
                  <a:gd name="T180" fmla="*/ 485 h 4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67" h="485">
                    <a:moveTo>
                      <a:pt x="33" y="20"/>
                    </a:moveTo>
                    <a:lnTo>
                      <a:pt x="55" y="49"/>
                    </a:lnTo>
                    <a:lnTo>
                      <a:pt x="55" y="90"/>
                    </a:lnTo>
                    <a:lnTo>
                      <a:pt x="72" y="106"/>
                    </a:lnTo>
                    <a:lnTo>
                      <a:pt x="104" y="102"/>
                    </a:lnTo>
                    <a:lnTo>
                      <a:pt x="104" y="23"/>
                    </a:lnTo>
                    <a:lnTo>
                      <a:pt x="160" y="0"/>
                    </a:lnTo>
                    <a:lnTo>
                      <a:pt x="225" y="2"/>
                    </a:lnTo>
                    <a:lnTo>
                      <a:pt x="256" y="23"/>
                    </a:lnTo>
                    <a:lnTo>
                      <a:pt x="321" y="23"/>
                    </a:lnTo>
                    <a:lnTo>
                      <a:pt x="360" y="33"/>
                    </a:lnTo>
                    <a:lnTo>
                      <a:pt x="544" y="12"/>
                    </a:lnTo>
                    <a:lnTo>
                      <a:pt x="516" y="37"/>
                    </a:lnTo>
                    <a:lnTo>
                      <a:pt x="544" y="49"/>
                    </a:lnTo>
                    <a:lnTo>
                      <a:pt x="567" y="68"/>
                    </a:lnTo>
                    <a:lnTo>
                      <a:pt x="599" y="78"/>
                    </a:lnTo>
                    <a:lnTo>
                      <a:pt x="599" y="113"/>
                    </a:lnTo>
                    <a:lnTo>
                      <a:pt x="667" y="127"/>
                    </a:lnTo>
                    <a:lnTo>
                      <a:pt x="618" y="160"/>
                    </a:lnTo>
                    <a:lnTo>
                      <a:pt x="618" y="166"/>
                    </a:lnTo>
                    <a:lnTo>
                      <a:pt x="634" y="186"/>
                    </a:lnTo>
                    <a:lnTo>
                      <a:pt x="620" y="196"/>
                    </a:lnTo>
                    <a:lnTo>
                      <a:pt x="599" y="194"/>
                    </a:lnTo>
                    <a:lnTo>
                      <a:pt x="585" y="219"/>
                    </a:lnTo>
                    <a:lnTo>
                      <a:pt x="591" y="242"/>
                    </a:lnTo>
                    <a:lnTo>
                      <a:pt x="594" y="257"/>
                    </a:lnTo>
                    <a:lnTo>
                      <a:pt x="568" y="244"/>
                    </a:lnTo>
                    <a:lnTo>
                      <a:pt x="565" y="269"/>
                    </a:lnTo>
                    <a:lnTo>
                      <a:pt x="507" y="298"/>
                    </a:lnTo>
                    <a:lnTo>
                      <a:pt x="493" y="328"/>
                    </a:lnTo>
                    <a:lnTo>
                      <a:pt x="484" y="313"/>
                    </a:lnTo>
                    <a:lnTo>
                      <a:pt x="462" y="308"/>
                    </a:lnTo>
                    <a:lnTo>
                      <a:pt x="406" y="298"/>
                    </a:lnTo>
                    <a:lnTo>
                      <a:pt x="400" y="314"/>
                    </a:lnTo>
                    <a:lnTo>
                      <a:pt x="420" y="329"/>
                    </a:lnTo>
                    <a:lnTo>
                      <a:pt x="421" y="350"/>
                    </a:lnTo>
                    <a:lnTo>
                      <a:pt x="439" y="386"/>
                    </a:lnTo>
                    <a:lnTo>
                      <a:pt x="466" y="398"/>
                    </a:lnTo>
                    <a:lnTo>
                      <a:pt x="469" y="415"/>
                    </a:lnTo>
                    <a:lnTo>
                      <a:pt x="432" y="434"/>
                    </a:lnTo>
                    <a:lnTo>
                      <a:pt x="408" y="457"/>
                    </a:lnTo>
                    <a:lnTo>
                      <a:pt x="394" y="470"/>
                    </a:lnTo>
                    <a:lnTo>
                      <a:pt x="372" y="476"/>
                    </a:lnTo>
                    <a:lnTo>
                      <a:pt x="333" y="485"/>
                    </a:lnTo>
                    <a:lnTo>
                      <a:pt x="312" y="473"/>
                    </a:lnTo>
                    <a:lnTo>
                      <a:pt x="301" y="397"/>
                    </a:lnTo>
                    <a:lnTo>
                      <a:pt x="258" y="346"/>
                    </a:lnTo>
                    <a:lnTo>
                      <a:pt x="231" y="299"/>
                    </a:lnTo>
                    <a:lnTo>
                      <a:pt x="237" y="280"/>
                    </a:lnTo>
                    <a:lnTo>
                      <a:pt x="252" y="266"/>
                    </a:lnTo>
                    <a:lnTo>
                      <a:pt x="254" y="241"/>
                    </a:lnTo>
                    <a:lnTo>
                      <a:pt x="231" y="231"/>
                    </a:lnTo>
                    <a:lnTo>
                      <a:pt x="201" y="239"/>
                    </a:lnTo>
                    <a:lnTo>
                      <a:pt x="162" y="213"/>
                    </a:lnTo>
                    <a:lnTo>
                      <a:pt x="51" y="192"/>
                    </a:lnTo>
                    <a:lnTo>
                      <a:pt x="10" y="125"/>
                    </a:lnTo>
                    <a:lnTo>
                      <a:pt x="0" y="92"/>
                    </a:lnTo>
                    <a:lnTo>
                      <a:pt x="18" y="43"/>
                    </a:lnTo>
                    <a:lnTo>
                      <a:pt x="33" y="2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34" name="Freeform 5"/>
              <p:cNvSpPr>
                <a:spLocks noChangeAspect="1"/>
              </p:cNvSpPr>
              <p:nvPr/>
            </p:nvSpPr>
            <p:spPr bwMode="gray">
              <a:xfrm>
                <a:off x="2365" y="878"/>
                <a:ext cx="362" cy="422"/>
              </a:xfrm>
              <a:custGeom>
                <a:avLst/>
                <a:gdLst>
                  <a:gd name="T0" fmla="*/ 326359 w 237"/>
                  <a:gd name="T1" fmla="*/ 0 h 296"/>
                  <a:gd name="T2" fmla="*/ 135040 w 237"/>
                  <a:gd name="T3" fmla="*/ 29591 h 296"/>
                  <a:gd name="T4" fmla="*/ 135040 w 237"/>
                  <a:gd name="T5" fmla="*/ 35257 h 296"/>
                  <a:gd name="T6" fmla="*/ 198471 w 237"/>
                  <a:gd name="T7" fmla="*/ 54542 h 296"/>
                  <a:gd name="T8" fmla="*/ 135040 w 237"/>
                  <a:gd name="T9" fmla="*/ 63505 h 296"/>
                  <a:gd name="T10" fmla="*/ 55788 w 237"/>
                  <a:gd name="T11" fmla="*/ 62179 h 296"/>
                  <a:gd name="T12" fmla="*/ 0 w 237"/>
                  <a:gd name="T13" fmla="*/ 86258 h 296"/>
                  <a:gd name="T14" fmla="*/ 8383 w 237"/>
                  <a:gd name="T15" fmla="*/ 107768 h 296"/>
                  <a:gd name="T16" fmla="*/ 37585 w 237"/>
                  <a:gd name="T17" fmla="*/ 149307 h 296"/>
                  <a:gd name="T18" fmla="*/ 98568 w 237"/>
                  <a:gd name="T19" fmla="*/ 147633 h 296"/>
                  <a:gd name="T20" fmla="*/ 152501 w 237"/>
                  <a:gd name="T21" fmla="*/ 173935 h 296"/>
                  <a:gd name="T22" fmla="*/ 98568 w 237"/>
                  <a:gd name="T23" fmla="*/ 214350 h 296"/>
                  <a:gd name="T24" fmla="*/ 152501 w 237"/>
                  <a:gd name="T25" fmla="*/ 273715 h 296"/>
                  <a:gd name="T26" fmla="*/ 236316 w 237"/>
                  <a:gd name="T27" fmla="*/ 283868 h 296"/>
                  <a:gd name="T28" fmla="*/ 456688 w 237"/>
                  <a:gd name="T29" fmla="*/ 273715 h 296"/>
                  <a:gd name="T30" fmla="*/ 644297 w 237"/>
                  <a:gd name="T31" fmla="*/ 257701 h 296"/>
                  <a:gd name="T32" fmla="*/ 810566 w 237"/>
                  <a:gd name="T33" fmla="*/ 257701 h 296"/>
                  <a:gd name="T34" fmla="*/ 864745 w 237"/>
                  <a:gd name="T35" fmla="*/ 246368 h 296"/>
                  <a:gd name="T36" fmla="*/ 810566 w 237"/>
                  <a:gd name="T37" fmla="*/ 243719 h 296"/>
                  <a:gd name="T38" fmla="*/ 860725 w 237"/>
                  <a:gd name="T39" fmla="*/ 233740 h 296"/>
                  <a:gd name="T40" fmla="*/ 971141 w 237"/>
                  <a:gd name="T41" fmla="*/ 230499 h 296"/>
                  <a:gd name="T42" fmla="*/ 944991 w 237"/>
                  <a:gd name="T43" fmla="*/ 214350 h 296"/>
                  <a:gd name="T44" fmla="*/ 754857 w 237"/>
                  <a:gd name="T45" fmla="*/ 181712 h 296"/>
                  <a:gd name="T46" fmla="*/ 704515 w 237"/>
                  <a:gd name="T47" fmla="*/ 157824 h 296"/>
                  <a:gd name="T48" fmla="*/ 889489 w 237"/>
                  <a:gd name="T49" fmla="*/ 104485 h 296"/>
                  <a:gd name="T50" fmla="*/ 594030 w 237"/>
                  <a:gd name="T51" fmla="*/ 63505 h 296"/>
                  <a:gd name="T52" fmla="*/ 560197 w 237"/>
                  <a:gd name="T53" fmla="*/ 72534 h 296"/>
                  <a:gd name="T54" fmla="*/ 495308 w 237"/>
                  <a:gd name="T55" fmla="*/ 37611 h 296"/>
                  <a:gd name="T56" fmla="*/ 326359 w 237"/>
                  <a:gd name="T57" fmla="*/ 0 h 29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296"/>
                  <a:gd name="T89" fmla="*/ 237 w 237"/>
                  <a:gd name="T90" fmla="*/ 296 h 29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296">
                    <a:moveTo>
                      <a:pt x="80" y="0"/>
                    </a:moveTo>
                    <a:lnTo>
                      <a:pt x="33" y="31"/>
                    </a:lnTo>
                    <a:lnTo>
                      <a:pt x="33" y="37"/>
                    </a:lnTo>
                    <a:lnTo>
                      <a:pt x="49" y="57"/>
                    </a:lnTo>
                    <a:lnTo>
                      <a:pt x="33" y="66"/>
                    </a:lnTo>
                    <a:lnTo>
                      <a:pt x="14" y="65"/>
                    </a:lnTo>
                    <a:lnTo>
                      <a:pt x="0" y="90"/>
                    </a:lnTo>
                    <a:lnTo>
                      <a:pt x="2" y="113"/>
                    </a:lnTo>
                    <a:lnTo>
                      <a:pt x="9" y="155"/>
                    </a:lnTo>
                    <a:lnTo>
                      <a:pt x="24" y="154"/>
                    </a:lnTo>
                    <a:lnTo>
                      <a:pt x="37" y="182"/>
                    </a:lnTo>
                    <a:lnTo>
                      <a:pt x="24" y="223"/>
                    </a:lnTo>
                    <a:lnTo>
                      <a:pt x="37" y="286"/>
                    </a:lnTo>
                    <a:lnTo>
                      <a:pt x="58" y="296"/>
                    </a:lnTo>
                    <a:lnTo>
                      <a:pt x="111" y="286"/>
                    </a:lnTo>
                    <a:lnTo>
                      <a:pt x="157" y="269"/>
                    </a:lnTo>
                    <a:lnTo>
                      <a:pt x="198" y="269"/>
                    </a:lnTo>
                    <a:lnTo>
                      <a:pt x="211" y="257"/>
                    </a:lnTo>
                    <a:lnTo>
                      <a:pt x="198" y="254"/>
                    </a:lnTo>
                    <a:lnTo>
                      <a:pt x="210" y="244"/>
                    </a:lnTo>
                    <a:lnTo>
                      <a:pt x="237" y="241"/>
                    </a:lnTo>
                    <a:lnTo>
                      <a:pt x="231" y="223"/>
                    </a:lnTo>
                    <a:lnTo>
                      <a:pt x="184" y="190"/>
                    </a:lnTo>
                    <a:lnTo>
                      <a:pt x="172" y="164"/>
                    </a:lnTo>
                    <a:lnTo>
                      <a:pt x="217" y="109"/>
                    </a:lnTo>
                    <a:lnTo>
                      <a:pt x="145" y="66"/>
                    </a:lnTo>
                    <a:lnTo>
                      <a:pt x="137" y="76"/>
                    </a:lnTo>
                    <a:lnTo>
                      <a:pt x="121" y="39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35" name="Freeform 7"/>
              <p:cNvSpPr>
                <a:spLocks noChangeAspect="1"/>
              </p:cNvSpPr>
              <p:nvPr/>
            </p:nvSpPr>
            <p:spPr bwMode="gray">
              <a:xfrm>
                <a:off x="924" y="1462"/>
                <a:ext cx="942" cy="1212"/>
              </a:xfrm>
              <a:custGeom>
                <a:avLst/>
                <a:gdLst>
                  <a:gd name="T0" fmla="*/ 629308 w 615"/>
                  <a:gd name="T1" fmla="*/ 132574 h 851"/>
                  <a:gd name="T2" fmla="*/ 378015 w 615"/>
                  <a:gd name="T3" fmla="*/ 222017 h 851"/>
                  <a:gd name="T4" fmla="*/ 184964 w 615"/>
                  <a:gd name="T5" fmla="*/ 194859 h 851"/>
                  <a:gd name="T6" fmla="*/ 84834 w 615"/>
                  <a:gd name="T7" fmla="*/ 169697 h 851"/>
                  <a:gd name="T8" fmla="*/ 0 w 615"/>
                  <a:gd name="T9" fmla="*/ 274821 h 851"/>
                  <a:gd name="T10" fmla="*/ 149798 w 615"/>
                  <a:gd name="T11" fmla="*/ 308932 h 851"/>
                  <a:gd name="T12" fmla="*/ 535961 w 615"/>
                  <a:gd name="T13" fmla="*/ 408893 h 851"/>
                  <a:gd name="T14" fmla="*/ 828960 w 615"/>
                  <a:gd name="T15" fmla="*/ 508019 h 851"/>
                  <a:gd name="T16" fmla="*/ 957823 w 615"/>
                  <a:gd name="T17" fmla="*/ 546497 h 851"/>
                  <a:gd name="T18" fmla="*/ 1146471 w 615"/>
                  <a:gd name="T19" fmla="*/ 636501 h 851"/>
                  <a:gd name="T20" fmla="*/ 1672171 w 615"/>
                  <a:gd name="T21" fmla="*/ 711838 h 851"/>
                  <a:gd name="T22" fmla="*/ 2309301 w 615"/>
                  <a:gd name="T23" fmla="*/ 793513 h 851"/>
                  <a:gd name="T24" fmla="*/ 2521305 w 615"/>
                  <a:gd name="T25" fmla="*/ 758759 h 851"/>
                  <a:gd name="T26" fmla="*/ 2644972 w 615"/>
                  <a:gd name="T27" fmla="*/ 712877 h 851"/>
                  <a:gd name="T28" fmla="*/ 2578375 w 615"/>
                  <a:gd name="T29" fmla="*/ 682938 h 851"/>
                  <a:gd name="T30" fmla="*/ 2609452 w 615"/>
                  <a:gd name="T31" fmla="*/ 625550 h 851"/>
                  <a:gd name="T32" fmla="*/ 2578375 w 615"/>
                  <a:gd name="T33" fmla="*/ 538758 h 851"/>
                  <a:gd name="T34" fmla="*/ 2404062 w 615"/>
                  <a:gd name="T35" fmla="*/ 469380 h 851"/>
                  <a:gd name="T36" fmla="*/ 2173888 w 615"/>
                  <a:gd name="T37" fmla="*/ 460832 h 851"/>
                  <a:gd name="T38" fmla="*/ 2070698 w 615"/>
                  <a:gd name="T39" fmla="*/ 444243 h 851"/>
                  <a:gd name="T40" fmla="*/ 1864953 w 615"/>
                  <a:gd name="T41" fmla="*/ 430373 h 851"/>
                  <a:gd name="T42" fmla="*/ 1767771 w 615"/>
                  <a:gd name="T43" fmla="*/ 403009 h 851"/>
                  <a:gd name="T44" fmla="*/ 1587406 w 615"/>
                  <a:gd name="T45" fmla="*/ 358998 h 851"/>
                  <a:gd name="T46" fmla="*/ 1577369 w 615"/>
                  <a:gd name="T47" fmla="*/ 307297 h 851"/>
                  <a:gd name="T48" fmla="*/ 1705227 w 615"/>
                  <a:gd name="T49" fmla="*/ 256414 h 851"/>
                  <a:gd name="T50" fmla="*/ 1886377 w 615"/>
                  <a:gd name="T51" fmla="*/ 203392 h 851"/>
                  <a:gd name="T52" fmla="*/ 2231443 w 615"/>
                  <a:gd name="T53" fmla="*/ 177939 h 851"/>
                  <a:gd name="T54" fmla="*/ 2046217 w 615"/>
                  <a:gd name="T55" fmla="*/ 93488 h 851"/>
                  <a:gd name="T56" fmla="*/ 2073077 w 615"/>
                  <a:gd name="T57" fmla="*/ 71192 h 851"/>
                  <a:gd name="T58" fmla="*/ 1755527 w 615"/>
                  <a:gd name="T59" fmla="*/ 65197 h 851"/>
                  <a:gd name="T60" fmla="*/ 1560620 w 615"/>
                  <a:gd name="T61" fmla="*/ 57753 h 851"/>
                  <a:gd name="T62" fmla="*/ 1245226 w 615"/>
                  <a:gd name="T63" fmla="*/ 31095 h 851"/>
                  <a:gd name="T64" fmla="*/ 1100031 w 615"/>
                  <a:gd name="T65" fmla="*/ 0 h 851"/>
                  <a:gd name="T66" fmla="*/ 889631 w 615"/>
                  <a:gd name="T67" fmla="*/ 76659 h 8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851"/>
                  <a:gd name="T104" fmla="*/ 615 w 615"/>
                  <a:gd name="T105" fmla="*/ 851 h 8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851">
                    <a:moveTo>
                      <a:pt x="199" y="125"/>
                    </a:moveTo>
                    <a:lnTo>
                      <a:pt x="146" y="142"/>
                    </a:lnTo>
                    <a:lnTo>
                      <a:pt x="127" y="199"/>
                    </a:lnTo>
                    <a:lnTo>
                      <a:pt x="88" y="238"/>
                    </a:lnTo>
                    <a:lnTo>
                      <a:pt x="61" y="246"/>
                    </a:lnTo>
                    <a:lnTo>
                      <a:pt x="43" y="209"/>
                    </a:lnTo>
                    <a:lnTo>
                      <a:pt x="39" y="189"/>
                    </a:lnTo>
                    <a:lnTo>
                      <a:pt x="20" y="182"/>
                    </a:lnTo>
                    <a:lnTo>
                      <a:pt x="0" y="215"/>
                    </a:lnTo>
                    <a:lnTo>
                      <a:pt x="0" y="295"/>
                    </a:lnTo>
                    <a:lnTo>
                      <a:pt x="12" y="316"/>
                    </a:lnTo>
                    <a:lnTo>
                      <a:pt x="35" y="332"/>
                    </a:lnTo>
                    <a:lnTo>
                      <a:pt x="115" y="426"/>
                    </a:lnTo>
                    <a:lnTo>
                      <a:pt x="125" y="439"/>
                    </a:lnTo>
                    <a:lnTo>
                      <a:pt x="154" y="509"/>
                    </a:lnTo>
                    <a:lnTo>
                      <a:pt x="193" y="545"/>
                    </a:lnTo>
                    <a:lnTo>
                      <a:pt x="217" y="578"/>
                    </a:lnTo>
                    <a:lnTo>
                      <a:pt x="223" y="586"/>
                    </a:lnTo>
                    <a:lnTo>
                      <a:pt x="236" y="632"/>
                    </a:lnTo>
                    <a:lnTo>
                      <a:pt x="267" y="683"/>
                    </a:lnTo>
                    <a:lnTo>
                      <a:pt x="314" y="712"/>
                    </a:lnTo>
                    <a:lnTo>
                      <a:pt x="389" y="763"/>
                    </a:lnTo>
                    <a:lnTo>
                      <a:pt x="480" y="806"/>
                    </a:lnTo>
                    <a:lnTo>
                      <a:pt x="537" y="851"/>
                    </a:lnTo>
                    <a:lnTo>
                      <a:pt x="576" y="798"/>
                    </a:lnTo>
                    <a:lnTo>
                      <a:pt x="586" y="814"/>
                    </a:lnTo>
                    <a:lnTo>
                      <a:pt x="594" y="812"/>
                    </a:lnTo>
                    <a:lnTo>
                      <a:pt x="615" y="765"/>
                    </a:lnTo>
                    <a:lnTo>
                      <a:pt x="609" y="744"/>
                    </a:lnTo>
                    <a:lnTo>
                      <a:pt x="599" y="732"/>
                    </a:lnTo>
                    <a:lnTo>
                      <a:pt x="599" y="707"/>
                    </a:lnTo>
                    <a:lnTo>
                      <a:pt x="607" y="671"/>
                    </a:lnTo>
                    <a:lnTo>
                      <a:pt x="607" y="611"/>
                    </a:lnTo>
                    <a:lnTo>
                      <a:pt x="599" y="578"/>
                    </a:lnTo>
                    <a:lnTo>
                      <a:pt x="594" y="547"/>
                    </a:lnTo>
                    <a:lnTo>
                      <a:pt x="559" y="504"/>
                    </a:lnTo>
                    <a:lnTo>
                      <a:pt x="519" y="504"/>
                    </a:lnTo>
                    <a:lnTo>
                      <a:pt x="505" y="494"/>
                    </a:lnTo>
                    <a:lnTo>
                      <a:pt x="502" y="449"/>
                    </a:lnTo>
                    <a:lnTo>
                      <a:pt x="481" y="477"/>
                    </a:lnTo>
                    <a:lnTo>
                      <a:pt x="444" y="477"/>
                    </a:lnTo>
                    <a:lnTo>
                      <a:pt x="433" y="462"/>
                    </a:lnTo>
                    <a:lnTo>
                      <a:pt x="417" y="464"/>
                    </a:lnTo>
                    <a:lnTo>
                      <a:pt x="411" y="432"/>
                    </a:lnTo>
                    <a:lnTo>
                      <a:pt x="379" y="410"/>
                    </a:lnTo>
                    <a:lnTo>
                      <a:pt x="369" y="385"/>
                    </a:lnTo>
                    <a:lnTo>
                      <a:pt x="361" y="357"/>
                    </a:lnTo>
                    <a:lnTo>
                      <a:pt x="367" y="330"/>
                    </a:lnTo>
                    <a:lnTo>
                      <a:pt x="396" y="296"/>
                    </a:lnTo>
                    <a:lnTo>
                      <a:pt x="396" y="275"/>
                    </a:lnTo>
                    <a:lnTo>
                      <a:pt x="412" y="242"/>
                    </a:lnTo>
                    <a:lnTo>
                      <a:pt x="439" y="218"/>
                    </a:lnTo>
                    <a:lnTo>
                      <a:pt x="477" y="206"/>
                    </a:lnTo>
                    <a:lnTo>
                      <a:pt x="519" y="191"/>
                    </a:lnTo>
                    <a:lnTo>
                      <a:pt x="478" y="170"/>
                    </a:lnTo>
                    <a:lnTo>
                      <a:pt x="476" y="100"/>
                    </a:lnTo>
                    <a:lnTo>
                      <a:pt x="484" y="94"/>
                    </a:lnTo>
                    <a:lnTo>
                      <a:pt x="482" y="76"/>
                    </a:lnTo>
                    <a:lnTo>
                      <a:pt x="465" y="70"/>
                    </a:lnTo>
                    <a:lnTo>
                      <a:pt x="408" y="70"/>
                    </a:lnTo>
                    <a:lnTo>
                      <a:pt x="387" y="82"/>
                    </a:lnTo>
                    <a:lnTo>
                      <a:pt x="363" y="62"/>
                    </a:lnTo>
                    <a:lnTo>
                      <a:pt x="328" y="49"/>
                    </a:lnTo>
                    <a:lnTo>
                      <a:pt x="289" y="33"/>
                    </a:lnTo>
                    <a:lnTo>
                      <a:pt x="289" y="0"/>
                    </a:lnTo>
                    <a:lnTo>
                      <a:pt x="256" y="0"/>
                    </a:lnTo>
                    <a:lnTo>
                      <a:pt x="260" y="31"/>
                    </a:lnTo>
                    <a:lnTo>
                      <a:pt x="207" y="82"/>
                    </a:lnTo>
                    <a:lnTo>
                      <a:pt x="199" y="1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36" name="Freeform 9"/>
              <p:cNvSpPr>
                <a:spLocks noChangeAspect="1"/>
              </p:cNvSpPr>
              <p:nvPr/>
            </p:nvSpPr>
            <p:spPr bwMode="gray">
              <a:xfrm>
                <a:off x="2581" y="3429"/>
                <a:ext cx="390" cy="381"/>
              </a:xfrm>
              <a:custGeom>
                <a:avLst/>
                <a:gdLst>
                  <a:gd name="T0" fmla="*/ 358846 w 254"/>
                  <a:gd name="T1" fmla="*/ 2371 h 268"/>
                  <a:gd name="T2" fmla="*/ 331231 w 254"/>
                  <a:gd name="T3" fmla="*/ 32533 h 268"/>
                  <a:gd name="T4" fmla="*/ 173985 w 254"/>
                  <a:gd name="T5" fmla="*/ 57112 h 268"/>
                  <a:gd name="T6" fmla="*/ 173985 w 254"/>
                  <a:gd name="T7" fmla="*/ 96112 h 268"/>
                  <a:gd name="T8" fmla="*/ 137139 w 254"/>
                  <a:gd name="T9" fmla="*/ 125331 h 268"/>
                  <a:gd name="T10" fmla="*/ 128020 w 254"/>
                  <a:gd name="T11" fmla="*/ 151996 h 268"/>
                  <a:gd name="T12" fmla="*/ 0 w 254"/>
                  <a:gd name="T13" fmla="*/ 179054 h 268"/>
                  <a:gd name="T14" fmla="*/ 0 w 254"/>
                  <a:gd name="T15" fmla="*/ 202135 h 268"/>
                  <a:gd name="T16" fmla="*/ 87633 w 254"/>
                  <a:gd name="T17" fmla="*/ 203703 h 268"/>
                  <a:gd name="T18" fmla="*/ 164965 w 254"/>
                  <a:gd name="T19" fmla="*/ 214467 h 268"/>
                  <a:gd name="T20" fmla="*/ 173985 w 254"/>
                  <a:gd name="T21" fmla="*/ 217645 h 268"/>
                  <a:gd name="T22" fmla="*/ 377218 w 254"/>
                  <a:gd name="T23" fmla="*/ 234653 h 268"/>
                  <a:gd name="T24" fmla="*/ 464900 w 254"/>
                  <a:gd name="T25" fmla="*/ 223995 h 268"/>
                  <a:gd name="T26" fmla="*/ 746710 w 254"/>
                  <a:gd name="T27" fmla="*/ 223995 h 268"/>
                  <a:gd name="T28" fmla="*/ 823608 w 254"/>
                  <a:gd name="T29" fmla="*/ 205331 h 268"/>
                  <a:gd name="T30" fmla="*/ 922908 w 254"/>
                  <a:gd name="T31" fmla="*/ 188002 h 268"/>
                  <a:gd name="T32" fmla="*/ 978737 w 254"/>
                  <a:gd name="T33" fmla="*/ 149059 h 268"/>
                  <a:gd name="T34" fmla="*/ 1059166 w 254"/>
                  <a:gd name="T35" fmla="*/ 129711 h 268"/>
                  <a:gd name="T36" fmla="*/ 1059166 w 254"/>
                  <a:gd name="T37" fmla="*/ 98127 h 268"/>
                  <a:gd name="T38" fmla="*/ 1136931 w 254"/>
                  <a:gd name="T39" fmla="*/ 92043 h 268"/>
                  <a:gd name="T40" fmla="*/ 1128071 w 254"/>
                  <a:gd name="T41" fmla="*/ 64183 h 268"/>
                  <a:gd name="T42" fmla="*/ 1059166 w 254"/>
                  <a:gd name="T43" fmla="*/ 73631 h 268"/>
                  <a:gd name="T44" fmla="*/ 825217 w 254"/>
                  <a:gd name="T45" fmla="*/ 27158 h 268"/>
                  <a:gd name="T46" fmla="*/ 750851 w 254"/>
                  <a:gd name="T47" fmla="*/ 26182 h 268"/>
                  <a:gd name="T48" fmla="*/ 496459 w 254"/>
                  <a:gd name="T49" fmla="*/ 0 h 2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4"/>
                  <a:gd name="T76" fmla="*/ 0 h 268"/>
                  <a:gd name="T77" fmla="*/ 254 w 254"/>
                  <a:gd name="T78" fmla="*/ 268 h 2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4" h="268">
                    <a:moveTo>
                      <a:pt x="80" y="3"/>
                    </a:moveTo>
                    <a:lnTo>
                      <a:pt x="74" y="37"/>
                    </a:lnTo>
                    <a:lnTo>
                      <a:pt x="39" y="65"/>
                    </a:lnTo>
                    <a:lnTo>
                      <a:pt x="39" y="110"/>
                    </a:lnTo>
                    <a:lnTo>
                      <a:pt x="31" y="143"/>
                    </a:lnTo>
                    <a:lnTo>
                      <a:pt x="29" y="174"/>
                    </a:lnTo>
                    <a:lnTo>
                      <a:pt x="0" y="204"/>
                    </a:lnTo>
                    <a:lnTo>
                      <a:pt x="0" y="231"/>
                    </a:lnTo>
                    <a:lnTo>
                      <a:pt x="20" y="233"/>
                    </a:lnTo>
                    <a:lnTo>
                      <a:pt x="37" y="245"/>
                    </a:lnTo>
                    <a:lnTo>
                      <a:pt x="39" y="249"/>
                    </a:lnTo>
                    <a:lnTo>
                      <a:pt x="84" y="268"/>
                    </a:lnTo>
                    <a:lnTo>
                      <a:pt x="104" y="256"/>
                    </a:lnTo>
                    <a:lnTo>
                      <a:pt x="167" y="256"/>
                    </a:lnTo>
                    <a:lnTo>
                      <a:pt x="184" y="235"/>
                    </a:lnTo>
                    <a:lnTo>
                      <a:pt x="206" y="215"/>
                    </a:lnTo>
                    <a:lnTo>
                      <a:pt x="219" y="170"/>
                    </a:lnTo>
                    <a:lnTo>
                      <a:pt x="237" y="148"/>
                    </a:lnTo>
                    <a:lnTo>
                      <a:pt x="237" y="112"/>
                    </a:lnTo>
                    <a:lnTo>
                      <a:pt x="254" y="105"/>
                    </a:lnTo>
                    <a:lnTo>
                      <a:pt x="252" y="73"/>
                    </a:lnTo>
                    <a:lnTo>
                      <a:pt x="237" y="84"/>
                    </a:lnTo>
                    <a:lnTo>
                      <a:pt x="185" y="31"/>
                    </a:lnTo>
                    <a:lnTo>
                      <a:pt x="168" y="30"/>
                    </a:lnTo>
                    <a:lnTo>
                      <a:pt x="111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37" name="Freeform 10"/>
              <p:cNvSpPr>
                <a:spLocks noChangeAspect="1"/>
              </p:cNvSpPr>
              <p:nvPr/>
            </p:nvSpPr>
            <p:spPr bwMode="gray">
              <a:xfrm>
                <a:off x="2629" y="1026"/>
                <a:ext cx="292" cy="218"/>
              </a:xfrm>
              <a:custGeom>
                <a:avLst/>
                <a:gdLst>
                  <a:gd name="T0" fmla="*/ 184680 w 191"/>
                  <a:gd name="T1" fmla="*/ 5363 h 153"/>
                  <a:gd name="T2" fmla="*/ 306244 w 191"/>
                  <a:gd name="T3" fmla="*/ 16048 h 153"/>
                  <a:gd name="T4" fmla="*/ 726235 w 191"/>
                  <a:gd name="T5" fmla="*/ 0 h 153"/>
                  <a:gd name="T6" fmla="*/ 770221 w 191"/>
                  <a:gd name="T7" fmla="*/ 45019 h 153"/>
                  <a:gd name="T8" fmla="*/ 684440 w 191"/>
                  <a:gd name="T9" fmla="*/ 80282 h 153"/>
                  <a:gd name="T10" fmla="*/ 726235 w 191"/>
                  <a:gd name="T11" fmla="*/ 91341 h 153"/>
                  <a:gd name="T12" fmla="*/ 726235 w 191"/>
                  <a:gd name="T13" fmla="*/ 116089 h 153"/>
                  <a:gd name="T14" fmla="*/ 787142 w 191"/>
                  <a:gd name="T15" fmla="*/ 130430 h 153"/>
                  <a:gd name="T16" fmla="*/ 704406 w 191"/>
                  <a:gd name="T17" fmla="*/ 147834 h 153"/>
                  <a:gd name="T18" fmla="*/ 478288 w 191"/>
                  <a:gd name="T19" fmla="*/ 143958 h 153"/>
                  <a:gd name="T20" fmla="*/ 342828 w 191"/>
                  <a:gd name="T21" fmla="*/ 132235 h 153"/>
                  <a:gd name="T22" fmla="*/ 255278 w 191"/>
                  <a:gd name="T23" fmla="*/ 128872 h 153"/>
                  <a:gd name="T24" fmla="*/ 243730 w 191"/>
                  <a:gd name="T25" fmla="*/ 113604 h 153"/>
                  <a:gd name="T26" fmla="*/ 56255 w 191"/>
                  <a:gd name="T27" fmla="*/ 83571 h 153"/>
                  <a:gd name="T28" fmla="*/ 0 w 191"/>
                  <a:gd name="T29" fmla="*/ 57868 h 153"/>
                  <a:gd name="T30" fmla="*/ 184680 w 191"/>
                  <a:gd name="T31" fmla="*/ 5363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1"/>
                  <a:gd name="T49" fmla="*/ 0 h 153"/>
                  <a:gd name="T50" fmla="*/ 191 w 191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1" h="153">
                    <a:moveTo>
                      <a:pt x="45" y="5"/>
                    </a:moveTo>
                    <a:lnTo>
                      <a:pt x="74" y="17"/>
                    </a:lnTo>
                    <a:lnTo>
                      <a:pt x="176" y="0"/>
                    </a:lnTo>
                    <a:lnTo>
                      <a:pt x="187" y="46"/>
                    </a:lnTo>
                    <a:lnTo>
                      <a:pt x="166" y="83"/>
                    </a:lnTo>
                    <a:lnTo>
                      <a:pt x="176" y="95"/>
                    </a:lnTo>
                    <a:lnTo>
                      <a:pt x="176" y="120"/>
                    </a:lnTo>
                    <a:lnTo>
                      <a:pt x="191" y="135"/>
                    </a:lnTo>
                    <a:lnTo>
                      <a:pt x="171" y="153"/>
                    </a:lnTo>
                    <a:lnTo>
                      <a:pt x="116" y="149"/>
                    </a:lnTo>
                    <a:lnTo>
                      <a:pt x="83" y="137"/>
                    </a:lnTo>
                    <a:lnTo>
                      <a:pt x="62" y="134"/>
                    </a:lnTo>
                    <a:lnTo>
                      <a:pt x="59" y="118"/>
                    </a:lnTo>
                    <a:lnTo>
                      <a:pt x="14" y="87"/>
                    </a:lnTo>
                    <a:lnTo>
                      <a:pt x="0" y="60"/>
                    </a:lnTo>
                    <a:lnTo>
                      <a:pt x="45" y="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38" name="Freeform 11"/>
              <p:cNvSpPr>
                <a:spLocks noChangeAspect="1"/>
              </p:cNvSpPr>
              <p:nvPr/>
            </p:nvSpPr>
            <p:spPr bwMode="gray">
              <a:xfrm>
                <a:off x="2883" y="1019"/>
                <a:ext cx="149" cy="200"/>
              </a:xfrm>
              <a:custGeom>
                <a:avLst/>
                <a:gdLst>
                  <a:gd name="T0" fmla="*/ 35343 w 98"/>
                  <a:gd name="T1" fmla="*/ 3318 h 139"/>
                  <a:gd name="T2" fmla="*/ 97622 w 98"/>
                  <a:gd name="T3" fmla="*/ 0 h 139"/>
                  <a:gd name="T4" fmla="*/ 193232 w 98"/>
                  <a:gd name="T5" fmla="*/ 37932 h 139"/>
                  <a:gd name="T6" fmla="*/ 304485 w 98"/>
                  <a:gd name="T7" fmla="*/ 51866 h 139"/>
                  <a:gd name="T8" fmla="*/ 364401 w 98"/>
                  <a:gd name="T9" fmla="*/ 75645 h 139"/>
                  <a:gd name="T10" fmla="*/ 354471 w 98"/>
                  <a:gd name="T11" fmla="*/ 80463 h 139"/>
                  <a:gd name="T12" fmla="*/ 308100 w 98"/>
                  <a:gd name="T13" fmla="*/ 78981 h 139"/>
                  <a:gd name="T14" fmla="*/ 239835 w 98"/>
                  <a:gd name="T15" fmla="*/ 107948 h 139"/>
                  <a:gd name="T16" fmla="*/ 150090 w 98"/>
                  <a:gd name="T17" fmla="*/ 141342 h 139"/>
                  <a:gd name="T18" fmla="*/ 85237 w 98"/>
                  <a:gd name="T19" fmla="*/ 156173 h 139"/>
                  <a:gd name="T20" fmla="*/ 35343 w 98"/>
                  <a:gd name="T21" fmla="*/ 140611 h 139"/>
                  <a:gd name="T22" fmla="*/ 35343 w 98"/>
                  <a:gd name="T23" fmla="*/ 113731 h 139"/>
                  <a:gd name="T24" fmla="*/ 0 w 98"/>
                  <a:gd name="T25" fmla="*/ 98282 h 139"/>
                  <a:gd name="T26" fmla="*/ 75348 w 98"/>
                  <a:gd name="T27" fmla="*/ 56029 h 139"/>
                  <a:gd name="T28" fmla="*/ 56723 w 98"/>
                  <a:gd name="T29" fmla="*/ 25196 h 1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8"/>
                  <a:gd name="T46" fmla="*/ 0 h 139"/>
                  <a:gd name="T47" fmla="*/ 98 w 98"/>
                  <a:gd name="T48" fmla="*/ 139 h 1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8" h="139">
                    <a:moveTo>
                      <a:pt x="10" y="3"/>
                    </a:moveTo>
                    <a:lnTo>
                      <a:pt x="26" y="0"/>
                    </a:lnTo>
                    <a:lnTo>
                      <a:pt x="52" y="34"/>
                    </a:lnTo>
                    <a:lnTo>
                      <a:pt x="82" y="46"/>
                    </a:lnTo>
                    <a:lnTo>
                      <a:pt x="98" y="67"/>
                    </a:lnTo>
                    <a:lnTo>
                      <a:pt x="95" y="72"/>
                    </a:lnTo>
                    <a:lnTo>
                      <a:pt x="83" y="70"/>
                    </a:lnTo>
                    <a:lnTo>
                      <a:pt x="64" y="96"/>
                    </a:lnTo>
                    <a:lnTo>
                      <a:pt x="41" y="126"/>
                    </a:lnTo>
                    <a:lnTo>
                      <a:pt x="23" y="139"/>
                    </a:lnTo>
                    <a:lnTo>
                      <a:pt x="10" y="125"/>
                    </a:lnTo>
                    <a:lnTo>
                      <a:pt x="10" y="101"/>
                    </a:lnTo>
                    <a:lnTo>
                      <a:pt x="0" y="87"/>
                    </a:lnTo>
                    <a:lnTo>
                      <a:pt x="21" y="50"/>
                    </a:lnTo>
                    <a:lnTo>
                      <a:pt x="15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39" name="Freeform 18"/>
              <p:cNvSpPr>
                <a:spLocks noChangeAspect="1"/>
              </p:cNvSpPr>
              <p:nvPr/>
            </p:nvSpPr>
            <p:spPr bwMode="auto">
              <a:xfrm>
                <a:off x="3386" y="1570"/>
                <a:ext cx="395" cy="538"/>
              </a:xfrm>
              <a:custGeom>
                <a:avLst/>
                <a:gdLst>
                  <a:gd name="T0" fmla="*/ 2147483647 w 328"/>
                  <a:gd name="T1" fmla="*/ 0 h 500"/>
                  <a:gd name="T2" fmla="*/ 2147483647 w 328"/>
                  <a:gd name="T3" fmla="*/ 2147483647 h 500"/>
                  <a:gd name="T4" fmla="*/ 2147483647 w 328"/>
                  <a:gd name="T5" fmla="*/ 2147483647 h 500"/>
                  <a:gd name="T6" fmla="*/ 2147483647 w 328"/>
                  <a:gd name="T7" fmla="*/ 2147483647 h 500"/>
                  <a:gd name="T8" fmla="*/ 2147483647 w 328"/>
                  <a:gd name="T9" fmla="*/ 2147483647 h 500"/>
                  <a:gd name="T10" fmla="*/ 2147483647 w 328"/>
                  <a:gd name="T11" fmla="*/ 2147483647 h 500"/>
                  <a:gd name="T12" fmla="*/ 2147483647 w 328"/>
                  <a:gd name="T13" fmla="*/ 2147483647 h 500"/>
                  <a:gd name="T14" fmla="*/ 2147483647 w 328"/>
                  <a:gd name="T15" fmla="*/ 2147483647 h 500"/>
                  <a:gd name="T16" fmla="*/ 2147483647 w 328"/>
                  <a:gd name="T17" fmla="*/ 2147483647 h 500"/>
                  <a:gd name="T18" fmla="*/ 2147483647 w 328"/>
                  <a:gd name="T19" fmla="*/ 2147483647 h 500"/>
                  <a:gd name="T20" fmla="*/ 2147483647 w 328"/>
                  <a:gd name="T21" fmla="*/ 2147483647 h 500"/>
                  <a:gd name="T22" fmla="*/ 2147483647 w 328"/>
                  <a:gd name="T23" fmla="*/ 2147483647 h 500"/>
                  <a:gd name="T24" fmla="*/ 0 w 328"/>
                  <a:gd name="T25" fmla="*/ 2147483647 h 500"/>
                  <a:gd name="T26" fmla="*/ 2147483647 w 328"/>
                  <a:gd name="T27" fmla="*/ 2147483647 h 500"/>
                  <a:gd name="T28" fmla="*/ 2147483647 w 328"/>
                  <a:gd name="T29" fmla="*/ 2147483647 h 500"/>
                  <a:gd name="T30" fmla="*/ 2147483647 w 328"/>
                  <a:gd name="T31" fmla="*/ 2147483647 h 500"/>
                  <a:gd name="T32" fmla="*/ 2147483647 w 328"/>
                  <a:gd name="T33" fmla="*/ 2147483647 h 500"/>
                  <a:gd name="T34" fmla="*/ 2147483647 w 328"/>
                  <a:gd name="T35" fmla="*/ 2147483647 h 500"/>
                  <a:gd name="T36" fmla="*/ 2147483647 w 328"/>
                  <a:gd name="T37" fmla="*/ 2147483647 h 500"/>
                  <a:gd name="T38" fmla="*/ 2147483647 w 328"/>
                  <a:gd name="T39" fmla="*/ 2147483647 h 500"/>
                  <a:gd name="T40" fmla="*/ 2147483647 w 328"/>
                  <a:gd name="T41" fmla="*/ 2147483647 h 500"/>
                  <a:gd name="T42" fmla="*/ 2147483647 w 328"/>
                  <a:gd name="T43" fmla="*/ 2147483647 h 500"/>
                  <a:gd name="T44" fmla="*/ 2147483647 w 328"/>
                  <a:gd name="T45" fmla="*/ 2147483647 h 500"/>
                  <a:gd name="T46" fmla="*/ 2147483647 w 328"/>
                  <a:gd name="T47" fmla="*/ 2147483647 h 500"/>
                  <a:gd name="T48" fmla="*/ 2147483647 w 328"/>
                  <a:gd name="T49" fmla="*/ 2147483647 h 500"/>
                  <a:gd name="T50" fmla="*/ 2147483647 w 328"/>
                  <a:gd name="T51" fmla="*/ 2147483647 h 500"/>
                  <a:gd name="T52" fmla="*/ 2147483647 w 328"/>
                  <a:gd name="T53" fmla="*/ 2147483647 h 500"/>
                  <a:gd name="T54" fmla="*/ 2147483647 w 328"/>
                  <a:gd name="T55" fmla="*/ 2147483647 h 500"/>
                  <a:gd name="T56" fmla="*/ 2147483647 w 328"/>
                  <a:gd name="T57" fmla="*/ 2147483647 h 500"/>
                  <a:gd name="T58" fmla="*/ 2147483647 w 328"/>
                  <a:gd name="T59" fmla="*/ 2147483647 h 500"/>
                  <a:gd name="T60" fmla="*/ 2147483647 w 328"/>
                  <a:gd name="T61" fmla="*/ 2147483647 h 500"/>
                  <a:gd name="T62" fmla="*/ 2147483647 w 328"/>
                  <a:gd name="T63" fmla="*/ 2147483647 h 500"/>
                  <a:gd name="T64" fmla="*/ 2147483647 w 328"/>
                  <a:gd name="T65" fmla="*/ 2147483647 h 500"/>
                  <a:gd name="T66" fmla="*/ 2147483647 w 328"/>
                  <a:gd name="T67" fmla="*/ 2147483647 h 500"/>
                  <a:gd name="T68" fmla="*/ 2147483647 w 328"/>
                  <a:gd name="T69" fmla="*/ 0 h 500"/>
                  <a:gd name="T70" fmla="*/ 2147483647 w 328"/>
                  <a:gd name="T71" fmla="*/ 0 h 5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8"/>
                  <a:gd name="T109" fmla="*/ 0 h 500"/>
                  <a:gd name="T110" fmla="*/ 328 w 328"/>
                  <a:gd name="T111" fmla="*/ 500 h 5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8" h="500">
                    <a:moveTo>
                      <a:pt x="249" y="0"/>
                    </a:moveTo>
                    <a:lnTo>
                      <a:pt x="237" y="20"/>
                    </a:lnTo>
                    <a:lnTo>
                      <a:pt x="217" y="20"/>
                    </a:lnTo>
                    <a:lnTo>
                      <a:pt x="198" y="40"/>
                    </a:lnTo>
                    <a:lnTo>
                      <a:pt x="179" y="81"/>
                    </a:lnTo>
                    <a:lnTo>
                      <a:pt x="179" y="114"/>
                    </a:lnTo>
                    <a:lnTo>
                      <a:pt x="159" y="175"/>
                    </a:lnTo>
                    <a:lnTo>
                      <a:pt x="159" y="209"/>
                    </a:lnTo>
                    <a:lnTo>
                      <a:pt x="140" y="229"/>
                    </a:lnTo>
                    <a:lnTo>
                      <a:pt x="89" y="249"/>
                    </a:lnTo>
                    <a:lnTo>
                      <a:pt x="51" y="270"/>
                    </a:lnTo>
                    <a:lnTo>
                      <a:pt x="19" y="310"/>
                    </a:lnTo>
                    <a:lnTo>
                      <a:pt x="0" y="385"/>
                    </a:lnTo>
                    <a:lnTo>
                      <a:pt x="19" y="458"/>
                    </a:lnTo>
                    <a:lnTo>
                      <a:pt x="19" y="478"/>
                    </a:lnTo>
                    <a:lnTo>
                      <a:pt x="32" y="478"/>
                    </a:lnTo>
                    <a:lnTo>
                      <a:pt x="70" y="499"/>
                    </a:lnTo>
                    <a:lnTo>
                      <a:pt x="109" y="499"/>
                    </a:lnTo>
                    <a:lnTo>
                      <a:pt x="140" y="458"/>
                    </a:lnTo>
                    <a:lnTo>
                      <a:pt x="140" y="438"/>
                    </a:lnTo>
                    <a:lnTo>
                      <a:pt x="127" y="424"/>
                    </a:lnTo>
                    <a:lnTo>
                      <a:pt x="127" y="405"/>
                    </a:lnTo>
                    <a:lnTo>
                      <a:pt x="140" y="385"/>
                    </a:lnTo>
                    <a:lnTo>
                      <a:pt x="179" y="405"/>
                    </a:lnTo>
                    <a:lnTo>
                      <a:pt x="249" y="385"/>
                    </a:lnTo>
                    <a:lnTo>
                      <a:pt x="288" y="344"/>
                    </a:lnTo>
                    <a:lnTo>
                      <a:pt x="307" y="324"/>
                    </a:lnTo>
                    <a:lnTo>
                      <a:pt x="307" y="290"/>
                    </a:lnTo>
                    <a:lnTo>
                      <a:pt x="327" y="270"/>
                    </a:lnTo>
                    <a:lnTo>
                      <a:pt x="327" y="249"/>
                    </a:lnTo>
                    <a:lnTo>
                      <a:pt x="288" y="195"/>
                    </a:lnTo>
                    <a:lnTo>
                      <a:pt x="288" y="155"/>
                    </a:lnTo>
                    <a:lnTo>
                      <a:pt x="269" y="81"/>
                    </a:lnTo>
                    <a:lnTo>
                      <a:pt x="269" y="40"/>
                    </a:lnTo>
                    <a:lnTo>
                      <a:pt x="269" y="0"/>
                    </a:lnTo>
                    <a:lnTo>
                      <a:pt x="249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cxnSp>
            <p:nvCxnSpPr>
              <p:cNvPr id="8197140" name="Conector em curva 284"/>
              <p:cNvCxnSpPr>
                <a:cxnSpLocks noChangeAspect="1" noChangeShapeType="1"/>
              </p:cNvCxnSpPr>
              <p:nvPr/>
            </p:nvCxnSpPr>
            <p:spPr bwMode="auto">
              <a:xfrm>
                <a:off x="3230" y="1413"/>
                <a:ext cx="593" cy="610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</p:cxnSp>
          <p:sp>
            <p:nvSpPr>
              <p:cNvPr id="8197141" name="Freeform 23"/>
              <p:cNvSpPr>
                <a:spLocks noChangeAspect="1"/>
              </p:cNvSpPr>
              <p:nvPr/>
            </p:nvSpPr>
            <p:spPr bwMode="auto">
              <a:xfrm>
                <a:off x="3711" y="1572"/>
                <a:ext cx="309" cy="313"/>
              </a:xfrm>
              <a:custGeom>
                <a:avLst/>
                <a:gdLst>
                  <a:gd name="T0" fmla="*/ 2147483647 w 258"/>
                  <a:gd name="T1" fmla="*/ 2147483647 h 291"/>
                  <a:gd name="T2" fmla="*/ 2147483647 w 258"/>
                  <a:gd name="T3" fmla="*/ 2147483647 h 291"/>
                  <a:gd name="T4" fmla="*/ 2147483647 w 258"/>
                  <a:gd name="T5" fmla="*/ 2147483647 h 291"/>
                  <a:gd name="T6" fmla="*/ 2147483647 w 258"/>
                  <a:gd name="T7" fmla="*/ 2147483647 h 291"/>
                  <a:gd name="T8" fmla="*/ 2147483647 w 258"/>
                  <a:gd name="T9" fmla="*/ 0 h 291"/>
                  <a:gd name="T10" fmla="*/ 0 w 258"/>
                  <a:gd name="T11" fmla="*/ 0 h 291"/>
                  <a:gd name="T12" fmla="*/ 0 w 258"/>
                  <a:gd name="T13" fmla="*/ 2147483647 h 291"/>
                  <a:gd name="T14" fmla="*/ 0 w 258"/>
                  <a:gd name="T15" fmla="*/ 2147483647 h 291"/>
                  <a:gd name="T16" fmla="*/ 2147483647 w 258"/>
                  <a:gd name="T17" fmla="*/ 2147483647 h 291"/>
                  <a:gd name="T18" fmla="*/ 2147483647 w 258"/>
                  <a:gd name="T19" fmla="*/ 2147483647 h 291"/>
                  <a:gd name="T20" fmla="*/ 2147483647 w 258"/>
                  <a:gd name="T21" fmla="*/ 2147483647 h 291"/>
                  <a:gd name="T22" fmla="*/ 2147483647 w 258"/>
                  <a:gd name="T23" fmla="*/ 2147483647 h 291"/>
                  <a:gd name="T24" fmla="*/ 2147483647 w 258"/>
                  <a:gd name="T25" fmla="*/ 2147483647 h 291"/>
                  <a:gd name="T26" fmla="*/ 2147483647 w 258"/>
                  <a:gd name="T27" fmla="*/ 2147483647 h 291"/>
                  <a:gd name="T28" fmla="*/ 2147483647 w 258"/>
                  <a:gd name="T29" fmla="*/ 2147483647 h 291"/>
                  <a:gd name="T30" fmla="*/ 2147483647 w 258"/>
                  <a:gd name="T31" fmla="*/ 2147483647 h 291"/>
                  <a:gd name="T32" fmla="*/ 2147483647 w 258"/>
                  <a:gd name="T33" fmla="*/ 2147483647 h 291"/>
                  <a:gd name="T34" fmla="*/ 2147483647 w 258"/>
                  <a:gd name="T35" fmla="*/ 2147483647 h 291"/>
                  <a:gd name="T36" fmla="*/ 2147483647 w 258"/>
                  <a:gd name="T37" fmla="*/ 2147483647 h 291"/>
                  <a:gd name="T38" fmla="*/ 2147483647 w 258"/>
                  <a:gd name="T39" fmla="*/ 2147483647 h 291"/>
                  <a:gd name="T40" fmla="*/ 2147483647 w 258"/>
                  <a:gd name="T41" fmla="*/ 2147483647 h 2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291"/>
                  <a:gd name="T65" fmla="*/ 258 w 258"/>
                  <a:gd name="T66" fmla="*/ 291 h 2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8" h="291">
                    <a:moveTo>
                      <a:pt x="257" y="94"/>
                    </a:moveTo>
                    <a:lnTo>
                      <a:pt x="199" y="60"/>
                    </a:lnTo>
                    <a:lnTo>
                      <a:pt x="186" y="60"/>
                    </a:lnTo>
                    <a:lnTo>
                      <a:pt x="147" y="20"/>
                    </a:lnTo>
                    <a:lnTo>
                      <a:pt x="89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80"/>
                    </a:lnTo>
                    <a:lnTo>
                      <a:pt x="19" y="155"/>
                    </a:lnTo>
                    <a:lnTo>
                      <a:pt x="19" y="195"/>
                    </a:lnTo>
                    <a:lnTo>
                      <a:pt x="57" y="249"/>
                    </a:lnTo>
                    <a:lnTo>
                      <a:pt x="57" y="269"/>
                    </a:lnTo>
                    <a:lnTo>
                      <a:pt x="89" y="269"/>
                    </a:lnTo>
                    <a:lnTo>
                      <a:pt x="109" y="290"/>
                    </a:lnTo>
                    <a:lnTo>
                      <a:pt x="128" y="290"/>
                    </a:lnTo>
                    <a:lnTo>
                      <a:pt x="147" y="269"/>
                    </a:lnTo>
                    <a:lnTo>
                      <a:pt x="167" y="209"/>
                    </a:lnTo>
                    <a:lnTo>
                      <a:pt x="199" y="155"/>
                    </a:lnTo>
                    <a:lnTo>
                      <a:pt x="218" y="114"/>
                    </a:lnTo>
                    <a:lnTo>
                      <a:pt x="237" y="94"/>
                    </a:lnTo>
                    <a:lnTo>
                      <a:pt x="257" y="9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42" name="Freeform 24"/>
              <p:cNvSpPr>
                <a:spLocks noChangeAspect="1"/>
              </p:cNvSpPr>
              <p:nvPr/>
            </p:nvSpPr>
            <p:spPr bwMode="auto">
              <a:xfrm>
                <a:off x="3934" y="2030"/>
                <a:ext cx="133" cy="139"/>
              </a:xfrm>
              <a:custGeom>
                <a:avLst/>
                <a:gdLst>
                  <a:gd name="T0" fmla="*/ 2147483647 w 111"/>
                  <a:gd name="T1" fmla="*/ 2147483647 h 129"/>
                  <a:gd name="T2" fmla="*/ 2147483647 w 111"/>
                  <a:gd name="T3" fmla="*/ 2147483647 h 129"/>
                  <a:gd name="T4" fmla="*/ 2147483647 w 111"/>
                  <a:gd name="T5" fmla="*/ 2147483647 h 129"/>
                  <a:gd name="T6" fmla="*/ 2147483647 w 111"/>
                  <a:gd name="T7" fmla="*/ 0 h 129"/>
                  <a:gd name="T8" fmla="*/ 2147483647 w 111"/>
                  <a:gd name="T9" fmla="*/ 0 h 129"/>
                  <a:gd name="T10" fmla="*/ 2147483647 w 111"/>
                  <a:gd name="T11" fmla="*/ 2147483647 h 129"/>
                  <a:gd name="T12" fmla="*/ 2147483647 w 111"/>
                  <a:gd name="T13" fmla="*/ 2147483647 h 129"/>
                  <a:gd name="T14" fmla="*/ 0 w 111"/>
                  <a:gd name="T15" fmla="*/ 2147483647 h 129"/>
                  <a:gd name="T16" fmla="*/ 0 w 111"/>
                  <a:gd name="T17" fmla="*/ 2147483647 h 129"/>
                  <a:gd name="T18" fmla="*/ 2147483647 w 111"/>
                  <a:gd name="T19" fmla="*/ 2147483647 h 129"/>
                  <a:gd name="T20" fmla="*/ 2147483647 w 111"/>
                  <a:gd name="T21" fmla="*/ 2147483647 h 129"/>
                  <a:gd name="T22" fmla="*/ 2147483647 w 111"/>
                  <a:gd name="T23" fmla="*/ 2147483647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129"/>
                  <a:gd name="T38" fmla="*/ 111 w 111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129">
                    <a:moveTo>
                      <a:pt x="71" y="128"/>
                    </a:moveTo>
                    <a:lnTo>
                      <a:pt x="110" y="53"/>
                    </a:lnTo>
                    <a:lnTo>
                      <a:pt x="90" y="33"/>
                    </a:lnTo>
                    <a:lnTo>
                      <a:pt x="51" y="0"/>
                    </a:lnTo>
                    <a:lnTo>
                      <a:pt x="32" y="0"/>
                    </a:lnTo>
                    <a:lnTo>
                      <a:pt x="32" y="33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74"/>
                    </a:lnTo>
                    <a:lnTo>
                      <a:pt x="12" y="94"/>
                    </a:lnTo>
                    <a:lnTo>
                      <a:pt x="12" y="114"/>
                    </a:lnTo>
                    <a:lnTo>
                      <a:pt x="71" y="128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43" name="Freeform 25"/>
              <p:cNvSpPr>
                <a:spLocks noChangeAspect="1"/>
              </p:cNvSpPr>
              <p:nvPr/>
            </p:nvSpPr>
            <p:spPr bwMode="auto">
              <a:xfrm>
                <a:off x="3362" y="1940"/>
                <a:ext cx="658" cy="657"/>
              </a:xfrm>
              <a:custGeom>
                <a:avLst/>
                <a:gdLst>
                  <a:gd name="T0" fmla="*/ 2147483647 w 547"/>
                  <a:gd name="T1" fmla="*/ 2147483647 h 613"/>
                  <a:gd name="T2" fmla="*/ 2147483647 w 547"/>
                  <a:gd name="T3" fmla="*/ 2147483647 h 613"/>
                  <a:gd name="T4" fmla="*/ 2147483647 w 547"/>
                  <a:gd name="T5" fmla="*/ 2147483647 h 613"/>
                  <a:gd name="T6" fmla="*/ 2147483647 w 547"/>
                  <a:gd name="T7" fmla="*/ 2147483647 h 613"/>
                  <a:gd name="T8" fmla="*/ 2147483647 w 547"/>
                  <a:gd name="T9" fmla="*/ 2147483647 h 613"/>
                  <a:gd name="T10" fmla="*/ 2147483647 w 547"/>
                  <a:gd name="T11" fmla="*/ 2147483647 h 613"/>
                  <a:gd name="T12" fmla="*/ 2147483647 w 547"/>
                  <a:gd name="T13" fmla="*/ 2147483647 h 613"/>
                  <a:gd name="T14" fmla="*/ 2147483647 w 547"/>
                  <a:gd name="T15" fmla="*/ 2147483647 h 613"/>
                  <a:gd name="T16" fmla="*/ 2147483647 w 547"/>
                  <a:gd name="T17" fmla="*/ 2147483647 h 613"/>
                  <a:gd name="T18" fmla="*/ 2147483647 w 547"/>
                  <a:gd name="T19" fmla="*/ 2147483647 h 613"/>
                  <a:gd name="T20" fmla="*/ 2147483647 w 547"/>
                  <a:gd name="T21" fmla="*/ 2147483647 h 613"/>
                  <a:gd name="T22" fmla="*/ 2147483647 w 547"/>
                  <a:gd name="T23" fmla="*/ 2147483647 h 613"/>
                  <a:gd name="T24" fmla="*/ 2147483647 w 547"/>
                  <a:gd name="T25" fmla="*/ 2147483647 h 613"/>
                  <a:gd name="T26" fmla="*/ 2147483647 w 547"/>
                  <a:gd name="T27" fmla="*/ 2147483647 h 613"/>
                  <a:gd name="T28" fmla="*/ 2147483647 w 547"/>
                  <a:gd name="T29" fmla="*/ 2147483647 h 613"/>
                  <a:gd name="T30" fmla="*/ 2147483647 w 547"/>
                  <a:gd name="T31" fmla="*/ 2147483647 h 613"/>
                  <a:gd name="T32" fmla="*/ 2147483647 w 547"/>
                  <a:gd name="T33" fmla="*/ 2147483647 h 613"/>
                  <a:gd name="T34" fmla="*/ 2147483647 w 547"/>
                  <a:gd name="T35" fmla="*/ 2147483647 h 613"/>
                  <a:gd name="T36" fmla="*/ 2147483647 w 547"/>
                  <a:gd name="T37" fmla="*/ 2147483647 h 613"/>
                  <a:gd name="T38" fmla="*/ 2147483647 w 547"/>
                  <a:gd name="T39" fmla="*/ 2147483647 h 613"/>
                  <a:gd name="T40" fmla="*/ 2147483647 w 547"/>
                  <a:gd name="T41" fmla="*/ 2147483647 h 613"/>
                  <a:gd name="T42" fmla="*/ 2147483647 w 547"/>
                  <a:gd name="T43" fmla="*/ 2147483647 h 613"/>
                  <a:gd name="T44" fmla="*/ 2147483647 w 547"/>
                  <a:gd name="T45" fmla="*/ 2147483647 h 613"/>
                  <a:gd name="T46" fmla="*/ 2147483647 w 547"/>
                  <a:gd name="T47" fmla="*/ 2147483647 h 613"/>
                  <a:gd name="T48" fmla="*/ 2147483647 w 547"/>
                  <a:gd name="T49" fmla="*/ 2147483647 h 613"/>
                  <a:gd name="T50" fmla="*/ 2147483647 w 547"/>
                  <a:gd name="T51" fmla="*/ 2147483647 h 613"/>
                  <a:gd name="T52" fmla="*/ 2147483647 w 547"/>
                  <a:gd name="T53" fmla="*/ 2147483647 h 613"/>
                  <a:gd name="T54" fmla="*/ 2147483647 w 547"/>
                  <a:gd name="T55" fmla="*/ 2147483647 h 613"/>
                  <a:gd name="T56" fmla="*/ 2147483647 w 547"/>
                  <a:gd name="T57" fmla="*/ 2147483647 h 613"/>
                  <a:gd name="T58" fmla="*/ 2147483647 w 547"/>
                  <a:gd name="T59" fmla="*/ 2147483647 h 613"/>
                  <a:gd name="T60" fmla="*/ 2147483647 w 547"/>
                  <a:gd name="T61" fmla="*/ 2147483647 h 613"/>
                  <a:gd name="T62" fmla="*/ 2147483647 w 547"/>
                  <a:gd name="T63" fmla="*/ 2147483647 h 613"/>
                  <a:gd name="T64" fmla="*/ 2147483647 w 547"/>
                  <a:gd name="T65" fmla="*/ 2147483647 h 613"/>
                  <a:gd name="T66" fmla="*/ 2147483647 w 547"/>
                  <a:gd name="T67" fmla="*/ 2147483647 h 613"/>
                  <a:gd name="T68" fmla="*/ 2147483647 w 547"/>
                  <a:gd name="T69" fmla="*/ 2147483647 h 613"/>
                  <a:gd name="T70" fmla="*/ 2147483647 w 547"/>
                  <a:gd name="T71" fmla="*/ 2147483647 h 613"/>
                  <a:gd name="T72" fmla="*/ 2147483647 w 547"/>
                  <a:gd name="T73" fmla="*/ 2147483647 h 613"/>
                  <a:gd name="T74" fmla="*/ 2147483647 w 547"/>
                  <a:gd name="T75" fmla="*/ 0 h 613"/>
                  <a:gd name="T76" fmla="*/ 2147483647 w 547"/>
                  <a:gd name="T77" fmla="*/ 2147483647 h 613"/>
                  <a:gd name="T78" fmla="*/ 2147483647 w 547"/>
                  <a:gd name="T79" fmla="*/ 2147483647 h 613"/>
                  <a:gd name="T80" fmla="*/ 2147483647 w 547"/>
                  <a:gd name="T81" fmla="*/ 2147483647 h 613"/>
                  <a:gd name="T82" fmla="*/ 2147483647 w 547"/>
                  <a:gd name="T83" fmla="*/ 0 h 613"/>
                  <a:gd name="T84" fmla="*/ 2147483647 w 547"/>
                  <a:gd name="T85" fmla="*/ 2147483647 h 613"/>
                  <a:gd name="T86" fmla="*/ 2147483647 w 547"/>
                  <a:gd name="T87" fmla="*/ 2147483647 h 613"/>
                  <a:gd name="T88" fmla="*/ 2147483647 w 547"/>
                  <a:gd name="T89" fmla="*/ 2147483647 h 613"/>
                  <a:gd name="T90" fmla="*/ 2147483647 w 547"/>
                  <a:gd name="T91" fmla="*/ 2147483647 h 613"/>
                  <a:gd name="T92" fmla="*/ 2147483647 w 547"/>
                  <a:gd name="T93" fmla="*/ 2147483647 h 613"/>
                  <a:gd name="T94" fmla="*/ 2147483647 w 547"/>
                  <a:gd name="T95" fmla="*/ 2147483647 h 613"/>
                  <a:gd name="T96" fmla="*/ 2147483647 w 547"/>
                  <a:gd name="T97" fmla="*/ 2147483647 h 613"/>
                  <a:gd name="T98" fmla="*/ 2147483647 w 547"/>
                  <a:gd name="T99" fmla="*/ 2147483647 h 613"/>
                  <a:gd name="T100" fmla="*/ 2147483647 w 547"/>
                  <a:gd name="T101" fmla="*/ 2147483647 h 613"/>
                  <a:gd name="T102" fmla="*/ 2147483647 w 547"/>
                  <a:gd name="T103" fmla="*/ 2147483647 h 613"/>
                  <a:gd name="T104" fmla="*/ 2147483647 w 547"/>
                  <a:gd name="T105" fmla="*/ 2147483647 h 613"/>
                  <a:gd name="T106" fmla="*/ 2147483647 w 547"/>
                  <a:gd name="T107" fmla="*/ 2147483647 h 613"/>
                  <a:gd name="T108" fmla="*/ 0 w 547"/>
                  <a:gd name="T109" fmla="*/ 2147483647 h 613"/>
                  <a:gd name="T110" fmla="*/ 2147483647 w 547"/>
                  <a:gd name="T111" fmla="*/ 2147483647 h 613"/>
                  <a:gd name="T112" fmla="*/ 2147483647 w 547"/>
                  <a:gd name="T113" fmla="*/ 2147483647 h 613"/>
                  <a:gd name="T114" fmla="*/ 2147483647 w 547"/>
                  <a:gd name="T115" fmla="*/ 2147483647 h 613"/>
                  <a:gd name="T116" fmla="*/ 2147483647 w 547"/>
                  <a:gd name="T117" fmla="*/ 2147483647 h 6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7"/>
                  <a:gd name="T178" fmla="*/ 0 h 613"/>
                  <a:gd name="T179" fmla="*/ 547 w 547"/>
                  <a:gd name="T180" fmla="*/ 613 h 6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7" h="613">
                    <a:moveTo>
                      <a:pt x="38" y="424"/>
                    </a:moveTo>
                    <a:lnTo>
                      <a:pt x="70" y="403"/>
                    </a:lnTo>
                    <a:lnTo>
                      <a:pt x="90" y="383"/>
                    </a:lnTo>
                    <a:lnTo>
                      <a:pt x="147" y="383"/>
                    </a:lnTo>
                    <a:lnTo>
                      <a:pt x="179" y="403"/>
                    </a:lnTo>
                    <a:lnTo>
                      <a:pt x="217" y="403"/>
                    </a:lnTo>
                    <a:lnTo>
                      <a:pt x="256" y="424"/>
                    </a:lnTo>
                    <a:lnTo>
                      <a:pt x="288" y="424"/>
                    </a:lnTo>
                    <a:lnTo>
                      <a:pt x="327" y="457"/>
                    </a:lnTo>
                    <a:lnTo>
                      <a:pt x="346" y="457"/>
                    </a:lnTo>
                    <a:lnTo>
                      <a:pt x="398" y="477"/>
                    </a:lnTo>
                    <a:lnTo>
                      <a:pt x="398" y="498"/>
                    </a:lnTo>
                    <a:lnTo>
                      <a:pt x="378" y="517"/>
                    </a:lnTo>
                    <a:lnTo>
                      <a:pt x="365" y="558"/>
                    </a:lnTo>
                    <a:lnTo>
                      <a:pt x="378" y="571"/>
                    </a:lnTo>
                    <a:lnTo>
                      <a:pt x="378" y="591"/>
                    </a:lnTo>
                    <a:lnTo>
                      <a:pt x="398" y="612"/>
                    </a:lnTo>
                    <a:lnTo>
                      <a:pt x="417" y="591"/>
                    </a:lnTo>
                    <a:lnTo>
                      <a:pt x="436" y="558"/>
                    </a:lnTo>
                    <a:lnTo>
                      <a:pt x="436" y="498"/>
                    </a:lnTo>
                    <a:lnTo>
                      <a:pt x="455" y="457"/>
                    </a:lnTo>
                    <a:lnTo>
                      <a:pt x="455" y="322"/>
                    </a:lnTo>
                    <a:lnTo>
                      <a:pt x="475" y="289"/>
                    </a:lnTo>
                    <a:lnTo>
                      <a:pt x="475" y="309"/>
                    </a:lnTo>
                    <a:lnTo>
                      <a:pt x="488" y="309"/>
                    </a:lnTo>
                    <a:lnTo>
                      <a:pt x="526" y="228"/>
                    </a:lnTo>
                    <a:lnTo>
                      <a:pt x="546" y="208"/>
                    </a:lnTo>
                    <a:lnTo>
                      <a:pt x="488" y="194"/>
                    </a:lnTo>
                    <a:lnTo>
                      <a:pt x="488" y="174"/>
                    </a:lnTo>
                    <a:lnTo>
                      <a:pt x="475" y="154"/>
                    </a:lnTo>
                    <a:lnTo>
                      <a:pt x="475" y="134"/>
                    </a:lnTo>
                    <a:lnTo>
                      <a:pt x="488" y="134"/>
                    </a:lnTo>
                    <a:lnTo>
                      <a:pt x="507" y="113"/>
                    </a:lnTo>
                    <a:lnTo>
                      <a:pt x="507" y="80"/>
                    </a:lnTo>
                    <a:lnTo>
                      <a:pt x="488" y="40"/>
                    </a:lnTo>
                    <a:lnTo>
                      <a:pt x="475" y="40"/>
                    </a:lnTo>
                    <a:lnTo>
                      <a:pt x="475" y="20"/>
                    </a:lnTo>
                    <a:lnTo>
                      <a:pt x="398" y="0"/>
                    </a:lnTo>
                    <a:lnTo>
                      <a:pt x="365" y="40"/>
                    </a:lnTo>
                    <a:lnTo>
                      <a:pt x="327" y="40"/>
                    </a:lnTo>
                    <a:lnTo>
                      <a:pt x="327" y="20"/>
                    </a:lnTo>
                    <a:lnTo>
                      <a:pt x="307" y="0"/>
                    </a:lnTo>
                    <a:lnTo>
                      <a:pt x="269" y="40"/>
                    </a:lnTo>
                    <a:lnTo>
                      <a:pt x="198" y="60"/>
                    </a:lnTo>
                    <a:lnTo>
                      <a:pt x="160" y="40"/>
                    </a:lnTo>
                    <a:lnTo>
                      <a:pt x="147" y="60"/>
                    </a:lnTo>
                    <a:lnTo>
                      <a:pt x="147" y="80"/>
                    </a:lnTo>
                    <a:lnTo>
                      <a:pt x="160" y="93"/>
                    </a:lnTo>
                    <a:lnTo>
                      <a:pt x="160" y="113"/>
                    </a:lnTo>
                    <a:lnTo>
                      <a:pt x="128" y="154"/>
                    </a:lnTo>
                    <a:lnTo>
                      <a:pt x="90" y="154"/>
                    </a:lnTo>
                    <a:lnTo>
                      <a:pt x="51" y="134"/>
                    </a:lnTo>
                    <a:lnTo>
                      <a:pt x="38" y="134"/>
                    </a:lnTo>
                    <a:lnTo>
                      <a:pt x="19" y="154"/>
                    </a:lnTo>
                    <a:lnTo>
                      <a:pt x="0" y="194"/>
                    </a:lnTo>
                    <a:lnTo>
                      <a:pt x="19" y="248"/>
                    </a:lnTo>
                    <a:lnTo>
                      <a:pt x="19" y="322"/>
                    </a:lnTo>
                    <a:lnTo>
                      <a:pt x="38" y="363"/>
                    </a:lnTo>
                    <a:lnTo>
                      <a:pt x="38" y="42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44" name="Freeform 26"/>
              <p:cNvSpPr>
                <a:spLocks noChangeAspect="1"/>
              </p:cNvSpPr>
              <p:nvPr/>
            </p:nvSpPr>
            <p:spPr bwMode="auto">
              <a:xfrm>
                <a:off x="3670" y="2572"/>
                <a:ext cx="170" cy="226"/>
              </a:xfrm>
              <a:custGeom>
                <a:avLst/>
                <a:gdLst>
                  <a:gd name="T0" fmla="*/ 2147483647 w 142"/>
                  <a:gd name="T1" fmla="*/ 2147483647 h 211"/>
                  <a:gd name="T2" fmla="*/ 2147483647 w 142"/>
                  <a:gd name="T3" fmla="*/ 2147483647 h 211"/>
                  <a:gd name="T4" fmla="*/ 2147483647 w 142"/>
                  <a:gd name="T5" fmla="*/ 2147483647 h 211"/>
                  <a:gd name="T6" fmla="*/ 2147483647 w 142"/>
                  <a:gd name="T7" fmla="*/ 2147483647 h 211"/>
                  <a:gd name="T8" fmla="*/ 2147483647 w 142"/>
                  <a:gd name="T9" fmla="*/ 0 h 211"/>
                  <a:gd name="T10" fmla="*/ 2147483647 w 142"/>
                  <a:gd name="T11" fmla="*/ 0 h 211"/>
                  <a:gd name="T12" fmla="*/ 2147483647 w 142"/>
                  <a:gd name="T13" fmla="*/ 2147483647 h 211"/>
                  <a:gd name="T14" fmla="*/ 2147483647 w 142"/>
                  <a:gd name="T15" fmla="*/ 2147483647 h 211"/>
                  <a:gd name="T16" fmla="*/ 2147483647 w 142"/>
                  <a:gd name="T17" fmla="*/ 2147483647 h 211"/>
                  <a:gd name="T18" fmla="*/ 2147483647 w 142"/>
                  <a:gd name="T19" fmla="*/ 2147483647 h 211"/>
                  <a:gd name="T20" fmla="*/ 2147483647 w 142"/>
                  <a:gd name="T21" fmla="*/ 2147483647 h 211"/>
                  <a:gd name="T22" fmla="*/ 0 w 142"/>
                  <a:gd name="T23" fmla="*/ 2147483647 h 211"/>
                  <a:gd name="T24" fmla="*/ 2147483647 w 142"/>
                  <a:gd name="T25" fmla="*/ 2147483647 h 211"/>
                  <a:gd name="T26" fmla="*/ 2147483647 w 142"/>
                  <a:gd name="T27" fmla="*/ 2147483647 h 2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211"/>
                  <a:gd name="T44" fmla="*/ 142 w 142"/>
                  <a:gd name="T45" fmla="*/ 211 h 2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211">
                    <a:moveTo>
                      <a:pt x="70" y="210"/>
                    </a:moveTo>
                    <a:lnTo>
                      <a:pt x="108" y="135"/>
                    </a:lnTo>
                    <a:lnTo>
                      <a:pt x="121" y="60"/>
                    </a:lnTo>
                    <a:lnTo>
                      <a:pt x="141" y="20"/>
                    </a:lnTo>
                    <a:lnTo>
                      <a:pt x="121" y="0"/>
                    </a:lnTo>
                    <a:lnTo>
                      <a:pt x="89" y="0"/>
                    </a:lnTo>
                    <a:lnTo>
                      <a:pt x="70" y="20"/>
                    </a:lnTo>
                    <a:lnTo>
                      <a:pt x="70" y="40"/>
                    </a:lnTo>
                    <a:lnTo>
                      <a:pt x="51" y="81"/>
                    </a:lnTo>
                    <a:lnTo>
                      <a:pt x="51" y="94"/>
                    </a:lnTo>
                    <a:lnTo>
                      <a:pt x="12" y="135"/>
                    </a:lnTo>
                    <a:lnTo>
                      <a:pt x="0" y="176"/>
                    </a:lnTo>
                    <a:lnTo>
                      <a:pt x="12" y="210"/>
                    </a:lnTo>
                    <a:lnTo>
                      <a:pt x="70" y="21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45" name="Freeform 27"/>
              <p:cNvSpPr>
                <a:spLocks noChangeAspect="1"/>
              </p:cNvSpPr>
              <p:nvPr/>
            </p:nvSpPr>
            <p:spPr bwMode="auto">
              <a:xfrm>
                <a:off x="3447" y="2760"/>
                <a:ext cx="310" cy="161"/>
              </a:xfrm>
              <a:custGeom>
                <a:avLst/>
                <a:gdLst>
                  <a:gd name="T0" fmla="*/ 2147483647 w 257"/>
                  <a:gd name="T1" fmla="*/ 2147483647 h 149"/>
                  <a:gd name="T2" fmla="*/ 2147483647 w 257"/>
                  <a:gd name="T3" fmla="*/ 2147483647 h 149"/>
                  <a:gd name="T4" fmla="*/ 2147483647 w 257"/>
                  <a:gd name="T5" fmla="*/ 2147483647 h 149"/>
                  <a:gd name="T6" fmla="*/ 0 w 257"/>
                  <a:gd name="T7" fmla="*/ 2147483647 h 149"/>
                  <a:gd name="T8" fmla="*/ 2147483647 w 257"/>
                  <a:gd name="T9" fmla="*/ 2147483647 h 149"/>
                  <a:gd name="T10" fmla="*/ 2147483647 w 257"/>
                  <a:gd name="T11" fmla="*/ 2147483647 h 149"/>
                  <a:gd name="T12" fmla="*/ 2147483647 w 257"/>
                  <a:gd name="T13" fmla="*/ 2147483647 h 149"/>
                  <a:gd name="T14" fmla="*/ 2147483647 w 257"/>
                  <a:gd name="T15" fmla="*/ 2147483647 h 149"/>
                  <a:gd name="T16" fmla="*/ 2147483647 w 257"/>
                  <a:gd name="T17" fmla="*/ 2147483647 h 149"/>
                  <a:gd name="T18" fmla="*/ 2147483647 w 257"/>
                  <a:gd name="T19" fmla="*/ 0 h 149"/>
                  <a:gd name="T20" fmla="*/ 2147483647 w 257"/>
                  <a:gd name="T21" fmla="*/ 2147483647 h 149"/>
                  <a:gd name="T22" fmla="*/ 2147483647 w 257"/>
                  <a:gd name="T23" fmla="*/ 2147483647 h 149"/>
                  <a:gd name="T24" fmla="*/ 2147483647 w 257"/>
                  <a:gd name="T25" fmla="*/ 2147483647 h 149"/>
                  <a:gd name="T26" fmla="*/ 2147483647 w 257"/>
                  <a:gd name="T27" fmla="*/ 2147483647 h 149"/>
                  <a:gd name="T28" fmla="*/ 2147483647 w 257"/>
                  <a:gd name="T29" fmla="*/ 2147483647 h 149"/>
                  <a:gd name="T30" fmla="*/ 2147483647 w 257"/>
                  <a:gd name="T31" fmla="*/ 2147483647 h 149"/>
                  <a:gd name="T32" fmla="*/ 2147483647 w 257"/>
                  <a:gd name="T33" fmla="*/ 2147483647 h 149"/>
                  <a:gd name="T34" fmla="*/ 2147483647 w 257"/>
                  <a:gd name="T35" fmla="*/ 2147483647 h 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7"/>
                  <a:gd name="T55" fmla="*/ 0 h 149"/>
                  <a:gd name="T56" fmla="*/ 257 w 257"/>
                  <a:gd name="T57" fmla="*/ 149 h 1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7" h="149">
                    <a:moveTo>
                      <a:pt x="19" y="148"/>
                    </a:moveTo>
                    <a:lnTo>
                      <a:pt x="19" y="134"/>
                    </a:lnTo>
                    <a:lnTo>
                      <a:pt x="38" y="114"/>
                    </a:lnTo>
                    <a:lnTo>
                      <a:pt x="0" y="114"/>
                    </a:lnTo>
                    <a:lnTo>
                      <a:pt x="38" y="94"/>
                    </a:lnTo>
                    <a:lnTo>
                      <a:pt x="76" y="74"/>
                    </a:lnTo>
                    <a:lnTo>
                      <a:pt x="108" y="74"/>
                    </a:lnTo>
                    <a:lnTo>
                      <a:pt x="146" y="53"/>
                    </a:lnTo>
                    <a:lnTo>
                      <a:pt x="166" y="20"/>
                    </a:lnTo>
                    <a:lnTo>
                      <a:pt x="185" y="0"/>
                    </a:lnTo>
                    <a:lnTo>
                      <a:pt x="198" y="33"/>
                    </a:lnTo>
                    <a:lnTo>
                      <a:pt x="256" y="33"/>
                    </a:lnTo>
                    <a:lnTo>
                      <a:pt x="236" y="53"/>
                    </a:lnTo>
                    <a:lnTo>
                      <a:pt x="236" y="74"/>
                    </a:lnTo>
                    <a:lnTo>
                      <a:pt x="198" y="94"/>
                    </a:lnTo>
                    <a:lnTo>
                      <a:pt x="185" y="134"/>
                    </a:lnTo>
                    <a:lnTo>
                      <a:pt x="89" y="134"/>
                    </a:lnTo>
                    <a:lnTo>
                      <a:pt x="19" y="148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46" name="Freeform 28"/>
              <p:cNvSpPr>
                <a:spLocks noChangeAspect="1"/>
              </p:cNvSpPr>
              <p:nvPr/>
            </p:nvSpPr>
            <p:spPr bwMode="auto">
              <a:xfrm>
                <a:off x="3076" y="2348"/>
                <a:ext cx="766" cy="538"/>
              </a:xfrm>
              <a:custGeom>
                <a:avLst/>
                <a:gdLst>
                  <a:gd name="T0" fmla="*/ 2147483647 w 637"/>
                  <a:gd name="T1" fmla="*/ 2147483647 h 500"/>
                  <a:gd name="T2" fmla="*/ 2147483647 w 637"/>
                  <a:gd name="T3" fmla="*/ 2147483647 h 500"/>
                  <a:gd name="T4" fmla="*/ 2147483647 w 637"/>
                  <a:gd name="T5" fmla="*/ 2147483647 h 500"/>
                  <a:gd name="T6" fmla="*/ 2147483647 w 637"/>
                  <a:gd name="T7" fmla="*/ 2147483647 h 500"/>
                  <a:gd name="T8" fmla="*/ 2147483647 w 637"/>
                  <a:gd name="T9" fmla="*/ 2147483647 h 500"/>
                  <a:gd name="T10" fmla="*/ 2147483647 w 637"/>
                  <a:gd name="T11" fmla="*/ 2147483647 h 500"/>
                  <a:gd name="T12" fmla="*/ 2147483647 w 637"/>
                  <a:gd name="T13" fmla="*/ 2147483647 h 500"/>
                  <a:gd name="T14" fmla="*/ 2147483647 w 637"/>
                  <a:gd name="T15" fmla="*/ 2147483647 h 500"/>
                  <a:gd name="T16" fmla="*/ 2147483647 w 637"/>
                  <a:gd name="T17" fmla="*/ 2147483647 h 500"/>
                  <a:gd name="T18" fmla="*/ 2147483647 w 637"/>
                  <a:gd name="T19" fmla="*/ 2147483647 h 500"/>
                  <a:gd name="T20" fmla="*/ 2147483647 w 637"/>
                  <a:gd name="T21" fmla="*/ 2147483647 h 500"/>
                  <a:gd name="T22" fmla="*/ 2147483647 w 637"/>
                  <a:gd name="T23" fmla="*/ 0 h 500"/>
                  <a:gd name="T24" fmla="*/ 2147483647 w 637"/>
                  <a:gd name="T25" fmla="*/ 0 h 500"/>
                  <a:gd name="T26" fmla="*/ 2147483647 w 637"/>
                  <a:gd name="T27" fmla="*/ 2147483647 h 500"/>
                  <a:gd name="T28" fmla="*/ 2147483647 w 637"/>
                  <a:gd name="T29" fmla="*/ 2147483647 h 500"/>
                  <a:gd name="T30" fmla="*/ 2147483647 w 637"/>
                  <a:gd name="T31" fmla="*/ 2147483647 h 500"/>
                  <a:gd name="T32" fmla="*/ 2147483647 w 637"/>
                  <a:gd name="T33" fmla="*/ 2147483647 h 500"/>
                  <a:gd name="T34" fmla="*/ 2147483647 w 637"/>
                  <a:gd name="T35" fmla="*/ 2147483647 h 500"/>
                  <a:gd name="T36" fmla="*/ 2147483647 w 637"/>
                  <a:gd name="T37" fmla="*/ 2147483647 h 500"/>
                  <a:gd name="T38" fmla="*/ 2147483647 w 637"/>
                  <a:gd name="T39" fmla="*/ 2147483647 h 500"/>
                  <a:gd name="T40" fmla="*/ 2147483647 w 637"/>
                  <a:gd name="T41" fmla="*/ 2147483647 h 500"/>
                  <a:gd name="T42" fmla="*/ 2147483647 w 637"/>
                  <a:gd name="T43" fmla="*/ 2147483647 h 500"/>
                  <a:gd name="T44" fmla="*/ 2147483647 w 637"/>
                  <a:gd name="T45" fmla="*/ 2147483647 h 500"/>
                  <a:gd name="T46" fmla="*/ 2147483647 w 637"/>
                  <a:gd name="T47" fmla="*/ 2147483647 h 500"/>
                  <a:gd name="T48" fmla="*/ 2147483647 w 637"/>
                  <a:gd name="T49" fmla="*/ 2147483647 h 500"/>
                  <a:gd name="T50" fmla="*/ 0 w 637"/>
                  <a:gd name="T51" fmla="*/ 2147483647 h 500"/>
                  <a:gd name="T52" fmla="*/ 0 w 637"/>
                  <a:gd name="T53" fmla="*/ 2147483647 h 500"/>
                  <a:gd name="T54" fmla="*/ 2147483647 w 637"/>
                  <a:gd name="T55" fmla="*/ 2147483647 h 500"/>
                  <a:gd name="T56" fmla="*/ 2147483647 w 637"/>
                  <a:gd name="T57" fmla="*/ 2147483647 h 500"/>
                  <a:gd name="T58" fmla="*/ 2147483647 w 637"/>
                  <a:gd name="T59" fmla="*/ 2147483647 h 500"/>
                  <a:gd name="T60" fmla="*/ 2147483647 w 637"/>
                  <a:gd name="T61" fmla="*/ 2147483647 h 500"/>
                  <a:gd name="T62" fmla="*/ 2147483647 w 637"/>
                  <a:gd name="T63" fmla="*/ 2147483647 h 500"/>
                  <a:gd name="T64" fmla="*/ 2147483647 w 637"/>
                  <a:gd name="T65" fmla="*/ 2147483647 h 500"/>
                  <a:gd name="T66" fmla="*/ 2147483647 w 637"/>
                  <a:gd name="T67" fmla="*/ 2147483647 h 500"/>
                  <a:gd name="T68" fmla="*/ 2147483647 w 637"/>
                  <a:gd name="T69" fmla="*/ 2147483647 h 500"/>
                  <a:gd name="T70" fmla="*/ 2147483647 w 637"/>
                  <a:gd name="T71" fmla="*/ 2147483647 h 500"/>
                  <a:gd name="T72" fmla="*/ 2147483647 w 637"/>
                  <a:gd name="T73" fmla="*/ 2147483647 h 500"/>
                  <a:gd name="T74" fmla="*/ 2147483647 w 637"/>
                  <a:gd name="T75" fmla="*/ 2147483647 h 500"/>
                  <a:gd name="T76" fmla="*/ 2147483647 w 637"/>
                  <a:gd name="T77" fmla="*/ 2147483647 h 500"/>
                  <a:gd name="T78" fmla="*/ 2147483647 w 637"/>
                  <a:gd name="T79" fmla="*/ 2147483647 h 500"/>
                  <a:gd name="T80" fmla="*/ 2147483647 w 637"/>
                  <a:gd name="T81" fmla="*/ 2147483647 h 500"/>
                  <a:gd name="T82" fmla="*/ 2147483647 w 637"/>
                  <a:gd name="T83" fmla="*/ 2147483647 h 500"/>
                  <a:gd name="T84" fmla="*/ 2147483647 w 637"/>
                  <a:gd name="T85" fmla="*/ 2147483647 h 500"/>
                  <a:gd name="T86" fmla="*/ 2147483647 w 637"/>
                  <a:gd name="T87" fmla="*/ 2147483647 h 500"/>
                  <a:gd name="T88" fmla="*/ 2147483647 w 637"/>
                  <a:gd name="T89" fmla="*/ 2147483647 h 500"/>
                  <a:gd name="T90" fmla="*/ 2147483647 w 637"/>
                  <a:gd name="T91" fmla="*/ 2147483647 h 500"/>
                  <a:gd name="T92" fmla="*/ 2147483647 w 637"/>
                  <a:gd name="T93" fmla="*/ 2147483647 h 500"/>
                  <a:gd name="T94" fmla="*/ 2147483647 w 637"/>
                  <a:gd name="T95" fmla="*/ 2147483647 h 500"/>
                  <a:gd name="T96" fmla="*/ 2147483647 w 637"/>
                  <a:gd name="T97" fmla="*/ 2147483647 h 500"/>
                  <a:gd name="T98" fmla="*/ 2147483647 w 637"/>
                  <a:gd name="T99" fmla="*/ 2147483647 h 500"/>
                  <a:gd name="T100" fmla="*/ 2147483647 w 637"/>
                  <a:gd name="T101" fmla="*/ 2147483647 h 500"/>
                  <a:gd name="T102" fmla="*/ 2147483647 w 637"/>
                  <a:gd name="T103" fmla="*/ 2147483647 h 5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7"/>
                  <a:gd name="T157" fmla="*/ 0 h 500"/>
                  <a:gd name="T158" fmla="*/ 637 w 637"/>
                  <a:gd name="T159" fmla="*/ 500 h 5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7" h="500">
                    <a:moveTo>
                      <a:pt x="616" y="188"/>
                    </a:moveTo>
                    <a:lnTo>
                      <a:pt x="603" y="174"/>
                    </a:lnTo>
                    <a:lnTo>
                      <a:pt x="616" y="134"/>
                    </a:lnTo>
                    <a:lnTo>
                      <a:pt x="636" y="114"/>
                    </a:lnTo>
                    <a:lnTo>
                      <a:pt x="636" y="94"/>
                    </a:lnTo>
                    <a:lnTo>
                      <a:pt x="584" y="74"/>
                    </a:lnTo>
                    <a:lnTo>
                      <a:pt x="565" y="74"/>
                    </a:lnTo>
                    <a:lnTo>
                      <a:pt x="526" y="40"/>
                    </a:lnTo>
                    <a:lnTo>
                      <a:pt x="494" y="40"/>
                    </a:lnTo>
                    <a:lnTo>
                      <a:pt x="455" y="20"/>
                    </a:lnTo>
                    <a:lnTo>
                      <a:pt x="417" y="20"/>
                    </a:lnTo>
                    <a:lnTo>
                      <a:pt x="385" y="0"/>
                    </a:lnTo>
                    <a:lnTo>
                      <a:pt x="328" y="0"/>
                    </a:lnTo>
                    <a:lnTo>
                      <a:pt x="308" y="20"/>
                    </a:lnTo>
                    <a:lnTo>
                      <a:pt x="276" y="40"/>
                    </a:lnTo>
                    <a:lnTo>
                      <a:pt x="237" y="20"/>
                    </a:lnTo>
                    <a:lnTo>
                      <a:pt x="218" y="60"/>
                    </a:lnTo>
                    <a:lnTo>
                      <a:pt x="199" y="74"/>
                    </a:lnTo>
                    <a:lnTo>
                      <a:pt x="199" y="114"/>
                    </a:lnTo>
                    <a:lnTo>
                      <a:pt x="180" y="134"/>
                    </a:lnTo>
                    <a:lnTo>
                      <a:pt x="199" y="174"/>
                    </a:lnTo>
                    <a:lnTo>
                      <a:pt x="199" y="188"/>
                    </a:lnTo>
                    <a:lnTo>
                      <a:pt x="167" y="228"/>
                    </a:lnTo>
                    <a:lnTo>
                      <a:pt x="90" y="228"/>
                    </a:lnTo>
                    <a:lnTo>
                      <a:pt x="38" y="249"/>
                    </a:lnTo>
                    <a:lnTo>
                      <a:pt x="0" y="289"/>
                    </a:lnTo>
                    <a:lnTo>
                      <a:pt x="0" y="323"/>
                    </a:lnTo>
                    <a:lnTo>
                      <a:pt x="57" y="323"/>
                    </a:lnTo>
                    <a:lnTo>
                      <a:pt x="90" y="343"/>
                    </a:lnTo>
                    <a:lnTo>
                      <a:pt x="147" y="323"/>
                    </a:lnTo>
                    <a:lnTo>
                      <a:pt x="180" y="343"/>
                    </a:lnTo>
                    <a:lnTo>
                      <a:pt x="199" y="363"/>
                    </a:lnTo>
                    <a:lnTo>
                      <a:pt x="199" y="404"/>
                    </a:lnTo>
                    <a:lnTo>
                      <a:pt x="218" y="417"/>
                    </a:lnTo>
                    <a:lnTo>
                      <a:pt x="218" y="438"/>
                    </a:lnTo>
                    <a:lnTo>
                      <a:pt x="237" y="478"/>
                    </a:lnTo>
                    <a:lnTo>
                      <a:pt x="276" y="499"/>
                    </a:lnTo>
                    <a:lnTo>
                      <a:pt x="308" y="499"/>
                    </a:lnTo>
                    <a:lnTo>
                      <a:pt x="347" y="478"/>
                    </a:lnTo>
                    <a:lnTo>
                      <a:pt x="385" y="458"/>
                    </a:lnTo>
                    <a:lnTo>
                      <a:pt x="417" y="458"/>
                    </a:lnTo>
                    <a:lnTo>
                      <a:pt x="455" y="438"/>
                    </a:lnTo>
                    <a:lnTo>
                      <a:pt x="475" y="404"/>
                    </a:lnTo>
                    <a:lnTo>
                      <a:pt x="494" y="384"/>
                    </a:lnTo>
                    <a:lnTo>
                      <a:pt x="507" y="343"/>
                    </a:lnTo>
                    <a:lnTo>
                      <a:pt x="545" y="303"/>
                    </a:lnTo>
                    <a:lnTo>
                      <a:pt x="545" y="289"/>
                    </a:lnTo>
                    <a:lnTo>
                      <a:pt x="565" y="249"/>
                    </a:lnTo>
                    <a:lnTo>
                      <a:pt x="565" y="228"/>
                    </a:lnTo>
                    <a:lnTo>
                      <a:pt x="584" y="208"/>
                    </a:lnTo>
                    <a:lnTo>
                      <a:pt x="616" y="208"/>
                    </a:lnTo>
                    <a:lnTo>
                      <a:pt x="616" y="188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47" name="Freeform 34"/>
              <p:cNvSpPr>
                <a:spLocks noChangeAspect="1"/>
              </p:cNvSpPr>
              <p:nvPr/>
            </p:nvSpPr>
            <p:spPr bwMode="auto">
              <a:xfrm>
                <a:off x="1483" y="1263"/>
                <a:ext cx="1158" cy="842"/>
              </a:xfrm>
              <a:custGeom>
                <a:avLst/>
                <a:gdLst>
                  <a:gd name="T0" fmla="*/ 2147483647 w 964"/>
                  <a:gd name="T1" fmla="*/ 2147483647 h 783"/>
                  <a:gd name="T2" fmla="*/ 2147483647 w 964"/>
                  <a:gd name="T3" fmla="*/ 2147483647 h 783"/>
                  <a:gd name="T4" fmla="*/ 2147483647 w 964"/>
                  <a:gd name="T5" fmla="*/ 2147483647 h 783"/>
                  <a:gd name="T6" fmla="*/ 2147483647 w 964"/>
                  <a:gd name="T7" fmla="*/ 2147483647 h 783"/>
                  <a:gd name="T8" fmla="*/ 2147483647 w 964"/>
                  <a:gd name="T9" fmla="*/ 2147483647 h 783"/>
                  <a:gd name="T10" fmla="*/ 2147483647 w 964"/>
                  <a:gd name="T11" fmla="*/ 2147483647 h 783"/>
                  <a:gd name="T12" fmla="*/ 2147483647 w 964"/>
                  <a:gd name="T13" fmla="*/ 2147483647 h 783"/>
                  <a:gd name="T14" fmla="*/ 2147483647 w 964"/>
                  <a:gd name="T15" fmla="*/ 2147483647 h 783"/>
                  <a:gd name="T16" fmla="*/ 2147483647 w 964"/>
                  <a:gd name="T17" fmla="*/ 2147483647 h 783"/>
                  <a:gd name="T18" fmla="*/ 2147483647 w 964"/>
                  <a:gd name="T19" fmla="*/ 2147483647 h 783"/>
                  <a:gd name="T20" fmla="*/ 2147483647 w 964"/>
                  <a:gd name="T21" fmla="*/ 2147483647 h 783"/>
                  <a:gd name="T22" fmla="*/ 2147483647 w 964"/>
                  <a:gd name="T23" fmla="*/ 2147483647 h 783"/>
                  <a:gd name="T24" fmla="*/ 2147483647 w 964"/>
                  <a:gd name="T25" fmla="*/ 2147483647 h 783"/>
                  <a:gd name="T26" fmla="*/ 2147483647 w 964"/>
                  <a:gd name="T27" fmla="*/ 2147483647 h 783"/>
                  <a:gd name="T28" fmla="*/ 2147483647 w 964"/>
                  <a:gd name="T29" fmla="*/ 2147483647 h 783"/>
                  <a:gd name="T30" fmla="*/ 2147483647 w 964"/>
                  <a:gd name="T31" fmla="*/ 2147483647 h 783"/>
                  <a:gd name="T32" fmla="*/ 2147483647 w 964"/>
                  <a:gd name="T33" fmla="*/ 2147483647 h 783"/>
                  <a:gd name="T34" fmla="*/ 2147483647 w 964"/>
                  <a:gd name="T35" fmla="*/ 2147483647 h 783"/>
                  <a:gd name="T36" fmla="*/ 2147483647 w 964"/>
                  <a:gd name="T37" fmla="*/ 2147483647 h 783"/>
                  <a:gd name="T38" fmla="*/ 2147483647 w 964"/>
                  <a:gd name="T39" fmla="*/ 2147483647 h 783"/>
                  <a:gd name="T40" fmla="*/ 2147483647 w 964"/>
                  <a:gd name="T41" fmla="*/ 2147483647 h 783"/>
                  <a:gd name="T42" fmla="*/ 2147483647 w 964"/>
                  <a:gd name="T43" fmla="*/ 2147483647 h 783"/>
                  <a:gd name="T44" fmla="*/ 2147483647 w 964"/>
                  <a:gd name="T45" fmla="*/ 2147483647 h 783"/>
                  <a:gd name="T46" fmla="*/ 0 w 964"/>
                  <a:gd name="T47" fmla="*/ 2147483647 h 783"/>
                  <a:gd name="T48" fmla="*/ 2147483647 w 964"/>
                  <a:gd name="T49" fmla="*/ 2147483647 h 783"/>
                  <a:gd name="T50" fmla="*/ 2147483647 w 964"/>
                  <a:gd name="T51" fmla="*/ 2147483647 h 783"/>
                  <a:gd name="T52" fmla="*/ 2147483647 w 964"/>
                  <a:gd name="T53" fmla="*/ 2147483647 h 783"/>
                  <a:gd name="T54" fmla="*/ 2147483647 w 964"/>
                  <a:gd name="T55" fmla="*/ 2147483647 h 783"/>
                  <a:gd name="T56" fmla="*/ 2147483647 w 964"/>
                  <a:gd name="T57" fmla="*/ 2147483647 h 783"/>
                  <a:gd name="T58" fmla="*/ 2147483647 w 964"/>
                  <a:gd name="T59" fmla="*/ 2147483647 h 783"/>
                  <a:gd name="T60" fmla="*/ 2147483647 w 964"/>
                  <a:gd name="T61" fmla="*/ 2147483647 h 783"/>
                  <a:gd name="T62" fmla="*/ 2147483647 w 964"/>
                  <a:gd name="T63" fmla="*/ 2147483647 h 783"/>
                  <a:gd name="T64" fmla="*/ 2147483647 w 964"/>
                  <a:gd name="T65" fmla="*/ 2147483647 h 783"/>
                  <a:gd name="T66" fmla="*/ 2147483647 w 964"/>
                  <a:gd name="T67" fmla="*/ 2147483647 h 783"/>
                  <a:gd name="T68" fmla="*/ 2147483647 w 964"/>
                  <a:gd name="T69" fmla="*/ 2147483647 h 783"/>
                  <a:gd name="T70" fmla="*/ 2147483647 w 964"/>
                  <a:gd name="T71" fmla="*/ 2147483647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64"/>
                  <a:gd name="T109" fmla="*/ 0 h 783"/>
                  <a:gd name="T110" fmla="*/ 964 w 964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64" h="783">
                    <a:moveTo>
                      <a:pt x="584" y="0"/>
                    </a:moveTo>
                    <a:lnTo>
                      <a:pt x="603" y="20"/>
                    </a:lnTo>
                    <a:lnTo>
                      <a:pt x="603" y="54"/>
                    </a:lnTo>
                    <a:lnTo>
                      <a:pt x="616" y="94"/>
                    </a:lnTo>
                    <a:lnTo>
                      <a:pt x="616" y="148"/>
                    </a:lnTo>
                    <a:lnTo>
                      <a:pt x="603" y="168"/>
                    </a:lnTo>
                    <a:lnTo>
                      <a:pt x="616" y="189"/>
                    </a:lnTo>
                    <a:lnTo>
                      <a:pt x="655" y="209"/>
                    </a:lnTo>
                    <a:lnTo>
                      <a:pt x="674" y="168"/>
                    </a:lnTo>
                    <a:lnTo>
                      <a:pt x="693" y="168"/>
                    </a:lnTo>
                    <a:lnTo>
                      <a:pt x="713" y="189"/>
                    </a:lnTo>
                    <a:lnTo>
                      <a:pt x="725" y="189"/>
                    </a:lnTo>
                    <a:lnTo>
                      <a:pt x="745" y="168"/>
                    </a:lnTo>
                    <a:lnTo>
                      <a:pt x="745" y="148"/>
                    </a:lnTo>
                    <a:lnTo>
                      <a:pt x="764" y="135"/>
                    </a:lnTo>
                    <a:lnTo>
                      <a:pt x="822" y="135"/>
                    </a:lnTo>
                    <a:lnTo>
                      <a:pt x="854" y="209"/>
                    </a:lnTo>
                    <a:lnTo>
                      <a:pt x="873" y="229"/>
                    </a:lnTo>
                    <a:lnTo>
                      <a:pt x="912" y="229"/>
                    </a:lnTo>
                    <a:lnTo>
                      <a:pt x="950" y="249"/>
                    </a:lnTo>
                    <a:lnTo>
                      <a:pt x="950" y="282"/>
                    </a:lnTo>
                    <a:lnTo>
                      <a:pt x="963" y="303"/>
                    </a:lnTo>
                    <a:lnTo>
                      <a:pt x="893" y="512"/>
                    </a:lnTo>
                    <a:lnTo>
                      <a:pt x="893" y="607"/>
                    </a:lnTo>
                    <a:lnTo>
                      <a:pt x="873" y="647"/>
                    </a:lnTo>
                    <a:lnTo>
                      <a:pt x="873" y="688"/>
                    </a:lnTo>
                    <a:lnTo>
                      <a:pt x="725" y="688"/>
                    </a:lnTo>
                    <a:lnTo>
                      <a:pt x="693" y="688"/>
                    </a:lnTo>
                    <a:lnTo>
                      <a:pt x="674" y="707"/>
                    </a:lnTo>
                    <a:lnTo>
                      <a:pt x="655" y="707"/>
                    </a:lnTo>
                    <a:lnTo>
                      <a:pt x="655" y="667"/>
                    </a:lnTo>
                    <a:lnTo>
                      <a:pt x="635" y="647"/>
                    </a:lnTo>
                    <a:lnTo>
                      <a:pt x="616" y="647"/>
                    </a:lnTo>
                    <a:lnTo>
                      <a:pt x="584" y="627"/>
                    </a:lnTo>
                    <a:lnTo>
                      <a:pt x="545" y="647"/>
                    </a:lnTo>
                    <a:lnTo>
                      <a:pt x="545" y="667"/>
                    </a:lnTo>
                    <a:lnTo>
                      <a:pt x="526" y="688"/>
                    </a:lnTo>
                    <a:lnTo>
                      <a:pt x="494" y="707"/>
                    </a:lnTo>
                    <a:lnTo>
                      <a:pt x="494" y="721"/>
                    </a:lnTo>
                    <a:lnTo>
                      <a:pt x="436" y="741"/>
                    </a:lnTo>
                    <a:lnTo>
                      <a:pt x="397" y="782"/>
                    </a:lnTo>
                    <a:lnTo>
                      <a:pt x="327" y="761"/>
                    </a:lnTo>
                    <a:lnTo>
                      <a:pt x="275" y="721"/>
                    </a:lnTo>
                    <a:lnTo>
                      <a:pt x="199" y="688"/>
                    </a:lnTo>
                    <a:lnTo>
                      <a:pt x="147" y="667"/>
                    </a:lnTo>
                    <a:lnTo>
                      <a:pt x="90" y="667"/>
                    </a:lnTo>
                    <a:lnTo>
                      <a:pt x="38" y="647"/>
                    </a:lnTo>
                    <a:lnTo>
                      <a:pt x="0" y="627"/>
                    </a:lnTo>
                    <a:lnTo>
                      <a:pt x="19" y="593"/>
                    </a:lnTo>
                    <a:lnTo>
                      <a:pt x="38" y="573"/>
                    </a:lnTo>
                    <a:lnTo>
                      <a:pt x="38" y="553"/>
                    </a:lnTo>
                    <a:lnTo>
                      <a:pt x="57" y="512"/>
                    </a:lnTo>
                    <a:lnTo>
                      <a:pt x="90" y="478"/>
                    </a:lnTo>
                    <a:lnTo>
                      <a:pt x="180" y="438"/>
                    </a:lnTo>
                    <a:lnTo>
                      <a:pt x="199" y="438"/>
                    </a:lnTo>
                    <a:lnTo>
                      <a:pt x="217" y="363"/>
                    </a:lnTo>
                    <a:lnTo>
                      <a:pt x="237" y="249"/>
                    </a:lnTo>
                    <a:lnTo>
                      <a:pt x="199" y="209"/>
                    </a:lnTo>
                    <a:lnTo>
                      <a:pt x="180" y="135"/>
                    </a:lnTo>
                    <a:lnTo>
                      <a:pt x="199" y="114"/>
                    </a:lnTo>
                    <a:lnTo>
                      <a:pt x="237" y="114"/>
                    </a:lnTo>
                    <a:lnTo>
                      <a:pt x="237" y="94"/>
                    </a:lnTo>
                    <a:lnTo>
                      <a:pt x="199" y="74"/>
                    </a:lnTo>
                    <a:lnTo>
                      <a:pt x="199" y="54"/>
                    </a:lnTo>
                    <a:lnTo>
                      <a:pt x="288" y="33"/>
                    </a:lnTo>
                    <a:lnTo>
                      <a:pt x="346" y="33"/>
                    </a:lnTo>
                    <a:lnTo>
                      <a:pt x="365" y="54"/>
                    </a:lnTo>
                    <a:lnTo>
                      <a:pt x="385" y="94"/>
                    </a:lnTo>
                    <a:lnTo>
                      <a:pt x="417" y="114"/>
                    </a:lnTo>
                    <a:lnTo>
                      <a:pt x="494" y="94"/>
                    </a:lnTo>
                    <a:lnTo>
                      <a:pt x="526" y="54"/>
                    </a:lnTo>
                    <a:lnTo>
                      <a:pt x="584" y="20"/>
                    </a:lnTo>
                    <a:lnTo>
                      <a:pt x="584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48" name="Freeform 36"/>
              <p:cNvSpPr>
                <a:spLocks noChangeAspect="1"/>
              </p:cNvSpPr>
              <p:nvPr/>
            </p:nvSpPr>
            <p:spPr bwMode="auto">
              <a:xfrm>
                <a:off x="1480" y="1937"/>
                <a:ext cx="502" cy="244"/>
              </a:xfrm>
              <a:custGeom>
                <a:avLst/>
                <a:gdLst>
                  <a:gd name="T0" fmla="*/ 0 w 418"/>
                  <a:gd name="T1" fmla="*/ 0 h 229"/>
                  <a:gd name="T2" fmla="*/ 2147483647 w 418"/>
                  <a:gd name="T3" fmla="*/ 2147483647 h 229"/>
                  <a:gd name="T4" fmla="*/ 2147483647 w 418"/>
                  <a:gd name="T5" fmla="*/ 2147483647 h 229"/>
                  <a:gd name="T6" fmla="*/ 2147483647 w 418"/>
                  <a:gd name="T7" fmla="*/ 2147483647 h 229"/>
                  <a:gd name="T8" fmla="*/ 2147483647 w 418"/>
                  <a:gd name="T9" fmla="*/ 2147483647 h 229"/>
                  <a:gd name="T10" fmla="*/ 2147483647 w 418"/>
                  <a:gd name="T11" fmla="*/ 2147483647 h 229"/>
                  <a:gd name="T12" fmla="*/ 2147483647 w 418"/>
                  <a:gd name="T13" fmla="*/ 2147483647 h 229"/>
                  <a:gd name="T14" fmla="*/ 2147483647 w 418"/>
                  <a:gd name="T15" fmla="*/ 2147483647 h 229"/>
                  <a:gd name="T16" fmla="*/ 2147483647 w 418"/>
                  <a:gd name="T17" fmla="*/ 2147483647 h 229"/>
                  <a:gd name="T18" fmla="*/ 2147483647 w 418"/>
                  <a:gd name="T19" fmla="*/ 2147483647 h 229"/>
                  <a:gd name="T20" fmla="*/ 2147483647 w 418"/>
                  <a:gd name="T21" fmla="*/ 2147483647 h 229"/>
                  <a:gd name="T22" fmla="*/ 2147483647 w 418"/>
                  <a:gd name="T23" fmla="*/ 2147483647 h 229"/>
                  <a:gd name="T24" fmla="*/ 2147483647 w 418"/>
                  <a:gd name="T25" fmla="*/ 2147483647 h 229"/>
                  <a:gd name="T26" fmla="*/ 2147483647 w 418"/>
                  <a:gd name="T27" fmla="*/ 2147483647 h 229"/>
                  <a:gd name="T28" fmla="*/ 2147483647 w 418"/>
                  <a:gd name="T29" fmla="*/ 2147483647 h 229"/>
                  <a:gd name="T30" fmla="*/ 2147483647 w 418"/>
                  <a:gd name="T31" fmla="*/ 2147483647 h 229"/>
                  <a:gd name="T32" fmla="*/ 2147483647 w 418"/>
                  <a:gd name="T33" fmla="*/ 2147483647 h 229"/>
                  <a:gd name="T34" fmla="*/ 2147483647 w 418"/>
                  <a:gd name="T35" fmla="*/ 2147483647 h 229"/>
                  <a:gd name="T36" fmla="*/ 2147483647 w 418"/>
                  <a:gd name="T37" fmla="*/ 2147483647 h 229"/>
                  <a:gd name="T38" fmla="*/ 2147483647 w 418"/>
                  <a:gd name="T39" fmla="*/ 2147483647 h 229"/>
                  <a:gd name="T40" fmla="*/ 0 w 418"/>
                  <a:gd name="T41" fmla="*/ 2147483647 h 229"/>
                  <a:gd name="T42" fmla="*/ 0 w 418"/>
                  <a:gd name="T43" fmla="*/ 0 h 2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8"/>
                  <a:gd name="T67" fmla="*/ 0 h 229"/>
                  <a:gd name="T68" fmla="*/ 418 w 418"/>
                  <a:gd name="T69" fmla="*/ 229 h 2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8" h="229">
                    <a:moveTo>
                      <a:pt x="0" y="0"/>
                    </a:moveTo>
                    <a:lnTo>
                      <a:pt x="38" y="20"/>
                    </a:lnTo>
                    <a:lnTo>
                      <a:pt x="89" y="40"/>
                    </a:lnTo>
                    <a:lnTo>
                      <a:pt x="147" y="40"/>
                    </a:lnTo>
                    <a:lnTo>
                      <a:pt x="199" y="60"/>
                    </a:lnTo>
                    <a:lnTo>
                      <a:pt x="275" y="93"/>
                    </a:lnTo>
                    <a:lnTo>
                      <a:pt x="327" y="133"/>
                    </a:lnTo>
                    <a:lnTo>
                      <a:pt x="397" y="153"/>
                    </a:lnTo>
                    <a:lnTo>
                      <a:pt x="417" y="174"/>
                    </a:lnTo>
                    <a:lnTo>
                      <a:pt x="365" y="207"/>
                    </a:lnTo>
                    <a:lnTo>
                      <a:pt x="288" y="228"/>
                    </a:lnTo>
                    <a:lnTo>
                      <a:pt x="199" y="228"/>
                    </a:lnTo>
                    <a:lnTo>
                      <a:pt x="179" y="207"/>
                    </a:lnTo>
                    <a:lnTo>
                      <a:pt x="179" y="153"/>
                    </a:lnTo>
                    <a:lnTo>
                      <a:pt x="147" y="194"/>
                    </a:lnTo>
                    <a:lnTo>
                      <a:pt x="109" y="194"/>
                    </a:lnTo>
                    <a:lnTo>
                      <a:pt x="89" y="174"/>
                    </a:lnTo>
                    <a:lnTo>
                      <a:pt x="70" y="174"/>
                    </a:lnTo>
                    <a:lnTo>
                      <a:pt x="57" y="133"/>
                    </a:lnTo>
                    <a:lnTo>
                      <a:pt x="19" y="93"/>
                    </a:lnTo>
                    <a:lnTo>
                      <a:pt x="0" y="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49" name="Freeform 38"/>
              <p:cNvSpPr>
                <a:spLocks noChangeAspect="1"/>
              </p:cNvSpPr>
              <p:nvPr/>
            </p:nvSpPr>
            <p:spPr bwMode="auto">
              <a:xfrm>
                <a:off x="2900" y="2269"/>
                <a:ext cx="511" cy="392"/>
              </a:xfrm>
              <a:custGeom>
                <a:avLst/>
                <a:gdLst>
                  <a:gd name="T0" fmla="*/ 2147483647 w 425"/>
                  <a:gd name="T1" fmla="*/ 2147483647 h 365"/>
                  <a:gd name="T2" fmla="*/ 2147483647 w 425"/>
                  <a:gd name="T3" fmla="*/ 2147483647 h 365"/>
                  <a:gd name="T4" fmla="*/ 2147483647 w 425"/>
                  <a:gd name="T5" fmla="*/ 2147483647 h 365"/>
                  <a:gd name="T6" fmla="*/ 2147483647 w 425"/>
                  <a:gd name="T7" fmla="*/ 2147483647 h 365"/>
                  <a:gd name="T8" fmla="*/ 2147483647 w 425"/>
                  <a:gd name="T9" fmla="*/ 2147483647 h 365"/>
                  <a:gd name="T10" fmla="*/ 2147483647 w 425"/>
                  <a:gd name="T11" fmla="*/ 2147483647 h 365"/>
                  <a:gd name="T12" fmla="*/ 0 w 425"/>
                  <a:gd name="T13" fmla="*/ 2147483647 h 365"/>
                  <a:gd name="T14" fmla="*/ 0 w 425"/>
                  <a:gd name="T15" fmla="*/ 2147483647 h 365"/>
                  <a:gd name="T16" fmla="*/ 2147483647 w 425"/>
                  <a:gd name="T17" fmla="*/ 2147483647 h 365"/>
                  <a:gd name="T18" fmla="*/ 2147483647 w 425"/>
                  <a:gd name="T19" fmla="*/ 2147483647 h 365"/>
                  <a:gd name="T20" fmla="*/ 2147483647 w 425"/>
                  <a:gd name="T21" fmla="*/ 2147483647 h 365"/>
                  <a:gd name="T22" fmla="*/ 2147483647 w 425"/>
                  <a:gd name="T23" fmla="*/ 2147483647 h 365"/>
                  <a:gd name="T24" fmla="*/ 2147483647 w 425"/>
                  <a:gd name="T25" fmla="*/ 2147483647 h 365"/>
                  <a:gd name="T26" fmla="*/ 2147483647 w 425"/>
                  <a:gd name="T27" fmla="*/ 2147483647 h 365"/>
                  <a:gd name="T28" fmla="*/ 2147483647 w 425"/>
                  <a:gd name="T29" fmla="*/ 2147483647 h 365"/>
                  <a:gd name="T30" fmla="*/ 2147483647 w 425"/>
                  <a:gd name="T31" fmla="*/ 2147483647 h 365"/>
                  <a:gd name="T32" fmla="*/ 2147483647 w 425"/>
                  <a:gd name="T33" fmla="*/ 2147483647 h 365"/>
                  <a:gd name="T34" fmla="*/ 2147483647 w 425"/>
                  <a:gd name="T35" fmla="*/ 2147483647 h 365"/>
                  <a:gd name="T36" fmla="*/ 2147483647 w 425"/>
                  <a:gd name="T37" fmla="*/ 2147483647 h 365"/>
                  <a:gd name="T38" fmla="*/ 2147483647 w 425"/>
                  <a:gd name="T39" fmla="*/ 2147483647 h 365"/>
                  <a:gd name="T40" fmla="*/ 2147483647 w 425"/>
                  <a:gd name="T41" fmla="*/ 2147483647 h 365"/>
                  <a:gd name="T42" fmla="*/ 2147483647 w 425"/>
                  <a:gd name="T43" fmla="*/ 2147483647 h 365"/>
                  <a:gd name="T44" fmla="*/ 2147483647 w 425"/>
                  <a:gd name="T45" fmla="*/ 2147483647 h 365"/>
                  <a:gd name="T46" fmla="*/ 2147483647 w 425"/>
                  <a:gd name="T47" fmla="*/ 2147483647 h 365"/>
                  <a:gd name="T48" fmla="*/ 2147483647 w 425"/>
                  <a:gd name="T49" fmla="*/ 0 h 365"/>
                  <a:gd name="T50" fmla="*/ 2147483647 w 425"/>
                  <a:gd name="T51" fmla="*/ 2147483647 h 365"/>
                  <a:gd name="T52" fmla="*/ 2147483647 w 425"/>
                  <a:gd name="T53" fmla="*/ 2147483647 h 365"/>
                  <a:gd name="T54" fmla="*/ 2147483647 w 425"/>
                  <a:gd name="T55" fmla="*/ 2147483647 h 365"/>
                  <a:gd name="T56" fmla="*/ 2147483647 w 425"/>
                  <a:gd name="T57" fmla="*/ 0 h 365"/>
                  <a:gd name="T58" fmla="*/ 2147483647 w 425"/>
                  <a:gd name="T59" fmla="*/ 0 h 365"/>
                  <a:gd name="T60" fmla="*/ 2147483647 w 425"/>
                  <a:gd name="T61" fmla="*/ 2147483647 h 365"/>
                  <a:gd name="T62" fmla="*/ 2147483647 w 425"/>
                  <a:gd name="T63" fmla="*/ 2147483647 h 3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5"/>
                  <a:gd name="T97" fmla="*/ 0 h 365"/>
                  <a:gd name="T98" fmla="*/ 425 w 425"/>
                  <a:gd name="T99" fmla="*/ 365 h 3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5" h="365">
                    <a:moveTo>
                      <a:pt x="128" y="13"/>
                    </a:moveTo>
                    <a:lnTo>
                      <a:pt x="128" y="54"/>
                    </a:lnTo>
                    <a:lnTo>
                      <a:pt x="109" y="94"/>
                    </a:lnTo>
                    <a:lnTo>
                      <a:pt x="77" y="114"/>
                    </a:lnTo>
                    <a:lnTo>
                      <a:pt x="57" y="148"/>
                    </a:lnTo>
                    <a:lnTo>
                      <a:pt x="19" y="189"/>
                    </a:lnTo>
                    <a:lnTo>
                      <a:pt x="0" y="249"/>
                    </a:lnTo>
                    <a:lnTo>
                      <a:pt x="0" y="282"/>
                    </a:lnTo>
                    <a:lnTo>
                      <a:pt x="38" y="303"/>
                    </a:lnTo>
                    <a:lnTo>
                      <a:pt x="109" y="364"/>
                    </a:lnTo>
                    <a:lnTo>
                      <a:pt x="147" y="364"/>
                    </a:lnTo>
                    <a:lnTo>
                      <a:pt x="186" y="323"/>
                    </a:lnTo>
                    <a:lnTo>
                      <a:pt x="237" y="303"/>
                    </a:lnTo>
                    <a:lnTo>
                      <a:pt x="314" y="303"/>
                    </a:lnTo>
                    <a:lnTo>
                      <a:pt x="346" y="262"/>
                    </a:lnTo>
                    <a:lnTo>
                      <a:pt x="346" y="249"/>
                    </a:lnTo>
                    <a:lnTo>
                      <a:pt x="327" y="208"/>
                    </a:lnTo>
                    <a:lnTo>
                      <a:pt x="346" y="189"/>
                    </a:lnTo>
                    <a:lnTo>
                      <a:pt x="346" y="148"/>
                    </a:lnTo>
                    <a:lnTo>
                      <a:pt x="366" y="135"/>
                    </a:lnTo>
                    <a:lnTo>
                      <a:pt x="385" y="94"/>
                    </a:lnTo>
                    <a:lnTo>
                      <a:pt x="424" y="114"/>
                    </a:lnTo>
                    <a:lnTo>
                      <a:pt x="424" y="54"/>
                    </a:lnTo>
                    <a:lnTo>
                      <a:pt x="404" y="13"/>
                    </a:lnTo>
                    <a:lnTo>
                      <a:pt x="327" y="0"/>
                    </a:lnTo>
                    <a:lnTo>
                      <a:pt x="295" y="13"/>
                    </a:lnTo>
                    <a:lnTo>
                      <a:pt x="276" y="33"/>
                    </a:lnTo>
                    <a:lnTo>
                      <a:pt x="237" y="13"/>
                    </a:lnTo>
                    <a:lnTo>
                      <a:pt x="218" y="0"/>
                    </a:lnTo>
                    <a:lnTo>
                      <a:pt x="186" y="0"/>
                    </a:lnTo>
                    <a:lnTo>
                      <a:pt x="147" y="13"/>
                    </a:lnTo>
                    <a:lnTo>
                      <a:pt x="128" y="13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50" name="Freeform 72"/>
              <p:cNvSpPr>
                <a:spLocks noChangeAspect="1"/>
              </p:cNvSpPr>
              <p:nvPr/>
            </p:nvSpPr>
            <p:spPr bwMode="auto">
              <a:xfrm>
                <a:off x="2753" y="1120"/>
                <a:ext cx="348" cy="350"/>
              </a:xfrm>
              <a:custGeom>
                <a:avLst/>
                <a:gdLst>
                  <a:gd name="T0" fmla="*/ 2147483647 w 291"/>
                  <a:gd name="T1" fmla="*/ 2147483647 h 325"/>
                  <a:gd name="T2" fmla="*/ 2147483647 w 291"/>
                  <a:gd name="T3" fmla="*/ 2147483647 h 325"/>
                  <a:gd name="T4" fmla="*/ 2147483647 w 291"/>
                  <a:gd name="T5" fmla="*/ 2147483647 h 325"/>
                  <a:gd name="T6" fmla="*/ 2147483647 w 291"/>
                  <a:gd name="T7" fmla="*/ 2147483647 h 325"/>
                  <a:gd name="T8" fmla="*/ 2147483647 w 291"/>
                  <a:gd name="T9" fmla="*/ 2147483647 h 325"/>
                  <a:gd name="T10" fmla="*/ 2147483647 w 291"/>
                  <a:gd name="T11" fmla="*/ 2147483647 h 325"/>
                  <a:gd name="T12" fmla="*/ 2147483647 w 291"/>
                  <a:gd name="T13" fmla="*/ 2147483647 h 325"/>
                  <a:gd name="T14" fmla="*/ 0 w 291"/>
                  <a:gd name="T15" fmla="*/ 2147483647 h 325"/>
                  <a:gd name="T16" fmla="*/ 0 w 291"/>
                  <a:gd name="T17" fmla="*/ 2147483647 h 325"/>
                  <a:gd name="T18" fmla="*/ 2147483647 w 291"/>
                  <a:gd name="T19" fmla="*/ 2147483647 h 325"/>
                  <a:gd name="T20" fmla="*/ 2147483647 w 291"/>
                  <a:gd name="T21" fmla="*/ 2147483647 h 325"/>
                  <a:gd name="T22" fmla="*/ 2147483647 w 291"/>
                  <a:gd name="T23" fmla="*/ 2147483647 h 325"/>
                  <a:gd name="T24" fmla="*/ 2147483647 w 291"/>
                  <a:gd name="T25" fmla="*/ 2147483647 h 325"/>
                  <a:gd name="T26" fmla="*/ 2147483647 w 291"/>
                  <a:gd name="T27" fmla="*/ 0 h 325"/>
                  <a:gd name="T28" fmla="*/ 2147483647 w 291"/>
                  <a:gd name="T29" fmla="*/ 0 h 325"/>
                  <a:gd name="T30" fmla="*/ 2147483647 w 291"/>
                  <a:gd name="T31" fmla="*/ 2147483647 h 325"/>
                  <a:gd name="T32" fmla="*/ 2147483647 w 291"/>
                  <a:gd name="T33" fmla="*/ 2147483647 h 325"/>
                  <a:gd name="T34" fmla="*/ 2147483647 w 291"/>
                  <a:gd name="T35" fmla="*/ 2147483647 h 325"/>
                  <a:gd name="T36" fmla="*/ 2147483647 w 291"/>
                  <a:gd name="T37" fmla="*/ 2147483647 h 325"/>
                  <a:gd name="T38" fmla="*/ 2147483647 w 291"/>
                  <a:gd name="T39" fmla="*/ 2147483647 h 325"/>
                  <a:gd name="T40" fmla="*/ 2147483647 w 291"/>
                  <a:gd name="T41" fmla="*/ 2147483647 h 325"/>
                  <a:gd name="T42" fmla="*/ 2147483647 w 291"/>
                  <a:gd name="T43" fmla="*/ 2147483647 h 325"/>
                  <a:gd name="T44" fmla="*/ 2147483647 w 291"/>
                  <a:gd name="T45" fmla="*/ 2147483647 h 325"/>
                  <a:gd name="T46" fmla="*/ 2147483647 w 291"/>
                  <a:gd name="T47" fmla="*/ 2147483647 h 3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1"/>
                  <a:gd name="T73" fmla="*/ 0 h 325"/>
                  <a:gd name="T74" fmla="*/ 291 w 291"/>
                  <a:gd name="T75" fmla="*/ 325 h 3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1" h="325">
                    <a:moveTo>
                      <a:pt x="219" y="324"/>
                    </a:moveTo>
                    <a:lnTo>
                      <a:pt x="180" y="324"/>
                    </a:lnTo>
                    <a:lnTo>
                      <a:pt x="141" y="283"/>
                    </a:lnTo>
                    <a:lnTo>
                      <a:pt x="122" y="229"/>
                    </a:lnTo>
                    <a:lnTo>
                      <a:pt x="90" y="168"/>
                    </a:lnTo>
                    <a:lnTo>
                      <a:pt x="51" y="155"/>
                    </a:lnTo>
                    <a:lnTo>
                      <a:pt x="32" y="155"/>
                    </a:lnTo>
                    <a:lnTo>
                      <a:pt x="0" y="135"/>
                    </a:lnTo>
                    <a:lnTo>
                      <a:pt x="0" y="94"/>
                    </a:lnTo>
                    <a:lnTo>
                      <a:pt x="51" y="114"/>
                    </a:lnTo>
                    <a:lnTo>
                      <a:pt x="109" y="114"/>
                    </a:lnTo>
                    <a:lnTo>
                      <a:pt x="161" y="74"/>
                    </a:lnTo>
                    <a:lnTo>
                      <a:pt x="199" y="20"/>
                    </a:lnTo>
                    <a:lnTo>
                      <a:pt x="219" y="0"/>
                    </a:lnTo>
                    <a:lnTo>
                      <a:pt x="232" y="0"/>
                    </a:lnTo>
                    <a:lnTo>
                      <a:pt x="232" y="54"/>
                    </a:lnTo>
                    <a:lnTo>
                      <a:pt x="251" y="114"/>
                    </a:lnTo>
                    <a:lnTo>
                      <a:pt x="270" y="155"/>
                    </a:lnTo>
                    <a:lnTo>
                      <a:pt x="290" y="168"/>
                    </a:lnTo>
                    <a:lnTo>
                      <a:pt x="290" y="189"/>
                    </a:lnTo>
                    <a:lnTo>
                      <a:pt x="270" y="209"/>
                    </a:lnTo>
                    <a:lnTo>
                      <a:pt x="232" y="249"/>
                    </a:lnTo>
                    <a:lnTo>
                      <a:pt x="219" y="303"/>
                    </a:lnTo>
                    <a:lnTo>
                      <a:pt x="219" y="32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51" name="Freeform 73"/>
              <p:cNvSpPr>
                <a:spLocks noChangeAspect="1"/>
              </p:cNvSpPr>
              <p:nvPr/>
            </p:nvSpPr>
            <p:spPr bwMode="gray">
              <a:xfrm>
                <a:off x="2076" y="1040"/>
                <a:ext cx="396" cy="450"/>
              </a:xfrm>
              <a:custGeom>
                <a:avLst/>
                <a:gdLst>
                  <a:gd name="T0" fmla="*/ 2147483647 w 329"/>
                  <a:gd name="T1" fmla="*/ 2147483647 h 419"/>
                  <a:gd name="T2" fmla="*/ 2147483647 w 329"/>
                  <a:gd name="T3" fmla="*/ 2147483647 h 419"/>
                  <a:gd name="T4" fmla="*/ 2147483647 w 329"/>
                  <a:gd name="T5" fmla="*/ 2147483647 h 419"/>
                  <a:gd name="T6" fmla="*/ 2147483647 w 329"/>
                  <a:gd name="T7" fmla="*/ 2147483647 h 419"/>
                  <a:gd name="T8" fmla="*/ 2147483647 w 329"/>
                  <a:gd name="T9" fmla="*/ 2147483647 h 419"/>
                  <a:gd name="T10" fmla="*/ 2147483647 w 329"/>
                  <a:gd name="T11" fmla="*/ 2147483647 h 419"/>
                  <a:gd name="T12" fmla="*/ 2147483647 w 329"/>
                  <a:gd name="T13" fmla="*/ 2147483647 h 419"/>
                  <a:gd name="T14" fmla="*/ 2147483647 w 329"/>
                  <a:gd name="T15" fmla="*/ 2147483647 h 419"/>
                  <a:gd name="T16" fmla="*/ 2147483647 w 329"/>
                  <a:gd name="T17" fmla="*/ 2147483647 h 419"/>
                  <a:gd name="T18" fmla="*/ 2147483647 w 329"/>
                  <a:gd name="T19" fmla="*/ 2147483647 h 419"/>
                  <a:gd name="T20" fmla="*/ 2147483647 w 329"/>
                  <a:gd name="T21" fmla="*/ 2147483647 h 419"/>
                  <a:gd name="T22" fmla="*/ 2147483647 w 329"/>
                  <a:gd name="T23" fmla="*/ 2147483647 h 419"/>
                  <a:gd name="T24" fmla="*/ 2147483647 w 329"/>
                  <a:gd name="T25" fmla="*/ 2147483647 h 419"/>
                  <a:gd name="T26" fmla="*/ 2147483647 w 329"/>
                  <a:gd name="T27" fmla="*/ 2147483647 h 419"/>
                  <a:gd name="T28" fmla="*/ 2147483647 w 329"/>
                  <a:gd name="T29" fmla="*/ 2147483647 h 419"/>
                  <a:gd name="T30" fmla="*/ 2147483647 w 329"/>
                  <a:gd name="T31" fmla="*/ 2147483647 h 419"/>
                  <a:gd name="T32" fmla="*/ 2147483647 w 329"/>
                  <a:gd name="T33" fmla="*/ 2147483647 h 419"/>
                  <a:gd name="T34" fmla="*/ 2147483647 w 329"/>
                  <a:gd name="T35" fmla="*/ 2147483647 h 419"/>
                  <a:gd name="T36" fmla="*/ 2147483647 w 329"/>
                  <a:gd name="T37" fmla="*/ 2147483647 h 419"/>
                  <a:gd name="T38" fmla="*/ 0 w 329"/>
                  <a:gd name="T39" fmla="*/ 2147483647 h 419"/>
                  <a:gd name="T40" fmla="*/ 2147483647 w 329"/>
                  <a:gd name="T41" fmla="*/ 2147483647 h 419"/>
                  <a:gd name="T42" fmla="*/ 2147483647 w 329"/>
                  <a:gd name="T43" fmla="*/ 2147483647 h 419"/>
                  <a:gd name="T44" fmla="*/ 2147483647 w 329"/>
                  <a:gd name="T45" fmla="*/ 2147483647 h 419"/>
                  <a:gd name="T46" fmla="*/ 2147483647 w 329"/>
                  <a:gd name="T47" fmla="*/ 2147483647 h 419"/>
                  <a:gd name="T48" fmla="*/ 2147483647 w 329"/>
                  <a:gd name="T49" fmla="*/ 2147483647 h 419"/>
                  <a:gd name="T50" fmla="*/ 2147483647 w 329"/>
                  <a:gd name="T51" fmla="*/ 2147483647 h 419"/>
                  <a:gd name="T52" fmla="*/ 2147483647 w 329"/>
                  <a:gd name="T53" fmla="*/ 0 h 419"/>
                  <a:gd name="T54" fmla="*/ 2147483647 w 329"/>
                  <a:gd name="T55" fmla="*/ 2147483647 h 419"/>
                  <a:gd name="T56" fmla="*/ 2147483647 w 329"/>
                  <a:gd name="T57" fmla="*/ 2147483647 h 419"/>
                  <a:gd name="T58" fmla="*/ 2147483647 w 329"/>
                  <a:gd name="T59" fmla="*/ 2147483647 h 419"/>
                  <a:gd name="T60" fmla="*/ 2147483647 w 329"/>
                  <a:gd name="T61" fmla="*/ 2147483647 h 419"/>
                  <a:gd name="T62" fmla="*/ 2147483647 w 329"/>
                  <a:gd name="T63" fmla="*/ 2147483647 h 419"/>
                  <a:gd name="T64" fmla="*/ 2147483647 w 329"/>
                  <a:gd name="T65" fmla="*/ 2147483647 h 419"/>
                  <a:gd name="T66" fmla="*/ 2147483647 w 329"/>
                  <a:gd name="T67" fmla="*/ 2147483647 h 419"/>
                  <a:gd name="T68" fmla="*/ 2147483647 w 329"/>
                  <a:gd name="T69" fmla="*/ 2147483647 h 419"/>
                  <a:gd name="T70" fmla="*/ 2147483647 w 329"/>
                  <a:gd name="T71" fmla="*/ 2147483647 h 4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419"/>
                  <a:gd name="T110" fmla="*/ 329 w 329"/>
                  <a:gd name="T111" fmla="*/ 419 h 41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419">
                    <a:moveTo>
                      <a:pt x="328" y="343"/>
                    </a:moveTo>
                    <a:lnTo>
                      <a:pt x="270" y="343"/>
                    </a:lnTo>
                    <a:lnTo>
                      <a:pt x="250" y="357"/>
                    </a:lnTo>
                    <a:lnTo>
                      <a:pt x="250" y="377"/>
                    </a:lnTo>
                    <a:lnTo>
                      <a:pt x="231" y="397"/>
                    </a:lnTo>
                    <a:lnTo>
                      <a:pt x="218" y="397"/>
                    </a:lnTo>
                    <a:lnTo>
                      <a:pt x="199" y="377"/>
                    </a:lnTo>
                    <a:lnTo>
                      <a:pt x="180" y="377"/>
                    </a:lnTo>
                    <a:lnTo>
                      <a:pt x="160" y="418"/>
                    </a:lnTo>
                    <a:lnTo>
                      <a:pt x="122" y="397"/>
                    </a:lnTo>
                    <a:lnTo>
                      <a:pt x="109" y="377"/>
                    </a:lnTo>
                    <a:lnTo>
                      <a:pt x="122" y="357"/>
                    </a:lnTo>
                    <a:lnTo>
                      <a:pt x="122" y="303"/>
                    </a:lnTo>
                    <a:lnTo>
                      <a:pt x="109" y="262"/>
                    </a:lnTo>
                    <a:lnTo>
                      <a:pt x="109" y="228"/>
                    </a:lnTo>
                    <a:lnTo>
                      <a:pt x="90" y="208"/>
                    </a:lnTo>
                    <a:lnTo>
                      <a:pt x="51" y="188"/>
                    </a:lnTo>
                    <a:lnTo>
                      <a:pt x="32" y="147"/>
                    </a:lnTo>
                    <a:lnTo>
                      <a:pt x="32" y="114"/>
                    </a:lnTo>
                    <a:lnTo>
                      <a:pt x="0" y="93"/>
                    </a:lnTo>
                    <a:lnTo>
                      <a:pt x="12" y="73"/>
                    </a:lnTo>
                    <a:lnTo>
                      <a:pt x="90" y="93"/>
                    </a:lnTo>
                    <a:lnTo>
                      <a:pt x="109" y="93"/>
                    </a:lnTo>
                    <a:lnTo>
                      <a:pt x="122" y="114"/>
                    </a:lnTo>
                    <a:lnTo>
                      <a:pt x="141" y="73"/>
                    </a:lnTo>
                    <a:lnTo>
                      <a:pt x="218" y="32"/>
                    </a:lnTo>
                    <a:lnTo>
                      <a:pt x="218" y="0"/>
                    </a:lnTo>
                    <a:lnTo>
                      <a:pt x="250" y="13"/>
                    </a:lnTo>
                    <a:lnTo>
                      <a:pt x="250" y="53"/>
                    </a:lnTo>
                    <a:lnTo>
                      <a:pt x="270" y="53"/>
                    </a:lnTo>
                    <a:lnTo>
                      <a:pt x="289" y="93"/>
                    </a:lnTo>
                    <a:lnTo>
                      <a:pt x="270" y="147"/>
                    </a:lnTo>
                    <a:lnTo>
                      <a:pt x="289" y="228"/>
                    </a:lnTo>
                    <a:lnTo>
                      <a:pt x="308" y="242"/>
                    </a:lnTo>
                    <a:lnTo>
                      <a:pt x="328" y="303"/>
                    </a:lnTo>
                    <a:lnTo>
                      <a:pt x="328" y="3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52" name="Freeform 74"/>
              <p:cNvSpPr>
                <a:spLocks noChangeAspect="1"/>
              </p:cNvSpPr>
              <p:nvPr/>
            </p:nvSpPr>
            <p:spPr bwMode="auto">
              <a:xfrm>
                <a:off x="2706" y="3184"/>
                <a:ext cx="457" cy="457"/>
              </a:xfrm>
              <a:custGeom>
                <a:avLst/>
                <a:gdLst>
                  <a:gd name="T0" fmla="*/ 2147483647 w 380"/>
                  <a:gd name="T1" fmla="*/ 2147483647 h 426"/>
                  <a:gd name="T2" fmla="*/ 2147483647 w 380"/>
                  <a:gd name="T3" fmla="*/ 2147483647 h 426"/>
                  <a:gd name="T4" fmla="*/ 2147483647 w 380"/>
                  <a:gd name="T5" fmla="*/ 2147483647 h 426"/>
                  <a:gd name="T6" fmla="*/ 2147483647 w 380"/>
                  <a:gd name="T7" fmla="*/ 2147483647 h 426"/>
                  <a:gd name="T8" fmla="*/ 2147483647 w 380"/>
                  <a:gd name="T9" fmla="*/ 2147483647 h 426"/>
                  <a:gd name="T10" fmla="*/ 2147483647 w 380"/>
                  <a:gd name="T11" fmla="*/ 2147483647 h 426"/>
                  <a:gd name="T12" fmla="*/ 2147483647 w 380"/>
                  <a:gd name="T13" fmla="*/ 2147483647 h 426"/>
                  <a:gd name="T14" fmla="*/ 2147483647 w 380"/>
                  <a:gd name="T15" fmla="*/ 2147483647 h 426"/>
                  <a:gd name="T16" fmla="*/ 2147483647 w 380"/>
                  <a:gd name="T17" fmla="*/ 2147483647 h 426"/>
                  <a:gd name="T18" fmla="*/ 2147483647 w 380"/>
                  <a:gd name="T19" fmla="*/ 2147483647 h 426"/>
                  <a:gd name="T20" fmla="*/ 2147483647 w 380"/>
                  <a:gd name="T21" fmla="*/ 2147483647 h 426"/>
                  <a:gd name="T22" fmla="*/ 2147483647 w 380"/>
                  <a:gd name="T23" fmla="*/ 2147483647 h 426"/>
                  <a:gd name="T24" fmla="*/ 2147483647 w 380"/>
                  <a:gd name="T25" fmla="*/ 0 h 426"/>
                  <a:gd name="T26" fmla="*/ 2147483647 w 380"/>
                  <a:gd name="T27" fmla="*/ 0 h 426"/>
                  <a:gd name="T28" fmla="*/ 2147483647 w 380"/>
                  <a:gd name="T29" fmla="*/ 2147483647 h 426"/>
                  <a:gd name="T30" fmla="*/ 0 w 380"/>
                  <a:gd name="T31" fmla="*/ 2147483647 h 426"/>
                  <a:gd name="T32" fmla="*/ 0 w 380"/>
                  <a:gd name="T33" fmla="*/ 2147483647 h 426"/>
                  <a:gd name="T34" fmla="*/ 2147483647 w 380"/>
                  <a:gd name="T35" fmla="*/ 2147483647 h 426"/>
                  <a:gd name="T36" fmla="*/ 2147483647 w 380"/>
                  <a:gd name="T37" fmla="*/ 2147483647 h 426"/>
                  <a:gd name="T38" fmla="*/ 2147483647 w 380"/>
                  <a:gd name="T39" fmla="*/ 2147483647 h 426"/>
                  <a:gd name="T40" fmla="*/ 2147483647 w 380"/>
                  <a:gd name="T41" fmla="*/ 2147483647 h 426"/>
                  <a:gd name="T42" fmla="*/ 2147483647 w 380"/>
                  <a:gd name="T43" fmla="*/ 2147483647 h 426"/>
                  <a:gd name="T44" fmla="*/ 2147483647 w 380"/>
                  <a:gd name="T45" fmla="*/ 2147483647 h 426"/>
                  <a:gd name="T46" fmla="*/ 2147483647 w 380"/>
                  <a:gd name="T47" fmla="*/ 2147483647 h 426"/>
                  <a:gd name="T48" fmla="*/ 2147483647 w 380"/>
                  <a:gd name="T49" fmla="*/ 2147483647 h 4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0"/>
                  <a:gd name="T76" fmla="*/ 0 h 426"/>
                  <a:gd name="T77" fmla="*/ 380 w 380"/>
                  <a:gd name="T78" fmla="*/ 426 h 4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0" h="426">
                    <a:moveTo>
                      <a:pt x="199" y="425"/>
                    </a:moveTo>
                    <a:lnTo>
                      <a:pt x="237" y="404"/>
                    </a:lnTo>
                    <a:lnTo>
                      <a:pt x="269" y="323"/>
                    </a:lnTo>
                    <a:lnTo>
                      <a:pt x="308" y="289"/>
                    </a:lnTo>
                    <a:lnTo>
                      <a:pt x="346" y="196"/>
                    </a:lnTo>
                    <a:lnTo>
                      <a:pt x="379" y="135"/>
                    </a:lnTo>
                    <a:lnTo>
                      <a:pt x="366" y="114"/>
                    </a:lnTo>
                    <a:lnTo>
                      <a:pt x="366" y="81"/>
                    </a:lnTo>
                    <a:lnTo>
                      <a:pt x="346" y="81"/>
                    </a:lnTo>
                    <a:lnTo>
                      <a:pt x="327" y="60"/>
                    </a:lnTo>
                    <a:lnTo>
                      <a:pt x="289" y="40"/>
                    </a:lnTo>
                    <a:lnTo>
                      <a:pt x="269" y="20"/>
                    </a:lnTo>
                    <a:lnTo>
                      <a:pt x="218" y="0"/>
                    </a:lnTo>
                    <a:lnTo>
                      <a:pt x="160" y="0"/>
                    </a:lnTo>
                    <a:lnTo>
                      <a:pt x="109" y="40"/>
                    </a:lnTo>
                    <a:lnTo>
                      <a:pt x="0" y="209"/>
                    </a:lnTo>
                    <a:lnTo>
                      <a:pt x="0" y="228"/>
                    </a:lnTo>
                    <a:lnTo>
                      <a:pt x="38" y="228"/>
                    </a:lnTo>
                    <a:lnTo>
                      <a:pt x="109" y="269"/>
                    </a:lnTo>
                    <a:lnTo>
                      <a:pt x="128" y="269"/>
                    </a:lnTo>
                    <a:lnTo>
                      <a:pt x="199" y="343"/>
                    </a:lnTo>
                    <a:lnTo>
                      <a:pt x="218" y="323"/>
                    </a:lnTo>
                    <a:lnTo>
                      <a:pt x="218" y="364"/>
                    </a:lnTo>
                    <a:lnTo>
                      <a:pt x="199" y="384"/>
                    </a:lnTo>
                    <a:lnTo>
                      <a:pt x="199" y="425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53" name="Freeform 75"/>
              <p:cNvSpPr>
                <a:spLocks noChangeAspect="1"/>
              </p:cNvSpPr>
              <p:nvPr/>
            </p:nvSpPr>
            <p:spPr bwMode="auto">
              <a:xfrm>
                <a:off x="2900" y="3105"/>
                <a:ext cx="333" cy="226"/>
              </a:xfrm>
              <a:custGeom>
                <a:avLst/>
                <a:gdLst>
                  <a:gd name="T0" fmla="*/ 2147483647 w 277"/>
                  <a:gd name="T1" fmla="*/ 2147483647 h 210"/>
                  <a:gd name="T2" fmla="*/ 2147483647 w 277"/>
                  <a:gd name="T3" fmla="*/ 2147483647 h 210"/>
                  <a:gd name="T4" fmla="*/ 2147483647 w 277"/>
                  <a:gd name="T5" fmla="*/ 2147483647 h 210"/>
                  <a:gd name="T6" fmla="*/ 2147483647 w 277"/>
                  <a:gd name="T7" fmla="*/ 2147483647 h 210"/>
                  <a:gd name="T8" fmla="*/ 2147483647 w 277"/>
                  <a:gd name="T9" fmla="*/ 2147483647 h 210"/>
                  <a:gd name="T10" fmla="*/ 2147483647 w 277"/>
                  <a:gd name="T11" fmla="*/ 0 h 210"/>
                  <a:gd name="T12" fmla="*/ 2147483647 w 277"/>
                  <a:gd name="T13" fmla="*/ 0 h 210"/>
                  <a:gd name="T14" fmla="*/ 2147483647 w 277"/>
                  <a:gd name="T15" fmla="*/ 2147483647 h 210"/>
                  <a:gd name="T16" fmla="*/ 2147483647 w 277"/>
                  <a:gd name="T17" fmla="*/ 2147483647 h 210"/>
                  <a:gd name="T18" fmla="*/ 2147483647 w 277"/>
                  <a:gd name="T19" fmla="*/ 2147483647 h 210"/>
                  <a:gd name="T20" fmla="*/ 0 w 277"/>
                  <a:gd name="T21" fmla="*/ 2147483647 h 210"/>
                  <a:gd name="T22" fmla="*/ 0 w 277"/>
                  <a:gd name="T23" fmla="*/ 2147483647 h 210"/>
                  <a:gd name="T24" fmla="*/ 2147483647 w 277"/>
                  <a:gd name="T25" fmla="*/ 2147483647 h 210"/>
                  <a:gd name="T26" fmla="*/ 2147483647 w 277"/>
                  <a:gd name="T27" fmla="*/ 2147483647 h 210"/>
                  <a:gd name="T28" fmla="*/ 2147483647 w 277"/>
                  <a:gd name="T29" fmla="*/ 2147483647 h 210"/>
                  <a:gd name="T30" fmla="*/ 2147483647 w 277"/>
                  <a:gd name="T31" fmla="*/ 2147483647 h 210"/>
                  <a:gd name="T32" fmla="*/ 2147483647 w 277"/>
                  <a:gd name="T33" fmla="*/ 2147483647 h 210"/>
                  <a:gd name="T34" fmla="*/ 2147483647 w 277"/>
                  <a:gd name="T35" fmla="*/ 2147483647 h 210"/>
                  <a:gd name="T36" fmla="*/ 2147483647 w 277"/>
                  <a:gd name="T37" fmla="*/ 2147483647 h 210"/>
                  <a:gd name="T38" fmla="*/ 2147483647 w 277"/>
                  <a:gd name="T39" fmla="*/ 2147483647 h 2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7"/>
                  <a:gd name="T61" fmla="*/ 0 h 210"/>
                  <a:gd name="T62" fmla="*/ 277 w 277"/>
                  <a:gd name="T63" fmla="*/ 210 h 2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7" h="210">
                    <a:moveTo>
                      <a:pt x="218" y="209"/>
                    </a:moveTo>
                    <a:lnTo>
                      <a:pt x="256" y="155"/>
                    </a:lnTo>
                    <a:lnTo>
                      <a:pt x="276" y="74"/>
                    </a:lnTo>
                    <a:lnTo>
                      <a:pt x="276" y="20"/>
                    </a:lnTo>
                    <a:lnTo>
                      <a:pt x="256" y="20"/>
                    </a:lnTo>
                    <a:lnTo>
                      <a:pt x="218" y="0"/>
                    </a:lnTo>
                    <a:lnTo>
                      <a:pt x="186" y="0"/>
                    </a:lnTo>
                    <a:lnTo>
                      <a:pt x="147" y="20"/>
                    </a:lnTo>
                    <a:lnTo>
                      <a:pt x="128" y="40"/>
                    </a:lnTo>
                    <a:lnTo>
                      <a:pt x="57" y="20"/>
                    </a:lnTo>
                    <a:lnTo>
                      <a:pt x="0" y="20"/>
                    </a:lnTo>
                    <a:lnTo>
                      <a:pt x="0" y="74"/>
                    </a:lnTo>
                    <a:lnTo>
                      <a:pt x="57" y="74"/>
                    </a:lnTo>
                    <a:lnTo>
                      <a:pt x="109" y="94"/>
                    </a:lnTo>
                    <a:lnTo>
                      <a:pt x="128" y="114"/>
                    </a:lnTo>
                    <a:lnTo>
                      <a:pt x="166" y="134"/>
                    </a:lnTo>
                    <a:lnTo>
                      <a:pt x="186" y="155"/>
                    </a:lnTo>
                    <a:lnTo>
                      <a:pt x="205" y="155"/>
                    </a:lnTo>
                    <a:lnTo>
                      <a:pt x="205" y="188"/>
                    </a:lnTo>
                    <a:lnTo>
                      <a:pt x="218" y="209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54" name="Freeform 76"/>
              <p:cNvSpPr>
                <a:spLocks noChangeAspect="1"/>
              </p:cNvSpPr>
              <p:nvPr/>
            </p:nvSpPr>
            <p:spPr bwMode="auto">
              <a:xfrm>
                <a:off x="2837" y="2881"/>
                <a:ext cx="444" cy="270"/>
              </a:xfrm>
              <a:custGeom>
                <a:avLst/>
                <a:gdLst>
                  <a:gd name="T0" fmla="*/ 2147483647 w 368"/>
                  <a:gd name="T1" fmla="*/ 2147483647 h 250"/>
                  <a:gd name="T2" fmla="*/ 2147483647 w 368"/>
                  <a:gd name="T3" fmla="*/ 2147483647 h 250"/>
                  <a:gd name="T4" fmla="*/ 2147483647 w 368"/>
                  <a:gd name="T5" fmla="*/ 2147483647 h 250"/>
                  <a:gd name="T6" fmla="*/ 2147483647 w 368"/>
                  <a:gd name="T7" fmla="*/ 2147483647 h 250"/>
                  <a:gd name="T8" fmla="*/ 2147483647 w 368"/>
                  <a:gd name="T9" fmla="*/ 2147483647 h 250"/>
                  <a:gd name="T10" fmla="*/ 2147483647 w 368"/>
                  <a:gd name="T11" fmla="*/ 2147483647 h 250"/>
                  <a:gd name="T12" fmla="*/ 2147483647 w 368"/>
                  <a:gd name="T13" fmla="*/ 2147483647 h 250"/>
                  <a:gd name="T14" fmla="*/ 2147483647 w 368"/>
                  <a:gd name="T15" fmla="*/ 2147483647 h 250"/>
                  <a:gd name="T16" fmla="*/ 2147483647 w 368"/>
                  <a:gd name="T17" fmla="*/ 2147483647 h 250"/>
                  <a:gd name="T18" fmla="*/ 2147483647 w 368"/>
                  <a:gd name="T19" fmla="*/ 2147483647 h 250"/>
                  <a:gd name="T20" fmla="*/ 2147483647 w 368"/>
                  <a:gd name="T21" fmla="*/ 2147483647 h 250"/>
                  <a:gd name="T22" fmla="*/ 2147483647 w 368"/>
                  <a:gd name="T23" fmla="*/ 2147483647 h 250"/>
                  <a:gd name="T24" fmla="*/ 2147483647 w 368"/>
                  <a:gd name="T25" fmla="*/ 2147483647 h 250"/>
                  <a:gd name="T26" fmla="*/ 2147483647 w 368"/>
                  <a:gd name="T27" fmla="*/ 2147483647 h 250"/>
                  <a:gd name="T28" fmla="*/ 2147483647 w 368"/>
                  <a:gd name="T29" fmla="*/ 2147483647 h 250"/>
                  <a:gd name="T30" fmla="*/ 2147483647 w 368"/>
                  <a:gd name="T31" fmla="*/ 2147483647 h 250"/>
                  <a:gd name="T32" fmla="*/ 2147483647 w 368"/>
                  <a:gd name="T33" fmla="*/ 2147483647 h 250"/>
                  <a:gd name="T34" fmla="*/ 2147483647 w 368"/>
                  <a:gd name="T35" fmla="*/ 0 h 250"/>
                  <a:gd name="T36" fmla="*/ 2147483647 w 368"/>
                  <a:gd name="T37" fmla="*/ 0 h 250"/>
                  <a:gd name="T38" fmla="*/ 2147483647 w 368"/>
                  <a:gd name="T39" fmla="*/ 2147483647 h 250"/>
                  <a:gd name="T40" fmla="*/ 2147483647 w 368"/>
                  <a:gd name="T41" fmla="*/ 2147483647 h 250"/>
                  <a:gd name="T42" fmla="*/ 2147483647 w 368"/>
                  <a:gd name="T43" fmla="*/ 2147483647 h 250"/>
                  <a:gd name="T44" fmla="*/ 2147483647 w 368"/>
                  <a:gd name="T45" fmla="*/ 2147483647 h 250"/>
                  <a:gd name="T46" fmla="*/ 0 w 368"/>
                  <a:gd name="T47" fmla="*/ 2147483647 h 250"/>
                  <a:gd name="T48" fmla="*/ 0 w 368"/>
                  <a:gd name="T49" fmla="*/ 2147483647 h 250"/>
                  <a:gd name="T50" fmla="*/ 2147483647 w 368"/>
                  <a:gd name="T51" fmla="*/ 2147483647 h 250"/>
                  <a:gd name="T52" fmla="*/ 2147483647 w 368"/>
                  <a:gd name="T53" fmla="*/ 2147483647 h 2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68"/>
                  <a:gd name="T82" fmla="*/ 0 h 250"/>
                  <a:gd name="T83" fmla="*/ 368 w 368"/>
                  <a:gd name="T84" fmla="*/ 250 h 2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68" h="250">
                    <a:moveTo>
                      <a:pt x="51" y="228"/>
                    </a:moveTo>
                    <a:lnTo>
                      <a:pt x="109" y="228"/>
                    </a:lnTo>
                    <a:lnTo>
                      <a:pt x="180" y="249"/>
                    </a:lnTo>
                    <a:lnTo>
                      <a:pt x="199" y="228"/>
                    </a:lnTo>
                    <a:lnTo>
                      <a:pt x="238" y="208"/>
                    </a:lnTo>
                    <a:lnTo>
                      <a:pt x="270" y="208"/>
                    </a:lnTo>
                    <a:lnTo>
                      <a:pt x="309" y="228"/>
                    </a:lnTo>
                    <a:lnTo>
                      <a:pt x="328" y="228"/>
                    </a:lnTo>
                    <a:lnTo>
                      <a:pt x="328" y="188"/>
                    </a:lnTo>
                    <a:lnTo>
                      <a:pt x="367" y="147"/>
                    </a:lnTo>
                    <a:lnTo>
                      <a:pt x="347" y="147"/>
                    </a:lnTo>
                    <a:lnTo>
                      <a:pt x="309" y="113"/>
                    </a:lnTo>
                    <a:lnTo>
                      <a:pt x="289" y="113"/>
                    </a:lnTo>
                    <a:lnTo>
                      <a:pt x="257" y="54"/>
                    </a:lnTo>
                    <a:lnTo>
                      <a:pt x="238" y="33"/>
                    </a:lnTo>
                    <a:lnTo>
                      <a:pt x="218" y="20"/>
                    </a:lnTo>
                    <a:lnTo>
                      <a:pt x="160" y="20"/>
                    </a:lnTo>
                    <a:lnTo>
                      <a:pt x="109" y="0"/>
                    </a:lnTo>
                    <a:lnTo>
                      <a:pt x="70" y="0"/>
                    </a:lnTo>
                    <a:lnTo>
                      <a:pt x="51" y="20"/>
                    </a:lnTo>
                    <a:lnTo>
                      <a:pt x="19" y="73"/>
                    </a:lnTo>
                    <a:lnTo>
                      <a:pt x="19" y="113"/>
                    </a:lnTo>
                    <a:lnTo>
                      <a:pt x="19" y="147"/>
                    </a:lnTo>
                    <a:lnTo>
                      <a:pt x="0" y="167"/>
                    </a:lnTo>
                    <a:lnTo>
                      <a:pt x="0" y="188"/>
                    </a:lnTo>
                    <a:lnTo>
                      <a:pt x="38" y="208"/>
                    </a:lnTo>
                    <a:lnTo>
                      <a:pt x="51" y="228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55" name="Freeform 77"/>
              <p:cNvSpPr>
                <a:spLocks noChangeAspect="1"/>
              </p:cNvSpPr>
              <p:nvPr/>
            </p:nvSpPr>
            <p:spPr bwMode="auto">
              <a:xfrm>
                <a:off x="2923" y="2695"/>
                <a:ext cx="573" cy="348"/>
              </a:xfrm>
              <a:custGeom>
                <a:avLst/>
                <a:gdLst>
                  <a:gd name="T0" fmla="*/ 2147483647 w 477"/>
                  <a:gd name="T1" fmla="*/ 2147483647 h 324"/>
                  <a:gd name="T2" fmla="*/ 2147483647 w 477"/>
                  <a:gd name="T3" fmla="*/ 2147483647 h 324"/>
                  <a:gd name="T4" fmla="*/ 2147483647 w 477"/>
                  <a:gd name="T5" fmla="*/ 2147483647 h 324"/>
                  <a:gd name="T6" fmla="*/ 2147483647 w 477"/>
                  <a:gd name="T7" fmla="*/ 2147483647 h 324"/>
                  <a:gd name="T8" fmla="*/ 2147483647 w 477"/>
                  <a:gd name="T9" fmla="*/ 2147483647 h 324"/>
                  <a:gd name="T10" fmla="*/ 2147483647 w 477"/>
                  <a:gd name="T11" fmla="*/ 2147483647 h 324"/>
                  <a:gd name="T12" fmla="*/ 2147483647 w 477"/>
                  <a:gd name="T13" fmla="*/ 2147483647 h 324"/>
                  <a:gd name="T14" fmla="*/ 2147483647 w 477"/>
                  <a:gd name="T15" fmla="*/ 2147483647 h 324"/>
                  <a:gd name="T16" fmla="*/ 2147483647 w 477"/>
                  <a:gd name="T17" fmla="*/ 2147483647 h 324"/>
                  <a:gd name="T18" fmla="*/ 2147483647 w 477"/>
                  <a:gd name="T19" fmla="*/ 2147483647 h 324"/>
                  <a:gd name="T20" fmla="*/ 2147483647 w 477"/>
                  <a:gd name="T21" fmla="*/ 2147483647 h 324"/>
                  <a:gd name="T22" fmla="*/ 2147483647 w 477"/>
                  <a:gd name="T23" fmla="*/ 0 h 324"/>
                  <a:gd name="T24" fmla="*/ 2147483647 w 477"/>
                  <a:gd name="T25" fmla="*/ 2147483647 h 324"/>
                  <a:gd name="T26" fmla="*/ 2147483647 w 477"/>
                  <a:gd name="T27" fmla="*/ 0 h 324"/>
                  <a:gd name="T28" fmla="*/ 2147483647 w 477"/>
                  <a:gd name="T29" fmla="*/ 0 h 324"/>
                  <a:gd name="T30" fmla="*/ 2147483647 w 477"/>
                  <a:gd name="T31" fmla="*/ 2147483647 h 324"/>
                  <a:gd name="T32" fmla="*/ 2147483647 w 477"/>
                  <a:gd name="T33" fmla="*/ 2147483647 h 324"/>
                  <a:gd name="T34" fmla="*/ 2147483647 w 477"/>
                  <a:gd name="T35" fmla="*/ 2147483647 h 324"/>
                  <a:gd name="T36" fmla="*/ 0 w 477"/>
                  <a:gd name="T37" fmla="*/ 2147483647 h 324"/>
                  <a:gd name="T38" fmla="*/ 2147483647 w 477"/>
                  <a:gd name="T39" fmla="*/ 2147483647 h 324"/>
                  <a:gd name="T40" fmla="*/ 2147483647 w 477"/>
                  <a:gd name="T41" fmla="*/ 2147483647 h 324"/>
                  <a:gd name="T42" fmla="*/ 2147483647 w 477"/>
                  <a:gd name="T43" fmla="*/ 2147483647 h 324"/>
                  <a:gd name="T44" fmla="*/ 2147483647 w 477"/>
                  <a:gd name="T45" fmla="*/ 2147483647 h 324"/>
                  <a:gd name="T46" fmla="*/ 2147483647 w 477"/>
                  <a:gd name="T47" fmla="*/ 2147483647 h 324"/>
                  <a:gd name="T48" fmla="*/ 2147483647 w 477"/>
                  <a:gd name="T49" fmla="*/ 2147483647 h 324"/>
                  <a:gd name="T50" fmla="*/ 2147483647 w 477"/>
                  <a:gd name="T51" fmla="*/ 2147483647 h 324"/>
                  <a:gd name="T52" fmla="*/ 2147483647 w 477"/>
                  <a:gd name="T53" fmla="*/ 2147483647 h 324"/>
                  <a:gd name="T54" fmla="*/ 2147483647 w 477"/>
                  <a:gd name="T55" fmla="*/ 2147483647 h 324"/>
                  <a:gd name="T56" fmla="*/ 2147483647 w 477"/>
                  <a:gd name="T57" fmla="*/ 2147483647 h 324"/>
                  <a:gd name="T58" fmla="*/ 2147483647 w 477"/>
                  <a:gd name="T59" fmla="*/ 2147483647 h 324"/>
                  <a:gd name="T60" fmla="*/ 2147483647 w 477"/>
                  <a:gd name="T61" fmla="*/ 2147483647 h 324"/>
                  <a:gd name="T62" fmla="*/ 2147483647 w 477"/>
                  <a:gd name="T63" fmla="*/ 2147483647 h 3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7"/>
                  <a:gd name="T97" fmla="*/ 0 h 324"/>
                  <a:gd name="T98" fmla="*/ 477 w 477"/>
                  <a:gd name="T99" fmla="*/ 324 h 3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7" h="324">
                    <a:moveTo>
                      <a:pt x="456" y="209"/>
                    </a:moveTo>
                    <a:lnTo>
                      <a:pt x="456" y="195"/>
                    </a:lnTo>
                    <a:lnTo>
                      <a:pt x="476" y="175"/>
                    </a:lnTo>
                    <a:lnTo>
                      <a:pt x="437" y="175"/>
                    </a:lnTo>
                    <a:lnTo>
                      <a:pt x="405" y="175"/>
                    </a:lnTo>
                    <a:lnTo>
                      <a:pt x="366" y="155"/>
                    </a:lnTo>
                    <a:lnTo>
                      <a:pt x="347" y="114"/>
                    </a:lnTo>
                    <a:lnTo>
                      <a:pt x="347" y="94"/>
                    </a:lnTo>
                    <a:lnTo>
                      <a:pt x="328" y="80"/>
                    </a:lnTo>
                    <a:lnTo>
                      <a:pt x="328" y="40"/>
                    </a:lnTo>
                    <a:lnTo>
                      <a:pt x="308" y="20"/>
                    </a:lnTo>
                    <a:lnTo>
                      <a:pt x="276" y="0"/>
                    </a:lnTo>
                    <a:lnTo>
                      <a:pt x="218" y="20"/>
                    </a:lnTo>
                    <a:lnTo>
                      <a:pt x="186" y="0"/>
                    </a:lnTo>
                    <a:lnTo>
                      <a:pt x="128" y="0"/>
                    </a:lnTo>
                    <a:lnTo>
                      <a:pt x="90" y="60"/>
                    </a:lnTo>
                    <a:lnTo>
                      <a:pt x="57" y="114"/>
                    </a:lnTo>
                    <a:lnTo>
                      <a:pt x="19" y="155"/>
                    </a:lnTo>
                    <a:lnTo>
                      <a:pt x="0" y="175"/>
                    </a:lnTo>
                    <a:lnTo>
                      <a:pt x="38" y="175"/>
                    </a:lnTo>
                    <a:lnTo>
                      <a:pt x="90" y="195"/>
                    </a:lnTo>
                    <a:lnTo>
                      <a:pt x="147" y="195"/>
                    </a:lnTo>
                    <a:lnTo>
                      <a:pt x="167" y="209"/>
                    </a:lnTo>
                    <a:lnTo>
                      <a:pt x="186" y="229"/>
                    </a:lnTo>
                    <a:lnTo>
                      <a:pt x="218" y="289"/>
                    </a:lnTo>
                    <a:lnTo>
                      <a:pt x="238" y="289"/>
                    </a:lnTo>
                    <a:lnTo>
                      <a:pt x="276" y="323"/>
                    </a:lnTo>
                    <a:lnTo>
                      <a:pt x="295" y="323"/>
                    </a:lnTo>
                    <a:lnTo>
                      <a:pt x="308" y="309"/>
                    </a:lnTo>
                    <a:lnTo>
                      <a:pt x="366" y="269"/>
                    </a:lnTo>
                    <a:lnTo>
                      <a:pt x="418" y="229"/>
                    </a:lnTo>
                    <a:lnTo>
                      <a:pt x="456" y="209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56" name="Freeform 78"/>
              <p:cNvSpPr>
                <a:spLocks noChangeAspect="1"/>
              </p:cNvSpPr>
              <p:nvPr/>
            </p:nvSpPr>
            <p:spPr bwMode="auto">
              <a:xfrm>
                <a:off x="3209" y="1450"/>
                <a:ext cx="481" cy="616"/>
              </a:xfrm>
              <a:custGeom>
                <a:avLst/>
                <a:gdLst>
                  <a:gd name="T0" fmla="*/ 2147483647 w 399"/>
                  <a:gd name="T1" fmla="*/ 0 h 573"/>
                  <a:gd name="T2" fmla="*/ 2147483647 w 399"/>
                  <a:gd name="T3" fmla="*/ 2147483647 h 573"/>
                  <a:gd name="T4" fmla="*/ 2147483647 w 399"/>
                  <a:gd name="T5" fmla="*/ 2147483647 h 573"/>
                  <a:gd name="T6" fmla="*/ 2147483647 w 399"/>
                  <a:gd name="T7" fmla="*/ 2147483647 h 573"/>
                  <a:gd name="T8" fmla="*/ 2147483647 w 399"/>
                  <a:gd name="T9" fmla="*/ 2147483647 h 573"/>
                  <a:gd name="T10" fmla="*/ 2147483647 w 399"/>
                  <a:gd name="T11" fmla="*/ 2147483647 h 573"/>
                  <a:gd name="T12" fmla="*/ 0 w 399"/>
                  <a:gd name="T13" fmla="*/ 2147483647 h 573"/>
                  <a:gd name="T14" fmla="*/ 2147483647 w 399"/>
                  <a:gd name="T15" fmla="*/ 2147483647 h 573"/>
                  <a:gd name="T16" fmla="*/ 2147483647 w 399"/>
                  <a:gd name="T17" fmla="*/ 2147483647 h 573"/>
                  <a:gd name="T18" fmla="*/ 2147483647 w 399"/>
                  <a:gd name="T19" fmla="*/ 2147483647 h 573"/>
                  <a:gd name="T20" fmla="*/ 2147483647 w 399"/>
                  <a:gd name="T21" fmla="*/ 2147483647 h 573"/>
                  <a:gd name="T22" fmla="*/ 2147483647 w 399"/>
                  <a:gd name="T23" fmla="*/ 2147483647 h 573"/>
                  <a:gd name="T24" fmla="*/ 2147483647 w 399"/>
                  <a:gd name="T25" fmla="*/ 2147483647 h 573"/>
                  <a:gd name="T26" fmla="*/ 2147483647 w 399"/>
                  <a:gd name="T27" fmla="*/ 2147483647 h 573"/>
                  <a:gd name="T28" fmla="*/ 2147483647 w 399"/>
                  <a:gd name="T29" fmla="*/ 2147483647 h 573"/>
                  <a:gd name="T30" fmla="*/ 2147483647 w 399"/>
                  <a:gd name="T31" fmla="*/ 2147483647 h 573"/>
                  <a:gd name="T32" fmla="*/ 2147483647 w 399"/>
                  <a:gd name="T33" fmla="*/ 2147483647 h 573"/>
                  <a:gd name="T34" fmla="*/ 2147483647 w 399"/>
                  <a:gd name="T35" fmla="*/ 2147483647 h 573"/>
                  <a:gd name="T36" fmla="*/ 2147483647 w 399"/>
                  <a:gd name="T37" fmla="*/ 2147483647 h 573"/>
                  <a:gd name="T38" fmla="*/ 2147483647 w 399"/>
                  <a:gd name="T39" fmla="*/ 2147483647 h 573"/>
                  <a:gd name="T40" fmla="*/ 2147483647 w 399"/>
                  <a:gd name="T41" fmla="*/ 2147483647 h 573"/>
                  <a:gd name="T42" fmla="*/ 2147483647 w 399"/>
                  <a:gd name="T43" fmla="*/ 2147483647 h 573"/>
                  <a:gd name="T44" fmla="*/ 2147483647 w 399"/>
                  <a:gd name="T45" fmla="*/ 2147483647 h 573"/>
                  <a:gd name="T46" fmla="*/ 2147483647 w 399"/>
                  <a:gd name="T47" fmla="*/ 2147483647 h 573"/>
                  <a:gd name="T48" fmla="*/ 2147483647 w 399"/>
                  <a:gd name="T49" fmla="*/ 2147483647 h 573"/>
                  <a:gd name="T50" fmla="*/ 2147483647 w 399"/>
                  <a:gd name="T51" fmla="*/ 2147483647 h 573"/>
                  <a:gd name="T52" fmla="*/ 2147483647 w 399"/>
                  <a:gd name="T53" fmla="*/ 2147483647 h 573"/>
                  <a:gd name="T54" fmla="*/ 2147483647 w 399"/>
                  <a:gd name="T55" fmla="*/ 2147483647 h 573"/>
                  <a:gd name="T56" fmla="*/ 2147483647 w 399"/>
                  <a:gd name="T57" fmla="*/ 2147483647 h 573"/>
                  <a:gd name="T58" fmla="*/ 2147483647 w 399"/>
                  <a:gd name="T59" fmla="*/ 2147483647 h 573"/>
                  <a:gd name="T60" fmla="*/ 2147483647 w 399"/>
                  <a:gd name="T61" fmla="*/ 2147483647 h 573"/>
                  <a:gd name="T62" fmla="*/ 2147483647 w 399"/>
                  <a:gd name="T63" fmla="*/ 2147483647 h 573"/>
                  <a:gd name="T64" fmla="*/ 2147483647 w 399"/>
                  <a:gd name="T65" fmla="*/ 2147483647 h 573"/>
                  <a:gd name="T66" fmla="*/ 2147483647 w 399"/>
                  <a:gd name="T67" fmla="*/ 2147483647 h 573"/>
                  <a:gd name="T68" fmla="*/ 2147483647 w 399"/>
                  <a:gd name="T69" fmla="*/ 2147483647 h 573"/>
                  <a:gd name="T70" fmla="*/ 2147483647 w 399"/>
                  <a:gd name="T71" fmla="*/ 2147483647 h 573"/>
                  <a:gd name="T72" fmla="*/ 2147483647 w 399"/>
                  <a:gd name="T73" fmla="*/ 2147483647 h 573"/>
                  <a:gd name="T74" fmla="*/ 2147483647 w 399"/>
                  <a:gd name="T75" fmla="*/ 2147483647 h 573"/>
                  <a:gd name="T76" fmla="*/ 2147483647 w 399"/>
                  <a:gd name="T77" fmla="*/ 2147483647 h 573"/>
                  <a:gd name="T78" fmla="*/ 2147483647 w 399"/>
                  <a:gd name="T79" fmla="*/ 2147483647 h 573"/>
                  <a:gd name="T80" fmla="*/ 2147483647 w 399"/>
                  <a:gd name="T81" fmla="*/ 2147483647 h 573"/>
                  <a:gd name="T82" fmla="*/ 2147483647 w 399"/>
                  <a:gd name="T83" fmla="*/ 2147483647 h 573"/>
                  <a:gd name="T84" fmla="*/ 2147483647 w 399"/>
                  <a:gd name="T85" fmla="*/ 0 h 5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9"/>
                  <a:gd name="T130" fmla="*/ 0 h 573"/>
                  <a:gd name="T131" fmla="*/ 399 w 399"/>
                  <a:gd name="T132" fmla="*/ 573 h 5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9" h="573">
                    <a:moveTo>
                      <a:pt x="128" y="0"/>
                    </a:moveTo>
                    <a:lnTo>
                      <a:pt x="128" y="60"/>
                    </a:lnTo>
                    <a:lnTo>
                      <a:pt x="109" y="134"/>
                    </a:lnTo>
                    <a:lnTo>
                      <a:pt x="90" y="194"/>
                    </a:lnTo>
                    <a:lnTo>
                      <a:pt x="57" y="228"/>
                    </a:lnTo>
                    <a:lnTo>
                      <a:pt x="19" y="248"/>
                    </a:lnTo>
                    <a:lnTo>
                      <a:pt x="0" y="269"/>
                    </a:lnTo>
                    <a:lnTo>
                      <a:pt x="38" y="269"/>
                    </a:lnTo>
                    <a:lnTo>
                      <a:pt x="57" y="289"/>
                    </a:lnTo>
                    <a:lnTo>
                      <a:pt x="57" y="309"/>
                    </a:lnTo>
                    <a:lnTo>
                      <a:pt x="38" y="343"/>
                    </a:lnTo>
                    <a:lnTo>
                      <a:pt x="57" y="404"/>
                    </a:lnTo>
                    <a:lnTo>
                      <a:pt x="90" y="424"/>
                    </a:lnTo>
                    <a:lnTo>
                      <a:pt x="109" y="404"/>
                    </a:lnTo>
                    <a:lnTo>
                      <a:pt x="128" y="424"/>
                    </a:lnTo>
                    <a:lnTo>
                      <a:pt x="128" y="437"/>
                    </a:lnTo>
                    <a:lnTo>
                      <a:pt x="109" y="458"/>
                    </a:lnTo>
                    <a:lnTo>
                      <a:pt x="90" y="498"/>
                    </a:lnTo>
                    <a:lnTo>
                      <a:pt x="109" y="538"/>
                    </a:lnTo>
                    <a:lnTo>
                      <a:pt x="147" y="572"/>
                    </a:lnTo>
                    <a:lnTo>
                      <a:pt x="167" y="572"/>
                    </a:lnTo>
                    <a:lnTo>
                      <a:pt x="147" y="498"/>
                    </a:lnTo>
                    <a:lnTo>
                      <a:pt x="167" y="424"/>
                    </a:lnTo>
                    <a:lnTo>
                      <a:pt x="199" y="383"/>
                    </a:lnTo>
                    <a:lnTo>
                      <a:pt x="237" y="363"/>
                    </a:lnTo>
                    <a:lnTo>
                      <a:pt x="288" y="343"/>
                    </a:lnTo>
                    <a:lnTo>
                      <a:pt x="307" y="323"/>
                    </a:lnTo>
                    <a:lnTo>
                      <a:pt x="307" y="289"/>
                    </a:lnTo>
                    <a:lnTo>
                      <a:pt x="327" y="228"/>
                    </a:lnTo>
                    <a:lnTo>
                      <a:pt x="327" y="194"/>
                    </a:lnTo>
                    <a:lnTo>
                      <a:pt x="346" y="154"/>
                    </a:lnTo>
                    <a:lnTo>
                      <a:pt x="365" y="134"/>
                    </a:lnTo>
                    <a:lnTo>
                      <a:pt x="385" y="134"/>
                    </a:lnTo>
                    <a:lnTo>
                      <a:pt x="398" y="113"/>
                    </a:lnTo>
                    <a:lnTo>
                      <a:pt x="385" y="113"/>
                    </a:lnTo>
                    <a:lnTo>
                      <a:pt x="346" y="93"/>
                    </a:lnTo>
                    <a:lnTo>
                      <a:pt x="288" y="80"/>
                    </a:lnTo>
                    <a:lnTo>
                      <a:pt x="257" y="60"/>
                    </a:lnTo>
                    <a:lnTo>
                      <a:pt x="237" y="93"/>
                    </a:lnTo>
                    <a:lnTo>
                      <a:pt x="237" y="60"/>
                    </a:lnTo>
                    <a:lnTo>
                      <a:pt x="199" y="40"/>
                    </a:lnTo>
                    <a:lnTo>
                      <a:pt x="180" y="20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57" name="Freeform 79"/>
              <p:cNvSpPr>
                <a:spLocks noChangeAspect="1"/>
              </p:cNvSpPr>
              <p:nvPr/>
            </p:nvSpPr>
            <p:spPr bwMode="auto">
              <a:xfrm>
                <a:off x="3054" y="1735"/>
                <a:ext cx="357" cy="572"/>
              </a:xfrm>
              <a:custGeom>
                <a:avLst/>
                <a:gdLst>
                  <a:gd name="T0" fmla="*/ 2147483647 w 297"/>
                  <a:gd name="T1" fmla="*/ 0 h 534"/>
                  <a:gd name="T2" fmla="*/ 2147483647 w 297"/>
                  <a:gd name="T3" fmla="*/ 2147483647 h 534"/>
                  <a:gd name="T4" fmla="*/ 2147483647 w 297"/>
                  <a:gd name="T5" fmla="*/ 2147483647 h 534"/>
                  <a:gd name="T6" fmla="*/ 2147483647 w 297"/>
                  <a:gd name="T7" fmla="*/ 2147483647 h 534"/>
                  <a:gd name="T8" fmla="*/ 2147483647 w 297"/>
                  <a:gd name="T9" fmla="*/ 2147483647 h 534"/>
                  <a:gd name="T10" fmla="*/ 2147483647 w 297"/>
                  <a:gd name="T11" fmla="*/ 2147483647 h 534"/>
                  <a:gd name="T12" fmla="*/ 2147483647 w 297"/>
                  <a:gd name="T13" fmla="*/ 2147483647 h 534"/>
                  <a:gd name="T14" fmla="*/ 2147483647 w 297"/>
                  <a:gd name="T15" fmla="*/ 2147483647 h 534"/>
                  <a:gd name="T16" fmla="*/ 0 w 297"/>
                  <a:gd name="T17" fmla="*/ 2147483647 h 534"/>
                  <a:gd name="T18" fmla="*/ 0 w 297"/>
                  <a:gd name="T19" fmla="*/ 2147483647 h 534"/>
                  <a:gd name="T20" fmla="*/ 2147483647 w 297"/>
                  <a:gd name="T21" fmla="*/ 2147483647 h 534"/>
                  <a:gd name="T22" fmla="*/ 0 w 297"/>
                  <a:gd name="T23" fmla="*/ 2147483647 h 534"/>
                  <a:gd name="T24" fmla="*/ 2147483647 w 297"/>
                  <a:gd name="T25" fmla="*/ 2147483647 h 534"/>
                  <a:gd name="T26" fmla="*/ 2147483647 w 297"/>
                  <a:gd name="T27" fmla="*/ 2147483647 h 534"/>
                  <a:gd name="T28" fmla="*/ 2147483647 w 297"/>
                  <a:gd name="T29" fmla="*/ 2147483647 h 534"/>
                  <a:gd name="T30" fmla="*/ 2147483647 w 297"/>
                  <a:gd name="T31" fmla="*/ 2147483647 h 534"/>
                  <a:gd name="T32" fmla="*/ 2147483647 w 297"/>
                  <a:gd name="T33" fmla="*/ 2147483647 h 534"/>
                  <a:gd name="T34" fmla="*/ 2147483647 w 297"/>
                  <a:gd name="T35" fmla="*/ 2147483647 h 534"/>
                  <a:gd name="T36" fmla="*/ 2147483647 w 297"/>
                  <a:gd name="T37" fmla="*/ 2147483647 h 534"/>
                  <a:gd name="T38" fmla="*/ 2147483647 w 297"/>
                  <a:gd name="T39" fmla="*/ 2147483647 h 534"/>
                  <a:gd name="T40" fmla="*/ 2147483647 w 297"/>
                  <a:gd name="T41" fmla="*/ 2147483647 h 534"/>
                  <a:gd name="T42" fmla="*/ 2147483647 w 297"/>
                  <a:gd name="T43" fmla="*/ 2147483647 h 534"/>
                  <a:gd name="T44" fmla="*/ 2147483647 w 297"/>
                  <a:gd name="T45" fmla="*/ 2147483647 h 534"/>
                  <a:gd name="T46" fmla="*/ 2147483647 w 297"/>
                  <a:gd name="T47" fmla="*/ 2147483647 h 534"/>
                  <a:gd name="T48" fmla="*/ 2147483647 w 297"/>
                  <a:gd name="T49" fmla="*/ 2147483647 h 534"/>
                  <a:gd name="T50" fmla="*/ 2147483647 w 297"/>
                  <a:gd name="T51" fmla="*/ 2147483647 h 534"/>
                  <a:gd name="T52" fmla="*/ 2147483647 w 297"/>
                  <a:gd name="T53" fmla="*/ 2147483647 h 534"/>
                  <a:gd name="T54" fmla="*/ 2147483647 w 297"/>
                  <a:gd name="T55" fmla="*/ 2147483647 h 534"/>
                  <a:gd name="T56" fmla="*/ 2147483647 w 297"/>
                  <a:gd name="T57" fmla="*/ 2147483647 h 534"/>
                  <a:gd name="T58" fmla="*/ 2147483647 w 297"/>
                  <a:gd name="T59" fmla="*/ 2147483647 h 534"/>
                  <a:gd name="T60" fmla="*/ 2147483647 w 297"/>
                  <a:gd name="T61" fmla="*/ 2147483647 h 534"/>
                  <a:gd name="T62" fmla="*/ 2147483647 w 297"/>
                  <a:gd name="T63" fmla="*/ 2147483647 h 534"/>
                  <a:gd name="T64" fmla="*/ 2147483647 w 297"/>
                  <a:gd name="T65" fmla="*/ 2147483647 h 534"/>
                  <a:gd name="T66" fmla="*/ 2147483647 w 297"/>
                  <a:gd name="T67" fmla="*/ 2147483647 h 534"/>
                  <a:gd name="T68" fmla="*/ 2147483647 w 297"/>
                  <a:gd name="T69" fmla="*/ 2147483647 h 534"/>
                  <a:gd name="T70" fmla="*/ 2147483647 w 297"/>
                  <a:gd name="T71" fmla="*/ 2147483647 h 534"/>
                  <a:gd name="T72" fmla="*/ 2147483647 w 297"/>
                  <a:gd name="T73" fmla="*/ 2147483647 h 534"/>
                  <a:gd name="T74" fmla="*/ 2147483647 w 297"/>
                  <a:gd name="T75" fmla="*/ 0 h 534"/>
                  <a:gd name="T76" fmla="*/ 2147483647 w 297"/>
                  <a:gd name="T77" fmla="*/ 0 h 5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7"/>
                  <a:gd name="T118" fmla="*/ 0 h 534"/>
                  <a:gd name="T119" fmla="*/ 297 w 297"/>
                  <a:gd name="T120" fmla="*/ 534 h 53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7" h="534">
                    <a:moveTo>
                      <a:pt x="128" y="0"/>
                    </a:moveTo>
                    <a:lnTo>
                      <a:pt x="148" y="20"/>
                    </a:lnTo>
                    <a:lnTo>
                      <a:pt x="148" y="40"/>
                    </a:lnTo>
                    <a:lnTo>
                      <a:pt x="90" y="94"/>
                    </a:lnTo>
                    <a:lnTo>
                      <a:pt x="77" y="135"/>
                    </a:lnTo>
                    <a:lnTo>
                      <a:pt x="77" y="189"/>
                    </a:lnTo>
                    <a:lnTo>
                      <a:pt x="57" y="229"/>
                    </a:lnTo>
                    <a:lnTo>
                      <a:pt x="19" y="282"/>
                    </a:lnTo>
                    <a:lnTo>
                      <a:pt x="0" y="343"/>
                    </a:lnTo>
                    <a:lnTo>
                      <a:pt x="0" y="397"/>
                    </a:lnTo>
                    <a:lnTo>
                      <a:pt x="19" y="458"/>
                    </a:lnTo>
                    <a:lnTo>
                      <a:pt x="0" y="512"/>
                    </a:lnTo>
                    <a:lnTo>
                      <a:pt x="19" y="512"/>
                    </a:lnTo>
                    <a:lnTo>
                      <a:pt x="57" y="499"/>
                    </a:lnTo>
                    <a:lnTo>
                      <a:pt x="90" y="499"/>
                    </a:lnTo>
                    <a:lnTo>
                      <a:pt x="109" y="512"/>
                    </a:lnTo>
                    <a:lnTo>
                      <a:pt x="148" y="533"/>
                    </a:lnTo>
                    <a:lnTo>
                      <a:pt x="167" y="512"/>
                    </a:lnTo>
                    <a:lnTo>
                      <a:pt x="199" y="499"/>
                    </a:lnTo>
                    <a:lnTo>
                      <a:pt x="276" y="512"/>
                    </a:lnTo>
                    <a:lnTo>
                      <a:pt x="276" y="438"/>
                    </a:lnTo>
                    <a:lnTo>
                      <a:pt x="257" y="384"/>
                    </a:lnTo>
                    <a:lnTo>
                      <a:pt x="276" y="343"/>
                    </a:lnTo>
                    <a:lnTo>
                      <a:pt x="296" y="323"/>
                    </a:lnTo>
                    <a:lnTo>
                      <a:pt x="296" y="303"/>
                    </a:lnTo>
                    <a:lnTo>
                      <a:pt x="276" y="303"/>
                    </a:lnTo>
                    <a:lnTo>
                      <a:pt x="238" y="269"/>
                    </a:lnTo>
                    <a:lnTo>
                      <a:pt x="218" y="229"/>
                    </a:lnTo>
                    <a:lnTo>
                      <a:pt x="238" y="189"/>
                    </a:lnTo>
                    <a:lnTo>
                      <a:pt x="257" y="168"/>
                    </a:lnTo>
                    <a:lnTo>
                      <a:pt x="257" y="155"/>
                    </a:lnTo>
                    <a:lnTo>
                      <a:pt x="238" y="135"/>
                    </a:lnTo>
                    <a:lnTo>
                      <a:pt x="218" y="155"/>
                    </a:lnTo>
                    <a:lnTo>
                      <a:pt x="186" y="135"/>
                    </a:lnTo>
                    <a:lnTo>
                      <a:pt x="167" y="74"/>
                    </a:lnTo>
                    <a:lnTo>
                      <a:pt x="186" y="40"/>
                    </a:lnTo>
                    <a:lnTo>
                      <a:pt x="186" y="20"/>
                    </a:lnTo>
                    <a:lnTo>
                      <a:pt x="167" y="0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58" name="Freeform 82"/>
              <p:cNvSpPr>
                <a:spLocks noChangeAspect="1"/>
              </p:cNvSpPr>
              <p:nvPr/>
            </p:nvSpPr>
            <p:spPr bwMode="auto">
              <a:xfrm>
                <a:off x="2447" y="1221"/>
                <a:ext cx="919" cy="819"/>
              </a:xfrm>
              <a:custGeom>
                <a:avLst/>
                <a:gdLst>
                  <a:gd name="T0" fmla="*/ 0 w 765"/>
                  <a:gd name="T1" fmla="*/ 2147483647 h 762"/>
                  <a:gd name="T2" fmla="*/ 2147483647 w 765"/>
                  <a:gd name="T3" fmla="*/ 2147483647 h 762"/>
                  <a:gd name="T4" fmla="*/ 2147483647 w 765"/>
                  <a:gd name="T5" fmla="*/ 2147483647 h 762"/>
                  <a:gd name="T6" fmla="*/ 2147483647 w 765"/>
                  <a:gd name="T7" fmla="*/ 2147483647 h 762"/>
                  <a:gd name="T8" fmla="*/ 2147483647 w 765"/>
                  <a:gd name="T9" fmla="*/ 2147483647 h 762"/>
                  <a:gd name="T10" fmla="*/ 2147483647 w 765"/>
                  <a:gd name="T11" fmla="*/ 2147483647 h 762"/>
                  <a:gd name="T12" fmla="*/ 2147483647 w 765"/>
                  <a:gd name="T13" fmla="*/ 2147483647 h 762"/>
                  <a:gd name="T14" fmla="*/ 2147483647 w 765"/>
                  <a:gd name="T15" fmla="*/ 2147483647 h 762"/>
                  <a:gd name="T16" fmla="*/ 2147483647 w 765"/>
                  <a:gd name="T17" fmla="*/ 2147483647 h 762"/>
                  <a:gd name="T18" fmla="*/ 2147483647 w 765"/>
                  <a:gd name="T19" fmla="*/ 2147483647 h 762"/>
                  <a:gd name="T20" fmla="*/ 2147483647 w 765"/>
                  <a:gd name="T21" fmla="*/ 2147483647 h 762"/>
                  <a:gd name="T22" fmla="*/ 2147483647 w 765"/>
                  <a:gd name="T23" fmla="*/ 2147483647 h 762"/>
                  <a:gd name="T24" fmla="*/ 2147483647 w 765"/>
                  <a:gd name="T25" fmla="*/ 2147483647 h 762"/>
                  <a:gd name="T26" fmla="*/ 2147483647 w 765"/>
                  <a:gd name="T27" fmla="*/ 2147483647 h 762"/>
                  <a:gd name="T28" fmla="*/ 2147483647 w 765"/>
                  <a:gd name="T29" fmla="*/ 2147483647 h 762"/>
                  <a:gd name="T30" fmla="*/ 2147483647 w 765"/>
                  <a:gd name="T31" fmla="*/ 2147483647 h 762"/>
                  <a:gd name="T32" fmla="*/ 2147483647 w 765"/>
                  <a:gd name="T33" fmla="*/ 2147483647 h 762"/>
                  <a:gd name="T34" fmla="*/ 2147483647 w 765"/>
                  <a:gd name="T35" fmla="*/ 2147483647 h 762"/>
                  <a:gd name="T36" fmla="*/ 2147483647 w 765"/>
                  <a:gd name="T37" fmla="*/ 2147483647 h 762"/>
                  <a:gd name="T38" fmla="*/ 2147483647 w 765"/>
                  <a:gd name="T39" fmla="*/ 2147483647 h 762"/>
                  <a:gd name="T40" fmla="*/ 2147483647 w 765"/>
                  <a:gd name="T41" fmla="*/ 2147483647 h 762"/>
                  <a:gd name="T42" fmla="*/ 2147483647 w 765"/>
                  <a:gd name="T43" fmla="*/ 2147483647 h 762"/>
                  <a:gd name="T44" fmla="*/ 2147483647 w 765"/>
                  <a:gd name="T45" fmla="*/ 2147483647 h 762"/>
                  <a:gd name="T46" fmla="*/ 2147483647 w 765"/>
                  <a:gd name="T47" fmla="*/ 2147483647 h 762"/>
                  <a:gd name="T48" fmla="*/ 2147483647 w 765"/>
                  <a:gd name="T49" fmla="*/ 2147483647 h 762"/>
                  <a:gd name="T50" fmla="*/ 2147483647 w 765"/>
                  <a:gd name="T51" fmla="*/ 2147483647 h 762"/>
                  <a:gd name="T52" fmla="*/ 2147483647 w 765"/>
                  <a:gd name="T53" fmla="*/ 2147483647 h 762"/>
                  <a:gd name="T54" fmla="*/ 2147483647 w 765"/>
                  <a:gd name="T55" fmla="*/ 2147483647 h 762"/>
                  <a:gd name="T56" fmla="*/ 2147483647 w 765"/>
                  <a:gd name="T57" fmla="*/ 2147483647 h 762"/>
                  <a:gd name="T58" fmla="*/ 2147483647 w 765"/>
                  <a:gd name="T59" fmla="*/ 2147483647 h 762"/>
                  <a:gd name="T60" fmla="*/ 2147483647 w 765"/>
                  <a:gd name="T61" fmla="*/ 2147483647 h 762"/>
                  <a:gd name="T62" fmla="*/ 2147483647 w 765"/>
                  <a:gd name="T63" fmla="*/ 2147483647 h 762"/>
                  <a:gd name="T64" fmla="*/ 2147483647 w 765"/>
                  <a:gd name="T65" fmla="*/ 2147483647 h 762"/>
                  <a:gd name="T66" fmla="*/ 2147483647 w 765"/>
                  <a:gd name="T67" fmla="*/ 2147483647 h 762"/>
                  <a:gd name="T68" fmla="*/ 2147483647 w 765"/>
                  <a:gd name="T69" fmla="*/ 2147483647 h 762"/>
                  <a:gd name="T70" fmla="*/ 2147483647 w 765"/>
                  <a:gd name="T71" fmla="*/ 2147483647 h 762"/>
                  <a:gd name="T72" fmla="*/ 2147483647 w 765"/>
                  <a:gd name="T73" fmla="*/ 2147483647 h 762"/>
                  <a:gd name="T74" fmla="*/ 2147483647 w 765"/>
                  <a:gd name="T75" fmla="*/ 2147483647 h 762"/>
                  <a:gd name="T76" fmla="*/ 2147483647 w 765"/>
                  <a:gd name="T77" fmla="*/ 2147483647 h 762"/>
                  <a:gd name="T78" fmla="*/ 2147483647 w 765"/>
                  <a:gd name="T79" fmla="*/ 2147483647 h 762"/>
                  <a:gd name="T80" fmla="*/ 2147483647 w 765"/>
                  <a:gd name="T81" fmla="*/ 2147483647 h 762"/>
                  <a:gd name="T82" fmla="*/ 2147483647 w 765"/>
                  <a:gd name="T83" fmla="*/ 2147483647 h 762"/>
                  <a:gd name="T84" fmla="*/ 2147483647 w 765"/>
                  <a:gd name="T85" fmla="*/ 2147483647 h 762"/>
                  <a:gd name="T86" fmla="*/ 2147483647 w 765"/>
                  <a:gd name="T87" fmla="*/ 2147483647 h 762"/>
                  <a:gd name="T88" fmla="*/ 2147483647 w 765"/>
                  <a:gd name="T89" fmla="*/ 2147483647 h 762"/>
                  <a:gd name="T90" fmla="*/ 2147483647 w 765"/>
                  <a:gd name="T91" fmla="*/ 0 h 762"/>
                  <a:gd name="T92" fmla="*/ 2147483647 w 765"/>
                  <a:gd name="T93" fmla="*/ 0 h 762"/>
                  <a:gd name="T94" fmla="*/ 2147483647 w 765"/>
                  <a:gd name="T95" fmla="*/ 2147483647 h 762"/>
                  <a:gd name="T96" fmla="*/ 2147483647 w 765"/>
                  <a:gd name="T97" fmla="*/ 2147483647 h 762"/>
                  <a:gd name="T98" fmla="*/ 2147483647 w 765"/>
                  <a:gd name="T99" fmla="*/ 2147483647 h 762"/>
                  <a:gd name="T100" fmla="*/ 2147483647 w 765"/>
                  <a:gd name="T101" fmla="*/ 2147483647 h 762"/>
                  <a:gd name="T102" fmla="*/ 2147483647 w 765"/>
                  <a:gd name="T103" fmla="*/ 2147483647 h 762"/>
                  <a:gd name="T104" fmla="*/ 2147483647 w 765"/>
                  <a:gd name="T105" fmla="*/ 2147483647 h 762"/>
                  <a:gd name="T106" fmla="*/ 0 w 765"/>
                  <a:gd name="T107" fmla="*/ 2147483647 h 7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65"/>
                  <a:gd name="T163" fmla="*/ 0 h 762"/>
                  <a:gd name="T164" fmla="*/ 765 w 765"/>
                  <a:gd name="T165" fmla="*/ 762 h 7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65" h="762">
                    <a:moveTo>
                      <a:pt x="0" y="74"/>
                    </a:moveTo>
                    <a:lnTo>
                      <a:pt x="19" y="134"/>
                    </a:lnTo>
                    <a:lnTo>
                      <a:pt x="19" y="175"/>
                    </a:lnTo>
                    <a:lnTo>
                      <a:pt x="51" y="249"/>
                    </a:lnTo>
                    <a:lnTo>
                      <a:pt x="70" y="269"/>
                    </a:lnTo>
                    <a:lnTo>
                      <a:pt x="109" y="269"/>
                    </a:lnTo>
                    <a:lnTo>
                      <a:pt x="147" y="290"/>
                    </a:lnTo>
                    <a:lnTo>
                      <a:pt x="147" y="323"/>
                    </a:lnTo>
                    <a:lnTo>
                      <a:pt x="159" y="343"/>
                    </a:lnTo>
                    <a:lnTo>
                      <a:pt x="89" y="552"/>
                    </a:lnTo>
                    <a:lnTo>
                      <a:pt x="89" y="613"/>
                    </a:lnTo>
                    <a:lnTo>
                      <a:pt x="128" y="667"/>
                    </a:lnTo>
                    <a:lnTo>
                      <a:pt x="147" y="707"/>
                    </a:lnTo>
                    <a:lnTo>
                      <a:pt x="159" y="728"/>
                    </a:lnTo>
                    <a:lnTo>
                      <a:pt x="198" y="747"/>
                    </a:lnTo>
                    <a:lnTo>
                      <a:pt x="526" y="761"/>
                    </a:lnTo>
                    <a:lnTo>
                      <a:pt x="564" y="707"/>
                    </a:lnTo>
                    <a:lnTo>
                      <a:pt x="584" y="667"/>
                    </a:lnTo>
                    <a:lnTo>
                      <a:pt x="584" y="613"/>
                    </a:lnTo>
                    <a:lnTo>
                      <a:pt x="596" y="572"/>
                    </a:lnTo>
                    <a:lnTo>
                      <a:pt x="654" y="518"/>
                    </a:lnTo>
                    <a:lnTo>
                      <a:pt x="654" y="498"/>
                    </a:lnTo>
                    <a:lnTo>
                      <a:pt x="635" y="478"/>
                    </a:lnTo>
                    <a:lnTo>
                      <a:pt x="654" y="458"/>
                    </a:lnTo>
                    <a:lnTo>
                      <a:pt x="693" y="437"/>
                    </a:lnTo>
                    <a:lnTo>
                      <a:pt x="725" y="404"/>
                    </a:lnTo>
                    <a:lnTo>
                      <a:pt x="744" y="343"/>
                    </a:lnTo>
                    <a:lnTo>
                      <a:pt x="764" y="269"/>
                    </a:lnTo>
                    <a:lnTo>
                      <a:pt x="764" y="209"/>
                    </a:lnTo>
                    <a:lnTo>
                      <a:pt x="744" y="188"/>
                    </a:lnTo>
                    <a:lnTo>
                      <a:pt x="674" y="175"/>
                    </a:lnTo>
                    <a:lnTo>
                      <a:pt x="654" y="209"/>
                    </a:lnTo>
                    <a:lnTo>
                      <a:pt x="616" y="249"/>
                    </a:lnTo>
                    <a:lnTo>
                      <a:pt x="596" y="290"/>
                    </a:lnTo>
                    <a:lnTo>
                      <a:pt x="584" y="343"/>
                    </a:lnTo>
                    <a:lnTo>
                      <a:pt x="584" y="290"/>
                    </a:lnTo>
                    <a:lnTo>
                      <a:pt x="506" y="269"/>
                    </a:lnTo>
                    <a:lnTo>
                      <a:pt x="474" y="229"/>
                    </a:lnTo>
                    <a:lnTo>
                      <a:pt x="436" y="229"/>
                    </a:lnTo>
                    <a:lnTo>
                      <a:pt x="397" y="188"/>
                    </a:lnTo>
                    <a:lnTo>
                      <a:pt x="378" y="134"/>
                    </a:lnTo>
                    <a:lnTo>
                      <a:pt x="346" y="74"/>
                    </a:lnTo>
                    <a:lnTo>
                      <a:pt x="307" y="60"/>
                    </a:lnTo>
                    <a:lnTo>
                      <a:pt x="288" y="60"/>
                    </a:lnTo>
                    <a:lnTo>
                      <a:pt x="256" y="40"/>
                    </a:lnTo>
                    <a:lnTo>
                      <a:pt x="256" y="0"/>
                    </a:lnTo>
                    <a:lnTo>
                      <a:pt x="198" y="0"/>
                    </a:lnTo>
                    <a:lnTo>
                      <a:pt x="179" y="20"/>
                    </a:lnTo>
                    <a:lnTo>
                      <a:pt x="198" y="20"/>
                    </a:lnTo>
                    <a:lnTo>
                      <a:pt x="179" y="40"/>
                    </a:lnTo>
                    <a:lnTo>
                      <a:pt x="128" y="40"/>
                    </a:lnTo>
                    <a:lnTo>
                      <a:pt x="70" y="60"/>
                    </a:lnTo>
                    <a:lnTo>
                      <a:pt x="19" y="74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59" name="Freeform 83"/>
              <p:cNvSpPr>
                <a:spLocks noChangeAspect="1"/>
              </p:cNvSpPr>
              <p:nvPr/>
            </p:nvSpPr>
            <p:spPr bwMode="auto">
              <a:xfrm>
                <a:off x="3032" y="1380"/>
                <a:ext cx="193" cy="125"/>
              </a:xfrm>
              <a:custGeom>
                <a:avLst/>
                <a:gdLst>
                  <a:gd name="T0" fmla="*/ 2147483647 w 162"/>
                  <a:gd name="T1" fmla="*/ 2147483647 h 116"/>
                  <a:gd name="T2" fmla="*/ 2147483647 w 162"/>
                  <a:gd name="T3" fmla="*/ 2147483647 h 116"/>
                  <a:gd name="T4" fmla="*/ 2147483647 w 162"/>
                  <a:gd name="T5" fmla="*/ 2147483647 h 116"/>
                  <a:gd name="T6" fmla="*/ 2147483647 w 162"/>
                  <a:gd name="T7" fmla="*/ 2147483647 h 116"/>
                  <a:gd name="T8" fmla="*/ 2147483647 w 162"/>
                  <a:gd name="T9" fmla="*/ 2147483647 h 116"/>
                  <a:gd name="T10" fmla="*/ 0 w 162"/>
                  <a:gd name="T11" fmla="*/ 2147483647 h 116"/>
                  <a:gd name="T12" fmla="*/ 2147483647 w 162"/>
                  <a:gd name="T13" fmla="*/ 2147483647 h 116"/>
                  <a:gd name="T14" fmla="*/ 2147483647 w 162"/>
                  <a:gd name="T15" fmla="*/ 0 h 116"/>
                  <a:gd name="T16" fmla="*/ 2147483647 w 162"/>
                  <a:gd name="T17" fmla="*/ 0 h 116"/>
                  <a:gd name="T18" fmla="*/ 2147483647 w 162"/>
                  <a:gd name="T19" fmla="*/ 2147483647 h 116"/>
                  <a:gd name="T20" fmla="*/ 2147483647 w 162"/>
                  <a:gd name="T21" fmla="*/ 0 h 116"/>
                  <a:gd name="T22" fmla="*/ 2147483647 w 162"/>
                  <a:gd name="T23" fmla="*/ 2147483647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2"/>
                  <a:gd name="T37" fmla="*/ 0 h 116"/>
                  <a:gd name="T38" fmla="*/ 162 w 162"/>
                  <a:gd name="T39" fmla="*/ 116 h 1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2" h="116">
                    <a:moveTo>
                      <a:pt x="161" y="20"/>
                    </a:moveTo>
                    <a:lnTo>
                      <a:pt x="148" y="60"/>
                    </a:lnTo>
                    <a:lnTo>
                      <a:pt x="109" y="94"/>
                    </a:lnTo>
                    <a:lnTo>
                      <a:pt x="70" y="115"/>
                    </a:lnTo>
                    <a:lnTo>
                      <a:pt x="38" y="94"/>
                    </a:lnTo>
                    <a:lnTo>
                      <a:pt x="0" y="81"/>
                    </a:lnTo>
                    <a:lnTo>
                      <a:pt x="19" y="20"/>
                    </a:lnTo>
                    <a:lnTo>
                      <a:pt x="51" y="0"/>
                    </a:lnTo>
                    <a:lnTo>
                      <a:pt x="70" y="0"/>
                    </a:lnTo>
                    <a:lnTo>
                      <a:pt x="109" y="20"/>
                    </a:lnTo>
                    <a:lnTo>
                      <a:pt x="148" y="0"/>
                    </a:lnTo>
                    <a:lnTo>
                      <a:pt x="161" y="2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60" name="AutoShape 84"/>
              <p:cNvSpPr>
                <a:spLocks noChangeAspect="1"/>
              </p:cNvSpPr>
              <p:nvPr/>
            </p:nvSpPr>
            <p:spPr bwMode="gray">
              <a:xfrm rot="110240">
                <a:off x="822" y="642"/>
                <a:ext cx="254" cy="240"/>
              </a:xfrm>
              <a:custGeom>
                <a:avLst/>
                <a:gdLst>
                  <a:gd name="T0" fmla="*/ 0 w 69"/>
                  <a:gd name="T1" fmla="*/ 2147483647 h 59"/>
                  <a:gd name="T2" fmla="*/ 2147483647 w 69"/>
                  <a:gd name="T3" fmla="*/ 2147483647 h 59"/>
                  <a:gd name="T4" fmla="*/ 2147483647 w 69"/>
                  <a:gd name="T5" fmla="*/ 2147483647 h 59"/>
                  <a:gd name="T6" fmla="*/ 2147483647 w 69"/>
                  <a:gd name="T7" fmla="*/ 0 h 59"/>
                  <a:gd name="T8" fmla="*/ 2147483647 w 69"/>
                  <a:gd name="T9" fmla="*/ 2147483647 h 59"/>
                  <a:gd name="T10" fmla="*/ 2147483647 w 69"/>
                  <a:gd name="T11" fmla="*/ 2147483647 h 59"/>
                  <a:gd name="T12" fmla="*/ 2147483647 w 69"/>
                  <a:gd name="T13" fmla="*/ 2147483647 h 59"/>
                  <a:gd name="T14" fmla="*/ 2147483647 w 69"/>
                  <a:gd name="T15" fmla="*/ 2147483647 h 59"/>
                  <a:gd name="T16" fmla="*/ 2147483647 w 69"/>
                  <a:gd name="T17" fmla="*/ 2147483647 h 59"/>
                  <a:gd name="T18" fmla="*/ 2147483647 w 69"/>
                  <a:gd name="T19" fmla="*/ 2147483647 h 59"/>
                  <a:gd name="T20" fmla="*/ 2147483647 w 69"/>
                  <a:gd name="T21" fmla="*/ 2147483647 h 59"/>
                  <a:gd name="T22" fmla="*/ 2147483647 w 69"/>
                  <a:gd name="T23" fmla="*/ 2147483647 h 59"/>
                  <a:gd name="T24" fmla="*/ 2147483647 w 69"/>
                  <a:gd name="T25" fmla="*/ 2147483647 h 59"/>
                  <a:gd name="T26" fmla="*/ 2147483647 w 69"/>
                  <a:gd name="T27" fmla="*/ 2147483647 h 59"/>
                  <a:gd name="T28" fmla="*/ 2147483647 w 69"/>
                  <a:gd name="T29" fmla="*/ 2147483647 h 59"/>
                  <a:gd name="T30" fmla="*/ 2147483647 w 69"/>
                  <a:gd name="T31" fmla="*/ 2147483647 h 59"/>
                  <a:gd name="T32" fmla="*/ 2147483647 w 69"/>
                  <a:gd name="T33" fmla="*/ 2147483647 h 59"/>
                  <a:gd name="T34" fmla="*/ 0 w 69"/>
                  <a:gd name="T35" fmla="*/ 2147483647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"/>
                  <a:gd name="T55" fmla="*/ 0 h 59"/>
                  <a:gd name="T56" fmla="*/ 69 w 69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" h="59">
                    <a:moveTo>
                      <a:pt x="0" y="39"/>
                    </a:moveTo>
                    <a:lnTo>
                      <a:pt x="1" y="20"/>
                    </a:lnTo>
                    <a:lnTo>
                      <a:pt x="1" y="3"/>
                    </a:lnTo>
                    <a:lnTo>
                      <a:pt x="9" y="0"/>
                    </a:lnTo>
                    <a:lnTo>
                      <a:pt x="15" y="11"/>
                    </a:lnTo>
                    <a:lnTo>
                      <a:pt x="25" y="15"/>
                    </a:lnTo>
                    <a:lnTo>
                      <a:pt x="31" y="20"/>
                    </a:lnTo>
                    <a:lnTo>
                      <a:pt x="62" y="10"/>
                    </a:lnTo>
                    <a:lnTo>
                      <a:pt x="66" y="12"/>
                    </a:lnTo>
                    <a:lnTo>
                      <a:pt x="69" y="20"/>
                    </a:lnTo>
                    <a:lnTo>
                      <a:pt x="54" y="34"/>
                    </a:lnTo>
                    <a:lnTo>
                      <a:pt x="63" y="52"/>
                    </a:lnTo>
                    <a:lnTo>
                      <a:pt x="43" y="59"/>
                    </a:lnTo>
                    <a:lnTo>
                      <a:pt x="40" y="44"/>
                    </a:lnTo>
                    <a:lnTo>
                      <a:pt x="37" y="48"/>
                    </a:lnTo>
                    <a:lnTo>
                      <a:pt x="26" y="39"/>
                    </a:lnTo>
                    <a:lnTo>
                      <a:pt x="6" y="3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97736" tIns="48868" rIns="97736" bIns="48868" anchor="ctr"/>
              <a:lstStyle/>
              <a:p>
                <a:endParaRPr lang="pt-BR"/>
              </a:p>
            </p:txBody>
          </p:sp>
          <p:sp>
            <p:nvSpPr>
              <p:cNvPr id="8197161" name="AutoShape 85"/>
              <p:cNvSpPr>
                <a:spLocks noChangeAspect="1"/>
              </p:cNvSpPr>
              <p:nvPr/>
            </p:nvSpPr>
            <p:spPr bwMode="gray">
              <a:xfrm rot="110240">
                <a:off x="1086" y="685"/>
                <a:ext cx="181" cy="223"/>
              </a:xfrm>
              <a:custGeom>
                <a:avLst/>
                <a:gdLst>
                  <a:gd name="T0" fmla="*/ 2147483647 w 52"/>
                  <a:gd name="T1" fmla="*/ 2147483647 h 55"/>
                  <a:gd name="T2" fmla="*/ 2147483647 w 52"/>
                  <a:gd name="T3" fmla="*/ 2147483647 h 55"/>
                  <a:gd name="T4" fmla="*/ 2147483647 w 52"/>
                  <a:gd name="T5" fmla="*/ 2147483647 h 55"/>
                  <a:gd name="T6" fmla="*/ 2147483647 w 52"/>
                  <a:gd name="T7" fmla="*/ 2147483647 h 55"/>
                  <a:gd name="T8" fmla="*/ 2147483647 w 52"/>
                  <a:gd name="T9" fmla="*/ 2147483647 h 55"/>
                  <a:gd name="T10" fmla="*/ 2147483647 w 52"/>
                  <a:gd name="T11" fmla="*/ 2147483647 h 55"/>
                  <a:gd name="T12" fmla="*/ 2147483647 w 52"/>
                  <a:gd name="T13" fmla="*/ 2147483647 h 55"/>
                  <a:gd name="T14" fmla="*/ 0 w 52"/>
                  <a:gd name="T15" fmla="*/ 0 h 55"/>
                  <a:gd name="T16" fmla="*/ 2147483647 w 52"/>
                  <a:gd name="T17" fmla="*/ 2147483647 h 55"/>
                  <a:gd name="T18" fmla="*/ 2147483647 w 52"/>
                  <a:gd name="T19" fmla="*/ 2147483647 h 55"/>
                  <a:gd name="T20" fmla="*/ 2147483647 w 52"/>
                  <a:gd name="T21" fmla="*/ 2147483647 h 55"/>
                  <a:gd name="T22" fmla="*/ 2147483647 w 52"/>
                  <a:gd name="T23" fmla="*/ 2147483647 h 55"/>
                  <a:gd name="T24" fmla="*/ 2147483647 w 52"/>
                  <a:gd name="T25" fmla="*/ 2147483647 h 55"/>
                  <a:gd name="T26" fmla="*/ 2147483647 w 52"/>
                  <a:gd name="T27" fmla="*/ 2147483647 h 55"/>
                  <a:gd name="T28" fmla="*/ 2147483647 w 52"/>
                  <a:gd name="T29" fmla="*/ 2147483647 h 55"/>
                  <a:gd name="T30" fmla="*/ 2147483647 w 52"/>
                  <a:gd name="T31" fmla="*/ 2147483647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55"/>
                  <a:gd name="T50" fmla="*/ 52 w 52"/>
                  <a:gd name="T51" fmla="*/ 55 h 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55">
                    <a:moveTo>
                      <a:pt x="30" y="30"/>
                    </a:moveTo>
                    <a:lnTo>
                      <a:pt x="39" y="31"/>
                    </a:lnTo>
                    <a:lnTo>
                      <a:pt x="35" y="26"/>
                    </a:lnTo>
                    <a:lnTo>
                      <a:pt x="29" y="25"/>
                    </a:lnTo>
                    <a:lnTo>
                      <a:pt x="23" y="18"/>
                    </a:lnTo>
                    <a:lnTo>
                      <a:pt x="8" y="1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2" y="1"/>
                    </a:lnTo>
                    <a:lnTo>
                      <a:pt x="36" y="11"/>
                    </a:lnTo>
                    <a:lnTo>
                      <a:pt x="51" y="20"/>
                    </a:lnTo>
                    <a:lnTo>
                      <a:pt x="52" y="39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3" y="48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lIns="97736" tIns="48868" rIns="97736" bIns="48868" anchor="ctr"/>
              <a:lstStyle/>
              <a:p>
                <a:endParaRPr lang="pt-BR"/>
              </a:p>
            </p:txBody>
          </p:sp>
          <p:sp>
            <p:nvSpPr>
              <p:cNvPr id="8197162" name="Freeform 77"/>
              <p:cNvSpPr>
                <a:spLocks noChangeAspect="1"/>
              </p:cNvSpPr>
              <p:nvPr/>
            </p:nvSpPr>
            <p:spPr bwMode="auto">
              <a:xfrm>
                <a:off x="2000" y="1715"/>
                <a:ext cx="7" cy="15"/>
              </a:xfrm>
              <a:custGeom>
                <a:avLst/>
                <a:gdLst>
                  <a:gd name="T0" fmla="*/ 0 w 20"/>
                  <a:gd name="T1" fmla="*/ 1778786 h 33"/>
                  <a:gd name="T2" fmla="*/ 169255 w 20"/>
                  <a:gd name="T3" fmla="*/ 0 h 33"/>
                  <a:gd name="T4" fmla="*/ 0 60000 65536"/>
                  <a:gd name="T5" fmla="*/ 0 60000 65536"/>
                  <a:gd name="T6" fmla="*/ 0 w 20"/>
                  <a:gd name="T7" fmla="*/ 0 h 33"/>
                  <a:gd name="T8" fmla="*/ 20 w 20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33">
                    <a:moveTo>
                      <a:pt x="0" y="33"/>
                    </a:moveTo>
                    <a:cubicBezTo>
                      <a:pt x="9" y="7"/>
                      <a:pt x="2" y="18"/>
                      <a:pt x="20" y="0"/>
                    </a:cubicBez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63" name="Freeform 79"/>
              <p:cNvSpPr>
                <a:spLocks noChangeAspect="1"/>
              </p:cNvSpPr>
              <p:nvPr/>
            </p:nvSpPr>
            <p:spPr bwMode="auto">
              <a:xfrm>
                <a:off x="1763" y="1575"/>
                <a:ext cx="22" cy="14"/>
              </a:xfrm>
              <a:custGeom>
                <a:avLst/>
                <a:gdLst>
                  <a:gd name="T0" fmla="*/ 785687 w 53"/>
                  <a:gd name="T1" fmla="*/ 955994 h 33"/>
                  <a:gd name="T2" fmla="*/ 0 w 53"/>
                  <a:gd name="T3" fmla="*/ 0 h 33"/>
                  <a:gd name="T4" fmla="*/ 0 60000 65536"/>
                  <a:gd name="T5" fmla="*/ 0 60000 65536"/>
                  <a:gd name="T6" fmla="*/ 0 w 53"/>
                  <a:gd name="T7" fmla="*/ 0 h 33"/>
                  <a:gd name="T8" fmla="*/ 53 w 53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3" h="33">
                    <a:moveTo>
                      <a:pt x="53" y="33"/>
                    </a:moveTo>
                    <a:cubicBezTo>
                      <a:pt x="23" y="27"/>
                      <a:pt x="13" y="27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8197164" name="Forma 269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3061" y="1097"/>
                <a:ext cx="152" cy="302"/>
              </a:xfrm>
              <a:prstGeom prst="curvedConnector2">
                <a:avLst/>
              </a:prstGeom>
              <a:noFill/>
              <a:ln w="9525" algn="ctr">
                <a:noFill/>
                <a:round/>
                <a:headEnd/>
                <a:tailEnd type="arrow" w="med" len="med"/>
              </a:ln>
            </p:spPr>
          </p:cxnSp>
          <p:cxnSp>
            <p:nvCxnSpPr>
              <p:cNvPr id="8197165" name="Forma 269"/>
              <p:cNvCxnSpPr>
                <a:cxnSpLocks noChangeAspect="1" noChangeShapeType="1"/>
              </p:cNvCxnSpPr>
              <p:nvPr/>
            </p:nvCxnSpPr>
            <p:spPr bwMode="auto">
              <a:xfrm rot="-5400000">
                <a:off x="2425" y="2333"/>
                <a:ext cx="592" cy="298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noFill/>
                <a:round/>
                <a:headEnd/>
                <a:tailEnd type="arrow" w="med" len="med"/>
              </a:ln>
            </p:spPr>
          </p:cxnSp>
          <p:sp>
            <p:nvSpPr>
              <p:cNvPr id="8197166" name="Freeform 191"/>
              <p:cNvSpPr>
                <a:spLocks noChangeAspect="1"/>
              </p:cNvSpPr>
              <p:nvPr/>
            </p:nvSpPr>
            <p:spPr bwMode="auto">
              <a:xfrm>
                <a:off x="3351" y="3014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1"/>
                  <a:gd name="T53" fmla="*/ 0 w 1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67" name="Freeform 192"/>
              <p:cNvSpPr>
                <a:spLocks noChangeAspect="1"/>
              </p:cNvSpPr>
              <p:nvPr/>
            </p:nvSpPr>
            <p:spPr bwMode="auto">
              <a:xfrm>
                <a:off x="3355" y="301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"/>
                  <a:gd name="T43" fmla="*/ 0 h 1"/>
                  <a:gd name="T44" fmla="*/ 1 w 1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68" name="Freeform 193"/>
              <p:cNvSpPr>
                <a:spLocks noChangeAspect="1"/>
              </p:cNvSpPr>
              <p:nvPr/>
            </p:nvSpPr>
            <p:spPr bwMode="auto">
              <a:xfrm>
                <a:off x="3355" y="3014"/>
                <a:ext cx="1" cy="5"/>
              </a:xfrm>
              <a:custGeom>
                <a:avLst/>
                <a:gdLst>
                  <a:gd name="T0" fmla="*/ 0 w 1"/>
                  <a:gd name="T1" fmla="*/ 416195388 h 6"/>
                  <a:gd name="T2" fmla="*/ 0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0 h 6"/>
                  <a:gd name="T10" fmla="*/ 0 w 1"/>
                  <a:gd name="T11" fmla="*/ 0 h 6"/>
                  <a:gd name="T12" fmla="*/ 0 w 1"/>
                  <a:gd name="T13" fmla="*/ 0 h 6"/>
                  <a:gd name="T14" fmla="*/ 0 w 1"/>
                  <a:gd name="T15" fmla="*/ 416195388 h 6"/>
                  <a:gd name="T16" fmla="*/ 0 w 1"/>
                  <a:gd name="T17" fmla="*/ 416195388 h 6"/>
                  <a:gd name="T18" fmla="*/ 0 w 1"/>
                  <a:gd name="T19" fmla="*/ 416195388 h 6"/>
                  <a:gd name="T20" fmla="*/ 0 w 1"/>
                  <a:gd name="T21" fmla="*/ 416195388 h 6"/>
                  <a:gd name="T22" fmla="*/ 0 w 1"/>
                  <a:gd name="T23" fmla="*/ 416195388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6"/>
                  <a:gd name="T38" fmla="*/ 1 w 1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69" name="Freeform 194"/>
              <p:cNvSpPr>
                <a:spLocks noChangeAspect="1"/>
              </p:cNvSpPr>
              <p:nvPr/>
            </p:nvSpPr>
            <p:spPr bwMode="auto">
              <a:xfrm>
                <a:off x="3415" y="29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0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70" name="Freeform 195"/>
              <p:cNvSpPr>
                <a:spLocks noChangeAspect="1"/>
              </p:cNvSpPr>
              <p:nvPr/>
            </p:nvSpPr>
            <p:spPr bwMode="auto">
              <a:xfrm>
                <a:off x="3434" y="2980"/>
                <a:ext cx="1" cy="5"/>
              </a:xfrm>
              <a:custGeom>
                <a:avLst/>
                <a:gdLst>
                  <a:gd name="T0" fmla="*/ 0 w 1"/>
                  <a:gd name="T1" fmla="*/ 103938486 h 7"/>
                  <a:gd name="T2" fmla="*/ 0 w 1"/>
                  <a:gd name="T3" fmla="*/ 103938486 h 7"/>
                  <a:gd name="T4" fmla="*/ 0 w 1"/>
                  <a:gd name="T5" fmla="*/ 103938486 h 7"/>
                  <a:gd name="T6" fmla="*/ 0 w 1"/>
                  <a:gd name="T7" fmla="*/ 103938486 h 7"/>
                  <a:gd name="T8" fmla="*/ 0 w 1"/>
                  <a:gd name="T9" fmla="*/ 103938486 h 7"/>
                  <a:gd name="T10" fmla="*/ 0 w 1"/>
                  <a:gd name="T11" fmla="*/ 103938486 h 7"/>
                  <a:gd name="T12" fmla="*/ 0 w 1"/>
                  <a:gd name="T13" fmla="*/ 103938486 h 7"/>
                  <a:gd name="T14" fmla="*/ 0 w 1"/>
                  <a:gd name="T15" fmla="*/ 0 h 7"/>
                  <a:gd name="T16" fmla="*/ 0 w 1"/>
                  <a:gd name="T17" fmla="*/ 0 h 7"/>
                  <a:gd name="T18" fmla="*/ 0 w 1"/>
                  <a:gd name="T19" fmla="*/ 0 h 7"/>
                  <a:gd name="T20" fmla="*/ 0 w 1"/>
                  <a:gd name="T21" fmla="*/ 0 h 7"/>
                  <a:gd name="T22" fmla="*/ 0 w 1"/>
                  <a:gd name="T23" fmla="*/ 0 h 7"/>
                  <a:gd name="T24" fmla="*/ 0 w 1"/>
                  <a:gd name="T25" fmla="*/ 0 h 7"/>
                  <a:gd name="T26" fmla="*/ 0 w 1"/>
                  <a:gd name="T27" fmla="*/ 0 h 7"/>
                  <a:gd name="T28" fmla="*/ 0 w 1"/>
                  <a:gd name="T29" fmla="*/ 0 h 7"/>
                  <a:gd name="T30" fmla="*/ 0 w 1"/>
                  <a:gd name="T31" fmla="*/ 0 h 7"/>
                  <a:gd name="T32" fmla="*/ 0 w 1"/>
                  <a:gd name="T33" fmla="*/ 103938486 h 7"/>
                  <a:gd name="T34" fmla="*/ 0 w 1"/>
                  <a:gd name="T35" fmla="*/ 103938486 h 7"/>
                  <a:gd name="T36" fmla="*/ 0 w 1"/>
                  <a:gd name="T37" fmla="*/ 103938486 h 7"/>
                  <a:gd name="T38" fmla="*/ 0 w 1"/>
                  <a:gd name="T39" fmla="*/ 103938486 h 7"/>
                  <a:gd name="T40" fmla="*/ 0 w 1"/>
                  <a:gd name="T41" fmla="*/ 103938486 h 7"/>
                  <a:gd name="T42" fmla="*/ 0 w 1"/>
                  <a:gd name="T43" fmla="*/ 103938486 h 7"/>
                  <a:gd name="T44" fmla="*/ 0 w 1"/>
                  <a:gd name="T45" fmla="*/ 103938486 h 7"/>
                  <a:gd name="T46" fmla="*/ 0 w 1"/>
                  <a:gd name="T47" fmla="*/ 103938486 h 7"/>
                  <a:gd name="T48" fmla="*/ 0 w 1"/>
                  <a:gd name="T49" fmla="*/ 103938486 h 7"/>
                  <a:gd name="T50" fmla="*/ 0 w 1"/>
                  <a:gd name="T51" fmla="*/ 103938486 h 7"/>
                  <a:gd name="T52" fmla="*/ 0 w 1"/>
                  <a:gd name="T53" fmla="*/ 103938486 h 7"/>
                  <a:gd name="T54" fmla="*/ 0 w 1"/>
                  <a:gd name="T55" fmla="*/ 103938486 h 7"/>
                  <a:gd name="T56" fmla="*/ 0 w 1"/>
                  <a:gd name="T57" fmla="*/ 103938486 h 7"/>
                  <a:gd name="T58" fmla="*/ 0 w 1"/>
                  <a:gd name="T59" fmla="*/ 103938486 h 7"/>
                  <a:gd name="T60" fmla="*/ 0 w 1"/>
                  <a:gd name="T61" fmla="*/ 103938486 h 7"/>
                  <a:gd name="T62" fmla="*/ 0 w 1"/>
                  <a:gd name="T63" fmla="*/ 103938486 h 7"/>
                  <a:gd name="T64" fmla="*/ 0 w 1"/>
                  <a:gd name="T65" fmla="*/ 103938486 h 7"/>
                  <a:gd name="T66" fmla="*/ 0 w 1"/>
                  <a:gd name="T67" fmla="*/ 103938486 h 7"/>
                  <a:gd name="T68" fmla="*/ 0 w 1"/>
                  <a:gd name="T69" fmla="*/ 103938486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"/>
                  <a:gd name="T106" fmla="*/ 0 h 7"/>
                  <a:gd name="T107" fmla="*/ 1 w 1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71" name="Freeform 196"/>
              <p:cNvSpPr>
                <a:spLocks noChangeAspect="1"/>
              </p:cNvSpPr>
              <p:nvPr/>
            </p:nvSpPr>
            <p:spPr bwMode="auto">
              <a:xfrm>
                <a:off x="3434" y="29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0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72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3434" y="2985"/>
                <a:ext cx="1" cy="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 sz="1000" b="0">
                  <a:latin typeface="Tahoma" pitchFamily="34" charset="0"/>
                </a:endParaRPr>
              </a:p>
            </p:txBody>
          </p:sp>
          <p:sp>
            <p:nvSpPr>
              <p:cNvPr id="8197173" name="Freeform 198"/>
              <p:cNvSpPr>
                <a:spLocks noChangeAspect="1"/>
              </p:cNvSpPr>
              <p:nvPr/>
            </p:nvSpPr>
            <p:spPr bwMode="auto">
              <a:xfrm>
                <a:off x="3434" y="2985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0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74" name="Freeform 202"/>
              <p:cNvSpPr>
                <a:spLocks noChangeAspect="1"/>
              </p:cNvSpPr>
              <p:nvPr/>
            </p:nvSpPr>
            <p:spPr bwMode="auto">
              <a:xfrm>
                <a:off x="3434" y="2985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0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75" name="Freeform 77"/>
              <p:cNvSpPr>
                <a:spLocks noChangeAspect="1"/>
              </p:cNvSpPr>
              <p:nvPr/>
            </p:nvSpPr>
            <p:spPr bwMode="auto">
              <a:xfrm>
                <a:off x="1989" y="1715"/>
                <a:ext cx="7" cy="15"/>
              </a:xfrm>
              <a:custGeom>
                <a:avLst/>
                <a:gdLst>
                  <a:gd name="T0" fmla="*/ 0 w 20"/>
                  <a:gd name="T1" fmla="*/ 1778786 h 33"/>
                  <a:gd name="T2" fmla="*/ 169255 w 20"/>
                  <a:gd name="T3" fmla="*/ 0 h 33"/>
                  <a:gd name="T4" fmla="*/ 0 60000 65536"/>
                  <a:gd name="T5" fmla="*/ 0 60000 65536"/>
                  <a:gd name="T6" fmla="*/ 0 w 20"/>
                  <a:gd name="T7" fmla="*/ 0 h 33"/>
                  <a:gd name="T8" fmla="*/ 20 w 20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33">
                    <a:moveTo>
                      <a:pt x="0" y="33"/>
                    </a:moveTo>
                    <a:cubicBezTo>
                      <a:pt x="9" y="7"/>
                      <a:pt x="2" y="18"/>
                      <a:pt x="20" y="0"/>
                    </a:cubicBez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176" name="Freeform 280"/>
              <p:cNvSpPr>
                <a:spLocks noChangeAspect="1"/>
              </p:cNvSpPr>
              <p:nvPr/>
            </p:nvSpPr>
            <p:spPr bwMode="auto">
              <a:xfrm>
                <a:off x="1961" y="1937"/>
                <a:ext cx="487" cy="389"/>
              </a:xfrm>
              <a:custGeom>
                <a:avLst/>
                <a:gdLst>
                  <a:gd name="T0" fmla="*/ 2147483647 w 406"/>
                  <a:gd name="T1" fmla="*/ 2147483647 h 364"/>
                  <a:gd name="T2" fmla="*/ 2147483647 w 406"/>
                  <a:gd name="T3" fmla="*/ 2147483647 h 364"/>
                  <a:gd name="T4" fmla="*/ 2147483647 w 406"/>
                  <a:gd name="T5" fmla="*/ 2147483647 h 364"/>
                  <a:gd name="T6" fmla="*/ 2147483647 w 406"/>
                  <a:gd name="T7" fmla="*/ 2147483647 h 364"/>
                  <a:gd name="T8" fmla="*/ 2147483647 w 406"/>
                  <a:gd name="T9" fmla="*/ 2147483647 h 364"/>
                  <a:gd name="T10" fmla="*/ 2147483647 w 406"/>
                  <a:gd name="T11" fmla="*/ 2147483647 h 364"/>
                  <a:gd name="T12" fmla="*/ 2147483647 w 406"/>
                  <a:gd name="T13" fmla="*/ 2147483647 h 364"/>
                  <a:gd name="T14" fmla="*/ 2147483647 w 406"/>
                  <a:gd name="T15" fmla="*/ 0 h 364"/>
                  <a:gd name="T16" fmla="*/ 2147483647 w 406"/>
                  <a:gd name="T17" fmla="*/ 2147483647 h 364"/>
                  <a:gd name="T18" fmla="*/ 2147483647 w 406"/>
                  <a:gd name="T19" fmla="*/ 2147483647 h 364"/>
                  <a:gd name="T20" fmla="*/ 2147483647 w 406"/>
                  <a:gd name="T21" fmla="*/ 2147483647 h 364"/>
                  <a:gd name="T22" fmla="*/ 2147483647 w 406"/>
                  <a:gd name="T23" fmla="*/ 2147483647 h 364"/>
                  <a:gd name="T24" fmla="*/ 2147483647 w 406"/>
                  <a:gd name="T25" fmla="*/ 2147483647 h 364"/>
                  <a:gd name="T26" fmla="*/ 2147483647 w 406"/>
                  <a:gd name="T27" fmla="*/ 2147483647 h 364"/>
                  <a:gd name="T28" fmla="*/ 0 w 406"/>
                  <a:gd name="T29" fmla="*/ 2147483647 h 364"/>
                  <a:gd name="T30" fmla="*/ 2147483647 w 406"/>
                  <a:gd name="T31" fmla="*/ 2147483647 h 364"/>
                  <a:gd name="T32" fmla="*/ 2147483647 w 406"/>
                  <a:gd name="T33" fmla="*/ 2147483647 h 364"/>
                  <a:gd name="T34" fmla="*/ 2147483647 w 406"/>
                  <a:gd name="T35" fmla="*/ 2147483647 h 364"/>
                  <a:gd name="T36" fmla="*/ 2147483647 w 406"/>
                  <a:gd name="T37" fmla="*/ 2147483647 h 364"/>
                  <a:gd name="T38" fmla="*/ 2147483647 w 406"/>
                  <a:gd name="T39" fmla="*/ 2147483647 h 364"/>
                  <a:gd name="T40" fmla="*/ 2147483647 w 406"/>
                  <a:gd name="T41" fmla="*/ 2147483647 h 364"/>
                  <a:gd name="T42" fmla="*/ 2147483647 w 406"/>
                  <a:gd name="T43" fmla="*/ 2147483647 h 364"/>
                  <a:gd name="T44" fmla="*/ 2147483647 w 406"/>
                  <a:gd name="T45" fmla="*/ 2147483647 h 364"/>
                  <a:gd name="T46" fmla="*/ 2147483647 w 406"/>
                  <a:gd name="T47" fmla="*/ 2147483647 h 364"/>
                  <a:gd name="T48" fmla="*/ 2147483647 w 406"/>
                  <a:gd name="T49" fmla="*/ 2147483647 h 364"/>
                  <a:gd name="T50" fmla="*/ 2147483647 w 406"/>
                  <a:gd name="T51" fmla="*/ 2147483647 h 364"/>
                  <a:gd name="T52" fmla="*/ 2147483647 w 406"/>
                  <a:gd name="T53" fmla="*/ 2147483647 h 364"/>
                  <a:gd name="T54" fmla="*/ 2147483647 w 406"/>
                  <a:gd name="T55" fmla="*/ 2147483647 h 364"/>
                  <a:gd name="T56" fmla="*/ 2147483647 w 406"/>
                  <a:gd name="T57" fmla="*/ 2147483647 h 364"/>
                  <a:gd name="T58" fmla="*/ 2147483647 w 406"/>
                  <a:gd name="T59" fmla="*/ 2147483647 h 3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6"/>
                  <a:gd name="T91" fmla="*/ 0 h 364"/>
                  <a:gd name="T92" fmla="*/ 406 w 406"/>
                  <a:gd name="T93" fmla="*/ 364 h 36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6" h="364">
                    <a:moveTo>
                      <a:pt x="327" y="60"/>
                    </a:moveTo>
                    <a:lnTo>
                      <a:pt x="295" y="60"/>
                    </a:lnTo>
                    <a:lnTo>
                      <a:pt x="276" y="80"/>
                    </a:lnTo>
                    <a:lnTo>
                      <a:pt x="257" y="80"/>
                    </a:lnTo>
                    <a:lnTo>
                      <a:pt x="257" y="40"/>
                    </a:lnTo>
                    <a:lnTo>
                      <a:pt x="237" y="20"/>
                    </a:lnTo>
                    <a:lnTo>
                      <a:pt x="218" y="20"/>
                    </a:lnTo>
                    <a:lnTo>
                      <a:pt x="186" y="0"/>
                    </a:lnTo>
                    <a:lnTo>
                      <a:pt x="147" y="20"/>
                    </a:lnTo>
                    <a:lnTo>
                      <a:pt x="147" y="40"/>
                    </a:lnTo>
                    <a:lnTo>
                      <a:pt x="128" y="60"/>
                    </a:lnTo>
                    <a:lnTo>
                      <a:pt x="96" y="80"/>
                    </a:lnTo>
                    <a:lnTo>
                      <a:pt x="96" y="93"/>
                    </a:lnTo>
                    <a:lnTo>
                      <a:pt x="38" y="113"/>
                    </a:lnTo>
                    <a:lnTo>
                      <a:pt x="0" y="154"/>
                    </a:lnTo>
                    <a:lnTo>
                      <a:pt x="19" y="174"/>
                    </a:lnTo>
                    <a:lnTo>
                      <a:pt x="57" y="154"/>
                    </a:lnTo>
                    <a:lnTo>
                      <a:pt x="77" y="154"/>
                    </a:lnTo>
                    <a:lnTo>
                      <a:pt x="96" y="174"/>
                    </a:lnTo>
                    <a:lnTo>
                      <a:pt x="96" y="228"/>
                    </a:lnTo>
                    <a:lnTo>
                      <a:pt x="128" y="288"/>
                    </a:lnTo>
                    <a:lnTo>
                      <a:pt x="205" y="309"/>
                    </a:lnTo>
                    <a:lnTo>
                      <a:pt x="237" y="322"/>
                    </a:lnTo>
                    <a:lnTo>
                      <a:pt x="327" y="342"/>
                    </a:lnTo>
                    <a:lnTo>
                      <a:pt x="366" y="363"/>
                    </a:lnTo>
                    <a:lnTo>
                      <a:pt x="405" y="288"/>
                    </a:lnTo>
                    <a:lnTo>
                      <a:pt x="405" y="208"/>
                    </a:lnTo>
                    <a:lnTo>
                      <a:pt x="315" y="194"/>
                    </a:lnTo>
                    <a:lnTo>
                      <a:pt x="315" y="93"/>
                    </a:lnTo>
                    <a:lnTo>
                      <a:pt x="327" y="6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77" name="Freeform 282"/>
              <p:cNvSpPr>
                <a:spLocks noChangeAspect="1"/>
              </p:cNvSpPr>
              <p:nvPr/>
            </p:nvSpPr>
            <p:spPr bwMode="auto">
              <a:xfrm>
                <a:off x="2076" y="1040"/>
                <a:ext cx="396" cy="450"/>
              </a:xfrm>
              <a:custGeom>
                <a:avLst/>
                <a:gdLst>
                  <a:gd name="T0" fmla="*/ 2147483647 w 329"/>
                  <a:gd name="T1" fmla="*/ 2147483647 h 419"/>
                  <a:gd name="T2" fmla="*/ 2147483647 w 329"/>
                  <a:gd name="T3" fmla="*/ 2147483647 h 419"/>
                  <a:gd name="T4" fmla="*/ 2147483647 w 329"/>
                  <a:gd name="T5" fmla="*/ 2147483647 h 419"/>
                  <a:gd name="T6" fmla="*/ 2147483647 w 329"/>
                  <a:gd name="T7" fmla="*/ 2147483647 h 419"/>
                  <a:gd name="T8" fmla="*/ 2147483647 w 329"/>
                  <a:gd name="T9" fmla="*/ 2147483647 h 419"/>
                  <a:gd name="T10" fmla="*/ 2147483647 w 329"/>
                  <a:gd name="T11" fmla="*/ 2147483647 h 419"/>
                  <a:gd name="T12" fmla="*/ 2147483647 w 329"/>
                  <a:gd name="T13" fmla="*/ 2147483647 h 419"/>
                  <a:gd name="T14" fmla="*/ 2147483647 w 329"/>
                  <a:gd name="T15" fmla="*/ 2147483647 h 419"/>
                  <a:gd name="T16" fmla="*/ 2147483647 w 329"/>
                  <a:gd name="T17" fmla="*/ 2147483647 h 419"/>
                  <a:gd name="T18" fmla="*/ 2147483647 w 329"/>
                  <a:gd name="T19" fmla="*/ 2147483647 h 419"/>
                  <a:gd name="T20" fmla="*/ 2147483647 w 329"/>
                  <a:gd name="T21" fmla="*/ 2147483647 h 419"/>
                  <a:gd name="T22" fmla="*/ 2147483647 w 329"/>
                  <a:gd name="T23" fmla="*/ 2147483647 h 419"/>
                  <a:gd name="T24" fmla="*/ 2147483647 w 329"/>
                  <a:gd name="T25" fmla="*/ 2147483647 h 419"/>
                  <a:gd name="T26" fmla="*/ 2147483647 w 329"/>
                  <a:gd name="T27" fmla="*/ 2147483647 h 419"/>
                  <a:gd name="T28" fmla="*/ 2147483647 w 329"/>
                  <a:gd name="T29" fmla="*/ 2147483647 h 419"/>
                  <a:gd name="T30" fmla="*/ 2147483647 w 329"/>
                  <a:gd name="T31" fmla="*/ 2147483647 h 419"/>
                  <a:gd name="T32" fmla="*/ 2147483647 w 329"/>
                  <a:gd name="T33" fmla="*/ 2147483647 h 419"/>
                  <a:gd name="T34" fmla="*/ 2147483647 w 329"/>
                  <a:gd name="T35" fmla="*/ 2147483647 h 419"/>
                  <a:gd name="T36" fmla="*/ 2147483647 w 329"/>
                  <a:gd name="T37" fmla="*/ 2147483647 h 419"/>
                  <a:gd name="T38" fmla="*/ 0 w 329"/>
                  <a:gd name="T39" fmla="*/ 2147483647 h 419"/>
                  <a:gd name="T40" fmla="*/ 2147483647 w 329"/>
                  <a:gd name="T41" fmla="*/ 2147483647 h 419"/>
                  <a:gd name="T42" fmla="*/ 2147483647 w 329"/>
                  <a:gd name="T43" fmla="*/ 2147483647 h 419"/>
                  <a:gd name="T44" fmla="*/ 2147483647 w 329"/>
                  <a:gd name="T45" fmla="*/ 2147483647 h 419"/>
                  <a:gd name="T46" fmla="*/ 2147483647 w 329"/>
                  <a:gd name="T47" fmla="*/ 2147483647 h 419"/>
                  <a:gd name="T48" fmla="*/ 2147483647 w 329"/>
                  <a:gd name="T49" fmla="*/ 2147483647 h 419"/>
                  <a:gd name="T50" fmla="*/ 2147483647 w 329"/>
                  <a:gd name="T51" fmla="*/ 2147483647 h 419"/>
                  <a:gd name="T52" fmla="*/ 2147483647 w 329"/>
                  <a:gd name="T53" fmla="*/ 0 h 419"/>
                  <a:gd name="T54" fmla="*/ 2147483647 w 329"/>
                  <a:gd name="T55" fmla="*/ 2147483647 h 419"/>
                  <a:gd name="T56" fmla="*/ 2147483647 w 329"/>
                  <a:gd name="T57" fmla="*/ 2147483647 h 419"/>
                  <a:gd name="T58" fmla="*/ 2147483647 w 329"/>
                  <a:gd name="T59" fmla="*/ 2147483647 h 419"/>
                  <a:gd name="T60" fmla="*/ 2147483647 w 329"/>
                  <a:gd name="T61" fmla="*/ 2147483647 h 419"/>
                  <a:gd name="T62" fmla="*/ 2147483647 w 329"/>
                  <a:gd name="T63" fmla="*/ 2147483647 h 419"/>
                  <a:gd name="T64" fmla="*/ 2147483647 w 329"/>
                  <a:gd name="T65" fmla="*/ 2147483647 h 419"/>
                  <a:gd name="T66" fmla="*/ 2147483647 w 329"/>
                  <a:gd name="T67" fmla="*/ 2147483647 h 419"/>
                  <a:gd name="T68" fmla="*/ 2147483647 w 329"/>
                  <a:gd name="T69" fmla="*/ 2147483647 h 419"/>
                  <a:gd name="T70" fmla="*/ 2147483647 w 329"/>
                  <a:gd name="T71" fmla="*/ 2147483647 h 4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419"/>
                  <a:gd name="T110" fmla="*/ 329 w 329"/>
                  <a:gd name="T111" fmla="*/ 419 h 41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419">
                    <a:moveTo>
                      <a:pt x="328" y="343"/>
                    </a:moveTo>
                    <a:lnTo>
                      <a:pt x="270" y="343"/>
                    </a:lnTo>
                    <a:lnTo>
                      <a:pt x="250" y="357"/>
                    </a:lnTo>
                    <a:lnTo>
                      <a:pt x="250" y="377"/>
                    </a:lnTo>
                    <a:lnTo>
                      <a:pt x="231" y="397"/>
                    </a:lnTo>
                    <a:lnTo>
                      <a:pt x="218" y="397"/>
                    </a:lnTo>
                    <a:lnTo>
                      <a:pt x="199" y="377"/>
                    </a:lnTo>
                    <a:lnTo>
                      <a:pt x="180" y="377"/>
                    </a:lnTo>
                    <a:lnTo>
                      <a:pt x="160" y="418"/>
                    </a:lnTo>
                    <a:lnTo>
                      <a:pt x="122" y="397"/>
                    </a:lnTo>
                    <a:lnTo>
                      <a:pt x="109" y="377"/>
                    </a:lnTo>
                    <a:lnTo>
                      <a:pt x="122" y="357"/>
                    </a:lnTo>
                    <a:lnTo>
                      <a:pt x="122" y="303"/>
                    </a:lnTo>
                    <a:lnTo>
                      <a:pt x="109" y="262"/>
                    </a:lnTo>
                    <a:lnTo>
                      <a:pt x="109" y="228"/>
                    </a:lnTo>
                    <a:lnTo>
                      <a:pt x="90" y="208"/>
                    </a:lnTo>
                    <a:lnTo>
                      <a:pt x="51" y="188"/>
                    </a:lnTo>
                    <a:lnTo>
                      <a:pt x="32" y="147"/>
                    </a:lnTo>
                    <a:lnTo>
                      <a:pt x="32" y="114"/>
                    </a:lnTo>
                    <a:lnTo>
                      <a:pt x="0" y="93"/>
                    </a:lnTo>
                    <a:lnTo>
                      <a:pt x="12" y="73"/>
                    </a:lnTo>
                    <a:lnTo>
                      <a:pt x="90" y="93"/>
                    </a:lnTo>
                    <a:lnTo>
                      <a:pt x="109" y="93"/>
                    </a:lnTo>
                    <a:lnTo>
                      <a:pt x="122" y="114"/>
                    </a:lnTo>
                    <a:lnTo>
                      <a:pt x="141" y="73"/>
                    </a:lnTo>
                    <a:lnTo>
                      <a:pt x="218" y="32"/>
                    </a:lnTo>
                    <a:lnTo>
                      <a:pt x="218" y="0"/>
                    </a:lnTo>
                    <a:lnTo>
                      <a:pt x="250" y="13"/>
                    </a:lnTo>
                    <a:lnTo>
                      <a:pt x="250" y="53"/>
                    </a:lnTo>
                    <a:lnTo>
                      <a:pt x="270" y="53"/>
                    </a:lnTo>
                    <a:lnTo>
                      <a:pt x="289" y="93"/>
                    </a:lnTo>
                    <a:lnTo>
                      <a:pt x="270" y="147"/>
                    </a:lnTo>
                    <a:lnTo>
                      <a:pt x="289" y="228"/>
                    </a:lnTo>
                    <a:lnTo>
                      <a:pt x="308" y="242"/>
                    </a:lnTo>
                    <a:lnTo>
                      <a:pt x="328" y="303"/>
                    </a:lnTo>
                    <a:lnTo>
                      <a:pt x="328" y="343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78" name="Freeform 20"/>
              <p:cNvSpPr>
                <a:spLocks noChangeAspect="1"/>
              </p:cNvSpPr>
              <p:nvPr/>
            </p:nvSpPr>
            <p:spPr bwMode="auto">
              <a:xfrm>
                <a:off x="3911" y="1668"/>
                <a:ext cx="264" cy="146"/>
              </a:xfrm>
              <a:custGeom>
                <a:avLst/>
                <a:gdLst>
                  <a:gd name="T0" fmla="*/ 2147483647 w 220"/>
                  <a:gd name="T1" fmla="*/ 2147483647 h 136"/>
                  <a:gd name="T2" fmla="*/ 2147483647 w 220"/>
                  <a:gd name="T3" fmla="*/ 2147483647 h 136"/>
                  <a:gd name="T4" fmla="*/ 2147483647 w 220"/>
                  <a:gd name="T5" fmla="*/ 2147483647 h 136"/>
                  <a:gd name="T6" fmla="*/ 2147483647 w 220"/>
                  <a:gd name="T7" fmla="*/ 2147483647 h 136"/>
                  <a:gd name="T8" fmla="*/ 2147483647 w 220"/>
                  <a:gd name="T9" fmla="*/ 0 h 136"/>
                  <a:gd name="T10" fmla="*/ 2147483647 w 220"/>
                  <a:gd name="T11" fmla="*/ 0 h 136"/>
                  <a:gd name="T12" fmla="*/ 2147483647 w 220"/>
                  <a:gd name="T13" fmla="*/ 2147483647 h 136"/>
                  <a:gd name="T14" fmla="*/ 2147483647 w 220"/>
                  <a:gd name="T15" fmla="*/ 2147483647 h 136"/>
                  <a:gd name="T16" fmla="*/ 0 w 220"/>
                  <a:gd name="T17" fmla="*/ 2147483647 h 136"/>
                  <a:gd name="T18" fmla="*/ 2147483647 w 220"/>
                  <a:gd name="T19" fmla="*/ 2147483647 h 136"/>
                  <a:gd name="T20" fmla="*/ 2147483647 w 220"/>
                  <a:gd name="T21" fmla="*/ 2147483647 h 136"/>
                  <a:gd name="T22" fmla="*/ 2147483647 w 220"/>
                  <a:gd name="T23" fmla="*/ 2147483647 h 136"/>
                  <a:gd name="T24" fmla="*/ 2147483647 w 220"/>
                  <a:gd name="T25" fmla="*/ 2147483647 h 136"/>
                  <a:gd name="T26" fmla="*/ 2147483647 w 220"/>
                  <a:gd name="T27" fmla="*/ 2147483647 h 136"/>
                  <a:gd name="T28" fmla="*/ 2147483647 w 220"/>
                  <a:gd name="T29" fmla="*/ 2147483647 h 136"/>
                  <a:gd name="T30" fmla="*/ 2147483647 w 220"/>
                  <a:gd name="T31" fmla="*/ 2147483647 h 136"/>
                  <a:gd name="T32" fmla="*/ 2147483647 w 220"/>
                  <a:gd name="T33" fmla="*/ 2147483647 h 136"/>
                  <a:gd name="T34" fmla="*/ 2147483647 w 220"/>
                  <a:gd name="T35" fmla="*/ 2147483647 h 136"/>
                  <a:gd name="T36" fmla="*/ 2147483647 w 220"/>
                  <a:gd name="T37" fmla="*/ 2147483647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0"/>
                  <a:gd name="T58" fmla="*/ 0 h 136"/>
                  <a:gd name="T59" fmla="*/ 220 w 220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0" h="136">
                    <a:moveTo>
                      <a:pt x="219" y="114"/>
                    </a:moveTo>
                    <a:lnTo>
                      <a:pt x="199" y="40"/>
                    </a:lnTo>
                    <a:lnTo>
                      <a:pt x="180" y="20"/>
                    </a:lnTo>
                    <a:lnTo>
                      <a:pt x="141" y="20"/>
                    </a:lnTo>
                    <a:lnTo>
                      <a:pt x="90" y="0"/>
                    </a:lnTo>
                    <a:lnTo>
                      <a:pt x="70" y="0"/>
                    </a:lnTo>
                    <a:lnTo>
                      <a:pt x="51" y="20"/>
                    </a:lnTo>
                    <a:lnTo>
                      <a:pt x="32" y="60"/>
                    </a:lnTo>
                    <a:lnTo>
                      <a:pt x="0" y="114"/>
                    </a:lnTo>
                    <a:lnTo>
                      <a:pt x="19" y="114"/>
                    </a:lnTo>
                    <a:lnTo>
                      <a:pt x="51" y="101"/>
                    </a:lnTo>
                    <a:lnTo>
                      <a:pt x="70" y="81"/>
                    </a:lnTo>
                    <a:lnTo>
                      <a:pt x="90" y="101"/>
                    </a:lnTo>
                    <a:lnTo>
                      <a:pt x="51" y="135"/>
                    </a:lnTo>
                    <a:lnTo>
                      <a:pt x="128" y="135"/>
                    </a:lnTo>
                    <a:lnTo>
                      <a:pt x="128" y="101"/>
                    </a:lnTo>
                    <a:lnTo>
                      <a:pt x="141" y="101"/>
                    </a:lnTo>
                    <a:lnTo>
                      <a:pt x="161" y="114"/>
                    </a:lnTo>
                    <a:lnTo>
                      <a:pt x="219" y="11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79" name="Freeform 21"/>
              <p:cNvSpPr>
                <a:spLocks noChangeAspect="1"/>
              </p:cNvSpPr>
              <p:nvPr/>
            </p:nvSpPr>
            <p:spPr bwMode="auto">
              <a:xfrm>
                <a:off x="3733" y="1834"/>
                <a:ext cx="465" cy="147"/>
              </a:xfrm>
              <a:custGeom>
                <a:avLst/>
                <a:gdLst>
                  <a:gd name="T0" fmla="*/ 2147483647 w 387"/>
                  <a:gd name="T1" fmla="*/ 0 h 136"/>
                  <a:gd name="T2" fmla="*/ 2147483647 w 387"/>
                  <a:gd name="T3" fmla="*/ 0 h 136"/>
                  <a:gd name="T4" fmla="*/ 2147483647 w 387"/>
                  <a:gd name="T5" fmla="*/ 2147483647 h 136"/>
                  <a:gd name="T6" fmla="*/ 2147483647 w 387"/>
                  <a:gd name="T7" fmla="*/ 2147483647 h 136"/>
                  <a:gd name="T8" fmla="*/ 2147483647 w 387"/>
                  <a:gd name="T9" fmla="*/ 2147483647 h 136"/>
                  <a:gd name="T10" fmla="*/ 2147483647 w 387"/>
                  <a:gd name="T11" fmla="*/ 2147483647 h 136"/>
                  <a:gd name="T12" fmla="*/ 2147483647 w 387"/>
                  <a:gd name="T13" fmla="*/ 2147483647 h 136"/>
                  <a:gd name="T14" fmla="*/ 2147483647 w 387"/>
                  <a:gd name="T15" fmla="*/ 2147483647 h 136"/>
                  <a:gd name="T16" fmla="*/ 2147483647 w 387"/>
                  <a:gd name="T17" fmla="*/ 2147483647 h 136"/>
                  <a:gd name="T18" fmla="*/ 2147483647 w 387"/>
                  <a:gd name="T19" fmla="*/ 2147483647 h 136"/>
                  <a:gd name="T20" fmla="*/ 2147483647 w 387"/>
                  <a:gd name="T21" fmla="*/ 2147483647 h 136"/>
                  <a:gd name="T22" fmla="*/ 2147483647 w 387"/>
                  <a:gd name="T23" fmla="*/ 2147483647 h 136"/>
                  <a:gd name="T24" fmla="*/ 2147483647 w 387"/>
                  <a:gd name="T25" fmla="*/ 2147483647 h 136"/>
                  <a:gd name="T26" fmla="*/ 2147483647 w 387"/>
                  <a:gd name="T27" fmla="*/ 2147483647 h 136"/>
                  <a:gd name="T28" fmla="*/ 2147483647 w 387"/>
                  <a:gd name="T29" fmla="*/ 2147483647 h 136"/>
                  <a:gd name="T30" fmla="*/ 2147483647 w 387"/>
                  <a:gd name="T31" fmla="*/ 2147483647 h 136"/>
                  <a:gd name="T32" fmla="*/ 2147483647 w 387"/>
                  <a:gd name="T33" fmla="*/ 2147483647 h 136"/>
                  <a:gd name="T34" fmla="*/ 0 w 387"/>
                  <a:gd name="T35" fmla="*/ 2147483647 h 136"/>
                  <a:gd name="T36" fmla="*/ 2147483647 w 387"/>
                  <a:gd name="T37" fmla="*/ 2147483647 h 136"/>
                  <a:gd name="T38" fmla="*/ 2147483647 w 387"/>
                  <a:gd name="T39" fmla="*/ 2147483647 h 136"/>
                  <a:gd name="T40" fmla="*/ 2147483647 w 387"/>
                  <a:gd name="T41" fmla="*/ 2147483647 h 136"/>
                  <a:gd name="T42" fmla="*/ 2147483647 w 387"/>
                  <a:gd name="T43" fmla="*/ 2147483647 h 136"/>
                  <a:gd name="T44" fmla="*/ 2147483647 w 387"/>
                  <a:gd name="T45" fmla="*/ 2147483647 h 136"/>
                  <a:gd name="T46" fmla="*/ 2147483647 w 387"/>
                  <a:gd name="T47" fmla="*/ 2147483647 h 136"/>
                  <a:gd name="T48" fmla="*/ 2147483647 w 387"/>
                  <a:gd name="T49" fmla="*/ 2147483647 h 136"/>
                  <a:gd name="T50" fmla="*/ 2147483647 w 387"/>
                  <a:gd name="T51" fmla="*/ 2147483647 h 136"/>
                  <a:gd name="T52" fmla="*/ 2147483647 w 387"/>
                  <a:gd name="T53" fmla="*/ 2147483647 h 136"/>
                  <a:gd name="T54" fmla="*/ 2147483647 w 387"/>
                  <a:gd name="T55" fmla="*/ 2147483647 h 136"/>
                  <a:gd name="T56" fmla="*/ 2147483647 w 387"/>
                  <a:gd name="T57" fmla="*/ 2147483647 h 136"/>
                  <a:gd name="T58" fmla="*/ 2147483647 w 387"/>
                  <a:gd name="T59" fmla="*/ 2147483647 h 136"/>
                  <a:gd name="T60" fmla="*/ 2147483647 w 387"/>
                  <a:gd name="T61" fmla="*/ 2147483647 h 136"/>
                  <a:gd name="T62" fmla="*/ 2147483647 w 387"/>
                  <a:gd name="T63" fmla="*/ 2147483647 h 136"/>
                  <a:gd name="T64" fmla="*/ 2147483647 w 387"/>
                  <a:gd name="T65" fmla="*/ 0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36"/>
                  <a:gd name="T101" fmla="*/ 387 w 387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36">
                    <a:moveTo>
                      <a:pt x="386" y="0"/>
                    </a:moveTo>
                    <a:lnTo>
                      <a:pt x="366" y="0"/>
                    </a:lnTo>
                    <a:lnTo>
                      <a:pt x="328" y="40"/>
                    </a:lnTo>
                    <a:lnTo>
                      <a:pt x="289" y="40"/>
                    </a:lnTo>
                    <a:lnTo>
                      <a:pt x="276" y="40"/>
                    </a:lnTo>
                    <a:lnTo>
                      <a:pt x="257" y="60"/>
                    </a:lnTo>
                    <a:lnTo>
                      <a:pt x="218" y="60"/>
                    </a:lnTo>
                    <a:lnTo>
                      <a:pt x="238" y="20"/>
                    </a:lnTo>
                    <a:lnTo>
                      <a:pt x="218" y="20"/>
                    </a:lnTo>
                    <a:lnTo>
                      <a:pt x="180" y="40"/>
                    </a:lnTo>
                    <a:lnTo>
                      <a:pt x="167" y="60"/>
                    </a:lnTo>
                    <a:lnTo>
                      <a:pt x="109" y="40"/>
                    </a:lnTo>
                    <a:lnTo>
                      <a:pt x="90" y="40"/>
                    </a:lnTo>
                    <a:lnTo>
                      <a:pt x="70" y="20"/>
                    </a:lnTo>
                    <a:lnTo>
                      <a:pt x="38" y="20"/>
                    </a:lnTo>
                    <a:lnTo>
                      <a:pt x="19" y="40"/>
                    </a:lnTo>
                    <a:lnTo>
                      <a:pt x="19" y="74"/>
                    </a:lnTo>
                    <a:lnTo>
                      <a:pt x="0" y="94"/>
                    </a:lnTo>
                    <a:lnTo>
                      <a:pt x="19" y="114"/>
                    </a:lnTo>
                    <a:lnTo>
                      <a:pt x="19" y="135"/>
                    </a:lnTo>
                    <a:lnTo>
                      <a:pt x="57" y="135"/>
                    </a:lnTo>
                    <a:lnTo>
                      <a:pt x="90" y="94"/>
                    </a:lnTo>
                    <a:lnTo>
                      <a:pt x="167" y="114"/>
                    </a:lnTo>
                    <a:lnTo>
                      <a:pt x="167" y="135"/>
                    </a:lnTo>
                    <a:lnTo>
                      <a:pt x="180" y="135"/>
                    </a:lnTo>
                    <a:lnTo>
                      <a:pt x="199" y="114"/>
                    </a:lnTo>
                    <a:lnTo>
                      <a:pt x="238" y="114"/>
                    </a:lnTo>
                    <a:lnTo>
                      <a:pt x="276" y="135"/>
                    </a:lnTo>
                    <a:lnTo>
                      <a:pt x="289" y="135"/>
                    </a:lnTo>
                    <a:lnTo>
                      <a:pt x="308" y="114"/>
                    </a:lnTo>
                    <a:lnTo>
                      <a:pt x="366" y="114"/>
                    </a:lnTo>
                    <a:lnTo>
                      <a:pt x="386" y="60"/>
                    </a:lnTo>
                    <a:lnTo>
                      <a:pt x="386" y="0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80" name="Freeform 22"/>
              <p:cNvSpPr>
                <a:spLocks noChangeAspect="1"/>
              </p:cNvSpPr>
              <p:nvPr/>
            </p:nvSpPr>
            <p:spPr bwMode="auto">
              <a:xfrm>
                <a:off x="3864" y="1754"/>
                <a:ext cx="334" cy="147"/>
              </a:xfrm>
              <a:custGeom>
                <a:avLst/>
                <a:gdLst>
                  <a:gd name="T0" fmla="*/ 2147483647 w 277"/>
                  <a:gd name="T1" fmla="*/ 2147483647 h 136"/>
                  <a:gd name="T2" fmla="*/ 2147483647 w 277"/>
                  <a:gd name="T3" fmla="*/ 2147483647 h 136"/>
                  <a:gd name="T4" fmla="*/ 2147483647 w 277"/>
                  <a:gd name="T5" fmla="*/ 2147483647 h 136"/>
                  <a:gd name="T6" fmla="*/ 2147483647 w 277"/>
                  <a:gd name="T7" fmla="*/ 2147483647 h 136"/>
                  <a:gd name="T8" fmla="*/ 2147483647 w 277"/>
                  <a:gd name="T9" fmla="*/ 2147483647 h 136"/>
                  <a:gd name="T10" fmla="*/ 2147483647 w 277"/>
                  <a:gd name="T11" fmla="*/ 2147483647 h 136"/>
                  <a:gd name="T12" fmla="*/ 2147483647 w 277"/>
                  <a:gd name="T13" fmla="*/ 2147483647 h 136"/>
                  <a:gd name="T14" fmla="*/ 2147483647 w 277"/>
                  <a:gd name="T15" fmla="*/ 2147483647 h 136"/>
                  <a:gd name="T16" fmla="*/ 2147483647 w 277"/>
                  <a:gd name="T17" fmla="*/ 2147483647 h 136"/>
                  <a:gd name="T18" fmla="*/ 2147483647 w 277"/>
                  <a:gd name="T19" fmla="*/ 0 h 136"/>
                  <a:gd name="T20" fmla="*/ 2147483647 w 277"/>
                  <a:gd name="T21" fmla="*/ 2147483647 h 136"/>
                  <a:gd name="T22" fmla="*/ 2147483647 w 277"/>
                  <a:gd name="T23" fmla="*/ 2147483647 h 136"/>
                  <a:gd name="T24" fmla="*/ 2147483647 w 277"/>
                  <a:gd name="T25" fmla="*/ 2147483647 h 136"/>
                  <a:gd name="T26" fmla="*/ 2147483647 w 277"/>
                  <a:gd name="T27" fmla="*/ 2147483647 h 136"/>
                  <a:gd name="T28" fmla="*/ 0 w 277"/>
                  <a:gd name="T29" fmla="*/ 2147483647 h 136"/>
                  <a:gd name="T30" fmla="*/ 2147483647 w 277"/>
                  <a:gd name="T31" fmla="*/ 2147483647 h 136"/>
                  <a:gd name="T32" fmla="*/ 2147483647 w 277"/>
                  <a:gd name="T33" fmla="*/ 2147483647 h 136"/>
                  <a:gd name="T34" fmla="*/ 2147483647 w 277"/>
                  <a:gd name="T35" fmla="*/ 2147483647 h 136"/>
                  <a:gd name="T36" fmla="*/ 2147483647 w 277"/>
                  <a:gd name="T37" fmla="*/ 2147483647 h 136"/>
                  <a:gd name="T38" fmla="*/ 2147483647 w 277"/>
                  <a:gd name="T39" fmla="*/ 2147483647 h 136"/>
                  <a:gd name="T40" fmla="*/ 2147483647 w 277"/>
                  <a:gd name="T41" fmla="*/ 2147483647 h 136"/>
                  <a:gd name="T42" fmla="*/ 2147483647 w 277"/>
                  <a:gd name="T43" fmla="*/ 2147483647 h 136"/>
                  <a:gd name="T44" fmla="*/ 2147483647 w 277"/>
                  <a:gd name="T45" fmla="*/ 2147483647 h 136"/>
                  <a:gd name="T46" fmla="*/ 2147483647 w 277"/>
                  <a:gd name="T47" fmla="*/ 2147483647 h 136"/>
                  <a:gd name="T48" fmla="*/ 2147483647 w 277"/>
                  <a:gd name="T49" fmla="*/ 2147483647 h 1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7"/>
                  <a:gd name="T76" fmla="*/ 0 h 136"/>
                  <a:gd name="T77" fmla="*/ 277 w 277"/>
                  <a:gd name="T78" fmla="*/ 136 h 1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7" h="136">
                    <a:moveTo>
                      <a:pt x="276" y="74"/>
                    </a:moveTo>
                    <a:lnTo>
                      <a:pt x="256" y="33"/>
                    </a:lnTo>
                    <a:lnTo>
                      <a:pt x="198" y="33"/>
                    </a:lnTo>
                    <a:lnTo>
                      <a:pt x="179" y="20"/>
                    </a:lnTo>
                    <a:lnTo>
                      <a:pt x="166" y="20"/>
                    </a:lnTo>
                    <a:lnTo>
                      <a:pt x="166" y="33"/>
                    </a:lnTo>
                    <a:lnTo>
                      <a:pt x="166" y="54"/>
                    </a:lnTo>
                    <a:lnTo>
                      <a:pt x="89" y="54"/>
                    </a:lnTo>
                    <a:lnTo>
                      <a:pt x="128" y="20"/>
                    </a:lnTo>
                    <a:lnTo>
                      <a:pt x="109" y="0"/>
                    </a:lnTo>
                    <a:lnTo>
                      <a:pt x="89" y="20"/>
                    </a:lnTo>
                    <a:lnTo>
                      <a:pt x="57" y="33"/>
                    </a:lnTo>
                    <a:lnTo>
                      <a:pt x="38" y="33"/>
                    </a:lnTo>
                    <a:lnTo>
                      <a:pt x="19" y="94"/>
                    </a:lnTo>
                    <a:lnTo>
                      <a:pt x="0" y="114"/>
                    </a:lnTo>
                    <a:lnTo>
                      <a:pt x="57" y="135"/>
                    </a:lnTo>
                    <a:lnTo>
                      <a:pt x="70" y="114"/>
                    </a:lnTo>
                    <a:lnTo>
                      <a:pt x="109" y="94"/>
                    </a:lnTo>
                    <a:lnTo>
                      <a:pt x="128" y="94"/>
                    </a:lnTo>
                    <a:lnTo>
                      <a:pt x="109" y="135"/>
                    </a:lnTo>
                    <a:lnTo>
                      <a:pt x="147" y="135"/>
                    </a:lnTo>
                    <a:lnTo>
                      <a:pt x="166" y="114"/>
                    </a:lnTo>
                    <a:lnTo>
                      <a:pt x="218" y="114"/>
                    </a:lnTo>
                    <a:lnTo>
                      <a:pt x="256" y="74"/>
                    </a:lnTo>
                    <a:lnTo>
                      <a:pt x="276" y="74"/>
                    </a:lnTo>
                  </a:path>
                </a:pathLst>
              </a:custGeom>
              <a:solidFill>
                <a:srgbClr val="F8F8F8"/>
              </a:solidFill>
              <a:ln w="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181" name="Freeform 195"/>
              <p:cNvSpPr>
                <a:spLocks noChangeAspect="1"/>
              </p:cNvSpPr>
              <p:nvPr/>
            </p:nvSpPr>
            <p:spPr bwMode="auto">
              <a:xfrm>
                <a:off x="3954" y="1961"/>
                <a:ext cx="208" cy="131"/>
              </a:xfrm>
              <a:custGeom>
                <a:avLst/>
                <a:gdLst>
                  <a:gd name="T0" fmla="*/ 215 w 188"/>
                  <a:gd name="T1" fmla="*/ 326 h 115"/>
                  <a:gd name="T2" fmla="*/ 290 w 188"/>
                  <a:gd name="T3" fmla="*/ 264 h 115"/>
                  <a:gd name="T4" fmla="*/ 332 w 188"/>
                  <a:gd name="T5" fmla="*/ 167 h 115"/>
                  <a:gd name="T6" fmla="*/ 419 w 188"/>
                  <a:gd name="T7" fmla="*/ 0 h 115"/>
                  <a:gd name="T8" fmla="*/ 290 w 188"/>
                  <a:gd name="T9" fmla="*/ 0 h 115"/>
                  <a:gd name="T10" fmla="*/ 245 w 188"/>
                  <a:gd name="T11" fmla="*/ 57 h 115"/>
                  <a:gd name="T12" fmla="*/ 215 w 188"/>
                  <a:gd name="T13" fmla="*/ 57 h 115"/>
                  <a:gd name="T14" fmla="*/ 129 w 188"/>
                  <a:gd name="T15" fmla="*/ 0 h 115"/>
                  <a:gd name="T16" fmla="*/ 42 w 188"/>
                  <a:gd name="T17" fmla="*/ 0 h 115"/>
                  <a:gd name="T18" fmla="*/ 0 w 188"/>
                  <a:gd name="T19" fmla="*/ 57 h 115"/>
                  <a:gd name="T20" fmla="*/ 42 w 188"/>
                  <a:gd name="T21" fmla="*/ 167 h 115"/>
                  <a:gd name="T22" fmla="*/ 84 w 188"/>
                  <a:gd name="T23" fmla="*/ 167 h 115"/>
                  <a:gd name="T24" fmla="*/ 173 w 188"/>
                  <a:gd name="T25" fmla="*/ 264 h 115"/>
                  <a:gd name="T26" fmla="*/ 215 w 188"/>
                  <a:gd name="T27" fmla="*/ 326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115"/>
                  <a:gd name="T44" fmla="*/ 188 w 188"/>
                  <a:gd name="T45" fmla="*/ 115 h 1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115">
                    <a:moveTo>
                      <a:pt x="96" y="114"/>
                    </a:moveTo>
                    <a:lnTo>
                      <a:pt x="128" y="93"/>
                    </a:lnTo>
                    <a:lnTo>
                      <a:pt x="148" y="59"/>
                    </a:lnTo>
                    <a:lnTo>
                      <a:pt x="187" y="0"/>
                    </a:lnTo>
                    <a:lnTo>
                      <a:pt x="128" y="0"/>
                    </a:lnTo>
                    <a:lnTo>
                      <a:pt x="109" y="20"/>
                    </a:lnTo>
                    <a:lnTo>
                      <a:pt x="96" y="20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20"/>
                    </a:lnTo>
                    <a:lnTo>
                      <a:pt x="19" y="59"/>
                    </a:lnTo>
                    <a:lnTo>
                      <a:pt x="38" y="59"/>
                    </a:lnTo>
                    <a:lnTo>
                      <a:pt x="77" y="93"/>
                    </a:lnTo>
                    <a:lnTo>
                      <a:pt x="96" y="114"/>
                    </a:lnTo>
                  </a:path>
                </a:pathLst>
              </a:custGeom>
              <a:solidFill>
                <a:srgbClr val="F8F8F8"/>
              </a:solidFill>
              <a:ln w="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197182" name="Freeform 6"/>
            <p:cNvSpPr>
              <a:spLocks noChangeAspect="1"/>
            </p:cNvSpPr>
            <p:nvPr/>
          </p:nvSpPr>
          <p:spPr bwMode="gray">
            <a:xfrm>
              <a:off x="1433513" y="2216150"/>
              <a:ext cx="658813" cy="669925"/>
            </a:xfrm>
            <a:custGeom>
              <a:avLst/>
              <a:gdLst>
                <a:gd name="T0" fmla="*/ 2147483647 w 139"/>
                <a:gd name="T1" fmla="*/ 2147483647 h 152"/>
                <a:gd name="T2" fmla="*/ 2147483647 w 139"/>
                <a:gd name="T3" fmla="*/ 2147483647 h 152"/>
                <a:gd name="T4" fmla="*/ 2147483647 w 139"/>
                <a:gd name="T5" fmla="*/ 2147483647 h 152"/>
                <a:gd name="T6" fmla="*/ 0 w 139"/>
                <a:gd name="T7" fmla="*/ 2147483647 h 152"/>
                <a:gd name="T8" fmla="*/ 2147483647 w 139"/>
                <a:gd name="T9" fmla="*/ 2147483647 h 152"/>
                <a:gd name="T10" fmla="*/ 2147483647 w 139"/>
                <a:gd name="T11" fmla="*/ 2147483647 h 152"/>
                <a:gd name="T12" fmla="*/ 2147483647 w 139"/>
                <a:gd name="T13" fmla="*/ 2147483647 h 152"/>
                <a:gd name="T14" fmla="*/ 2147483647 w 139"/>
                <a:gd name="T15" fmla="*/ 2147483647 h 152"/>
                <a:gd name="T16" fmla="*/ 2147483647 w 139"/>
                <a:gd name="T17" fmla="*/ 2147483647 h 152"/>
                <a:gd name="T18" fmla="*/ 2147483647 w 139"/>
                <a:gd name="T19" fmla="*/ 2147483647 h 152"/>
                <a:gd name="T20" fmla="*/ 2147483647 w 139"/>
                <a:gd name="T21" fmla="*/ 2147483647 h 152"/>
                <a:gd name="T22" fmla="*/ 2147483647 w 139"/>
                <a:gd name="T23" fmla="*/ 2147483647 h 152"/>
                <a:gd name="T24" fmla="*/ 2147483647 w 139"/>
                <a:gd name="T25" fmla="*/ 2147483647 h 152"/>
                <a:gd name="T26" fmla="*/ 2147483647 w 139"/>
                <a:gd name="T27" fmla="*/ 2147483647 h 152"/>
                <a:gd name="T28" fmla="*/ 2147483647 w 139"/>
                <a:gd name="T29" fmla="*/ 2147483647 h 152"/>
                <a:gd name="T30" fmla="*/ 2147483647 w 139"/>
                <a:gd name="T31" fmla="*/ 2147483647 h 152"/>
                <a:gd name="T32" fmla="*/ 2147483647 w 139"/>
                <a:gd name="T33" fmla="*/ 0 h 152"/>
                <a:gd name="T34" fmla="*/ 2147483647 w 139"/>
                <a:gd name="T35" fmla="*/ 2147483647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"/>
                <a:gd name="T55" fmla="*/ 0 h 152"/>
                <a:gd name="T56" fmla="*/ 139 w 139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" h="152">
                  <a:moveTo>
                    <a:pt x="41" y="3"/>
                  </a:moveTo>
                  <a:lnTo>
                    <a:pt x="17" y="6"/>
                  </a:lnTo>
                  <a:lnTo>
                    <a:pt x="19" y="31"/>
                  </a:lnTo>
                  <a:lnTo>
                    <a:pt x="0" y="66"/>
                  </a:lnTo>
                  <a:lnTo>
                    <a:pt x="7" y="93"/>
                  </a:lnTo>
                  <a:lnTo>
                    <a:pt x="24" y="93"/>
                  </a:lnTo>
                  <a:lnTo>
                    <a:pt x="27" y="121"/>
                  </a:lnTo>
                  <a:lnTo>
                    <a:pt x="28" y="130"/>
                  </a:lnTo>
                  <a:lnTo>
                    <a:pt x="38" y="151"/>
                  </a:lnTo>
                  <a:lnTo>
                    <a:pt x="52" y="145"/>
                  </a:lnTo>
                  <a:lnTo>
                    <a:pt x="72" y="126"/>
                  </a:lnTo>
                  <a:lnTo>
                    <a:pt x="82" y="96"/>
                  </a:lnTo>
                  <a:lnTo>
                    <a:pt x="107" y="88"/>
                  </a:lnTo>
                  <a:lnTo>
                    <a:pt x="114" y="63"/>
                  </a:lnTo>
                  <a:lnTo>
                    <a:pt x="138" y="40"/>
                  </a:lnTo>
                  <a:lnTo>
                    <a:pt x="138" y="24"/>
                  </a:lnTo>
                  <a:lnTo>
                    <a:pt x="85" y="0"/>
                  </a:lnTo>
                  <a:lnTo>
                    <a:pt x="41" y="3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97183" name="Text Box 326"/>
          <p:cNvSpPr txBox="1">
            <a:spLocks noChangeArrowheads="1"/>
          </p:cNvSpPr>
          <p:nvPr/>
        </p:nvSpPr>
        <p:spPr bwMode="auto">
          <a:xfrm>
            <a:off x="2306638" y="4314825"/>
            <a:ext cx="4651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Arica</a:t>
            </a:r>
          </a:p>
        </p:txBody>
      </p:sp>
      <p:sp>
        <p:nvSpPr>
          <p:cNvPr id="8197184" name="Rectangle 2"/>
          <p:cNvSpPr>
            <a:spLocks noChangeArrowheads="1"/>
          </p:cNvSpPr>
          <p:nvPr/>
        </p:nvSpPr>
        <p:spPr bwMode="auto">
          <a:xfrm>
            <a:off x="2224088" y="130175"/>
            <a:ext cx="5854700" cy="70485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197185" name="Conector de seta reta 263"/>
          <p:cNvCxnSpPr>
            <a:cxnSpLocks noChangeShapeType="1"/>
          </p:cNvCxnSpPr>
          <p:nvPr/>
        </p:nvCxnSpPr>
        <p:spPr bwMode="auto">
          <a:xfrm>
            <a:off x="2076450" y="5456238"/>
            <a:ext cx="2012950" cy="226853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9313284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8197187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588125"/>
            <a:ext cx="9439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endParaRPr lang="pt-BR" sz="900" b="0"/>
          </a:p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197188" name="AutoShape 6"/>
          <p:cNvSpPr>
            <a:spLocks noChangeArrowheads="1"/>
          </p:cNvSpPr>
          <p:nvPr/>
        </p:nvSpPr>
        <p:spPr bwMode="auto">
          <a:xfrm rot="10800000">
            <a:off x="7597775" y="5811838"/>
            <a:ext cx="19875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197191" name="Forma 269"/>
          <p:cNvCxnSpPr>
            <a:cxnSpLocks noChangeShapeType="1"/>
          </p:cNvCxnSpPr>
          <p:nvPr/>
        </p:nvCxnSpPr>
        <p:spPr bwMode="auto">
          <a:xfrm flipV="1">
            <a:off x="6624638" y="212725"/>
            <a:ext cx="514350" cy="1120775"/>
          </a:xfrm>
          <a:prstGeom prst="curvedConnector2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8197195" name="Group 24"/>
          <p:cNvGrpSpPr>
            <a:grpSpLocks/>
          </p:cNvGrpSpPr>
          <p:nvPr/>
        </p:nvGrpSpPr>
        <p:grpSpPr bwMode="auto">
          <a:xfrm>
            <a:off x="2270125" y="120650"/>
            <a:ext cx="3617913" cy="793750"/>
            <a:chOff x="1430" y="76"/>
            <a:chExt cx="2279" cy="500"/>
          </a:xfrm>
        </p:grpSpPr>
        <p:sp>
          <p:nvSpPr>
            <p:cNvPr id="8197196" name="Rectangle 25"/>
            <p:cNvSpPr>
              <a:spLocks noChangeArrowheads="1"/>
            </p:cNvSpPr>
            <p:nvPr/>
          </p:nvSpPr>
          <p:spPr bwMode="auto">
            <a:xfrm>
              <a:off x="1540" y="76"/>
              <a:ext cx="2169" cy="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7197" name="Rectangle 26"/>
            <p:cNvSpPr>
              <a:spLocks noChangeArrowheads="1"/>
            </p:cNvSpPr>
            <p:nvPr/>
          </p:nvSpPr>
          <p:spPr bwMode="auto">
            <a:xfrm>
              <a:off x="1430" y="136"/>
              <a:ext cx="207" cy="3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97198" name="Rectangle 27"/>
          <p:cNvSpPr>
            <a:spLocks noChangeArrowheads="1"/>
          </p:cNvSpPr>
          <p:nvPr/>
        </p:nvSpPr>
        <p:spPr bwMode="auto">
          <a:xfrm>
            <a:off x="136525" y="890588"/>
            <a:ext cx="7337425" cy="53260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197200" name="Group 31"/>
          <p:cNvGrpSpPr>
            <a:grpSpLocks/>
          </p:cNvGrpSpPr>
          <p:nvPr/>
        </p:nvGrpSpPr>
        <p:grpSpPr bwMode="auto">
          <a:xfrm>
            <a:off x="7100888" y="123825"/>
            <a:ext cx="2805112" cy="646113"/>
            <a:chOff x="4473" y="78"/>
            <a:chExt cx="1767" cy="407"/>
          </a:xfrm>
        </p:grpSpPr>
        <p:sp>
          <p:nvSpPr>
            <p:cNvPr id="8197201" name="Rectangle 32"/>
            <p:cNvSpPr>
              <a:spLocks noChangeArrowheads="1"/>
            </p:cNvSpPr>
            <p:nvPr/>
          </p:nvSpPr>
          <p:spPr bwMode="auto">
            <a:xfrm>
              <a:off x="4473" y="83"/>
              <a:ext cx="678" cy="4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Modal do Projeto</a:t>
              </a:r>
            </a:p>
            <a:p>
              <a:pPr algn="ctr" defTabSz="977900"/>
              <a:endParaRPr lang="pt-BR" sz="10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197202" name="Text Box 33"/>
            <p:cNvSpPr txBox="1">
              <a:spLocks noChangeArrowheads="1"/>
            </p:cNvSpPr>
            <p:nvPr/>
          </p:nvSpPr>
          <p:spPr bwMode="auto">
            <a:xfrm>
              <a:off x="4811" y="161"/>
              <a:ext cx="315" cy="154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Hidro</a:t>
              </a:r>
            </a:p>
          </p:txBody>
        </p:sp>
        <p:sp>
          <p:nvSpPr>
            <p:cNvPr id="8197203" name="Text Box 34"/>
            <p:cNvSpPr txBox="1">
              <a:spLocks noChangeArrowheads="1"/>
            </p:cNvSpPr>
            <p:nvPr/>
          </p:nvSpPr>
          <p:spPr bwMode="auto">
            <a:xfrm>
              <a:off x="4496" y="161"/>
              <a:ext cx="315" cy="15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Rodo</a:t>
              </a:r>
            </a:p>
          </p:txBody>
        </p:sp>
        <p:sp>
          <p:nvSpPr>
            <p:cNvPr id="8197204" name="Text Box 35"/>
            <p:cNvSpPr txBox="1">
              <a:spLocks noChangeArrowheads="1"/>
            </p:cNvSpPr>
            <p:nvPr/>
          </p:nvSpPr>
          <p:spPr bwMode="auto">
            <a:xfrm>
              <a:off x="4809" y="311"/>
              <a:ext cx="318" cy="15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Porto</a:t>
              </a:r>
            </a:p>
          </p:txBody>
        </p:sp>
        <p:sp>
          <p:nvSpPr>
            <p:cNvPr id="8197205" name="Text Box 36"/>
            <p:cNvSpPr txBox="1">
              <a:spLocks noChangeArrowheads="1"/>
            </p:cNvSpPr>
            <p:nvPr/>
          </p:nvSpPr>
          <p:spPr bwMode="auto">
            <a:xfrm>
              <a:off x="4496" y="312"/>
              <a:ext cx="317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Ferro</a:t>
              </a:r>
            </a:p>
          </p:txBody>
        </p:sp>
        <p:grpSp>
          <p:nvGrpSpPr>
            <p:cNvPr id="8197206" name="Group 37"/>
            <p:cNvGrpSpPr>
              <a:grpSpLocks/>
            </p:cNvGrpSpPr>
            <p:nvPr/>
          </p:nvGrpSpPr>
          <p:grpSpPr bwMode="auto">
            <a:xfrm>
              <a:off x="5170" y="93"/>
              <a:ext cx="1056" cy="369"/>
              <a:chOff x="5170" y="93"/>
              <a:chExt cx="1056" cy="369"/>
            </a:xfrm>
          </p:grpSpPr>
          <p:sp>
            <p:nvSpPr>
              <p:cNvPr id="8197207" name="Text Box 38"/>
              <p:cNvSpPr txBox="1">
                <a:spLocks noChangeArrowheads="1"/>
              </p:cNvSpPr>
              <p:nvPr/>
            </p:nvSpPr>
            <p:spPr bwMode="auto">
              <a:xfrm>
                <a:off x="5394" y="93"/>
                <a:ext cx="24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Ferrovia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97208" name="Text Box 39"/>
              <p:cNvSpPr txBox="1">
                <a:spLocks noChangeArrowheads="1"/>
              </p:cNvSpPr>
              <p:nvPr/>
            </p:nvSpPr>
            <p:spPr bwMode="auto">
              <a:xfrm>
                <a:off x="5979" y="95"/>
                <a:ext cx="24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Hidrovia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97209" name="Line 40"/>
              <p:cNvSpPr>
                <a:spLocks noChangeShapeType="1"/>
              </p:cNvSpPr>
              <p:nvPr/>
            </p:nvSpPr>
            <p:spPr bwMode="auto">
              <a:xfrm>
                <a:off x="5758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210" name="Text Box 41"/>
              <p:cNvSpPr txBox="1">
                <a:spLocks noChangeArrowheads="1"/>
              </p:cNvSpPr>
              <p:nvPr/>
            </p:nvSpPr>
            <p:spPr bwMode="auto">
              <a:xfrm>
                <a:off x="5394" y="182"/>
                <a:ext cx="23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Rodovia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97211" name="AutoShape 42"/>
              <p:cNvSpPr>
                <a:spLocks noChangeArrowheads="1"/>
              </p:cNvSpPr>
              <p:nvPr/>
            </p:nvSpPr>
            <p:spPr bwMode="auto">
              <a:xfrm rot="10800000">
                <a:off x="5240" y="401"/>
                <a:ext cx="58" cy="3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212" name="AutoShape 43"/>
              <p:cNvSpPr>
                <a:spLocks noChangeArrowheads="1"/>
              </p:cNvSpPr>
              <p:nvPr/>
            </p:nvSpPr>
            <p:spPr bwMode="auto">
              <a:xfrm>
                <a:off x="5246" y="295"/>
                <a:ext cx="50" cy="47"/>
              </a:xfrm>
              <a:prstGeom prst="triangle">
                <a:avLst>
                  <a:gd name="adj" fmla="val 50000"/>
                </a:avLst>
              </a:prstGeom>
              <a:solidFill>
                <a:srgbClr val="0099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213" name="Text Box 44"/>
              <p:cNvSpPr txBox="1">
                <a:spLocks noChangeArrowheads="1"/>
              </p:cNvSpPr>
              <p:nvPr/>
            </p:nvSpPr>
            <p:spPr bwMode="auto">
              <a:xfrm>
                <a:off x="5394" y="281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Porto L.Curso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97214" name="Text Box 45"/>
              <p:cNvSpPr txBox="1">
                <a:spLocks noChangeArrowheads="1"/>
              </p:cNvSpPr>
              <p:nvPr/>
            </p:nvSpPr>
            <p:spPr bwMode="auto">
              <a:xfrm>
                <a:off x="5395" y="376"/>
                <a:ext cx="60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Terminal Hidroviário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97215" name="Text Box 46"/>
              <p:cNvSpPr txBox="1">
                <a:spLocks noChangeArrowheads="1"/>
              </p:cNvSpPr>
              <p:nvPr/>
            </p:nvSpPr>
            <p:spPr bwMode="auto">
              <a:xfrm>
                <a:off x="5988" y="183"/>
                <a:ext cx="2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Dutovia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97216" name="Text Box 47"/>
              <p:cNvSpPr txBox="1">
                <a:spLocks noChangeArrowheads="1"/>
              </p:cNvSpPr>
              <p:nvPr/>
            </p:nvSpPr>
            <p:spPr bwMode="auto">
              <a:xfrm>
                <a:off x="5984" y="275"/>
                <a:ext cx="18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Eclusa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197217" name="Rectangle 48"/>
              <p:cNvSpPr>
                <a:spLocks noChangeArrowheads="1"/>
              </p:cNvSpPr>
              <p:nvPr/>
            </p:nvSpPr>
            <p:spPr bwMode="auto">
              <a:xfrm>
                <a:off x="5850" y="287"/>
                <a:ext cx="56" cy="56"/>
              </a:xfrm>
              <a:prstGeom prst="rect">
                <a:avLst/>
              </a:prstGeom>
              <a:solidFill>
                <a:srgbClr val="0099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7218" name="Line 49"/>
              <p:cNvSpPr>
                <a:spLocks noChangeShapeType="1"/>
              </p:cNvSpPr>
              <p:nvPr/>
            </p:nvSpPr>
            <p:spPr bwMode="auto">
              <a:xfrm>
                <a:off x="5762" y="232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219" name="Line 50"/>
              <p:cNvSpPr>
                <a:spLocks noChangeShapeType="1"/>
              </p:cNvSpPr>
              <p:nvPr/>
            </p:nvSpPr>
            <p:spPr bwMode="auto">
              <a:xfrm>
                <a:off x="5170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7220" name="Line 51"/>
              <p:cNvSpPr>
                <a:spLocks noChangeShapeType="1"/>
              </p:cNvSpPr>
              <p:nvPr/>
            </p:nvSpPr>
            <p:spPr bwMode="auto">
              <a:xfrm>
                <a:off x="5170" y="228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197221" name="Rectangle 52"/>
            <p:cNvSpPr>
              <a:spLocks noChangeArrowheads="1"/>
            </p:cNvSpPr>
            <p:nvPr/>
          </p:nvSpPr>
          <p:spPr bwMode="auto">
            <a:xfrm>
              <a:off x="4473" y="78"/>
              <a:ext cx="1767" cy="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97223" name="Text Box 326"/>
          <p:cNvSpPr txBox="1">
            <a:spLocks noChangeArrowheads="1"/>
          </p:cNvSpPr>
          <p:nvPr/>
        </p:nvSpPr>
        <p:spPr bwMode="auto">
          <a:xfrm>
            <a:off x="4338638" y="3911600"/>
            <a:ext cx="5222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Morrinhos</a:t>
            </a:r>
          </a:p>
        </p:txBody>
      </p:sp>
      <p:sp>
        <p:nvSpPr>
          <p:cNvPr id="8197224" name="Text Box 326"/>
          <p:cNvSpPr txBox="1">
            <a:spLocks noChangeArrowheads="1"/>
          </p:cNvSpPr>
          <p:nvPr/>
        </p:nvSpPr>
        <p:spPr bwMode="auto">
          <a:xfrm>
            <a:off x="4071938" y="4283075"/>
            <a:ext cx="522287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Corumbá</a:t>
            </a:r>
          </a:p>
        </p:txBody>
      </p:sp>
      <p:sp>
        <p:nvSpPr>
          <p:cNvPr id="8197225" name="Text Box 326"/>
          <p:cNvSpPr txBox="1">
            <a:spLocks noChangeArrowheads="1"/>
          </p:cNvSpPr>
          <p:nvPr/>
        </p:nvSpPr>
        <p:spPr bwMode="auto">
          <a:xfrm>
            <a:off x="3367088" y="5768975"/>
            <a:ext cx="5222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Rosário</a:t>
            </a:r>
          </a:p>
        </p:txBody>
      </p:sp>
      <p:sp>
        <p:nvSpPr>
          <p:cNvPr id="8197226" name="Text Box 205"/>
          <p:cNvSpPr txBox="1">
            <a:spLocks noChangeArrowheads="1"/>
          </p:cNvSpPr>
          <p:nvPr/>
        </p:nvSpPr>
        <p:spPr bwMode="auto">
          <a:xfrm rot="5144453">
            <a:off x="4084637" y="4773613"/>
            <a:ext cx="455613" cy="1857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latin typeface="Calibri" pitchFamily="34" charset="0"/>
              </a:rPr>
              <a:t>Paraguai</a:t>
            </a:r>
          </a:p>
        </p:txBody>
      </p:sp>
      <p:sp>
        <p:nvSpPr>
          <p:cNvPr id="8197227" name="Freeform 207"/>
          <p:cNvSpPr>
            <a:spLocks/>
          </p:cNvSpPr>
          <p:nvPr/>
        </p:nvSpPr>
        <p:spPr bwMode="auto">
          <a:xfrm>
            <a:off x="3924300" y="3962400"/>
            <a:ext cx="368300" cy="1989138"/>
          </a:xfrm>
          <a:custGeom>
            <a:avLst/>
            <a:gdLst>
              <a:gd name="T0" fmla="*/ 2147483647 w 232"/>
              <a:gd name="T1" fmla="*/ 0 h 1253"/>
              <a:gd name="T2" fmla="*/ 2147483647 w 232"/>
              <a:gd name="T3" fmla="*/ 2147483647 h 1253"/>
              <a:gd name="T4" fmla="*/ 2147483647 w 232"/>
              <a:gd name="T5" fmla="*/ 2147483647 h 1253"/>
              <a:gd name="T6" fmla="*/ 2147483647 w 232"/>
              <a:gd name="T7" fmla="*/ 2147483647 h 1253"/>
              <a:gd name="T8" fmla="*/ 2147483647 w 232"/>
              <a:gd name="T9" fmla="*/ 2147483647 h 1253"/>
              <a:gd name="T10" fmla="*/ 2147483647 w 232"/>
              <a:gd name="T11" fmla="*/ 2147483647 h 1253"/>
              <a:gd name="T12" fmla="*/ 2147483647 w 232"/>
              <a:gd name="T13" fmla="*/ 2147483647 h 1253"/>
              <a:gd name="T14" fmla="*/ 2147483647 w 232"/>
              <a:gd name="T15" fmla="*/ 2147483647 h 1253"/>
              <a:gd name="T16" fmla="*/ 2147483647 w 232"/>
              <a:gd name="T17" fmla="*/ 2147483647 h 1253"/>
              <a:gd name="T18" fmla="*/ 2147483647 w 232"/>
              <a:gd name="T19" fmla="*/ 2147483647 h 1253"/>
              <a:gd name="T20" fmla="*/ 2147483647 w 232"/>
              <a:gd name="T21" fmla="*/ 2147483647 h 1253"/>
              <a:gd name="T22" fmla="*/ 2147483647 w 232"/>
              <a:gd name="T23" fmla="*/ 2147483647 h 1253"/>
              <a:gd name="T24" fmla="*/ 2147483647 w 232"/>
              <a:gd name="T25" fmla="*/ 2147483647 h 1253"/>
              <a:gd name="T26" fmla="*/ 2147483647 w 232"/>
              <a:gd name="T27" fmla="*/ 2147483647 h 1253"/>
              <a:gd name="T28" fmla="*/ 2147483647 w 232"/>
              <a:gd name="T29" fmla="*/ 2147483647 h 1253"/>
              <a:gd name="T30" fmla="*/ 2147483647 w 232"/>
              <a:gd name="T31" fmla="*/ 2147483647 h 1253"/>
              <a:gd name="T32" fmla="*/ 2147483647 w 232"/>
              <a:gd name="T33" fmla="*/ 2147483647 h 1253"/>
              <a:gd name="T34" fmla="*/ 2147483647 w 232"/>
              <a:gd name="T35" fmla="*/ 2147483647 h 1253"/>
              <a:gd name="T36" fmla="*/ 2147483647 w 232"/>
              <a:gd name="T37" fmla="*/ 2147483647 h 1253"/>
              <a:gd name="T38" fmla="*/ 2147483647 w 232"/>
              <a:gd name="T39" fmla="*/ 2147483647 h 1253"/>
              <a:gd name="T40" fmla="*/ 2147483647 w 232"/>
              <a:gd name="T41" fmla="*/ 2147483647 h 1253"/>
              <a:gd name="T42" fmla="*/ 2147483647 w 232"/>
              <a:gd name="T43" fmla="*/ 2147483647 h 1253"/>
              <a:gd name="T44" fmla="*/ 2147483647 w 232"/>
              <a:gd name="T45" fmla="*/ 2147483647 h 125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2"/>
              <a:gd name="T70" fmla="*/ 0 h 1253"/>
              <a:gd name="T71" fmla="*/ 232 w 232"/>
              <a:gd name="T72" fmla="*/ 1253 h 125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2" h="1253">
                <a:moveTo>
                  <a:pt x="232" y="0"/>
                </a:moveTo>
                <a:cubicBezTo>
                  <a:pt x="210" y="15"/>
                  <a:pt x="225" y="28"/>
                  <a:pt x="200" y="36"/>
                </a:cubicBezTo>
                <a:cubicBezTo>
                  <a:pt x="188" y="53"/>
                  <a:pt x="192" y="69"/>
                  <a:pt x="172" y="76"/>
                </a:cubicBezTo>
                <a:cubicBezTo>
                  <a:pt x="153" y="105"/>
                  <a:pt x="171" y="129"/>
                  <a:pt x="180" y="156"/>
                </a:cubicBezTo>
                <a:cubicBezTo>
                  <a:pt x="179" y="175"/>
                  <a:pt x="181" y="194"/>
                  <a:pt x="176" y="212"/>
                </a:cubicBezTo>
                <a:cubicBezTo>
                  <a:pt x="175" y="216"/>
                  <a:pt x="166" y="212"/>
                  <a:pt x="164" y="216"/>
                </a:cubicBezTo>
                <a:cubicBezTo>
                  <a:pt x="157" y="226"/>
                  <a:pt x="159" y="240"/>
                  <a:pt x="156" y="252"/>
                </a:cubicBezTo>
                <a:cubicBezTo>
                  <a:pt x="157" y="279"/>
                  <a:pt x="149" y="394"/>
                  <a:pt x="176" y="412"/>
                </a:cubicBezTo>
                <a:cubicBezTo>
                  <a:pt x="178" y="446"/>
                  <a:pt x="177" y="479"/>
                  <a:pt x="184" y="512"/>
                </a:cubicBezTo>
                <a:cubicBezTo>
                  <a:pt x="187" y="525"/>
                  <a:pt x="212" y="540"/>
                  <a:pt x="212" y="540"/>
                </a:cubicBezTo>
                <a:cubicBezTo>
                  <a:pt x="207" y="580"/>
                  <a:pt x="196" y="615"/>
                  <a:pt x="184" y="652"/>
                </a:cubicBezTo>
                <a:cubicBezTo>
                  <a:pt x="179" y="667"/>
                  <a:pt x="181" y="682"/>
                  <a:pt x="172" y="696"/>
                </a:cubicBezTo>
                <a:cubicBezTo>
                  <a:pt x="151" y="727"/>
                  <a:pt x="159" y="711"/>
                  <a:pt x="148" y="744"/>
                </a:cubicBezTo>
                <a:cubicBezTo>
                  <a:pt x="145" y="753"/>
                  <a:pt x="132" y="768"/>
                  <a:pt x="132" y="768"/>
                </a:cubicBezTo>
                <a:cubicBezTo>
                  <a:pt x="124" y="801"/>
                  <a:pt x="129" y="831"/>
                  <a:pt x="104" y="856"/>
                </a:cubicBezTo>
                <a:cubicBezTo>
                  <a:pt x="100" y="869"/>
                  <a:pt x="92" y="879"/>
                  <a:pt x="88" y="892"/>
                </a:cubicBezTo>
                <a:cubicBezTo>
                  <a:pt x="87" y="920"/>
                  <a:pt x="86" y="948"/>
                  <a:pt x="84" y="976"/>
                </a:cubicBezTo>
                <a:cubicBezTo>
                  <a:pt x="82" y="1001"/>
                  <a:pt x="46" y="1030"/>
                  <a:pt x="28" y="1048"/>
                </a:cubicBezTo>
                <a:cubicBezTo>
                  <a:pt x="22" y="1066"/>
                  <a:pt x="17" y="1077"/>
                  <a:pt x="12" y="1096"/>
                </a:cubicBezTo>
                <a:cubicBezTo>
                  <a:pt x="10" y="1104"/>
                  <a:pt x="4" y="1120"/>
                  <a:pt x="4" y="1120"/>
                </a:cubicBezTo>
                <a:cubicBezTo>
                  <a:pt x="9" y="1170"/>
                  <a:pt x="0" y="1221"/>
                  <a:pt x="56" y="1240"/>
                </a:cubicBezTo>
                <a:cubicBezTo>
                  <a:pt x="64" y="1243"/>
                  <a:pt x="72" y="1242"/>
                  <a:pt x="80" y="1244"/>
                </a:cubicBezTo>
                <a:cubicBezTo>
                  <a:pt x="115" y="1253"/>
                  <a:pt x="93" y="1252"/>
                  <a:pt x="112" y="1252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228" name="AutoShape 199"/>
          <p:cNvSpPr>
            <a:spLocks noChangeArrowheads="1"/>
          </p:cNvSpPr>
          <p:nvPr/>
        </p:nvSpPr>
        <p:spPr bwMode="auto">
          <a:xfrm rot="10800000">
            <a:off x="4235450" y="3935413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229" name="AutoShape 201"/>
          <p:cNvSpPr>
            <a:spLocks noChangeArrowheads="1"/>
          </p:cNvSpPr>
          <p:nvPr/>
        </p:nvSpPr>
        <p:spPr bwMode="auto">
          <a:xfrm rot="10800000">
            <a:off x="4148138" y="4303713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230" name="Freeform 208"/>
          <p:cNvSpPr>
            <a:spLocks/>
          </p:cNvSpPr>
          <p:nvPr/>
        </p:nvSpPr>
        <p:spPr bwMode="auto">
          <a:xfrm>
            <a:off x="3937000" y="5835650"/>
            <a:ext cx="158750" cy="127000"/>
          </a:xfrm>
          <a:custGeom>
            <a:avLst/>
            <a:gdLst>
              <a:gd name="T0" fmla="*/ 0 w 52"/>
              <a:gd name="T1" fmla="*/ 0 h 32"/>
              <a:gd name="T2" fmla="*/ 2147483647 w 52"/>
              <a:gd name="T3" fmla="*/ 2147483647 h 32"/>
              <a:gd name="T4" fmla="*/ 0 60000 65536"/>
              <a:gd name="T5" fmla="*/ 0 60000 65536"/>
              <a:gd name="T6" fmla="*/ 0 w 52"/>
              <a:gd name="T7" fmla="*/ 0 h 32"/>
              <a:gd name="T8" fmla="*/ 52 w 52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32">
                <a:moveTo>
                  <a:pt x="0" y="0"/>
                </a:moveTo>
                <a:cubicBezTo>
                  <a:pt x="8" y="25"/>
                  <a:pt x="31" y="22"/>
                  <a:pt x="52" y="32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31" name="AutoShape 203"/>
          <p:cNvSpPr>
            <a:spLocks noChangeArrowheads="1"/>
          </p:cNvSpPr>
          <p:nvPr/>
        </p:nvSpPr>
        <p:spPr bwMode="auto">
          <a:xfrm>
            <a:off x="3903663" y="579278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232" name="Text Box 326"/>
          <p:cNvSpPr txBox="1">
            <a:spLocks noChangeArrowheads="1"/>
          </p:cNvSpPr>
          <p:nvPr/>
        </p:nvSpPr>
        <p:spPr bwMode="auto">
          <a:xfrm>
            <a:off x="3976688" y="5762625"/>
            <a:ext cx="522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Nueva Palmira</a:t>
            </a:r>
          </a:p>
        </p:txBody>
      </p:sp>
      <p:sp>
        <p:nvSpPr>
          <p:cNvPr id="8197233" name="Freeform 211"/>
          <p:cNvSpPr>
            <a:spLocks/>
          </p:cNvSpPr>
          <p:nvPr/>
        </p:nvSpPr>
        <p:spPr bwMode="auto">
          <a:xfrm>
            <a:off x="4017963" y="5919788"/>
            <a:ext cx="719137" cy="246062"/>
          </a:xfrm>
          <a:custGeom>
            <a:avLst/>
            <a:gdLst>
              <a:gd name="T0" fmla="*/ 2147483647 w 453"/>
              <a:gd name="T1" fmla="*/ 2147483647 h 155"/>
              <a:gd name="T2" fmla="*/ 2147483647 w 453"/>
              <a:gd name="T3" fmla="*/ 2147483647 h 155"/>
              <a:gd name="T4" fmla="*/ 2147483647 w 453"/>
              <a:gd name="T5" fmla="*/ 2147483647 h 155"/>
              <a:gd name="T6" fmla="*/ 2147483647 w 453"/>
              <a:gd name="T7" fmla="*/ 2147483647 h 155"/>
              <a:gd name="T8" fmla="*/ 2147483647 w 453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"/>
              <a:gd name="T16" fmla="*/ 0 h 155"/>
              <a:gd name="T17" fmla="*/ 453 w 453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" h="155">
                <a:moveTo>
                  <a:pt x="21" y="11"/>
                </a:moveTo>
                <a:cubicBezTo>
                  <a:pt x="55" y="34"/>
                  <a:pt x="0" y="0"/>
                  <a:pt x="61" y="23"/>
                </a:cubicBezTo>
                <a:cubicBezTo>
                  <a:pt x="77" y="29"/>
                  <a:pt x="86" y="40"/>
                  <a:pt x="97" y="51"/>
                </a:cubicBezTo>
                <a:cubicBezTo>
                  <a:pt x="105" y="75"/>
                  <a:pt x="148" y="109"/>
                  <a:pt x="173" y="115"/>
                </a:cubicBezTo>
                <a:cubicBezTo>
                  <a:pt x="233" y="155"/>
                  <a:pt x="401" y="147"/>
                  <a:pt x="453" y="147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97234" name="AutoShape 210"/>
          <p:cNvSpPr>
            <a:spLocks noChangeArrowheads="1"/>
          </p:cNvSpPr>
          <p:nvPr/>
        </p:nvSpPr>
        <p:spPr bwMode="auto">
          <a:xfrm>
            <a:off x="4094163" y="588803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235" name="AutoShape 137"/>
          <p:cNvSpPr>
            <a:spLocks noChangeArrowheads="1"/>
          </p:cNvSpPr>
          <p:nvPr/>
        </p:nvSpPr>
        <p:spPr bwMode="auto">
          <a:xfrm>
            <a:off x="4248150" y="3987800"/>
            <a:ext cx="144463" cy="144463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113</a:t>
            </a:r>
          </a:p>
        </p:txBody>
      </p:sp>
      <p:sp>
        <p:nvSpPr>
          <p:cNvPr id="8197236" name="AutoShape 79"/>
          <p:cNvSpPr>
            <a:spLocks noChangeArrowheads="1"/>
          </p:cNvSpPr>
          <p:nvPr/>
        </p:nvSpPr>
        <p:spPr bwMode="auto">
          <a:xfrm>
            <a:off x="4200525" y="4148138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114</a:t>
            </a:r>
          </a:p>
        </p:txBody>
      </p:sp>
      <p:sp>
        <p:nvSpPr>
          <p:cNvPr id="8197237" name="AutoShape 79"/>
          <p:cNvSpPr>
            <a:spLocks noChangeArrowheads="1"/>
          </p:cNvSpPr>
          <p:nvPr/>
        </p:nvSpPr>
        <p:spPr bwMode="auto">
          <a:xfrm>
            <a:off x="4005263" y="45370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115</a:t>
            </a:r>
          </a:p>
        </p:txBody>
      </p:sp>
      <p:sp>
        <p:nvSpPr>
          <p:cNvPr id="8197238" name="AutoShape 79"/>
          <p:cNvSpPr>
            <a:spLocks noChangeArrowheads="1"/>
          </p:cNvSpPr>
          <p:nvPr/>
        </p:nvSpPr>
        <p:spPr bwMode="auto">
          <a:xfrm>
            <a:off x="3935413" y="50450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116</a:t>
            </a:r>
          </a:p>
        </p:txBody>
      </p:sp>
      <p:sp>
        <p:nvSpPr>
          <p:cNvPr id="8197239" name="Text Box 326"/>
          <p:cNvSpPr txBox="1">
            <a:spLocks noChangeArrowheads="1"/>
          </p:cNvSpPr>
          <p:nvPr/>
        </p:nvSpPr>
        <p:spPr bwMode="auto">
          <a:xfrm>
            <a:off x="4359275" y="3705225"/>
            <a:ext cx="3222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197240" name="Freeform 153"/>
          <p:cNvSpPr>
            <a:spLocks/>
          </p:cNvSpPr>
          <p:nvPr/>
        </p:nvSpPr>
        <p:spPr bwMode="auto">
          <a:xfrm>
            <a:off x="3617913" y="4002088"/>
            <a:ext cx="415925" cy="73025"/>
          </a:xfrm>
          <a:custGeom>
            <a:avLst/>
            <a:gdLst>
              <a:gd name="T0" fmla="*/ 2147483647 w 262"/>
              <a:gd name="T1" fmla="*/ 0 h 46"/>
              <a:gd name="T2" fmla="*/ 2147483647 w 262"/>
              <a:gd name="T3" fmla="*/ 2147483647 h 46"/>
              <a:gd name="T4" fmla="*/ 2147483647 w 262"/>
              <a:gd name="T5" fmla="*/ 2147483647 h 46"/>
              <a:gd name="T6" fmla="*/ 0 w 262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46"/>
              <a:gd name="T14" fmla="*/ 262 w 262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46">
                <a:moveTo>
                  <a:pt x="262" y="0"/>
                </a:moveTo>
                <a:cubicBezTo>
                  <a:pt x="225" y="12"/>
                  <a:pt x="242" y="7"/>
                  <a:pt x="212" y="15"/>
                </a:cubicBezTo>
                <a:cubicBezTo>
                  <a:pt x="184" y="46"/>
                  <a:pt x="207" y="27"/>
                  <a:pt x="121" y="15"/>
                </a:cubicBezTo>
                <a:cubicBezTo>
                  <a:pt x="81" y="10"/>
                  <a:pt x="40" y="15"/>
                  <a:pt x="0" y="15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41" name="Text Box 326"/>
          <p:cNvSpPr txBox="1">
            <a:spLocks noChangeArrowheads="1"/>
          </p:cNvSpPr>
          <p:nvPr/>
        </p:nvSpPr>
        <p:spPr bwMode="auto">
          <a:xfrm>
            <a:off x="3617913" y="4086225"/>
            <a:ext cx="5445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San Ignacio</a:t>
            </a:r>
          </a:p>
        </p:txBody>
      </p:sp>
      <p:sp>
        <p:nvSpPr>
          <p:cNvPr id="8197242" name="Freeform 152"/>
          <p:cNvSpPr>
            <a:spLocks/>
          </p:cNvSpPr>
          <p:nvPr/>
        </p:nvSpPr>
        <p:spPr bwMode="auto">
          <a:xfrm>
            <a:off x="4083050" y="3810000"/>
            <a:ext cx="231775" cy="176213"/>
          </a:xfrm>
          <a:custGeom>
            <a:avLst/>
            <a:gdLst>
              <a:gd name="T0" fmla="*/ 2147483647 w 146"/>
              <a:gd name="T1" fmla="*/ 0 h 111"/>
              <a:gd name="T2" fmla="*/ 2147483647 w 146"/>
              <a:gd name="T3" fmla="*/ 2147483647 h 111"/>
              <a:gd name="T4" fmla="*/ 2147483647 w 146"/>
              <a:gd name="T5" fmla="*/ 2147483647 h 111"/>
              <a:gd name="T6" fmla="*/ 2147483647 w 146"/>
              <a:gd name="T7" fmla="*/ 2147483647 h 111"/>
              <a:gd name="T8" fmla="*/ 2147483647 w 146"/>
              <a:gd name="T9" fmla="*/ 2147483647 h 111"/>
              <a:gd name="T10" fmla="*/ 0 w 146"/>
              <a:gd name="T11" fmla="*/ 2147483647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"/>
              <a:gd name="T19" fmla="*/ 0 h 111"/>
              <a:gd name="T20" fmla="*/ 146 w 146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" h="111">
                <a:moveTo>
                  <a:pt x="146" y="0"/>
                </a:moveTo>
                <a:cubicBezTo>
                  <a:pt x="130" y="4"/>
                  <a:pt x="111" y="2"/>
                  <a:pt x="96" y="10"/>
                </a:cubicBezTo>
                <a:cubicBezTo>
                  <a:pt x="91" y="13"/>
                  <a:pt x="91" y="21"/>
                  <a:pt x="86" y="25"/>
                </a:cubicBezTo>
                <a:cubicBezTo>
                  <a:pt x="82" y="28"/>
                  <a:pt x="76" y="28"/>
                  <a:pt x="71" y="30"/>
                </a:cubicBezTo>
                <a:cubicBezTo>
                  <a:pt x="54" y="45"/>
                  <a:pt x="48" y="64"/>
                  <a:pt x="30" y="76"/>
                </a:cubicBezTo>
                <a:cubicBezTo>
                  <a:pt x="24" y="95"/>
                  <a:pt x="13" y="98"/>
                  <a:pt x="0" y="111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43" name="Freeform 154"/>
          <p:cNvSpPr>
            <a:spLocks/>
          </p:cNvSpPr>
          <p:nvPr/>
        </p:nvSpPr>
        <p:spPr bwMode="auto">
          <a:xfrm>
            <a:off x="2919413" y="4043363"/>
            <a:ext cx="706437" cy="176212"/>
          </a:xfrm>
          <a:custGeom>
            <a:avLst/>
            <a:gdLst>
              <a:gd name="T0" fmla="*/ 2147483647 w 445"/>
              <a:gd name="T1" fmla="*/ 0 h 111"/>
              <a:gd name="T2" fmla="*/ 2147483647 w 445"/>
              <a:gd name="T3" fmla="*/ 2147483647 h 111"/>
              <a:gd name="T4" fmla="*/ 2147483647 w 445"/>
              <a:gd name="T5" fmla="*/ 2147483647 h 111"/>
              <a:gd name="T6" fmla="*/ 2147483647 w 445"/>
              <a:gd name="T7" fmla="*/ 2147483647 h 111"/>
              <a:gd name="T8" fmla="*/ 2147483647 w 445"/>
              <a:gd name="T9" fmla="*/ 2147483647 h 111"/>
              <a:gd name="T10" fmla="*/ 2147483647 w 445"/>
              <a:gd name="T11" fmla="*/ 2147483647 h 111"/>
              <a:gd name="T12" fmla="*/ 2147483647 w 445"/>
              <a:gd name="T13" fmla="*/ 2147483647 h 111"/>
              <a:gd name="T14" fmla="*/ 2147483647 w 445"/>
              <a:gd name="T15" fmla="*/ 2147483647 h 111"/>
              <a:gd name="T16" fmla="*/ 2147483647 w 445"/>
              <a:gd name="T17" fmla="*/ 2147483647 h 111"/>
              <a:gd name="T18" fmla="*/ 2147483647 w 445"/>
              <a:gd name="T19" fmla="*/ 2147483647 h 111"/>
              <a:gd name="T20" fmla="*/ 2147483647 w 445"/>
              <a:gd name="T21" fmla="*/ 2147483647 h 111"/>
              <a:gd name="T22" fmla="*/ 0 w 445"/>
              <a:gd name="T23" fmla="*/ 2147483647 h 1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5"/>
              <a:gd name="T37" fmla="*/ 0 h 111"/>
              <a:gd name="T38" fmla="*/ 445 w 445"/>
              <a:gd name="T39" fmla="*/ 111 h 1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5" h="111">
                <a:moveTo>
                  <a:pt x="445" y="0"/>
                </a:moveTo>
                <a:cubicBezTo>
                  <a:pt x="435" y="7"/>
                  <a:pt x="424" y="13"/>
                  <a:pt x="414" y="20"/>
                </a:cubicBezTo>
                <a:cubicBezTo>
                  <a:pt x="395" y="33"/>
                  <a:pt x="399" y="67"/>
                  <a:pt x="389" y="85"/>
                </a:cubicBezTo>
                <a:cubicBezTo>
                  <a:pt x="384" y="94"/>
                  <a:pt x="375" y="102"/>
                  <a:pt x="369" y="111"/>
                </a:cubicBezTo>
                <a:cubicBezTo>
                  <a:pt x="327" y="105"/>
                  <a:pt x="283" y="109"/>
                  <a:pt x="243" y="96"/>
                </a:cubicBezTo>
                <a:cubicBezTo>
                  <a:pt x="210" y="72"/>
                  <a:pt x="218" y="73"/>
                  <a:pt x="147" y="90"/>
                </a:cubicBezTo>
                <a:cubicBezTo>
                  <a:pt x="142" y="91"/>
                  <a:pt x="146" y="102"/>
                  <a:pt x="142" y="106"/>
                </a:cubicBezTo>
                <a:cubicBezTo>
                  <a:pt x="138" y="110"/>
                  <a:pt x="131" y="109"/>
                  <a:pt x="126" y="111"/>
                </a:cubicBezTo>
                <a:cubicBezTo>
                  <a:pt x="123" y="110"/>
                  <a:pt x="96" y="104"/>
                  <a:pt x="91" y="101"/>
                </a:cubicBezTo>
                <a:cubicBezTo>
                  <a:pt x="72" y="89"/>
                  <a:pt x="58" y="72"/>
                  <a:pt x="36" y="65"/>
                </a:cubicBezTo>
                <a:cubicBezTo>
                  <a:pt x="29" y="67"/>
                  <a:pt x="22" y="67"/>
                  <a:pt x="15" y="70"/>
                </a:cubicBezTo>
                <a:cubicBezTo>
                  <a:pt x="9" y="72"/>
                  <a:pt x="0" y="80"/>
                  <a:pt x="0" y="8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44" name="Freeform 155"/>
          <p:cNvSpPr>
            <a:spLocks/>
          </p:cNvSpPr>
          <p:nvPr/>
        </p:nvSpPr>
        <p:spPr bwMode="auto">
          <a:xfrm>
            <a:off x="2798763" y="4203700"/>
            <a:ext cx="104775" cy="95250"/>
          </a:xfrm>
          <a:custGeom>
            <a:avLst/>
            <a:gdLst>
              <a:gd name="T0" fmla="*/ 2147483647 w 66"/>
              <a:gd name="T1" fmla="*/ 0 h 60"/>
              <a:gd name="T2" fmla="*/ 2147483647 w 66"/>
              <a:gd name="T3" fmla="*/ 2147483647 h 60"/>
              <a:gd name="T4" fmla="*/ 0 w 66"/>
              <a:gd name="T5" fmla="*/ 2147483647 h 60"/>
              <a:gd name="T6" fmla="*/ 0 60000 65536"/>
              <a:gd name="T7" fmla="*/ 0 60000 65536"/>
              <a:gd name="T8" fmla="*/ 0 60000 65536"/>
              <a:gd name="T9" fmla="*/ 0 w 66"/>
              <a:gd name="T10" fmla="*/ 0 h 60"/>
              <a:gd name="T11" fmla="*/ 66 w 6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60">
                <a:moveTo>
                  <a:pt x="66" y="0"/>
                </a:moveTo>
                <a:cubicBezTo>
                  <a:pt x="49" y="11"/>
                  <a:pt x="45" y="24"/>
                  <a:pt x="26" y="30"/>
                </a:cubicBezTo>
                <a:cubicBezTo>
                  <a:pt x="21" y="35"/>
                  <a:pt x="3" y="60"/>
                  <a:pt x="0" y="60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45" name="Freeform 156"/>
          <p:cNvSpPr>
            <a:spLocks/>
          </p:cNvSpPr>
          <p:nvPr/>
        </p:nvSpPr>
        <p:spPr bwMode="auto">
          <a:xfrm>
            <a:off x="2109788" y="4162425"/>
            <a:ext cx="688975" cy="128588"/>
          </a:xfrm>
          <a:custGeom>
            <a:avLst/>
            <a:gdLst>
              <a:gd name="T0" fmla="*/ 2147483647 w 434"/>
              <a:gd name="T1" fmla="*/ 2147483647 h 81"/>
              <a:gd name="T2" fmla="*/ 2147483647 w 434"/>
              <a:gd name="T3" fmla="*/ 2147483647 h 81"/>
              <a:gd name="T4" fmla="*/ 2147483647 w 434"/>
              <a:gd name="T5" fmla="*/ 2147483647 h 81"/>
              <a:gd name="T6" fmla="*/ 2147483647 w 434"/>
              <a:gd name="T7" fmla="*/ 2147483647 h 81"/>
              <a:gd name="T8" fmla="*/ 0 w 434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4"/>
              <a:gd name="T16" fmla="*/ 0 h 81"/>
              <a:gd name="T17" fmla="*/ 434 w 434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" h="81">
                <a:moveTo>
                  <a:pt x="434" y="81"/>
                </a:moveTo>
                <a:cubicBezTo>
                  <a:pt x="334" y="73"/>
                  <a:pt x="243" y="45"/>
                  <a:pt x="146" y="26"/>
                </a:cubicBezTo>
                <a:cubicBezTo>
                  <a:pt x="114" y="20"/>
                  <a:pt x="82" y="15"/>
                  <a:pt x="50" y="10"/>
                </a:cubicBezTo>
                <a:cubicBezTo>
                  <a:pt x="40" y="9"/>
                  <a:pt x="30" y="7"/>
                  <a:pt x="20" y="5"/>
                </a:cubicBezTo>
                <a:cubicBezTo>
                  <a:pt x="13" y="4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97246" name="Oval 250"/>
          <p:cNvSpPr>
            <a:spLocks noChangeArrowheads="1"/>
          </p:cNvSpPr>
          <p:nvPr/>
        </p:nvSpPr>
        <p:spPr bwMode="auto">
          <a:xfrm>
            <a:off x="4098925" y="392588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247" name="Oval 250"/>
          <p:cNvSpPr>
            <a:spLocks noChangeArrowheads="1"/>
          </p:cNvSpPr>
          <p:nvPr/>
        </p:nvSpPr>
        <p:spPr bwMode="auto">
          <a:xfrm>
            <a:off x="4278313" y="3786188"/>
            <a:ext cx="74612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248" name="AutoShape 86"/>
          <p:cNvSpPr>
            <a:spLocks noChangeArrowheads="1"/>
          </p:cNvSpPr>
          <p:nvPr/>
        </p:nvSpPr>
        <p:spPr bwMode="auto">
          <a:xfrm>
            <a:off x="3838575" y="39449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117</a:t>
            </a:r>
          </a:p>
        </p:txBody>
      </p:sp>
      <p:sp>
        <p:nvSpPr>
          <p:cNvPr id="8197249" name="AutoShape 86"/>
          <p:cNvSpPr>
            <a:spLocks noChangeArrowheads="1"/>
          </p:cNvSpPr>
          <p:nvPr/>
        </p:nvSpPr>
        <p:spPr bwMode="auto">
          <a:xfrm>
            <a:off x="3233738" y="422275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118</a:t>
            </a:r>
          </a:p>
        </p:txBody>
      </p:sp>
      <p:sp>
        <p:nvSpPr>
          <p:cNvPr id="8197250" name="AutoShape 86"/>
          <p:cNvSpPr>
            <a:spLocks noChangeArrowheads="1"/>
          </p:cNvSpPr>
          <p:nvPr/>
        </p:nvSpPr>
        <p:spPr bwMode="auto">
          <a:xfrm>
            <a:off x="2776538" y="408781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119</a:t>
            </a:r>
          </a:p>
        </p:txBody>
      </p:sp>
      <p:sp>
        <p:nvSpPr>
          <p:cNvPr id="8197251" name="AutoShape 137"/>
          <p:cNvSpPr>
            <a:spLocks noChangeArrowheads="1"/>
          </p:cNvSpPr>
          <p:nvPr/>
        </p:nvSpPr>
        <p:spPr bwMode="auto">
          <a:xfrm>
            <a:off x="2794000" y="4308475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120</a:t>
            </a:r>
          </a:p>
        </p:txBody>
      </p:sp>
      <p:sp>
        <p:nvSpPr>
          <p:cNvPr id="8197252" name="Oval 250"/>
          <p:cNvSpPr>
            <a:spLocks noChangeArrowheads="1"/>
          </p:cNvSpPr>
          <p:nvPr/>
        </p:nvSpPr>
        <p:spPr bwMode="auto">
          <a:xfrm>
            <a:off x="3611563" y="3997325"/>
            <a:ext cx="74612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253" name="Text Box 326"/>
          <p:cNvSpPr txBox="1">
            <a:spLocks noChangeArrowheads="1"/>
          </p:cNvSpPr>
          <p:nvPr/>
        </p:nvSpPr>
        <p:spPr bwMode="auto">
          <a:xfrm>
            <a:off x="3862388" y="38306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Cáceres</a:t>
            </a:r>
          </a:p>
        </p:txBody>
      </p:sp>
      <p:sp>
        <p:nvSpPr>
          <p:cNvPr id="8197254" name="Freeform 155"/>
          <p:cNvSpPr>
            <a:spLocks/>
          </p:cNvSpPr>
          <p:nvPr/>
        </p:nvSpPr>
        <p:spPr bwMode="auto">
          <a:xfrm>
            <a:off x="3071813" y="3568700"/>
            <a:ext cx="147637" cy="417513"/>
          </a:xfrm>
          <a:custGeom>
            <a:avLst/>
            <a:gdLst>
              <a:gd name="T0" fmla="*/ 2147483647 w 93"/>
              <a:gd name="T1" fmla="*/ 0 h 293"/>
              <a:gd name="T2" fmla="*/ 2147483647 w 93"/>
              <a:gd name="T3" fmla="*/ 2147483647 h 293"/>
              <a:gd name="T4" fmla="*/ 2147483647 w 93"/>
              <a:gd name="T5" fmla="*/ 2147483647 h 293"/>
              <a:gd name="T6" fmla="*/ 2147483647 w 93"/>
              <a:gd name="T7" fmla="*/ 2147483647 h 293"/>
              <a:gd name="T8" fmla="*/ 2147483647 w 93"/>
              <a:gd name="T9" fmla="*/ 2147483647 h 293"/>
              <a:gd name="T10" fmla="*/ 2147483647 w 93"/>
              <a:gd name="T11" fmla="*/ 2147483647 h 2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293"/>
              <a:gd name="T20" fmla="*/ 93 w 93"/>
              <a:gd name="T21" fmla="*/ 293 h 2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293">
                <a:moveTo>
                  <a:pt x="71" y="0"/>
                </a:moveTo>
                <a:cubicBezTo>
                  <a:pt x="69" y="17"/>
                  <a:pt x="71" y="35"/>
                  <a:pt x="66" y="51"/>
                </a:cubicBezTo>
                <a:cubicBezTo>
                  <a:pt x="62" y="62"/>
                  <a:pt x="46" y="81"/>
                  <a:pt x="46" y="81"/>
                </a:cubicBezTo>
                <a:cubicBezTo>
                  <a:pt x="41" y="124"/>
                  <a:pt x="27" y="135"/>
                  <a:pt x="20" y="177"/>
                </a:cubicBezTo>
                <a:cubicBezTo>
                  <a:pt x="28" y="293"/>
                  <a:pt x="0" y="229"/>
                  <a:pt x="56" y="253"/>
                </a:cubicBezTo>
                <a:cubicBezTo>
                  <a:pt x="93" y="269"/>
                  <a:pt x="59" y="268"/>
                  <a:pt x="76" y="268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55" name="Freeform 156"/>
          <p:cNvSpPr>
            <a:spLocks/>
          </p:cNvSpPr>
          <p:nvPr/>
        </p:nvSpPr>
        <p:spPr bwMode="auto">
          <a:xfrm>
            <a:off x="3041650" y="3952875"/>
            <a:ext cx="168275" cy="217488"/>
          </a:xfrm>
          <a:custGeom>
            <a:avLst/>
            <a:gdLst>
              <a:gd name="T0" fmla="*/ 0 w 101"/>
              <a:gd name="T1" fmla="*/ 2147483647 h 106"/>
              <a:gd name="T2" fmla="*/ 2147483647 w 101"/>
              <a:gd name="T3" fmla="*/ 2147483647 h 106"/>
              <a:gd name="T4" fmla="*/ 2147483647 w 101"/>
              <a:gd name="T5" fmla="*/ 2147483647 h 106"/>
              <a:gd name="T6" fmla="*/ 2147483647 w 101"/>
              <a:gd name="T7" fmla="*/ 2147483647 h 106"/>
              <a:gd name="T8" fmla="*/ 2147483647 w 101"/>
              <a:gd name="T9" fmla="*/ 2147483647 h 106"/>
              <a:gd name="T10" fmla="*/ 2147483647 w 101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106"/>
              <a:gd name="T20" fmla="*/ 101 w 101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106">
                <a:moveTo>
                  <a:pt x="0" y="106"/>
                </a:moveTo>
                <a:cubicBezTo>
                  <a:pt x="2" y="99"/>
                  <a:pt x="16" y="65"/>
                  <a:pt x="20" y="61"/>
                </a:cubicBezTo>
                <a:cubicBezTo>
                  <a:pt x="28" y="53"/>
                  <a:pt x="50" y="41"/>
                  <a:pt x="50" y="41"/>
                </a:cubicBezTo>
                <a:cubicBezTo>
                  <a:pt x="77" y="0"/>
                  <a:pt x="41" y="48"/>
                  <a:pt x="76" y="20"/>
                </a:cubicBezTo>
                <a:cubicBezTo>
                  <a:pt x="81" y="16"/>
                  <a:pt x="81" y="9"/>
                  <a:pt x="86" y="5"/>
                </a:cubicBezTo>
                <a:cubicBezTo>
                  <a:pt x="90" y="2"/>
                  <a:pt x="101" y="0"/>
                  <a:pt x="101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56" name="Freeform 157"/>
          <p:cNvSpPr>
            <a:spLocks/>
          </p:cNvSpPr>
          <p:nvPr/>
        </p:nvSpPr>
        <p:spPr bwMode="auto">
          <a:xfrm>
            <a:off x="3200400" y="3457575"/>
            <a:ext cx="104775" cy="71438"/>
          </a:xfrm>
          <a:custGeom>
            <a:avLst/>
            <a:gdLst>
              <a:gd name="T0" fmla="*/ 0 w 66"/>
              <a:gd name="T1" fmla="*/ 2147483647 h 45"/>
              <a:gd name="T2" fmla="*/ 2147483647 w 66"/>
              <a:gd name="T3" fmla="*/ 2147483647 h 45"/>
              <a:gd name="T4" fmla="*/ 2147483647 w 66"/>
              <a:gd name="T5" fmla="*/ 2147483647 h 45"/>
              <a:gd name="T6" fmla="*/ 2147483647 w 66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45"/>
              <a:gd name="T14" fmla="*/ 66 w 66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45">
                <a:moveTo>
                  <a:pt x="0" y="45"/>
                </a:moveTo>
                <a:cubicBezTo>
                  <a:pt x="12" y="28"/>
                  <a:pt x="20" y="22"/>
                  <a:pt x="40" y="15"/>
                </a:cubicBezTo>
                <a:cubicBezTo>
                  <a:pt x="44" y="12"/>
                  <a:pt x="47" y="7"/>
                  <a:pt x="51" y="5"/>
                </a:cubicBezTo>
                <a:cubicBezTo>
                  <a:pt x="56" y="2"/>
                  <a:pt x="66" y="0"/>
                  <a:pt x="66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57" name="Freeform 158"/>
          <p:cNvSpPr>
            <a:spLocks/>
          </p:cNvSpPr>
          <p:nvPr/>
        </p:nvSpPr>
        <p:spPr bwMode="auto">
          <a:xfrm>
            <a:off x="3278188" y="3152775"/>
            <a:ext cx="106362" cy="312738"/>
          </a:xfrm>
          <a:custGeom>
            <a:avLst/>
            <a:gdLst>
              <a:gd name="T0" fmla="*/ 2147483647 w 67"/>
              <a:gd name="T1" fmla="*/ 2147483647 h 197"/>
              <a:gd name="T2" fmla="*/ 2147483647 w 67"/>
              <a:gd name="T3" fmla="*/ 2147483647 h 197"/>
              <a:gd name="T4" fmla="*/ 2147483647 w 67"/>
              <a:gd name="T5" fmla="*/ 0 h 197"/>
              <a:gd name="T6" fmla="*/ 0 60000 65536"/>
              <a:gd name="T7" fmla="*/ 0 60000 65536"/>
              <a:gd name="T8" fmla="*/ 0 60000 65536"/>
              <a:gd name="T9" fmla="*/ 0 w 67"/>
              <a:gd name="T10" fmla="*/ 0 h 197"/>
              <a:gd name="T11" fmla="*/ 67 w 67"/>
              <a:gd name="T12" fmla="*/ 197 h 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97">
                <a:moveTo>
                  <a:pt x="17" y="197"/>
                </a:moveTo>
                <a:cubicBezTo>
                  <a:pt x="16" y="181"/>
                  <a:pt x="0" y="74"/>
                  <a:pt x="22" y="40"/>
                </a:cubicBezTo>
                <a:cubicBezTo>
                  <a:pt x="34" y="21"/>
                  <a:pt x="67" y="23"/>
                  <a:pt x="67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58" name="Text Box 326"/>
          <p:cNvSpPr txBox="1">
            <a:spLocks noChangeArrowheads="1"/>
          </p:cNvSpPr>
          <p:nvPr/>
        </p:nvSpPr>
        <p:spPr bwMode="auto">
          <a:xfrm>
            <a:off x="3406775" y="3382963"/>
            <a:ext cx="6080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Guajará-Mirim</a:t>
            </a:r>
          </a:p>
        </p:txBody>
      </p:sp>
      <p:sp>
        <p:nvSpPr>
          <p:cNvPr id="8197259" name="Text Box 326"/>
          <p:cNvSpPr txBox="1">
            <a:spLocks noChangeArrowheads="1"/>
          </p:cNvSpPr>
          <p:nvPr/>
        </p:nvSpPr>
        <p:spPr bwMode="auto">
          <a:xfrm>
            <a:off x="3436938" y="3055938"/>
            <a:ext cx="80803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5F5F5F"/>
                </a:solidFill>
                <a:latin typeface="Calibri" pitchFamily="34" charset="0"/>
              </a:rPr>
              <a:t>Porto Velho</a:t>
            </a:r>
          </a:p>
        </p:txBody>
      </p:sp>
      <p:sp>
        <p:nvSpPr>
          <p:cNvPr id="8197260" name="AutoShape 164"/>
          <p:cNvSpPr>
            <a:spLocks noChangeArrowheads="1"/>
          </p:cNvSpPr>
          <p:nvPr/>
        </p:nvSpPr>
        <p:spPr bwMode="auto">
          <a:xfrm>
            <a:off x="3133725" y="3319463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121</a:t>
            </a:r>
          </a:p>
        </p:txBody>
      </p:sp>
      <p:sp>
        <p:nvSpPr>
          <p:cNvPr id="8197261" name="AutoShape 165"/>
          <p:cNvSpPr>
            <a:spLocks noChangeArrowheads="1"/>
          </p:cNvSpPr>
          <p:nvPr/>
        </p:nvSpPr>
        <p:spPr bwMode="auto">
          <a:xfrm>
            <a:off x="3186113" y="3552825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122</a:t>
            </a:r>
          </a:p>
        </p:txBody>
      </p:sp>
      <p:sp>
        <p:nvSpPr>
          <p:cNvPr id="8197262" name="AutoShape 166"/>
          <p:cNvSpPr>
            <a:spLocks noChangeArrowheads="1"/>
          </p:cNvSpPr>
          <p:nvPr/>
        </p:nvSpPr>
        <p:spPr bwMode="auto">
          <a:xfrm>
            <a:off x="2995613" y="361791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123</a:t>
            </a:r>
          </a:p>
        </p:txBody>
      </p:sp>
      <p:sp>
        <p:nvSpPr>
          <p:cNvPr id="8197263" name="AutoShape 167"/>
          <p:cNvSpPr>
            <a:spLocks noChangeArrowheads="1"/>
          </p:cNvSpPr>
          <p:nvPr/>
        </p:nvSpPr>
        <p:spPr bwMode="auto">
          <a:xfrm>
            <a:off x="3130550" y="376872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124</a:t>
            </a:r>
          </a:p>
        </p:txBody>
      </p:sp>
      <p:sp>
        <p:nvSpPr>
          <p:cNvPr id="8197264" name="Oval 250"/>
          <p:cNvSpPr>
            <a:spLocks noChangeArrowheads="1"/>
          </p:cNvSpPr>
          <p:nvPr/>
        </p:nvSpPr>
        <p:spPr bwMode="auto">
          <a:xfrm>
            <a:off x="2968625" y="4119563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265" name="Oval 250"/>
          <p:cNvSpPr>
            <a:spLocks noChangeArrowheads="1"/>
          </p:cNvSpPr>
          <p:nvPr/>
        </p:nvSpPr>
        <p:spPr bwMode="auto">
          <a:xfrm>
            <a:off x="3308350" y="3395663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266" name="AutoShape 146"/>
          <p:cNvSpPr>
            <a:spLocks noChangeArrowheads="1"/>
          </p:cNvSpPr>
          <p:nvPr/>
        </p:nvSpPr>
        <p:spPr bwMode="auto">
          <a:xfrm>
            <a:off x="2779713" y="4229100"/>
            <a:ext cx="79375" cy="746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267" name="Freeform 172"/>
          <p:cNvSpPr>
            <a:spLocks/>
          </p:cNvSpPr>
          <p:nvPr/>
        </p:nvSpPr>
        <p:spPr bwMode="auto">
          <a:xfrm>
            <a:off x="2722563" y="3155950"/>
            <a:ext cx="641350" cy="296863"/>
          </a:xfrm>
          <a:custGeom>
            <a:avLst/>
            <a:gdLst>
              <a:gd name="T0" fmla="*/ 2147483647 w 404"/>
              <a:gd name="T1" fmla="*/ 0 h 187"/>
              <a:gd name="T2" fmla="*/ 2147483647 w 404"/>
              <a:gd name="T3" fmla="*/ 2147483647 h 187"/>
              <a:gd name="T4" fmla="*/ 2147483647 w 404"/>
              <a:gd name="T5" fmla="*/ 2147483647 h 187"/>
              <a:gd name="T6" fmla="*/ 2147483647 w 404"/>
              <a:gd name="T7" fmla="*/ 2147483647 h 187"/>
              <a:gd name="T8" fmla="*/ 2147483647 w 404"/>
              <a:gd name="T9" fmla="*/ 2147483647 h 187"/>
              <a:gd name="T10" fmla="*/ 2147483647 w 404"/>
              <a:gd name="T11" fmla="*/ 2147483647 h 187"/>
              <a:gd name="T12" fmla="*/ 0 w 404"/>
              <a:gd name="T13" fmla="*/ 2147483647 h 1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87"/>
              <a:gd name="T23" fmla="*/ 404 w 404"/>
              <a:gd name="T24" fmla="*/ 187 h 1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87">
                <a:moveTo>
                  <a:pt x="404" y="0"/>
                </a:moveTo>
                <a:cubicBezTo>
                  <a:pt x="385" y="13"/>
                  <a:pt x="391" y="27"/>
                  <a:pt x="374" y="40"/>
                </a:cubicBezTo>
                <a:cubicBezTo>
                  <a:pt x="358" y="53"/>
                  <a:pt x="333" y="48"/>
                  <a:pt x="313" y="50"/>
                </a:cubicBezTo>
                <a:cubicBezTo>
                  <a:pt x="296" y="75"/>
                  <a:pt x="276" y="92"/>
                  <a:pt x="247" y="101"/>
                </a:cubicBezTo>
                <a:cubicBezTo>
                  <a:pt x="222" y="118"/>
                  <a:pt x="195" y="159"/>
                  <a:pt x="167" y="161"/>
                </a:cubicBezTo>
                <a:cubicBezTo>
                  <a:pt x="130" y="164"/>
                  <a:pt x="92" y="164"/>
                  <a:pt x="55" y="166"/>
                </a:cubicBezTo>
                <a:cubicBezTo>
                  <a:pt x="39" y="184"/>
                  <a:pt x="20" y="177"/>
                  <a:pt x="0" y="187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68" name="Text Box 326"/>
          <p:cNvSpPr txBox="1">
            <a:spLocks noChangeArrowheads="1"/>
          </p:cNvSpPr>
          <p:nvPr/>
        </p:nvSpPr>
        <p:spPr bwMode="auto">
          <a:xfrm>
            <a:off x="2287588" y="3457575"/>
            <a:ext cx="461962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FFFFFF"/>
                </a:solidFill>
                <a:latin typeface="Calibri" pitchFamily="34" charset="0"/>
              </a:rPr>
              <a:t>Assis Brasil</a:t>
            </a:r>
          </a:p>
        </p:txBody>
      </p:sp>
      <p:sp>
        <p:nvSpPr>
          <p:cNvPr id="8197269" name="Freeform 182"/>
          <p:cNvSpPr>
            <a:spLocks/>
          </p:cNvSpPr>
          <p:nvPr/>
        </p:nvSpPr>
        <p:spPr bwMode="auto">
          <a:xfrm>
            <a:off x="2714625" y="3476625"/>
            <a:ext cx="112713" cy="104775"/>
          </a:xfrm>
          <a:custGeom>
            <a:avLst/>
            <a:gdLst>
              <a:gd name="T0" fmla="*/ 0 w 71"/>
              <a:gd name="T1" fmla="*/ 0 h 66"/>
              <a:gd name="T2" fmla="*/ 2147483647 w 71"/>
              <a:gd name="T3" fmla="*/ 2147483647 h 66"/>
              <a:gd name="T4" fmla="*/ 2147483647 w 71"/>
              <a:gd name="T5" fmla="*/ 2147483647 h 66"/>
              <a:gd name="T6" fmla="*/ 0 60000 65536"/>
              <a:gd name="T7" fmla="*/ 0 60000 65536"/>
              <a:gd name="T8" fmla="*/ 0 60000 65536"/>
              <a:gd name="T9" fmla="*/ 0 w 71"/>
              <a:gd name="T10" fmla="*/ 0 h 66"/>
              <a:gd name="T11" fmla="*/ 71 w 71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" h="66">
                <a:moveTo>
                  <a:pt x="0" y="0"/>
                </a:moveTo>
                <a:cubicBezTo>
                  <a:pt x="22" y="7"/>
                  <a:pt x="13" y="18"/>
                  <a:pt x="35" y="25"/>
                </a:cubicBezTo>
                <a:cubicBezTo>
                  <a:pt x="39" y="31"/>
                  <a:pt x="56" y="66"/>
                  <a:pt x="71" y="66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70" name="Freeform 183"/>
          <p:cNvSpPr>
            <a:spLocks/>
          </p:cNvSpPr>
          <p:nvPr/>
        </p:nvSpPr>
        <p:spPr bwMode="auto">
          <a:xfrm>
            <a:off x="2713038" y="3597275"/>
            <a:ext cx="153987" cy="368300"/>
          </a:xfrm>
          <a:custGeom>
            <a:avLst/>
            <a:gdLst>
              <a:gd name="T0" fmla="*/ 2147483647 w 97"/>
              <a:gd name="T1" fmla="*/ 0 h 232"/>
              <a:gd name="T2" fmla="*/ 2147483647 w 97"/>
              <a:gd name="T3" fmla="*/ 2147483647 h 232"/>
              <a:gd name="T4" fmla="*/ 2147483647 w 97"/>
              <a:gd name="T5" fmla="*/ 2147483647 h 232"/>
              <a:gd name="T6" fmla="*/ 2147483647 w 97"/>
              <a:gd name="T7" fmla="*/ 2147483647 h 232"/>
              <a:gd name="T8" fmla="*/ 0 60000 65536"/>
              <a:gd name="T9" fmla="*/ 0 60000 65536"/>
              <a:gd name="T10" fmla="*/ 0 60000 65536"/>
              <a:gd name="T11" fmla="*/ 0 60000 65536"/>
              <a:gd name="T12" fmla="*/ 0 w 97"/>
              <a:gd name="T13" fmla="*/ 0 h 232"/>
              <a:gd name="T14" fmla="*/ 97 w 97"/>
              <a:gd name="T15" fmla="*/ 232 h 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" h="232">
                <a:moveTo>
                  <a:pt x="72" y="0"/>
                </a:moveTo>
                <a:cubicBezTo>
                  <a:pt x="0" y="22"/>
                  <a:pt x="39" y="55"/>
                  <a:pt x="46" y="161"/>
                </a:cubicBezTo>
                <a:cubicBezTo>
                  <a:pt x="47" y="178"/>
                  <a:pt x="82" y="197"/>
                  <a:pt x="82" y="197"/>
                </a:cubicBezTo>
                <a:cubicBezTo>
                  <a:pt x="93" y="229"/>
                  <a:pt x="85" y="220"/>
                  <a:pt x="97" y="232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71" name="Freeform 184"/>
          <p:cNvSpPr>
            <a:spLocks/>
          </p:cNvSpPr>
          <p:nvPr/>
        </p:nvSpPr>
        <p:spPr bwMode="auto">
          <a:xfrm>
            <a:off x="2657475" y="3962400"/>
            <a:ext cx="215900" cy="195263"/>
          </a:xfrm>
          <a:custGeom>
            <a:avLst/>
            <a:gdLst>
              <a:gd name="T0" fmla="*/ 2147483647 w 122"/>
              <a:gd name="T1" fmla="*/ 0 h 111"/>
              <a:gd name="T2" fmla="*/ 2147483647 w 122"/>
              <a:gd name="T3" fmla="*/ 2147483647 h 111"/>
              <a:gd name="T4" fmla="*/ 2147483647 w 122"/>
              <a:gd name="T5" fmla="*/ 2147483647 h 111"/>
              <a:gd name="T6" fmla="*/ 0 w 122"/>
              <a:gd name="T7" fmla="*/ 2147483647 h 111"/>
              <a:gd name="T8" fmla="*/ 0 60000 65536"/>
              <a:gd name="T9" fmla="*/ 0 60000 65536"/>
              <a:gd name="T10" fmla="*/ 0 60000 65536"/>
              <a:gd name="T11" fmla="*/ 0 60000 65536"/>
              <a:gd name="T12" fmla="*/ 0 w 122"/>
              <a:gd name="T13" fmla="*/ 0 h 111"/>
              <a:gd name="T14" fmla="*/ 122 w 122"/>
              <a:gd name="T15" fmla="*/ 111 h 1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" h="111">
                <a:moveTo>
                  <a:pt x="122" y="0"/>
                </a:moveTo>
                <a:cubicBezTo>
                  <a:pt x="112" y="15"/>
                  <a:pt x="100" y="25"/>
                  <a:pt x="86" y="36"/>
                </a:cubicBezTo>
                <a:cubicBezTo>
                  <a:pt x="77" y="43"/>
                  <a:pt x="56" y="56"/>
                  <a:pt x="56" y="56"/>
                </a:cubicBezTo>
                <a:cubicBezTo>
                  <a:pt x="45" y="72"/>
                  <a:pt x="22" y="111"/>
                  <a:pt x="0" y="111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72" name="Text Box 326"/>
          <p:cNvSpPr txBox="1">
            <a:spLocks noChangeArrowheads="1"/>
          </p:cNvSpPr>
          <p:nvPr/>
        </p:nvSpPr>
        <p:spPr bwMode="auto">
          <a:xfrm>
            <a:off x="2124075" y="4056063"/>
            <a:ext cx="5095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Matarani</a:t>
            </a:r>
          </a:p>
        </p:txBody>
      </p:sp>
      <p:sp>
        <p:nvSpPr>
          <p:cNvPr id="8197273" name="AutoShape 162"/>
          <p:cNvSpPr>
            <a:spLocks noChangeArrowheads="1"/>
          </p:cNvSpPr>
          <p:nvPr/>
        </p:nvSpPr>
        <p:spPr bwMode="auto">
          <a:xfrm>
            <a:off x="2620963" y="4117975"/>
            <a:ext cx="79375" cy="746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274" name="Oval 250"/>
          <p:cNvSpPr>
            <a:spLocks noChangeArrowheads="1"/>
          </p:cNvSpPr>
          <p:nvPr/>
        </p:nvSpPr>
        <p:spPr bwMode="auto">
          <a:xfrm>
            <a:off x="2684463" y="3424238"/>
            <a:ext cx="74612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275" name="AutoShape 190"/>
          <p:cNvSpPr>
            <a:spLocks noChangeArrowheads="1"/>
          </p:cNvSpPr>
          <p:nvPr/>
        </p:nvSpPr>
        <p:spPr bwMode="auto">
          <a:xfrm>
            <a:off x="2530475" y="3932238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128</a:t>
            </a:r>
          </a:p>
        </p:txBody>
      </p:sp>
      <p:sp>
        <p:nvSpPr>
          <p:cNvPr id="8197276" name="AutoShape 191"/>
          <p:cNvSpPr>
            <a:spLocks noChangeArrowheads="1"/>
          </p:cNvSpPr>
          <p:nvPr/>
        </p:nvSpPr>
        <p:spPr bwMode="auto">
          <a:xfrm>
            <a:off x="2384425" y="3932238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127</a:t>
            </a:r>
          </a:p>
        </p:txBody>
      </p:sp>
      <p:sp>
        <p:nvSpPr>
          <p:cNvPr id="8197277" name="AutoShape 192"/>
          <p:cNvSpPr>
            <a:spLocks noChangeArrowheads="1"/>
          </p:cNvSpPr>
          <p:nvPr/>
        </p:nvSpPr>
        <p:spPr bwMode="auto">
          <a:xfrm>
            <a:off x="2605088" y="3684588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126</a:t>
            </a:r>
          </a:p>
        </p:txBody>
      </p:sp>
      <p:sp>
        <p:nvSpPr>
          <p:cNvPr id="8197278" name="AutoShape 193"/>
          <p:cNvSpPr>
            <a:spLocks noChangeArrowheads="1"/>
          </p:cNvSpPr>
          <p:nvPr/>
        </p:nvSpPr>
        <p:spPr bwMode="auto">
          <a:xfrm>
            <a:off x="2825750" y="35385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125</a:t>
            </a:r>
          </a:p>
        </p:txBody>
      </p:sp>
      <p:sp>
        <p:nvSpPr>
          <p:cNvPr id="8197279" name="Text Box 326"/>
          <p:cNvSpPr txBox="1">
            <a:spLocks noChangeArrowheads="1"/>
          </p:cNvSpPr>
          <p:nvPr/>
        </p:nvSpPr>
        <p:spPr bwMode="auto">
          <a:xfrm>
            <a:off x="3051175" y="4040188"/>
            <a:ext cx="3254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La Paz</a:t>
            </a:r>
          </a:p>
        </p:txBody>
      </p:sp>
      <p:sp>
        <p:nvSpPr>
          <p:cNvPr id="8197280" name="Forma livre 282"/>
          <p:cNvSpPr>
            <a:spLocks noChangeArrowheads="1"/>
          </p:cNvSpPr>
          <p:nvPr/>
        </p:nvSpPr>
        <p:spPr bwMode="auto">
          <a:xfrm>
            <a:off x="2528888" y="4195763"/>
            <a:ext cx="123825" cy="52387"/>
          </a:xfrm>
          <a:custGeom>
            <a:avLst/>
            <a:gdLst>
              <a:gd name="T0" fmla="*/ 123825 w 123825"/>
              <a:gd name="T1" fmla="*/ 0 h 52387"/>
              <a:gd name="T2" fmla="*/ 0 w 123825"/>
              <a:gd name="T3" fmla="*/ 52387 h 52387"/>
              <a:gd name="T4" fmla="*/ 0 60000 65536"/>
              <a:gd name="T5" fmla="*/ 0 60000 65536"/>
              <a:gd name="T6" fmla="*/ 0 w 123825"/>
              <a:gd name="T7" fmla="*/ 0 h 52387"/>
              <a:gd name="T8" fmla="*/ 123825 w 123825"/>
              <a:gd name="T9" fmla="*/ 52387 h 52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825" h="52387">
                <a:moveTo>
                  <a:pt x="123825" y="0"/>
                </a:moveTo>
                <a:cubicBezTo>
                  <a:pt x="79375" y="23018"/>
                  <a:pt x="34925" y="46037"/>
                  <a:pt x="0" y="52387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281" name="Text Box 326"/>
          <p:cNvSpPr txBox="1">
            <a:spLocks noChangeArrowheads="1"/>
          </p:cNvSpPr>
          <p:nvPr/>
        </p:nvSpPr>
        <p:spPr bwMode="auto">
          <a:xfrm>
            <a:off x="2574925" y="2987675"/>
            <a:ext cx="5429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Cruzeiro do Sul</a:t>
            </a:r>
          </a:p>
        </p:txBody>
      </p:sp>
      <p:sp>
        <p:nvSpPr>
          <p:cNvPr id="8197282" name="Text Box 138"/>
          <p:cNvSpPr txBox="1">
            <a:spLocks noChangeArrowheads="1"/>
          </p:cNvSpPr>
          <p:nvPr/>
        </p:nvSpPr>
        <p:spPr bwMode="auto">
          <a:xfrm rot="1583432">
            <a:off x="2673350" y="3162300"/>
            <a:ext cx="406400" cy="1857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197283" name="Text Box 326"/>
          <p:cNvSpPr txBox="1">
            <a:spLocks noChangeArrowheads="1"/>
          </p:cNvSpPr>
          <p:nvPr/>
        </p:nvSpPr>
        <p:spPr bwMode="auto">
          <a:xfrm>
            <a:off x="1725613" y="3130550"/>
            <a:ext cx="5095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Pucallpa</a:t>
            </a:r>
          </a:p>
        </p:txBody>
      </p:sp>
      <p:sp>
        <p:nvSpPr>
          <p:cNvPr id="8197284" name="Text Box 326"/>
          <p:cNvSpPr txBox="1">
            <a:spLocks noChangeArrowheads="1"/>
          </p:cNvSpPr>
          <p:nvPr/>
        </p:nvSpPr>
        <p:spPr bwMode="auto">
          <a:xfrm>
            <a:off x="1530350" y="3719513"/>
            <a:ext cx="5095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Callao</a:t>
            </a:r>
          </a:p>
        </p:txBody>
      </p:sp>
      <p:sp>
        <p:nvSpPr>
          <p:cNvPr id="8197285" name="Freeform 154"/>
          <p:cNvSpPr>
            <a:spLocks/>
          </p:cNvSpPr>
          <p:nvPr/>
        </p:nvSpPr>
        <p:spPr bwMode="auto">
          <a:xfrm>
            <a:off x="2563813" y="3209925"/>
            <a:ext cx="336550" cy="136525"/>
          </a:xfrm>
          <a:custGeom>
            <a:avLst/>
            <a:gdLst>
              <a:gd name="T0" fmla="*/ 2147483647 w 177"/>
              <a:gd name="T1" fmla="*/ 2147483647 h 81"/>
              <a:gd name="T2" fmla="*/ 2147483647 w 177"/>
              <a:gd name="T3" fmla="*/ 2147483647 h 81"/>
              <a:gd name="T4" fmla="*/ 0 w 177"/>
              <a:gd name="T5" fmla="*/ 0 h 81"/>
              <a:gd name="T6" fmla="*/ 0 60000 65536"/>
              <a:gd name="T7" fmla="*/ 0 60000 65536"/>
              <a:gd name="T8" fmla="*/ 0 60000 65536"/>
              <a:gd name="T9" fmla="*/ 0 w 177"/>
              <a:gd name="T10" fmla="*/ 0 h 81"/>
              <a:gd name="T11" fmla="*/ 177 w 177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81">
                <a:moveTo>
                  <a:pt x="177" y="81"/>
                </a:moveTo>
                <a:cubicBezTo>
                  <a:pt x="150" y="72"/>
                  <a:pt x="148" y="48"/>
                  <a:pt x="126" y="35"/>
                </a:cubicBezTo>
                <a:cubicBezTo>
                  <a:pt x="88" y="11"/>
                  <a:pt x="44" y="0"/>
                  <a:pt x="0" y="0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86" name="Freeform 155"/>
          <p:cNvSpPr>
            <a:spLocks/>
          </p:cNvSpPr>
          <p:nvPr/>
        </p:nvSpPr>
        <p:spPr bwMode="auto">
          <a:xfrm>
            <a:off x="2297113" y="3217863"/>
            <a:ext cx="266700" cy="25400"/>
          </a:xfrm>
          <a:custGeom>
            <a:avLst/>
            <a:gdLst>
              <a:gd name="T0" fmla="*/ 2147483647 w 168"/>
              <a:gd name="T1" fmla="*/ 0 h 16"/>
              <a:gd name="T2" fmla="*/ 2147483647 w 168"/>
              <a:gd name="T3" fmla="*/ 2147483647 h 16"/>
              <a:gd name="T4" fmla="*/ 2147483647 w 168"/>
              <a:gd name="T5" fmla="*/ 2147483647 h 16"/>
              <a:gd name="T6" fmla="*/ 0 60000 65536"/>
              <a:gd name="T7" fmla="*/ 0 60000 65536"/>
              <a:gd name="T8" fmla="*/ 0 60000 65536"/>
              <a:gd name="T9" fmla="*/ 0 w 168"/>
              <a:gd name="T10" fmla="*/ 0 h 16"/>
              <a:gd name="T11" fmla="*/ 168 w 168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6">
                <a:moveTo>
                  <a:pt x="168" y="0"/>
                </a:moveTo>
                <a:cubicBezTo>
                  <a:pt x="138" y="2"/>
                  <a:pt x="107" y="1"/>
                  <a:pt x="77" y="5"/>
                </a:cubicBezTo>
                <a:cubicBezTo>
                  <a:pt x="0" y="16"/>
                  <a:pt x="85" y="15"/>
                  <a:pt x="57" y="15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87" name="Freeform 157"/>
          <p:cNvSpPr>
            <a:spLocks/>
          </p:cNvSpPr>
          <p:nvPr/>
        </p:nvSpPr>
        <p:spPr bwMode="auto">
          <a:xfrm>
            <a:off x="2259013" y="3241675"/>
            <a:ext cx="112712" cy="104775"/>
          </a:xfrm>
          <a:custGeom>
            <a:avLst/>
            <a:gdLst>
              <a:gd name="T0" fmla="*/ 2147483647 w 41"/>
              <a:gd name="T1" fmla="*/ 0 h 46"/>
              <a:gd name="T2" fmla="*/ 2147483647 w 41"/>
              <a:gd name="T3" fmla="*/ 2147483647 h 46"/>
              <a:gd name="T4" fmla="*/ 0 w 41"/>
              <a:gd name="T5" fmla="*/ 2147483647 h 46"/>
              <a:gd name="T6" fmla="*/ 0 60000 65536"/>
              <a:gd name="T7" fmla="*/ 0 60000 65536"/>
              <a:gd name="T8" fmla="*/ 0 60000 65536"/>
              <a:gd name="T9" fmla="*/ 0 w 41"/>
              <a:gd name="T10" fmla="*/ 0 h 46"/>
              <a:gd name="T11" fmla="*/ 41 w 4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46">
                <a:moveTo>
                  <a:pt x="41" y="0"/>
                </a:moveTo>
                <a:cubicBezTo>
                  <a:pt x="28" y="12"/>
                  <a:pt x="28" y="25"/>
                  <a:pt x="15" y="36"/>
                </a:cubicBezTo>
                <a:cubicBezTo>
                  <a:pt x="10" y="40"/>
                  <a:pt x="0" y="46"/>
                  <a:pt x="0" y="46"/>
                </a:cubicBezTo>
              </a:path>
            </a:pathLst>
          </a:cu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88" name="Freeform 159"/>
          <p:cNvSpPr>
            <a:spLocks/>
          </p:cNvSpPr>
          <p:nvPr/>
        </p:nvSpPr>
        <p:spPr bwMode="auto">
          <a:xfrm>
            <a:off x="2066925" y="3354388"/>
            <a:ext cx="214313" cy="449262"/>
          </a:xfrm>
          <a:custGeom>
            <a:avLst/>
            <a:gdLst>
              <a:gd name="T0" fmla="*/ 2147483647 w 135"/>
              <a:gd name="T1" fmla="*/ 0 h 283"/>
              <a:gd name="T2" fmla="*/ 2147483647 w 135"/>
              <a:gd name="T3" fmla="*/ 2147483647 h 283"/>
              <a:gd name="T4" fmla="*/ 0 w 135"/>
              <a:gd name="T5" fmla="*/ 2147483647 h 283"/>
              <a:gd name="T6" fmla="*/ 0 60000 65536"/>
              <a:gd name="T7" fmla="*/ 0 60000 65536"/>
              <a:gd name="T8" fmla="*/ 0 60000 65536"/>
              <a:gd name="T9" fmla="*/ 0 w 135"/>
              <a:gd name="T10" fmla="*/ 0 h 283"/>
              <a:gd name="T11" fmla="*/ 135 w 135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283">
                <a:moveTo>
                  <a:pt x="121" y="0"/>
                </a:moveTo>
                <a:cubicBezTo>
                  <a:pt x="120" y="38"/>
                  <a:pt x="135" y="151"/>
                  <a:pt x="90" y="192"/>
                </a:cubicBezTo>
                <a:cubicBezTo>
                  <a:pt x="80" y="221"/>
                  <a:pt x="34" y="283"/>
                  <a:pt x="0" y="283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289" name="Oval 250"/>
          <p:cNvSpPr>
            <a:spLocks noChangeArrowheads="1"/>
          </p:cNvSpPr>
          <p:nvPr/>
        </p:nvSpPr>
        <p:spPr bwMode="auto">
          <a:xfrm>
            <a:off x="2085975" y="3778250"/>
            <a:ext cx="74613" cy="68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290" name="Text Box 326"/>
          <p:cNvSpPr txBox="1">
            <a:spLocks noChangeArrowheads="1"/>
          </p:cNvSpPr>
          <p:nvPr/>
        </p:nvSpPr>
        <p:spPr bwMode="auto">
          <a:xfrm>
            <a:off x="1876425" y="3789363"/>
            <a:ext cx="5095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Lima</a:t>
            </a:r>
          </a:p>
        </p:txBody>
      </p:sp>
      <p:sp>
        <p:nvSpPr>
          <p:cNvPr id="8197291" name="Oval 250"/>
          <p:cNvSpPr>
            <a:spLocks noChangeArrowheads="1"/>
          </p:cNvSpPr>
          <p:nvPr/>
        </p:nvSpPr>
        <p:spPr bwMode="auto">
          <a:xfrm>
            <a:off x="2487613" y="3173413"/>
            <a:ext cx="74612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292" name="AutoShape 166"/>
          <p:cNvSpPr>
            <a:spLocks noChangeArrowheads="1"/>
          </p:cNvSpPr>
          <p:nvPr/>
        </p:nvSpPr>
        <p:spPr bwMode="auto">
          <a:xfrm>
            <a:off x="1968500" y="3873500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132</a:t>
            </a:r>
          </a:p>
        </p:txBody>
      </p:sp>
      <p:sp>
        <p:nvSpPr>
          <p:cNvPr id="8197293" name="AutoShape 167"/>
          <p:cNvSpPr>
            <a:spLocks noChangeArrowheads="1"/>
          </p:cNvSpPr>
          <p:nvPr/>
        </p:nvSpPr>
        <p:spPr bwMode="auto">
          <a:xfrm>
            <a:off x="2616200" y="3141663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129</a:t>
            </a:r>
          </a:p>
        </p:txBody>
      </p:sp>
      <p:sp>
        <p:nvSpPr>
          <p:cNvPr id="8197294" name="AutoShape 168"/>
          <p:cNvSpPr>
            <a:spLocks noChangeArrowheads="1"/>
          </p:cNvSpPr>
          <p:nvPr/>
        </p:nvSpPr>
        <p:spPr bwMode="auto">
          <a:xfrm>
            <a:off x="2330450" y="306228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130</a:t>
            </a:r>
          </a:p>
        </p:txBody>
      </p:sp>
      <p:sp>
        <p:nvSpPr>
          <p:cNvPr id="8197295" name="Freeform 169"/>
          <p:cNvSpPr>
            <a:spLocks/>
          </p:cNvSpPr>
          <p:nvPr/>
        </p:nvSpPr>
        <p:spPr bwMode="auto">
          <a:xfrm>
            <a:off x="1327150" y="3794125"/>
            <a:ext cx="720725" cy="85725"/>
          </a:xfrm>
          <a:custGeom>
            <a:avLst/>
            <a:gdLst>
              <a:gd name="T0" fmla="*/ 2147483647 w 454"/>
              <a:gd name="T1" fmla="*/ 2147483647 h 54"/>
              <a:gd name="T2" fmla="*/ 2147483647 w 454"/>
              <a:gd name="T3" fmla="*/ 2147483647 h 54"/>
              <a:gd name="T4" fmla="*/ 2147483647 w 454"/>
              <a:gd name="T5" fmla="*/ 2147483647 h 54"/>
              <a:gd name="T6" fmla="*/ 0 w 454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"/>
              <a:gd name="T14" fmla="*/ 454 w 454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">
                <a:moveTo>
                  <a:pt x="454" y="36"/>
                </a:moveTo>
                <a:cubicBezTo>
                  <a:pt x="308" y="54"/>
                  <a:pt x="397" y="45"/>
                  <a:pt x="81" y="36"/>
                </a:cubicBezTo>
                <a:cubicBezTo>
                  <a:pt x="61" y="35"/>
                  <a:pt x="47" y="17"/>
                  <a:pt x="30" y="10"/>
                </a:cubicBezTo>
                <a:cubicBezTo>
                  <a:pt x="20" y="6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97296" name="AutoShape 147"/>
          <p:cNvSpPr>
            <a:spLocks noChangeArrowheads="1"/>
          </p:cNvSpPr>
          <p:nvPr/>
        </p:nvSpPr>
        <p:spPr bwMode="auto">
          <a:xfrm>
            <a:off x="2011363" y="377983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297" name="AutoShape 171"/>
          <p:cNvSpPr>
            <a:spLocks noChangeArrowheads="1"/>
          </p:cNvSpPr>
          <p:nvPr/>
        </p:nvSpPr>
        <p:spPr bwMode="auto">
          <a:xfrm>
            <a:off x="2133600" y="3300413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131</a:t>
            </a:r>
          </a:p>
        </p:txBody>
      </p:sp>
      <p:sp>
        <p:nvSpPr>
          <p:cNvPr id="8197298" name="Forma livre 324"/>
          <p:cNvSpPr>
            <a:spLocks noChangeArrowheads="1"/>
          </p:cNvSpPr>
          <p:nvPr/>
        </p:nvSpPr>
        <p:spPr bwMode="auto">
          <a:xfrm>
            <a:off x="2871788" y="3348038"/>
            <a:ext cx="161925" cy="47625"/>
          </a:xfrm>
          <a:custGeom>
            <a:avLst/>
            <a:gdLst>
              <a:gd name="T0" fmla="*/ 0 w 161925"/>
              <a:gd name="T1" fmla="*/ 0 h 47625"/>
              <a:gd name="T2" fmla="*/ 161925 w 161925"/>
              <a:gd name="T3" fmla="*/ 47625 h 47625"/>
              <a:gd name="T4" fmla="*/ 0 60000 65536"/>
              <a:gd name="T5" fmla="*/ 0 60000 65536"/>
              <a:gd name="T6" fmla="*/ 0 w 161925"/>
              <a:gd name="T7" fmla="*/ 0 h 47625"/>
              <a:gd name="T8" fmla="*/ 161925 w 161925"/>
              <a:gd name="T9" fmla="*/ 47625 h 47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925" h="47625">
                <a:moveTo>
                  <a:pt x="0" y="0"/>
                </a:moveTo>
                <a:cubicBezTo>
                  <a:pt x="64294" y="23415"/>
                  <a:pt x="128588" y="46831"/>
                  <a:pt x="161925" y="47625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299" name="Text Box 326"/>
          <p:cNvSpPr txBox="1">
            <a:spLocks noChangeArrowheads="1"/>
          </p:cNvSpPr>
          <p:nvPr/>
        </p:nvSpPr>
        <p:spPr bwMode="auto">
          <a:xfrm>
            <a:off x="2497138" y="3276600"/>
            <a:ext cx="688975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5F5F5F"/>
                </a:solidFill>
                <a:latin typeface="Calibri" pitchFamily="34" charset="0"/>
              </a:rPr>
              <a:t>Rio Branco</a:t>
            </a:r>
          </a:p>
        </p:txBody>
      </p:sp>
      <p:sp>
        <p:nvSpPr>
          <p:cNvPr id="8197300" name="Oval 250"/>
          <p:cNvSpPr>
            <a:spLocks noChangeArrowheads="1"/>
          </p:cNvSpPr>
          <p:nvPr/>
        </p:nvSpPr>
        <p:spPr bwMode="auto">
          <a:xfrm>
            <a:off x="3001963" y="3362325"/>
            <a:ext cx="74612" cy="68263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01" name="Oval 250"/>
          <p:cNvSpPr>
            <a:spLocks noChangeArrowheads="1"/>
          </p:cNvSpPr>
          <p:nvPr/>
        </p:nvSpPr>
        <p:spPr bwMode="auto">
          <a:xfrm>
            <a:off x="3355975" y="3122613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02" name="Text Box 326"/>
          <p:cNvSpPr txBox="1">
            <a:spLocks noChangeArrowheads="1"/>
          </p:cNvSpPr>
          <p:nvPr/>
        </p:nvSpPr>
        <p:spPr bwMode="auto">
          <a:xfrm>
            <a:off x="3887788" y="2457450"/>
            <a:ext cx="6381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5F5F5F"/>
                </a:solidFill>
                <a:latin typeface="Calibri" pitchFamily="34" charset="0"/>
              </a:rPr>
              <a:t>Manaus</a:t>
            </a:r>
          </a:p>
        </p:txBody>
      </p:sp>
      <p:sp>
        <p:nvSpPr>
          <p:cNvPr id="8197303" name="Text Box 326"/>
          <p:cNvSpPr txBox="1">
            <a:spLocks noChangeArrowheads="1"/>
          </p:cNvSpPr>
          <p:nvPr/>
        </p:nvSpPr>
        <p:spPr bwMode="auto">
          <a:xfrm>
            <a:off x="2763838" y="2787650"/>
            <a:ext cx="6381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Tabatinga</a:t>
            </a:r>
          </a:p>
        </p:txBody>
      </p:sp>
      <p:sp>
        <p:nvSpPr>
          <p:cNvPr id="8197304" name="Text Box 326"/>
          <p:cNvSpPr txBox="1">
            <a:spLocks noChangeArrowheads="1"/>
          </p:cNvSpPr>
          <p:nvPr/>
        </p:nvSpPr>
        <p:spPr bwMode="auto">
          <a:xfrm>
            <a:off x="1766888" y="2574925"/>
            <a:ext cx="6381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Iquitos</a:t>
            </a:r>
          </a:p>
        </p:txBody>
      </p:sp>
      <p:sp>
        <p:nvSpPr>
          <p:cNvPr id="8197305" name="Freeform 151"/>
          <p:cNvSpPr>
            <a:spLocks/>
          </p:cNvSpPr>
          <p:nvPr/>
        </p:nvSpPr>
        <p:spPr bwMode="auto">
          <a:xfrm>
            <a:off x="2270125" y="2719388"/>
            <a:ext cx="433388" cy="544512"/>
          </a:xfrm>
          <a:custGeom>
            <a:avLst/>
            <a:gdLst>
              <a:gd name="T0" fmla="*/ 2147483647 w 273"/>
              <a:gd name="T1" fmla="*/ 2147483647 h 343"/>
              <a:gd name="T2" fmla="*/ 2147483647 w 273"/>
              <a:gd name="T3" fmla="*/ 2147483647 h 343"/>
              <a:gd name="T4" fmla="*/ 0 w 273"/>
              <a:gd name="T5" fmla="*/ 2147483647 h 343"/>
              <a:gd name="T6" fmla="*/ 2147483647 w 273"/>
              <a:gd name="T7" fmla="*/ 2147483647 h 343"/>
              <a:gd name="T8" fmla="*/ 2147483647 w 273"/>
              <a:gd name="T9" fmla="*/ 2147483647 h 343"/>
              <a:gd name="T10" fmla="*/ 2147483647 w 273"/>
              <a:gd name="T11" fmla="*/ 2147483647 h 343"/>
              <a:gd name="T12" fmla="*/ 2147483647 w 273"/>
              <a:gd name="T13" fmla="*/ 0 h 343"/>
              <a:gd name="T14" fmla="*/ 2147483647 w 273"/>
              <a:gd name="T15" fmla="*/ 2147483647 h 343"/>
              <a:gd name="T16" fmla="*/ 2147483647 w 273"/>
              <a:gd name="T17" fmla="*/ 2147483647 h 343"/>
              <a:gd name="T18" fmla="*/ 2147483647 w 273"/>
              <a:gd name="T19" fmla="*/ 2147483647 h 3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3"/>
              <a:gd name="T31" fmla="*/ 0 h 343"/>
              <a:gd name="T32" fmla="*/ 273 w 273"/>
              <a:gd name="T33" fmla="*/ 343 h 3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3" h="343">
                <a:moveTo>
                  <a:pt x="30" y="343"/>
                </a:moveTo>
                <a:cubicBezTo>
                  <a:pt x="23" y="322"/>
                  <a:pt x="12" y="305"/>
                  <a:pt x="5" y="283"/>
                </a:cubicBezTo>
                <a:cubicBezTo>
                  <a:pt x="3" y="278"/>
                  <a:pt x="0" y="268"/>
                  <a:pt x="0" y="268"/>
                </a:cubicBezTo>
                <a:cubicBezTo>
                  <a:pt x="2" y="234"/>
                  <a:pt x="1" y="200"/>
                  <a:pt x="5" y="167"/>
                </a:cubicBezTo>
                <a:cubicBezTo>
                  <a:pt x="6" y="163"/>
                  <a:pt x="36" y="120"/>
                  <a:pt x="40" y="111"/>
                </a:cubicBezTo>
                <a:cubicBezTo>
                  <a:pt x="50" y="89"/>
                  <a:pt x="53" y="53"/>
                  <a:pt x="71" y="35"/>
                </a:cubicBezTo>
                <a:cubicBezTo>
                  <a:pt x="85" y="21"/>
                  <a:pt x="126" y="7"/>
                  <a:pt x="146" y="0"/>
                </a:cubicBezTo>
                <a:cubicBezTo>
                  <a:pt x="180" y="2"/>
                  <a:pt x="214" y="1"/>
                  <a:pt x="247" y="5"/>
                </a:cubicBezTo>
                <a:cubicBezTo>
                  <a:pt x="253" y="6"/>
                  <a:pt x="257" y="13"/>
                  <a:pt x="263" y="15"/>
                </a:cubicBezTo>
                <a:cubicBezTo>
                  <a:pt x="266" y="16"/>
                  <a:pt x="270" y="15"/>
                  <a:pt x="273" y="15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306" name="Freeform 153"/>
          <p:cNvSpPr>
            <a:spLocks/>
          </p:cNvSpPr>
          <p:nvPr/>
        </p:nvSpPr>
        <p:spPr bwMode="auto">
          <a:xfrm>
            <a:off x="2735263" y="2551113"/>
            <a:ext cx="1074737" cy="200025"/>
          </a:xfrm>
          <a:custGeom>
            <a:avLst/>
            <a:gdLst>
              <a:gd name="T0" fmla="*/ 0 w 677"/>
              <a:gd name="T1" fmla="*/ 2147483647 h 126"/>
              <a:gd name="T2" fmla="*/ 2147483647 w 677"/>
              <a:gd name="T3" fmla="*/ 2147483647 h 126"/>
              <a:gd name="T4" fmla="*/ 2147483647 w 677"/>
              <a:gd name="T5" fmla="*/ 2147483647 h 126"/>
              <a:gd name="T6" fmla="*/ 2147483647 w 677"/>
              <a:gd name="T7" fmla="*/ 2147483647 h 126"/>
              <a:gd name="T8" fmla="*/ 2147483647 w 677"/>
              <a:gd name="T9" fmla="*/ 2147483647 h 126"/>
              <a:gd name="T10" fmla="*/ 2147483647 w 677"/>
              <a:gd name="T11" fmla="*/ 2147483647 h 126"/>
              <a:gd name="T12" fmla="*/ 2147483647 w 677"/>
              <a:gd name="T13" fmla="*/ 0 h 126"/>
              <a:gd name="T14" fmla="*/ 2147483647 w 677"/>
              <a:gd name="T15" fmla="*/ 2147483647 h 126"/>
              <a:gd name="T16" fmla="*/ 2147483647 w 677"/>
              <a:gd name="T17" fmla="*/ 2147483647 h 126"/>
              <a:gd name="T18" fmla="*/ 2147483647 w 677"/>
              <a:gd name="T19" fmla="*/ 2147483647 h 126"/>
              <a:gd name="T20" fmla="*/ 2147483647 w 677"/>
              <a:gd name="T21" fmla="*/ 2147483647 h 126"/>
              <a:gd name="T22" fmla="*/ 2147483647 w 677"/>
              <a:gd name="T23" fmla="*/ 2147483647 h 1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7"/>
              <a:gd name="T37" fmla="*/ 0 h 126"/>
              <a:gd name="T38" fmla="*/ 677 w 677"/>
              <a:gd name="T39" fmla="*/ 126 h 1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7" h="126">
                <a:moveTo>
                  <a:pt x="0" y="126"/>
                </a:moveTo>
                <a:cubicBezTo>
                  <a:pt x="32" y="118"/>
                  <a:pt x="10" y="124"/>
                  <a:pt x="50" y="111"/>
                </a:cubicBezTo>
                <a:cubicBezTo>
                  <a:pt x="55" y="109"/>
                  <a:pt x="66" y="106"/>
                  <a:pt x="66" y="106"/>
                </a:cubicBezTo>
                <a:cubicBezTo>
                  <a:pt x="100" y="83"/>
                  <a:pt x="85" y="90"/>
                  <a:pt x="111" y="81"/>
                </a:cubicBezTo>
                <a:cubicBezTo>
                  <a:pt x="127" y="63"/>
                  <a:pt x="188" y="36"/>
                  <a:pt x="212" y="25"/>
                </a:cubicBezTo>
                <a:cubicBezTo>
                  <a:pt x="219" y="22"/>
                  <a:pt x="247" y="14"/>
                  <a:pt x="258" y="10"/>
                </a:cubicBezTo>
                <a:cubicBezTo>
                  <a:pt x="268" y="7"/>
                  <a:pt x="288" y="0"/>
                  <a:pt x="288" y="0"/>
                </a:cubicBezTo>
                <a:cubicBezTo>
                  <a:pt x="313" y="2"/>
                  <a:pt x="339" y="1"/>
                  <a:pt x="364" y="5"/>
                </a:cubicBezTo>
                <a:cubicBezTo>
                  <a:pt x="386" y="9"/>
                  <a:pt x="374" y="20"/>
                  <a:pt x="389" y="30"/>
                </a:cubicBezTo>
                <a:cubicBezTo>
                  <a:pt x="406" y="41"/>
                  <a:pt x="457" y="44"/>
                  <a:pt x="470" y="45"/>
                </a:cubicBezTo>
                <a:cubicBezTo>
                  <a:pt x="524" y="63"/>
                  <a:pt x="497" y="56"/>
                  <a:pt x="616" y="45"/>
                </a:cubicBezTo>
                <a:cubicBezTo>
                  <a:pt x="621" y="45"/>
                  <a:pt x="677" y="31"/>
                  <a:pt x="677" y="2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307" name="Oval 250"/>
          <p:cNvSpPr>
            <a:spLocks noChangeArrowheads="1"/>
          </p:cNvSpPr>
          <p:nvPr/>
        </p:nvSpPr>
        <p:spPr bwMode="auto">
          <a:xfrm>
            <a:off x="2692400" y="273208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08" name="Text Box 155"/>
          <p:cNvSpPr txBox="1">
            <a:spLocks noChangeArrowheads="1"/>
          </p:cNvSpPr>
          <p:nvPr/>
        </p:nvSpPr>
        <p:spPr bwMode="auto">
          <a:xfrm rot="677232">
            <a:off x="3171825" y="2430463"/>
            <a:ext cx="465138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Solimões</a:t>
            </a:r>
          </a:p>
        </p:txBody>
      </p:sp>
      <p:sp>
        <p:nvSpPr>
          <p:cNvPr id="8197309" name="Text Box 156"/>
          <p:cNvSpPr txBox="1">
            <a:spLocks noChangeArrowheads="1"/>
          </p:cNvSpPr>
          <p:nvPr/>
        </p:nvSpPr>
        <p:spPr bwMode="auto">
          <a:xfrm rot="-3957664">
            <a:off x="2033587" y="2846388"/>
            <a:ext cx="411163" cy="1857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latin typeface="Calibri" pitchFamily="34" charset="0"/>
              </a:rPr>
              <a:t>Ucayali</a:t>
            </a:r>
          </a:p>
        </p:txBody>
      </p:sp>
      <p:sp>
        <p:nvSpPr>
          <p:cNvPr id="8197310" name="AutoShape 146"/>
          <p:cNvSpPr>
            <a:spLocks noChangeArrowheads="1"/>
          </p:cNvSpPr>
          <p:nvPr/>
        </p:nvSpPr>
        <p:spPr bwMode="auto">
          <a:xfrm rot="10800000">
            <a:off x="2292350" y="3236913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11" name="AutoShape 79"/>
          <p:cNvSpPr>
            <a:spLocks noChangeArrowheads="1"/>
          </p:cNvSpPr>
          <p:nvPr/>
        </p:nvSpPr>
        <p:spPr bwMode="auto">
          <a:xfrm>
            <a:off x="2554288" y="25685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133</a:t>
            </a:r>
          </a:p>
        </p:txBody>
      </p:sp>
      <p:sp>
        <p:nvSpPr>
          <p:cNvPr id="8197312" name="AutoShape 191"/>
          <p:cNvSpPr>
            <a:spLocks noChangeArrowheads="1"/>
          </p:cNvSpPr>
          <p:nvPr/>
        </p:nvSpPr>
        <p:spPr bwMode="auto">
          <a:xfrm>
            <a:off x="2322513" y="3275013"/>
            <a:ext cx="144462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134</a:t>
            </a:r>
          </a:p>
        </p:txBody>
      </p:sp>
      <p:sp>
        <p:nvSpPr>
          <p:cNvPr id="8197313" name="Freeform 115"/>
          <p:cNvSpPr>
            <a:spLocks/>
          </p:cNvSpPr>
          <p:nvPr/>
        </p:nvSpPr>
        <p:spPr bwMode="auto">
          <a:xfrm>
            <a:off x="758825" y="2894013"/>
            <a:ext cx="720725" cy="85725"/>
          </a:xfrm>
          <a:custGeom>
            <a:avLst/>
            <a:gdLst>
              <a:gd name="T0" fmla="*/ 2147483647 w 454"/>
              <a:gd name="T1" fmla="*/ 2147483647 h 54"/>
              <a:gd name="T2" fmla="*/ 2147483647 w 454"/>
              <a:gd name="T3" fmla="*/ 2147483647 h 54"/>
              <a:gd name="T4" fmla="*/ 2147483647 w 454"/>
              <a:gd name="T5" fmla="*/ 2147483647 h 54"/>
              <a:gd name="T6" fmla="*/ 0 w 454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"/>
              <a:gd name="T14" fmla="*/ 454 w 454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">
                <a:moveTo>
                  <a:pt x="454" y="36"/>
                </a:moveTo>
                <a:cubicBezTo>
                  <a:pt x="308" y="54"/>
                  <a:pt x="397" y="45"/>
                  <a:pt x="81" y="36"/>
                </a:cubicBezTo>
                <a:cubicBezTo>
                  <a:pt x="61" y="35"/>
                  <a:pt x="47" y="17"/>
                  <a:pt x="30" y="10"/>
                </a:cubicBezTo>
                <a:cubicBezTo>
                  <a:pt x="20" y="6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97314" name="Freeform 166"/>
          <p:cNvSpPr>
            <a:spLocks/>
          </p:cNvSpPr>
          <p:nvPr/>
        </p:nvSpPr>
        <p:spPr bwMode="auto">
          <a:xfrm>
            <a:off x="1470025" y="2892425"/>
            <a:ext cx="619125" cy="147638"/>
          </a:xfrm>
          <a:custGeom>
            <a:avLst/>
            <a:gdLst>
              <a:gd name="T0" fmla="*/ 0 w 373"/>
              <a:gd name="T1" fmla="*/ 2147483647 h 83"/>
              <a:gd name="T2" fmla="*/ 2147483647 w 373"/>
              <a:gd name="T3" fmla="*/ 2147483647 h 83"/>
              <a:gd name="T4" fmla="*/ 2147483647 w 373"/>
              <a:gd name="T5" fmla="*/ 2147483647 h 83"/>
              <a:gd name="T6" fmla="*/ 2147483647 w 373"/>
              <a:gd name="T7" fmla="*/ 2147483647 h 83"/>
              <a:gd name="T8" fmla="*/ 2147483647 w 373"/>
              <a:gd name="T9" fmla="*/ 2147483647 h 83"/>
              <a:gd name="T10" fmla="*/ 2147483647 w 373"/>
              <a:gd name="T11" fmla="*/ 2147483647 h 83"/>
              <a:gd name="T12" fmla="*/ 2147483647 w 373"/>
              <a:gd name="T13" fmla="*/ 2147483647 h 83"/>
              <a:gd name="T14" fmla="*/ 2147483647 w 373"/>
              <a:gd name="T15" fmla="*/ 2147483647 h 83"/>
              <a:gd name="T16" fmla="*/ 2147483647 w 373"/>
              <a:gd name="T17" fmla="*/ 2147483647 h 83"/>
              <a:gd name="T18" fmla="*/ 2147483647 w 373"/>
              <a:gd name="T19" fmla="*/ 0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3"/>
              <a:gd name="T31" fmla="*/ 0 h 83"/>
              <a:gd name="T32" fmla="*/ 373 w 373"/>
              <a:gd name="T33" fmla="*/ 83 h 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3" h="83">
                <a:moveTo>
                  <a:pt x="0" y="31"/>
                </a:moveTo>
                <a:cubicBezTo>
                  <a:pt x="38" y="28"/>
                  <a:pt x="73" y="18"/>
                  <a:pt x="109" y="26"/>
                </a:cubicBezTo>
                <a:cubicBezTo>
                  <a:pt x="113" y="52"/>
                  <a:pt x="112" y="65"/>
                  <a:pt x="130" y="83"/>
                </a:cubicBezTo>
                <a:cubicBezTo>
                  <a:pt x="147" y="79"/>
                  <a:pt x="166" y="81"/>
                  <a:pt x="181" y="72"/>
                </a:cubicBezTo>
                <a:cubicBezTo>
                  <a:pt x="186" y="69"/>
                  <a:pt x="184" y="62"/>
                  <a:pt x="187" y="57"/>
                </a:cubicBezTo>
                <a:cubicBezTo>
                  <a:pt x="197" y="41"/>
                  <a:pt x="203" y="45"/>
                  <a:pt x="223" y="41"/>
                </a:cubicBezTo>
                <a:cubicBezTo>
                  <a:pt x="246" y="6"/>
                  <a:pt x="251" y="20"/>
                  <a:pt x="270" y="46"/>
                </a:cubicBezTo>
                <a:cubicBezTo>
                  <a:pt x="273" y="41"/>
                  <a:pt x="274" y="32"/>
                  <a:pt x="280" y="31"/>
                </a:cubicBezTo>
                <a:cubicBezTo>
                  <a:pt x="286" y="30"/>
                  <a:pt x="322" y="65"/>
                  <a:pt x="332" y="72"/>
                </a:cubicBezTo>
                <a:cubicBezTo>
                  <a:pt x="370" y="60"/>
                  <a:pt x="373" y="36"/>
                  <a:pt x="373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15" name="AutoShape 148"/>
          <p:cNvSpPr>
            <a:spLocks noChangeArrowheads="1"/>
          </p:cNvSpPr>
          <p:nvPr/>
        </p:nvSpPr>
        <p:spPr bwMode="auto">
          <a:xfrm>
            <a:off x="1444625" y="2913063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16" name="Forma livre 347"/>
          <p:cNvSpPr>
            <a:spLocks noChangeArrowheads="1"/>
          </p:cNvSpPr>
          <p:nvPr/>
        </p:nvSpPr>
        <p:spPr bwMode="auto">
          <a:xfrm>
            <a:off x="2125663" y="2720975"/>
            <a:ext cx="342900" cy="152400"/>
          </a:xfrm>
          <a:custGeom>
            <a:avLst/>
            <a:gdLst>
              <a:gd name="T0" fmla="*/ 342900 w 281940"/>
              <a:gd name="T1" fmla="*/ 0 h 106680"/>
              <a:gd name="T2" fmla="*/ 0 w 281940"/>
              <a:gd name="T3" fmla="*/ 152400 h 106680"/>
              <a:gd name="T4" fmla="*/ 0 60000 65536"/>
              <a:gd name="T5" fmla="*/ 0 60000 65536"/>
              <a:gd name="T6" fmla="*/ 0 w 281940"/>
              <a:gd name="T7" fmla="*/ 0 h 106680"/>
              <a:gd name="T8" fmla="*/ 281940 w 281940"/>
              <a:gd name="T9" fmla="*/ 106680 h 106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940" h="106680">
                <a:moveTo>
                  <a:pt x="281940" y="0"/>
                </a:moveTo>
                <a:cubicBezTo>
                  <a:pt x="158750" y="32385"/>
                  <a:pt x="35560" y="64770"/>
                  <a:pt x="0" y="10668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317" name="Text Box 326"/>
          <p:cNvSpPr txBox="1">
            <a:spLocks noChangeArrowheads="1"/>
          </p:cNvSpPr>
          <p:nvPr/>
        </p:nvSpPr>
        <p:spPr bwMode="auto">
          <a:xfrm>
            <a:off x="847725" y="2979738"/>
            <a:ext cx="638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800" b="0">
                <a:latin typeface="Calibri" pitchFamily="34" charset="0"/>
              </a:rPr>
              <a:t>Paita</a:t>
            </a:r>
          </a:p>
        </p:txBody>
      </p:sp>
      <p:sp>
        <p:nvSpPr>
          <p:cNvPr id="8197318" name="AutoShape 191"/>
          <p:cNvSpPr>
            <a:spLocks noChangeArrowheads="1"/>
          </p:cNvSpPr>
          <p:nvPr/>
        </p:nvSpPr>
        <p:spPr bwMode="auto">
          <a:xfrm>
            <a:off x="1377950" y="2763838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136</a:t>
            </a:r>
          </a:p>
        </p:txBody>
      </p:sp>
      <p:sp>
        <p:nvSpPr>
          <p:cNvPr id="8197319" name="Freeform 105"/>
          <p:cNvSpPr>
            <a:spLocks/>
          </p:cNvSpPr>
          <p:nvPr/>
        </p:nvSpPr>
        <p:spPr bwMode="auto">
          <a:xfrm>
            <a:off x="806450" y="2559050"/>
            <a:ext cx="720725" cy="85725"/>
          </a:xfrm>
          <a:custGeom>
            <a:avLst/>
            <a:gdLst>
              <a:gd name="T0" fmla="*/ 2147483647 w 454"/>
              <a:gd name="T1" fmla="*/ 2147483647 h 54"/>
              <a:gd name="T2" fmla="*/ 2147483647 w 454"/>
              <a:gd name="T3" fmla="*/ 2147483647 h 54"/>
              <a:gd name="T4" fmla="*/ 2147483647 w 454"/>
              <a:gd name="T5" fmla="*/ 2147483647 h 54"/>
              <a:gd name="T6" fmla="*/ 0 w 454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"/>
              <a:gd name="T14" fmla="*/ 454 w 454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">
                <a:moveTo>
                  <a:pt x="454" y="36"/>
                </a:moveTo>
                <a:cubicBezTo>
                  <a:pt x="308" y="54"/>
                  <a:pt x="397" y="45"/>
                  <a:pt x="81" y="36"/>
                </a:cubicBezTo>
                <a:cubicBezTo>
                  <a:pt x="61" y="35"/>
                  <a:pt x="47" y="17"/>
                  <a:pt x="30" y="10"/>
                </a:cubicBezTo>
                <a:cubicBezTo>
                  <a:pt x="20" y="6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97320" name="Text Box 326"/>
          <p:cNvSpPr txBox="1">
            <a:spLocks noChangeArrowheads="1"/>
          </p:cNvSpPr>
          <p:nvPr/>
        </p:nvSpPr>
        <p:spPr bwMode="auto">
          <a:xfrm>
            <a:off x="1830388" y="2395538"/>
            <a:ext cx="346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Pto. 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Morona</a:t>
            </a:r>
          </a:p>
        </p:txBody>
      </p:sp>
      <p:sp>
        <p:nvSpPr>
          <p:cNvPr id="8197321" name="Text Box 326"/>
          <p:cNvSpPr txBox="1">
            <a:spLocks noChangeArrowheads="1"/>
          </p:cNvSpPr>
          <p:nvPr/>
        </p:nvSpPr>
        <p:spPr bwMode="auto">
          <a:xfrm>
            <a:off x="949325" y="2486025"/>
            <a:ext cx="5270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Guayaquil</a:t>
            </a:r>
          </a:p>
        </p:txBody>
      </p:sp>
      <p:sp>
        <p:nvSpPr>
          <p:cNvPr id="8197322" name="Freeform 129"/>
          <p:cNvSpPr>
            <a:spLocks/>
          </p:cNvSpPr>
          <p:nvPr/>
        </p:nvSpPr>
        <p:spPr bwMode="auto">
          <a:xfrm>
            <a:off x="1879600" y="2625725"/>
            <a:ext cx="239713" cy="307975"/>
          </a:xfrm>
          <a:custGeom>
            <a:avLst/>
            <a:gdLst>
              <a:gd name="T0" fmla="*/ 2147483647 w 151"/>
              <a:gd name="T1" fmla="*/ 2147483647 h 194"/>
              <a:gd name="T2" fmla="*/ 2147483647 w 151"/>
              <a:gd name="T3" fmla="*/ 2147483647 h 194"/>
              <a:gd name="T4" fmla="*/ 2147483647 w 151"/>
              <a:gd name="T5" fmla="*/ 2147483647 h 194"/>
              <a:gd name="T6" fmla="*/ 2147483647 w 151"/>
              <a:gd name="T7" fmla="*/ 2147483647 h 194"/>
              <a:gd name="T8" fmla="*/ 2147483647 w 151"/>
              <a:gd name="T9" fmla="*/ 2147483647 h 194"/>
              <a:gd name="T10" fmla="*/ 0 w 151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"/>
              <a:gd name="T19" fmla="*/ 0 h 194"/>
              <a:gd name="T20" fmla="*/ 151 w 151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" h="194">
                <a:moveTo>
                  <a:pt x="151" y="162"/>
                </a:moveTo>
                <a:cubicBezTo>
                  <a:pt x="108" y="166"/>
                  <a:pt x="84" y="178"/>
                  <a:pt x="45" y="172"/>
                </a:cubicBezTo>
                <a:cubicBezTo>
                  <a:pt x="32" y="132"/>
                  <a:pt x="51" y="194"/>
                  <a:pt x="35" y="122"/>
                </a:cubicBezTo>
                <a:cubicBezTo>
                  <a:pt x="33" y="111"/>
                  <a:pt x="28" y="101"/>
                  <a:pt x="25" y="91"/>
                </a:cubicBezTo>
                <a:cubicBezTo>
                  <a:pt x="23" y="86"/>
                  <a:pt x="20" y="76"/>
                  <a:pt x="20" y="76"/>
                </a:cubicBezTo>
                <a:cubicBezTo>
                  <a:pt x="18" y="54"/>
                  <a:pt x="25" y="13"/>
                  <a:pt x="0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323" name="Freeform 130"/>
          <p:cNvSpPr>
            <a:spLocks/>
          </p:cNvSpPr>
          <p:nvPr/>
        </p:nvSpPr>
        <p:spPr bwMode="auto">
          <a:xfrm flipV="1">
            <a:off x="1530350" y="2593975"/>
            <a:ext cx="357188" cy="46038"/>
          </a:xfrm>
          <a:custGeom>
            <a:avLst/>
            <a:gdLst>
              <a:gd name="T0" fmla="*/ 2147483647 w 132"/>
              <a:gd name="T1" fmla="*/ 2147483647 h 44"/>
              <a:gd name="T2" fmla="*/ 2147483647 w 132"/>
              <a:gd name="T3" fmla="*/ 2147483647 h 44"/>
              <a:gd name="T4" fmla="*/ 2147483647 w 132"/>
              <a:gd name="T5" fmla="*/ 2147483647 h 44"/>
              <a:gd name="T6" fmla="*/ 2147483647 w 132"/>
              <a:gd name="T7" fmla="*/ 2147483647 h 44"/>
              <a:gd name="T8" fmla="*/ 0 w 132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44"/>
              <a:gd name="T17" fmla="*/ 132 w 132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44">
                <a:moveTo>
                  <a:pt x="132" y="44"/>
                </a:moveTo>
                <a:cubicBezTo>
                  <a:pt x="130" y="39"/>
                  <a:pt x="132" y="30"/>
                  <a:pt x="127" y="29"/>
                </a:cubicBezTo>
                <a:cubicBezTo>
                  <a:pt x="116" y="28"/>
                  <a:pt x="96" y="39"/>
                  <a:pt x="96" y="39"/>
                </a:cubicBezTo>
                <a:cubicBezTo>
                  <a:pt x="79" y="14"/>
                  <a:pt x="78" y="0"/>
                  <a:pt x="61" y="34"/>
                </a:cubicBezTo>
                <a:cubicBezTo>
                  <a:pt x="37" y="10"/>
                  <a:pt x="30" y="19"/>
                  <a:pt x="0" y="19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24" name="AutoShape 128"/>
          <p:cNvSpPr>
            <a:spLocks noChangeArrowheads="1"/>
          </p:cNvSpPr>
          <p:nvPr/>
        </p:nvSpPr>
        <p:spPr bwMode="auto">
          <a:xfrm>
            <a:off x="1466850" y="2565400"/>
            <a:ext cx="79375" cy="746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25" name="AutoShape 122"/>
          <p:cNvSpPr>
            <a:spLocks noChangeArrowheads="1"/>
          </p:cNvSpPr>
          <p:nvPr/>
        </p:nvSpPr>
        <p:spPr bwMode="auto">
          <a:xfrm rot="10800000">
            <a:off x="1843088" y="2600325"/>
            <a:ext cx="92075" cy="619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26" name="AutoShape 79"/>
          <p:cNvSpPr>
            <a:spLocks noChangeArrowheads="1"/>
          </p:cNvSpPr>
          <p:nvPr/>
        </p:nvSpPr>
        <p:spPr bwMode="auto">
          <a:xfrm>
            <a:off x="2197100" y="2682875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137</a:t>
            </a:r>
          </a:p>
        </p:txBody>
      </p:sp>
      <p:sp>
        <p:nvSpPr>
          <p:cNvPr id="8197327" name="AutoShape 79"/>
          <p:cNvSpPr>
            <a:spLocks noChangeArrowheads="1"/>
          </p:cNvSpPr>
          <p:nvPr/>
        </p:nvSpPr>
        <p:spPr bwMode="auto">
          <a:xfrm>
            <a:off x="1944688" y="2655888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138</a:t>
            </a:r>
          </a:p>
        </p:txBody>
      </p:sp>
      <p:sp>
        <p:nvSpPr>
          <p:cNvPr id="8197328" name="Text Box 326"/>
          <p:cNvSpPr txBox="1">
            <a:spLocks noChangeArrowheads="1"/>
          </p:cNvSpPr>
          <p:nvPr/>
        </p:nvSpPr>
        <p:spPr bwMode="auto">
          <a:xfrm>
            <a:off x="1516063" y="2741613"/>
            <a:ext cx="6381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Yurimaguas</a:t>
            </a:r>
          </a:p>
        </p:txBody>
      </p:sp>
      <p:sp>
        <p:nvSpPr>
          <p:cNvPr id="8197329" name="AutoShape 150"/>
          <p:cNvSpPr>
            <a:spLocks noChangeArrowheads="1"/>
          </p:cNvSpPr>
          <p:nvPr/>
        </p:nvSpPr>
        <p:spPr bwMode="auto">
          <a:xfrm rot="10800000">
            <a:off x="2055813" y="2860675"/>
            <a:ext cx="92075" cy="619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30" name="AutoShape 191"/>
          <p:cNvSpPr>
            <a:spLocks noChangeArrowheads="1"/>
          </p:cNvSpPr>
          <p:nvPr/>
        </p:nvSpPr>
        <p:spPr bwMode="auto">
          <a:xfrm>
            <a:off x="1971675" y="2894013"/>
            <a:ext cx="144463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135</a:t>
            </a:r>
          </a:p>
        </p:txBody>
      </p:sp>
      <p:sp>
        <p:nvSpPr>
          <p:cNvPr id="8197331" name="Freeform 105"/>
          <p:cNvSpPr>
            <a:spLocks/>
          </p:cNvSpPr>
          <p:nvPr/>
        </p:nvSpPr>
        <p:spPr bwMode="auto">
          <a:xfrm>
            <a:off x="788988" y="2376488"/>
            <a:ext cx="633412" cy="106362"/>
          </a:xfrm>
          <a:custGeom>
            <a:avLst/>
            <a:gdLst>
              <a:gd name="T0" fmla="*/ 2147483647 w 454"/>
              <a:gd name="T1" fmla="*/ 2147483647 h 54"/>
              <a:gd name="T2" fmla="*/ 2147483647 w 454"/>
              <a:gd name="T3" fmla="*/ 2147483647 h 54"/>
              <a:gd name="T4" fmla="*/ 2147483647 w 454"/>
              <a:gd name="T5" fmla="*/ 2147483647 h 54"/>
              <a:gd name="T6" fmla="*/ 0 w 454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54"/>
              <a:gd name="T14" fmla="*/ 454 w 454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54">
                <a:moveTo>
                  <a:pt x="454" y="36"/>
                </a:moveTo>
                <a:cubicBezTo>
                  <a:pt x="308" y="54"/>
                  <a:pt x="397" y="45"/>
                  <a:pt x="81" y="36"/>
                </a:cubicBezTo>
                <a:cubicBezTo>
                  <a:pt x="61" y="35"/>
                  <a:pt x="47" y="17"/>
                  <a:pt x="30" y="10"/>
                </a:cubicBezTo>
                <a:cubicBezTo>
                  <a:pt x="20" y="6"/>
                  <a:pt x="0" y="0"/>
                  <a:pt x="0" y="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97332" name="Text Box 326"/>
          <p:cNvSpPr txBox="1">
            <a:spLocks noChangeArrowheads="1"/>
          </p:cNvSpPr>
          <p:nvPr/>
        </p:nvSpPr>
        <p:spPr bwMode="auto">
          <a:xfrm>
            <a:off x="871538" y="2319338"/>
            <a:ext cx="5270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Manta</a:t>
            </a:r>
          </a:p>
        </p:txBody>
      </p:sp>
      <p:sp>
        <p:nvSpPr>
          <p:cNvPr id="8197333" name="Text Box 123"/>
          <p:cNvSpPr txBox="1">
            <a:spLocks noChangeArrowheads="1"/>
          </p:cNvSpPr>
          <p:nvPr/>
        </p:nvSpPr>
        <p:spPr bwMode="auto">
          <a:xfrm rot="2303066">
            <a:off x="2171700" y="2397125"/>
            <a:ext cx="250825" cy="9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600" b="0">
                <a:latin typeface="Calibri" pitchFamily="34" charset="0"/>
              </a:rPr>
              <a:t>Napo</a:t>
            </a:r>
          </a:p>
        </p:txBody>
      </p:sp>
      <p:sp>
        <p:nvSpPr>
          <p:cNvPr id="8197334" name="Freeform 127"/>
          <p:cNvSpPr>
            <a:spLocks/>
          </p:cNvSpPr>
          <p:nvPr/>
        </p:nvSpPr>
        <p:spPr bwMode="auto">
          <a:xfrm>
            <a:off x="1831975" y="2325688"/>
            <a:ext cx="233363" cy="57150"/>
          </a:xfrm>
          <a:custGeom>
            <a:avLst/>
            <a:gdLst>
              <a:gd name="T0" fmla="*/ 2147483647 w 147"/>
              <a:gd name="T1" fmla="*/ 2147483647 h 36"/>
              <a:gd name="T2" fmla="*/ 2147483647 w 147"/>
              <a:gd name="T3" fmla="*/ 0 h 36"/>
              <a:gd name="T4" fmla="*/ 2147483647 w 147"/>
              <a:gd name="T5" fmla="*/ 2147483647 h 36"/>
              <a:gd name="T6" fmla="*/ 2147483647 w 147"/>
              <a:gd name="T7" fmla="*/ 2147483647 h 36"/>
              <a:gd name="T8" fmla="*/ 0 w 147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"/>
              <a:gd name="T16" fmla="*/ 0 h 36"/>
              <a:gd name="T17" fmla="*/ 147 w 147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" h="36">
                <a:moveTo>
                  <a:pt x="147" y="36"/>
                </a:moveTo>
                <a:cubicBezTo>
                  <a:pt x="127" y="23"/>
                  <a:pt x="108" y="18"/>
                  <a:pt x="91" y="0"/>
                </a:cubicBezTo>
                <a:cubicBezTo>
                  <a:pt x="64" y="2"/>
                  <a:pt x="36" y="0"/>
                  <a:pt x="10" y="6"/>
                </a:cubicBezTo>
                <a:cubicBezTo>
                  <a:pt x="5" y="7"/>
                  <a:pt x="8" y="17"/>
                  <a:pt x="5" y="21"/>
                </a:cubicBezTo>
                <a:cubicBezTo>
                  <a:pt x="4" y="22"/>
                  <a:pt x="2" y="21"/>
                  <a:pt x="0" y="21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335" name="Freeform 128"/>
          <p:cNvSpPr>
            <a:spLocks/>
          </p:cNvSpPr>
          <p:nvPr/>
        </p:nvSpPr>
        <p:spPr bwMode="auto">
          <a:xfrm>
            <a:off x="1455738" y="2351088"/>
            <a:ext cx="344487" cy="111125"/>
          </a:xfrm>
          <a:custGeom>
            <a:avLst/>
            <a:gdLst>
              <a:gd name="T0" fmla="*/ 0 w 217"/>
              <a:gd name="T1" fmla="*/ 2147483647 h 70"/>
              <a:gd name="T2" fmla="*/ 2147483647 w 217"/>
              <a:gd name="T3" fmla="*/ 2147483647 h 70"/>
              <a:gd name="T4" fmla="*/ 2147483647 w 217"/>
              <a:gd name="T5" fmla="*/ 2147483647 h 70"/>
              <a:gd name="T6" fmla="*/ 2147483647 w 217"/>
              <a:gd name="T7" fmla="*/ 2147483647 h 70"/>
              <a:gd name="T8" fmla="*/ 2147483647 w 217"/>
              <a:gd name="T9" fmla="*/ 2147483647 h 70"/>
              <a:gd name="T10" fmla="*/ 2147483647 w 217"/>
              <a:gd name="T11" fmla="*/ 2147483647 h 70"/>
              <a:gd name="T12" fmla="*/ 2147483647 w 217"/>
              <a:gd name="T13" fmla="*/ 2147483647 h 70"/>
              <a:gd name="T14" fmla="*/ 2147483647 w 217"/>
              <a:gd name="T15" fmla="*/ 2147483647 h 70"/>
              <a:gd name="T16" fmla="*/ 2147483647 w 217"/>
              <a:gd name="T17" fmla="*/ 0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7"/>
              <a:gd name="T28" fmla="*/ 0 h 70"/>
              <a:gd name="T29" fmla="*/ 217 w 217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7" h="70">
                <a:moveTo>
                  <a:pt x="0" y="70"/>
                </a:moveTo>
                <a:cubicBezTo>
                  <a:pt x="16" y="46"/>
                  <a:pt x="28" y="50"/>
                  <a:pt x="55" y="55"/>
                </a:cubicBezTo>
                <a:cubicBezTo>
                  <a:pt x="66" y="23"/>
                  <a:pt x="53" y="48"/>
                  <a:pt x="70" y="55"/>
                </a:cubicBezTo>
                <a:cubicBezTo>
                  <a:pt x="75" y="57"/>
                  <a:pt x="81" y="52"/>
                  <a:pt x="86" y="50"/>
                </a:cubicBezTo>
                <a:cubicBezTo>
                  <a:pt x="96" y="52"/>
                  <a:pt x="106" y="57"/>
                  <a:pt x="116" y="55"/>
                </a:cubicBezTo>
                <a:cubicBezTo>
                  <a:pt x="152" y="47"/>
                  <a:pt x="111" y="27"/>
                  <a:pt x="146" y="50"/>
                </a:cubicBezTo>
                <a:cubicBezTo>
                  <a:pt x="159" y="10"/>
                  <a:pt x="139" y="57"/>
                  <a:pt x="166" y="30"/>
                </a:cubicBezTo>
                <a:cubicBezTo>
                  <a:pt x="192" y="4"/>
                  <a:pt x="145" y="23"/>
                  <a:pt x="187" y="10"/>
                </a:cubicBezTo>
                <a:cubicBezTo>
                  <a:pt x="201" y="15"/>
                  <a:pt x="217" y="20"/>
                  <a:pt x="217" y="0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36" name="AutoShape 122"/>
          <p:cNvSpPr>
            <a:spLocks noChangeArrowheads="1"/>
          </p:cNvSpPr>
          <p:nvPr/>
        </p:nvSpPr>
        <p:spPr bwMode="auto">
          <a:xfrm>
            <a:off x="1404938" y="239553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37" name="AutoShape 191"/>
          <p:cNvSpPr>
            <a:spLocks noChangeArrowheads="1"/>
          </p:cNvSpPr>
          <p:nvPr/>
        </p:nvSpPr>
        <p:spPr bwMode="auto">
          <a:xfrm>
            <a:off x="1358900" y="2235200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143</a:t>
            </a:r>
          </a:p>
        </p:txBody>
      </p:sp>
      <p:sp>
        <p:nvSpPr>
          <p:cNvPr id="8197338" name="AutoShape 191"/>
          <p:cNvSpPr>
            <a:spLocks noChangeArrowheads="1"/>
          </p:cNvSpPr>
          <p:nvPr/>
        </p:nvSpPr>
        <p:spPr bwMode="auto">
          <a:xfrm>
            <a:off x="1670050" y="2228850"/>
            <a:ext cx="144463" cy="144463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141</a:t>
            </a:r>
          </a:p>
        </p:txBody>
      </p:sp>
      <p:sp>
        <p:nvSpPr>
          <p:cNvPr id="8197339" name="Forma livre 388"/>
          <p:cNvSpPr>
            <a:spLocks noChangeArrowheads="1"/>
          </p:cNvSpPr>
          <p:nvPr/>
        </p:nvSpPr>
        <p:spPr bwMode="auto">
          <a:xfrm>
            <a:off x="2070100" y="2400300"/>
            <a:ext cx="438150" cy="323850"/>
          </a:xfrm>
          <a:custGeom>
            <a:avLst/>
            <a:gdLst>
              <a:gd name="T0" fmla="*/ 0 w 438150"/>
              <a:gd name="T1" fmla="*/ 0 h 323850"/>
              <a:gd name="T2" fmla="*/ 438150 w 438150"/>
              <a:gd name="T3" fmla="*/ 323850 h 323850"/>
              <a:gd name="T4" fmla="*/ 0 60000 65536"/>
              <a:gd name="T5" fmla="*/ 0 60000 65536"/>
              <a:gd name="T6" fmla="*/ 0 w 438150"/>
              <a:gd name="T7" fmla="*/ 0 h 323850"/>
              <a:gd name="T8" fmla="*/ 438150 w 438150"/>
              <a:gd name="T9" fmla="*/ 323850 h 3238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8150" h="323850">
                <a:moveTo>
                  <a:pt x="0" y="0"/>
                </a:moveTo>
                <a:cubicBezTo>
                  <a:pt x="212196" y="122766"/>
                  <a:pt x="424392" y="245533"/>
                  <a:pt x="438150" y="32385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340" name="Oval 250"/>
          <p:cNvSpPr>
            <a:spLocks noChangeArrowheads="1"/>
          </p:cNvSpPr>
          <p:nvPr/>
        </p:nvSpPr>
        <p:spPr bwMode="auto">
          <a:xfrm>
            <a:off x="2451100" y="2690813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41" name="AutoShape 79"/>
          <p:cNvSpPr>
            <a:spLocks noChangeArrowheads="1"/>
          </p:cNvSpPr>
          <p:nvPr/>
        </p:nvSpPr>
        <p:spPr bwMode="auto">
          <a:xfrm>
            <a:off x="2039938" y="22891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140</a:t>
            </a:r>
          </a:p>
        </p:txBody>
      </p:sp>
      <p:sp>
        <p:nvSpPr>
          <p:cNvPr id="8197343" name="AutoShape 124"/>
          <p:cNvSpPr>
            <a:spLocks noChangeArrowheads="1"/>
          </p:cNvSpPr>
          <p:nvPr/>
        </p:nvSpPr>
        <p:spPr bwMode="auto">
          <a:xfrm rot="10800000">
            <a:off x="1779588" y="2324100"/>
            <a:ext cx="92075" cy="619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44" name="Forma livre 392"/>
          <p:cNvSpPr>
            <a:spLocks noChangeArrowheads="1"/>
          </p:cNvSpPr>
          <p:nvPr/>
        </p:nvSpPr>
        <p:spPr bwMode="auto">
          <a:xfrm>
            <a:off x="1549400" y="2071688"/>
            <a:ext cx="2273300" cy="493712"/>
          </a:xfrm>
          <a:custGeom>
            <a:avLst/>
            <a:gdLst>
              <a:gd name="T0" fmla="*/ 0 w 2222500"/>
              <a:gd name="T1" fmla="*/ 315383 h 493183"/>
              <a:gd name="T2" fmla="*/ 155883 w 2222500"/>
              <a:gd name="T3" fmla="*/ 131233 h 493183"/>
              <a:gd name="T4" fmla="*/ 331252 w 2222500"/>
              <a:gd name="T5" fmla="*/ 48683 h 493183"/>
              <a:gd name="T6" fmla="*/ 597553 w 2222500"/>
              <a:gd name="T7" fmla="*/ 35983 h 493183"/>
              <a:gd name="T8" fmla="*/ 1532854 w 2222500"/>
              <a:gd name="T9" fmla="*/ 264583 h 493183"/>
              <a:gd name="T10" fmla="*/ 2273300 w 2222500"/>
              <a:gd name="T11" fmla="*/ 493183 h 4931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22500"/>
              <a:gd name="T19" fmla="*/ 0 h 493183"/>
              <a:gd name="T20" fmla="*/ 2222500 w 2222500"/>
              <a:gd name="T21" fmla="*/ 493183 h 4931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22500" h="493183">
                <a:moveTo>
                  <a:pt x="0" y="315383"/>
                </a:moveTo>
                <a:cubicBezTo>
                  <a:pt x="49212" y="245533"/>
                  <a:pt x="98425" y="175683"/>
                  <a:pt x="152400" y="131233"/>
                </a:cubicBezTo>
                <a:cubicBezTo>
                  <a:pt x="206375" y="86783"/>
                  <a:pt x="251883" y="64558"/>
                  <a:pt x="323850" y="48683"/>
                </a:cubicBezTo>
                <a:cubicBezTo>
                  <a:pt x="395817" y="32808"/>
                  <a:pt x="388408" y="0"/>
                  <a:pt x="584200" y="35983"/>
                </a:cubicBezTo>
                <a:cubicBezTo>
                  <a:pt x="779992" y="71966"/>
                  <a:pt x="1225550" y="188383"/>
                  <a:pt x="1498600" y="264583"/>
                </a:cubicBezTo>
                <a:cubicBezTo>
                  <a:pt x="1771650" y="340783"/>
                  <a:pt x="1997075" y="416983"/>
                  <a:pt x="2222500" y="493183"/>
                </a:cubicBezTo>
              </a:path>
            </a:pathLst>
          </a:custGeom>
          <a:noFill/>
          <a:ln w="19050">
            <a:solidFill>
              <a:srgbClr val="FFCCCC"/>
            </a:solidFill>
            <a:round/>
            <a:headEnd/>
            <a:tailEnd type="stealth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345" name="Text Box 326"/>
          <p:cNvSpPr txBox="1">
            <a:spLocks noChangeArrowheads="1"/>
          </p:cNvSpPr>
          <p:nvPr/>
        </p:nvSpPr>
        <p:spPr bwMode="auto">
          <a:xfrm>
            <a:off x="1811338" y="2138363"/>
            <a:ext cx="6381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Pto. 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Providencia</a:t>
            </a:r>
          </a:p>
        </p:txBody>
      </p:sp>
      <p:sp>
        <p:nvSpPr>
          <p:cNvPr id="8197346" name="AutoShape 86"/>
          <p:cNvSpPr>
            <a:spLocks noChangeArrowheads="1"/>
          </p:cNvSpPr>
          <p:nvPr/>
        </p:nvSpPr>
        <p:spPr bwMode="auto">
          <a:xfrm>
            <a:off x="1481138" y="2366963"/>
            <a:ext cx="144462" cy="144462"/>
          </a:xfrm>
          <a:prstGeom prst="flowChartConnector">
            <a:avLst/>
          </a:prstGeom>
          <a:solidFill>
            <a:srgbClr val="FF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137</a:t>
            </a:r>
          </a:p>
        </p:txBody>
      </p:sp>
      <p:sp>
        <p:nvSpPr>
          <p:cNvPr id="8197347" name="AutoShape 86"/>
          <p:cNvSpPr>
            <a:spLocks noChangeArrowheads="1"/>
          </p:cNvSpPr>
          <p:nvPr/>
        </p:nvSpPr>
        <p:spPr bwMode="auto">
          <a:xfrm>
            <a:off x="3805238" y="2608263"/>
            <a:ext cx="144462" cy="144462"/>
          </a:xfrm>
          <a:prstGeom prst="flowChartConnector">
            <a:avLst/>
          </a:prstGeom>
          <a:solidFill>
            <a:srgbClr val="FF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136</a:t>
            </a:r>
          </a:p>
        </p:txBody>
      </p:sp>
      <p:sp>
        <p:nvSpPr>
          <p:cNvPr id="8197348" name="Text Box 115"/>
          <p:cNvSpPr txBox="1">
            <a:spLocks noChangeArrowheads="1"/>
          </p:cNvSpPr>
          <p:nvPr/>
        </p:nvSpPr>
        <p:spPr bwMode="auto">
          <a:xfrm>
            <a:off x="2689225" y="941388"/>
            <a:ext cx="830263" cy="2000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77900"/>
            <a:r>
              <a:rPr lang="pt-BR" sz="700" b="0">
                <a:latin typeface="Calibri" pitchFamily="34" charset="0"/>
              </a:rPr>
              <a:t>Puerto Cabello</a:t>
            </a:r>
          </a:p>
        </p:txBody>
      </p:sp>
      <p:sp>
        <p:nvSpPr>
          <p:cNvPr id="8197349" name="Text Box 116"/>
          <p:cNvSpPr txBox="1">
            <a:spLocks noChangeArrowheads="1"/>
          </p:cNvSpPr>
          <p:nvPr/>
        </p:nvSpPr>
        <p:spPr bwMode="auto">
          <a:xfrm>
            <a:off x="3081338" y="1531938"/>
            <a:ext cx="652462" cy="3079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7900"/>
            <a:r>
              <a:rPr lang="pt-BR" sz="700" b="0">
                <a:latin typeface="Calibri" pitchFamily="34" charset="0"/>
              </a:rPr>
              <a:t>Santa Elena de Uairén</a:t>
            </a:r>
          </a:p>
        </p:txBody>
      </p:sp>
      <p:sp>
        <p:nvSpPr>
          <p:cNvPr id="8197350" name="Text Box 326"/>
          <p:cNvSpPr txBox="1">
            <a:spLocks noChangeArrowheads="1"/>
          </p:cNvSpPr>
          <p:nvPr/>
        </p:nvSpPr>
        <p:spPr bwMode="auto">
          <a:xfrm>
            <a:off x="3157538" y="2084388"/>
            <a:ext cx="5127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Caracaraí</a:t>
            </a:r>
          </a:p>
        </p:txBody>
      </p:sp>
      <p:sp>
        <p:nvSpPr>
          <p:cNvPr id="8197351" name="Text Box 326"/>
          <p:cNvSpPr txBox="1">
            <a:spLocks noChangeArrowheads="1"/>
          </p:cNvSpPr>
          <p:nvPr/>
        </p:nvSpPr>
        <p:spPr bwMode="auto">
          <a:xfrm>
            <a:off x="3746500" y="1870075"/>
            <a:ext cx="5127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Boa Vista</a:t>
            </a:r>
          </a:p>
        </p:txBody>
      </p:sp>
      <p:sp>
        <p:nvSpPr>
          <p:cNvPr id="8197352" name="Freeform 127"/>
          <p:cNvSpPr>
            <a:spLocks/>
          </p:cNvSpPr>
          <p:nvPr/>
        </p:nvSpPr>
        <p:spPr bwMode="auto">
          <a:xfrm>
            <a:off x="2943225" y="1189038"/>
            <a:ext cx="746125" cy="523875"/>
          </a:xfrm>
          <a:custGeom>
            <a:avLst/>
            <a:gdLst>
              <a:gd name="T0" fmla="*/ 0 w 470"/>
              <a:gd name="T1" fmla="*/ 0 h 330"/>
              <a:gd name="T2" fmla="*/ 2147483647 w 470"/>
              <a:gd name="T3" fmla="*/ 2147483647 h 330"/>
              <a:gd name="T4" fmla="*/ 2147483647 w 470"/>
              <a:gd name="T5" fmla="*/ 2147483647 h 330"/>
              <a:gd name="T6" fmla="*/ 2147483647 w 470"/>
              <a:gd name="T7" fmla="*/ 2147483647 h 330"/>
              <a:gd name="T8" fmla="*/ 2147483647 w 470"/>
              <a:gd name="T9" fmla="*/ 2147483647 h 330"/>
              <a:gd name="T10" fmla="*/ 2147483647 w 470"/>
              <a:gd name="T11" fmla="*/ 2147483647 h 330"/>
              <a:gd name="T12" fmla="*/ 2147483647 w 470"/>
              <a:gd name="T13" fmla="*/ 2147483647 h 3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0"/>
              <a:gd name="T22" fmla="*/ 0 h 330"/>
              <a:gd name="T23" fmla="*/ 470 w 470"/>
              <a:gd name="T24" fmla="*/ 330 h 3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0" h="330">
                <a:moveTo>
                  <a:pt x="0" y="0"/>
                </a:moveTo>
                <a:cubicBezTo>
                  <a:pt x="102" y="4"/>
                  <a:pt x="192" y="21"/>
                  <a:pt x="293" y="25"/>
                </a:cubicBezTo>
                <a:cubicBezTo>
                  <a:pt x="301" y="78"/>
                  <a:pt x="303" y="49"/>
                  <a:pt x="319" y="86"/>
                </a:cubicBezTo>
                <a:cubicBezTo>
                  <a:pt x="329" y="109"/>
                  <a:pt x="331" y="126"/>
                  <a:pt x="344" y="146"/>
                </a:cubicBezTo>
                <a:cubicBezTo>
                  <a:pt x="359" y="192"/>
                  <a:pt x="366" y="239"/>
                  <a:pt x="420" y="252"/>
                </a:cubicBezTo>
                <a:cubicBezTo>
                  <a:pt x="436" y="270"/>
                  <a:pt x="442" y="290"/>
                  <a:pt x="460" y="308"/>
                </a:cubicBezTo>
                <a:cubicBezTo>
                  <a:pt x="465" y="330"/>
                  <a:pt x="458" y="328"/>
                  <a:pt x="470" y="328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53" name="Freeform 163"/>
          <p:cNvSpPr>
            <a:spLocks/>
          </p:cNvSpPr>
          <p:nvPr/>
        </p:nvSpPr>
        <p:spPr bwMode="auto">
          <a:xfrm>
            <a:off x="3659188" y="1722438"/>
            <a:ext cx="168275" cy="847725"/>
          </a:xfrm>
          <a:custGeom>
            <a:avLst/>
            <a:gdLst>
              <a:gd name="T0" fmla="*/ 2147483647 w 106"/>
              <a:gd name="T1" fmla="*/ 0 h 534"/>
              <a:gd name="T2" fmla="*/ 2147483647 w 106"/>
              <a:gd name="T3" fmla="*/ 2147483647 h 534"/>
              <a:gd name="T4" fmla="*/ 2147483647 w 106"/>
              <a:gd name="T5" fmla="*/ 2147483647 h 534"/>
              <a:gd name="T6" fmla="*/ 2147483647 w 106"/>
              <a:gd name="T7" fmla="*/ 2147483647 h 534"/>
              <a:gd name="T8" fmla="*/ 2147483647 w 106"/>
              <a:gd name="T9" fmla="*/ 2147483647 h 534"/>
              <a:gd name="T10" fmla="*/ 2147483647 w 106"/>
              <a:gd name="T11" fmla="*/ 2147483647 h 534"/>
              <a:gd name="T12" fmla="*/ 2147483647 w 106"/>
              <a:gd name="T13" fmla="*/ 2147483647 h 534"/>
              <a:gd name="T14" fmla="*/ 2147483647 w 106"/>
              <a:gd name="T15" fmla="*/ 2147483647 h 534"/>
              <a:gd name="T16" fmla="*/ 2147483647 w 106"/>
              <a:gd name="T17" fmla="*/ 2147483647 h 534"/>
              <a:gd name="T18" fmla="*/ 2147483647 w 106"/>
              <a:gd name="T19" fmla="*/ 2147483647 h 534"/>
              <a:gd name="T20" fmla="*/ 2147483647 w 106"/>
              <a:gd name="T21" fmla="*/ 2147483647 h 5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6"/>
              <a:gd name="T34" fmla="*/ 0 h 534"/>
              <a:gd name="T35" fmla="*/ 106 w 106"/>
              <a:gd name="T36" fmla="*/ 534 h 5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6" h="534">
                <a:moveTo>
                  <a:pt x="15" y="0"/>
                </a:moveTo>
                <a:cubicBezTo>
                  <a:pt x="17" y="14"/>
                  <a:pt x="16" y="28"/>
                  <a:pt x="20" y="42"/>
                </a:cubicBezTo>
                <a:cubicBezTo>
                  <a:pt x="21" y="47"/>
                  <a:pt x="29" y="48"/>
                  <a:pt x="30" y="53"/>
                </a:cubicBezTo>
                <a:cubicBezTo>
                  <a:pt x="34" y="68"/>
                  <a:pt x="33" y="84"/>
                  <a:pt x="36" y="100"/>
                </a:cubicBezTo>
                <a:cubicBezTo>
                  <a:pt x="37" y="105"/>
                  <a:pt x="39" y="110"/>
                  <a:pt x="41" y="115"/>
                </a:cubicBezTo>
                <a:cubicBezTo>
                  <a:pt x="35" y="141"/>
                  <a:pt x="32" y="164"/>
                  <a:pt x="9" y="178"/>
                </a:cubicBezTo>
                <a:cubicBezTo>
                  <a:pt x="0" y="206"/>
                  <a:pt x="13" y="201"/>
                  <a:pt x="36" y="210"/>
                </a:cubicBezTo>
                <a:cubicBezTo>
                  <a:pt x="52" y="258"/>
                  <a:pt x="6" y="345"/>
                  <a:pt x="57" y="377"/>
                </a:cubicBezTo>
                <a:cubicBezTo>
                  <a:pt x="66" y="406"/>
                  <a:pt x="60" y="435"/>
                  <a:pt x="78" y="461"/>
                </a:cubicBezTo>
                <a:cubicBezTo>
                  <a:pt x="90" y="497"/>
                  <a:pt x="81" y="484"/>
                  <a:pt x="98" y="503"/>
                </a:cubicBezTo>
                <a:cubicBezTo>
                  <a:pt x="106" y="524"/>
                  <a:pt x="104" y="513"/>
                  <a:pt x="104" y="534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54" name="Freeform 165"/>
          <p:cNvSpPr>
            <a:spLocks/>
          </p:cNvSpPr>
          <p:nvPr/>
        </p:nvSpPr>
        <p:spPr bwMode="auto">
          <a:xfrm>
            <a:off x="2165350" y="941388"/>
            <a:ext cx="762000" cy="215900"/>
          </a:xfrm>
          <a:custGeom>
            <a:avLst/>
            <a:gdLst>
              <a:gd name="T0" fmla="*/ 2147483647 w 480"/>
              <a:gd name="T1" fmla="*/ 2147483647 h 136"/>
              <a:gd name="T2" fmla="*/ 2147483647 w 480"/>
              <a:gd name="T3" fmla="*/ 2147483647 h 136"/>
              <a:gd name="T4" fmla="*/ 0 w 480"/>
              <a:gd name="T5" fmla="*/ 2147483647 h 136"/>
              <a:gd name="T6" fmla="*/ 0 60000 65536"/>
              <a:gd name="T7" fmla="*/ 0 60000 65536"/>
              <a:gd name="T8" fmla="*/ 0 60000 65536"/>
              <a:gd name="T9" fmla="*/ 0 w 480"/>
              <a:gd name="T10" fmla="*/ 0 h 136"/>
              <a:gd name="T11" fmla="*/ 480 w 48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36">
                <a:moveTo>
                  <a:pt x="480" y="136"/>
                </a:moveTo>
                <a:cubicBezTo>
                  <a:pt x="464" y="110"/>
                  <a:pt x="437" y="94"/>
                  <a:pt x="409" y="85"/>
                </a:cubicBezTo>
                <a:cubicBezTo>
                  <a:pt x="282" y="0"/>
                  <a:pt x="163" y="30"/>
                  <a:pt x="0" y="30"/>
                </a:cubicBezTo>
              </a:path>
            </a:pathLst>
          </a:cu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97355" name="AutoShape 113"/>
          <p:cNvSpPr>
            <a:spLocks noChangeArrowheads="1"/>
          </p:cNvSpPr>
          <p:nvPr/>
        </p:nvSpPr>
        <p:spPr bwMode="auto">
          <a:xfrm>
            <a:off x="2900363" y="1106488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56" name="Oval 250"/>
          <p:cNvSpPr>
            <a:spLocks noChangeArrowheads="1"/>
          </p:cNvSpPr>
          <p:nvPr/>
        </p:nvSpPr>
        <p:spPr bwMode="auto">
          <a:xfrm>
            <a:off x="3609975" y="200183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57" name="Oval 250"/>
          <p:cNvSpPr>
            <a:spLocks noChangeArrowheads="1"/>
          </p:cNvSpPr>
          <p:nvPr/>
        </p:nvSpPr>
        <p:spPr bwMode="auto">
          <a:xfrm>
            <a:off x="3632200" y="1657350"/>
            <a:ext cx="74613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58" name="Oval 250"/>
          <p:cNvSpPr>
            <a:spLocks noChangeArrowheads="1"/>
          </p:cNvSpPr>
          <p:nvPr/>
        </p:nvSpPr>
        <p:spPr bwMode="auto">
          <a:xfrm>
            <a:off x="3121025" y="1158875"/>
            <a:ext cx="74613" cy="68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59" name="Text Box 326"/>
          <p:cNvSpPr txBox="1">
            <a:spLocks noChangeArrowheads="1"/>
          </p:cNvSpPr>
          <p:nvPr/>
        </p:nvSpPr>
        <p:spPr bwMode="auto">
          <a:xfrm>
            <a:off x="3182938" y="1046163"/>
            <a:ext cx="5127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Caracas</a:t>
            </a:r>
          </a:p>
        </p:txBody>
      </p:sp>
      <p:sp>
        <p:nvSpPr>
          <p:cNvPr id="8197360" name="AutoShape 168"/>
          <p:cNvSpPr>
            <a:spLocks noChangeArrowheads="1"/>
          </p:cNvSpPr>
          <p:nvPr/>
        </p:nvSpPr>
        <p:spPr bwMode="auto">
          <a:xfrm>
            <a:off x="3257550" y="13287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146</a:t>
            </a:r>
          </a:p>
        </p:txBody>
      </p:sp>
      <p:sp>
        <p:nvSpPr>
          <p:cNvPr id="8197361" name="Oval 250"/>
          <p:cNvSpPr>
            <a:spLocks noChangeArrowheads="1"/>
          </p:cNvSpPr>
          <p:nvPr/>
        </p:nvSpPr>
        <p:spPr bwMode="auto">
          <a:xfrm>
            <a:off x="3797300" y="2544763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62" name="Text Box 326"/>
          <p:cNvSpPr txBox="1">
            <a:spLocks noChangeArrowheads="1"/>
          </p:cNvSpPr>
          <p:nvPr/>
        </p:nvSpPr>
        <p:spPr bwMode="auto">
          <a:xfrm>
            <a:off x="3446463" y="1427163"/>
            <a:ext cx="7207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Georgetown</a:t>
            </a:r>
          </a:p>
        </p:txBody>
      </p:sp>
      <p:sp>
        <p:nvSpPr>
          <p:cNvPr id="8197363" name="Freeform 121"/>
          <p:cNvSpPr>
            <a:spLocks/>
          </p:cNvSpPr>
          <p:nvPr/>
        </p:nvSpPr>
        <p:spPr bwMode="auto">
          <a:xfrm>
            <a:off x="3838575" y="1554163"/>
            <a:ext cx="241300" cy="307975"/>
          </a:xfrm>
          <a:custGeom>
            <a:avLst/>
            <a:gdLst>
              <a:gd name="T0" fmla="*/ 0 w 152"/>
              <a:gd name="T1" fmla="*/ 2147483647 h 194"/>
              <a:gd name="T2" fmla="*/ 2147483647 w 152"/>
              <a:gd name="T3" fmla="*/ 2147483647 h 194"/>
              <a:gd name="T4" fmla="*/ 2147483647 w 152"/>
              <a:gd name="T5" fmla="*/ 2147483647 h 194"/>
              <a:gd name="T6" fmla="*/ 2147483647 w 152"/>
              <a:gd name="T7" fmla="*/ 2147483647 h 194"/>
              <a:gd name="T8" fmla="*/ 2147483647 w 152"/>
              <a:gd name="T9" fmla="*/ 2147483647 h 194"/>
              <a:gd name="T10" fmla="*/ 2147483647 w 152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94"/>
              <a:gd name="T20" fmla="*/ 152 w 152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94">
                <a:moveTo>
                  <a:pt x="0" y="194"/>
                </a:moveTo>
                <a:cubicBezTo>
                  <a:pt x="37" y="180"/>
                  <a:pt x="18" y="164"/>
                  <a:pt x="37" y="141"/>
                </a:cubicBezTo>
                <a:cubicBezTo>
                  <a:pt x="50" y="125"/>
                  <a:pt x="75" y="111"/>
                  <a:pt x="94" y="105"/>
                </a:cubicBezTo>
                <a:cubicBezTo>
                  <a:pt x="120" y="79"/>
                  <a:pt x="94" y="110"/>
                  <a:pt x="110" y="42"/>
                </a:cubicBezTo>
                <a:cubicBezTo>
                  <a:pt x="112" y="33"/>
                  <a:pt x="135" y="16"/>
                  <a:pt x="141" y="10"/>
                </a:cubicBezTo>
                <a:cubicBezTo>
                  <a:pt x="145" y="6"/>
                  <a:pt x="152" y="0"/>
                  <a:pt x="152" y="0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64" name="Text Box 124"/>
          <p:cNvSpPr txBox="1">
            <a:spLocks noChangeArrowheads="1"/>
          </p:cNvSpPr>
          <p:nvPr/>
        </p:nvSpPr>
        <p:spPr bwMode="auto">
          <a:xfrm>
            <a:off x="3836988" y="1698625"/>
            <a:ext cx="631825" cy="2143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7900"/>
            <a:r>
              <a:rPr lang="pt-BR" sz="800" b="0">
                <a:latin typeface="Calibri" pitchFamily="34" charset="0"/>
              </a:rPr>
              <a:t>Lethem</a:t>
            </a:r>
          </a:p>
        </p:txBody>
      </p:sp>
      <p:sp>
        <p:nvSpPr>
          <p:cNvPr id="8197365" name="Freeform 125"/>
          <p:cNvSpPr>
            <a:spLocks/>
          </p:cNvSpPr>
          <p:nvPr/>
        </p:nvSpPr>
        <p:spPr bwMode="auto">
          <a:xfrm>
            <a:off x="3871913" y="1055688"/>
            <a:ext cx="249237" cy="490537"/>
          </a:xfrm>
          <a:custGeom>
            <a:avLst/>
            <a:gdLst>
              <a:gd name="T0" fmla="*/ 2147483647 w 157"/>
              <a:gd name="T1" fmla="*/ 2147483647 h 309"/>
              <a:gd name="T2" fmla="*/ 2147483647 w 157"/>
              <a:gd name="T3" fmla="*/ 2147483647 h 309"/>
              <a:gd name="T4" fmla="*/ 2147483647 w 157"/>
              <a:gd name="T5" fmla="*/ 2147483647 h 309"/>
              <a:gd name="T6" fmla="*/ 0 w 157"/>
              <a:gd name="T7" fmla="*/ 0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309"/>
              <a:gd name="T14" fmla="*/ 157 w 157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309">
                <a:moveTo>
                  <a:pt x="157" y="309"/>
                </a:moveTo>
                <a:cubicBezTo>
                  <a:pt x="155" y="272"/>
                  <a:pt x="155" y="236"/>
                  <a:pt x="152" y="199"/>
                </a:cubicBezTo>
                <a:cubicBezTo>
                  <a:pt x="148" y="145"/>
                  <a:pt x="84" y="79"/>
                  <a:pt x="47" y="42"/>
                </a:cubicBezTo>
                <a:cubicBezTo>
                  <a:pt x="36" y="31"/>
                  <a:pt x="15" y="0"/>
                  <a:pt x="0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97366" name="AutoShape 114"/>
          <p:cNvSpPr>
            <a:spLocks noChangeArrowheads="1"/>
          </p:cNvSpPr>
          <p:nvPr/>
        </p:nvSpPr>
        <p:spPr bwMode="auto">
          <a:xfrm>
            <a:off x="4070350" y="1503363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67" name="AutoShape 168"/>
          <p:cNvSpPr>
            <a:spLocks noChangeArrowheads="1"/>
          </p:cNvSpPr>
          <p:nvPr/>
        </p:nvSpPr>
        <p:spPr bwMode="auto">
          <a:xfrm>
            <a:off x="3841750" y="158908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147</a:t>
            </a:r>
          </a:p>
        </p:txBody>
      </p:sp>
      <p:sp>
        <p:nvSpPr>
          <p:cNvPr id="8197369" name="AutoShape 191"/>
          <p:cNvSpPr>
            <a:spLocks noChangeArrowheads="1"/>
          </p:cNvSpPr>
          <p:nvPr/>
        </p:nvSpPr>
        <p:spPr bwMode="auto">
          <a:xfrm>
            <a:off x="4143375" y="14017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149</a:t>
            </a:r>
          </a:p>
        </p:txBody>
      </p:sp>
      <p:sp>
        <p:nvSpPr>
          <p:cNvPr id="8197370" name="AutoShape 191"/>
          <p:cNvSpPr>
            <a:spLocks noChangeArrowheads="1"/>
          </p:cNvSpPr>
          <p:nvPr/>
        </p:nvSpPr>
        <p:spPr bwMode="auto">
          <a:xfrm>
            <a:off x="4137025" y="154781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148</a:t>
            </a:r>
          </a:p>
        </p:txBody>
      </p:sp>
      <p:sp>
        <p:nvSpPr>
          <p:cNvPr id="8197371" name="Forma livre 441"/>
          <p:cNvSpPr>
            <a:spLocks noChangeArrowheads="1"/>
          </p:cNvSpPr>
          <p:nvPr/>
        </p:nvSpPr>
        <p:spPr bwMode="auto">
          <a:xfrm>
            <a:off x="3756025" y="1863725"/>
            <a:ext cx="92075" cy="47625"/>
          </a:xfrm>
          <a:custGeom>
            <a:avLst/>
            <a:gdLst>
              <a:gd name="T0" fmla="*/ 0 w 92075"/>
              <a:gd name="T1" fmla="*/ 47625 h 47625"/>
              <a:gd name="T2" fmla="*/ 92075 w 92075"/>
              <a:gd name="T3" fmla="*/ 0 h 47625"/>
              <a:gd name="T4" fmla="*/ 0 60000 65536"/>
              <a:gd name="T5" fmla="*/ 0 60000 65536"/>
              <a:gd name="T6" fmla="*/ 0 w 92075"/>
              <a:gd name="T7" fmla="*/ 0 h 47625"/>
              <a:gd name="T8" fmla="*/ 92075 w 92075"/>
              <a:gd name="T9" fmla="*/ 47625 h 47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075" h="47625">
                <a:moveTo>
                  <a:pt x="0" y="47625"/>
                </a:moveTo>
                <a:lnTo>
                  <a:pt x="92075" y="0"/>
                </a:ln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197372" name="Oval 250"/>
          <p:cNvSpPr>
            <a:spLocks noChangeArrowheads="1"/>
          </p:cNvSpPr>
          <p:nvPr/>
        </p:nvSpPr>
        <p:spPr bwMode="auto">
          <a:xfrm>
            <a:off x="3690938" y="1881188"/>
            <a:ext cx="74612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73" name="Oval 250"/>
          <p:cNvSpPr>
            <a:spLocks noChangeArrowheads="1"/>
          </p:cNvSpPr>
          <p:nvPr/>
        </p:nvSpPr>
        <p:spPr bwMode="auto">
          <a:xfrm>
            <a:off x="3829050" y="181133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74" name="Text Box 326"/>
          <p:cNvSpPr txBox="1">
            <a:spLocks noChangeArrowheads="1"/>
          </p:cNvSpPr>
          <p:nvPr/>
        </p:nvSpPr>
        <p:spPr bwMode="auto">
          <a:xfrm>
            <a:off x="4895850" y="2084388"/>
            <a:ext cx="6381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solidFill>
                  <a:srgbClr val="FFFFFF"/>
                </a:solidFill>
                <a:latin typeface="Calibri" pitchFamily="34" charset="0"/>
              </a:rPr>
              <a:t>Macapá</a:t>
            </a:r>
          </a:p>
        </p:txBody>
      </p:sp>
      <p:sp>
        <p:nvSpPr>
          <p:cNvPr id="8197375" name="AutoShape 104"/>
          <p:cNvSpPr>
            <a:spLocks noChangeArrowheads="1"/>
          </p:cNvSpPr>
          <p:nvPr/>
        </p:nvSpPr>
        <p:spPr bwMode="auto">
          <a:xfrm>
            <a:off x="4821238" y="1812925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150</a:t>
            </a:r>
          </a:p>
        </p:txBody>
      </p:sp>
      <p:sp>
        <p:nvSpPr>
          <p:cNvPr id="8197376" name="Text Box 114"/>
          <p:cNvSpPr txBox="1">
            <a:spLocks noChangeArrowheads="1"/>
          </p:cNvSpPr>
          <p:nvPr/>
        </p:nvSpPr>
        <p:spPr bwMode="auto">
          <a:xfrm>
            <a:off x="4816475" y="1946275"/>
            <a:ext cx="631825" cy="2000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7900"/>
            <a:r>
              <a:rPr lang="pt-BR" sz="700" b="0">
                <a:latin typeface="Calibri" pitchFamily="34" charset="0"/>
              </a:rPr>
              <a:t>Calçoene</a:t>
            </a:r>
          </a:p>
        </p:txBody>
      </p:sp>
      <p:sp>
        <p:nvSpPr>
          <p:cNvPr id="8197377" name="Freeform 115"/>
          <p:cNvSpPr>
            <a:spLocks/>
          </p:cNvSpPr>
          <p:nvPr/>
        </p:nvSpPr>
        <p:spPr bwMode="auto">
          <a:xfrm>
            <a:off x="4475163" y="1204913"/>
            <a:ext cx="249237" cy="490537"/>
          </a:xfrm>
          <a:custGeom>
            <a:avLst/>
            <a:gdLst>
              <a:gd name="T0" fmla="*/ 2147483647 w 157"/>
              <a:gd name="T1" fmla="*/ 2147483647 h 309"/>
              <a:gd name="T2" fmla="*/ 2147483647 w 157"/>
              <a:gd name="T3" fmla="*/ 2147483647 h 309"/>
              <a:gd name="T4" fmla="*/ 2147483647 w 157"/>
              <a:gd name="T5" fmla="*/ 2147483647 h 309"/>
              <a:gd name="T6" fmla="*/ 0 w 157"/>
              <a:gd name="T7" fmla="*/ 0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309"/>
              <a:gd name="T14" fmla="*/ 157 w 157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309">
                <a:moveTo>
                  <a:pt x="157" y="309"/>
                </a:moveTo>
                <a:cubicBezTo>
                  <a:pt x="155" y="272"/>
                  <a:pt x="155" y="236"/>
                  <a:pt x="152" y="199"/>
                </a:cubicBezTo>
                <a:cubicBezTo>
                  <a:pt x="148" y="145"/>
                  <a:pt x="84" y="79"/>
                  <a:pt x="47" y="42"/>
                </a:cubicBezTo>
                <a:cubicBezTo>
                  <a:pt x="36" y="31"/>
                  <a:pt x="15" y="0"/>
                  <a:pt x="0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97378" name="Freeform 156"/>
          <p:cNvSpPr>
            <a:spLocks/>
          </p:cNvSpPr>
          <p:nvPr/>
        </p:nvSpPr>
        <p:spPr bwMode="auto">
          <a:xfrm>
            <a:off x="4748213" y="2008188"/>
            <a:ext cx="120650" cy="196850"/>
          </a:xfrm>
          <a:custGeom>
            <a:avLst/>
            <a:gdLst>
              <a:gd name="T0" fmla="*/ 2147483647 w 76"/>
              <a:gd name="T1" fmla="*/ 2147483647 h 124"/>
              <a:gd name="T2" fmla="*/ 2147483647 w 76"/>
              <a:gd name="T3" fmla="*/ 2147483647 h 124"/>
              <a:gd name="T4" fmla="*/ 2147483647 w 76"/>
              <a:gd name="T5" fmla="*/ 2147483647 h 124"/>
              <a:gd name="T6" fmla="*/ 2147483647 w 76"/>
              <a:gd name="T7" fmla="*/ 0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24"/>
              <a:gd name="T14" fmla="*/ 76 w 76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24">
                <a:moveTo>
                  <a:pt x="50" y="124"/>
                </a:moveTo>
                <a:cubicBezTo>
                  <a:pt x="44" y="89"/>
                  <a:pt x="42" y="97"/>
                  <a:pt x="13" y="86"/>
                </a:cubicBezTo>
                <a:cubicBezTo>
                  <a:pt x="0" y="52"/>
                  <a:pt x="21" y="50"/>
                  <a:pt x="50" y="43"/>
                </a:cubicBezTo>
                <a:cubicBezTo>
                  <a:pt x="76" y="26"/>
                  <a:pt x="67" y="39"/>
                  <a:pt x="67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79" name="Freeform 158"/>
          <p:cNvSpPr>
            <a:spLocks/>
          </p:cNvSpPr>
          <p:nvPr/>
        </p:nvSpPr>
        <p:spPr bwMode="auto">
          <a:xfrm>
            <a:off x="4751388" y="1920875"/>
            <a:ext cx="100012" cy="103188"/>
          </a:xfrm>
          <a:custGeom>
            <a:avLst/>
            <a:gdLst>
              <a:gd name="T0" fmla="*/ 2147483647 w 63"/>
              <a:gd name="T1" fmla="*/ 2147483647 h 65"/>
              <a:gd name="T2" fmla="*/ 2147483647 w 63"/>
              <a:gd name="T3" fmla="*/ 0 h 65"/>
              <a:gd name="T4" fmla="*/ 0 60000 65536"/>
              <a:gd name="T5" fmla="*/ 0 60000 65536"/>
              <a:gd name="T6" fmla="*/ 0 w 63"/>
              <a:gd name="T7" fmla="*/ 0 h 65"/>
              <a:gd name="T8" fmla="*/ 63 w 63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" h="65">
                <a:moveTo>
                  <a:pt x="63" y="58"/>
                </a:moveTo>
                <a:cubicBezTo>
                  <a:pt x="0" y="55"/>
                  <a:pt x="13" y="65"/>
                  <a:pt x="13" y="0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80" name="Freeform 159"/>
          <p:cNvSpPr>
            <a:spLocks/>
          </p:cNvSpPr>
          <p:nvPr/>
        </p:nvSpPr>
        <p:spPr bwMode="auto">
          <a:xfrm>
            <a:off x="4746625" y="1819275"/>
            <a:ext cx="41275" cy="104775"/>
          </a:xfrm>
          <a:custGeom>
            <a:avLst/>
            <a:gdLst>
              <a:gd name="T0" fmla="*/ 2147483647 w 26"/>
              <a:gd name="T1" fmla="*/ 2147483647 h 66"/>
              <a:gd name="T2" fmla="*/ 2147483647 w 26"/>
              <a:gd name="T3" fmla="*/ 2147483647 h 66"/>
              <a:gd name="T4" fmla="*/ 0 w 26"/>
              <a:gd name="T5" fmla="*/ 0 h 66"/>
              <a:gd name="T6" fmla="*/ 0 60000 65536"/>
              <a:gd name="T7" fmla="*/ 0 60000 65536"/>
              <a:gd name="T8" fmla="*/ 0 60000 65536"/>
              <a:gd name="T9" fmla="*/ 0 w 26"/>
              <a:gd name="T10" fmla="*/ 0 h 66"/>
              <a:gd name="T11" fmla="*/ 26 w 2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66">
                <a:moveTo>
                  <a:pt x="14" y="66"/>
                </a:moveTo>
                <a:cubicBezTo>
                  <a:pt x="17" y="49"/>
                  <a:pt x="26" y="23"/>
                  <a:pt x="14" y="8"/>
                </a:cubicBezTo>
                <a:cubicBezTo>
                  <a:pt x="10" y="3"/>
                  <a:pt x="4" y="4"/>
                  <a:pt x="0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81" name="Freeform 160"/>
          <p:cNvSpPr>
            <a:spLocks/>
          </p:cNvSpPr>
          <p:nvPr/>
        </p:nvSpPr>
        <p:spPr bwMode="auto">
          <a:xfrm>
            <a:off x="4710113" y="1701800"/>
            <a:ext cx="33337" cy="114300"/>
          </a:xfrm>
          <a:custGeom>
            <a:avLst/>
            <a:gdLst>
              <a:gd name="T0" fmla="*/ 2147483647 w 21"/>
              <a:gd name="T1" fmla="*/ 2147483647 h 72"/>
              <a:gd name="T2" fmla="*/ 2147483647 w 21"/>
              <a:gd name="T3" fmla="*/ 0 h 72"/>
              <a:gd name="T4" fmla="*/ 0 60000 65536"/>
              <a:gd name="T5" fmla="*/ 0 60000 65536"/>
              <a:gd name="T6" fmla="*/ 0 w 21"/>
              <a:gd name="T7" fmla="*/ 0 h 72"/>
              <a:gd name="T8" fmla="*/ 21 w 21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" h="72">
                <a:moveTo>
                  <a:pt x="21" y="72"/>
                </a:moveTo>
                <a:cubicBezTo>
                  <a:pt x="0" y="41"/>
                  <a:pt x="7" y="65"/>
                  <a:pt x="7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382" name="Oval 250"/>
          <p:cNvSpPr>
            <a:spLocks noChangeArrowheads="1"/>
          </p:cNvSpPr>
          <p:nvPr/>
        </p:nvSpPr>
        <p:spPr bwMode="auto">
          <a:xfrm>
            <a:off x="4822825" y="197643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83" name="Oval 250"/>
          <p:cNvSpPr>
            <a:spLocks noChangeArrowheads="1"/>
          </p:cNvSpPr>
          <p:nvPr/>
        </p:nvSpPr>
        <p:spPr bwMode="auto">
          <a:xfrm>
            <a:off x="4697413" y="1784350"/>
            <a:ext cx="74612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84" name="Text Box 162"/>
          <p:cNvSpPr txBox="1">
            <a:spLocks noChangeArrowheads="1"/>
          </p:cNvSpPr>
          <p:nvPr/>
        </p:nvSpPr>
        <p:spPr bwMode="auto">
          <a:xfrm>
            <a:off x="4681538" y="1636713"/>
            <a:ext cx="631825" cy="2000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77900"/>
            <a:r>
              <a:rPr lang="pt-BR" sz="700" b="0">
                <a:latin typeface="Calibri" pitchFamily="34" charset="0"/>
              </a:rPr>
              <a:t>Oiapoque</a:t>
            </a:r>
          </a:p>
        </p:txBody>
      </p:sp>
      <p:sp>
        <p:nvSpPr>
          <p:cNvPr id="8197385" name="Oval 250"/>
          <p:cNvSpPr>
            <a:spLocks noChangeArrowheads="1"/>
          </p:cNvSpPr>
          <p:nvPr/>
        </p:nvSpPr>
        <p:spPr bwMode="auto">
          <a:xfrm>
            <a:off x="4794250" y="2144713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197387" name="AutoShape 165"/>
          <p:cNvSpPr>
            <a:spLocks noChangeArrowheads="1"/>
          </p:cNvSpPr>
          <p:nvPr/>
        </p:nvSpPr>
        <p:spPr bwMode="auto">
          <a:xfrm>
            <a:off x="4543425" y="1719263"/>
            <a:ext cx="144463" cy="142875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151</a:t>
            </a:r>
          </a:p>
        </p:txBody>
      </p:sp>
      <p:sp>
        <p:nvSpPr>
          <p:cNvPr id="8197388" name="AutoShape 118"/>
          <p:cNvSpPr>
            <a:spLocks noChangeArrowheads="1"/>
          </p:cNvSpPr>
          <p:nvPr/>
        </p:nvSpPr>
        <p:spPr bwMode="auto">
          <a:xfrm>
            <a:off x="4686300" y="1636713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389" name="Text Box 326"/>
          <p:cNvSpPr txBox="1">
            <a:spLocks noChangeArrowheads="1"/>
          </p:cNvSpPr>
          <p:nvPr/>
        </p:nvSpPr>
        <p:spPr bwMode="auto">
          <a:xfrm>
            <a:off x="4748213" y="1549400"/>
            <a:ext cx="5381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Cayenne</a:t>
            </a:r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44370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Projetos Consolidados – Eixos de Integração Internacionais</a:t>
            </a:r>
          </a:p>
        </p:txBody>
      </p:sp>
      <p:sp>
        <p:nvSpPr>
          <p:cNvPr id="8197392" name="Rectangle 272"/>
          <p:cNvSpPr>
            <a:spLocks noChangeArrowheads="1"/>
          </p:cNvSpPr>
          <p:nvPr/>
        </p:nvSpPr>
        <p:spPr bwMode="auto">
          <a:xfrm>
            <a:off x="290513" y="6259513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...e 39 projetos são para eixos de integração internacionais com países limítrofes, o que demonstrou a necessidade de se priorizar os investimentos</a:t>
            </a:r>
          </a:p>
        </p:txBody>
      </p:sp>
      <p:sp>
        <p:nvSpPr>
          <p:cNvPr id="8197393" name="AutoShape 191"/>
          <p:cNvSpPr>
            <a:spLocks noChangeArrowheads="1"/>
          </p:cNvSpPr>
          <p:nvPr/>
        </p:nvSpPr>
        <p:spPr bwMode="auto">
          <a:xfrm>
            <a:off x="1762125" y="2538413"/>
            <a:ext cx="144463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139</a:t>
            </a:r>
          </a:p>
        </p:txBody>
      </p:sp>
      <p:sp>
        <p:nvSpPr>
          <p:cNvPr id="8197394" name="AutoShape 171"/>
          <p:cNvSpPr>
            <a:spLocks noChangeArrowheads="1"/>
          </p:cNvSpPr>
          <p:nvPr/>
        </p:nvSpPr>
        <p:spPr bwMode="auto">
          <a:xfrm>
            <a:off x="1638300" y="2386013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142</a:t>
            </a:r>
          </a:p>
        </p:txBody>
      </p:sp>
      <p:sp>
        <p:nvSpPr>
          <p:cNvPr id="8197395" name="Rectangle 275"/>
          <p:cNvSpPr>
            <a:spLocks noChangeArrowheads="1"/>
          </p:cNvSpPr>
          <p:nvPr/>
        </p:nvSpPr>
        <p:spPr bwMode="auto">
          <a:xfrm>
            <a:off x="-104775" y="0"/>
            <a:ext cx="2427288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197396" name="Group 276"/>
          <p:cNvGrpSpPr>
            <a:grpSpLocks noChangeAspect="1"/>
          </p:cNvGrpSpPr>
          <p:nvPr/>
        </p:nvGrpSpPr>
        <p:grpSpPr bwMode="auto">
          <a:xfrm>
            <a:off x="-31750" y="111125"/>
            <a:ext cx="1382713" cy="468313"/>
            <a:chOff x="5159" y="0"/>
            <a:chExt cx="1073" cy="363"/>
          </a:xfrm>
        </p:grpSpPr>
        <p:sp>
          <p:nvSpPr>
            <p:cNvPr id="8197397" name="Rectangle 277"/>
            <p:cNvSpPr>
              <a:spLocks noChangeAspect="1" noChangeArrowheads="1"/>
            </p:cNvSpPr>
            <p:nvPr/>
          </p:nvSpPr>
          <p:spPr bwMode="auto">
            <a:xfrm>
              <a:off x="5159" y="0"/>
              <a:ext cx="1073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8197398" name="Picture 27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8" y="4"/>
              <a:ext cx="101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197399" name="Line 279"/>
          <p:cNvSpPr>
            <a:spLocks noChangeShapeType="1"/>
          </p:cNvSpPr>
          <p:nvPr/>
        </p:nvSpPr>
        <p:spPr bwMode="auto">
          <a:xfrm rot="-5400000" flipH="1" flipV="1">
            <a:off x="1243807" y="-351632"/>
            <a:ext cx="0" cy="2354263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8197400" name="Picture 2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5413" y="111125"/>
            <a:ext cx="914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401" name="Line 281"/>
          <p:cNvSpPr>
            <a:spLocks noChangeShapeType="1"/>
          </p:cNvSpPr>
          <p:nvPr/>
        </p:nvSpPr>
        <p:spPr bwMode="auto">
          <a:xfrm>
            <a:off x="1436688" y="769938"/>
            <a:ext cx="479425" cy="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402" name="Grupo 285"/>
          <p:cNvGrpSpPr>
            <a:grpSpLocks/>
          </p:cNvGrpSpPr>
          <p:nvPr/>
        </p:nvGrpSpPr>
        <p:grpSpPr bwMode="auto">
          <a:xfrm>
            <a:off x="2149475" y="2019300"/>
            <a:ext cx="3082925" cy="3781425"/>
            <a:chOff x="1975174" y="2257860"/>
            <a:chExt cx="2350764" cy="3123765"/>
          </a:xfrm>
        </p:grpSpPr>
        <p:sp>
          <p:nvSpPr>
            <p:cNvPr id="8294403" name="Freeform 10"/>
            <p:cNvSpPr>
              <a:spLocks/>
            </p:cNvSpPr>
            <p:nvPr/>
          </p:nvSpPr>
          <p:spPr bwMode="auto">
            <a:xfrm>
              <a:off x="1975174" y="3708557"/>
              <a:ext cx="731702" cy="698876"/>
            </a:xfrm>
            <a:custGeom>
              <a:avLst/>
              <a:gdLst>
                <a:gd name="T0" fmla="*/ 2147483647 w 691"/>
                <a:gd name="T1" fmla="*/ 2147483647 h 660"/>
                <a:gd name="T2" fmla="*/ 2147483647 w 691"/>
                <a:gd name="T3" fmla="*/ 2147483647 h 660"/>
                <a:gd name="T4" fmla="*/ 2147483647 w 691"/>
                <a:gd name="T5" fmla="*/ 2147483647 h 660"/>
                <a:gd name="T6" fmla="*/ 2147483647 w 691"/>
                <a:gd name="T7" fmla="*/ 2147483647 h 660"/>
                <a:gd name="T8" fmla="*/ 2147483647 w 691"/>
                <a:gd name="T9" fmla="*/ 2147483647 h 660"/>
                <a:gd name="T10" fmla="*/ 2147483647 w 691"/>
                <a:gd name="T11" fmla="*/ 2147483647 h 660"/>
                <a:gd name="T12" fmla="*/ 2147483647 w 691"/>
                <a:gd name="T13" fmla="*/ 2147483647 h 660"/>
                <a:gd name="T14" fmla="*/ 2147483647 w 691"/>
                <a:gd name="T15" fmla="*/ 2147483647 h 660"/>
                <a:gd name="T16" fmla="*/ 2147483647 w 691"/>
                <a:gd name="T17" fmla="*/ 0 h 660"/>
                <a:gd name="T18" fmla="*/ 2147483647 w 691"/>
                <a:gd name="T19" fmla="*/ 2147483647 h 660"/>
                <a:gd name="T20" fmla="*/ 2147483647 w 691"/>
                <a:gd name="T21" fmla="*/ 2147483647 h 660"/>
                <a:gd name="T22" fmla="*/ 2147483647 w 691"/>
                <a:gd name="T23" fmla="*/ 2147483647 h 660"/>
                <a:gd name="T24" fmla="*/ 2147483647 w 691"/>
                <a:gd name="T25" fmla="*/ 2147483647 h 660"/>
                <a:gd name="T26" fmla="*/ 2147483647 w 691"/>
                <a:gd name="T27" fmla="*/ 2147483647 h 660"/>
                <a:gd name="T28" fmla="*/ 2147483647 w 691"/>
                <a:gd name="T29" fmla="*/ 2147483647 h 660"/>
                <a:gd name="T30" fmla="*/ 2147483647 w 691"/>
                <a:gd name="T31" fmla="*/ 2147483647 h 660"/>
                <a:gd name="T32" fmla="*/ 2147483647 w 691"/>
                <a:gd name="T33" fmla="*/ 2147483647 h 660"/>
                <a:gd name="T34" fmla="*/ 2147483647 w 691"/>
                <a:gd name="T35" fmla="*/ 2147483647 h 660"/>
                <a:gd name="T36" fmla="*/ 2147483647 w 691"/>
                <a:gd name="T37" fmla="*/ 2147483647 h 660"/>
                <a:gd name="T38" fmla="*/ 2147483647 w 691"/>
                <a:gd name="T39" fmla="*/ 2147483647 h 660"/>
                <a:gd name="T40" fmla="*/ 2147483647 w 691"/>
                <a:gd name="T41" fmla="*/ 2147483647 h 660"/>
                <a:gd name="T42" fmla="*/ 2147483647 w 691"/>
                <a:gd name="T43" fmla="*/ 2147483647 h 660"/>
                <a:gd name="T44" fmla="*/ 2147483647 w 691"/>
                <a:gd name="T45" fmla="*/ 2147483647 h 660"/>
                <a:gd name="T46" fmla="*/ 2147483647 w 691"/>
                <a:gd name="T47" fmla="*/ 2147483647 h 660"/>
                <a:gd name="T48" fmla="*/ 2147483647 w 691"/>
                <a:gd name="T49" fmla="*/ 2147483647 h 660"/>
                <a:gd name="T50" fmla="*/ 2147483647 w 691"/>
                <a:gd name="T51" fmla="*/ 2147483647 h 660"/>
                <a:gd name="T52" fmla="*/ 2147483647 w 691"/>
                <a:gd name="T53" fmla="*/ 2147483647 h 660"/>
                <a:gd name="T54" fmla="*/ 2147483647 w 691"/>
                <a:gd name="T55" fmla="*/ 2147483647 h 660"/>
                <a:gd name="T56" fmla="*/ 2147483647 w 691"/>
                <a:gd name="T57" fmla="*/ 2147483647 h 660"/>
                <a:gd name="T58" fmla="*/ 2147483647 w 691"/>
                <a:gd name="T59" fmla="*/ 2147483647 h 660"/>
                <a:gd name="T60" fmla="*/ 2147483647 w 691"/>
                <a:gd name="T61" fmla="*/ 2147483647 h 660"/>
                <a:gd name="T62" fmla="*/ 2147483647 w 691"/>
                <a:gd name="T63" fmla="*/ 2147483647 h 660"/>
                <a:gd name="T64" fmla="*/ 2147483647 w 691"/>
                <a:gd name="T65" fmla="*/ 2147483647 h 660"/>
                <a:gd name="T66" fmla="*/ 2147483647 w 691"/>
                <a:gd name="T67" fmla="*/ 2147483647 h 660"/>
                <a:gd name="T68" fmla="*/ 2147483647 w 691"/>
                <a:gd name="T69" fmla="*/ 2147483647 h 660"/>
                <a:gd name="T70" fmla="*/ 2147483647 w 691"/>
                <a:gd name="T71" fmla="*/ 2147483647 h 660"/>
                <a:gd name="T72" fmla="*/ 2147483647 w 691"/>
                <a:gd name="T73" fmla="*/ 2147483647 h 660"/>
                <a:gd name="T74" fmla="*/ 2147483647 w 691"/>
                <a:gd name="T75" fmla="*/ 2147483647 h 660"/>
                <a:gd name="T76" fmla="*/ 2147483647 w 691"/>
                <a:gd name="T77" fmla="*/ 2147483647 h 660"/>
                <a:gd name="T78" fmla="*/ 2147483647 w 691"/>
                <a:gd name="T79" fmla="*/ 2147483647 h 660"/>
                <a:gd name="T80" fmla="*/ 2147483647 w 691"/>
                <a:gd name="T81" fmla="*/ 2147483647 h 660"/>
                <a:gd name="T82" fmla="*/ 2147483647 w 691"/>
                <a:gd name="T83" fmla="*/ 2147483647 h 660"/>
                <a:gd name="T84" fmla="*/ 2147483647 w 691"/>
                <a:gd name="T85" fmla="*/ 2147483647 h 660"/>
                <a:gd name="T86" fmla="*/ 2147483647 w 691"/>
                <a:gd name="T87" fmla="*/ 2147483647 h 660"/>
                <a:gd name="T88" fmla="*/ 2147483647 w 691"/>
                <a:gd name="T89" fmla="*/ 2147483647 h 660"/>
                <a:gd name="T90" fmla="*/ 2147483647 w 691"/>
                <a:gd name="T91" fmla="*/ 2147483647 h 660"/>
                <a:gd name="T92" fmla="*/ 2147483647 w 691"/>
                <a:gd name="T93" fmla="*/ 2147483647 h 660"/>
                <a:gd name="T94" fmla="*/ 2147483647 w 691"/>
                <a:gd name="T95" fmla="*/ 2147483647 h 660"/>
                <a:gd name="T96" fmla="*/ 2147483647 w 691"/>
                <a:gd name="T97" fmla="*/ 2147483647 h 660"/>
                <a:gd name="T98" fmla="*/ 2147483647 w 691"/>
                <a:gd name="T99" fmla="*/ 2147483647 h 660"/>
                <a:gd name="T100" fmla="*/ 2147483647 w 691"/>
                <a:gd name="T101" fmla="*/ 2147483647 h 660"/>
                <a:gd name="T102" fmla="*/ 2147483647 w 691"/>
                <a:gd name="T103" fmla="*/ 2147483647 h 660"/>
                <a:gd name="T104" fmla="*/ 2147483647 w 691"/>
                <a:gd name="T105" fmla="*/ 2147483647 h 660"/>
                <a:gd name="T106" fmla="*/ 2147483647 w 691"/>
                <a:gd name="T107" fmla="*/ 2147483647 h 660"/>
                <a:gd name="T108" fmla="*/ 2147483647 w 691"/>
                <a:gd name="T109" fmla="*/ 2147483647 h 660"/>
                <a:gd name="T110" fmla="*/ 2147483647 w 691"/>
                <a:gd name="T111" fmla="*/ 2147483647 h 660"/>
                <a:gd name="T112" fmla="*/ 2147483647 w 691"/>
                <a:gd name="T113" fmla="*/ 2147483647 h 660"/>
                <a:gd name="T114" fmla="*/ 2147483647 w 691"/>
                <a:gd name="T115" fmla="*/ 2147483647 h 660"/>
                <a:gd name="T116" fmla="*/ 2147483647 w 691"/>
                <a:gd name="T117" fmla="*/ 2147483647 h 660"/>
                <a:gd name="T118" fmla="*/ 2147483647 w 691"/>
                <a:gd name="T119" fmla="*/ 2147483647 h 660"/>
                <a:gd name="T120" fmla="*/ 2147483647 w 691"/>
                <a:gd name="T121" fmla="*/ 2147483647 h 660"/>
                <a:gd name="T122" fmla="*/ 2147483647 w 691"/>
                <a:gd name="T123" fmla="*/ 2147483647 h 6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1"/>
                <a:gd name="T187" fmla="*/ 0 h 660"/>
                <a:gd name="T188" fmla="*/ 691 w 691"/>
                <a:gd name="T189" fmla="*/ 660 h 6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1" h="660">
                  <a:moveTo>
                    <a:pt x="12" y="228"/>
                  </a:moveTo>
                  <a:lnTo>
                    <a:pt x="31" y="197"/>
                  </a:lnTo>
                  <a:lnTo>
                    <a:pt x="38" y="178"/>
                  </a:lnTo>
                  <a:lnTo>
                    <a:pt x="44" y="178"/>
                  </a:lnTo>
                  <a:lnTo>
                    <a:pt x="44" y="171"/>
                  </a:lnTo>
                  <a:lnTo>
                    <a:pt x="44" y="165"/>
                  </a:lnTo>
                  <a:lnTo>
                    <a:pt x="38" y="165"/>
                  </a:lnTo>
                  <a:lnTo>
                    <a:pt x="63" y="101"/>
                  </a:lnTo>
                  <a:lnTo>
                    <a:pt x="70" y="101"/>
                  </a:lnTo>
                  <a:lnTo>
                    <a:pt x="63" y="101"/>
                  </a:lnTo>
                  <a:lnTo>
                    <a:pt x="57" y="95"/>
                  </a:lnTo>
                  <a:lnTo>
                    <a:pt x="57" y="89"/>
                  </a:lnTo>
                  <a:lnTo>
                    <a:pt x="57" y="82"/>
                  </a:lnTo>
                  <a:lnTo>
                    <a:pt x="44" y="63"/>
                  </a:lnTo>
                  <a:lnTo>
                    <a:pt x="50" y="63"/>
                  </a:lnTo>
                  <a:lnTo>
                    <a:pt x="44" y="57"/>
                  </a:lnTo>
                  <a:lnTo>
                    <a:pt x="44" y="51"/>
                  </a:lnTo>
                  <a:lnTo>
                    <a:pt x="38" y="51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50" y="44"/>
                  </a:lnTo>
                  <a:lnTo>
                    <a:pt x="50" y="51"/>
                  </a:lnTo>
                  <a:lnTo>
                    <a:pt x="50" y="57"/>
                  </a:lnTo>
                  <a:lnTo>
                    <a:pt x="57" y="57"/>
                  </a:lnTo>
                  <a:lnTo>
                    <a:pt x="57" y="63"/>
                  </a:lnTo>
                  <a:lnTo>
                    <a:pt x="63" y="63"/>
                  </a:lnTo>
                  <a:lnTo>
                    <a:pt x="63" y="70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lnTo>
                    <a:pt x="82" y="63"/>
                  </a:lnTo>
                  <a:lnTo>
                    <a:pt x="89" y="63"/>
                  </a:lnTo>
                  <a:lnTo>
                    <a:pt x="95" y="63"/>
                  </a:lnTo>
                  <a:lnTo>
                    <a:pt x="95" y="57"/>
                  </a:lnTo>
                  <a:lnTo>
                    <a:pt x="101" y="57"/>
                  </a:lnTo>
                  <a:lnTo>
                    <a:pt x="101" y="63"/>
                  </a:lnTo>
                  <a:lnTo>
                    <a:pt x="101" y="57"/>
                  </a:lnTo>
                  <a:lnTo>
                    <a:pt x="108" y="57"/>
                  </a:lnTo>
                  <a:lnTo>
                    <a:pt x="108" y="51"/>
                  </a:lnTo>
                  <a:lnTo>
                    <a:pt x="114" y="51"/>
                  </a:lnTo>
                  <a:lnTo>
                    <a:pt x="114" y="44"/>
                  </a:lnTo>
                  <a:lnTo>
                    <a:pt x="114" y="38"/>
                  </a:lnTo>
                  <a:lnTo>
                    <a:pt x="120" y="38"/>
                  </a:lnTo>
                  <a:lnTo>
                    <a:pt x="127" y="38"/>
                  </a:lnTo>
                  <a:lnTo>
                    <a:pt x="127" y="32"/>
                  </a:lnTo>
                  <a:lnTo>
                    <a:pt x="127" y="25"/>
                  </a:lnTo>
                  <a:lnTo>
                    <a:pt x="133" y="25"/>
                  </a:lnTo>
                  <a:lnTo>
                    <a:pt x="127" y="25"/>
                  </a:lnTo>
                  <a:lnTo>
                    <a:pt x="133" y="25"/>
                  </a:lnTo>
                  <a:lnTo>
                    <a:pt x="133" y="19"/>
                  </a:lnTo>
                  <a:lnTo>
                    <a:pt x="139" y="19"/>
                  </a:lnTo>
                  <a:lnTo>
                    <a:pt x="139" y="13"/>
                  </a:lnTo>
                  <a:lnTo>
                    <a:pt x="139" y="19"/>
                  </a:lnTo>
                  <a:lnTo>
                    <a:pt x="146" y="19"/>
                  </a:lnTo>
                  <a:lnTo>
                    <a:pt x="152" y="19"/>
                  </a:lnTo>
                  <a:lnTo>
                    <a:pt x="158" y="19"/>
                  </a:lnTo>
                  <a:lnTo>
                    <a:pt x="158" y="13"/>
                  </a:lnTo>
                  <a:lnTo>
                    <a:pt x="165" y="13"/>
                  </a:lnTo>
                  <a:lnTo>
                    <a:pt x="165" y="19"/>
                  </a:lnTo>
                  <a:lnTo>
                    <a:pt x="165" y="13"/>
                  </a:lnTo>
                  <a:lnTo>
                    <a:pt x="165" y="19"/>
                  </a:lnTo>
                  <a:lnTo>
                    <a:pt x="171" y="13"/>
                  </a:lnTo>
                  <a:lnTo>
                    <a:pt x="171" y="19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84" y="13"/>
                  </a:lnTo>
                  <a:lnTo>
                    <a:pt x="184" y="6"/>
                  </a:lnTo>
                  <a:lnTo>
                    <a:pt x="190" y="6"/>
                  </a:lnTo>
                  <a:lnTo>
                    <a:pt x="196" y="6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03" y="6"/>
                  </a:lnTo>
                  <a:lnTo>
                    <a:pt x="203" y="0"/>
                  </a:lnTo>
                  <a:lnTo>
                    <a:pt x="203" y="6"/>
                  </a:lnTo>
                  <a:lnTo>
                    <a:pt x="209" y="6"/>
                  </a:lnTo>
                  <a:lnTo>
                    <a:pt x="209" y="13"/>
                  </a:lnTo>
                  <a:lnTo>
                    <a:pt x="209" y="6"/>
                  </a:lnTo>
                  <a:lnTo>
                    <a:pt x="209" y="13"/>
                  </a:lnTo>
                  <a:lnTo>
                    <a:pt x="215" y="13"/>
                  </a:lnTo>
                  <a:lnTo>
                    <a:pt x="222" y="13"/>
                  </a:lnTo>
                  <a:lnTo>
                    <a:pt x="215" y="13"/>
                  </a:lnTo>
                  <a:lnTo>
                    <a:pt x="222" y="13"/>
                  </a:lnTo>
                  <a:lnTo>
                    <a:pt x="228" y="13"/>
                  </a:lnTo>
                  <a:lnTo>
                    <a:pt x="228" y="19"/>
                  </a:lnTo>
                  <a:lnTo>
                    <a:pt x="234" y="19"/>
                  </a:lnTo>
                  <a:lnTo>
                    <a:pt x="241" y="19"/>
                  </a:lnTo>
                  <a:lnTo>
                    <a:pt x="247" y="19"/>
                  </a:lnTo>
                  <a:lnTo>
                    <a:pt x="247" y="25"/>
                  </a:lnTo>
                  <a:lnTo>
                    <a:pt x="254" y="32"/>
                  </a:lnTo>
                  <a:lnTo>
                    <a:pt x="247" y="32"/>
                  </a:lnTo>
                  <a:lnTo>
                    <a:pt x="254" y="32"/>
                  </a:lnTo>
                  <a:lnTo>
                    <a:pt x="260" y="32"/>
                  </a:lnTo>
                  <a:lnTo>
                    <a:pt x="260" y="38"/>
                  </a:lnTo>
                  <a:lnTo>
                    <a:pt x="266" y="38"/>
                  </a:lnTo>
                  <a:lnTo>
                    <a:pt x="266" y="32"/>
                  </a:lnTo>
                  <a:lnTo>
                    <a:pt x="266" y="38"/>
                  </a:lnTo>
                  <a:lnTo>
                    <a:pt x="273" y="38"/>
                  </a:lnTo>
                  <a:lnTo>
                    <a:pt x="279" y="38"/>
                  </a:lnTo>
                  <a:lnTo>
                    <a:pt x="273" y="38"/>
                  </a:lnTo>
                  <a:lnTo>
                    <a:pt x="279" y="38"/>
                  </a:lnTo>
                  <a:lnTo>
                    <a:pt x="279" y="44"/>
                  </a:lnTo>
                  <a:lnTo>
                    <a:pt x="285" y="44"/>
                  </a:lnTo>
                  <a:lnTo>
                    <a:pt x="279" y="44"/>
                  </a:lnTo>
                  <a:lnTo>
                    <a:pt x="285" y="44"/>
                  </a:lnTo>
                  <a:lnTo>
                    <a:pt x="292" y="44"/>
                  </a:lnTo>
                  <a:lnTo>
                    <a:pt x="292" y="51"/>
                  </a:lnTo>
                  <a:lnTo>
                    <a:pt x="292" y="44"/>
                  </a:lnTo>
                  <a:lnTo>
                    <a:pt x="298" y="44"/>
                  </a:lnTo>
                  <a:lnTo>
                    <a:pt x="304" y="44"/>
                  </a:lnTo>
                  <a:lnTo>
                    <a:pt x="311" y="44"/>
                  </a:lnTo>
                  <a:lnTo>
                    <a:pt x="317" y="44"/>
                  </a:lnTo>
                  <a:lnTo>
                    <a:pt x="323" y="44"/>
                  </a:lnTo>
                  <a:lnTo>
                    <a:pt x="317" y="44"/>
                  </a:lnTo>
                  <a:lnTo>
                    <a:pt x="323" y="44"/>
                  </a:lnTo>
                  <a:lnTo>
                    <a:pt x="323" y="38"/>
                  </a:lnTo>
                  <a:lnTo>
                    <a:pt x="330" y="38"/>
                  </a:lnTo>
                  <a:lnTo>
                    <a:pt x="330" y="32"/>
                  </a:lnTo>
                  <a:lnTo>
                    <a:pt x="336" y="32"/>
                  </a:lnTo>
                  <a:lnTo>
                    <a:pt x="342" y="32"/>
                  </a:lnTo>
                  <a:lnTo>
                    <a:pt x="349" y="32"/>
                  </a:lnTo>
                  <a:lnTo>
                    <a:pt x="355" y="32"/>
                  </a:lnTo>
                  <a:lnTo>
                    <a:pt x="355" y="38"/>
                  </a:lnTo>
                  <a:lnTo>
                    <a:pt x="361" y="38"/>
                  </a:lnTo>
                  <a:lnTo>
                    <a:pt x="361" y="44"/>
                  </a:lnTo>
                  <a:lnTo>
                    <a:pt x="361" y="51"/>
                  </a:lnTo>
                  <a:lnTo>
                    <a:pt x="368" y="51"/>
                  </a:lnTo>
                  <a:lnTo>
                    <a:pt x="374" y="51"/>
                  </a:lnTo>
                  <a:lnTo>
                    <a:pt x="374" y="44"/>
                  </a:lnTo>
                  <a:lnTo>
                    <a:pt x="380" y="44"/>
                  </a:lnTo>
                  <a:lnTo>
                    <a:pt x="387" y="44"/>
                  </a:lnTo>
                  <a:lnTo>
                    <a:pt x="393" y="44"/>
                  </a:lnTo>
                  <a:lnTo>
                    <a:pt x="393" y="38"/>
                  </a:lnTo>
                  <a:lnTo>
                    <a:pt x="393" y="32"/>
                  </a:lnTo>
                  <a:lnTo>
                    <a:pt x="399" y="32"/>
                  </a:lnTo>
                  <a:lnTo>
                    <a:pt x="406" y="32"/>
                  </a:lnTo>
                  <a:lnTo>
                    <a:pt x="406" y="25"/>
                  </a:lnTo>
                  <a:lnTo>
                    <a:pt x="412" y="19"/>
                  </a:lnTo>
                  <a:lnTo>
                    <a:pt x="412" y="13"/>
                  </a:lnTo>
                  <a:lnTo>
                    <a:pt x="418" y="13"/>
                  </a:lnTo>
                  <a:lnTo>
                    <a:pt x="418" y="6"/>
                  </a:lnTo>
                  <a:lnTo>
                    <a:pt x="425" y="6"/>
                  </a:lnTo>
                  <a:lnTo>
                    <a:pt x="425" y="13"/>
                  </a:lnTo>
                  <a:lnTo>
                    <a:pt x="431" y="13"/>
                  </a:lnTo>
                  <a:lnTo>
                    <a:pt x="425" y="51"/>
                  </a:lnTo>
                  <a:lnTo>
                    <a:pt x="418" y="51"/>
                  </a:lnTo>
                  <a:lnTo>
                    <a:pt x="412" y="51"/>
                  </a:lnTo>
                  <a:lnTo>
                    <a:pt x="412" y="57"/>
                  </a:lnTo>
                  <a:lnTo>
                    <a:pt x="406" y="57"/>
                  </a:lnTo>
                  <a:lnTo>
                    <a:pt x="406" y="63"/>
                  </a:lnTo>
                  <a:lnTo>
                    <a:pt x="406" y="70"/>
                  </a:lnTo>
                  <a:lnTo>
                    <a:pt x="399" y="70"/>
                  </a:lnTo>
                  <a:lnTo>
                    <a:pt x="406" y="70"/>
                  </a:lnTo>
                  <a:lnTo>
                    <a:pt x="399" y="70"/>
                  </a:lnTo>
                  <a:lnTo>
                    <a:pt x="406" y="70"/>
                  </a:lnTo>
                  <a:lnTo>
                    <a:pt x="406" y="76"/>
                  </a:lnTo>
                  <a:lnTo>
                    <a:pt x="406" y="70"/>
                  </a:lnTo>
                  <a:lnTo>
                    <a:pt x="406" y="76"/>
                  </a:lnTo>
                  <a:lnTo>
                    <a:pt x="406" y="70"/>
                  </a:lnTo>
                  <a:lnTo>
                    <a:pt x="412" y="70"/>
                  </a:lnTo>
                  <a:lnTo>
                    <a:pt x="412" y="76"/>
                  </a:lnTo>
                  <a:lnTo>
                    <a:pt x="418" y="76"/>
                  </a:lnTo>
                  <a:lnTo>
                    <a:pt x="418" y="82"/>
                  </a:lnTo>
                  <a:lnTo>
                    <a:pt x="425" y="82"/>
                  </a:lnTo>
                  <a:lnTo>
                    <a:pt x="431" y="82"/>
                  </a:lnTo>
                  <a:lnTo>
                    <a:pt x="431" y="76"/>
                  </a:lnTo>
                  <a:lnTo>
                    <a:pt x="438" y="76"/>
                  </a:lnTo>
                  <a:lnTo>
                    <a:pt x="438" y="82"/>
                  </a:lnTo>
                  <a:lnTo>
                    <a:pt x="444" y="82"/>
                  </a:lnTo>
                  <a:lnTo>
                    <a:pt x="450" y="82"/>
                  </a:lnTo>
                  <a:lnTo>
                    <a:pt x="457" y="82"/>
                  </a:lnTo>
                  <a:lnTo>
                    <a:pt x="463" y="82"/>
                  </a:lnTo>
                  <a:lnTo>
                    <a:pt x="469" y="82"/>
                  </a:lnTo>
                  <a:lnTo>
                    <a:pt x="476" y="82"/>
                  </a:lnTo>
                  <a:lnTo>
                    <a:pt x="488" y="82"/>
                  </a:lnTo>
                  <a:lnTo>
                    <a:pt x="488" y="89"/>
                  </a:lnTo>
                  <a:lnTo>
                    <a:pt x="482" y="89"/>
                  </a:lnTo>
                  <a:lnTo>
                    <a:pt x="482" y="95"/>
                  </a:lnTo>
                  <a:lnTo>
                    <a:pt x="482" y="101"/>
                  </a:lnTo>
                  <a:lnTo>
                    <a:pt x="482" y="108"/>
                  </a:lnTo>
                  <a:lnTo>
                    <a:pt x="488" y="114"/>
                  </a:lnTo>
                  <a:lnTo>
                    <a:pt x="495" y="114"/>
                  </a:lnTo>
                  <a:lnTo>
                    <a:pt x="495" y="108"/>
                  </a:lnTo>
                  <a:lnTo>
                    <a:pt x="501" y="108"/>
                  </a:lnTo>
                  <a:lnTo>
                    <a:pt x="507" y="108"/>
                  </a:lnTo>
                  <a:lnTo>
                    <a:pt x="514" y="108"/>
                  </a:lnTo>
                  <a:lnTo>
                    <a:pt x="514" y="114"/>
                  </a:lnTo>
                  <a:lnTo>
                    <a:pt x="514" y="121"/>
                  </a:lnTo>
                  <a:lnTo>
                    <a:pt x="507" y="121"/>
                  </a:lnTo>
                  <a:lnTo>
                    <a:pt x="507" y="127"/>
                  </a:lnTo>
                  <a:lnTo>
                    <a:pt x="501" y="127"/>
                  </a:lnTo>
                  <a:lnTo>
                    <a:pt x="501" y="133"/>
                  </a:lnTo>
                  <a:lnTo>
                    <a:pt x="495" y="133"/>
                  </a:lnTo>
                  <a:lnTo>
                    <a:pt x="501" y="140"/>
                  </a:lnTo>
                  <a:lnTo>
                    <a:pt x="507" y="140"/>
                  </a:lnTo>
                  <a:lnTo>
                    <a:pt x="507" y="146"/>
                  </a:lnTo>
                  <a:lnTo>
                    <a:pt x="514" y="146"/>
                  </a:lnTo>
                  <a:lnTo>
                    <a:pt x="520" y="146"/>
                  </a:lnTo>
                  <a:lnTo>
                    <a:pt x="526" y="146"/>
                  </a:lnTo>
                  <a:lnTo>
                    <a:pt x="533" y="146"/>
                  </a:lnTo>
                  <a:lnTo>
                    <a:pt x="539" y="146"/>
                  </a:lnTo>
                  <a:lnTo>
                    <a:pt x="545" y="146"/>
                  </a:lnTo>
                  <a:lnTo>
                    <a:pt x="545" y="152"/>
                  </a:lnTo>
                  <a:lnTo>
                    <a:pt x="552" y="152"/>
                  </a:lnTo>
                  <a:lnTo>
                    <a:pt x="552" y="159"/>
                  </a:lnTo>
                  <a:lnTo>
                    <a:pt x="558" y="159"/>
                  </a:lnTo>
                  <a:lnTo>
                    <a:pt x="564" y="159"/>
                  </a:lnTo>
                  <a:lnTo>
                    <a:pt x="571" y="159"/>
                  </a:lnTo>
                  <a:lnTo>
                    <a:pt x="571" y="165"/>
                  </a:lnTo>
                  <a:lnTo>
                    <a:pt x="571" y="159"/>
                  </a:lnTo>
                  <a:lnTo>
                    <a:pt x="571" y="165"/>
                  </a:lnTo>
                  <a:lnTo>
                    <a:pt x="571" y="159"/>
                  </a:lnTo>
                  <a:lnTo>
                    <a:pt x="571" y="165"/>
                  </a:lnTo>
                  <a:lnTo>
                    <a:pt x="577" y="165"/>
                  </a:lnTo>
                  <a:lnTo>
                    <a:pt x="577" y="171"/>
                  </a:lnTo>
                  <a:lnTo>
                    <a:pt x="583" y="171"/>
                  </a:lnTo>
                  <a:lnTo>
                    <a:pt x="590" y="171"/>
                  </a:lnTo>
                  <a:lnTo>
                    <a:pt x="583" y="171"/>
                  </a:lnTo>
                  <a:lnTo>
                    <a:pt x="590" y="171"/>
                  </a:lnTo>
                  <a:lnTo>
                    <a:pt x="596" y="171"/>
                  </a:lnTo>
                  <a:lnTo>
                    <a:pt x="596" y="178"/>
                  </a:lnTo>
                  <a:lnTo>
                    <a:pt x="602" y="178"/>
                  </a:lnTo>
                  <a:lnTo>
                    <a:pt x="602" y="184"/>
                  </a:lnTo>
                  <a:lnTo>
                    <a:pt x="602" y="178"/>
                  </a:lnTo>
                  <a:lnTo>
                    <a:pt x="602" y="184"/>
                  </a:lnTo>
                  <a:lnTo>
                    <a:pt x="609" y="184"/>
                  </a:lnTo>
                  <a:lnTo>
                    <a:pt x="615" y="184"/>
                  </a:lnTo>
                  <a:lnTo>
                    <a:pt x="615" y="190"/>
                  </a:lnTo>
                  <a:lnTo>
                    <a:pt x="621" y="190"/>
                  </a:lnTo>
                  <a:lnTo>
                    <a:pt x="628" y="190"/>
                  </a:lnTo>
                  <a:lnTo>
                    <a:pt x="634" y="190"/>
                  </a:lnTo>
                  <a:lnTo>
                    <a:pt x="641" y="190"/>
                  </a:lnTo>
                  <a:lnTo>
                    <a:pt x="647" y="190"/>
                  </a:lnTo>
                  <a:lnTo>
                    <a:pt x="647" y="197"/>
                  </a:lnTo>
                  <a:lnTo>
                    <a:pt x="653" y="197"/>
                  </a:lnTo>
                  <a:lnTo>
                    <a:pt x="653" y="203"/>
                  </a:lnTo>
                  <a:lnTo>
                    <a:pt x="660" y="197"/>
                  </a:lnTo>
                  <a:lnTo>
                    <a:pt x="660" y="203"/>
                  </a:lnTo>
                  <a:lnTo>
                    <a:pt x="666" y="203"/>
                  </a:lnTo>
                  <a:lnTo>
                    <a:pt x="672" y="203"/>
                  </a:lnTo>
                  <a:lnTo>
                    <a:pt x="679" y="209"/>
                  </a:lnTo>
                  <a:lnTo>
                    <a:pt x="679" y="216"/>
                  </a:lnTo>
                  <a:lnTo>
                    <a:pt x="685" y="216"/>
                  </a:lnTo>
                  <a:lnTo>
                    <a:pt x="691" y="222"/>
                  </a:lnTo>
                  <a:lnTo>
                    <a:pt x="685" y="222"/>
                  </a:lnTo>
                  <a:lnTo>
                    <a:pt x="691" y="228"/>
                  </a:lnTo>
                  <a:lnTo>
                    <a:pt x="691" y="235"/>
                  </a:lnTo>
                  <a:lnTo>
                    <a:pt x="685" y="228"/>
                  </a:lnTo>
                  <a:lnTo>
                    <a:pt x="685" y="235"/>
                  </a:lnTo>
                  <a:lnTo>
                    <a:pt x="685" y="241"/>
                  </a:lnTo>
                  <a:lnTo>
                    <a:pt x="679" y="241"/>
                  </a:lnTo>
                  <a:lnTo>
                    <a:pt x="679" y="247"/>
                  </a:lnTo>
                  <a:lnTo>
                    <a:pt x="679" y="254"/>
                  </a:lnTo>
                  <a:lnTo>
                    <a:pt x="679" y="260"/>
                  </a:lnTo>
                  <a:lnTo>
                    <a:pt x="685" y="260"/>
                  </a:lnTo>
                  <a:lnTo>
                    <a:pt x="685" y="266"/>
                  </a:lnTo>
                  <a:lnTo>
                    <a:pt x="679" y="266"/>
                  </a:lnTo>
                  <a:lnTo>
                    <a:pt x="685" y="273"/>
                  </a:lnTo>
                  <a:lnTo>
                    <a:pt x="679" y="273"/>
                  </a:lnTo>
                  <a:lnTo>
                    <a:pt x="685" y="279"/>
                  </a:lnTo>
                  <a:lnTo>
                    <a:pt x="679" y="285"/>
                  </a:lnTo>
                  <a:lnTo>
                    <a:pt x="679" y="292"/>
                  </a:lnTo>
                  <a:lnTo>
                    <a:pt x="672" y="298"/>
                  </a:lnTo>
                  <a:lnTo>
                    <a:pt x="666" y="298"/>
                  </a:lnTo>
                  <a:lnTo>
                    <a:pt x="660" y="298"/>
                  </a:lnTo>
                  <a:lnTo>
                    <a:pt x="653" y="304"/>
                  </a:lnTo>
                  <a:lnTo>
                    <a:pt x="647" y="304"/>
                  </a:lnTo>
                  <a:lnTo>
                    <a:pt x="647" y="311"/>
                  </a:lnTo>
                  <a:lnTo>
                    <a:pt x="647" y="317"/>
                  </a:lnTo>
                  <a:lnTo>
                    <a:pt x="641" y="317"/>
                  </a:lnTo>
                  <a:lnTo>
                    <a:pt x="634" y="324"/>
                  </a:lnTo>
                  <a:lnTo>
                    <a:pt x="634" y="330"/>
                  </a:lnTo>
                  <a:lnTo>
                    <a:pt x="628" y="330"/>
                  </a:lnTo>
                  <a:lnTo>
                    <a:pt x="621" y="343"/>
                  </a:lnTo>
                  <a:lnTo>
                    <a:pt x="621" y="349"/>
                  </a:lnTo>
                  <a:lnTo>
                    <a:pt x="621" y="355"/>
                  </a:lnTo>
                  <a:lnTo>
                    <a:pt x="628" y="355"/>
                  </a:lnTo>
                  <a:lnTo>
                    <a:pt x="621" y="362"/>
                  </a:lnTo>
                  <a:lnTo>
                    <a:pt x="615" y="362"/>
                  </a:lnTo>
                  <a:lnTo>
                    <a:pt x="609" y="368"/>
                  </a:lnTo>
                  <a:lnTo>
                    <a:pt x="609" y="374"/>
                  </a:lnTo>
                  <a:lnTo>
                    <a:pt x="609" y="381"/>
                  </a:lnTo>
                  <a:lnTo>
                    <a:pt x="602" y="381"/>
                  </a:lnTo>
                  <a:lnTo>
                    <a:pt x="602" y="387"/>
                  </a:lnTo>
                  <a:lnTo>
                    <a:pt x="602" y="393"/>
                  </a:lnTo>
                  <a:lnTo>
                    <a:pt x="602" y="400"/>
                  </a:lnTo>
                  <a:lnTo>
                    <a:pt x="596" y="400"/>
                  </a:lnTo>
                  <a:lnTo>
                    <a:pt x="596" y="406"/>
                  </a:lnTo>
                  <a:lnTo>
                    <a:pt x="596" y="412"/>
                  </a:lnTo>
                  <a:lnTo>
                    <a:pt x="590" y="412"/>
                  </a:lnTo>
                  <a:lnTo>
                    <a:pt x="583" y="412"/>
                  </a:lnTo>
                  <a:lnTo>
                    <a:pt x="577" y="419"/>
                  </a:lnTo>
                  <a:lnTo>
                    <a:pt x="583" y="425"/>
                  </a:lnTo>
                  <a:lnTo>
                    <a:pt x="583" y="431"/>
                  </a:lnTo>
                  <a:lnTo>
                    <a:pt x="577" y="438"/>
                  </a:lnTo>
                  <a:lnTo>
                    <a:pt x="571" y="438"/>
                  </a:lnTo>
                  <a:lnTo>
                    <a:pt x="571" y="444"/>
                  </a:lnTo>
                  <a:lnTo>
                    <a:pt x="564" y="450"/>
                  </a:lnTo>
                  <a:lnTo>
                    <a:pt x="558" y="457"/>
                  </a:lnTo>
                  <a:lnTo>
                    <a:pt x="558" y="469"/>
                  </a:lnTo>
                  <a:lnTo>
                    <a:pt x="552" y="469"/>
                  </a:lnTo>
                  <a:lnTo>
                    <a:pt x="552" y="476"/>
                  </a:lnTo>
                  <a:lnTo>
                    <a:pt x="545" y="476"/>
                  </a:lnTo>
                  <a:lnTo>
                    <a:pt x="545" y="482"/>
                  </a:lnTo>
                  <a:lnTo>
                    <a:pt x="539" y="482"/>
                  </a:lnTo>
                  <a:lnTo>
                    <a:pt x="533" y="482"/>
                  </a:lnTo>
                  <a:lnTo>
                    <a:pt x="533" y="488"/>
                  </a:lnTo>
                  <a:lnTo>
                    <a:pt x="526" y="488"/>
                  </a:lnTo>
                  <a:lnTo>
                    <a:pt x="520" y="488"/>
                  </a:lnTo>
                  <a:lnTo>
                    <a:pt x="520" y="495"/>
                  </a:lnTo>
                  <a:lnTo>
                    <a:pt x="514" y="495"/>
                  </a:lnTo>
                  <a:lnTo>
                    <a:pt x="507" y="501"/>
                  </a:lnTo>
                  <a:lnTo>
                    <a:pt x="501" y="501"/>
                  </a:lnTo>
                  <a:lnTo>
                    <a:pt x="501" y="508"/>
                  </a:lnTo>
                  <a:lnTo>
                    <a:pt x="495" y="508"/>
                  </a:lnTo>
                  <a:lnTo>
                    <a:pt x="488" y="514"/>
                  </a:lnTo>
                  <a:lnTo>
                    <a:pt x="482" y="514"/>
                  </a:lnTo>
                  <a:lnTo>
                    <a:pt x="482" y="520"/>
                  </a:lnTo>
                  <a:lnTo>
                    <a:pt x="476" y="527"/>
                  </a:lnTo>
                  <a:lnTo>
                    <a:pt x="476" y="533"/>
                  </a:lnTo>
                  <a:lnTo>
                    <a:pt x="469" y="533"/>
                  </a:lnTo>
                  <a:lnTo>
                    <a:pt x="463" y="533"/>
                  </a:lnTo>
                  <a:lnTo>
                    <a:pt x="457" y="533"/>
                  </a:lnTo>
                  <a:lnTo>
                    <a:pt x="457" y="539"/>
                  </a:lnTo>
                  <a:lnTo>
                    <a:pt x="450" y="539"/>
                  </a:lnTo>
                  <a:lnTo>
                    <a:pt x="450" y="546"/>
                  </a:lnTo>
                  <a:lnTo>
                    <a:pt x="444" y="546"/>
                  </a:lnTo>
                  <a:lnTo>
                    <a:pt x="438" y="546"/>
                  </a:lnTo>
                  <a:lnTo>
                    <a:pt x="438" y="552"/>
                  </a:lnTo>
                  <a:lnTo>
                    <a:pt x="431" y="558"/>
                  </a:lnTo>
                  <a:lnTo>
                    <a:pt x="431" y="571"/>
                  </a:lnTo>
                  <a:lnTo>
                    <a:pt x="431" y="577"/>
                  </a:lnTo>
                  <a:lnTo>
                    <a:pt x="425" y="577"/>
                  </a:lnTo>
                  <a:lnTo>
                    <a:pt x="425" y="584"/>
                  </a:lnTo>
                  <a:lnTo>
                    <a:pt x="418" y="590"/>
                  </a:lnTo>
                  <a:lnTo>
                    <a:pt x="412" y="596"/>
                  </a:lnTo>
                  <a:lnTo>
                    <a:pt x="406" y="596"/>
                  </a:lnTo>
                  <a:lnTo>
                    <a:pt x="399" y="596"/>
                  </a:lnTo>
                  <a:lnTo>
                    <a:pt x="399" y="603"/>
                  </a:lnTo>
                  <a:lnTo>
                    <a:pt x="399" y="609"/>
                  </a:lnTo>
                  <a:lnTo>
                    <a:pt x="393" y="609"/>
                  </a:lnTo>
                  <a:lnTo>
                    <a:pt x="393" y="615"/>
                  </a:lnTo>
                  <a:lnTo>
                    <a:pt x="393" y="622"/>
                  </a:lnTo>
                  <a:lnTo>
                    <a:pt x="393" y="628"/>
                  </a:lnTo>
                  <a:lnTo>
                    <a:pt x="393" y="634"/>
                  </a:lnTo>
                  <a:lnTo>
                    <a:pt x="387" y="634"/>
                  </a:lnTo>
                  <a:lnTo>
                    <a:pt x="393" y="641"/>
                  </a:lnTo>
                  <a:lnTo>
                    <a:pt x="387" y="647"/>
                  </a:lnTo>
                  <a:lnTo>
                    <a:pt x="380" y="653"/>
                  </a:lnTo>
                  <a:lnTo>
                    <a:pt x="374" y="653"/>
                  </a:lnTo>
                  <a:lnTo>
                    <a:pt x="374" y="660"/>
                  </a:lnTo>
                  <a:lnTo>
                    <a:pt x="368" y="660"/>
                  </a:lnTo>
                  <a:lnTo>
                    <a:pt x="368" y="653"/>
                  </a:lnTo>
                  <a:lnTo>
                    <a:pt x="361" y="653"/>
                  </a:lnTo>
                  <a:lnTo>
                    <a:pt x="361" y="647"/>
                  </a:lnTo>
                  <a:lnTo>
                    <a:pt x="355" y="647"/>
                  </a:lnTo>
                  <a:lnTo>
                    <a:pt x="355" y="641"/>
                  </a:lnTo>
                  <a:lnTo>
                    <a:pt x="349" y="641"/>
                  </a:lnTo>
                  <a:lnTo>
                    <a:pt x="342" y="641"/>
                  </a:lnTo>
                  <a:lnTo>
                    <a:pt x="342" y="634"/>
                  </a:lnTo>
                  <a:lnTo>
                    <a:pt x="336" y="634"/>
                  </a:lnTo>
                  <a:lnTo>
                    <a:pt x="330" y="634"/>
                  </a:lnTo>
                  <a:lnTo>
                    <a:pt x="330" y="641"/>
                  </a:lnTo>
                  <a:lnTo>
                    <a:pt x="323" y="634"/>
                  </a:lnTo>
                  <a:lnTo>
                    <a:pt x="323" y="641"/>
                  </a:lnTo>
                  <a:lnTo>
                    <a:pt x="317" y="641"/>
                  </a:lnTo>
                  <a:lnTo>
                    <a:pt x="311" y="641"/>
                  </a:lnTo>
                  <a:lnTo>
                    <a:pt x="311" y="647"/>
                  </a:lnTo>
                  <a:lnTo>
                    <a:pt x="304" y="647"/>
                  </a:lnTo>
                  <a:lnTo>
                    <a:pt x="298" y="647"/>
                  </a:lnTo>
                  <a:lnTo>
                    <a:pt x="292" y="647"/>
                  </a:lnTo>
                  <a:lnTo>
                    <a:pt x="285" y="647"/>
                  </a:lnTo>
                  <a:lnTo>
                    <a:pt x="285" y="653"/>
                  </a:lnTo>
                  <a:lnTo>
                    <a:pt x="285" y="647"/>
                  </a:lnTo>
                  <a:lnTo>
                    <a:pt x="285" y="653"/>
                  </a:lnTo>
                  <a:lnTo>
                    <a:pt x="279" y="653"/>
                  </a:lnTo>
                  <a:lnTo>
                    <a:pt x="279" y="647"/>
                  </a:lnTo>
                  <a:lnTo>
                    <a:pt x="273" y="647"/>
                  </a:lnTo>
                  <a:lnTo>
                    <a:pt x="273" y="653"/>
                  </a:lnTo>
                  <a:lnTo>
                    <a:pt x="266" y="647"/>
                  </a:lnTo>
                  <a:lnTo>
                    <a:pt x="260" y="647"/>
                  </a:lnTo>
                  <a:lnTo>
                    <a:pt x="260" y="641"/>
                  </a:lnTo>
                  <a:lnTo>
                    <a:pt x="260" y="634"/>
                  </a:lnTo>
                  <a:lnTo>
                    <a:pt x="260" y="628"/>
                  </a:lnTo>
                  <a:lnTo>
                    <a:pt x="260" y="622"/>
                  </a:lnTo>
                  <a:lnTo>
                    <a:pt x="260" y="615"/>
                  </a:lnTo>
                  <a:lnTo>
                    <a:pt x="254" y="615"/>
                  </a:lnTo>
                  <a:lnTo>
                    <a:pt x="254" y="609"/>
                  </a:lnTo>
                  <a:lnTo>
                    <a:pt x="254" y="603"/>
                  </a:lnTo>
                  <a:lnTo>
                    <a:pt x="247" y="603"/>
                  </a:lnTo>
                  <a:lnTo>
                    <a:pt x="254" y="603"/>
                  </a:lnTo>
                  <a:lnTo>
                    <a:pt x="254" y="596"/>
                  </a:lnTo>
                  <a:lnTo>
                    <a:pt x="254" y="590"/>
                  </a:lnTo>
                  <a:lnTo>
                    <a:pt x="247" y="584"/>
                  </a:lnTo>
                  <a:lnTo>
                    <a:pt x="254" y="584"/>
                  </a:lnTo>
                  <a:lnTo>
                    <a:pt x="247" y="584"/>
                  </a:lnTo>
                  <a:lnTo>
                    <a:pt x="254" y="584"/>
                  </a:lnTo>
                  <a:lnTo>
                    <a:pt x="254" y="577"/>
                  </a:lnTo>
                  <a:lnTo>
                    <a:pt x="254" y="571"/>
                  </a:lnTo>
                  <a:lnTo>
                    <a:pt x="247" y="571"/>
                  </a:lnTo>
                  <a:lnTo>
                    <a:pt x="247" y="565"/>
                  </a:lnTo>
                  <a:lnTo>
                    <a:pt x="247" y="558"/>
                  </a:lnTo>
                  <a:lnTo>
                    <a:pt x="241" y="558"/>
                  </a:lnTo>
                  <a:lnTo>
                    <a:pt x="247" y="552"/>
                  </a:lnTo>
                  <a:lnTo>
                    <a:pt x="241" y="552"/>
                  </a:lnTo>
                  <a:lnTo>
                    <a:pt x="241" y="546"/>
                  </a:lnTo>
                  <a:lnTo>
                    <a:pt x="241" y="539"/>
                  </a:lnTo>
                  <a:lnTo>
                    <a:pt x="241" y="533"/>
                  </a:lnTo>
                  <a:lnTo>
                    <a:pt x="247" y="533"/>
                  </a:lnTo>
                  <a:lnTo>
                    <a:pt x="241" y="533"/>
                  </a:lnTo>
                  <a:lnTo>
                    <a:pt x="247" y="533"/>
                  </a:lnTo>
                  <a:lnTo>
                    <a:pt x="247" y="527"/>
                  </a:lnTo>
                  <a:lnTo>
                    <a:pt x="247" y="520"/>
                  </a:lnTo>
                  <a:lnTo>
                    <a:pt x="241" y="520"/>
                  </a:lnTo>
                  <a:lnTo>
                    <a:pt x="241" y="514"/>
                  </a:lnTo>
                  <a:lnTo>
                    <a:pt x="234" y="514"/>
                  </a:lnTo>
                  <a:lnTo>
                    <a:pt x="234" y="508"/>
                  </a:lnTo>
                  <a:lnTo>
                    <a:pt x="234" y="501"/>
                  </a:lnTo>
                  <a:lnTo>
                    <a:pt x="234" y="495"/>
                  </a:lnTo>
                  <a:lnTo>
                    <a:pt x="228" y="495"/>
                  </a:lnTo>
                  <a:lnTo>
                    <a:pt x="222" y="495"/>
                  </a:lnTo>
                  <a:lnTo>
                    <a:pt x="222" y="488"/>
                  </a:lnTo>
                  <a:lnTo>
                    <a:pt x="215" y="488"/>
                  </a:lnTo>
                  <a:lnTo>
                    <a:pt x="209" y="488"/>
                  </a:lnTo>
                  <a:lnTo>
                    <a:pt x="203" y="488"/>
                  </a:lnTo>
                  <a:lnTo>
                    <a:pt x="196" y="488"/>
                  </a:lnTo>
                  <a:lnTo>
                    <a:pt x="190" y="488"/>
                  </a:lnTo>
                  <a:lnTo>
                    <a:pt x="184" y="488"/>
                  </a:lnTo>
                  <a:lnTo>
                    <a:pt x="184" y="482"/>
                  </a:lnTo>
                  <a:lnTo>
                    <a:pt x="177" y="482"/>
                  </a:lnTo>
                  <a:lnTo>
                    <a:pt x="177" y="476"/>
                  </a:lnTo>
                  <a:lnTo>
                    <a:pt x="171" y="476"/>
                  </a:lnTo>
                  <a:lnTo>
                    <a:pt x="171" y="469"/>
                  </a:lnTo>
                  <a:lnTo>
                    <a:pt x="165" y="469"/>
                  </a:lnTo>
                  <a:lnTo>
                    <a:pt x="158" y="469"/>
                  </a:lnTo>
                  <a:lnTo>
                    <a:pt x="158" y="476"/>
                  </a:lnTo>
                  <a:lnTo>
                    <a:pt x="158" y="482"/>
                  </a:lnTo>
                  <a:lnTo>
                    <a:pt x="152" y="482"/>
                  </a:lnTo>
                  <a:lnTo>
                    <a:pt x="146" y="482"/>
                  </a:lnTo>
                  <a:lnTo>
                    <a:pt x="146" y="488"/>
                  </a:lnTo>
                  <a:lnTo>
                    <a:pt x="146" y="482"/>
                  </a:lnTo>
                  <a:lnTo>
                    <a:pt x="139" y="482"/>
                  </a:lnTo>
                  <a:lnTo>
                    <a:pt x="139" y="488"/>
                  </a:lnTo>
                  <a:lnTo>
                    <a:pt x="139" y="482"/>
                  </a:lnTo>
                  <a:lnTo>
                    <a:pt x="133" y="482"/>
                  </a:lnTo>
                  <a:lnTo>
                    <a:pt x="133" y="488"/>
                  </a:lnTo>
                  <a:lnTo>
                    <a:pt x="133" y="482"/>
                  </a:lnTo>
                  <a:lnTo>
                    <a:pt x="133" y="488"/>
                  </a:lnTo>
                  <a:lnTo>
                    <a:pt x="127" y="488"/>
                  </a:lnTo>
                  <a:lnTo>
                    <a:pt x="127" y="482"/>
                  </a:lnTo>
                  <a:lnTo>
                    <a:pt x="120" y="482"/>
                  </a:lnTo>
                  <a:lnTo>
                    <a:pt x="120" y="488"/>
                  </a:lnTo>
                  <a:lnTo>
                    <a:pt x="120" y="482"/>
                  </a:lnTo>
                  <a:lnTo>
                    <a:pt x="120" y="488"/>
                  </a:lnTo>
                  <a:lnTo>
                    <a:pt x="120" y="482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1" y="482"/>
                  </a:lnTo>
                  <a:lnTo>
                    <a:pt x="95" y="482"/>
                  </a:lnTo>
                  <a:lnTo>
                    <a:pt x="89" y="482"/>
                  </a:lnTo>
                  <a:lnTo>
                    <a:pt x="82" y="482"/>
                  </a:lnTo>
                  <a:lnTo>
                    <a:pt x="76" y="482"/>
                  </a:lnTo>
                  <a:lnTo>
                    <a:pt x="70" y="482"/>
                  </a:lnTo>
                  <a:lnTo>
                    <a:pt x="70" y="476"/>
                  </a:lnTo>
                  <a:lnTo>
                    <a:pt x="70" y="482"/>
                  </a:lnTo>
                  <a:lnTo>
                    <a:pt x="70" y="476"/>
                  </a:lnTo>
                  <a:lnTo>
                    <a:pt x="70" y="482"/>
                  </a:lnTo>
                  <a:lnTo>
                    <a:pt x="70" y="476"/>
                  </a:lnTo>
                  <a:lnTo>
                    <a:pt x="70" y="482"/>
                  </a:lnTo>
                  <a:lnTo>
                    <a:pt x="70" y="476"/>
                  </a:lnTo>
                  <a:lnTo>
                    <a:pt x="63" y="476"/>
                  </a:lnTo>
                  <a:lnTo>
                    <a:pt x="57" y="476"/>
                  </a:lnTo>
                  <a:lnTo>
                    <a:pt x="57" y="469"/>
                  </a:lnTo>
                  <a:lnTo>
                    <a:pt x="57" y="476"/>
                  </a:lnTo>
                  <a:lnTo>
                    <a:pt x="57" y="469"/>
                  </a:lnTo>
                  <a:lnTo>
                    <a:pt x="50" y="469"/>
                  </a:lnTo>
                  <a:lnTo>
                    <a:pt x="44" y="469"/>
                  </a:lnTo>
                  <a:lnTo>
                    <a:pt x="44" y="476"/>
                  </a:lnTo>
                  <a:lnTo>
                    <a:pt x="38" y="476"/>
                  </a:lnTo>
                  <a:lnTo>
                    <a:pt x="38" y="469"/>
                  </a:lnTo>
                  <a:lnTo>
                    <a:pt x="31" y="469"/>
                  </a:lnTo>
                  <a:lnTo>
                    <a:pt x="31" y="476"/>
                  </a:lnTo>
                  <a:lnTo>
                    <a:pt x="25" y="476"/>
                  </a:lnTo>
                  <a:lnTo>
                    <a:pt x="25" y="469"/>
                  </a:lnTo>
                  <a:lnTo>
                    <a:pt x="19" y="469"/>
                  </a:lnTo>
                  <a:lnTo>
                    <a:pt x="19" y="463"/>
                  </a:lnTo>
                  <a:lnTo>
                    <a:pt x="19" y="457"/>
                  </a:lnTo>
                  <a:lnTo>
                    <a:pt x="25" y="457"/>
                  </a:lnTo>
                  <a:lnTo>
                    <a:pt x="25" y="450"/>
                  </a:lnTo>
                  <a:lnTo>
                    <a:pt x="19" y="444"/>
                  </a:lnTo>
                  <a:lnTo>
                    <a:pt x="25" y="444"/>
                  </a:lnTo>
                  <a:lnTo>
                    <a:pt x="25" y="438"/>
                  </a:lnTo>
                  <a:lnTo>
                    <a:pt x="25" y="431"/>
                  </a:lnTo>
                  <a:lnTo>
                    <a:pt x="31" y="431"/>
                  </a:lnTo>
                  <a:lnTo>
                    <a:pt x="25" y="431"/>
                  </a:lnTo>
                  <a:lnTo>
                    <a:pt x="25" y="425"/>
                  </a:lnTo>
                  <a:lnTo>
                    <a:pt x="25" y="419"/>
                  </a:lnTo>
                  <a:lnTo>
                    <a:pt x="19" y="419"/>
                  </a:lnTo>
                  <a:lnTo>
                    <a:pt x="25" y="412"/>
                  </a:lnTo>
                  <a:lnTo>
                    <a:pt x="25" y="406"/>
                  </a:lnTo>
                  <a:lnTo>
                    <a:pt x="31" y="400"/>
                  </a:lnTo>
                  <a:lnTo>
                    <a:pt x="31" y="393"/>
                  </a:lnTo>
                  <a:lnTo>
                    <a:pt x="25" y="393"/>
                  </a:lnTo>
                  <a:lnTo>
                    <a:pt x="31" y="387"/>
                  </a:lnTo>
                  <a:lnTo>
                    <a:pt x="31" y="381"/>
                  </a:lnTo>
                  <a:lnTo>
                    <a:pt x="31" y="374"/>
                  </a:lnTo>
                  <a:lnTo>
                    <a:pt x="31" y="368"/>
                  </a:lnTo>
                  <a:lnTo>
                    <a:pt x="38" y="362"/>
                  </a:lnTo>
                  <a:lnTo>
                    <a:pt x="31" y="362"/>
                  </a:lnTo>
                  <a:lnTo>
                    <a:pt x="31" y="355"/>
                  </a:lnTo>
                  <a:lnTo>
                    <a:pt x="25" y="355"/>
                  </a:lnTo>
                  <a:lnTo>
                    <a:pt x="31" y="349"/>
                  </a:lnTo>
                  <a:lnTo>
                    <a:pt x="25" y="349"/>
                  </a:lnTo>
                  <a:lnTo>
                    <a:pt x="19" y="349"/>
                  </a:lnTo>
                  <a:lnTo>
                    <a:pt x="25" y="343"/>
                  </a:lnTo>
                  <a:lnTo>
                    <a:pt x="31" y="343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19" y="336"/>
                  </a:lnTo>
                  <a:lnTo>
                    <a:pt x="19" y="330"/>
                  </a:lnTo>
                  <a:lnTo>
                    <a:pt x="19" y="324"/>
                  </a:lnTo>
                  <a:lnTo>
                    <a:pt x="19" y="317"/>
                  </a:lnTo>
                  <a:lnTo>
                    <a:pt x="19" y="311"/>
                  </a:lnTo>
                  <a:lnTo>
                    <a:pt x="12" y="311"/>
                  </a:lnTo>
                  <a:lnTo>
                    <a:pt x="12" y="304"/>
                  </a:lnTo>
                  <a:lnTo>
                    <a:pt x="6" y="304"/>
                  </a:lnTo>
                  <a:lnTo>
                    <a:pt x="6" y="298"/>
                  </a:lnTo>
                  <a:lnTo>
                    <a:pt x="12" y="298"/>
                  </a:lnTo>
                  <a:lnTo>
                    <a:pt x="6" y="298"/>
                  </a:lnTo>
                  <a:lnTo>
                    <a:pt x="6" y="292"/>
                  </a:lnTo>
                  <a:lnTo>
                    <a:pt x="6" y="298"/>
                  </a:lnTo>
                  <a:lnTo>
                    <a:pt x="0" y="298"/>
                  </a:lnTo>
                  <a:lnTo>
                    <a:pt x="0" y="292"/>
                  </a:lnTo>
                  <a:lnTo>
                    <a:pt x="6" y="292"/>
                  </a:lnTo>
                  <a:lnTo>
                    <a:pt x="6" y="285"/>
                  </a:lnTo>
                  <a:lnTo>
                    <a:pt x="0" y="285"/>
                  </a:lnTo>
                  <a:lnTo>
                    <a:pt x="6" y="285"/>
                  </a:lnTo>
                  <a:lnTo>
                    <a:pt x="12" y="279"/>
                  </a:lnTo>
                  <a:lnTo>
                    <a:pt x="19" y="279"/>
                  </a:lnTo>
                  <a:lnTo>
                    <a:pt x="19" y="273"/>
                  </a:lnTo>
                  <a:lnTo>
                    <a:pt x="25" y="273"/>
                  </a:lnTo>
                  <a:lnTo>
                    <a:pt x="31" y="273"/>
                  </a:lnTo>
                  <a:lnTo>
                    <a:pt x="31" y="266"/>
                  </a:lnTo>
                  <a:lnTo>
                    <a:pt x="6" y="247"/>
                  </a:lnTo>
                  <a:lnTo>
                    <a:pt x="12" y="228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04" name="Freeform 12"/>
            <p:cNvSpPr>
              <a:spLocks/>
            </p:cNvSpPr>
            <p:nvPr/>
          </p:nvSpPr>
          <p:spPr bwMode="auto">
            <a:xfrm>
              <a:off x="2471799" y="3232051"/>
              <a:ext cx="739114" cy="711583"/>
            </a:xfrm>
            <a:custGeom>
              <a:avLst/>
              <a:gdLst>
                <a:gd name="T0" fmla="*/ 2147483647 w 698"/>
                <a:gd name="T1" fmla="*/ 2147483647 h 672"/>
                <a:gd name="T2" fmla="*/ 2147483647 w 698"/>
                <a:gd name="T3" fmla="*/ 2147483647 h 672"/>
                <a:gd name="T4" fmla="*/ 2147483647 w 698"/>
                <a:gd name="T5" fmla="*/ 2147483647 h 672"/>
                <a:gd name="T6" fmla="*/ 2147483647 w 698"/>
                <a:gd name="T7" fmla="*/ 2147483647 h 672"/>
                <a:gd name="T8" fmla="*/ 2147483647 w 698"/>
                <a:gd name="T9" fmla="*/ 2147483647 h 672"/>
                <a:gd name="T10" fmla="*/ 2147483647 w 698"/>
                <a:gd name="T11" fmla="*/ 2147483647 h 672"/>
                <a:gd name="T12" fmla="*/ 2147483647 w 698"/>
                <a:gd name="T13" fmla="*/ 2147483647 h 672"/>
                <a:gd name="T14" fmla="*/ 2147483647 w 698"/>
                <a:gd name="T15" fmla="*/ 2147483647 h 672"/>
                <a:gd name="T16" fmla="*/ 2147483647 w 698"/>
                <a:gd name="T17" fmla="*/ 2147483647 h 672"/>
                <a:gd name="T18" fmla="*/ 2147483647 w 698"/>
                <a:gd name="T19" fmla="*/ 2147483647 h 672"/>
                <a:gd name="T20" fmla="*/ 2147483647 w 698"/>
                <a:gd name="T21" fmla="*/ 2147483647 h 672"/>
                <a:gd name="T22" fmla="*/ 2147483647 w 698"/>
                <a:gd name="T23" fmla="*/ 2147483647 h 672"/>
                <a:gd name="T24" fmla="*/ 2147483647 w 698"/>
                <a:gd name="T25" fmla="*/ 2147483647 h 672"/>
                <a:gd name="T26" fmla="*/ 2147483647 w 698"/>
                <a:gd name="T27" fmla="*/ 2147483647 h 672"/>
                <a:gd name="T28" fmla="*/ 2147483647 w 698"/>
                <a:gd name="T29" fmla="*/ 2147483647 h 672"/>
                <a:gd name="T30" fmla="*/ 2147483647 w 698"/>
                <a:gd name="T31" fmla="*/ 2147483647 h 672"/>
                <a:gd name="T32" fmla="*/ 2147483647 w 698"/>
                <a:gd name="T33" fmla="*/ 2147483647 h 672"/>
                <a:gd name="T34" fmla="*/ 2147483647 w 698"/>
                <a:gd name="T35" fmla="*/ 2147483647 h 672"/>
                <a:gd name="T36" fmla="*/ 2147483647 w 698"/>
                <a:gd name="T37" fmla="*/ 2147483647 h 672"/>
                <a:gd name="T38" fmla="*/ 2147483647 w 698"/>
                <a:gd name="T39" fmla="*/ 2147483647 h 672"/>
                <a:gd name="T40" fmla="*/ 2147483647 w 698"/>
                <a:gd name="T41" fmla="*/ 2147483647 h 672"/>
                <a:gd name="T42" fmla="*/ 2147483647 w 698"/>
                <a:gd name="T43" fmla="*/ 2147483647 h 672"/>
                <a:gd name="T44" fmla="*/ 2147483647 w 698"/>
                <a:gd name="T45" fmla="*/ 2147483647 h 672"/>
                <a:gd name="T46" fmla="*/ 2147483647 w 698"/>
                <a:gd name="T47" fmla="*/ 2147483647 h 672"/>
                <a:gd name="T48" fmla="*/ 2147483647 w 698"/>
                <a:gd name="T49" fmla="*/ 2147483647 h 672"/>
                <a:gd name="T50" fmla="*/ 2147483647 w 698"/>
                <a:gd name="T51" fmla="*/ 2147483647 h 672"/>
                <a:gd name="T52" fmla="*/ 2147483647 w 698"/>
                <a:gd name="T53" fmla="*/ 2147483647 h 672"/>
                <a:gd name="T54" fmla="*/ 2147483647 w 698"/>
                <a:gd name="T55" fmla="*/ 2147483647 h 672"/>
                <a:gd name="T56" fmla="*/ 2147483647 w 698"/>
                <a:gd name="T57" fmla="*/ 2147483647 h 672"/>
                <a:gd name="T58" fmla="*/ 2147483647 w 698"/>
                <a:gd name="T59" fmla="*/ 2147483647 h 672"/>
                <a:gd name="T60" fmla="*/ 2147483647 w 698"/>
                <a:gd name="T61" fmla="*/ 2147483647 h 672"/>
                <a:gd name="T62" fmla="*/ 2147483647 w 698"/>
                <a:gd name="T63" fmla="*/ 2147483647 h 672"/>
                <a:gd name="T64" fmla="*/ 2147483647 w 698"/>
                <a:gd name="T65" fmla="*/ 2147483647 h 672"/>
                <a:gd name="T66" fmla="*/ 2147483647 w 698"/>
                <a:gd name="T67" fmla="*/ 2147483647 h 672"/>
                <a:gd name="T68" fmla="*/ 2147483647 w 698"/>
                <a:gd name="T69" fmla="*/ 2147483647 h 672"/>
                <a:gd name="T70" fmla="*/ 2147483647 w 698"/>
                <a:gd name="T71" fmla="*/ 2147483647 h 672"/>
                <a:gd name="T72" fmla="*/ 2147483647 w 698"/>
                <a:gd name="T73" fmla="*/ 2147483647 h 672"/>
                <a:gd name="T74" fmla="*/ 2147483647 w 698"/>
                <a:gd name="T75" fmla="*/ 2147483647 h 672"/>
                <a:gd name="T76" fmla="*/ 2147483647 w 698"/>
                <a:gd name="T77" fmla="*/ 2147483647 h 672"/>
                <a:gd name="T78" fmla="*/ 2147483647 w 698"/>
                <a:gd name="T79" fmla="*/ 2147483647 h 672"/>
                <a:gd name="T80" fmla="*/ 2147483647 w 698"/>
                <a:gd name="T81" fmla="*/ 2147483647 h 672"/>
                <a:gd name="T82" fmla="*/ 2147483647 w 698"/>
                <a:gd name="T83" fmla="*/ 2147483647 h 672"/>
                <a:gd name="T84" fmla="*/ 2147483647 w 698"/>
                <a:gd name="T85" fmla="*/ 2147483647 h 672"/>
                <a:gd name="T86" fmla="*/ 2147483647 w 698"/>
                <a:gd name="T87" fmla="*/ 2147483647 h 672"/>
                <a:gd name="T88" fmla="*/ 2147483647 w 698"/>
                <a:gd name="T89" fmla="*/ 2147483647 h 672"/>
                <a:gd name="T90" fmla="*/ 2147483647 w 698"/>
                <a:gd name="T91" fmla="*/ 2147483647 h 672"/>
                <a:gd name="T92" fmla="*/ 2147483647 w 698"/>
                <a:gd name="T93" fmla="*/ 2147483647 h 672"/>
                <a:gd name="T94" fmla="*/ 2147483647 w 698"/>
                <a:gd name="T95" fmla="*/ 2147483647 h 672"/>
                <a:gd name="T96" fmla="*/ 2147483647 w 698"/>
                <a:gd name="T97" fmla="*/ 2147483647 h 672"/>
                <a:gd name="T98" fmla="*/ 2147483647 w 698"/>
                <a:gd name="T99" fmla="*/ 2147483647 h 672"/>
                <a:gd name="T100" fmla="*/ 2147483647 w 698"/>
                <a:gd name="T101" fmla="*/ 2147483647 h 672"/>
                <a:gd name="T102" fmla="*/ 2147483647 w 698"/>
                <a:gd name="T103" fmla="*/ 2147483647 h 672"/>
                <a:gd name="T104" fmla="*/ 2147483647 w 698"/>
                <a:gd name="T105" fmla="*/ 2147483647 h 672"/>
                <a:gd name="T106" fmla="*/ 2147483647 w 698"/>
                <a:gd name="T107" fmla="*/ 2147483647 h 672"/>
                <a:gd name="T108" fmla="*/ 2147483647 w 698"/>
                <a:gd name="T109" fmla="*/ 2147483647 h 672"/>
                <a:gd name="T110" fmla="*/ 2147483647 w 698"/>
                <a:gd name="T111" fmla="*/ 2147483647 h 672"/>
                <a:gd name="T112" fmla="*/ 2147483647 w 698"/>
                <a:gd name="T113" fmla="*/ 2147483647 h 672"/>
                <a:gd name="T114" fmla="*/ 2147483647 w 698"/>
                <a:gd name="T115" fmla="*/ 2147483647 h 672"/>
                <a:gd name="T116" fmla="*/ 2147483647 w 698"/>
                <a:gd name="T117" fmla="*/ 2147483647 h 672"/>
                <a:gd name="T118" fmla="*/ 2147483647 w 698"/>
                <a:gd name="T119" fmla="*/ 2147483647 h 672"/>
                <a:gd name="T120" fmla="*/ 2147483647 w 698"/>
                <a:gd name="T121" fmla="*/ 2147483647 h 672"/>
                <a:gd name="T122" fmla="*/ 2147483647 w 698"/>
                <a:gd name="T123" fmla="*/ 2147483647 h 672"/>
                <a:gd name="T124" fmla="*/ 2147483647 w 698"/>
                <a:gd name="T125" fmla="*/ 2147483647 h 6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8"/>
                <a:gd name="T190" fmla="*/ 0 h 672"/>
                <a:gd name="T191" fmla="*/ 698 w 698"/>
                <a:gd name="T192" fmla="*/ 672 h 6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8" h="672">
                  <a:moveTo>
                    <a:pt x="0" y="482"/>
                  </a:moveTo>
                  <a:lnTo>
                    <a:pt x="0" y="482"/>
                  </a:lnTo>
                  <a:lnTo>
                    <a:pt x="0" y="475"/>
                  </a:lnTo>
                  <a:lnTo>
                    <a:pt x="7" y="475"/>
                  </a:lnTo>
                  <a:lnTo>
                    <a:pt x="7" y="469"/>
                  </a:lnTo>
                  <a:lnTo>
                    <a:pt x="7" y="463"/>
                  </a:lnTo>
                  <a:lnTo>
                    <a:pt x="0" y="463"/>
                  </a:lnTo>
                  <a:lnTo>
                    <a:pt x="7" y="463"/>
                  </a:lnTo>
                  <a:lnTo>
                    <a:pt x="0" y="463"/>
                  </a:lnTo>
                  <a:lnTo>
                    <a:pt x="7" y="463"/>
                  </a:lnTo>
                  <a:lnTo>
                    <a:pt x="7" y="456"/>
                  </a:lnTo>
                  <a:lnTo>
                    <a:pt x="7" y="450"/>
                  </a:lnTo>
                  <a:lnTo>
                    <a:pt x="13" y="450"/>
                  </a:lnTo>
                  <a:lnTo>
                    <a:pt x="13" y="444"/>
                  </a:lnTo>
                  <a:lnTo>
                    <a:pt x="19" y="444"/>
                  </a:lnTo>
                  <a:lnTo>
                    <a:pt x="19" y="437"/>
                  </a:lnTo>
                  <a:lnTo>
                    <a:pt x="19" y="444"/>
                  </a:lnTo>
                  <a:lnTo>
                    <a:pt x="19" y="437"/>
                  </a:lnTo>
                  <a:lnTo>
                    <a:pt x="19" y="431"/>
                  </a:lnTo>
                  <a:lnTo>
                    <a:pt x="19" y="425"/>
                  </a:lnTo>
                  <a:lnTo>
                    <a:pt x="26" y="425"/>
                  </a:lnTo>
                  <a:lnTo>
                    <a:pt x="19" y="425"/>
                  </a:lnTo>
                  <a:lnTo>
                    <a:pt x="26" y="425"/>
                  </a:lnTo>
                  <a:lnTo>
                    <a:pt x="32" y="425"/>
                  </a:lnTo>
                  <a:lnTo>
                    <a:pt x="32" y="418"/>
                  </a:lnTo>
                  <a:lnTo>
                    <a:pt x="26" y="418"/>
                  </a:lnTo>
                  <a:lnTo>
                    <a:pt x="32" y="418"/>
                  </a:lnTo>
                  <a:lnTo>
                    <a:pt x="38" y="412"/>
                  </a:lnTo>
                  <a:lnTo>
                    <a:pt x="38" y="418"/>
                  </a:lnTo>
                  <a:lnTo>
                    <a:pt x="38" y="412"/>
                  </a:lnTo>
                  <a:lnTo>
                    <a:pt x="45" y="412"/>
                  </a:lnTo>
                  <a:lnTo>
                    <a:pt x="45" y="406"/>
                  </a:lnTo>
                  <a:lnTo>
                    <a:pt x="51" y="406"/>
                  </a:lnTo>
                  <a:lnTo>
                    <a:pt x="51" y="399"/>
                  </a:lnTo>
                  <a:lnTo>
                    <a:pt x="51" y="406"/>
                  </a:lnTo>
                  <a:lnTo>
                    <a:pt x="51" y="399"/>
                  </a:lnTo>
                  <a:lnTo>
                    <a:pt x="51" y="393"/>
                  </a:lnTo>
                  <a:lnTo>
                    <a:pt x="51" y="399"/>
                  </a:lnTo>
                  <a:lnTo>
                    <a:pt x="57" y="399"/>
                  </a:lnTo>
                  <a:lnTo>
                    <a:pt x="57" y="393"/>
                  </a:lnTo>
                  <a:lnTo>
                    <a:pt x="57" y="387"/>
                  </a:lnTo>
                  <a:lnTo>
                    <a:pt x="64" y="387"/>
                  </a:lnTo>
                  <a:lnTo>
                    <a:pt x="57" y="387"/>
                  </a:lnTo>
                  <a:lnTo>
                    <a:pt x="64" y="387"/>
                  </a:lnTo>
                  <a:lnTo>
                    <a:pt x="57" y="380"/>
                  </a:lnTo>
                  <a:lnTo>
                    <a:pt x="51" y="380"/>
                  </a:lnTo>
                  <a:lnTo>
                    <a:pt x="57" y="380"/>
                  </a:lnTo>
                  <a:lnTo>
                    <a:pt x="51" y="374"/>
                  </a:lnTo>
                  <a:lnTo>
                    <a:pt x="57" y="374"/>
                  </a:lnTo>
                  <a:lnTo>
                    <a:pt x="51" y="374"/>
                  </a:lnTo>
                  <a:lnTo>
                    <a:pt x="57" y="374"/>
                  </a:lnTo>
                  <a:lnTo>
                    <a:pt x="51" y="374"/>
                  </a:lnTo>
                  <a:lnTo>
                    <a:pt x="57" y="368"/>
                  </a:lnTo>
                  <a:lnTo>
                    <a:pt x="64" y="368"/>
                  </a:lnTo>
                  <a:lnTo>
                    <a:pt x="70" y="368"/>
                  </a:lnTo>
                  <a:lnTo>
                    <a:pt x="64" y="361"/>
                  </a:lnTo>
                  <a:lnTo>
                    <a:pt x="70" y="361"/>
                  </a:lnTo>
                  <a:lnTo>
                    <a:pt x="64" y="361"/>
                  </a:lnTo>
                  <a:lnTo>
                    <a:pt x="70" y="361"/>
                  </a:lnTo>
                  <a:lnTo>
                    <a:pt x="70" y="355"/>
                  </a:lnTo>
                  <a:lnTo>
                    <a:pt x="76" y="355"/>
                  </a:lnTo>
                  <a:lnTo>
                    <a:pt x="76" y="348"/>
                  </a:lnTo>
                  <a:lnTo>
                    <a:pt x="83" y="348"/>
                  </a:lnTo>
                  <a:lnTo>
                    <a:pt x="89" y="348"/>
                  </a:lnTo>
                  <a:lnTo>
                    <a:pt x="89" y="342"/>
                  </a:lnTo>
                  <a:lnTo>
                    <a:pt x="89" y="336"/>
                  </a:lnTo>
                  <a:lnTo>
                    <a:pt x="95" y="336"/>
                  </a:lnTo>
                  <a:lnTo>
                    <a:pt x="95" y="329"/>
                  </a:lnTo>
                  <a:lnTo>
                    <a:pt x="102" y="329"/>
                  </a:lnTo>
                  <a:lnTo>
                    <a:pt x="108" y="329"/>
                  </a:lnTo>
                  <a:lnTo>
                    <a:pt x="114" y="329"/>
                  </a:lnTo>
                  <a:lnTo>
                    <a:pt x="121" y="329"/>
                  </a:lnTo>
                  <a:lnTo>
                    <a:pt x="121" y="323"/>
                  </a:lnTo>
                  <a:lnTo>
                    <a:pt x="127" y="323"/>
                  </a:lnTo>
                  <a:lnTo>
                    <a:pt x="133" y="323"/>
                  </a:lnTo>
                  <a:lnTo>
                    <a:pt x="133" y="317"/>
                  </a:lnTo>
                  <a:lnTo>
                    <a:pt x="140" y="317"/>
                  </a:lnTo>
                  <a:lnTo>
                    <a:pt x="140" y="310"/>
                  </a:lnTo>
                  <a:lnTo>
                    <a:pt x="140" y="304"/>
                  </a:lnTo>
                  <a:lnTo>
                    <a:pt x="140" y="298"/>
                  </a:lnTo>
                  <a:lnTo>
                    <a:pt x="146" y="298"/>
                  </a:lnTo>
                  <a:lnTo>
                    <a:pt x="146" y="291"/>
                  </a:lnTo>
                  <a:lnTo>
                    <a:pt x="146" y="285"/>
                  </a:lnTo>
                  <a:lnTo>
                    <a:pt x="152" y="279"/>
                  </a:lnTo>
                  <a:lnTo>
                    <a:pt x="146" y="279"/>
                  </a:lnTo>
                  <a:lnTo>
                    <a:pt x="146" y="272"/>
                  </a:lnTo>
                  <a:lnTo>
                    <a:pt x="152" y="272"/>
                  </a:lnTo>
                  <a:lnTo>
                    <a:pt x="152" y="266"/>
                  </a:lnTo>
                  <a:lnTo>
                    <a:pt x="152" y="260"/>
                  </a:lnTo>
                  <a:lnTo>
                    <a:pt x="159" y="260"/>
                  </a:lnTo>
                  <a:lnTo>
                    <a:pt x="159" y="253"/>
                  </a:lnTo>
                  <a:lnTo>
                    <a:pt x="165" y="253"/>
                  </a:lnTo>
                  <a:lnTo>
                    <a:pt x="172" y="253"/>
                  </a:lnTo>
                  <a:lnTo>
                    <a:pt x="172" y="247"/>
                  </a:lnTo>
                  <a:lnTo>
                    <a:pt x="178" y="247"/>
                  </a:lnTo>
                  <a:lnTo>
                    <a:pt x="184" y="241"/>
                  </a:lnTo>
                  <a:lnTo>
                    <a:pt x="184" y="247"/>
                  </a:lnTo>
                  <a:lnTo>
                    <a:pt x="191" y="247"/>
                  </a:lnTo>
                  <a:lnTo>
                    <a:pt x="197" y="247"/>
                  </a:lnTo>
                  <a:lnTo>
                    <a:pt x="203" y="247"/>
                  </a:lnTo>
                  <a:lnTo>
                    <a:pt x="203" y="241"/>
                  </a:lnTo>
                  <a:lnTo>
                    <a:pt x="203" y="234"/>
                  </a:lnTo>
                  <a:lnTo>
                    <a:pt x="203" y="228"/>
                  </a:lnTo>
                  <a:lnTo>
                    <a:pt x="210" y="228"/>
                  </a:lnTo>
                  <a:lnTo>
                    <a:pt x="210" y="222"/>
                  </a:lnTo>
                  <a:lnTo>
                    <a:pt x="210" y="215"/>
                  </a:lnTo>
                  <a:lnTo>
                    <a:pt x="216" y="209"/>
                  </a:lnTo>
                  <a:lnTo>
                    <a:pt x="216" y="203"/>
                  </a:lnTo>
                  <a:lnTo>
                    <a:pt x="216" y="196"/>
                  </a:lnTo>
                  <a:lnTo>
                    <a:pt x="216" y="190"/>
                  </a:lnTo>
                  <a:lnTo>
                    <a:pt x="216" y="184"/>
                  </a:lnTo>
                  <a:lnTo>
                    <a:pt x="216" y="177"/>
                  </a:lnTo>
                  <a:lnTo>
                    <a:pt x="222" y="171"/>
                  </a:lnTo>
                  <a:lnTo>
                    <a:pt x="222" y="165"/>
                  </a:lnTo>
                  <a:lnTo>
                    <a:pt x="229" y="165"/>
                  </a:lnTo>
                  <a:lnTo>
                    <a:pt x="229" y="158"/>
                  </a:lnTo>
                  <a:lnTo>
                    <a:pt x="229" y="152"/>
                  </a:lnTo>
                  <a:lnTo>
                    <a:pt x="229" y="145"/>
                  </a:lnTo>
                  <a:lnTo>
                    <a:pt x="229" y="139"/>
                  </a:lnTo>
                  <a:lnTo>
                    <a:pt x="229" y="133"/>
                  </a:lnTo>
                  <a:lnTo>
                    <a:pt x="229" y="126"/>
                  </a:lnTo>
                  <a:lnTo>
                    <a:pt x="235" y="120"/>
                  </a:lnTo>
                  <a:lnTo>
                    <a:pt x="235" y="114"/>
                  </a:lnTo>
                  <a:lnTo>
                    <a:pt x="235" y="107"/>
                  </a:lnTo>
                  <a:lnTo>
                    <a:pt x="241" y="107"/>
                  </a:lnTo>
                  <a:lnTo>
                    <a:pt x="241" y="101"/>
                  </a:lnTo>
                  <a:lnTo>
                    <a:pt x="248" y="101"/>
                  </a:lnTo>
                  <a:lnTo>
                    <a:pt x="248" y="95"/>
                  </a:lnTo>
                  <a:lnTo>
                    <a:pt x="248" y="88"/>
                  </a:lnTo>
                  <a:lnTo>
                    <a:pt x="254" y="88"/>
                  </a:lnTo>
                  <a:lnTo>
                    <a:pt x="254" y="82"/>
                  </a:lnTo>
                  <a:lnTo>
                    <a:pt x="254" y="76"/>
                  </a:lnTo>
                  <a:lnTo>
                    <a:pt x="254" y="69"/>
                  </a:lnTo>
                  <a:lnTo>
                    <a:pt x="254" y="63"/>
                  </a:lnTo>
                  <a:lnTo>
                    <a:pt x="254" y="57"/>
                  </a:lnTo>
                  <a:lnTo>
                    <a:pt x="260" y="57"/>
                  </a:lnTo>
                  <a:lnTo>
                    <a:pt x="260" y="50"/>
                  </a:lnTo>
                  <a:lnTo>
                    <a:pt x="260" y="44"/>
                  </a:lnTo>
                  <a:lnTo>
                    <a:pt x="260" y="38"/>
                  </a:lnTo>
                  <a:lnTo>
                    <a:pt x="267" y="38"/>
                  </a:lnTo>
                  <a:lnTo>
                    <a:pt x="267" y="31"/>
                  </a:lnTo>
                  <a:lnTo>
                    <a:pt x="260" y="31"/>
                  </a:lnTo>
                  <a:lnTo>
                    <a:pt x="267" y="31"/>
                  </a:lnTo>
                  <a:lnTo>
                    <a:pt x="267" y="25"/>
                  </a:lnTo>
                  <a:lnTo>
                    <a:pt x="273" y="25"/>
                  </a:lnTo>
                  <a:lnTo>
                    <a:pt x="267" y="19"/>
                  </a:lnTo>
                  <a:lnTo>
                    <a:pt x="273" y="19"/>
                  </a:lnTo>
                  <a:lnTo>
                    <a:pt x="273" y="12"/>
                  </a:lnTo>
                  <a:lnTo>
                    <a:pt x="279" y="12"/>
                  </a:lnTo>
                  <a:lnTo>
                    <a:pt x="279" y="6"/>
                  </a:lnTo>
                  <a:lnTo>
                    <a:pt x="286" y="6"/>
                  </a:lnTo>
                  <a:lnTo>
                    <a:pt x="292" y="6"/>
                  </a:lnTo>
                  <a:lnTo>
                    <a:pt x="286" y="6"/>
                  </a:lnTo>
                  <a:lnTo>
                    <a:pt x="292" y="0"/>
                  </a:lnTo>
                  <a:lnTo>
                    <a:pt x="298" y="0"/>
                  </a:lnTo>
                  <a:lnTo>
                    <a:pt x="292" y="0"/>
                  </a:lnTo>
                  <a:lnTo>
                    <a:pt x="292" y="6"/>
                  </a:lnTo>
                  <a:lnTo>
                    <a:pt x="286" y="6"/>
                  </a:lnTo>
                  <a:lnTo>
                    <a:pt x="286" y="12"/>
                  </a:lnTo>
                  <a:lnTo>
                    <a:pt x="292" y="12"/>
                  </a:lnTo>
                  <a:lnTo>
                    <a:pt x="292" y="19"/>
                  </a:lnTo>
                  <a:lnTo>
                    <a:pt x="286" y="19"/>
                  </a:lnTo>
                  <a:lnTo>
                    <a:pt x="286" y="25"/>
                  </a:lnTo>
                  <a:lnTo>
                    <a:pt x="279" y="25"/>
                  </a:lnTo>
                  <a:lnTo>
                    <a:pt x="279" y="31"/>
                  </a:lnTo>
                  <a:lnTo>
                    <a:pt x="279" y="38"/>
                  </a:lnTo>
                  <a:lnTo>
                    <a:pt x="279" y="44"/>
                  </a:lnTo>
                  <a:lnTo>
                    <a:pt x="279" y="38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8" y="50"/>
                  </a:lnTo>
                  <a:lnTo>
                    <a:pt x="305" y="50"/>
                  </a:lnTo>
                  <a:lnTo>
                    <a:pt x="311" y="50"/>
                  </a:lnTo>
                  <a:lnTo>
                    <a:pt x="317" y="50"/>
                  </a:lnTo>
                  <a:lnTo>
                    <a:pt x="317" y="57"/>
                  </a:lnTo>
                  <a:lnTo>
                    <a:pt x="349" y="69"/>
                  </a:lnTo>
                  <a:lnTo>
                    <a:pt x="362" y="76"/>
                  </a:lnTo>
                  <a:lnTo>
                    <a:pt x="368" y="82"/>
                  </a:lnTo>
                  <a:lnTo>
                    <a:pt x="375" y="82"/>
                  </a:lnTo>
                  <a:lnTo>
                    <a:pt x="375" y="76"/>
                  </a:lnTo>
                  <a:lnTo>
                    <a:pt x="368" y="76"/>
                  </a:lnTo>
                  <a:lnTo>
                    <a:pt x="368" y="69"/>
                  </a:lnTo>
                  <a:lnTo>
                    <a:pt x="375" y="69"/>
                  </a:lnTo>
                  <a:lnTo>
                    <a:pt x="368" y="69"/>
                  </a:lnTo>
                  <a:lnTo>
                    <a:pt x="368" y="63"/>
                  </a:lnTo>
                  <a:lnTo>
                    <a:pt x="375" y="63"/>
                  </a:lnTo>
                  <a:lnTo>
                    <a:pt x="375" y="57"/>
                  </a:lnTo>
                  <a:lnTo>
                    <a:pt x="381" y="57"/>
                  </a:lnTo>
                  <a:lnTo>
                    <a:pt x="375" y="57"/>
                  </a:lnTo>
                  <a:lnTo>
                    <a:pt x="375" y="50"/>
                  </a:lnTo>
                  <a:lnTo>
                    <a:pt x="381" y="50"/>
                  </a:lnTo>
                  <a:lnTo>
                    <a:pt x="381" y="44"/>
                  </a:lnTo>
                  <a:lnTo>
                    <a:pt x="387" y="44"/>
                  </a:lnTo>
                  <a:lnTo>
                    <a:pt x="387" y="38"/>
                  </a:lnTo>
                  <a:lnTo>
                    <a:pt x="394" y="38"/>
                  </a:lnTo>
                  <a:lnTo>
                    <a:pt x="394" y="44"/>
                  </a:lnTo>
                  <a:lnTo>
                    <a:pt x="400" y="44"/>
                  </a:lnTo>
                  <a:lnTo>
                    <a:pt x="394" y="44"/>
                  </a:lnTo>
                  <a:lnTo>
                    <a:pt x="400" y="50"/>
                  </a:lnTo>
                  <a:lnTo>
                    <a:pt x="400" y="44"/>
                  </a:lnTo>
                  <a:lnTo>
                    <a:pt x="400" y="50"/>
                  </a:lnTo>
                  <a:lnTo>
                    <a:pt x="406" y="50"/>
                  </a:lnTo>
                  <a:lnTo>
                    <a:pt x="413" y="38"/>
                  </a:lnTo>
                  <a:lnTo>
                    <a:pt x="419" y="38"/>
                  </a:lnTo>
                  <a:lnTo>
                    <a:pt x="419" y="44"/>
                  </a:lnTo>
                  <a:lnTo>
                    <a:pt x="425" y="44"/>
                  </a:lnTo>
                  <a:lnTo>
                    <a:pt x="425" y="50"/>
                  </a:lnTo>
                  <a:lnTo>
                    <a:pt x="432" y="50"/>
                  </a:lnTo>
                  <a:lnTo>
                    <a:pt x="432" y="57"/>
                  </a:lnTo>
                  <a:lnTo>
                    <a:pt x="438" y="57"/>
                  </a:lnTo>
                  <a:lnTo>
                    <a:pt x="438" y="63"/>
                  </a:lnTo>
                  <a:lnTo>
                    <a:pt x="444" y="63"/>
                  </a:lnTo>
                  <a:lnTo>
                    <a:pt x="444" y="69"/>
                  </a:lnTo>
                  <a:lnTo>
                    <a:pt x="444" y="76"/>
                  </a:lnTo>
                  <a:lnTo>
                    <a:pt x="444" y="82"/>
                  </a:lnTo>
                  <a:lnTo>
                    <a:pt x="444" y="88"/>
                  </a:lnTo>
                  <a:lnTo>
                    <a:pt x="444" y="82"/>
                  </a:lnTo>
                  <a:lnTo>
                    <a:pt x="444" y="76"/>
                  </a:lnTo>
                  <a:lnTo>
                    <a:pt x="451" y="76"/>
                  </a:lnTo>
                  <a:lnTo>
                    <a:pt x="451" y="69"/>
                  </a:lnTo>
                  <a:lnTo>
                    <a:pt x="457" y="69"/>
                  </a:lnTo>
                  <a:lnTo>
                    <a:pt x="457" y="76"/>
                  </a:lnTo>
                  <a:lnTo>
                    <a:pt x="451" y="76"/>
                  </a:lnTo>
                  <a:lnTo>
                    <a:pt x="457" y="76"/>
                  </a:lnTo>
                  <a:lnTo>
                    <a:pt x="451" y="76"/>
                  </a:lnTo>
                  <a:lnTo>
                    <a:pt x="457" y="76"/>
                  </a:lnTo>
                  <a:lnTo>
                    <a:pt x="451" y="76"/>
                  </a:lnTo>
                  <a:lnTo>
                    <a:pt x="457" y="76"/>
                  </a:lnTo>
                  <a:lnTo>
                    <a:pt x="451" y="76"/>
                  </a:lnTo>
                  <a:lnTo>
                    <a:pt x="457" y="76"/>
                  </a:lnTo>
                  <a:lnTo>
                    <a:pt x="457" y="82"/>
                  </a:lnTo>
                  <a:lnTo>
                    <a:pt x="463" y="82"/>
                  </a:lnTo>
                  <a:lnTo>
                    <a:pt x="470" y="82"/>
                  </a:lnTo>
                  <a:lnTo>
                    <a:pt x="463" y="82"/>
                  </a:lnTo>
                  <a:lnTo>
                    <a:pt x="470" y="76"/>
                  </a:lnTo>
                  <a:lnTo>
                    <a:pt x="463" y="76"/>
                  </a:lnTo>
                  <a:lnTo>
                    <a:pt x="470" y="76"/>
                  </a:lnTo>
                  <a:lnTo>
                    <a:pt x="476" y="76"/>
                  </a:lnTo>
                  <a:lnTo>
                    <a:pt x="476" y="69"/>
                  </a:lnTo>
                  <a:lnTo>
                    <a:pt x="476" y="76"/>
                  </a:lnTo>
                  <a:lnTo>
                    <a:pt x="476" y="69"/>
                  </a:lnTo>
                  <a:lnTo>
                    <a:pt x="476" y="76"/>
                  </a:lnTo>
                  <a:lnTo>
                    <a:pt x="482" y="76"/>
                  </a:lnTo>
                  <a:lnTo>
                    <a:pt x="482" y="69"/>
                  </a:lnTo>
                  <a:lnTo>
                    <a:pt x="482" y="76"/>
                  </a:lnTo>
                  <a:lnTo>
                    <a:pt x="482" y="82"/>
                  </a:lnTo>
                  <a:lnTo>
                    <a:pt x="482" y="88"/>
                  </a:lnTo>
                  <a:lnTo>
                    <a:pt x="482" y="82"/>
                  </a:lnTo>
                  <a:lnTo>
                    <a:pt x="482" y="88"/>
                  </a:lnTo>
                  <a:lnTo>
                    <a:pt x="482" y="82"/>
                  </a:lnTo>
                  <a:lnTo>
                    <a:pt x="482" y="88"/>
                  </a:lnTo>
                  <a:lnTo>
                    <a:pt x="482" y="82"/>
                  </a:lnTo>
                  <a:lnTo>
                    <a:pt x="489" y="82"/>
                  </a:lnTo>
                  <a:lnTo>
                    <a:pt x="495" y="82"/>
                  </a:lnTo>
                  <a:lnTo>
                    <a:pt x="489" y="82"/>
                  </a:lnTo>
                  <a:lnTo>
                    <a:pt x="495" y="82"/>
                  </a:lnTo>
                  <a:lnTo>
                    <a:pt x="495" y="76"/>
                  </a:lnTo>
                  <a:lnTo>
                    <a:pt x="495" y="82"/>
                  </a:lnTo>
                  <a:lnTo>
                    <a:pt x="501" y="82"/>
                  </a:lnTo>
                  <a:lnTo>
                    <a:pt x="501" y="88"/>
                  </a:lnTo>
                  <a:lnTo>
                    <a:pt x="508" y="82"/>
                  </a:lnTo>
                  <a:lnTo>
                    <a:pt x="508" y="88"/>
                  </a:lnTo>
                  <a:lnTo>
                    <a:pt x="514" y="88"/>
                  </a:lnTo>
                  <a:lnTo>
                    <a:pt x="520" y="88"/>
                  </a:lnTo>
                  <a:lnTo>
                    <a:pt x="527" y="101"/>
                  </a:lnTo>
                  <a:lnTo>
                    <a:pt x="533" y="95"/>
                  </a:lnTo>
                  <a:lnTo>
                    <a:pt x="533" y="88"/>
                  </a:lnTo>
                  <a:lnTo>
                    <a:pt x="533" y="82"/>
                  </a:lnTo>
                  <a:lnTo>
                    <a:pt x="533" y="76"/>
                  </a:lnTo>
                  <a:lnTo>
                    <a:pt x="533" y="69"/>
                  </a:lnTo>
                  <a:lnTo>
                    <a:pt x="533" y="63"/>
                  </a:lnTo>
                  <a:lnTo>
                    <a:pt x="533" y="69"/>
                  </a:lnTo>
                  <a:lnTo>
                    <a:pt x="540" y="69"/>
                  </a:lnTo>
                  <a:lnTo>
                    <a:pt x="540" y="76"/>
                  </a:lnTo>
                  <a:lnTo>
                    <a:pt x="546" y="76"/>
                  </a:lnTo>
                  <a:lnTo>
                    <a:pt x="552" y="76"/>
                  </a:lnTo>
                  <a:lnTo>
                    <a:pt x="552" y="82"/>
                  </a:lnTo>
                  <a:lnTo>
                    <a:pt x="559" y="82"/>
                  </a:lnTo>
                  <a:lnTo>
                    <a:pt x="559" y="76"/>
                  </a:lnTo>
                  <a:lnTo>
                    <a:pt x="559" y="82"/>
                  </a:lnTo>
                  <a:lnTo>
                    <a:pt x="565" y="82"/>
                  </a:lnTo>
                  <a:lnTo>
                    <a:pt x="571" y="82"/>
                  </a:lnTo>
                  <a:lnTo>
                    <a:pt x="571" y="76"/>
                  </a:lnTo>
                  <a:lnTo>
                    <a:pt x="578" y="76"/>
                  </a:lnTo>
                  <a:lnTo>
                    <a:pt x="584" y="76"/>
                  </a:lnTo>
                  <a:lnTo>
                    <a:pt x="578" y="76"/>
                  </a:lnTo>
                  <a:lnTo>
                    <a:pt x="584" y="76"/>
                  </a:lnTo>
                  <a:lnTo>
                    <a:pt x="584" y="69"/>
                  </a:lnTo>
                  <a:lnTo>
                    <a:pt x="584" y="76"/>
                  </a:lnTo>
                  <a:lnTo>
                    <a:pt x="584" y="69"/>
                  </a:lnTo>
                  <a:lnTo>
                    <a:pt x="590" y="69"/>
                  </a:lnTo>
                  <a:lnTo>
                    <a:pt x="597" y="69"/>
                  </a:lnTo>
                  <a:lnTo>
                    <a:pt x="597" y="63"/>
                  </a:lnTo>
                  <a:lnTo>
                    <a:pt x="603" y="63"/>
                  </a:lnTo>
                  <a:lnTo>
                    <a:pt x="609" y="63"/>
                  </a:lnTo>
                  <a:lnTo>
                    <a:pt x="609" y="57"/>
                  </a:lnTo>
                  <a:lnTo>
                    <a:pt x="616" y="50"/>
                  </a:lnTo>
                  <a:lnTo>
                    <a:pt x="628" y="50"/>
                  </a:lnTo>
                  <a:lnTo>
                    <a:pt x="641" y="57"/>
                  </a:lnTo>
                  <a:lnTo>
                    <a:pt x="647" y="57"/>
                  </a:lnTo>
                  <a:lnTo>
                    <a:pt x="647" y="50"/>
                  </a:lnTo>
                  <a:lnTo>
                    <a:pt x="647" y="38"/>
                  </a:lnTo>
                  <a:lnTo>
                    <a:pt x="647" y="44"/>
                  </a:lnTo>
                  <a:lnTo>
                    <a:pt x="654" y="44"/>
                  </a:lnTo>
                  <a:lnTo>
                    <a:pt x="654" y="50"/>
                  </a:lnTo>
                  <a:lnTo>
                    <a:pt x="654" y="57"/>
                  </a:lnTo>
                  <a:lnTo>
                    <a:pt x="660" y="57"/>
                  </a:lnTo>
                  <a:lnTo>
                    <a:pt x="660" y="50"/>
                  </a:lnTo>
                  <a:lnTo>
                    <a:pt x="660" y="57"/>
                  </a:lnTo>
                  <a:lnTo>
                    <a:pt x="666" y="50"/>
                  </a:lnTo>
                  <a:lnTo>
                    <a:pt x="673" y="50"/>
                  </a:lnTo>
                  <a:lnTo>
                    <a:pt x="679" y="50"/>
                  </a:lnTo>
                  <a:lnTo>
                    <a:pt x="673" y="50"/>
                  </a:lnTo>
                  <a:lnTo>
                    <a:pt x="673" y="57"/>
                  </a:lnTo>
                  <a:lnTo>
                    <a:pt x="666" y="57"/>
                  </a:lnTo>
                  <a:lnTo>
                    <a:pt x="660" y="57"/>
                  </a:lnTo>
                  <a:lnTo>
                    <a:pt x="660" y="63"/>
                  </a:lnTo>
                  <a:lnTo>
                    <a:pt x="660" y="69"/>
                  </a:lnTo>
                  <a:lnTo>
                    <a:pt x="660" y="76"/>
                  </a:lnTo>
                  <a:lnTo>
                    <a:pt x="660" y="82"/>
                  </a:lnTo>
                  <a:lnTo>
                    <a:pt x="660" y="88"/>
                  </a:lnTo>
                  <a:lnTo>
                    <a:pt x="666" y="88"/>
                  </a:lnTo>
                  <a:lnTo>
                    <a:pt x="673" y="88"/>
                  </a:lnTo>
                  <a:lnTo>
                    <a:pt x="679" y="82"/>
                  </a:lnTo>
                  <a:lnTo>
                    <a:pt x="685" y="82"/>
                  </a:lnTo>
                  <a:lnTo>
                    <a:pt x="685" y="88"/>
                  </a:lnTo>
                  <a:lnTo>
                    <a:pt x="679" y="88"/>
                  </a:lnTo>
                  <a:lnTo>
                    <a:pt x="679" y="95"/>
                  </a:lnTo>
                  <a:lnTo>
                    <a:pt x="673" y="95"/>
                  </a:lnTo>
                  <a:lnTo>
                    <a:pt x="666" y="95"/>
                  </a:lnTo>
                  <a:lnTo>
                    <a:pt x="666" y="101"/>
                  </a:lnTo>
                  <a:lnTo>
                    <a:pt x="666" y="107"/>
                  </a:lnTo>
                  <a:lnTo>
                    <a:pt x="666" y="114"/>
                  </a:lnTo>
                  <a:lnTo>
                    <a:pt x="673" y="107"/>
                  </a:lnTo>
                  <a:lnTo>
                    <a:pt x="673" y="114"/>
                  </a:lnTo>
                  <a:lnTo>
                    <a:pt x="666" y="114"/>
                  </a:lnTo>
                  <a:lnTo>
                    <a:pt x="666" y="120"/>
                  </a:lnTo>
                  <a:lnTo>
                    <a:pt x="666" y="126"/>
                  </a:lnTo>
                  <a:lnTo>
                    <a:pt x="666" y="133"/>
                  </a:lnTo>
                  <a:lnTo>
                    <a:pt x="660" y="133"/>
                  </a:lnTo>
                  <a:lnTo>
                    <a:pt x="666" y="133"/>
                  </a:lnTo>
                  <a:lnTo>
                    <a:pt x="660" y="133"/>
                  </a:lnTo>
                  <a:lnTo>
                    <a:pt x="666" y="133"/>
                  </a:lnTo>
                  <a:lnTo>
                    <a:pt x="666" y="139"/>
                  </a:lnTo>
                  <a:lnTo>
                    <a:pt x="666" y="145"/>
                  </a:lnTo>
                  <a:lnTo>
                    <a:pt x="666" y="152"/>
                  </a:lnTo>
                  <a:lnTo>
                    <a:pt x="666" y="158"/>
                  </a:lnTo>
                  <a:lnTo>
                    <a:pt x="666" y="165"/>
                  </a:lnTo>
                  <a:lnTo>
                    <a:pt x="673" y="165"/>
                  </a:lnTo>
                  <a:lnTo>
                    <a:pt x="679" y="165"/>
                  </a:lnTo>
                  <a:lnTo>
                    <a:pt x="679" y="171"/>
                  </a:lnTo>
                  <a:lnTo>
                    <a:pt x="685" y="171"/>
                  </a:lnTo>
                  <a:lnTo>
                    <a:pt x="685" y="177"/>
                  </a:lnTo>
                  <a:lnTo>
                    <a:pt x="692" y="177"/>
                  </a:lnTo>
                  <a:lnTo>
                    <a:pt x="692" y="184"/>
                  </a:lnTo>
                  <a:lnTo>
                    <a:pt x="698" y="184"/>
                  </a:lnTo>
                  <a:lnTo>
                    <a:pt x="698" y="190"/>
                  </a:lnTo>
                  <a:lnTo>
                    <a:pt x="692" y="190"/>
                  </a:lnTo>
                  <a:lnTo>
                    <a:pt x="685" y="190"/>
                  </a:lnTo>
                  <a:lnTo>
                    <a:pt x="692" y="190"/>
                  </a:lnTo>
                  <a:lnTo>
                    <a:pt x="692" y="196"/>
                  </a:lnTo>
                  <a:lnTo>
                    <a:pt x="685" y="196"/>
                  </a:lnTo>
                  <a:lnTo>
                    <a:pt x="692" y="196"/>
                  </a:lnTo>
                  <a:lnTo>
                    <a:pt x="692" y="203"/>
                  </a:lnTo>
                  <a:lnTo>
                    <a:pt x="685" y="203"/>
                  </a:lnTo>
                  <a:lnTo>
                    <a:pt x="692" y="203"/>
                  </a:lnTo>
                  <a:lnTo>
                    <a:pt x="692" y="209"/>
                  </a:lnTo>
                  <a:lnTo>
                    <a:pt x="692" y="215"/>
                  </a:lnTo>
                  <a:lnTo>
                    <a:pt x="685" y="215"/>
                  </a:lnTo>
                  <a:lnTo>
                    <a:pt x="692" y="222"/>
                  </a:lnTo>
                  <a:lnTo>
                    <a:pt x="685" y="222"/>
                  </a:lnTo>
                  <a:lnTo>
                    <a:pt x="685" y="228"/>
                  </a:lnTo>
                  <a:lnTo>
                    <a:pt x="685" y="234"/>
                  </a:lnTo>
                  <a:lnTo>
                    <a:pt x="685" y="241"/>
                  </a:lnTo>
                  <a:lnTo>
                    <a:pt x="679" y="234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3" y="234"/>
                  </a:lnTo>
                  <a:lnTo>
                    <a:pt x="673" y="241"/>
                  </a:lnTo>
                  <a:lnTo>
                    <a:pt x="666" y="241"/>
                  </a:lnTo>
                  <a:lnTo>
                    <a:pt x="660" y="241"/>
                  </a:lnTo>
                  <a:lnTo>
                    <a:pt x="660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7" y="222"/>
                  </a:lnTo>
                  <a:lnTo>
                    <a:pt x="641" y="215"/>
                  </a:lnTo>
                  <a:lnTo>
                    <a:pt x="641" y="222"/>
                  </a:lnTo>
                  <a:lnTo>
                    <a:pt x="641" y="215"/>
                  </a:lnTo>
                  <a:lnTo>
                    <a:pt x="641" y="222"/>
                  </a:lnTo>
                  <a:lnTo>
                    <a:pt x="635" y="222"/>
                  </a:lnTo>
                  <a:lnTo>
                    <a:pt x="635" y="228"/>
                  </a:lnTo>
                  <a:lnTo>
                    <a:pt x="641" y="228"/>
                  </a:lnTo>
                  <a:lnTo>
                    <a:pt x="641" y="234"/>
                  </a:lnTo>
                  <a:lnTo>
                    <a:pt x="635" y="234"/>
                  </a:lnTo>
                  <a:lnTo>
                    <a:pt x="635" y="241"/>
                  </a:lnTo>
                  <a:lnTo>
                    <a:pt x="641" y="241"/>
                  </a:lnTo>
                  <a:lnTo>
                    <a:pt x="641" y="247"/>
                  </a:lnTo>
                  <a:lnTo>
                    <a:pt x="641" y="253"/>
                  </a:lnTo>
                  <a:lnTo>
                    <a:pt x="635" y="253"/>
                  </a:lnTo>
                  <a:lnTo>
                    <a:pt x="628" y="253"/>
                  </a:lnTo>
                  <a:lnTo>
                    <a:pt x="622" y="253"/>
                  </a:lnTo>
                  <a:lnTo>
                    <a:pt x="622" y="247"/>
                  </a:lnTo>
                  <a:lnTo>
                    <a:pt x="616" y="247"/>
                  </a:lnTo>
                  <a:lnTo>
                    <a:pt x="609" y="247"/>
                  </a:lnTo>
                  <a:lnTo>
                    <a:pt x="603" y="253"/>
                  </a:lnTo>
                  <a:lnTo>
                    <a:pt x="603" y="260"/>
                  </a:lnTo>
                  <a:lnTo>
                    <a:pt x="603" y="266"/>
                  </a:lnTo>
                  <a:lnTo>
                    <a:pt x="597" y="266"/>
                  </a:lnTo>
                  <a:lnTo>
                    <a:pt x="603" y="272"/>
                  </a:lnTo>
                  <a:lnTo>
                    <a:pt x="603" y="266"/>
                  </a:lnTo>
                  <a:lnTo>
                    <a:pt x="603" y="272"/>
                  </a:lnTo>
                  <a:lnTo>
                    <a:pt x="609" y="279"/>
                  </a:lnTo>
                  <a:lnTo>
                    <a:pt x="609" y="285"/>
                  </a:lnTo>
                  <a:lnTo>
                    <a:pt x="603" y="285"/>
                  </a:lnTo>
                  <a:lnTo>
                    <a:pt x="603" y="291"/>
                  </a:lnTo>
                  <a:lnTo>
                    <a:pt x="597" y="298"/>
                  </a:lnTo>
                  <a:lnTo>
                    <a:pt x="603" y="304"/>
                  </a:lnTo>
                  <a:lnTo>
                    <a:pt x="609" y="304"/>
                  </a:lnTo>
                  <a:lnTo>
                    <a:pt x="609" y="310"/>
                  </a:lnTo>
                  <a:lnTo>
                    <a:pt x="609" y="317"/>
                  </a:lnTo>
                  <a:lnTo>
                    <a:pt x="609" y="323"/>
                  </a:lnTo>
                  <a:lnTo>
                    <a:pt x="609" y="329"/>
                  </a:lnTo>
                  <a:lnTo>
                    <a:pt x="597" y="336"/>
                  </a:lnTo>
                  <a:lnTo>
                    <a:pt x="590" y="336"/>
                  </a:lnTo>
                  <a:lnTo>
                    <a:pt x="584" y="336"/>
                  </a:lnTo>
                  <a:lnTo>
                    <a:pt x="578" y="336"/>
                  </a:lnTo>
                  <a:lnTo>
                    <a:pt x="578" y="342"/>
                  </a:lnTo>
                  <a:lnTo>
                    <a:pt x="578" y="336"/>
                  </a:lnTo>
                  <a:lnTo>
                    <a:pt x="578" y="342"/>
                  </a:lnTo>
                  <a:lnTo>
                    <a:pt x="571" y="342"/>
                  </a:lnTo>
                  <a:lnTo>
                    <a:pt x="565" y="342"/>
                  </a:lnTo>
                  <a:lnTo>
                    <a:pt x="559" y="342"/>
                  </a:lnTo>
                  <a:lnTo>
                    <a:pt x="559" y="336"/>
                  </a:lnTo>
                  <a:lnTo>
                    <a:pt x="559" y="329"/>
                  </a:lnTo>
                  <a:lnTo>
                    <a:pt x="559" y="323"/>
                  </a:lnTo>
                  <a:lnTo>
                    <a:pt x="565" y="323"/>
                  </a:lnTo>
                  <a:lnTo>
                    <a:pt x="565" y="317"/>
                  </a:lnTo>
                  <a:lnTo>
                    <a:pt x="565" y="310"/>
                  </a:lnTo>
                  <a:lnTo>
                    <a:pt x="565" y="304"/>
                  </a:lnTo>
                  <a:lnTo>
                    <a:pt x="559" y="304"/>
                  </a:lnTo>
                  <a:lnTo>
                    <a:pt x="559" y="298"/>
                  </a:lnTo>
                  <a:lnTo>
                    <a:pt x="552" y="298"/>
                  </a:lnTo>
                  <a:lnTo>
                    <a:pt x="552" y="291"/>
                  </a:lnTo>
                  <a:lnTo>
                    <a:pt x="546" y="291"/>
                  </a:lnTo>
                  <a:lnTo>
                    <a:pt x="540" y="291"/>
                  </a:lnTo>
                  <a:lnTo>
                    <a:pt x="533" y="291"/>
                  </a:lnTo>
                  <a:lnTo>
                    <a:pt x="520" y="291"/>
                  </a:lnTo>
                  <a:lnTo>
                    <a:pt x="495" y="291"/>
                  </a:lnTo>
                  <a:lnTo>
                    <a:pt x="482" y="291"/>
                  </a:lnTo>
                  <a:lnTo>
                    <a:pt x="482" y="298"/>
                  </a:lnTo>
                  <a:lnTo>
                    <a:pt x="482" y="304"/>
                  </a:lnTo>
                  <a:lnTo>
                    <a:pt x="476" y="304"/>
                  </a:lnTo>
                  <a:lnTo>
                    <a:pt x="476" y="310"/>
                  </a:lnTo>
                  <a:lnTo>
                    <a:pt x="482" y="317"/>
                  </a:lnTo>
                  <a:lnTo>
                    <a:pt x="476" y="317"/>
                  </a:lnTo>
                  <a:lnTo>
                    <a:pt x="476" y="323"/>
                  </a:lnTo>
                  <a:lnTo>
                    <a:pt x="470" y="323"/>
                  </a:lnTo>
                  <a:lnTo>
                    <a:pt x="470" y="329"/>
                  </a:lnTo>
                  <a:lnTo>
                    <a:pt x="476" y="329"/>
                  </a:lnTo>
                  <a:lnTo>
                    <a:pt x="470" y="329"/>
                  </a:lnTo>
                  <a:lnTo>
                    <a:pt x="476" y="329"/>
                  </a:lnTo>
                  <a:lnTo>
                    <a:pt x="470" y="329"/>
                  </a:lnTo>
                  <a:lnTo>
                    <a:pt x="476" y="336"/>
                  </a:lnTo>
                  <a:lnTo>
                    <a:pt x="470" y="336"/>
                  </a:lnTo>
                  <a:lnTo>
                    <a:pt x="476" y="336"/>
                  </a:lnTo>
                  <a:lnTo>
                    <a:pt x="476" y="342"/>
                  </a:lnTo>
                  <a:lnTo>
                    <a:pt x="470" y="348"/>
                  </a:lnTo>
                  <a:lnTo>
                    <a:pt x="489" y="348"/>
                  </a:lnTo>
                  <a:lnTo>
                    <a:pt x="495" y="348"/>
                  </a:lnTo>
                  <a:lnTo>
                    <a:pt x="508" y="348"/>
                  </a:lnTo>
                  <a:lnTo>
                    <a:pt x="514" y="348"/>
                  </a:lnTo>
                  <a:lnTo>
                    <a:pt x="527" y="348"/>
                  </a:lnTo>
                  <a:lnTo>
                    <a:pt x="533" y="348"/>
                  </a:lnTo>
                  <a:lnTo>
                    <a:pt x="565" y="348"/>
                  </a:lnTo>
                  <a:lnTo>
                    <a:pt x="565" y="355"/>
                  </a:lnTo>
                  <a:lnTo>
                    <a:pt x="559" y="355"/>
                  </a:lnTo>
                  <a:lnTo>
                    <a:pt x="565" y="355"/>
                  </a:lnTo>
                  <a:lnTo>
                    <a:pt x="559" y="355"/>
                  </a:lnTo>
                  <a:lnTo>
                    <a:pt x="565" y="355"/>
                  </a:lnTo>
                  <a:lnTo>
                    <a:pt x="565" y="361"/>
                  </a:lnTo>
                  <a:lnTo>
                    <a:pt x="559" y="361"/>
                  </a:lnTo>
                  <a:lnTo>
                    <a:pt x="565" y="361"/>
                  </a:lnTo>
                  <a:lnTo>
                    <a:pt x="565" y="368"/>
                  </a:lnTo>
                  <a:lnTo>
                    <a:pt x="559" y="368"/>
                  </a:lnTo>
                  <a:lnTo>
                    <a:pt x="559" y="374"/>
                  </a:lnTo>
                  <a:lnTo>
                    <a:pt x="552" y="380"/>
                  </a:lnTo>
                  <a:lnTo>
                    <a:pt x="552" y="387"/>
                  </a:lnTo>
                  <a:lnTo>
                    <a:pt x="552" y="393"/>
                  </a:lnTo>
                  <a:lnTo>
                    <a:pt x="559" y="393"/>
                  </a:lnTo>
                  <a:lnTo>
                    <a:pt x="552" y="393"/>
                  </a:lnTo>
                  <a:lnTo>
                    <a:pt x="559" y="393"/>
                  </a:lnTo>
                  <a:lnTo>
                    <a:pt x="559" y="399"/>
                  </a:lnTo>
                  <a:lnTo>
                    <a:pt x="565" y="399"/>
                  </a:lnTo>
                  <a:lnTo>
                    <a:pt x="565" y="406"/>
                  </a:lnTo>
                  <a:lnTo>
                    <a:pt x="571" y="406"/>
                  </a:lnTo>
                  <a:lnTo>
                    <a:pt x="571" y="412"/>
                  </a:lnTo>
                  <a:lnTo>
                    <a:pt x="571" y="418"/>
                  </a:lnTo>
                  <a:lnTo>
                    <a:pt x="578" y="418"/>
                  </a:lnTo>
                  <a:lnTo>
                    <a:pt x="578" y="425"/>
                  </a:lnTo>
                  <a:lnTo>
                    <a:pt x="571" y="425"/>
                  </a:lnTo>
                  <a:lnTo>
                    <a:pt x="578" y="425"/>
                  </a:lnTo>
                  <a:lnTo>
                    <a:pt x="578" y="431"/>
                  </a:lnTo>
                  <a:lnTo>
                    <a:pt x="584" y="431"/>
                  </a:lnTo>
                  <a:lnTo>
                    <a:pt x="584" y="437"/>
                  </a:lnTo>
                  <a:lnTo>
                    <a:pt x="578" y="437"/>
                  </a:lnTo>
                  <a:lnTo>
                    <a:pt x="584" y="437"/>
                  </a:lnTo>
                  <a:lnTo>
                    <a:pt x="578" y="437"/>
                  </a:lnTo>
                  <a:lnTo>
                    <a:pt x="584" y="437"/>
                  </a:lnTo>
                  <a:lnTo>
                    <a:pt x="578" y="437"/>
                  </a:lnTo>
                  <a:lnTo>
                    <a:pt x="578" y="444"/>
                  </a:lnTo>
                  <a:lnTo>
                    <a:pt x="578" y="437"/>
                  </a:lnTo>
                  <a:lnTo>
                    <a:pt x="578" y="444"/>
                  </a:lnTo>
                  <a:lnTo>
                    <a:pt x="571" y="444"/>
                  </a:lnTo>
                  <a:lnTo>
                    <a:pt x="571" y="450"/>
                  </a:lnTo>
                  <a:lnTo>
                    <a:pt x="565" y="444"/>
                  </a:lnTo>
                  <a:lnTo>
                    <a:pt x="565" y="450"/>
                  </a:lnTo>
                  <a:lnTo>
                    <a:pt x="559" y="450"/>
                  </a:lnTo>
                  <a:lnTo>
                    <a:pt x="559" y="456"/>
                  </a:lnTo>
                  <a:lnTo>
                    <a:pt x="559" y="463"/>
                  </a:lnTo>
                  <a:lnTo>
                    <a:pt x="559" y="456"/>
                  </a:lnTo>
                  <a:lnTo>
                    <a:pt x="552" y="456"/>
                  </a:lnTo>
                  <a:lnTo>
                    <a:pt x="552" y="463"/>
                  </a:lnTo>
                  <a:lnTo>
                    <a:pt x="552" y="469"/>
                  </a:lnTo>
                  <a:lnTo>
                    <a:pt x="546" y="469"/>
                  </a:lnTo>
                  <a:lnTo>
                    <a:pt x="546" y="475"/>
                  </a:lnTo>
                  <a:lnTo>
                    <a:pt x="546" y="469"/>
                  </a:lnTo>
                  <a:lnTo>
                    <a:pt x="546" y="475"/>
                  </a:lnTo>
                  <a:lnTo>
                    <a:pt x="540" y="475"/>
                  </a:lnTo>
                  <a:lnTo>
                    <a:pt x="540" y="482"/>
                  </a:lnTo>
                  <a:lnTo>
                    <a:pt x="546" y="482"/>
                  </a:lnTo>
                  <a:lnTo>
                    <a:pt x="546" y="488"/>
                  </a:lnTo>
                  <a:lnTo>
                    <a:pt x="546" y="482"/>
                  </a:lnTo>
                  <a:lnTo>
                    <a:pt x="552" y="488"/>
                  </a:lnTo>
                  <a:lnTo>
                    <a:pt x="559" y="482"/>
                  </a:lnTo>
                  <a:lnTo>
                    <a:pt x="559" y="488"/>
                  </a:lnTo>
                  <a:lnTo>
                    <a:pt x="565" y="488"/>
                  </a:lnTo>
                  <a:lnTo>
                    <a:pt x="565" y="494"/>
                  </a:lnTo>
                  <a:lnTo>
                    <a:pt x="571" y="494"/>
                  </a:lnTo>
                  <a:lnTo>
                    <a:pt x="565" y="494"/>
                  </a:lnTo>
                  <a:lnTo>
                    <a:pt x="565" y="501"/>
                  </a:lnTo>
                  <a:lnTo>
                    <a:pt x="571" y="501"/>
                  </a:lnTo>
                  <a:lnTo>
                    <a:pt x="565" y="501"/>
                  </a:lnTo>
                  <a:lnTo>
                    <a:pt x="565" y="507"/>
                  </a:lnTo>
                  <a:lnTo>
                    <a:pt x="559" y="507"/>
                  </a:lnTo>
                  <a:lnTo>
                    <a:pt x="565" y="507"/>
                  </a:lnTo>
                  <a:lnTo>
                    <a:pt x="559" y="507"/>
                  </a:lnTo>
                  <a:lnTo>
                    <a:pt x="559" y="51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59" y="526"/>
                  </a:lnTo>
                  <a:lnTo>
                    <a:pt x="565" y="526"/>
                  </a:lnTo>
                  <a:lnTo>
                    <a:pt x="559" y="526"/>
                  </a:lnTo>
                  <a:lnTo>
                    <a:pt x="565" y="526"/>
                  </a:lnTo>
                  <a:lnTo>
                    <a:pt x="565" y="532"/>
                  </a:lnTo>
                  <a:lnTo>
                    <a:pt x="565" y="539"/>
                  </a:lnTo>
                  <a:lnTo>
                    <a:pt x="559" y="539"/>
                  </a:lnTo>
                  <a:lnTo>
                    <a:pt x="559" y="545"/>
                  </a:lnTo>
                  <a:lnTo>
                    <a:pt x="552" y="545"/>
                  </a:lnTo>
                  <a:lnTo>
                    <a:pt x="559" y="545"/>
                  </a:lnTo>
                  <a:lnTo>
                    <a:pt x="552" y="545"/>
                  </a:lnTo>
                  <a:lnTo>
                    <a:pt x="546" y="545"/>
                  </a:lnTo>
                  <a:lnTo>
                    <a:pt x="546" y="551"/>
                  </a:lnTo>
                  <a:lnTo>
                    <a:pt x="540" y="551"/>
                  </a:lnTo>
                  <a:lnTo>
                    <a:pt x="546" y="551"/>
                  </a:lnTo>
                  <a:lnTo>
                    <a:pt x="540" y="551"/>
                  </a:lnTo>
                  <a:lnTo>
                    <a:pt x="533" y="551"/>
                  </a:lnTo>
                  <a:lnTo>
                    <a:pt x="540" y="558"/>
                  </a:lnTo>
                  <a:lnTo>
                    <a:pt x="533" y="558"/>
                  </a:lnTo>
                  <a:lnTo>
                    <a:pt x="533" y="564"/>
                  </a:lnTo>
                  <a:lnTo>
                    <a:pt x="527" y="564"/>
                  </a:lnTo>
                  <a:lnTo>
                    <a:pt x="520" y="564"/>
                  </a:lnTo>
                  <a:lnTo>
                    <a:pt x="527" y="564"/>
                  </a:lnTo>
                  <a:lnTo>
                    <a:pt x="520" y="564"/>
                  </a:lnTo>
                  <a:lnTo>
                    <a:pt x="520" y="571"/>
                  </a:lnTo>
                  <a:lnTo>
                    <a:pt x="514" y="571"/>
                  </a:lnTo>
                  <a:lnTo>
                    <a:pt x="514" y="577"/>
                  </a:lnTo>
                  <a:lnTo>
                    <a:pt x="514" y="571"/>
                  </a:lnTo>
                  <a:lnTo>
                    <a:pt x="514" y="577"/>
                  </a:lnTo>
                  <a:lnTo>
                    <a:pt x="508" y="577"/>
                  </a:lnTo>
                  <a:lnTo>
                    <a:pt x="501" y="577"/>
                  </a:lnTo>
                  <a:lnTo>
                    <a:pt x="501" y="571"/>
                  </a:lnTo>
                  <a:lnTo>
                    <a:pt x="501" y="577"/>
                  </a:lnTo>
                  <a:lnTo>
                    <a:pt x="495" y="577"/>
                  </a:lnTo>
                  <a:lnTo>
                    <a:pt x="495" y="571"/>
                  </a:lnTo>
                  <a:lnTo>
                    <a:pt x="489" y="571"/>
                  </a:lnTo>
                  <a:lnTo>
                    <a:pt x="482" y="571"/>
                  </a:lnTo>
                  <a:lnTo>
                    <a:pt x="482" y="564"/>
                  </a:lnTo>
                  <a:lnTo>
                    <a:pt x="476" y="564"/>
                  </a:lnTo>
                  <a:lnTo>
                    <a:pt x="470" y="564"/>
                  </a:lnTo>
                  <a:lnTo>
                    <a:pt x="470" y="571"/>
                  </a:lnTo>
                  <a:lnTo>
                    <a:pt x="470" y="564"/>
                  </a:lnTo>
                  <a:lnTo>
                    <a:pt x="463" y="564"/>
                  </a:lnTo>
                  <a:lnTo>
                    <a:pt x="457" y="564"/>
                  </a:lnTo>
                  <a:lnTo>
                    <a:pt x="451" y="564"/>
                  </a:lnTo>
                  <a:lnTo>
                    <a:pt x="444" y="564"/>
                  </a:lnTo>
                  <a:lnTo>
                    <a:pt x="438" y="564"/>
                  </a:lnTo>
                  <a:lnTo>
                    <a:pt x="432" y="564"/>
                  </a:lnTo>
                  <a:lnTo>
                    <a:pt x="425" y="564"/>
                  </a:lnTo>
                  <a:lnTo>
                    <a:pt x="419" y="564"/>
                  </a:lnTo>
                  <a:lnTo>
                    <a:pt x="413" y="564"/>
                  </a:lnTo>
                  <a:lnTo>
                    <a:pt x="413" y="558"/>
                  </a:lnTo>
                  <a:lnTo>
                    <a:pt x="406" y="564"/>
                  </a:lnTo>
                  <a:lnTo>
                    <a:pt x="400" y="564"/>
                  </a:lnTo>
                  <a:lnTo>
                    <a:pt x="400" y="571"/>
                  </a:lnTo>
                  <a:lnTo>
                    <a:pt x="394" y="571"/>
                  </a:lnTo>
                  <a:lnTo>
                    <a:pt x="387" y="571"/>
                  </a:lnTo>
                  <a:lnTo>
                    <a:pt x="381" y="571"/>
                  </a:lnTo>
                  <a:lnTo>
                    <a:pt x="387" y="571"/>
                  </a:lnTo>
                  <a:lnTo>
                    <a:pt x="387" y="577"/>
                  </a:lnTo>
                  <a:lnTo>
                    <a:pt x="381" y="577"/>
                  </a:lnTo>
                  <a:lnTo>
                    <a:pt x="381" y="583"/>
                  </a:lnTo>
                  <a:lnTo>
                    <a:pt x="375" y="583"/>
                  </a:lnTo>
                  <a:lnTo>
                    <a:pt x="375" y="590"/>
                  </a:lnTo>
                  <a:lnTo>
                    <a:pt x="368" y="590"/>
                  </a:lnTo>
                  <a:lnTo>
                    <a:pt x="362" y="590"/>
                  </a:lnTo>
                  <a:lnTo>
                    <a:pt x="356" y="583"/>
                  </a:lnTo>
                  <a:lnTo>
                    <a:pt x="356" y="577"/>
                  </a:lnTo>
                  <a:lnTo>
                    <a:pt x="349" y="577"/>
                  </a:lnTo>
                  <a:lnTo>
                    <a:pt x="356" y="583"/>
                  </a:lnTo>
                  <a:lnTo>
                    <a:pt x="349" y="583"/>
                  </a:lnTo>
                  <a:lnTo>
                    <a:pt x="343" y="583"/>
                  </a:lnTo>
                  <a:lnTo>
                    <a:pt x="343" y="590"/>
                  </a:lnTo>
                  <a:lnTo>
                    <a:pt x="336" y="590"/>
                  </a:lnTo>
                  <a:lnTo>
                    <a:pt x="330" y="590"/>
                  </a:lnTo>
                  <a:lnTo>
                    <a:pt x="324" y="590"/>
                  </a:lnTo>
                  <a:lnTo>
                    <a:pt x="317" y="590"/>
                  </a:lnTo>
                  <a:lnTo>
                    <a:pt x="311" y="590"/>
                  </a:lnTo>
                  <a:lnTo>
                    <a:pt x="305" y="590"/>
                  </a:lnTo>
                  <a:lnTo>
                    <a:pt x="305" y="596"/>
                  </a:lnTo>
                  <a:lnTo>
                    <a:pt x="298" y="596"/>
                  </a:lnTo>
                  <a:lnTo>
                    <a:pt x="292" y="596"/>
                  </a:lnTo>
                  <a:lnTo>
                    <a:pt x="286" y="596"/>
                  </a:lnTo>
                  <a:lnTo>
                    <a:pt x="279" y="596"/>
                  </a:lnTo>
                  <a:lnTo>
                    <a:pt x="273" y="602"/>
                  </a:lnTo>
                  <a:lnTo>
                    <a:pt x="273" y="609"/>
                  </a:lnTo>
                  <a:lnTo>
                    <a:pt x="267" y="609"/>
                  </a:lnTo>
                  <a:lnTo>
                    <a:pt x="267" y="615"/>
                  </a:lnTo>
                  <a:lnTo>
                    <a:pt x="267" y="621"/>
                  </a:lnTo>
                  <a:lnTo>
                    <a:pt x="260" y="621"/>
                  </a:lnTo>
                  <a:lnTo>
                    <a:pt x="260" y="628"/>
                  </a:lnTo>
                  <a:lnTo>
                    <a:pt x="260" y="634"/>
                  </a:lnTo>
                  <a:lnTo>
                    <a:pt x="254" y="640"/>
                  </a:lnTo>
                  <a:lnTo>
                    <a:pt x="248" y="640"/>
                  </a:lnTo>
                  <a:lnTo>
                    <a:pt x="241" y="640"/>
                  </a:lnTo>
                  <a:lnTo>
                    <a:pt x="241" y="647"/>
                  </a:lnTo>
                  <a:lnTo>
                    <a:pt x="235" y="647"/>
                  </a:lnTo>
                  <a:lnTo>
                    <a:pt x="235" y="653"/>
                  </a:lnTo>
                  <a:lnTo>
                    <a:pt x="229" y="653"/>
                  </a:lnTo>
                  <a:lnTo>
                    <a:pt x="229" y="659"/>
                  </a:lnTo>
                  <a:lnTo>
                    <a:pt x="229" y="666"/>
                  </a:lnTo>
                  <a:lnTo>
                    <a:pt x="229" y="672"/>
                  </a:lnTo>
                  <a:lnTo>
                    <a:pt x="222" y="672"/>
                  </a:lnTo>
                  <a:lnTo>
                    <a:pt x="216" y="666"/>
                  </a:lnTo>
                  <a:lnTo>
                    <a:pt x="210" y="666"/>
                  </a:lnTo>
                  <a:lnTo>
                    <a:pt x="210" y="659"/>
                  </a:lnTo>
                  <a:lnTo>
                    <a:pt x="203" y="653"/>
                  </a:lnTo>
                  <a:lnTo>
                    <a:pt x="197" y="653"/>
                  </a:lnTo>
                  <a:lnTo>
                    <a:pt x="191" y="653"/>
                  </a:lnTo>
                  <a:lnTo>
                    <a:pt x="191" y="647"/>
                  </a:lnTo>
                  <a:lnTo>
                    <a:pt x="184" y="653"/>
                  </a:lnTo>
                  <a:lnTo>
                    <a:pt x="184" y="647"/>
                  </a:lnTo>
                  <a:lnTo>
                    <a:pt x="178" y="647"/>
                  </a:lnTo>
                  <a:lnTo>
                    <a:pt x="178" y="640"/>
                  </a:lnTo>
                  <a:lnTo>
                    <a:pt x="172" y="640"/>
                  </a:lnTo>
                  <a:lnTo>
                    <a:pt x="165" y="640"/>
                  </a:lnTo>
                  <a:lnTo>
                    <a:pt x="159" y="640"/>
                  </a:lnTo>
                  <a:lnTo>
                    <a:pt x="152" y="640"/>
                  </a:lnTo>
                  <a:lnTo>
                    <a:pt x="146" y="640"/>
                  </a:lnTo>
                  <a:lnTo>
                    <a:pt x="146" y="634"/>
                  </a:lnTo>
                  <a:lnTo>
                    <a:pt x="140" y="634"/>
                  </a:lnTo>
                  <a:lnTo>
                    <a:pt x="133" y="634"/>
                  </a:lnTo>
                  <a:lnTo>
                    <a:pt x="133" y="628"/>
                  </a:lnTo>
                  <a:lnTo>
                    <a:pt x="133" y="634"/>
                  </a:lnTo>
                  <a:lnTo>
                    <a:pt x="133" y="628"/>
                  </a:lnTo>
                  <a:lnTo>
                    <a:pt x="127" y="628"/>
                  </a:lnTo>
                  <a:lnTo>
                    <a:pt x="127" y="621"/>
                  </a:lnTo>
                  <a:lnTo>
                    <a:pt x="121" y="621"/>
                  </a:lnTo>
                  <a:lnTo>
                    <a:pt x="114" y="621"/>
                  </a:lnTo>
                  <a:lnTo>
                    <a:pt x="121" y="621"/>
                  </a:lnTo>
                  <a:lnTo>
                    <a:pt x="114" y="621"/>
                  </a:lnTo>
                  <a:lnTo>
                    <a:pt x="108" y="621"/>
                  </a:lnTo>
                  <a:lnTo>
                    <a:pt x="108" y="615"/>
                  </a:lnTo>
                  <a:lnTo>
                    <a:pt x="102" y="615"/>
                  </a:lnTo>
                  <a:lnTo>
                    <a:pt x="102" y="609"/>
                  </a:lnTo>
                  <a:lnTo>
                    <a:pt x="102" y="615"/>
                  </a:lnTo>
                  <a:lnTo>
                    <a:pt x="102" y="609"/>
                  </a:lnTo>
                  <a:lnTo>
                    <a:pt x="102" y="615"/>
                  </a:lnTo>
                  <a:lnTo>
                    <a:pt x="102" y="609"/>
                  </a:lnTo>
                  <a:lnTo>
                    <a:pt x="95" y="609"/>
                  </a:lnTo>
                  <a:lnTo>
                    <a:pt x="89" y="609"/>
                  </a:lnTo>
                  <a:lnTo>
                    <a:pt x="83" y="609"/>
                  </a:lnTo>
                  <a:lnTo>
                    <a:pt x="83" y="602"/>
                  </a:lnTo>
                  <a:lnTo>
                    <a:pt x="76" y="602"/>
                  </a:lnTo>
                  <a:lnTo>
                    <a:pt x="76" y="596"/>
                  </a:lnTo>
                  <a:lnTo>
                    <a:pt x="70" y="596"/>
                  </a:lnTo>
                  <a:lnTo>
                    <a:pt x="64" y="596"/>
                  </a:lnTo>
                  <a:lnTo>
                    <a:pt x="57" y="596"/>
                  </a:lnTo>
                  <a:lnTo>
                    <a:pt x="51" y="596"/>
                  </a:lnTo>
                  <a:lnTo>
                    <a:pt x="45" y="596"/>
                  </a:lnTo>
                  <a:lnTo>
                    <a:pt x="38" y="596"/>
                  </a:lnTo>
                  <a:lnTo>
                    <a:pt x="38" y="590"/>
                  </a:lnTo>
                  <a:lnTo>
                    <a:pt x="32" y="590"/>
                  </a:lnTo>
                  <a:lnTo>
                    <a:pt x="26" y="583"/>
                  </a:lnTo>
                  <a:lnTo>
                    <a:pt x="32" y="583"/>
                  </a:lnTo>
                  <a:lnTo>
                    <a:pt x="32" y="577"/>
                  </a:lnTo>
                  <a:lnTo>
                    <a:pt x="38" y="577"/>
                  </a:lnTo>
                  <a:lnTo>
                    <a:pt x="38" y="571"/>
                  </a:lnTo>
                  <a:lnTo>
                    <a:pt x="45" y="571"/>
                  </a:lnTo>
                  <a:lnTo>
                    <a:pt x="45" y="564"/>
                  </a:lnTo>
                  <a:lnTo>
                    <a:pt x="45" y="558"/>
                  </a:lnTo>
                  <a:lnTo>
                    <a:pt x="38" y="558"/>
                  </a:lnTo>
                  <a:lnTo>
                    <a:pt x="32" y="558"/>
                  </a:lnTo>
                  <a:lnTo>
                    <a:pt x="26" y="558"/>
                  </a:lnTo>
                  <a:lnTo>
                    <a:pt x="26" y="564"/>
                  </a:lnTo>
                  <a:lnTo>
                    <a:pt x="19" y="564"/>
                  </a:lnTo>
                  <a:lnTo>
                    <a:pt x="13" y="558"/>
                  </a:lnTo>
                  <a:lnTo>
                    <a:pt x="13" y="551"/>
                  </a:lnTo>
                  <a:lnTo>
                    <a:pt x="13" y="545"/>
                  </a:lnTo>
                  <a:lnTo>
                    <a:pt x="13" y="539"/>
                  </a:lnTo>
                  <a:lnTo>
                    <a:pt x="19" y="539"/>
                  </a:lnTo>
                  <a:lnTo>
                    <a:pt x="19" y="532"/>
                  </a:lnTo>
                  <a:lnTo>
                    <a:pt x="19" y="526"/>
                  </a:lnTo>
                  <a:lnTo>
                    <a:pt x="13" y="526"/>
                  </a:lnTo>
                  <a:lnTo>
                    <a:pt x="13" y="520"/>
                  </a:lnTo>
                  <a:lnTo>
                    <a:pt x="13" y="513"/>
                  </a:lnTo>
                  <a:lnTo>
                    <a:pt x="7" y="513"/>
                  </a:lnTo>
                  <a:lnTo>
                    <a:pt x="7" y="507"/>
                  </a:lnTo>
                  <a:lnTo>
                    <a:pt x="0" y="507"/>
                  </a:lnTo>
                  <a:lnTo>
                    <a:pt x="0" y="501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05" name="Freeform 13"/>
            <p:cNvSpPr>
              <a:spLocks/>
            </p:cNvSpPr>
            <p:nvPr/>
          </p:nvSpPr>
          <p:spPr bwMode="auto">
            <a:xfrm>
              <a:off x="2969484" y="3540192"/>
              <a:ext cx="100596" cy="60358"/>
            </a:xfrm>
            <a:custGeom>
              <a:avLst/>
              <a:gdLst>
                <a:gd name="T0" fmla="*/ 2147483647 w 95"/>
                <a:gd name="T1" fmla="*/ 2147483647 h 57"/>
                <a:gd name="T2" fmla="*/ 2147483647 w 95"/>
                <a:gd name="T3" fmla="*/ 2147483647 h 57"/>
                <a:gd name="T4" fmla="*/ 2147483647 w 95"/>
                <a:gd name="T5" fmla="*/ 2147483647 h 57"/>
                <a:gd name="T6" fmla="*/ 2147483647 w 95"/>
                <a:gd name="T7" fmla="*/ 2147483647 h 57"/>
                <a:gd name="T8" fmla="*/ 2147483647 w 95"/>
                <a:gd name="T9" fmla="*/ 2147483647 h 57"/>
                <a:gd name="T10" fmla="*/ 2147483647 w 95"/>
                <a:gd name="T11" fmla="*/ 2147483647 h 57"/>
                <a:gd name="T12" fmla="*/ 2147483647 w 95"/>
                <a:gd name="T13" fmla="*/ 0 h 57"/>
                <a:gd name="T14" fmla="*/ 2147483647 w 95"/>
                <a:gd name="T15" fmla="*/ 0 h 57"/>
                <a:gd name="T16" fmla="*/ 2147483647 w 95"/>
                <a:gd name="T17" fmla="*/ 0 h 57"/>
                <a:gd name="T18" fmla="*/ 2147483647 w 95"/>
                <a:gd name="T19" fmla="*/ 2147483647 h 57"/>
                <a:gd name="T20" fmla="*/ 2147483647 w 95"/>
                <a:gd name="T21" fmla="*/ 2147483647 h 57"/>
                <a:gd name="T22" fmla="*/ 2147483647 w 95"/>
                <a:gd name="T23" fmla="*/ 2147483647 h 57"/>
                <a:gd name="T24" fmla="*/ 2147483647 w 95"/>
                <a:gd name="T25" fmla="*/ 2147483647 h 57"/>
                <a:gd name="T26" fmla="*/ 2147483647 w 95"/>
                <a:gd name="T27" fmla="*/ 2147483647 h 57"/>
                <a:gd name="T28" fmla="*/ 2147483647 w 95"/>
                <a:gd name="T29" fmla="*/ 2147483647 h 57"/>
                <a:gd name="T30" fmla="*/ 2147483647 w 95"/>
                <a:gd name="T31" fmla="*/ 2147483647 h 57"/>
                <a:gd name="T32" fmla="*/ 2147483647 w 95"/>
                <a:gd name="T33" fmla="*/ 2147483647 h 57"/>
                <a:gd name="T34" fmla="*/ 2147483647 w 95"/>
                <a:gd name="T35" fmla="*/ 2147483647 h 57"/>
                <a:gd name="T36" fmla="*/ 2147483647 w 95"/>
                <a:gd name="T37" fmla="*/ 2147483647 h 57"/>
                <a:gd name="T38" fmla="*/ 2147483647 w 95"/>
                <a:gd name="T39" fmla="*/ 2147483647 h 57"/>
                <a:gd name="T40" fmla="*/ 2147483647 w 95"/>
                <a:gd name="T41" fmla="*/ 2147483647 h 57"/>
                <a:gd name="T42" fmla="*/ 2147483647 w 95"/>
                <a:gd name="T43" fmla="*/ 2147483647 h 57"/>
                <a:gd name="T44" fmla="*/ 2147483647 w 95"/>
                <a:gd name="T45" fmla="*/ 2147483647 h 57"/>
                <a:gd name="T46" fmla="*/ 2147483647 w 95"/>
                <a:gd name="T47" fmla="*/ 2147483647 h 57"/>
                <a:gd name="T48" fmla="*/ 2147483647 w 95"/>
                <a:gd name="T49" fmla="*/ 2147483647 h 57"/>
                <a:gd name="T50" fmla="*/ 2147483647 w 95"/>
                <a:gd name="T51" fmla="*/ 2147483647 h 57"/>
                <a:gd name="T52" fmla="*/ 2147483647 w 95"/>
                <a:gd name="T53" fmla="*/ 2147483647 h 57"/>
                <a:gd name="T54" fmla="*/ 2147483647 w 95"/>
                <a:gd name="T55" fmla="*/ 2147483647 h 57"/>
                <a:gd name="T56" fmla="*/ 2147483647 w 95"/>
                <a:gd name="T57" fmla="*/ 2147483647 h 57"/>
                <a:gd name="T58" fmla="*/ 2147483647 w 95"/>
                <a:gd name="T59" fmla="*/ 2147483647 h 57"/>
                <a:gd name="T60" fmla="*/ 2147483647 w 95"/>
                <a:gd name="T61" fmla="*/ 2147483647 h 57"/>
                <a:gd name="T62" fmla="*/ 2147483647 w 95"/>
                <a:gd name="T63" fmla="*/ 2147483647 h 57"/>
                <a:gd name="T64" fmla="*/ 2147483647 w 95"/>
                <a:gd name="T65" fmla="*/ 2147483647 h 57"/>
                <a:gd name="T66" fmla="*/ 2147483647 w 95"/>
                <a:gd name="T67" fmla="*/ 2147483647 h 57"/>
                <a:gd name="T68" fmla="*/ 2147483647 w 95"/>
                <a:gd name="T69" fmla="*/ 2147483647 h 57"/>
                <a:gd name="T70" fmla="*/ 2147483647 w 95"/>
                <a:gd name="T71" fmla="*/ 2147483647 h 57"/>
                <a:gd name="T72" fmla="*/ 2147483647 w 95"/>
                <a:gd name="T73" fmla="*/ 2147483647 h 57"/>
                <a:gd name="T74" fmla="*/ 2147483647 w 95"/>
                <a:gd name="T75" fmla="*/ 2147483647 h 57"/>
                <a:gd name="T76" fmla="*/ 2147483647 w 95"/>
                <a:gd name="T77" fmla="*/ 2147483647 h 57"/>
                <a:gd name="T78" fmla="*/ 2147483647 w 95"/>
                <a:gd name="T79" fmla="*/ 2147483647 h 57"/>
                <a:gd name="T80" fmla="*/ 2147483647 w 95"/>
                <a:gd name="T81" fmla="*/ 2147483647 h 57"/>
                <a:gd name="T82" fmla="*/ 2147483647 w 95"/>
                <a:gd name="T83" fmla="*/ 2147483647 h 57"/>
                <a:gd name="T84" fmla="*/ 2147483647 w 95"/>
                <a:gd name="T85" fmla="*/ 2147483647 h 57"/>
                <a:gd name="T86" fmla="*/ 0 w 95"/>
                <a:gd name="T87" fmla="*/ 2147483647 h 57"/>
                <a:gd name="T88" fmla="*/ 2147483647 w 95"/>
                <a:gd name="T89" fmla="*/ 2147483647 h 57"/>
                <a:gd name="T90" fmla="*/ 2147483647 w 95"/>
                <a:gd name="T91" fmla="*/ 2147483647 h 57"/>
                <a:gd name="T92" fmla="*/ 2147483647 w 95"/>
                <a:gd name="T93" fmla="*/ 2147483647 h 57"/>
                <a:gd name="T94" fmla="*/ 0 w 95"/>
                <a:gd name="T95" fmla="*/ 2147483647 h 57"/>
                <a:gd name="T96" fmla="*/ 2147483647 w 95"/>
                <a:gd name="T97" fmla="*/ 2147483647 h 57"/>
                <a:gd name="T98" fmla="*/ 0 w 95"/>
                <a:gd name="T99" fmla="*/ 2147483647 h 57"/>
                <a:gd name="T100" fmla="*/ 0 w 95"/>
                <a:gd name="T101" fmla="*/ 2147483647 h 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"/>
                <a:gd name="T154" fmla="*/ 0 h 57"/>
                <a:gd name="T155" fmla="*/ 95 w 95"/>
                <a:gd name="T156" fmla="*/ 57 h 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" h="57">
                  <a:moveTo>
                    <a:pt x="0" y="32"/>
                  </a:moveTo>
                  <a:lnTo>
                    <a:pt x="0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12" y="13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89" y="13"/>
                  </a:lnTo>
                  <a:lnTo>
                    <a:pt x="95" y="13"/>
                  </a:lnTo>
                  <a:lnTo>
                    <a:pt x="95" y="19"/>
                  </a:lnTo>
                  <a:lnTo>
                    <a:pt x="95" y="26"/>
                  </a:lnTo>
                  <a:lnTo>
                    <a:pt x="95" y="32"/>
                  </a:lnTo>
                  <a:lnTo>
                    <a:pt x="89" y="32"/>
                  </a:lnTo>
                  <a:lnTo>
                    <a:pt x="89" y="38"/>
                  </a:lnTo>
                  <a:lnTo>
                    <a:pt x="89" y="45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95" y="57"/>
                  </a:lnTo>
                  <a:lnTo>
                    <a:pt x="63" y="57"/>
                  </a:lnTo>
                  <a:lnTo>
                    <a:pt x="57" y="57"/>
                  </a:lnTo>
                  <a:lnTo>
                    <a:pt x="44" y="57"/>
                  </a:lnTo>
                  <a:lnTo>
                    <a:pt x="38" y="57"/>
                  </a:lnTo>
                  <a:lnTo>
                    <a:pt x="25" y="57"/>
                  </a:lnTo>
                  <a:lnTo>
                    <a:pt x="19" y="57"/>
                  </a:lnTo>
                  <a:lnTo>
                    <a:pt x="0" y="57"/>
                  </a:lnTo>
                  <a:lnTo>
                    <a:pt x="6" y="51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6" y="45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06" name="Freeform 107"/>
            <p:cNvSpPr>
              <a:spLocks/>
            </p:cNvSpPr>
            <p:nvPr/>
          </p:nvSpPr>
          <p:spPr bwMode="auto">
            <a:xfrm>
              <a:off x="3204560" y="2257860"/>
              <a:ext cx="564395" cy="825945"/>
            </a:xfrm>
            <a:custGeom>
              <a:avLst/>
              <a:gdLst>
                <a:gd name="T0" fmla="*/ 2147483647 w 533"/>
                <a:gd name="T1" fmla="*/ 2147483647 h 780"/>
                <a:gd name="T2" fmla="*/ 2147483647 w 533"/>
                <a:gd name="T3" fmla="*/ 2147483647 h 780"/>
                <a:gd name="T4" fmla="*/ 2147483647 w 533"/>
                <a:gd name="T5" fmla="*/ 2147483647 h 780"/>
                <a:gd name="T6" fmla="*/ 2147483647 w 533"/>
                <a:gd name="T7" fmla="*/ 2147483647 h 780"/>
                <a:gd name="T8" fmla="*/ 0 w 533"/>
                <a:gd name="T9" fmla="*/ 2147483647 h 780"/>
                <a:gd name="T10" fmla="*/ 2147483647 w 533"/>
                <a:gd name="T11" fmla="*/ 2147483647 h 780"/>
                <a:gd name="T12" fmla="*/ 2147483647 w 533"/>
                <a:gd name="T13" fmla="*/ 2147483647 h 780"/>
                <a:gd name="T14" fmla="*/ 2147483647 w 533"/>
                <a:gd name="T15" fmla="*/ 2147483647 h 780"/>
                <a:gd name="T16" fmla="*/ 2147483647 w 533"/>
                <a:gd name="T17" fmla="*/ 2147483647 h 780"/>
                <a:gd name="T18" fmla="*/ 2147483647 w 533"/>
                <a:gd name="T19" fmla="*/ 2147483647 h 780"/>
                <a:gd name="T20" fmla="*/ 2147483647 w 533"/>
                <a:gd name="T21" fmla="*/ 2147483647 h 780"/>
                <a:gd name="T22" fmla="*/ 2147483647 w 533"/>
                <a:gd name="T23" fmla="*/ 2147483647 h 780"/>
                <a:gd name="T24" fmla="*/ 2147483647 w 533"/>
                <a:gd name="T25" fmla="*/ 2147483647 h 780"/>
                <a:gd name="T26" fmla="*/ 2147483647 w 533"/>
                <a:gd name="T27" fmla="*/ 2147483647 h 780"/>
                <a:gd name="T28" fmla="*/ 2147483647 w 533"/>
                <a:gd name="T29" fmla="*/ 2147483647 h 780"/>
                <a:gd name="T30" fmla="*/ 2147483647 w 533"/>
                <a:gd name="T31" fmla="*/ 2147483647 h 780"/>
                <a:gd name="T32" fmla="*/ 2147483647 w 533"/>
                <a:gd name="T33" fmla="*/ 2147483647 h 780"/>
                <a:gd name="T34" fmla="*/ 2147483647 w 533"/>
                <a:gd name="T35" fmla="*/ 2147483647 h 780"/>
                <a:gd name="T36" fmla="*/ 2147483647 w 533"/>
                <a:gd name="T37" fmla="*/ 2147483647 h 780"/>
                <a:gd name="T38" fmla="*/ 2147483647 w 533"/>
                <a:gd name="T39" fmla="*/ 2147483647 h 780"/>
                <a:gd name="T40" fmla="*/ 2147483647 w 533"/>
                <a:gd name="T41" fmla="*/ 2147483647 h 780"/>
                <a:gd name="T42" fmla="*/ 2147483647 w 533"/>
                <a:gd name="T43" fmla="*/ 2147483647 h 780"/>
                <a:gd name="T44" fmla="*/ 2147483647 w 533"/>
                <a:gd name="T45" fmla="*/ 2147483647 h 780"/>
                <a:gd name="T46" fmla="*/ 2147483647 w 533"/>
                <a:gd name="T47" fmla="*/ 2147483647 h 780"/>
                <a:gd name="T48" fmla="*/ 2147483647 w 533"/>
                <a:gd name="T49" fmla="*/ 2147483647 h 780"/>
                <a:gd name="T50" fmla="*/ 2147483647 w 533"/>
                <a:gd name="T51" fmla="*/ 2147483647 h 780"/>
                <a:gd name="T52" fmla="*/ 2147483647 w 533"/>
                <a:gd name="T53" fmla="*/ 2147483647 h 780"/>
                <a:gd name="T54" fmla="*/ 2147483647 w 533"/>
                <a:gd name="T55" fmla="*/ 2147483647 h 780"/>
                <a:gd name="T56" fmla="*/ 2147483647 w 533"/>
                <a:gd name="T57" fmla="*/ 2147483647 h 780"/>
                <a:gd name="T58" fmla="*/ 2147483647 w 533"/>
                <a:gd name="T59" fmla="*/ 2147483647 h 780"/>
                <a:gd name="T60" fmla="*/ 2147483647 w 533"/>
                <a:gd name="T61" fmla="*/ 2147483647 h 780"/>
                <a:gd name="T62" fmla="*/ 2147483647 w 533"/>
                <a:gd name="T63" fmla="*/ 2147483647 h 780"/>
                <a:gd name="T64" fmla="*/ 2147483647 w 533"/>
                <a:gd name="T65" fmla="*/ 2147483647 h 780"/>
                <a:gd name="T66" fmla="*/ 2147483647 w 533"/>
                <a:gd name="T67" fmla="*/ 2147483647 h 780"/>
                <a:gd name="T68" fmla="*/ 2147483647 w 533"/>
                <a:gd name="T69" fmla="*/ 2147483647 h 780"/>
                <a:gd name="T70" fmla="*/ 2147483647 w 533"/>
                <a:gd name="T71" fmla="*/ 2147483647 h 780"/>
                <a:gd name="T72" fmla="*/ 2147483647 w 533"/>
                <a:gd name="T73" fmla="*/ 2147483647 h 780"/>
                <a:gd name="T74" fmla="*/ 2147483647 w 533"/>
                <a:gd name="T75" fmla="*/ 2147483647 h 780"/>
                <a:gd name="T76" fmla="*/ 2147483647 w 533"/>
                <a:gd name="T77" fmla="*/ 2147483647 h 780"/>
                <a:gd name="T78" fmla="*/ 2147483647 w 533"/>
                <a:gd name="T79" fmla="*/ 2147483647 h 780"/>
                <a:gd name="T80" fmla="*/ 2147483647 w 533"/>
                <a:gd name="T81" fmla="*/ 2147483647 h 780"/>
                <a:gd name="T82" fmla="*/ 2147483647 w 533"/>
                <a:gd name="T83" fmla="*/ 2147483647 h 780"/>
                <a:gd name="T84" fmla="*/ 2147483647 w 533"/>
                <a:gd name="T85" fmla="*/ 2147483647 h 780"/>
                <a:gd name="T86" fmla="*/ 2147483647 w 533"/>
                <a:gd name="T87" fmla="*/ 2147483647 h 780"/>
                <a:gd name="T88" fmla="*/ 2147483647 w 533"/>
                <a:gd name="T89" fmla="*/ 2147483647 h 780"/>
                <a:gd name="T90" fmla="*/ 2147483647 w 533"/>
                <a:gd name="T91" fmla="*/ 2147483647 h 780"/>
                <a:gd name="T92" fmla="*/ 2147483647 w 533"/>
                <a:gd name="T93" fmla="*/ 2147483647 h 780"/>
                <a:gd name="T94" fmla="*/ 2147483647 w 533"/>
                <a:gd name="T95" fmla="*/ 2147483647 h 780"/>
                <a:gd name="T96" fmla="*/ 2147483647 w 533"/>
                <a:gd name="T97" fmla="*/ 2147483647 h 780"/>
                <a:gd name="T98" fmla="*/ 2147483647 w 533"/>
                <a:gd name="T99" fmla="*/ 2147483647 h 780"/>
                <a:gd name="T100" fmla="*/ 2147483647 w 533"/>
                <a:gd name="T101" fmla="*/ 2147483647 h 780"/>
                <a:gd name="T102" fmla="*/ 2147483647 w 533"/>
                <a:gd name="T103" fmla="*/ 2147483647 h 780"/>
                <a:gd name="T104" fmla="*/ 2147483647 w 533"/>
                <a:gd name="T105" fmla="*/ 2147483647 h 780"/>
                <a:gd name="T106" fmla="*/ 2147483647 w 533"/>
                <a:gd name="T107" fmla="*/ 2147483647 h 780"/>
                <a:gd name="T108" fmla="*/ 2147483647 w 533"/>
                <a:gd name="T109" fmla="*/ 2147483647 h 780"/>
                <a:gd name="T110" fmla="*/ 2147483647 w 533"/>
                <a:gd name="T111" fmla="*/ 2147483647 h 780"/>
                <a:gd name="T112" fmla="*/ 2147483647 w 533"/>
                <a:gd name="T113" fmla="*/ 2147483647 h 780"/>
                <a:gd name="T114" fmla="*/ 2147483647 w 533"/>
                <a:gd name="T115" fmla="*/ 2147483647 h 780"/>
                <a:gd name="T116" fmla="*/ 2147483647 w 533"/>
                <a:gd name="T117" fmla="*/ 2147483647 h 780"/>
                <a:gd name="T118" fmla="*/ 2147483647 w 533"/>
                <a:gd name="T119" fmla="*/ 2147483647 h 780"/>
                <a:gd name="T120" fmla="*/ 2147483647 w 533"/>
                <a:gd name="T121" fmla="*/ 2147483647 h 780"/>
                <a:gd name="T122" fmla="*/ 2147483647 w 533"/>
                <a:gd name="T123" fmla="*/ 2147483647 h 780"/>
                <a:gd name="T124" fmla="*/ 2147483647 w 533"/>
                <a:gd name="T125" fmla="*/ 2147483647 h 7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3"/>
                <a:gd name="T190" fmla="*/ 0 h 780"/>
                <a:gd name="T191" fmla="*/ 533 w 533"/>
                <a:gd name="T192" fmla="*/ 780 h 7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3" h="780">
                  <a:moveTo>
                    <a:pt x="0" y="717"/>
                  </a:moveTo>
                  <a:lnTo>
                    <a:pt x="0" y="710"/>
                  </a:lnTo>
                  <a:lnTo>
                    <a:pt x="6" y="710"/>
                  </a:lnTo>
                  <a:lnTo>
                    <a:pt x="6" y="704"/>
                  </a:lnTo>
                  <a:lnTo>
                    <a:pt x="12" y="698"/>
                  </a:lnTo>
                  <a:lnTo>
                    <a:pt x="6" y="698"/>
                  </a:lnTo>
                  <a:lnTo>
                    <a:pt x="12" y="691"/>
                  </a:lnTo>
                  <a:lnTo>
                    <a:pt x="12" y="685"/>
                  </a:lnTo>
                  <a:lnTo>
                    <a:pt x="12" y="678"/>
                  </a:lnTo>
                  <a:lnTo>
                    <a:pt x="12" y="672"/>
                  </a:lnTo>
                  <a:lnTo>
                    <a:pt x="12" y="666"/>
                  </a:lnTo>
                  <a:lnTo>
                    <a:pt x="12" y="659"/>
                  </a:lnTo>
                  <a:lnTo>
                    <a:pt x="12" y="653"/>
                  </a:lnTo>
                  <a:lnTo>
                    <a:pt x="12" y="647"/>
                  </a:lnTo>
                  <a:lnTo>
                    <a:pt x="19" y="640"/>
                  </a:lnTo>
                  <a:lnTo>
                    <a:pt x="19" y="634"/>
                  </a:lnTo>
                  <a:lnTo>
                    <a:pt x="12" y="634"/>
                  </a:lnTo>
                  <a:lnTo>
                    <a:pt x="12" y="628"/>
                  </a:lnTo>
                  <a:lnTo>
                    <a:pt x="6" y="628"/>
                  </a:lnTo>
                  <a:lnTo>
                    <a:pt x="6" y="621"/>
                  </a:lnTo>
                  <a:lnTo>
                    <a:pt x="6" y="615"/>
                  </a:lnTo>
                  <a:lnTo>
                    <a:pt x="6" y="609"/>
                  </a:lnTo>
                  <a:lnTo>
                    <a:pt x="6" y="602"/>
                  </a:lnTo>
                  <a:lnTo>
                    <a:pt x="0" y="602"/>
                  </a:lnTo>
                  <a:lnTo>
                    <a:pt x="6" y="602"/>
                  </a:lnTo>
                  <a:lnTo>
                    <a:pt x="0" y="596"/>
                  </a:lnTo>
                  <a:lnTo>
                    <a:pt x="0" y="590"/>
                  </a:lnTo>
                  <a:lnTo>
                    <a:pt x="0" y="583"/>
                  </a:lnTo>
                  <a:lnTo>
                    <a:pt x="0" y="577"/>
                  </a:lnTo>
                  <a:lnTo>
                    <a:pt x="6" y="577"/>
                  </a:lnTo>
                  <a:lnTo>
                    <a:pt x="6" y="571"/>
                  </a:lnTo>
                  <a:lnTo>
                    <a:pt x="6" y="577"/>
                  </a:lnTo>
                  <a:lnTo>
                    <a:pt x="6" y="571"/>
                  </a:lnTo>
                  <a:lnTo>
                    <a:pt x="12" y="571"/>
                  </a:lnTo>
                  <a:lnTo>
                    <a:pt x="12" y="564"/>
                  </a:lnTo>
                  <a:lnTo>
                    <a:pt x="12" y="558"/>
                  </a:lnTo>
                  <a:lnTo>
                    <a:pt x="19" y="558"/>
                  </a:lnTo>
                  <a:lnTo>
                    <a:pt x="19" y="552"/>
                  </a:lnTo>
                  <a:lnTo>
                    <a:pt x="19" y="545"/>
                  </a:lnTo>
                  <a:lnTo>
                    <a:pt x="25" y="545"/>
                  </a:lnTo>
                  <a:lnTo>
                    <a:pt x="25" y="539"/>
                  </a:lnTo>
                  <a:lnTo>
                    <a:pt x="25" y="533"/>
                  </a:lnTo>
                  <a:lnTo>
                    <a:pt x="32" y="526"/>
                  </a:lnTo>
                  <a:lnTo>
                    <a:pt x="32" y="520"/>
                  </a:lnTo>
                  <a:lnTo>
                    <a:pt x="38" y="520"/>
                  </a:lnTo>
                  <a:lnTo>
                    <a:pt x="38" y="514"/>
                  </a:lnTo>
                  <a:lnTo>
                    <a:pt x="38" y="507"/>
                  </a:lnTo>
                  <a:lnTo>
                    <a:pt x="38" y="501"/>
                  </a:lnTo>
                  <a:lnTo>
                    <a:pt x="38" y="495"/>
                  </a:lnTo>
                  <a:lnTo>
                    <a:pt x="44" y="495"/>
                  </a:lnTo>
                  <a:lnTo>
                    <a:pt x="38" y="495"/>
                  </a:lnTo>
                  <a:lnTo>
                    <a:pt x="38" y="488"/>
                  </a:lnTo>
                  <a:lnTo>
                    <a:pt x="44" y="488"/>
                  </a:lnTo>
                  <a:lnTo>
                    <a:pt x="38" y="488"/>
                  </a:lnTo>
                  <a:lnTo>
                    <a:pt x="44" y="488"/>
                  </a:lnTo>
                  <a:lnTo>
                    <a:pt x="44" y="482"/>
                  </a:lnTo>
                  <a:lnTo>
                    <a:pt x="44" y="475"/>
                  </a:lnTo>
                  <a:lnTo>
                    <a:pt x="51" y="475"/>
                  </a:lnTo>
                  <a:lnTo>
                    <a:pt x="44" y="475"/>
                  </a:lnTo>
                  <a:lnTo>
                    <a:pt x="51" y="469"/>
                  </a:lnTo>
                  <a:lnTo>
                    <a:pt x="57" y="469"/>
                  </a:lnTo>
                  <a:lnTo>
                    <a:pt x="57" y="463"/>
                  </a:lnTo>
                  <a:lnTo>
                    <a:pt x="63" y="463"/>
                  </a:lnTo>
                  <a:lnTo>
                    <a:pt x="70" y="463"/>
                  </a:lnTo>
                  <a:lnTo>
                    <a:pt x="70" y="456"/>
                  </a:lnTo>
                  <a:lnTo>
                    <a:pt x="70" y="463"/>
                  </a:lnTo>
                  <a:lnTo>
                    <a:pt x="70" y="456"/>
                  </a:lnTo>
                  <a:lnTo>
                    <a:pt x="76" y="456"/>
                  </a:lnTo>
                  <a:lnTo>
                    <a:pt x="82" y="456"/>
                  </a:lnTo>
                  <a:lnTo>
                    <a:pt x="89" y="456"/>
                  </a:lnTo>
                  <a:lnTo>
                    <a:pt x="95" y="450"/>
                  </a:lnTo>
                  <a:lnTo>
                    <a:pt x="101" y="450"/>
                  </a:lnTo>
                  <a:lnTo>
                    <a:pt x="101" y="444"/>
                  </a:lnTo>
                  <a:lnTo>
                    <a:pt x="101" y="450"/>
                  </a:lnTo>
                  <a:lnTo>
                    <a:pt x="101" y="444"/>
                  </a:lnTo>
                  <a:lnTo>
                    <a:pt x="108" y="444"/>
                  </a:lnTo>
                  <a:lnTo>
                    <a:pt x="114" y="444"/>
                  </a:lnTo>
                  <a:lnTo>
                    <a:pt x="120" y="444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1"/>
                  </a:lnTo>
                  <a:lnTo>
                    <a:pt x="139" y="425"/>
                  </a:lnTo>
                  <a:lnTo>
                    <a:pt x="146" y="425"/>
                  </a:lnTo>
                  <a:lnTo>
                    <a:pt x="146" y="418"/>
                  </a:lnTo>
                  <a:lnTo>
                    <a:pt x="152" y="418"/>
                  </a:lnTo>
                  <a:lnTo>
                    <a:pt x="158" y="418"/>
                  </a:lnTo>
                  <a:lnTo>
                    <a:pt x="158" y="412"/>
                  </a:lnTo>
                  <a:lnTo>
                    <a:pt x="165" y="406"/>
                  </a:lnTo>
                  <a:lnTo>
                    <a:pt x="165" y="399"/>
                  </a:lnTo>
                  <a:lnTo>
                    <a:pt x="171" y="399"/>
                  </a:lnTo>
                  <a:lnTo>
                    <a:pt x="171" y="393"/>
                  </a:lnTo>
                  <a:lnTo>
                    <a:pt x="177" y="393"/>
                  </a:lnTo>
                  <a:lnTo>
                    <a:pt x="177" y="387"/>
                  </a:lnTo>
                  <a:lnTo>
                    <a:pt x="184" y="387"/>
                  </a:lnTo>
                  <a:lnTo>
                    <a:pt x="190" y="380"/>
                  </a:lnTo>
                  <a:lnTo>
                    <a:pt x="190" y="387"/>
                  </a:lnTo>
                  <a:lnTo>
                    <a:pt x="196" y="387"/>
                  </a:lnTo>
                  <a:lnTo>
                    <a:pt x="196" y="380"/>
                  </a:lnTo>
                  <a:lnTo>
                    <a:pt x="203" y="380"/>
                  </a:lnTo>
                  <a:lnTo>
                    <a:pt x="209" y="380"/>
                  </a:lnTo>
                  <a:lnTo>
                    <a:pt x="216" y="380"/>
                  </a:lnTo>
                  <a:lnTo>
                    <a:pt x="222" y="380"/>
                  </a:lnTo>
                  <a:lnTo>
                    <a:pt x="228" y="380"/>
                  </a:lnTo>
                  <a:lnTo>
                    <a:pt x="228" y="387"/>
                  </a:lnTo>
                  <a:lnTo>
                    <a:pt x="235" y="387"/>
                  </a:lnTo>
                  <a:lnTo>
                    <a:pt x="235" y="393"/>
                  </a:lnTo>
                  <a:lnTo>
                    <a:pt x="241" y="393"/>
                  </a:lnTo>
                  <a:lnTo>
                    <a:pt x="247" y="393"/>
                  </a:lnTo>
                  <a:lnTo>
                    <a:pt x="247" y="387"/>
                  </a:lnTo>
                  <a:lnTo>
                    <a:pt x="254" y="387"/>
                  </a:lnTo>
                  <a:lnTo>
                    <a:pt x="260" y="387"/>
                  </a:lnTo>
                  <a:lnTo>
                    <a:pt x="266" y="387"/>
                  </a:lnTo>
                  <a:lnTo>
                    <a:pt x="273" y="387"/>
                  </a:lnTo>
                  <a:lnTo>
                    <a:pt x="273" y="380"/>
                  </a:lnTo>
                  <a:lnTo>
                    <a:pt x="279" y="387"/>
                  </a:lnTo>
                  <a:lnTo>
                    <a:pt x="279" y="380"/>
                  </a:lnTo>
                  <a:lnTo>
                    <a:pt x="285" y="380"/>
                  </a:lnTo>
                  <a:lnTo>
                    <a:pt x="292" y="374"/>
                  </a:lnTo>
                  <a:lnTo>
                    <a:pt x="292" y="368"/>
                  </a:lnTo>
                  <a:lnTo>
                    <a:pt x="292" y="361"/>
                  </a:lnTo>
                  <a:lnTo>
                    <a:pt x="292" y="355"/>
                  </a:lnTo>
                  <a:lnTo>
                    <a:pt x="292" y="349"/>
                  </a:lnTo>
                  <a:lnTo>
                    <a:pt x="298" y="349"/>
                  </a:lnTo>
                  <a:lnTo>
                    <a:pt x="298" y="342"/>
                  </a:lnTo>
                  <a:lnTo>
                    <a:pt x="298" y="336"/>
                  </a:lnTo>
                  <a:lnTo>
                    <a:pt x="292" y="336"/>
                  </a:lnTo>
                  <a:lnTo>
                    <a:pt x="292" y="330"/>
                  </a:lnTo>
                  <a:lnTo>
                    <a:pt x="285" y="330"/>
                  </a:lnTo>
                  <a:lnTo>
                    <a:pt x="285" y="323"/>
                  </a:lnTo>
                  <a:lnTo>
                    <a:pt x="279" y="323"/>
                  </a:lnTo>
                  <a:lnTo>
                    <a:pt x="279" y="317"/>
                  </a:lnTo>
                  <a:lnTo>
                    <a:pt x="273" y="317"/>
                  </a:lnTo>
                  <a:lnTo>
                    <a:pt x="279" y="317"/>
                  </a:lnTo>
                  <a:lnTo>
                    <a:pt x="279" y="311"/>
                  </a:lnTo>
                  <a:lnTo>
                    <a:pt x="273" y="311"/>
                  </a:lnTo>
                  <a:lnTo>
                    <a:pt x="273" y="304"/>
                  </a:lnTo>
                  <a:lnTo>
                    <a:pt x="273" y="298"/>
                  </a:lnTo>
                  <a:lnTo>
                    <a:pt x="273" y="291"/>
                  </a:lnTo>
                  <a:lnTo>
                    <a:pt x="273" y="285"/>
                  </a:lnTo>
                  <a:lnTo>
                    <a:pt x="273" y="279"/>
                  </a:lnTo>
                  <a:lnTo>
                    <a:pt x="273" y="272"/>
                  </a:lnTo>
                  <a:lnTo>
                    <a:pt x="279" y="272"/>
                  </a:lnTo>
                  <a:lnTo>
                    <a:pt x="279" y="266"/>
                  </a:lnTo>
                  <a:lnTo>
                    <a:pt x="285" y="266"/>
                  </a:lnTo>
                  <a:lnTo>
                    <a:pt x="285" y="260"/>
                  </a:lnTo>
                  <a:lnTo>
                    <a:pt x="292" y="260"/>
                  </a:lnTo>
                  <a:lnTo>
                    <a:pt x="292" y="253"/>
                  </a:lnTo>
                  <a:lnTo>
                    <a:pt x="298" y="247"/>
                  </a:lnTo>
                  <a:lnTo>
                    <a:pt x="298" y="241"/>
                  </a:lnTo>
                  <a:lnTo>
                    <a:pt x="298" y="234"/>
                  </a:lnTo>
                  <a:lnTo>
                    <a:pt x="298" y="228"/>
                  </a:lnTo>
                  <a:lnTo>
                    <a:pt x="298" y="222"/>
                  </a:lnTo>
                  <a:lnTo>
                    <a:pt x="298" y="215"/>
                  </a:lnTo>
                  <a:lnTo>
                    <a:pt x="298" y="209"/>
                  </a:lnTo>
                  <a:lnTo>
                    <a:pt x="292" y="209"/>
                  </a:lnTo>
                  <a:lnTo>
                    <a:pt x="292" y="203"/>
                  </a:lnTo>
                  <a:lnTo>
                    <a:pt x="285" y="196"/>
                  </a:lnTo>
                  <a:lnTo>
                    <a:pt x="292" y="190"/>
                  </a:lnTo>
                  <a:lnTo>
                    <a:pt x="285" y="190"/>
                  </a:lnTo>
                  <a:lnTo>
                    <a:pt x="285" y="184"/>
                  </a:lnTo>
                  <a:lnTo>
                    <a:pt x="292" y="184"/>
                  </a:lnTo>
                  <a:lnTo>
                    <a:pt x="292" y="177"/>
                  </a:lnTo>
                  <a:lnTo>
                    <a:pt x="292" y="171"/>
                  </a:lnTo>
                  <a:lnTo>
                    <a:pt x="298" y="171"/>
                  </a:lnTo>
                  <a:lnTo>
                    <a:pt x="298" y="165"/>
                  </a:lnTo>
                  <a:lnTo>
                    <a:pt x="292" y="165"/>
                  </a:lnTo>
                  <a:lnTo>
                    <a:pt x="292" y="158"/>
                  </a:lnTo>
                  <a:lnTo>
                    <a:pt x="285" y="158"/>
                  </a:lnTo>
                  <a:lnTo>
                    <a:pt x="285" y="152"/>
                  </a:lnTo>
                  <a:lnTo>
                    <a:pt x="285" y="146"/>
                  </a:lnTo>
                  <a:lnTo>
                    <a:pt x="285" y="139"/>
                  </a:lnTo>
                  <a:lnTo>
                    <a:pt x="292" y="139"/>
                  </a:lnTo>
                  <a:lnTo>
                    <a:pt x="292" y="133"/>
                  </a:lnTo>
                  <a:lnTo>
                    <a:pt x="298" y="133"/>
                  </a:lnTo>
                  <a:lnTo>
                    <a:pt x="298" y="127"/>
                  </a:lnTo>
                  <a:lnTo>
                    <a:pt x="298" y="120"/>
                  </a:lnTo>
                  <a:lnTo>
                    <a:pt x="304" y="120"/>
                  </a:lnTo>
                  <a:lnTo>
                    <a:pt x="304" y="114"/>
                  </a:lnTo>
                  <a:lnTo>
                    <a:pt x="311" y="114"/>
                  </a:lnTo>
                  <a:lnTo>
                    <a:pt x="311" y="108"/>
                  </a:lnTo>
                  <a:lnTo>
                    <a:pt x="311" y="101"/>
                  </a:lnTo>
                  <a:lnTo>
                    <a:pt x="311" y="95"/>
                  </a:lnTo>
                  <a:lnTo>
                    <a:pt x="311" y="88"/>
                  </a:lnTo>
                  <a:lnTo>
                    <a:pt x="317" y="88"/>
                  </a:lnTo>
                  <a:lnTo>
                    <a:pt x="317" y="82"/>
                  </a:lnTo>
                  <a:lnTo>
                    <a:pt x="323" y="82"/>
                  </a:lnTo>
                  <a:lnTo>
                    <a:pt x="323" y="76"/>
                  </a:lnTo>
                  <a:lnTo>
                    <a:pt x="330" y="76"/>
                  </a:lnTo>
                  <a:lnTo>
                    <a:pt x="330" y="69"/>
                  </a:lnTo>
                  <a:lnTo>
                    <a:pt x="336" y="76"/>
                  </a:lnTo>
                  <a:lnTo>
                    <a:pt x="336" y="69"/>
                  </a:lnTo>
                  <a:lnTo>
                    <a:pt x="342" y="69"/>
                  </a:lnTo>
                  <a:lnTo>
                    <a:pt x="349" y="69"/>
                  </a:lnTo>
                  <a:lnTo>
                    <a:pt x="355" y="69"/>
                  </a:lnTo>
                  <a:lnTo>
                    <a:pt x="355" y="63"/>
                  </a:lnTo>
                  <a:lnTo>
                    <a:pt x="361" y="63"/>
                  </a:lnTo>
                  <a:lnTo>
                    <a:pt x="368" y="63"/>
                  </a:lnTo>
                  <a:lnTo>
                    <a:pt x="368" y="57"/>
                  </a:lnTo>
                  <a:lnTo>
                    <a:pt x="361" y="57"/>
                  </a:lnTo>
                  <a:lnTo>
                    <a:pt x="361" y="50"/>
                  </a:lnTo>
                  <a:lnTo>
                    <a:pt x="368" y="50"/>
                  </a:lnTo>
                  <a:lnTo>
                    <a:pt x="374" y="50"/>
                  </a:lnTo>
                  <a:lnTo>
                    <a:pt x="380" y="50"/>
                  </a:lnTo>
                  <a:lnTo>
                    <a:pt x="380" y="44"/>
                  </a:lnTo>
                  <a:lnTo>
                    <a:pt x="380" y="38"/>
                  </a:lnTo>
                  <a:lnTo>
                    <a:pt x="387" y="38"/>
                  </a:lnTo>
                  <a:lnTo>
                    <a:pt x="387" y="31"/>
                  </a:lnTo>
                  <a:lnTo>
                    <a:pt x="393" y="31"/>
                  </a:lnTo>
                  <a:lnTo>
                    <a:pt x="393" y="25"/>
                  </a:lnTo>
                  <a:lnTo>
                    <a:pt x="393" y="19"/>
                  </a:lnTo>
                  <a:lnTo>
                    <a:pt x="387" y="12"/>
                  </a:lnTo>
                  <a:lnTo>
                    <a:pt x="393" y="12"/>
                  </a:lnTo>
                  <a:lnTo>
                    <a:pt x="393" y="6"/>
                  </a:lnTo>
                  <a:lnTo>
                    <a:pt x="393" y="0"/>
                  </a:lnTo>
                  <a:lnTo>
                    <a:pt x="400" y="6"/>
                  </a:lnTo>
                  <a:lnTo>
                    <a:pt x="406" y="12"/>
                  </a:lnTo>
                  <a:lnTo>
                    <a:pt x="412" y="12"/>
                  </a:lnTo>
                  <a:lnTo>
                    <a:pt x="412" y="19"/>
                  </a:lnTo>
                  <a:lnTo>
                    <a:pt x="419" y="19"/>
                  </a:lnTo>
                  <a:lnTo>
                    <a:pt x="425" y="19"/>
                  </a:lnTo>
                  <a:lnTo>
                    <a:pt x="431" y="19"/>
                  </a:lnTo>
                  <a:lnTo>
                    <a:pt x="438" y="19"/>
                  </a:lnTo>
                  <a:lnTo>
                    <a:pt x="444" y="19"/>
                  </a:lnTo>
                  <a:lnTo>
                    <a:pt x="444" y="25"/>
                  </a:lnTo>
                  <a:lnTo>
                    <a:pt x="450" y="25"/>
                  </a:lnTo>
                  <a:lnTo>
                    <a:pt x="450" y="31"/>
                  </a:lnTo>
                  <a:lnTo>
                    <a:pt x="444" y="31"/>
                  </a:lnTo>
                  <a:lnTo>
                    <a:pt x="450" y="31"/>
                  </a:lnTo>
                  <a:lnTo>
                    <a:pt x="450" y="38"/>
                  </a:lnTo>
                  <a:lnTo>
                    <a:pt x="444" y="38"/>
                  </a:lnTo>
                  <a:lnTo>
                    <a:pt x="438" y="44"/>
                  </a:lnTo>
                  <a:lnTo>
                    <a:pt x="444" y="44"/>
                  </a:lnTo>
                  <a:lnTo>
                    <a:pt x="438" y="57"/>
                  </a:lnTo>
                  <a:lnTo>
                    <a:pt x="431" y="57"/>
                  </a:lnTo>
                  <a:lnTo>
                    <a:pt x="431" y="63"/>
                  </a:lnTo>
                  <a:lnTo>
                    <a:pt x="438" y="63"/>
                  </a:lnTo>
                  <a:lnTo>
                    <a:pt x="438" y="69"/>
                  </a:lnTo>
                  <a:lnTo>
                    <a:pt x="438" y="76"/>
                  </a:lnTo>
                  <a:lnTo>
                    <a:pt x="444" y="76"/>
                  </a:lnTo>
                  <a:lnTo>
                    <a:pt x="438" y="82"/>
                  </a:lnTo>
                  <a:lnTo>
                    <a:pt x="438" y="88"/>
                  </a:lnTo>
                  <a:lnTo>
                    <a:pt x="444" y="95"/>
                  </a:lnTo>
                  <a:lnTo>
                    <a:pt x="444" y="88"/>
                  </a:lnTo>
                  <a:lnTo>
                    <a:pt x="444" y="95"/>
                  </a:lnTo>
                  <a:lnTo>
                    <a:pt x="450" y="95"/>
                  </a:lnTo>
                  <a:lnTo>
                    <a:pt x="444" y="101"/>
                  </a:lnTo>
                  <a:lnTo>
                    <a:pt x="450" y="101"/>
                  </a:lnTo>
                  <a:lnTo>
                    <a:pt x="444" y="101"/>
                  </a:lnTo>
                  <a:lnTo>
                    <a:pt x="444" y="108"/>
                  </a:lnTo>
                  <a:lnTo>
                    <a:pt x="450" y="108"/>
                  </a:lnTo>
                  <a:lnTo>
                    <a:pt x="450" y="114"/>
                  </a:lnTo>
                  <a:lnTo>
                    <a:pt x="450" y="120"/>
                  </a:lnTo>
                  <a:lnTo>
                    <a:pt x="450" y="127"/>
                  </a:lnTo>
                  <a:lnTo>
                    <a:pt x="450" y="120"/>
                  </a:lnTo>
                  <a:lnTo>
                    <a:pt x="457" y="127"/>
                  </a:lnTo>
                  <a:lnTo>
                    <a:pt x="457" y="120"/>
                  </a:lnTo>
                  <a:lnTo>
                    <a:pt x="457" y="127"/>
                  </a:lnTo>
                  <a:lnTo>
                    <a:pt x="463" y="127"/>
                  </a:lnTo>
                  <a:lnTo>
                    <a:pt x="457" y="133"/>
                  </a:lnTo>
                  <a:lnTo>
                    <a:pt x="463" y="133"/>
                  </a:lnTo>
                  <a:lnTo>
                    <a:pt x="463" y="139"/>
                  </a:lnTo>
                  <a:lnTo>
                    <a:pt x="457" y="146"/>
                  </a:lnTo>
                  <a:lnTo>
                    <a:pt x="463" y="152"/>
                  </a:lnTo>
                  <a:lnTo>
                    <a:pt x="457" y="152"/>
                  </a:lnTo>
                  <a:lnTo>
                    <a:pt x="457" y="158"/>
                  </a:lnTo>
                  <a:lnTo>
                    <a:pt x="457" y="165"/>
                  </a:lnTo>
                  <a:lnTo>
                    <a:pt x="457" y="171"/>
                  </a:lnTo>
                  <a:lnTo>
                    <a:pt x="450" y="171"/>
                  </a:lnTo>
                  <a:lnTo>
                    <a:pt x="450" y="177"/>
                  </a:lnTo>
                  <a:lnTo>
                    <a:pt x="450" y="184"/>
                  </a:lnTo>
                  <a:lnTo>
                    <a:pt x="457" y="184"/>
                  </a:lnTo>
                  <a:lnTo>
                    <a:pt x="450" y="190"/>
                  </a:lnTo>
                  <a:lnTo>
                    <a:pt x="450" y="196"/>
                  </a:lnTo>
                  <a:lnTo>
                    <a:pt x="450" y="203"/>
                  </a:lnTo>
                  <a:lnTo>
                    <a:pt x="450" y="209"/>
                  </a:lnTo>
                  <a:lnTo>
                    <a:pt x="457" y="209"/>
                  </a:lnTo>
                  <a:lnTo>
                    <a:pt x="457" y="215"/>
                  </a:lnTo>
                  <a:lnTo>
                    <a:pt x="463" y="215"/>
                  </a:lnTo>
                  <a:lnTo>
                    <a:pt x="463" y="222"/>
                  </a:lnTo>
                  <a:lnTo>
                    <a:pt x="457" y="222"/>
                  </a:lnTo>
                  <a:lnTo>
                    <a:pt x="463" y="222"/>
                  </a:lnTo>
                  <a:lnTo>
                    <a:pt x="463" y="228"/>
                  </a:lnTo>
                  <a:lnTo>
                    <a:pt x="469" y="228"/>
                  </a:lnTo>
                  <a:lnTo>
                    <a:pt x="476" y="228"/>
                  </a:lnTo>
                  <a:lnTo>
                    <a:pt x="476" y="234"/>
                  </a:lnTo>
                  <a:lnTo>
                    <a:pt x="482" y="234"/>
                  </a:lnTo>
                  <a:lnTo>
                    <a:pt x="476" y="234"/>
                  </a:lnTo>
                  <a:lnTo>
                    <a:pt x="482" y="241"/>
                  </a:lnTo>
                  <a:lnTo>
                    <a:pt x="476" y="241"/>
                  </a:lnTo>
                  <a:lnTo>
                    <a:pt x="482" y="241"/>
                  </a:lnTo>
                  <a:lnTo>
                    <a:pt x="482" y="247"/>
                  </a:lnTo>
                  <a:lnTo>
                    <a:pt x="476" y="247"/>
                  </a:lnTo>
                  <a:lnTo>
                    <a:pt x="476" y="253"/>
                  </a:lnTo>
                  <a:lnTo>
                    <a:pt x="482" y="253"/>
                  </a:lnTo>
                  <a:lnTo>
                    <a:pt x="476" y="253"/>
                  </a:lnTo>
                  <a:lnTo>
                    <a:pt x="476" y="260"/>
                  </a:lnTo>
                  <a:lnTo>
                    <a:pt x="482" y="260"/>
                  </a:lnTo>
                  <a:lnTo>
                    <a:pt x="476" y="260"/>
                  </a:lnTo>
                  <a:lnTo>
                    <a:pt x="476" y="266"/>
                  </a:lnTo>
                  <a:lnTo>
                    <a:pt x="482" y="272"/>
                  </a:lnTo>
                  <a:lnTo>
                    <a:pt x="482" y="279"/>
                  </a:lnTo>
                  <a:lnTo>
                    <a:pt x="476" y="279"/>
                  </a:lnTo>
                  <a:lnTo>
                    <a:pt x="476" y="285"/>
                  </a:lnTo>
                  <a:lnTo>
                    <a:pt x="482" y="285"/>
                  </a:lnTo>
                  <a:lnTo>
                    <a:pt x="482" y="291"/>
                  </a:lnTo>
                  <a:lnTo>
                    <a:pt x="482" y="298"/>
                  </a:lnTo>
                  <a:lnTo>
                    <a:pt x="482" y="304"/>
                  </a:lnTo>
                  <a:lnTo>
                    <a:pt x="482" y="311"/>
                  </a:lnTo>
                  <a:lnTo>
                    <a:pt x="482" y="317"/>
                  </a:lnTo>
                  <a:lnTo>
                    <a:pt x="488" y="323"/>
                  </a:lnTo>
                  <a:lnTo>
                    <a:pt x="488" y="330"/>
                  </a:lnTo>
                  <a:lnTo>
                    <a:pt x="488" y="336"/>
                  </a:lnTo>
                  <a:lnTo>
                    <a:pt x="488" y="342"/>
                  </a:lnTo>
                  <a:lnTo>
                    <a:pt x="495" y="342"/>
                  </a:lnTo>
                  <a:lnTo>
                    <a:pt x="495" y="349"/>
                  </a:lnTo>
                  <a:lnTo>
                    <a:pt x="488" y="349"/>
                  </a:lnTo>
                  <a:lnTo>
                    <a:pt x="488" y="355"/>
                  </a:lnTo>
                  <a:lnTo>
                    <a:pt x="495" y="361"/>
                  </a:lnTo>
                  <a:lnTo>
                    <a:pt x="495" y="368"/>
                  </a:lnTo>
                  <a:lnTo>
                    <a:pt x="501" y="368"/>
                  </a:lnTo>
                  <a:lnTo>
                    <a:pt x="495" y="374"/>
                  </a:lnTo>
                  <a:lnTo>
                    <a:pt x="501" y="374"/>
                  </a:lnTo>
                  <a:lnTo>
                    <a:pt x="507" y="374"/>
                  </a:lnTo>
                  <a:lnTo>
                    <a:pt x="507" y="380"/>
                  </a:lnTo>
                  <a:lnTo>
                    <a:pt x="514" y="380"/>
                  </a:lnTo>
                  <a:lnTo>
                    <a:pt x="520" y="380"/>
                  </a:lnTo>
                  <a:lnTo>
                    <a:pt x="526" y="380"/>
                  </a:lnTo>
                  <a:lnTo>
                    <a:pt x="526" y="387"/>
                  </a:lnTo>
                  <a:lnTo>
                    <a:pt x="533" y="387"/>
                  </a:lnTo>
                  <a:lnTo>
                    <a:pt x="533" y="393"/>
                  </a:lnTo>
                  <a:lnTo>
                    <a:pt x="526" y="393"/>
                  </a:lnTo>
                  <a:lnTo>
                    <a:pt x="526" y="399"/>
                  </a:lnTo>
                  <a:lnTo>
                    <a:pt x="526" y="406"/>
                  </a:lnTo>
                  <a:lnTo>
                    <a:pt x="526" y="412"/>
                  </a:lnTo>
                  <a:lnTo>
                    <a:pt x="520" y="412"/>
                  </a:lnTo>
                  <a:lnTo>
                    <a:pt x="520" y="418"/>
                  </a:lnTo>
                  <a:lnTo>
                    <a:pt x="520" y="425"/>
                  </a:lnTo>
                  <a:lnTo>
                    <a:pt x="520" y="431"/>
                  </a:lnTo>
                  <a:lnTo>
                    <a:pt x="520" y="437"/>
                  </a:lnTo>
                  <a:lnTo>
                    <a:pt x="514" y="437"/>
                  </a:lnTo>
                  <a:lnTo>
                    <a:pt x="514" y="444"/>
                  </a:lnTo>
                  <a:lnTo>
                    <a:pt x="507" y="450"/>
                  </a:lnTo>
                  <a:lnTo>
                    <a:pt x="501" y="450"/>
                  </a:lnTo>
                  <a:lnTo>
                    <a:pt x="501" y="456"/>
                  </a:lnTo>
                  <a:lnTo>
                    <a:pt x="507" y="463"/>
                  </a:lnTo>
                  <a:lnTo>
                    <a:pt x="507" y="469"/>
                  </a:lnTo>
                  <a:lnTo>
                    <a:pt x="501" y="469"/>
                  </a:lnTo>
                  <a:lnTo>
                    <a:pt x="501" y="475"/>
                  </a:lnTo>
                  <a:lnTo>
                    <a:pt x="501" y="482"/>
                  </a:lnTo>
                  <a:lnTo>
                    <a:pt x="507" y="482"/>
                  </a:lnTo>
                  <a:lnTo>
                    <a:pt x="514" y="482"/>
                  </a:lnTo>
                  <a:lnTo>
                    <a:pt x="514" y="488"/>
                  </a:lnTo>
                  <a:lnTo>
                    <a:pt x="514" y="495"/>
                  </a:lnTo>
                  <a:lnTo>
                    <a:pt x="514" y="501"/>
                  </a:lnTo>
                  <a:lnTo>
                    <a:pt x="514" y="507"/>
                  </a:lnTo>
                  <a:lnTo>
                    <a:pt x="507" y="507"/>
                  </a:lnTo>
                  <a:lnTo>
                    <a:pt x="507" y="514"/>
                  </a:lnTo>
                  <a:lnTo>
                    <a:pt x="514" y="514"/>
                  </a:lnTo>
                  <a:lnTo>
                    <a:pt x="507" y="514"/>
                  </a:lnTo>
                  <a:lnTo>
                    <a:pt x="501" y="520"/>
                  </a:lnTo>
                  <a:lnTo>
                    <a:pt x="495" y="520"/>
                  </a:lnTo>
                  <a:lnTo>
                    <a:pt x="495" y="526"/>
                  </a:lnTo>
                  <a:lnTo>
                    <a:pt x="495" y="533"/>
                  </a:lnTo>
                  <a:lnTo>
                    <a:pt x="488" y="533"/>
                  </a:lnTo>
                  <a:lnTo>
                    <a:pt x="488" y="539"/>
                  </a:lnTo>
                  <a:lnTo>
                    <a:pt x="482" y="539"/>
                  </a:lnTo>
                  <a:lnTo>
                    <a:pt x="482" y="533"/>
                  </a:lnTo>
                  <a:lnTo>
                    <a:pt x="482" y="539"/>
                  </a:lnTo>
                  <a:lnTo>
                    <a:pt x="482" y="545"/>
                  </a:lnTo>
                  <a:lnTo>
                    <a:pt x="476" y="545"/>
                  </a:lnTo>
                  <a:lnTo>
                    <a:pt x="476" y="539"/>
                  </a:lnTo>
                  <a:lnTo>
                    <a:pt x="469" y="539"/>
                  </a:lnTo>
                  <a:lnTo>
                    <a:pt x="469" y="545"/>
                  </a:lnTo>
                  <a:lnTo>
                    <a:pt x="463" y="545"/>
                  </a:lnTo>
                  <a:lnTo>
                    <a:pt x="463" y="552"/>
                  </a:lnTo>
                  <a:lnTo>
                    <a:pt x="457" y="552"/>
                  </a:lnTo>
                  <a:lnTo>
                    <a:pt x="457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44" y="564"/>
                  </a:lnTo>
                  <a:lnTo>
                    <a:pt x="438" y="571"/>
                  </a:lnTo>
                  <a:lnTo>
                    <a:pt x="431" y="571"/>
                  </a:lnTo>
                  <a:lnTo>
                    <a:pt x="431" y="577"/>
                  </a:lnTo>
                  <a:lnTo>
                    <a:pt x="425" y="577"/>
                  </a:lnTo>
                  <a:lnTo>
                    <a:pt x="425" y="583"/>
                  </a:lnTo>
                  <a:lnTo>
                    <a:pt x="425" y="590"/>
                  </a:lnTo>
                  <a:lnTo>
                    <a:pt x="419" y="590"/>
                  </a:lnTo>
                  <a:lnTo>
                    <a:pt x="419" y="596"/>
                  </a:lnTo>
                  <a:lnTo>
                    <a:pt x="419" y="590"/>
                  </a:lnTo>
                  <a:lnTo>
                    <a:pt x="412" y="590"/>
                  </a:lnTo>
                  <a:lnTo>
                    <a:pt x="412" y="596"/>
                  </a:lnTo>
                  <a:lnTo>
                    <a:pt x="406" y="596"/>
                  </a:lnTo>
                  <a:lnTo>
                    <a:pt x="400" y="596"/>
                  </a:lnTo>
                  <a:lnTo>
                    <a:pt x="400" y="602"/>
                  </a:lnTo>
                  <a:lnTo>
                    <a:pt x="400" y="609"/>
                  </a:lnTo>
                  <a:lnTo>
                    <a:pt x="393" y="609"/>
                  </a:lnTo>
                  <a:lnTo>
                    <a:pt x="393" y="615"/>
                  </a:lnTo>
                  <a:lnTo>
                    <a:pt x="393" y="621"/>
                  </a:lnTo>
                  <a:lnTo>
                    <a:pt x="387" y="621"/>
                  </a:lnTo>
                  <a:lnTo>
                    <a:pt x="380" y="621"/>
                  </a:lnTo>
                  <a:lnTo>
                    <a:pt x="374" y="621"/>
                  </a:lnTo>
                  <a:lnTo>
                    <a:pt x="368" y="621"/>
                  </a:lnTo>
                  <a:lnTo>
                    <a:pt x="361" y="621"/>
                  </a:lnTo>
                  <a:lnTo>
                    <a:pt x="355" y="621"/>
                  </a:lnTo>
                  <a:lnTo>
                    <a:pt x="349" y="628"/>
                  </a:lnTo>
                  <a:lnTo>
                    <a:pt x="342" y="628"/>
                  </a:lnTo>
                  <a:lnTo>
                    <a:pt x="342" y="634"/>
                  </a:lnTo>
                  <a:lnTo>
                    <a:pt x="336" y="634"/>
                  </a:lnTo>
                  <a:lnTo>
                    <a:pt x="336" y="640"/>
                  </a:lnTo>
                  <a:lnTo>
                    <a:pt x="330" y="640"/>
                  </a:lnTo>
                  <a:lnTo>
                    <a:pt x="330" y="647"/>
                  </a:lnTo>
                  <a:lnTo>
                    <a:pt x="323" y="640"/>
                  </a:lnTo>
                  <a:lnTo>
                    <a:pt x="323" y="647"/>
                  </a:lnTo>
                  <a:lnTo>
                    <a:pt x="323" y="640"/>
                  </a:lnTo>
                  <a:lnTo>
                    <a:pt x="323" y="647"/>
                  </a:lnTo>
                  <a:lnTo>
                    <a:pt x="317" y="647"/>
                  </a:lnTo>
                  <a:lnTo>
                    <a:pt x="311" y="647"/>
                  </a:lnTo>
                  <a:lnTo>
                    <a:pt x="304" y="653"/>
                  </a:lnTo>
                  <a:lnTo>
                    <a:pt x="298" y="653"/>
                  </a:lnTo>
                  <a:lnTo>
                    <a:pt x="298" y="647"/>
                  </a:lnTo>
                  <a:lnTo>
                    <a:pt x="292" y="647"/>
                  </a:lnTo>
                  <a:lnTo>
                    <a:pt x="285" y="647"/>
                  </a:lnTo>
                  <a:lnTo>
                    <a:pt x="285" y="640"/>
                  </a:lnTo>
                  <a:lnTo>
                    <a:pt x="285" y="634"/>
                  </a:lnTo>
                  <a:lnTo>
                    <a:pt x="279" y="634"/>
                  </a:lnTo>
                  <a:lnTo>
                    <a:pt x="273" y="634"/>
                  </a:lnTo>
                  <a:lnTo>
                    <a:pt x="266" y="634"/>
                  </a:lnTo>
                  <a:lnTo>
                    <a:pt x="260" y="634"/>
                  </a:lnTo>
                  <a:lnTo>
                    <a:pt x="254" y="634"/>
                  </a:lnTo>
                  <a:lnTo>
                    <a:pt x="247" y="634"/>
                  </a:lnTo>
                  <a:lnTo>
                    <a:pt x="247" y="628"/>
                  </a:lnTo>
                  <a:lnTo>
                    <a:pt x="241" y="628"/>
                  </a:lnTo>
                  <a:lnTo>
                    <a:pt x="241" y="621"/>
                  </a:lnTo>
                  <a:lnTo>
                    <a:pt x="235" y="621"/>
                  </a:lnTo>
                  <a:lnTo>
                    <a:pt x="235" y="628"/>
                  </a:lnTo>
                  <a:lnTo>
                    <a:pt x="228" y="628"/>
                  </a:lnTo>
                  <a:lnTo>
                    <a:pt x="222" y="634"/>
                  </a:lnTo>
                  <a:lnTo>
                    <a:pt x="216" y="634"/>
                  </a:lnTo>
                  <a:lnTo>
                    <a:pt x="209" y="640"/>
                  </a:lnTo>
                  <a:lnTo>
                    <a:pt x="203" y="640"/>
                  </a:lnTo>
                  <a:lnTo>
                    <a:pt x="203" y="647"/>
                  </a:lnTo>
                  <a:lnTo>
                    <a:pt x="203" y="653"/>
                  </a:lnTo>
                  <a:lnTo>
                    <a:pt x="203" y="659"/>
                  </a:lnTo>
                  <a:lnTo>
                    <a:pt x="209" y="659"/>
                  </a:lnTo>
                  <a:lnTo>
                    <a:pt x="209" y="666"/>
                  </a:lnTo>
                  <a:lnTo>
                    <a:pt x="209" y="672"/>
                  </a:lnTo>
                  <a:lnTo>
                    <a:pt x="216" y="672"/>
                  </a:lnTo>
                  <a:lnTo>
                    <a:pt x="222" y="672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16" y="685"/>
                  </a:lnTo>
                  <a:lnTo>
                    <a:pt x="216" y="691"/>
                  </a:lnTo>
                  <a:lnTo>
                    <a:pt x="222" y="691"/>
                  </a:lnTo>
                  <a:lnTo>
                    <a:pt x="216" y="691"/>
                  </a:lnTo>
                  <a:lnTo>
                    <a:pt x="216" y="698"/>
                  </a:lnTo>
                  <a:lnTo>
                    <a:pt x="209" y="698"/>
                  </a:lnTo>
                  <a:lnTo>
                    <a:pt x="209" y="704"/>
                  </a:lnTo>
                  <a:lnTo>
                    <a:pt x="209" y="710"/>
                  </a:lnTo>
                  <a:lnTo>
                    <a:pt x="203" y="717"/>
                  </a:lnTo>
                  <a:lnTo>
                    <a:pt x="203" y="723"/>
                  </a:lnTo>
                  <a:lnTo>
                    <a:pt x="196" y="723"/>
                  </a:lnTo>
                  <a:lnTo>
                    <a:pt x="196" y="729"/>
                  </a:lnTo>
                  <a:lnTo>
                    <a:pt x="190" y="729"/>
                  </a:lnTo>
                  <a:lnTo>
                    <a:pt x="184" y="729"/>
                  </a:lnTo>
                  <a:lnTo>
                    <a:pt x="184" y="736"/>
                  </a:lnTo>
                  <a:lnTo>
                    <a:pt x="184" y="742"/>
                  </a:lnTo>
                  <a:lnTo>
                    <a:pt x="177" y="748"/>
                  </a:lnTo>
                  <a:lnTo>
                    <a:pt x="177" y="755"/>
                  </a:lnTo>
                  <a:lnTo>
                    <a:pt x="171" y="755"/>
                  </a:lnTo>
                  <a:lnTo>
                    <a:pt x="171" y="748"/>
                  </a:lnTo>
                  <a:lnTo>
                    <a:pt x="165" y="748"/>
                  </a:lnTo>
                  <a:lnTo>
                    <a:pt x="158" y="748"/>
                  </a:lnTo>
                  <a:lnTo>
                    <a:pt x="158" y="742"/>
                  </a:lnTo>
                  <a:lnTo>
                    <a:pt x="152" y="742"/>
                  </a:lnTo>
                  <a:lnTo>
                    <a:pt x="152" y="748"/>
                  </a:lnTo>
                  <a:lnTo>
                    <a:pt x="146" y="748"/>
                  </a:lnTo>
                  <a:lnTo>
                    <a:pt x="139" y="748"/>
                  </a:lnTo>
                  <a:lnTo>
                    <a:pt x="139" y="755"/>
                  </a:lnTo>
                  <a:lnTo>
                    <a:pt x="133" y="748"/>
                  </a:lnTo>
                  <a:lnTo>
                    <a:pt x="127" y="755"/>
                  </a:lnTo>
                  <a:lnTo>
                    <a:pt x="120" y="755"/>
                  </a:lnTo>
                  <a:lnTo>
                    <a:pt x="127" y="761"/>
                  </a:lnTo>
                  <a:lnTo>
                    <a:pt x="120" y="761"/>
                  </a:lnTo>
                  <a:lnTo>
                    <a:pt x="120" y="767"/>
                  </a:lnTo>
                  <a:lnTo>
                    <a:pt x="120" y="761"/>
                  </a:lnTo>
                  <a:lnTo>
                    <a:pt x="120" y="767"/>
                  </a:lnTo>
                  <a:lnTo>
                    <a:pt x="114" y="767"/>
                  </a:lnTo>
                  <a:lnTo>
                    <a:pt x="108" y="774"/>
                  </a:lnTo>
                  <a:lnTo>
                    <a:pt x="101" y="780"/>
                  </a:lnTo>
                  <a:lnTo>
                    <a:pt x="95" y="780"/>
                  </a:lnTo>
                  <a:lnTo>
                    <a:pt x="95" y="774"/>
                  </a:lnTo>
                  <a:lnTo>
                    <a:pt x="89" y="774"/>
                  </a:lnTo>
                  <a:lnTo>
                    <a:pt x="82" y="774"/>
                  </a:lnTo>
                  <a:lnTo>
                    <a:pt x="76" y="774"/>
                  </a:lnTo>
                  <a:lnTo>
                    <a:pt x="70" y="767"/>
                  </a:lnTo>
                  <a:lnTo>
                    <a:pt x="63" y="767"/>
                  </a:lnTo>
                  <a:lnTo>
                    <a:pt x="63" y="761"/>
                  </a:lnTo>
                  <a:lnTo>
                    <a:pt x="57" y="761"/>
                  </a:lnTo>
                  <a:lnTo>
                    <a:pt x="57" y="755"/>
                  </a:lnTo>
                  <a:lnTo>
                    <a:pt x="51" y="755"/>
                  </a:lnTo>
                  <a:lnTo>
                    <a:pt x="51" y="748"/>
                  </a:lnTo>
                  <a:lnTo>
                    <a:pt x="51" y="742"/>
                  </a:lnTo>
                  <a:lnTo>
                    <a:pt x="51" y="736"/>
                  </a:lnTo>
                  <a:lnTo>
                    <a:pt x="57" y="736"/>
                  </a:lnTo>
                  <a:lnTo>
                    <a:pt x="51" y="729"/>
                  </a:lnTo>
                  <a:lnTo>
                    <a:pt x="51" y="723"/>
                  </a:lnTo>
                  <a:lnTo>
                    <a:pt x="44" y="723"/>
                  </a:lnTo>
                  <a:lnTo>
                    <a:pt x="44" y="717"/>
                  </a:lnTo>
                  <a:lnTo>
                    <a:pt x="38" y="710"/>
                  </a:lnTo>
                  <a:lnTo>
                    <a:pt x="38" y="704"/>
                  </a:lnTo>
                  <a:lnTo>
                    <a:pt x="32" y="704"/>
                  </a:lnTo>
                  <a:lnTo>
                    <a:pt x="25" y="704"/>
                  </a:lnTo>
                  <a:lnTo>
                    <a:pt x="25" y="710"/>
                  </a:lnTo>
                  <a:lnTo>
                    <a:pt x="19" y="717"/>
                  </a:lnTo>
                  <a:lnTo>
                    <a:pt x="12" y="717"/>
                  </a:lnTo>
                  <a:lnTo>
                    <a:pt x="6" y="717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07" name="Freeform 108"/>
            <p:cNvSpPr>
              <a:spLocks/>
            </p:cNvSpPr>
            <p:nvPr/>
          </p:nvSpPr>
          <p:spPr bwMode="auto">
            <a:xfrm>
              <a:off x="3660947" y="2264213"/>
              <a:ext cx="423561" cy="510392"/>
            </a:xfrm>
            <a:custGeom>
              <a:avLst/>
              <a:gdLst>
                <a:gd name="T0" fmla="*/ 2147483647 w 400"/>
                <a:gd name="T1" fmla="*/ 2147483647 h 482"/>
                <a:gd name="T2" fmla="*/ 2147483647 w 400"/>
                <a:gd name="T3" fmla="*/ 2147483647 h 482"/>
                <a:gd name="T4" fmla="*/ 2147483647 w 400"/>
                <a:gd name="T5" fmla="*/ 2147483647 h 482"/>
                <a:gd name="T6" fmla="*/ 2147483647 w 400"/>
                <a:gd name="T7" fmla="*/ 2147483647 h 482"/>
                <a:gd name="T8" fmla="*/ 2147483647 w 400"/>
                <a:gd name="T9" fmla="*/ 2147483647 h 482"/>
                <a:gd name="T10" fmla="*/ 2147483647 w 400"/>
                <a:gd name="T11" fmla="*/ 2147483647 h 482"/>
                <a:gd name="T12" fmla="*/ 2147483647 w 400"/>
                <a:gd name="T13" fmla="*/ 2147483647 h 482"/>
                <a:gd name="T14" fmla="*/ 2147483647 w 400"/>
                <a:gd name="T15" fmla="*/ 2147483647 h 482"/>
                <a:gd name="T16" fmla="*/ 2147483647 w 400"/>
                <a:gd name="T17" fmla="*/ 2147483647 h 482"/>
                <a:gd name="T18" fmla="*/ 2147483647 w 400"/>
                <a:gd name="T19" fmla="*/ 2147483647 h 482"/>
                <a:gd name="T20" fmla="*/ 2147483647 w 400"/>
                <a:gd name="T21" fmla="*/ 2147483647 h 482"/>
                <a:gd name="T22" fmla="*/ 2147483647 w 400"/>
                <a:gd name="T23" fmla="*/ 2147483647 h 482"/>
                <a:gd name="T24" fmla="*/ 2147483647 w 400"/>
                <a:gd name="T25" fmla="*/ 2147483647 h 482"/>
                <a:gd name="T26" fmla="*/ 2147483647 w 400"/>
                <a:gd name="T27" fmla="*/ 2147483647 h 482"/>
                <a:gd name="T28" fmla="*/ 2147483647 w 400"/>
                <a:gd name="T29" fmla="*/ 2147483647 h 482"/>
                <a:gd name="T30" fmla="*/ 2147483647 w 400"/>
                <a:gd name="T31" fmla="*/ 2147483647 h 482"/>
                <a:gd name="T32" fmla="*/ 2147483647 w 400"/>
                <a:gd name="T33" fmla="*/ 2147483647 h 482"/>
                <a:gd name="T34" fmla="*/ 2147483647 w 400"/>
                <a:gd name="T35" fmla="*/ 2147483647 h 482"/>
                <a:gd name="T36" fmla="*/ 2147483647 w 400"/>
                <a:gd name="T37" fmla="*/ 2147483647 h 482"/>
                <a:gd name="T38" fmla="*/ 2147483647 w 400"/>
                <a:gd name="T39" fmla="*/ 2147483647 h 482"/>
                <a:gd name="T40" fmla="*/ 2147483647 w 400"/>
                <a:gd name="T41" fmla="*/ 2147483647 h 482"/>
                <a:gd name="T42" fmla="*/ 2147483647 w 400"/>
                <a:gd name="T43" fmla="*/ 2147483647 h 482"/>
                <a:gd name="T44" fmla="*/ 2147483647 w 400"/>
                <a:gd name="T45" fmla="*/ 2147483647 h 482"/>
                <a:gd name="T46" fmla="*/ 2147483647 w 400"/>
                <a:gd name="T47" fmla="*/ 2147483647 h 482"/>
                <a:gd name="T48" fmla="*/ 2147483647 w 400"/>
                <a:gd name="T49" fmla="*/ 2147483647 h 482"/>
                <a:gd name="T50" fmla="*/ 2147483647 w 400"/>
                <a:gd name="T51" fmla="*/ 2147483647 h 482"/>
                <a:gd name="T52" fmla="*/ 2147483647 w 400"/>
                <a:gd name="T53" fmla="*/ 2147483647 h 482"/>
                <a:gd name="T54" fmla="*/ 2147483647 w 400"/>
                <a:gd name="T55" fmla="*/ 2147483647 h 482"/>
                <a:gd name="T56" fmla="*/ 2147483647 w 400"/>
                <a:gd name="T57" fmla="*/ 2147483647 h 482"/>
                <a:gd name="T58" fmla="*/ 2147483647 w 400"/>
                <a:gd name="T59" fmla="*/ 2147483647 h 482"/>
                <a:gd name="T60" fmla="*/ 2147483647 w 400"/>
                <a:gd name="T61" fmla="*/ 2147483647 h 482"/>
                <a:gd name="T62" fmla="*/ 2147483647 w 400"/>
                <a:gd name="T63" fmla="*/ 2147483647 h 482"/>
                <a:gd name="T64" fmla="*/ 2147483647 w 400"/>
                <a:gd name="T65" fmla="*/ 2147483647 h 482"/>
                <a:gd name="T66" fmla="*/ 2147483647 w 400"/>
                <a:gd name="T67" fmla="*/ 2147483647 h 482"/>
                <a:gd name="T68" fmla="*/ 2147483647 w 400"/>
                <a:gd name="T69" fmla="*/ 2147483647 h 482"/>
                <a:gd name="T70" fmla="*/ 2147483647 w 400"/>
                <a:gd name="T71" fmla="*/ 2147483647 h 482"/>
                <a:gd name="T72" fmla="*/ 2147483647 w 400"/>
                <a:gd name="T73" fmla="*/ 2147483647 h 482"/>
                <a:gd name="T74" fmla="*/ 2147483647 w 400"/>
                <a:gd name="T75" fmla="*/ 2147483647 h 482"/>
                <a:gd name="T76" fmla="*/ 2147483647 w 400"/>
                <a:gd name="T77" fmla="*/ 2147483647 h 482"/>
                <a:gd name="T78" fmla="*/ 2147483647 w 400"/>
                <a:gd name="T79" fmla="*/ 2147483647 h 482"/>
                <a:gd name="T80" fmla="*/ 2147483647 w 400"/>
                <a:gd name="T81" fmla="*/ 2147483647 h 482"/>
                <a:gd name="T82" fmla="*/ 2147483647 w 400"/>
                <a:gd name="T83" fmla="*/ 2147483647 h 482"/>
                <a:gd name="T84" fmla="*/ 2147483647 w 400"/>
                <a:gd name="T85" fmla="*/ 2147483647 h 482"/>
                <a:gd name="T86" fmla="*/ 2147483647 w 400"/>
                <a:gd name="T87" fmla="*/ 2147483647 h 482"/>
                <a:gd name="T88" fmla="*/ 2147483647 w 400"/>
                <a:gd name="T89" fmla="*/ 2147483647 h 482"/>
                <a:gd name="T90" fmla="*/ 2147483647 w 400"/>
                <a:gd name="T91" fmla="*/ 2147483647 h 482"/>
                <a:gd name="T92" fmla="*/ 2147483647 w 400"/>
                <a:gd name="T93" fmla="*/ 2147483647 h 482"/>
                <a:gd name="T94" fmla="*/ 2147483647 w 400"/>
                <a:gd name="T95" fmla="*/ 2147483647 h 482"/>
                <a:gd name="T96" fmla="*/ 2147483647 w 400"/>
                <a:gd name="T97" fmla="*/ 2147483647 h 482"/>
                <a:gd name="T98" fmla="*/ 2147483647 w 400"/>
                <a:gd name="T99" fmla="*/ 2147483647 h 482"/>
                <a:gd name="T100" fmla="*/ 2147483647 w 400"/>
                <a:gd name="T101" fmla="*/ 2147483647 h 482"/>
                <a:gd name="T102" fmla="*/ 2147483647 w 400"/>
                <a:gd name="T103" fmla="*/ 2147483647 h 482"/>
                <a:gd name="T104" fmla="*/ 2147483647 w 400"/>
                <a:gd name="T105" fmla="*/ 2147483647 h 482"/>
                <a:gd name="T106" fmla="*/ 2147483647 w 400"/>
                <a:gd name="T107" fmla="*/ 2147483647 h 482"/>
                <a:gd name="T108" fmla="*/ 2147483647 w 400"/>
                <a:gd name="T109" fmla="*/ 2147483647 h 482"/>
                <a:gd name="T110" fmla="*/ 2147483647 w 400"/>
                <a:gd name="T111" fmla="*/ 2147483647 h 482"/>
                <a:gd name="T112" fmla="*/ 2147483647 w 400"/>
                <a:gd name="T113" fmla="*/ 2147483647 h 482"/>
                <a:gd name="T114" fmla="*/ 2147483647 w 400"/>
                <a:gd name="T115" fmla="*/ 2147483647 h 482"/>
                <a:gd name="T116" fmla="*/ 2147483647 w 400"/>
                <a:gd name="T117" fmla="*/ 2147483647 h 482"/>
                <a:gd name="T118" fmla="*/ 2147483647 w 400"/>
                <a:gd name="T119" fmla="*/ 2147483647 h 482"/>
                <a:gd name="T120" fmla="*/ 2147483647 w 400"/>
                <a:gd name="T121" fmla="*/ 2147483647 h 482"/>
                <a:gd name="T122" fmla="*/ 2147483647 w 400"/>
                <a:gd name="T123" fmla="*/ 2147483647 h 4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0"/>
                <a:gd name="T187" fmla="*/ 0 h 482"/>
                <a:gd name="T188" fmla="*/ 400 w 400"/>
                <a:gd name="T189" fmla="*/ 482 h 4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0" h="482">
                  <a:moveTo>
                    <a:pt x="0" y="51"/>
                  </a:moveTo>
                  <a:lnTo>
                    <a:pt x="0" y="51"/>
                  </a:lnTo>
                  <a:lnTo>
                    <a:pt x="7" y="51"/>
                  </a:lnTo>
                  <a:lnTo>
                    <a:pt x="13" y="38"/>
                  </a:lnTo>
                  <a:lnTo>
                    <a:pt x="7" y="38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19" y="25"/>
                  </a:lnTo>
                  <a:lnTo>
                    <a:pt x="13" y="25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13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2" y="13"/>
                  </a:lnTo>
                  <a:lnTo>
                    <a:pt x="38" y="13"/>
                  </a:lnTo>
                  <a:lnTo>
                    <a:pt x="45" y="13"/>
                  </a:lnTo>
                  <a:lnTo>
                    <a:pt x="45" y="6"/>
                  </a:lnTo>
                  <a:lnTo>
                    <a:pt x="51" y="6"/>
                  </a:lnTo>
                  <a:lnTo>
                    <a:pt x="57" y="6"/>
                  </a:lnTo>
                  <a:lnTo>
                    <a:pt x="57" y="13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3" y="6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1" y="6"/>
                  </a:lnTo>
                  <a:lnTo>
                    <a:pt x="127" y="6"/>
                  </a:lnTo>
                  <a:lnTo>
                    <a:pt x="133" y="6"/>
                  </a:lnTo>
                  <a:lnTo>
                    <a:pt x="140" y="6"/>
                  </a:lnTo>
                  <a:lnTo>
                    <a:pt x="133" y="6"/>
                  </a:lnTo>
                  <a:lnTo>
                    <a:pt x="140" y="6"/>
                  </a:lnTo>
                  <a:lnTo>
                    <a:pt x="146" y="6"/>
                  </a:lnTo>
                  <a:lnTo>
                    <a:pt x="146" y="13"/>
                  </a:lnTo>
                  <a:lnTo>
                    <a:pt x="146" y="6"/>
                  </a:lnTo>
                  <a:lnTo>
                    <a:pt x="146" y="13"/>
                  </a:lnTo>
                  <a:lnTo>
                    <a:pt x="153" y="13"/>
                  </a:lnTo>
                  <a:lnTo>
                    <a:pt x="159" y="19"/>
                  </a:lnTo>
                  <a:lnTo>
                    <a:pt x="165" y="19"/>
                  </a:lnTo>
                  <a:lnTo>
                    <a:pt x="165" y="25"/>
                  </a:lnTo>
                  <a:lnTo>
                    <a:pt x="172" y="25"/>
                  </a:lnTo>
                  <a:lnTo>
                    <a:pt x="178" y="25"/>
                  </a:lnTo>
                  <a:lnTo>
                    <a:pt x="184" y="32"/>
                  </a:lnTo>
                  <a:lnTo>
                    <a:pt x="191" y="32"/>
                  </a:lnTo>
                  <a:lnTo>
                    <a:pt x="191" y="38"/>
                  </a:lnTo>
                  <a:lnTo>
                    <a:pt x="197" y="38"/>
                  </a:lnTo>
                  <a:lnTo>
                    <a:pt x="203" y="38"/>
                  </a:lnTo>
                  <a:lnTo>
                    <a:pt x="203" y="44"/>
                  </a:lnTo>
                  <a:lnTo>
                    <a:pt x="210" y="44"/>
                  </a:lnTo>
                  <a:lnTo>
                    <a:pt x="216" y="51"/>
                  </a:lnTo>
                  <a:lnTo>
                    <a:pt x="222" y="51"/>
                  </a:lnTo>
                  <a:lnTo>
                    <a:pt x="222" y="57"/>
                  </a:lnTo>
                  <a:lnTo>
                    <a:pt x="229" y="57"/>
                  </a:lnTo>
                  <a:lnTo>
                    <a:pt x="235" y="63"/>
                  </a:lnTo>
                  <a:lnTo>
                    <a:pt x="241" y="70"/>
                  </a:lnTo>
                  <a:lnTo>
                    <a:pt x="248" y="70"/>
                  </a:lnTo>
                  <a:lnTo>
                    <a:pt x="254" y="76"/>
                  </a:lnTo>
                  <a:lnTo>
                    <a:pt x="254" y="82"/>
                  </a:lnTo>
                  <a:lnTo>
                    <a:pt x="260" y="82"/>
                  </a:lnTo>
                  <a:lnTo>
                    <a:pt x="267" y="82"/>
                  </a:lnTo>
                  <a:lnTo>
                    <a:pt x="267" y="89"/>
                  </a:lnTo>
                  <a:lnTo>
                    <a:pt x="273" y="89"/>
                  </a:lnTo>
                  <a:lnTo>
                    <a:pt x="279" y="89"/>
                  </a:lnTo>
                  <a:lnTo>
                    <a:pt x="286" y="95"/>
                  </a:lnTo>
                  <a:lnTo>
                    <a:pt x="286" y="102"/>
                  </a:lnTo>
                  <a:lnTo>
                    <a:pt x="292" y="102"/>
                  </a:lnTo>
                  <a:lnTo>
                    <a:pt x="292" y="108"/>
                  </a:lnTo>
                  <a:lnTo>
                    <a:pt x="298" y="108"/>
                  </a:lnTo>
                  <a:lnTo>
                    <a:pt x="298" y="114"/>
                  </a:lnTo>
                  <a:lnTo>
                    <a:pt x="305" y="114"/>
                  </a:lnTo>
                  <a:lnTo>
                    <a:pt x="305" y="121"/>
                  </a:lnTo>
                  <a:lnTo>
                    <a:pt x="311" y="121"/>
                  </a:lnTo>
                  <a:lnTo>
                    <a:pt x="311" y="127"/>
                  </a:lnTo>
                  <a:lnTo>
                    <a:pt x="317" y="127"/>
                  </a:lnTo>
                  <a:lnTo>
                    <a:pt x="317" y="133"/>
                  </a:lnTo>
                  <a:lnTo>
                    <a:pt x="324" y="133"/>
                  </a:lnTo>
                  <a:lnTo>
                    <a:pt x="324" y="140"/>
                  </a:lnTo>
                  <a:lnTo>
                    <a:pt x="330" y="140"/>
                  </a:lnTo>
                  <a:lnTo>
                    <a:pt x="330" y="146"/>
                  </a:lnTo>
                  <a:lnTo>
                    <a:pt x="336" y="146"/>
                  </a:lnTo>
                  <a:lnTo>
                    <a:pt x="336" y="152"/>
                  </a:lnTo>
                  <a:lnTo>
                    <a:pt x="343" y="152"/>
                  </a:lnTo>
                  <a:lnTo>
                    <a:pt x="349" y="152"/>
                  </a:lnTo>
                  <a:lnTo>
                    <a:pt x="349" y="159"/>
                  </a:lnTo>
                  <a:lnTo>
                    <a:pt x="349" y="165"/>
                  </a:lnTo>
                  <a:lnTo>
                    <a:pt x="356" y="165"/>
                  </a:lnTo>
                  <a:lnTo>
                    <a:pt x="356" y="171"/>
                  </a:lnTo>
                  <a:lnTo>
                    <a:pt x="362" y="171"/>
                  </a:lnTo>
                  <a:lnTo>
                    <a:pt x="362" y="178"/>
                  </a:lnTo>
                  <a:lnTo>
                    <a:pt x="368" y="178"/>
                  </a:lnTo>
                  <a:lnTo>
                    <a:pt x="375" y="178"/>
                  </a:lnTo>
                  <a:lnTo>
                    <a:pt x="381" y="178"/>
                  </a:lnTo>
                  <a:lnTo>
                    <a:pt x="387" y="178"/>
                  </a:lnTo>
                  <a:lnTo>
                    <a:pt x="387" y="184"/>
                  </a:lnTo>
                  <a:lnTo>
                    <a:pt x="394" y="184"/>
                  </a:lnTo>
                  <a:lnTo>
                    <a:pt x="394" y="190"/>
                  </a:lnTo>
                  <a:lnTo>
                    <a:pt x="394" y="197"/>
                  </a:lnTo>
                  <a:lnTo>
                    <a:pt x="400" y="197"/>
                  </a:lnTo>
                  <a:lnTo>
                    <a:pt x="394" y="197"/>
                  </a:lnTo>
                  <a:lnTo>
                    <a:pt x="387" y="197"/>
                  </a:lnTo>
                  <a:lnTo>
                    <a:pt x="381" y="197"/>
                  </a:lnTo>
                  <a:lnTo>
                    <a:pt x="375" y="197"/>
                  </a:lnTo>
                  <a:lnTo>
                    <a:pt x="362" y="203"/>
                  </a:lnTo>
                  <a:lnTo>
                    <a:pt x="362" y="209"/>
                  </a:lnTo>
                  <a:lnTo>
                    <a:pt x="356" y="209"/>
                  </a:lnTo>
                  <a:lnTo>
                    <a:pt x="356" y="216"/>
                  </a:lnTo>
                  <a:lnTo>
                    <a:pt x="349" y="216"/>
                  </a:lnTo>
                  <a:lnTo>
                    <a:pt x="349" y="222"/>
                  </a:lnTo>
                  <a:lnTo>
                    <a:pt x="349" y="228"/>
                  </a:lnTo>
                  <a:lnTo>
                    <a:pt x="343" y="228"/>
                  </a:lnTo>
                  <a:lnTo>
                    <a:pt x="349" y="228"/>
                  </a:lnTo>
                  <a:lnTo>
                    <a:pt x="349" y="235"/>
                  </a:lnTo>
                  <a:lnTo>
                    <a:pt x="343" y="235"/>
                  </a:lnTo>
                  <a:lnTo>
                    <a:pt x="349" y="235"/>
                  </a:lnTo>
                  <a:lnTo>
                    <a:pt x="349" y="241"/>
                  </a:lnTo>
                  <a:lnTo>
                    <a:pt x="343" y="241"/>
                  </a:lnTo>
                  <a:lnTo>
                    <a:pt x="336" y="247"/>
                  </a:lnTo>
                  <a:lnTo>
                    <a:pt x="336" y="254"/>
                  </a:lnTo>
                  <a:lnTo>
                    <a:pt x="336" y="260"/>
                  </a:lnTo>
                  <a:lnTo>
                    <a:pt x="330" y="260"/>
                  </a:lnTo>
                  <a:lnTo>
                    <a:pt x="324" y="260"/>
                  </a:lnTo>
                  <a:lnTo>
                    <a:pt x="324" y="266"/>
                  </a:lnTo>
                  <a:lnTo>
                    <a:pt x="324" y="273"/>
                  </a:lnTo>
                  <a:lnTo>
                    <a:pt x="317" y="273"/>
                  </a:lnTo>
                  <a:lnTo>
                    <a:pt x="317" y="279"/>
                  </a:lnTo>
                  <a:lnTo>
                    <a:pt x="324" y="279"/>
                  </a:lnTo>
                  <a:lnTo>
                    <a:pt x="317" y="279"/>
                  </a:lnTo>
                  <a:lnTo>
                    <a:pt x="317" y="285"/>
                  </a:lnTo>
                  <a:lnTo>
                    <a:pt x="317" y="292"/>
                  </a:lnTo>
                  <a:lnTo>
                    <a:pt x="311" y="292"/>
                  </a:lnTo>
                  <a:lnTo>
                    <a:pt x="311" y="298"/>
                  </a:lnTo>
                  <a:lnTo>
                    <a:pt x="305" y="305"/>
                  </a:lnTo>
                  <a:lnTo>
                    <a:pt x="305" y="311"/>
                  </a:lnTo>
                  <a:lnTo>
                    <a:pt x="298" y="311"/>
                  </a:lnTo>
                  <a:lnTo>
                    <a:pt x="292" y="311"/>
                  </a:lnTo>
                  <a:lnTo>
                    <a:pt x="286" y="311"/>
                  </a:lnTo>
                  <a:lnTo>
                    <a:pt x="286" y="317"/>
                  </a:lnTo>
                  <a:lnTo>
                    <a:pt x="279" y="317"/>
                  </a:lnTo>
                  <a:lnTo>
                    <a:pt x="279" y="324"/>
                  </a:lnTo>
                  <a:lnTo>
                    <a:pt x="273" y="324"/>
                  </a:lnTo>
                  <a:lnTo>
                    <a:pt x="279" y="324"/>
                  </a:lnTo>
                  <a:lnTo>
                    <a:pt x="273" y="330"/>
                  </a:lnTo>
                  <a:lnTo>
                    <a:pt x="273" y="336"/>
                  </a:lnTo>
                  <a:lnTo>
                    <a:pt x="273" y="343"/>
                  </a:lnTo>
                  <a:lnTo>
                    <a:pt x="267" y="343"/>
                  </a:lnTo>
                  <a:lnTo>
                    <a:pt x="273" y="343"/>
                  </a:lnTo>
                  <a:lnTo>
                    <a:pt x="279" y="343"/>
                  </a:lnTo>
                  <a:lnTo>
                    <a:pt x="273" y="343"/>
                  </a:lnTo>
                  <a:lnTo>
                    <a:pt x="273" y="349"/>
                  </a:lnTo>
                  <a:lnTo>
                    <a:pt x="267" y="355"/>
                  </a:lnTo>
                  <a:lnTo>
                    <a:pt x="267" y="362"/>
                  </a:lnTo>
                  <a:lnTo>
                    <a:pt x="267" y="368"/>
                  </a:lnTo>
                  <a:lnTo>
                    <a:pt x="260" y="368"/>
                  </a:lnTo>
                  <a:lnTo>
                    <a:pt x="267" y="368"/>
                  </a:lnTo>
                  <a:lnTo>
                    <a:pt x="260" y="368"/>
                  </a:lnTo>
                  <a:lnTo>
                    <a:pt x="260" y="374"/>
                  </a:lnTo>
                  <a:lnTo>
                    <a:pt x="267" y="374"/>
                  </a:lnTo>
                  <a:lnTo>
                    <a:pt x="267" y="381"/>
                  </a:lnTo>
                  <a:lnTo>
                    <a:pt x="260" y="381"/>
                  </a:lnTo>
                  <a:lnTo>
                    <a:pt x="260" y="387"/>
                  </a:lnTo>
                  <a:lnTo>
                    <a:pt x="254" y="387"/>
                  </a:lnTo>
                  <a:lnTo>
                    <a:pt x="254" y="393"/>
                  </a:lnTo>
                  <a:lnTo>
                    <a:pt x="254" y="400"/>
                  </a:lnTo>
                  <a:lnTo>
                    <a:pt x="260" y="400"/>
                  </a:lnTo>
                  <a:lnTo>
                    <a:pt x="260" y="406"/>
                  </a:lnTo>
                  <a:lnTo>
                    <a:pt x="260" y="412"/>
                  </a:lnTo>
                  <a:lnTo>
                    <a:pt x="260" y="419"/>
                  </a:lnTo>
                  <a:lnTo>
                    <a:pt x="267" y="419"/>
                  </a:lnTo>
                  <a:lnTo>
                    <a:pt x="267" y="425"/>
                  </a:lnTo>
                  <a:lnTo>
                    <a:pt x="273" y="425"/>
                  </a:lnTo>
                  <a:lnTo>
                    <a:pt x="273" y="431"/>
                  </a:lnTo>
                  <a:lnTo>
                    <a:pt x="273" y="438"/>
                  </a:lnTo>
                  <a:lnTo>
                    <a:pt x="267" y="438"/>
                  </a:lnTo>
                  <a:lnTo>
                    <a:pt x="273" y="438"/>
                  </a:lnTo>
                  <a:lnTo>
                    <a:pt x="273" y="444"/>
                  </a:lnTo>
                  <a:lnTo>
                    <a:pt x="267" y="444"/>
                  </a:lnTo>
                  <a:lnTo>
                    <a:pt x="267" y="450"/>
                  </a:lnTo>
                  <a:lnTo>
                    <a:pt x="260" y="450"/>
                  </a:lnTo>
                  <a:lnTo>
                    <a:pt x="267" y="450"/>
                  </a:lnTo>
                  <a:lnTo>
                    <a:pt x="260" y="457"/>
                  </a:lnTo>
                  <a:lnTo>
                    <a:pt x="267" y="457"/>
                  </a:lnTo>
                  <a:lnTo>
                    <a:pt x="260" y="457"/>
                  </a:lnTo>
                  <a:lnTo>
                    <a:pt x="260" y="463"/>
                  </a:lnTo>
                  <a:lnTo>
                    <a:pt x="254" y="463"/>
                  </a:lnTo>
                  <a:lnTo>
                    <a:pt x="248" y="463"/>
                  </a:lnTo>
                  <a:lnTo>
                    <a:pt x="248" y="469"/>
                  </a:lnTo>
                  <a:lnTo>
                    <a:pt x="241" y="469"/>
                  </a:lnTo>
                  <a:lnTo>
                    <a:pt x="235" y="469"/>
                  </a:lnTo>
                  <a:lnTo>
                    <a:pt x="235" y="476"/>
                  </a:lnTo>
                  <a:lnTo>
                    <a:pt x="235" y="482"/>
                  </a:lnTo>
                  <a:lnTo>
                    <a:pt x="229" y="482"/>
                  </a:lnTo>
                  <a:lnTo>
                    <a:pt x="229" y="476"/>
                  </a:lnTo>
                  <a:lnTo>
                    <a:pt x="222" y="482"/>
                  </a:lnTo>
                  <a:lnTo>
                    <a:pt x="222" y="476"/>
                  </a:lnTo>
                  <a:lnTo>
                    <a:pt x="222" y="469"/>
                  </a:lnTo>
                  <a:lnTo>
                    <a:pt x="216" y="469"/>
                  </a:lnTo>
                  <a:lnTo>
                    <a:pt x="210" y="463"/>
                  </a:lnTo>
                  <a:lnTo>
                    <a:pt x="210" y="469"/>
                  </a:lnTo>
                  <a:lnTo>
                    <a:pt x="210" y="463"/>
                  </a:lnTo>
                  <a:lnTo>
                    <a:pt x="203" y="463"/>
                  </a:lnTo>
                  <a:lnTo>
                    <a:pt x="203" y="457"/>
                  </a:lnTo>
                  <a:lnTo>
                    <a:pt x="203" y="450"/>
                  </a:lnTo>
                  <a:lnTo>
                    <a:pt x="197" y="450"/>
                  </a:lnTo>
                  <a:lnTo>
                    <a:pt x="191" y="444"/>
                  </a:lnTo>
                  <a:lnTo>
                    <a:pt x="184" y="444"/>
                  </a:lnTo>
                  <a:lnTo>
                    <a:pt x="184" y="438"/>
                  </a:lnTo>
                  <a:lnTo>
                    <a:pt x="178" y="438"/>
                  </a:lnTo>
                  <a:lnTo>
                    <a:pt x="172" y="431"/>
                  </a:lnTo>
                  <a:lnTo>
                    <a:pt x="165" y="431"/>
                  </a:lnTo>
                  <a:lnTo>
                    <a:pt x="159" y="431"/>
                  </a:lnTo>
                  <a:lnTo>
                    <a:pt x="153" y="431"/>
                  </a:lnTo>
                  <a:lnTo>
                    <a:pt x="146" y="431"/>
                  </a:lnTo>
                  <a:lnTo>
                    <a:pt x="140" y="438"/>
                  </a:lnTo>
                  <a:lnTo>
                    <a:pt x="133" y="438"/>
                  </a:lnTo>
                  <a:lnTo>
                    <a:pt x="127" y="438"/>
                  </a:lnTo>
                  <a:lnTo>
                    <a:pt x="121" y="438"/>
                  </a:lnTo>
                  <a:lnTo>
                    <a:pt x="114" y="444"/>
                  </a:lnTo>
                  <a:lnTo>
                    <a:pt x="108" y="438"/>
                  </a:lnTo>
                  <a:lnTo>
                    <a:pt x="102" y="438"/>
                  </a:lnTo>
                  <a:lnTo>
                    <a:pt x="95" y="438"/>
                  </a:lnTo>
                  <a:lnTo>
                    <a:pt x="89" y="438"/>
                  </a:lnTo>
                  <a:lnTo>
                    <a:pt x="83" y="438"/>
                  </a:lnTo>
                  <a:lnTo>
                    <a:pt x="83" y="431"/>
                  </a:lnTo>
                  <a:lnTo>
                    <a:pt x="89" y="431"/>
                  </a:lnTo>
                  <a:lnTo>
                    <a:pt x="89" y="425"/>
                  </a:lnTo>
                  <a:lnTo>
                    <a:pt x="89" y="419"/>
                  </a:lnTo>
                  <a:lnTo>
                    <a:pt x="89" y="412"/>
                  </a:lnTo>
                  <a:lnTo>
                    <a:pt x="89" y="406"/>
                  </a:lnTo>
                  <a:lnTo>
                    <a:pt x="95" y="406"/>
                  </a:lnTo>
                  <a:lnTo>
                    <a:pt x="95" y="400"/>
                  </a:lnTo>
                  <a:lnTo>
                    <a:pt x="95" y="393"/>
                  </a:lnTo>
                  <a:lnTo>
                    <a:pt x="95" y="387"/>
                  </a:lnTo>
                  <a:lnTo>
                    <a:pt x="102" y="387"/>
                  </a:lnTo>
                  <a:lnTo>
                    <a:pt x="102" y="381"/>
                  </a:lnTo>
                  <a:lnTo>
                    <a:pt x="95" y="381"/>
                  </a:lnTo>
                  <a:lnTo>
                    <a:pt x="95" y="374"/>
                  </a:lnTo>
                  <a:lnTo>
                    <a:pt x="89" y="374"/>
                  </a:lnTo>
                  <a:lnTo>
                    <a:pt x="83" y="374"/>
                  </a:lnTo>
                  <a:lnTo>
                    <a:pt x="76" y="374"/>
                  </a:lnTo>
                  <a:lnTo>
                    <a:pt x="76" y="368"/>
                  </a:lnTo>
                  <a:lnTo>
                    <a:pt x="70" y="368"/>
                  </a:lnTo>
                  <a:lnTo>
                    <a:pt x="64" y="368"/>
                  </a:lnTo>
                  <a:lnTo>
                    <a:pt x="70" y="362"/>
                  </a:lnTo>
                  <a:lnTo>
                    <a:pt x="64" y="362"/>
                  </a:lnTo>
                  <a:lnTo>
                    <a:pt x="64" y="355"/>
                  </a:lnTo>
                  <a:lnTo>
                    <a:pt x="57" y="349"/>
                  </a:lnTo>
                  <a:lnTo>
                    <a:pt x="57" y="343"/>
                  </a:lnTo>
                  <a:lnTo>
                    <a:pt x="64" y="343"/>
                  </a:lnTo>
                  <a:lnTo>
                    <a:pt x="64" y="336"/>
                  </a:lnTo>
                  <a:lnTo>
                    <a:pt x="57" y="336"/>
                  </a:lnTo>
                  <a:lnTo>
                    <a:pt x="57" y="330"/>
                  </a:lnTo>
                  <a:lnTo>
                    <a:pt x="57" y="324"/>
                  </a:lnTo>
                  <a:lnTo>
                    <a:pt x="57" y="317"/>
                  </a:lnTo>
                  <a:lnTo>
                    <a:pt x="51" y="311"/>
                  </a:lnTo>
                  <a:lnTo>
                    <a:pt x="51" y="305"/>
                  </a:lnTo>
                  <a:lnTo>
                    <a:pt x="51" y="298"/>
                  </a:lnTo>
                  <a:lnTo>
                    <a:pt x="51" y="292"/>
                  </a:lnTo>
                  <a:lnTo>
                    <a:pt x="51" y="285"/>
                  </a:lnTo>
                  <a:lnTo>
                    <a:pt x="51" y="279"/>
                  </a:lnTo>
                  <a:lnTo>
                    <a:pt x="45" y="279"/>
                  </a:lnTo>
                  <a:lnTo>
                    <a:pt x="45" y="273"/>
                  </a:lnTo>
                  <a:lnTo>
                    <a:pt x="51" y="273"/>
                  </a:lnTo>
                  <a:lnTo>
                    <a:pt x="51" y="266"/>
                  </a:lnTo>
                  <a:lnTo>
                    <a:pt x="45" y="260"/>
                  </a:lnTo>
                  <a:lnTo>
                    <a:pt x="45" y="254"/>
                  </a:lnTo>
                  <a:lnTo>
                    <a:pt x="51" y="254"/>
                  </a:lnTo>
                  <a:lnTo>
                    <a:pt x="45" y="254"/>
                  </a:lnTo>
                  <a:lnTo>
                    <a:pt x="45" y="247"/>
                  </a:lnTo>
                  <a:lnTo>
                    <a:pt x="51" y="247"/>
                  </a:lnTo>
                  <a:lnTo>
                    <a:pt x="45" y="247"/>
                  </a:lnTo>
                  <a:lnTo>
                    <a:pt x="45" y="241"/>
                  </a:lnTo>
                  <a:lnTo>
                    <a:pt x="51" y="241"/>
                  </a:lnTo>
                  <a:lnTo>
                    <a:pt x="51" y="235"/>
                  </a:lnTo>
                  <a:lnTo>
                    <a:pt x="45" y="235"/>
                  </a:lnTo>
                  <a:lnTo>
                    <a:pt x="51" y="235"/>
                  </a:lnTo>
                  <a:lnTo>
                    <a:pt x="45" y="228"/>
                  </a:lnTo>
                  <a:lnTo>
                    <a:pt x="51" y="228"/>
                  </a:lnTo>
                  <a:lnTo>
                    <a:pt x="45" y="228"/>
                  </a:lnTo>
                  <a:lnTo>
                    <a:pt x="45" y="222"/>
                  </a:lnTo>
                  <a:lnTo>
                    <a:pt x="38" y="222"/>
                  </a:lnTo>
                  <a:lnTo>
                    <a:pt x="32" y="222"/>
                  </a:lnTo>
                  <a:lnTo>
                    <a:pt x="32" y="216"/>
                  </a:lnTo>
                  <a:lnTo>
                    <a:pt x="26" y="216"/>
                  </a:lnTo>
                  <a:lnTo>
                    <a:pt x="32" y="216"/>
                  </a:lnTo>
                  <a:lnTo>
                    <a:pt x="32" y="209"/>
                  </a:lnTo>
                  <a:lnTo>
                    <a:pt x="26" y="209"/>
                  </a:lnTo>
                  <a:lnTo>
                    <a:pt x="26" y="203"/>
                  </a:lnTo>
                  <a:lnTo>
                    <a:pt x="19" y="203"/>
                  </a:lnTo>
                  <a:lnTo>
                    <a:pt x="19" y="197"/>
                  </a:lnTo>
                  <a:lnTo>
                    <a:pt x="19" y="190"/>
                  </a:lnTo>
                  <a:lnTo>
                    <a:pt x="19" y="184"/>
                  </a:lnTo>
                  <a:lnTo>
                    <a:pt x="26" y="178"/>
                  </a:lnTo>
                  <a:lnTo>
                    <a:pt x="19" y="178"/>
                  </a:lnTo>
                  <a:lnTo>
                    <a:pt x="19" y="171"/>
                  </a:lnTo>
                  <a:lnTo>
                    <a:pt x="19" y="165"/>
                  </a:lnTo>
                  <a:lnTo>
                    <a:pt x="26" y="165"/>
                  </a:lnTo>
                  <a:lnTo>
                    <a:pt x="26" y="159"/>
                  </a:lnTo>
                  <a:lnTo>
                    <a:pt x="26" y="152"/>
                  </a:lnTo>
                  <a:lnTo>
                    <a:pt x="26" y="146"/>
                  </a:lnTo>
                  <a:lnTo>
                    <a:pt x="32" y="146"/>
                  </a:lnTo>
                  <a:lnTo>
                    <a:pt x="26" y="140"/>
                  </a:lnTo>
                  <a:lnTo>
                    <a:pt x="32" y="133"/>
                  </a:lnTo>
                  <a:lnTo>
                    <a:pt x="32" y="127"/>
                  </a:lnTo>
                  <a:lnTo>
                    <a:pt x="26" y="127"/>
                  </a:lnTo>
                  <a:lnTo>
                    <a:pt x="32" y="121"/>
                  </a:lnTo>
                  <a:lnTo>
                    <a:pt x="26" y="121"/>
                  </a:lnTo>
                  <a:lnTo>
                    <a:pt x="26" y="114"/>
                  </a:lnTo>
                  <a:lnTo>
                    <a:pt x="26" y="121"/>
                  </a:lnTo>
                  <a:lnTo>
                    <a:pt x="19" y="114"/>
                  </a:lnTo>
                  <a:lnTo>
                    <a:pt x="19" y="121"/>
                  </a:lnTo>
                  <a:lnTo>
                    <a:pt x="19" y="114"/>
                  </a:lnTo>
                  <a:lnTo>
                    <a:pt x="19" y="108"/>
                  </a:lnTo>
                  <a:lnTo>
                    <a:pt x="19" y="102"/>
                  </a:lnTo>
                  <a:lnTo>
                    <a:pt x="13" y="102"/>
                  </a:lnTo>
                  <a:lnTo>
                    <a:pt x="13" y="95"/>
                  </a:lnTo>
                  <a:lnTo>
                    <a:pt x="19" y="95"/>
                  </a:lnTo>
                  <a:lnTo>
                    <a:pt x="13" y="95"/>
                  </a:lnTo>
                  <a:lnTo>
                    <a:pt x="19" y="89"/>
                  </a:lnTo>
                  <a:lnTo>
                    <a:pt x="13" y="89"/>
                  </a:lnTo>
                  <a:lnTo>
                    <a:pt x="13" y="82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7" y="76"/>
                  </a:lnTo>
                  <a:lnTo>
                    <a:pt x="13" y="70"/>
                  </a:lnTo>
                  <a:lnTo>
                    <a:pt x="7" y="70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08" name="Freeform 109"/>
            <p:cNvSpPr>
              <a:spLocks/>
            </p:cNvSpPr>
            <p:nvPr/>
          </p:nvSpPr>
          <p:spPr bwMode="auto">
            <a:xfrm>
              <a:off x="3950028" y="2472817"/>
              <a:ext cx="363204" cy="214957"/>
            </a:xfrm>
            <a:custGeom>
              <a:avLst/>
              <a:gdLst>
                <a:gd name="T0" fmla="*/ 2147483647 w 343"/>
                <a:gd name="T1" fmla="*/ 2147483647 h 203"/>
                <a:gd name="T2" fmla="*/ 2147483647 w 343"/>
                <a:gd name="T3" fmla="*/ 2147483647 h 203"/>
                <a:gd name="T4" fmla="*/ 2147483647 w 343"/>
                <a:gd name="T5" fmla="*/ 2147483647 h 203"/>
                <a:gd name="T6" fmla="*/ 2147483647 w 343"/>
                <a:gd name="T7" fmla="*/ 2147483647 h 203"/>
                <a:gd name="T8" fmla="*/ 2147483647 w 343"/>
                <a:gd name="T9" fmla="*/ 2147483647 h 203"/>
                <a:gd name="T10" fmla="*/ 2147483647 w 343"/>
                <a:gd name="T11" fmla="*/ 2147483647 h 203"/>
                <a:gd name="T12" fmla="*/ 2147483647 w 343"/>
                <a:gd name="T13" fmla="*/ 2147483647 h 203"/>
                <a:gd name="T14" fmla="*/ 2147483647 w 343"/>
                <a:gd name="T15" fmla="*/ 2147483647 h 203"/>
                <a:gd name="T16" fmla="*/ 2147483647 w 343"/>
                <a:gd name="T17" fmla="*/ 2147483647 h 203"/>
                <a:gd name="T18" fmla="*/ 2147483647 w 343"/>
                <a:gd name="T19" fmla="*/ 0 h 203"/>
                <a:gd name="T20" fmla="*/ 2147483647 w 343"/>
                <a:gd name="T21" fmla="*/ 2147483647 h 203"/>
                <a:gd name="T22" fmla="*/ 2147483647 w 343"/>
                <a:gd name="T23" fmla="*/ 2147483647 h 203"/>
                <a:gd name="T24" fmla="*/ 2147483647 w 343"/>
                <a:gd name="T25" fmla="*/ 2147483647 h 203"/>
                <a:gd name="T26" fmla="*/ 2147483647 w 343"/>
                <a:gd name="T27" fmla="*/ 2147483647 h 203"/>
                <a:gd name="T28" fmla="*/ 2147483647 w 343"/>
                <a:gd name="T29" fmla="*/ 2147483647 h 203"/>
                <a:gd name="T30" fmla="*/ 2147483647 w 343"/>
                <a:gd name="T31" fmla="*/ 2147483647 h 203"/>
                <a:gd name="T32" fmla="*/ 2147483647 w 343"/>
                <a:gd name="T33" fmla="*/ 2147483647 h 203"/>
                <a:gd name="T34" fmla="*/ 2147483647 w 343"/>
                <a:gd name="T35" fmla="*/ 2147483647 h 203"/>
                <a:gd name="T36" fmla="*/ 2147483647 w 343"/>
                <a:gd name="T37" fmla="*/ 2147483647 h 203"/>
                <a:gd name="T38" fmla="*/ 2147483647 w 343"/>
                <a:gd name="T39" fmla="*/ 2147483647 h 203"/>
                <a:gd name="T40" fmla="*/ 2147483647 w 343"/>
                <a:gd name="T41" fmla="*/ 2147483647 h 203"/>
                <a:gd name="T42" fmla="*/ 2147483647 w 343"/>
                <a:gd name="T43" fmla="*/ 2147483647 h 203"/>
                <a:gd name="T44" fmla="*/ 2147483647 w 343"/>
                <a:gd name="T45" fmla="*/ 2147483647 h 203"/>
                <a:gd name="T46" fmla="*/ 2147483647 w 343"/>
                <a:gd name="T47" fmla="*/ 2147483647 h 203"/>
                <a:gd name="T48" fmla="*/ 2147483647 w 343"/>
                <a:gd name="T49" fmla="*/ 2147483647 h 203"/>
                <a:gd name="T50" fmla="*/ 2147483647 w 343"/>
                <a:gd name="T51" fmla="*/ 2147483647 h 203"/>
                <a:gd name="T52" fmla="*/ 2147483647 w 343"/>
                <a:gd name="T53" fmla="*/ 2147483647 h 203"/>
                <a:gd name="T54" fmla="*/ 2147483647 w 343"/>
                <a:gd name="T55" fmla="*/ 2147483647 h 203"/>
                <a:gd name="T56" fmla="*/ 2147483647 w 343"/>
                <a:gd name="T57" fmla="*/ 2147483647 h 203"/>
                <a:gd name="T58" fmla="*/ 2147483647 w 343"/>
                <a:gd name="T59" fmla="*/ 2147483647 h 203"/>
                <a:gd name="T60" fmla="*/ 2147483647 w 343"/>
                <a:gd name="T61" fmla="*/ 2147483647 h 203"/>
                <a:gd name="T62" fmla="*/ 2147483647 w 343"/>
                <a:gd name="T63" fmla="*/ 2147483647 h 203"/>
                <a:gd name="T64" fmla="*/ 2147483647 w 343"/>
                <a:gd name="T65" fmla="*/ 2147483647 h 203"/>
                <a:gd name="T66" fmla="*/ 2147483647 w 343"/>
                <a:gd name="T67" fmla="*/ 2147483647 h 203"/>
                <a:gd name="T68" fmla="*/ 2147483647 w 343"/>
                <a:gd name="T69" fmla="*/ 2147483647 h 203"/>
                <a:gd name="T70" fmla="*/ 2147483647 w 343"/>
                <a:gd name="T71" fmla="*/ 2147483647 h 203"/>
                <a:gd name="T72" fmla="*/ 2147483647 w 343"/>
                <a:gd name="T73" fmla="*/ 2147483647 h 203"/>
                <a:gd name="T74" fmla="*/ 2147483647 w 343"/>
                <a:gd name="T75" fmla="*/ 2147483647 h 203"/>
                <a:gd name="T76" fmla="*/ 2147483647 w 343"/>
                <a:gd name="T77" fmla="*/ 2147483647 h 203"/>
                <a:gd name="T78" fmla="*/ 2147483647 w 343"/>
                <a:gd name="T79" fmla="*/ 2147483647 h 203"/>
                <a:gd name="T80" fmla="*/ 2147483647 w 343"/>
                <a:gd name="T81" fmla="*/ 2147483647 h 203"/>
                <a:gd name="T82" fmla="*/ 2147483647 w 343"/>
                <a:gd name="T83" fmla="*/ 2147483647 h 203"/>
                <a:gd name="T84" fmla="*/ 2147483647 w 343"/>
                <a:gd name="T85" fmla="*/ 2147483647 h 203"/>
                <a:gd name="T86" fmla="*/ 2147483647 w 343"/>
                <a:gd name="T87" fmla="*/ 2147483647 h 203"/>
                <a:gd name="T88" fmla="*/ 2147483647 w 343"/>
                <a:gd name="T89" fmla="*/ 2147483647 h 203"/>
                <a:gd name="T90" fmla="*/ 2147483647 w 343"/>
                <a:gd name="T91" fmla="*/ 2147483647 h 203"/>
                <a:gd name="T92" fmla="*/ 2147483647 w 343"/>
                <a:gd name="T93" fmla="*/ 2147483647 h 203"/>
                <a:gd name="T94" fmla="*/ 2147483647 w 343"/>
                <a:gd name="T95" fmla="*/ 2147483647 h 203"/>
                <a:gd name="T96" fmla="*/ 2147483647 w 343"/>
                <a:gd name="T97" fmla="*/ 2147483647 h 203"/>
                <a:gd name="T98" fmla="*/ 2147483647 w 343"/>
                <a:gd name="T99" fmla="*/ 2147483647 h 203"/>
                <a:gd name="T100" fmla="*/ 2147483647 w 343"/>
                <a:gd name="T101" fmla="*/ 2147483647 h 203"/>
                <a:gd name="T102" fmla="*/ 2147483647 w 343"/>
                <a:gd name="T103" fmla="*/ 2147483647 h 203"/>
                <a:gd name="T104" fmla="*/ 2147483647 w 343"/>
                <a:gd name="T105" fmla="*/ 2147483647 h 203"/>
                <a:gd name="T106" fmla="*/ 2147483647 w 343"/>
                <a:gd name="T107" fmla="*/ 2147483647 h 203"/>
                <a:gd name="T108" fmla="*/ 2147483647 w 343"/>
                <a:gd name="T109" fmla="*/ 2147483647 h 203"/>
                <a:gd name="T110" fmla="*/ 2147483647 w 343"/>
                <a:gd name="T111" fmla="*/ 2147483647 h 203"/>
                <a:gd name="T112" fmla="*/ 2147483647 w 343"/>
                <a:gd name="T113" fmla="*/ 2147483647 h 203"/>
                <a:gd name="T114" fmla="*/ 2147483647 w 343"/>
                <a:gd name="T115" fmla="*/ 2147483647 h 203"/>
                <a:gd name="T116" fmla="*/ 2147483647 w 343"/>
                <a:gd name="T117" fmla="*/ 2147483647 h 203"/>
                <a:gd name="T118" fmla="*/ 2147483647 w 343"/>
                <a:gd name="T119" fmla="*/ 2147483647 h 203"/>
                <a:gd name="T120" fmla="*/ 0 w 343"/>
                <a:gd name="T121" fmla="*/ 2147483647 h 2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3"/>
                <a:gd name="T184" fmla="*/ 0 h 203"/>
                <a:gd name="T185" fmla="*/ 343 w 343"/>
                <a:gd name="T186" fmla="*/ 203 h 2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3" h="203">
                  <a:moveTo>
                    <a:pt x="0" y="133"/>
                  </a:moveTo>
                  <a:lnTo>
                    <a:pt x="0" y="133"/>
                  </a:lnTo>
                  <a:lnTo>
                    <a:pt x="6" y="127"/>
                  </a:lnTo>
                  <a:lnTo>
                    <a:pt x="0" y="127"/>
                  </a:lnTo>
                  <a:lnTo>
                    <a:pt x="6" y="127"/>
                  </a:lnTo>
                  <a:lnTo>
                    <a:pt x="6" y="120"/>
                  </a:lnTo>
                  <a:lnTo>
                    <a:pt x="13" y="120"/>
                  </a:lnTo>
                  <a:lnTo>
                    <a:pt x="13" y="114"/>
                  </a:lnTo>
                  <a:lnTo>
                    <a:pt x="19" y="114"/>
                  </a:lnTo>
                  <a:lnTo>
                    <a:pt x="25" y="114"/>
                  </a:lnTo>
                  <a:lnTo>
                    <a:pt x="32" y="114"/>
                  </a:lnTo>
                  <a:lnTo>
                    <a:pt x="32" y="108"/>
                  </a:lnTo>
                  <a:lnTo>
                    <a:pt x="38" y="101"/>
                  </a:lnTo>
                  <a:lnTo>
                    <a:pt x="38" y="95"/>
                  </a:lnTo>
                  <a:lnTo>
                    <a:pt x="44" y="95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51" y="82"/>
                  </a:lnTo>
                  <a:lnTo>
                    <a:pt x="44" y="82"/>
                  </a:lnTo>
                  <a:lnTo>
                    <a:pt x="44" y="76"/>
                  </a:lnTo>
                  <a:lnTo>
                    <a:pt x="51" y="76"/>
                  </a:lnTo>
                  <a:lnTo>
                    <a:pt x="51" y="69"/>
                  </a:lnTo>
                  <a:lnTo>
                    <a:pt x="51" y="63"/>
                  </a:lnTo>
                  <a:lnTo>
                    <a:pt x="57" y="63"/>
                  </a:lnTo>
                  <a:lnTo>
                    <a:pt x="63" y="63"/>
                  </a:lnTo>
                  <a:lnTo>
                    <a:pt x="63" y="57"/>
                  </a:lnTo>
                  <a:lnTo>
                    <a:pt x="63" y="50"/>
                  </a:lnTo>
                  <a:lnTo>
                    <a:pt x="70" y="44"/>
                  </a:lnTo>
                  <a:lnTo>
                    <a:pt x="76" y="44"/>
                  </a:lnTo>
                  <a:lnTo>
                    <a:pt x="76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76" y="31"/>
                  </a:lnTo>
                  <a:lnTo>
                    <a:pt x="70" y="31"/>
                  </a:lnTo>
                  <a:lnTo>
                    <a:pt x="76" y="31"/>
                  </a:lnTo>
                  <a:lnTo>
                    <a:pt x="76" y="25"/>
                  </a:lnTo>
                  <a:lnTo>
                    <a:pt x="76" y="19"/>
                  </a:lnTo>
                  <a:lnTo>
                    <a:pt x="83" y="19"/>
                  </a:lnTo>
                  <a:lnTo>
                    <a:pt x="83" y="12"/>
                  </a:lnTo>
                  <a:lnTo>
                    <a:pt x="89" y="12"/>
                  </a:lnTo>
                  <a:lnTo>
                    <a:pt x="89" y="6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7" y="6"/>
                  </a:lnTo>
                  <a:lnTo>
                    <a:pt x="133" y="6"/>
                  </a:lnTo>
                  <a:lnTo>
                    <a:pt x="140" y="6"/>
                  </a:lnTo>
                  <a:lnTo>
                    <a:pt x="146" y="6"/>
                  </a:lnTo>
                  <a:lnTo>
                    <a:pt x="152" y="6"/>
                  </a:lnTo>
                  <a:lnTo>
                    <a:pt x="159" y="6"/>
                  </a:lnTo>
                  <a:lnTo>
                    <a:pt x="159" y="12"/>
                  </a:lnTo>
                  <a:lnTo>
                    <a:pt x="165" y="12"/>
                  </a:lnTo>
                  <a:lnTo>
                    <a:pt x="165" y="19"/>
                  </a:lnTo>
                  <a:lnTo>
                    <a:pt x="171" y="19"/>
                  </a:lnTo>
                  <a:lnTo>
                    <a:pt x="178" y="19"/>
                  </a:lnTo>
                  <a:lnTo>
                    <a:pt x="178" y="25"/>
                  </a:lnTo>
                  <a:lnTo>
                    <a:pt x="178" y="19"/>
                  </a:lnTo>
                  <a:lnTo>
                    <a:pt x="184" y="25"/>
                  </a:lnTo>
                  <a:lnTo>
                    <a:pt x="184" y="19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203" y="19"/>
                  </a:lnTo>
                  <a:lnTo>
                    <a:pt x="209" y="25"/>
                  </a:lnTo>
                  <a:lnTo>
                    <a:pt x="209" y="19"/>
                  </a:lnTo>
                  <a:lnTo>
                    <a:pt x="216" y="25"/>
                  </a:lnTo>
                  <a:lnTo>
                    <a:pt x="216" y="19"/>
                  </a:lnTo>
                  <a:lnTo>
                    <a:pt x="216" y="25"/>
                  </a:lnTo>
                  <a:lnTo>
                    <a:pt x="222" y="25"/>
                  </a:lnTo>
                  <a:lnTo>
                    <a:pt x="228" y="25"/>
                  </a:lnTo>
                  <a:lnTo>
                    <a:pt x="235" y="19"/>
                  </a:lnTo>
                  <a:lnTo>
                    <a:pt x="241" y="19"/>
                  </a:lnTo>
                  <a:lnTo>
                    <a:pt x="247" y="19"/>
                  </a:lnTo>
                  <a:lnTo>
                    <a:pt x="254" y="19"/>
                  </a:lnTo>
                  <a:lnTo>
                    <a:pt x="260" y="19"/>
                  </a:lnTo>
                  <a:lnTo>
                    <a:pt x="267" y="19"/>
                  </a:lnTo>
                  <a:lnTo>
                    <a:pt x="267" y="25"/>
                  </a:lnTo>
                  <a:lnTo>
                    <a:pt x="273" y="25"/>
                  </a:lnTo>
                  <a:lnTo>
                    <a:pt x="279" y="25"/>
                  </a:lnTo>
                  <a:lnTo>
                    <a:pt x="286" y="25"/>
                  </a:lnTo>
                  <a:lnTo>
                    <a:pt x="292" y="25"/>
                  </a:lnTo>
                  <a:lnTo>
                    <a:pt x="292" y="31"/>
                  </a:lnTo>
                  <a:lnTo>
                    <a:pt x="298" y="31"/>
                  </a:lnTo>
                  <a:lnTo>
                    <a:pt x="298" y="38"/>
                  </a:lnTo>
                  <a:lnTo>
                    <a:pt x="305" y="38"/>
                  </a:lnTo>
                  <a:lnTo>
                    <a:pt x="305" y="44"/>
                  </a:lnTo>
                  <a:lnTo>
                    <a:pt x="305" y="50"/>
                  </a:lnTo>
                  <a:lnTo>
                    <a:pt x="311" y="50"/>
                  </a:lnTo>
                  <a:lnTo>
                    <a:pt x="311" y="57"/>
                  </a:lnTo>
                  <a:lnTo>
                    <a:pt x="311" y="63"/>
                  </a:lnTo>
                  <a:lnTo>
                    <a:pt x="317" y="69"/>
                  </a:lnTo>
                  <a:lnTo>
                    <a:pt x="317" y="76"/>
                  </a:lnTo>
                  <a:lnTo>
                    <a:pt x="317" y="82"/>
                  </a:lnTo>
                  <a:lnTo>
                    <a:pt x="317" y="88"/>
                  </a:lnTo>
                  <a:lnTo>
                    <a:pt x="324" y="88"/>
                  </a:lnTo>
                  <a:lnTo>
                    <a:pt x="324" y="95"/>
                  </a:lnTo>
                  <a:lnTo>
                    <a:pt x="324" y="101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30" y="120"/>
                  </a:lnTo>
                  <a:lnTo>
                    <a:pt x="330" y="127"/>
                  </a:lnTo>
                  <a:lnTo>
                    <a:pt x="330" y="133"/>
                  </a:lnTo>
                  <a:lnTo>
                    <a:pt x="336" y="133"/>
                  </a:lnTo>
                  <a:lnTo>
                    <a:pt x="336" y="139"/>
                  </a:lnTo>
                  <a:lnTo>
                    <a:pt x="336" y="146"/>
                  </a:lnTo>
                  <a:lnTo>
                    <a:pt x="343" y="146"/>
                  </a:lnTo>
                  <a:lnTo>
                    <a:pt x="343" y="152"/>
                  </a:lnTo>
                  <a:lnTo>
                    <a:pt x="336" y="158"/>
                  </a:lnTo>
                  <a:lnTo>
                    <a:pt x="330" y="158"/>
                  </a:lnTo>
                  <a:lnTo>
                    <a:pt x="324" y="158"/>
                  </a:lnTo>
                  <a:lnTo>
                    <a:pt x="324" y="165"/>
                  </a:lnTo>
                  <a:lnTo>
                    <a:pt x="317" y="158"/>
                  </a:lnTo>
                  <a:lnTo>
                    <a:pt x="311" y="158"/>
                  </a:lnTo>
                  <a:lnTo>
                    <a:pt x="305" y="158"/>
                  </a:lnTo>
                  <a:lnTo>
                    <a:pt x="298" y="158"/>
                  </a:lnTo>
                  <a:lnTo>
                    <a:pt x="298" y="152"/>
                  </a:lnTo>
                  <a:lnTo>
                    <a:pt x="292" y="152"/>
                  </a:lnTo>
                  <a:lnTo>
                    <a:pt x="286" y="152"/>
                  </a:lnTo>
                  <a:lnTo>
                    <a:pt x="286" y="158"/>
                  </a:lnTo>
                  <a:lnTo>
                    <a:pt x="286" y="152"/>
                  </a:lnTo>
                  <a:lnTo>
                    <a:pt x="279" y="152"/>
                  </a:lnTo>
                  <a:lnTo>
                    <a:pt x="273" y="152"/>
                  </a:lnTo>
                  <a:lnTo>
                    <a:pt x="267" y="152"/>
                  </a:lnTo>
                  <a:lnTo>
                    <a:pt x="254" y="152"/>
                  </a:lnTo>
                  <a:lnTo>
                    <a:pt x="247" y="158"/>
                  </a:lnTo>
                  <a:lnTo>
                    <a:pt x="247" y="152"/>
                  </a:lnTo>
                  <a:lnTo>
                    <a:pt x="241" y="152"/>
                  </a:lnTo>
                  <a:lnTo>
                    <a:pt x="235" y="152"/>
                  </a:lnTo>
                  <a:lnTo>
                    <a:pt x="235" y="146"/>
                  </a:lnTo>
                  <a:lnTo>
                    <a:pt x="235" y="152"/>
                  </a:lnTo>
                  <a:lnTo>
                    <a:pt x="228" y="152"/>
                  </a:lnTo>
                  <a:lnTo>
                    <a:pt x="222" y="152"/>
                  </a:lnTo>
                  <a:lnTo>
                    <a:pt x="216" y="146"/>
                  </a:lnTo>
                  <a:lnTo>
                    <a:pt x="216" y="139"/>
                  </a:lnTo>
                  <a:lnTo>
                    <a:pt x="216" y="133"/>
                  </a:lnTo>
                  <a:lnTo>
                    <a:pt x="209" y="139"/>
                  </a:lnTo>
                  <a:lnTo>
                    <a:pt x="203" y="139"/>
                  </a:lnTo>
                  <a:lnTo>
                    <a:pt x="203" y="146"/>
                  </a:lnTo>
                  <a:lnTo>
                    <a:pt x="197" y="146"/>
                  </a:lnTo>
                  <a:lnTo>
                    <a:pt x="190" y="152"/>
                  </a:lnTo>
                  <a:lnTo>
                    <a:pt x="190" y="158"/>
                  </a:lnTo>
                  <a:lnTo>
                    <a:pt x="197" y="158"/>
                  </a:lnTo>
                  <a:lnTo>
                    <a:pt x="203" y="158"/>
                  </a:lnTo>
                  <a:lnTo>
                    <a:pt x="203" y="165"/>
                  </a:lnTo>
                  <a:lnTo>
                    <a:pt x="203" y="171"/>
                  </a:lnTo>
                  <a:lnTo>
                    <a:pt x="203" y="165"/>
                  </a:lnTo>
                  <a:lnTo>
                    <a:pt x="197" y="171"/>
                  </a:lnTo>
                  <a:lnTo>
                    <a:pt x="197" y="165"/>
                  </a:lnTo>
                  <a:lnTo>
                    <a:pt x="190" y="165"/>
                  </a:lnTo>
                  <a:lnTo>
                    <a:pt x="190" y="171"/>
                  </a:lnTo>
                  <a:lnTo>
                    <a:pt x="190" y="177"/>
                  </a:lnTo>
                  <a:lnTo>
                    <a:pt x="197" y="177"/>
                  </a:lnTo>
                  <a:lnTo>
                    <a:pt x="197" y="184"/>
                  </a:lnTo>
                  <a:lnTo>
                    <a:pt x="190" y="190"/>
                  </a:lnTo>
                  <a:lnTo>
                    <a:pt x="184" y="196"/>
                  </a:lnTo>
                  <a:lnTo>
                    <a:pt x="178" y="196"/>
                  </a:lnTo>
                  <a:lnTo>
                    <a:pt x="178" y="203"/>
                  </a:lnTo>
                  <a:lnTo>
                    <a:pt x="171" y="203"/>
                  </a:lnTo>
                  <a:lnTo>
                    <a:pt x="171" y="196"/>
                  </a:lnTo>
                  <a:lnTo>
                    <a:pt x="171" y="190"/>
                  </a:lnTo>
                  <a:lnTo>
                    <a:pt x="171" y="184"/>
                  </a:lnTo>
                  <a:lnTo>
                    <a:pt x="165" y="177"/>
                  </a:lnTo>
                  <a:lnTo>
                    <a:pt x="159" y="177"/>
                  </a:lnTo>
                  <a:lnTo>
                    <a:pt x="152" y="184"/>
                  </a:lnTo>
                  <a:lnTo>
                    <a:pt x="152" y="177"/>
                  </a:lnTo>
                  <a:lnTo>
                    <a:pt x="146" y="177"/>
                  </a:lnTo>
                  <a:lnTo>
                    <a:pt x="140" y="177"/>
                  </a:lnTo>
                  <a:lnTo>
                    <a:pt x="133" y="184"/>
                  </a:lnTo>
                  <a:lnTo>
                    <a:pt x="127" y="190"/>
                  </a:lnTo>
                  <a:lnTo>
                    <a:pt x="127" y="184"/>
                  </a:lnTo>
                  <a:lnTo>
                    <a:pt x="121" y="184"/>
                  </a:lnTo>
                  <a:lnTo>
                    <a:pt x="121" y="177"/>
                  </a:lnTo>
                  <a:lnTo>
                    <a:pt x="121" y="171"/>
                  </a:lnTo>
                  <a:lnTo>
                    <a:pt x="114" y="177"/>
                  </a:lnTo>
                  <a:lnTo>
                    <a:pt x="108" y="177"/>
                  </a:lnTo>
                  <a:lnTo>
                    <a:pt x="102" y="177"/>
                  </a:lnTo>
                  <a:lnTo>
                    <a:pt x="102" y="171"/>
                  </a:lnTo>
                  <a:lnTo>
                    <a:pt x="102" y="165"/>
                  </a:lnTo>
                  <a:lnTo>
                    <a:pt x="102" y="158"/>
                  </a:lnTo>
                  <a:lnTo>
                    <a:pt x="108" y="158"/>
                  </a:lnTo>
                  <a:lnTo>
                    <a:pt x="108" y="152"/>
                  </a:lnTo>
                  <a:lnTo>
                    <a:pt x="114" y="152"/>
                  </a:lnTo>
                  <a:lnTo>
                    <a:pt x="108" y="152"/>
                  </a:lnTo>
                  <a:lnTo>
                    <a:pt x="108" y="146"/>
                  </a:lnTo>
                  <a:lnTo>
                    <a:pt x="114" y="146"/>
                  </a:lnTo>
                  <a:lnTo>
                    <a:pt x="114" y="139"/>
                  </a:lnTo>
                  <a:lnTo>
                    <a:pt x="121" y="133"/>
                  </a:lnTo>
                  <a:lnTo>
                    <a:pt x="127" y="133"/>
                  </a:lnTo>
                  <a:lnTo>
                    <a:pt x="127" y="127"/>
                  </a:lnTo>
                  <a:lnTo>
                    <a:pt x="133" y="127"/>
                  </a:lnTo>
                  <a:lnTo>
                    <a:pt x="133" y="120"/>
                  </a:lnTo>
                  <a:lnTo>
                    <a:pt x="133" y="114"/>
                  </a:lnTo>
                  <a:lnTo>
                    <a:pt x="127" y="114"/>
                  </a:lnTo>
                  <a:lnTo>
                    <a:pt x="121" y="114"/>
                  </a:lnTo>
                  <a:lnTo>
                    <a:pt x="114" y="114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95" y="120"/>
                  </a:lnTo>
                  <a:lnTo>
                    <a:pt x="95" y="127"/>
                  </a:lnTo>
                  <a:lnTo>
                    <a:pt x="95" y="120"/>
                  </a:lnTo>
                  <a:lnTo>
                    <a:pt x="95" y="127"/>
                  </a:lnTo>
                  <a:lnTo>
                    <a:pt x="89" y="127"/>
                  </a:lnTo>
                  <a:lnTo>
                    <a:pt x="83" y="127"/>
                  </a:lnTo>
                  <a:lnTo>
                    <a:pt x="76" y="127"/>
                  </a:lnTo>
                  <a:lnTo>
                    <a:pt x="76" y="133"/>
                  </a:lnTo>
                  <a:lnTo>
                    <a:pt x="70" y="133"/>
                  </a:lnTo>
                  <a:lnTo>
                    <a:pt x="70" y="139"/>
                  </a:lnTo>
                  <a:lnTo>
                    <a:pt x="70" y="146"/>
                  </a:lnTo>
                  <a:lnTo>
                    <a:pt x="63" y="146"/>
                  </a:lnTo>
                  <a:lnTo>
                    <a:pt x="57" y="146"/>
                  </a:lnTo>
                  <a:lnTo>
                    <a:pt x="57" y="152"/>
                  </a:lnTo>
                  <a:lnTo>
                    <a:pt x="51" y="152"/>
                  </a:lnTo>
                  <a:lnTo>
                    <a:pt x="44" y="152"/>
                  </a:lnTo>
                  <a:lnTo>
                    <a:pt x="44" y="158"/>
                  </a:lnTo>
                  <a:lnTo>
                    <a:pt x="38" y="158"/>
                  </a:lnTo>
                  <a:lnTo>
                    <a:pt x="32" y="158"/>
                  </a:lnTo>
                  <a:lnTo>
                    <a:pt x="32" y="152"/>
                  </a:lnTo>
                  <a:lnTo>
                    <a:pt x="25" y="152"/>
                  </a:lnTo>
                  <a:lnTo>
                    <a:pt x="25" y="158"/>
                  </a:lnTo>
                  <a:lnTo>
                    <a:pt x="25" y="152"/>
                  </a:lnTo>
                  <a:lnTo>
                    <a:pt x="19" y="152"/>
                  </a:lnTo>
                  <a:lnTo>
                    <a:pt x="19" y="146"/>
                  </a:lnTo>
                  <a:lnTo>
                    <a:pt x="13" y="146"/>
                  </a:lnTo>
                  <a:lnTo>
                    <a:pt x="6" y="146"/>
                  </a:lnTo>
                  <a:lnTo>
                    <a:pt x="6" y="139"/>
                  </a:lnTo>
                  <a:lnTo>
                    <a:pt x="0" y="13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09" name="Freeform 110"/>
            <p:cNvSpPr>
              <a:spLocks noEditPoints="1"/>
            </p:cNvSpPr>
            <p:nvPr/>
          </p:nvSpPr>
          <p:spPr bwMode="auto">
            <a:xfrm>
              <a:off x="3929908" y="2593532"/>
              <a:ext cx="396030" cy="228723"/>
            </a:xfrm>
            <a:custGeom>
              <a:avLst/>
              <a:gdLst>
                <a:gd name="T0" fmla="*/ 2147483647 w 374"/>
                <a:gd name="T1" fmla="*/ 2147483647 h 216"/>
                <a:gd name="T2" fmla="*/ 2147483647 w 374"/>
                <a:gd name="T3" fmla="*/ 2147483647 h 216"/>
                <a:gd name="T4" fmla="*/ 2147483647 w 374"/>
                <a:gd name="T5" fmla="*/ 2147483647 h 216"/>
                <a:gd name="T6" fmla="*/ 2147483647 w 374"/>
                <a:gd name="T7" fmla="*/ 2147483647 h 216"/>
                <a:gd name="T8" fmla="*/ 2147483647 w 374"/>
                <a:gd name="T9" fmla="*/ 2147483647 h 216"/>
                <a:gd name="T10" fmla="*/ 2147483647 w 374"/>
                <a:gd name="T11" fmla="*/ 2147483647 h 216"/>
                <a:gd name="T12" fmla="*/ 2147483647 w 374"/>
                <a:gd name="T13" fmla="*/ 2147483647 h 216"/>
                <a:gd name="T14" fmla="*/ 2147483647 w 374"/>
                <a:gd name="T15" fmla="*/ 2147483647 h 216"/>
                <a:gd name="T16" fmla="*/ 2147483647 w 374"/>
                <a:gd name="T17" fmla="*/ 2147483647 h 216"/>
                <a:gd name="T18" fmla="*/ 2147483647 w 374"/>
                <a:gd name="T19" fmla="*/ 2147483647 h 216"/>
                <a:gd name="T20" fmla="*/ 2147483647 w 374"/>
                <a:gd name="T21" fmla="*/ 0 h 216"/>
                <a:gd name="T22" fmla="*/ 2147483647 w 374"/>
                <a:gd name="T23" fmla="*/ 2147483647 h 216"/>
                <a:gd name="T24" fmla="*/ 2147483647 w 374"/>
                <a:gd name="T25" fmla="*/ 2147483647 h 216"/>
                <a:gd name="T26" fmla="*/ 2147483647 w 374"/>
                <a:gd name="T27" fmla="*/ 2147483647 h 216"/>
                <a:gd name="T28" fmla="*/ 2147483647 w 374"/>
                <a:gd name="T29" fmla="*/ 2147483647 h 216"/>
                <a:gd name="T30" fmla="*/ 2147483647 w 374"/>
                <a:gd name="T31" fmla="*/ 2147483647 h 216"/>
                <a:gd name="T32" fmla="*/ 2147483647 w 374"/>
                <a:gd name="T33" fmla="*/ 2147483647 h 216"/>
                <a:gd name="T34" fmla="*/ 2147483647 w 374"/>
                <a:gd name="T35" fmla="*/ 2147483647 h 216"/>
                <a:gd name="T36" fmla="*/ 2147483647 w 374"/>
                <a:gd name="T37" fmla="*/ 2147483647 h 216"/>
                <a:gd name="T38" fmla="*/ 2147483647 w 374"/>
                <a:gd name="T39" fmla="*/ 2147483647 h 216"/>
                <a:gd name="T40" fmla="*/ 2147483647 w 374"/>
                <a:gd name="T41" fmla="*/ 2147483647 h 216"/>
                <a:gd name="T42" fmla="*/ 2147483647 w 374"/>
                <a:gd name="T43" fmla="*/ 2147483647 h 216"/>
                <a:gd name="T44" fmla="*/ 2147483647 w 374"/>
                <a:gd name="T45" fmla="*/ 2147483647 h 216"/>
                <a:gd name="T46" fmla="*/ 2147483647 w 374"/>
                <a:gd name="T47" fmla="*/ 2147483647 h 216"/>
                <a:gd name="T48" fmla="*/ 2147483647 w 374"/>
                <a:gd name="T49" fmla="*/ 2147483647 h 216"/>
                <a:gd name="T50" fmla="*/ 2147483647 w 374"/>
                <a:gd name="T51" fmla="*/ 2147483647 h 216"/>
                <a:gd name="T52" fmla="*/ 2147483647 w 374"/>
                <a:gd name="T53" fmla="*/ 2147483647 h 216"/>
                <a:gd name="T54" fmla="*/ 2147483647 w 374"/>
                <a:gd name="T55" fmla="*/ 2147483647 h 216"/>
                <a:gd name="T56" fmla="*/ 2147483647 w 374"/>
                <a:gd name="T57" fmla="*/ 2147483647 h 216"/>
                <a:gd name="T58" fmla="*/ 2147483647 w 374"/>
                <a:gd name="T59" fmla="*/ 2147483647 h 216"/>
                <a:gd name="T60" fmla="*/ 2147483647 w 374"/>
                <a:gd name="T61" fmla="*/ 2147483647 h 216"/>
                <a:gd name="T62" fmla="*/ 2147483647 w 374"/>
                <a:gd name="T63" fmla="*/ 2147483647 h 216"/>
                <a:gd name="T64" fmla="*/ 2147483647 w 374"/>
                <a:gd name="T65" fmla="*/ 2147483647 h 216"/>
                <a:gd name="T66" fmla="*/ 2147483647 w 374"/>
                <a:gd name="T67" fmla="*/ 2147483647 h 216"/>
                <a:gd name="T68" fmla="*/ 2147483647 w 374"/>
                <a:gd name="T69" fmla="*/ 2147483647 h 216"/>
                <a:gd name="T70" fmla="*/ 2147483647 w 374"/>
                <a:gd name="T71" fmla="*/ 2147483647 h 216"/>
                <a:gd name="T72" fmla="*/ 2147483647 w 374"/>
                <a:gd name="T73" fmla="*/ 2147483647 h 216"/>
                <a:gd name="T74" fmla="*/ 2147483647 w 374"/>
                <a:gd name="T75" fmla="*/ 2147483647 h 216"/>
                <a:gd name="T76" fmla="*/ 2147483647 w 374"/>
                <a:gd name="T77" fmla="*/ 2147483647 h 216"/>
                <a:gd name="T78" fmla="*/ 2147483647 w 374"/>
                <a:gd name="T79" fmla="*/ 2147483647 h 216"/>
                <a:gd name="T80" fmla="*/ 2147483647 w 374"/>
                <a:gd name="T81" fmla="*/ 2147483647 h 216"/>
                <a:gd name="T82" fmla="*/ 2147483647 w 374"/>
                <a:gd name="T83" fmla="*/ 2147483647 h 216"/>
                <a:gd name="T84" fmla="*/ 2147483647 w 374"/>
                <a:gd name="T85" fmla="*/ 2147483647 h 216"/>
                <a:gd name="T86" fmla="*/ 2147483647 w 374"/>
                <a:gd name="T87" fmla="*/ 2147483647 h 216"/>
                <a:gd name="T88" fmla="*/ 2147483647 w 374"/>
                <a:gd name="T89" fmla="*/ 2147483647 h 216"/>
                <a:gd name="T90" fmla="*/ 2147483647 w 374"/>
                <a:gd name="T91" fmla="*/ 2147483647 h 216"/>
                <a:gd name="T92" fmla="*/ 2147483647 w 374"/>
                <a:gd name="T93" fmla="*/ 2147483647 h 216"/>
                <a:gd name="T94" fmla="*/ 2147483647 w 374"/>
                <a:gd name="T95" fmla="*/ 2147483647 h 216"/>
                <a:gd name="T96" fmla="*/ 2147483647 w 374"/>
                <a:gd name="T97" fmla="*/ 2147483647 h 216"/>
                <a:gd name="T98" fmla="*/ 2147483647 w 374"/>
                <a:gd name="T99" fmla="*/ 2147483647 h 216"/>
                <a:gd name="T100" fmla="*/ 2147483647 w 374"/>
                <a:gd name="T101" fmla="*/ 2147483647 h 216"/>
                <a:gd name="T102" fmla="*/ 2147483647 w 374"/>
                <a:gd name="T103" fmla="*/ 2147483647 h 216"/>
                <a:gd name="T104" fmla="*/ 2147483647 w 374"/>
                <a:gd name="T105" fmla="*/ 2147483647 h 216"/>
                <a:gd name="T106" fmla="*/ 2147483647 w 374"/>
                <a:gd name="T107" fmla="*/ 2147483647 h 216"/>
                <a:gd name="T108" fmla="*/ 2147483647 w 374"/>
                <a:gd name="T109" fmla="*/ 2147483647 h 216"/>
                <a:gd name="T110" fmla="*/ 2147483647 w 374"/>
                <a:gd name="T111" fmla="*/ 2147483647 h 216"/>
                <a:gd name="T112" fmla="*/ 2147483647 w 374"/>
                <a:gd name="T113" fmla="*/ 2147483647 h 216"/>
                <a:gd name="T114" fmla="*/ 2147483647 w 374"/>
                <a:gd name="T115" fmla="*/ 2147483647 h 216"/>
                <a:gd name="T116" fmla="*/ 2147483647 w 374"/>
                <a:gd name="T117" fmla="*/ 2147483647 h 216"/>
                <a:gd name="T118" fmla="*/ 2147483647 w 374"/>
                <a:gd name="T119" fmla="*/ 2147483647 h 216"/>
                <a:gd name="T120" fmla="*/ 2147483647 w 374"/>
                <a:gd name="T121" fmla="*/ 2147483647 h 216"/>
                <a:gd name="T122" fmla="*/ 2147483647 w 374"/>
                <a:gd name="T123" fmla="*/ 2147483647 h 216"/>
                <a:gd name="T124" fmla="*/ 2147483647 w 374"/>
                <a:gd name="T125" fmla="*/ 2147483647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4"/>
                <a:gd name="T190" fmla="*/ 0 h 216"/>
                <a:gd name="T191" fmla="*/ 374 w 374"/>
                <a:gd name="T192" fmla="*/ 216 h 2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4" h="216">
                  <a:moveTo>
                    <a:pt x="0" y="82"/>
                  </a:moveTo>
                  <a:lnTo>
                    <a:pt x="0" y="82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6" y="70"/>
                  </a:lnTo>
                  <a:lnTo>
                    <a:pt x="13" y="70"/>
                  </a:lnTo>
                  <a:lnTo>
                    <a:pt x="13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13" y="57"/>
                  </a:lnTo>
                  <a:lnTo>
                    <a:pt x="6" y="57"/>
                  </a:lnTo>
                  <a:lnTo>
                    <a:pt x="13" y="57"/>
                  </a:lnTo>
                  <a:lnTo>
                    <a:pt x="13" y="51"/>
                  </a:lnTo>
                  <a:lnTo>
                    <a:pt x="13" y="44"/>
                  </a:lnTo>
                  <a:lnTo>
                    <a:pt x="19" y="38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19" y="32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32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4" y="38"/>
                  </a:lnTo>
                  <a:lnTo>
                    <a:pt x="51" y="38"/>
                  </a:lnTo>
                  <a:lnTo>
                    <a:pt x="51" y="44"/>
                  </a:lnTo>
                  <a:lnTo>
                    <a:pt x="57" y="44"/>
                  </a:lnTo>
                  <a:lnTo>
                    <a:pt x="63" y="44"/>
                  </a:lnTo>
                  <a:lnTo>
                    <a:pt x="63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82" y="32"/>
                  </a:lnTo>
                  <a:lnTo>
                    <a:pt x="89" y="32"/>
                  </a:lnTo>
                  <a:lnTo>
                    <a:pt x="89" y="25"/>
                  </a:lnTo>
                  <a:lnTo>
                    <a:pt x="89" y="19"/>
                  </a:lnTo>
                  <a:lnTo>
                    <a:pt x="95" y="19"/>
                  </a:lnTo>
                  <a:lnTo>
                    <a:pt x="95" y="13"/>
                  </a:lnTo>
                  <a:lnTo>
                    <a:pt x="102" y="13"/>
                  </a:lnTo>
                  <a:lnTo>
                    <a:pt x="108" y="13"/>
                  </a:lnTo>
                  <a:lnTo>
                    <a:pt x="114" y="13"/>
                  </a:lnTo>
                  <a:lnTo>
                    <a:pt x="114" y="6"/>
                  </a:lnTo>
                  <a:lnTo>
                    <a:pt x="114" y="13"/>
                  </a:lnTo>
                  <a:lnTo>
                    <a:pt x="114" y="6"/>
                  </a:lnTo>
                  <a:lnTo>
                    <a:pt x="121" y="6"/>
                  </a:lnTo>
                  <a:lnTo>
                    <a:pt x="127" y="6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2" y="6"/>
                  </a:lnTo>
                  <a:lnTo>
                    <a:pt x="152" y="13"/>
                  </a:lnTo>
                  <a:lnTo>
                    <a:pt x="146" y="13"/>
                  </a:lnTo>
                  <a:lnTo>
                    <a:pt x="146" y="19"/>
                  </a:lnTo>
                  <a:lnTo>
                    <a:pt x="140" y="19"/>
                  </a:lnTo>
                  <a:lnTo>
                    <a:pt x="133" y="25"/>
                  </a:lnTo>
                  <a:lnTo>
                    <a:pt x="133" y="32"/>
                  </a:lnTo>
                  <a:lnTo>
                    <a:pt x="127" y="32"/>
                  </a:lnTo>
                  <a:lnTo>
                    <a:pt x="127" y="38"/>
                  </a:lnTo>
                  <a:lnTo>
                    <a:pt x="133" y="38"/>
                  </a:lnTo>
                  <a:lnTo>
                    <a:pt x="127" y="38"/>
                  </a:lnTo>
                  <a:lnTo>
                    <a:pt x="127" y="44"/>
                  </a:lnTo>
                  <a:lnTo>
                    <a:pt x="121" y="44"/>
                  </a:lnTo>
                  <a:lnTo>
                    <a:pt x="121" y="51"/>
                  </a:lnTo>
                  <a:lnTo>
                    <a:pt x="121" y="57"/>
                  </a:lnTo>
                  <a:lnTo>
                    <a:pt x="121" y="63"/>
                  </a:lnTo>
                  <a:lnTo>
                    <a:pt x="127" y="63"/>
                  </a:lnTo>
                  <a:lnTo>
                    <a:pt x="133" y="63"/>
                  </a:lnTo>
                  <a:lnTo>
                    <a:pt x="140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6" y="70"/>
                  </a:lnTo>
                  <a:lnTo>
                    <a:pt x="146" y="76"/>
                  </a:lnTo>
                  <a:lnTo>
                    <a:pt x="152" y="70"/>
                  </a:lnTo>
                  <a:lnTo>
                    <a:pt x="159" y="63"/>
                  </a:lnTo>
                  <a:lnTo>
                    <a:pt x="165" y="63"/>
                  </a:lnTo>
                  <a:lnTo>
                    <a:pt x="171" y="63"/>
                  </a:lnTo>
                  <a:lnTo>
                    <a:pt x="171" y="70"/>
                  </a:lnTo>
                  <a:lnTo>
                    <a:pt x="178" y="63"/>
                  </a:lnTo>
                  <a:lnTo>
                    <a:pt x="184" y="63"/>
                  </a:lnTo>
                  <a:lnTo>
                    <a:pt x="190" y="70"/>
                  </a:lnTo>
                  <a:lnTo>
                    <a:pt x="190" y="76"/>
                  </a:lnTo>
                  <a:lnTo>
                    <a:pt x="190" y="82"/>
                  </a:lnTo>
                  <a:lnTo>
                    <a:pt x="190" y="89"/>
                  </a:lnTo>
                  <a:lnTo>
                    <a:pt x="197" y="89"/>
                  </a:lnTo>
                  <a:lnTo>
                    <a:pt x="197" y="82"/>
                  </a:lnTo>
                  <a:lnTo>
                    <a:pt x="203" y="82"/>
                  </a:lnTo>
                  <a:lnTo>
                    <a:pt x="209" y="76"/>
                  </a:lnTo>
                  <a:lnTo>
                    <a:pt x="216" y="70"/>
                  </a:lnTo>
                  <a:lnTo>
                    <a:pt x="216" y="63"/>
                  </a:lnTo>
                  <a:lnTo>
                    <a:pt x="209" y="63"/>
                  </a:lnTo>
                  <a:lnTo>
                    <a:pt x="209" y="57"/>
                  </a:lnTo>
                  <a:lnTo>
                    <a:pt x="209" y="51"/>
                  </a:lnTo>
                  <a:lnTo>
                    <a:pt x="216" y="51"/>
                  </a:lnTo>
                  <a:lnTo>
                    <a:pt x="216" y="57"/>
                  </a:lnTo>
                  <a:lnTo>
                    <a:pt x="222" y="51"/>
                  </a:lnTo>
                  <a:lnTo>
                    <a:pt x="222" y="57"/>
                  </a:lnTo>
                  <a:lnTo>
                    <a:pt x="222" y="51"/>
                  </a:lnTo>
                  <a:lnTo>
                    <a:pt x="222" y="44"/>
                  </a:lnTo>
                  <a:lnTo>
                    <a:pt x="216" y="44"/>
                  </a:lnTo>
                  <a:lnTo>
                    <a:pt x="209" y="44"/>
                  </a:lnTo>
                  <a:lnTo>
                    <a:pt x="209" y="38"/>
                  </a:lnTo>
                  <a:lnTo>
                    <a:pt x="216" y="32"/>
                  </a:lnTo>
                  <a:lnTo>
                    <a:pt x="222" y="32"/>
                  </a:lnTo>
                  <a:lnTo>
                    <a:pt x="222" y="25"/>
                  </a:lnTo>
                  <a:lnTo>
                    <a:pt x="228" y="25"/>
                  </a:lnTo>
                  <a:lnTo>
                    <a:pt x="235" y="19"/>
                  </a:lnTo>
                  <a:lnTo>
                    <a:pt x="235" y="25"/>
                  </a:lnTo>
                  <a:lnTo>
                    <a:pt x="235" y="32"/>
                  </a:lnTo>
                  <a:lnTo>
                    <a:pt x="241" y="38"/>
                  </a:lnTo>
                  <a:lnTo>
                    <a:pt x="247" y="38"/>
                  </a:lnTo>
                  <a:lnTo>
                    <a:pt x="254" y="38"/>
                  </a:lnTo>
                  <a:lnTo>
                    <a:pt x="254" y="32"/>
                  </a:lnTo>
                  <a:lnTo>
                    <a:pt x="254" y="38"/>
                  </a:lnTo>
                  <a:lnTo>
                    <a:pt x="260" y="38"/>
                  </a:lnTo>
                  <a:lnTo>
                    <a:pt x="266" y="38"/>
                  </a:lnTo>
                  <a:lnTo>
                    <a:pt x="266" y="44"/>
                  </a:lnTo>
                  <a:lnTo>
                    <a:pt x="273" y="38"/>
                  </a:lnTo>
                  <a:lnTo>
                    <a:pt x="286" y="38"/>
                  </a:lnTo>
                  <a:lnTo>
                    <a:pt x="292" y="38"/>
                  </a:lnTo>
                  <a:lnTo>
                    <a:pt x="298" y="38"/>
                  </a:lnTo>
                  <a:lnTo>
                    <a:pt x="305" y="38"/>
                  </a:lnTo>
                  <a:lnTo>
                    <a:pt x="305" y="44"/>
                  </a:lnTo>
                  <a:lnTo>
                    <a:pt x="305" y="38"/>
                  </a:lnTo>
                  <a:lnTo>
                    <a:pt x="311" y="38"/>
                  </a:lnTo>
                  <a:lnTo>
                    <a:pt x="317" y="38"/>
                  </a:lnTo>
                  <a:lnTo>
                    <a:pt x="317" y="44"/>
                  </a:lnTo>
                  <a:lnTo>
                    <a:pt x="324" y="44"/>
                  </a:lnTo>
                  <a:lnTo>
                    <a:pt x="330" y="44"/>
                  </a:lnTo>
                  <a:lnTo>
                    <a:pt x="336" y="44"/>
                  </a:lnTo>
                  <a:lnTo>
                    <a:pt x="343" y="51"/>
                  </a:lnTo>
                  <a:lnTo>
                    <a:pt x="343" y="44"/>
                  </a:lnTo>
                  <a:lnTo>
                    <a:pt x="349" y="44"/>
                  </a:lnTo>
                  <a:lnTo>
                    <a:pt x="355" y="44"/>
                  </a:lnTo>
                  <a:lnTo>
                    <a:pt x="362" y="38"/>
                  </a:lnTo>
                  <a:lnTo>
                    <a:pt x="362" y="44"/>
                  </a:lnTo>
                  <a:lnTo>
                    <a:pt x="362" y="51"/>
                  </a:lnTo>
                  <a:lnTo>
                    <a:pt x="362" y="57"/>
                  </a:lnTo>
                  <a:lnTo>
                    <a:pt x="362" y="63"/>
                  </a:lnTo>
                  <a:lnTo>
                    <a:pt x="362" y="70"/>
                  </a:lnTo>
                  <a:lnTo>
                    <a:pt x="368" y="70"/>
                  </a:lnTo>
                  <a:lnTo>
                    <a:pt x="368" y="76"/>
                  </a:lnTo>
                  <a:lnTo>
                    <a:pt x="368" y="82"/>
                  </a:lnTo>
                  <a:lnTo>
                    <a:pt x="368" y="89"/>
                  </a:lnTo>
                  <a:lnTo>
                    <a:pt x="368" y="95"/>
                  </a:lnTo>
                  <a:lnTo>
                    <a:pt x="368" y="89"/>
                  </a:lnTo>
                  <a:lnTo>
                    <a:pt x="374" y="89"/>
                  </a:lnTo>
                  <a:lnTo>
                    <a:pt x="374" y="95"/>
                  </a:lnTo>
                  <a:lnTo>
                    <a:pt x="374" y="101"/>
                  </a:lnTo>
                  <a:lnTo>
                    <a:pt x="374" y="108"/>
                  </a:lnTo>
                  <a:lnTo>
                    <a:pt x="374" y="114"/>
                  </a:lnTo>
                  <a:lnTo>
                    <a:pt x="374" y="120"/>
                  </a:lnTo>
                  <a:lnTo>
                    <a:pt x="374" y="127"/>
                  </a:lnTo>
                  <a:lnTo>
                    <a:pt x="374" y="133"/>
                  </a:lnTo>
                  <a:lnTo>
                    <a:pt x="374" y="139"/>
                  </a:lnTo>
                  <a:lnTo>
                    <a:pt x="368" y="139"/>
                  </a:lnTo>
                  <a:lnTo>
                    <a:pt x="362" y="139"/>
                  </a:lnTo>
                  <a:lnTo>
                    <a:pt x="355" y="139"/>
                  </a:lnTo>
                  <a:lnTo>
                    <a:pt x="355" y="133"/>
                  </a:lnTo>
                  <a:lnTo>
                    <a:pt x="355" y="127"/>
                  </a:lnTo>
                  <a:lnTo>
                    <a:pt x="349" y="127"/>
                  </a:lnTo>
                  <a:lnTo>
                    <a:pt x="343" y="127"/>
                  </a:lnTo>
                  <a:lnTo>
                    <a:pt x="336" y="127"/>
                  </a:lnTo>
                  <a:lnTo>
                    <a:pt x="330" y="127"/>
                  </a:lnTo>
                  <a:lnTo>
                    <a:pt x="324" y="127"/>
                  </a:lnTo>
                  <a:lnTo>
                    <a:pt x="324" y="133"/>
                  </a:lnTo>
                  <a:lnTo>
                    <a:pt x="317" y="133"/>
                  </a:lnTo>
                  <a:lnTo>
                    <a:pt x="311" y="133"/>
                  </a:lnTo>
                  <a:lnTo>
                    <a:pt x="311" y="139"/>
                  </a:lnTo>
                  <a:lnTo>
                    <a:pt x="305" y="139"/>
                  </a:lnTo>
                  <a:lnTo>
                    <a:pt x="305" y="146"/>
                  </a:lnTo>
                  <a:lnTo>
                    <a:pt x="311" y="146"/>
                  </a:lnTo>
                  <a:lnTo>
                    <a:pt x="305" y="146"/>
                  </a:lnTo>
                  <a:lnTo>
                    <a:pt x="311" y="152"/>
                  </a:lnTo>
                  <a:lnTo>
                    <a:pt x="305" y="152"/>
                  </a:lnTo>
                  <a:lnTo>
                    <a:pt x="298" y="152"/>
                  </a:lnTo>
                  <a:lnTo>
                    <a:pt x="292" y="158"/>
                  </a:lnTo>
                  <a:lnTo>
                    <a:pt x="292" y="152"/>
                  </a:lnTo>
                  <a:lnTo>
                    <a:pt x="292" y="158"/>
                  </a:lnTo>
                  <a:lnTo>
                    <a:pt x="286" y="158"/>
                  </a:lnTo>
                  <a:lnTo>
                    <a:pt x="279" y="158"/>
                  </a:lnTo>
                  <a:lnTo>
                    <a:pt x="273" y="158"/>
                  </a:lnTo>
                  <a:lnTo>
                    <a:pt x="273" y="165"/>
                  </a:lnTo>
                  <a:lnTo>
                    <a:pt x="266" y="165"/>
                  </a:lnTo>
                  <a:lnTo>
                    <a:pt x="260" y="165"/>
                  </a:lnTo>
                  <a:lnTo>
                    <a:pt x="254" y="165"/>
                  </a:lnTo>
                  <a:lnTo>
                    <a:pt x="247" y="165"/>
                  </a:lnTo>
                  <a:lnTo>
                    <a:pt x="241" y="165"/>
                  </a:lnTo>
                  <a:lnTo>
                    <a:pt x="235" y="165"/>
                  </a:lnTo>
                  <a:lnTo>
                    <a:pt x="241" y="165"/>
                  </a:lnTo>
                  <a:lnTo>
                    <a:pt x="241" y="171"/>
                  </a:lnTo>
                  <a:lnTo>
                    <a:pt x="235" y="171"/>
                  </a:lnTo>
                  <a:lnTo>
                    <a:pt x="235" y="165"/>
                  </a:lnTo>
                  <a:lnTo>
                    <a:pt x="228" y="165"/>
                  </a:lnTo>
                  <a:lnTo>
                    <a:pt x="222" y="165"/>
                  </a:lnTo>
                  <a:lnTo>
                    <a:pt x="222" y="171"/>
                  </a:lnTo>
                  <a:lnTo>
                    <a:pt x="222" y="178"/>
                  </a:lnTo>
                  <a:lnTo>
                    <a:pt x="216" y="178"/>
                  </a:lnTo>
                  <a:lnTo>
                    <a:pt x="209" y="178"/>
                  </a:lnTo>
                  <a:lnTo>
                    <a:pt x="203" y="178"/>
                  </a:lnTo>
                  <a:lnTo>
                    <a:pt x="203" y="184"/>
                  </a:lnTo>
                  <a:lnTo>
                    <a:pt x="203" y="190"/>
                  </a:lnTo>
                  <a:lnTo>
                    <a:pt x="197" y="190"/>
                  </a:lnTo>
                  <a:lnTo>
                    <a:pt x="203" y="190"/>
                  </a:lnTo>
                  <a:lnTo>
                    <a:pt x="203" y="197"/>
                  </a:lnTo>
                  <a:lnTo>
                    <a:pt x="197" y="197"/>
                  </a:lnTo>
                  <a:lnTo>
                    <a:pt x="190" y="197"/>
                  </a:lnTo>
                  <a:lnTo>
                    <a:pt x="197" y="203"/>
                  </a:lnTo>
                  <a:lnTo>
                    <a:pt x="190" y="203"/>
                  </a:lnTo>
                  <a:lnTo>
                    <a:pt x="184" y="203"/>
                  </a:lnTo>
                  <a:lnTo>
                    <a:pt x="178" y="203"/>
                  </a:lnTo>
                  <a:lnTo>
                    <a:pt x="178" y="209"/>
                  </a:lnTo>
                  <a:lnTo>
                    <a:pt x="171" y="209"/>
                  </a:lnTo>
                  <a:lnTo>
                    <a:pt x="171" y="216"/>
                  </a:lnTo>
                  <a:lnTo>
                    <a:pt x="165" y="216"/>
                  </a:lnTo>
                  <a:lnTo>
                    <a:pt x="165" y="209"/>
                  </a:lnTo>
                  <a:lnTo>
                    <a:pt x="159" y="209"/>
                  </a:lnTo>
                  <a:lnTo>
                    <a:pt x="152" y="203"/>
                  </a:lnTo>
                  <a:lnTo>
                    <a:pt x="152" y="197"/>
                  </a:lnTo>
                  <a:lnTo>
                    <a:pt x="152" y="190"/>
                  </a:lnTo>
                  <a:lnTo>
                    <a:pt x="152" y="184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46" y="184"/>
                  </a:lnTo>
                  <a:lnTo>
                    <a:pt x="140" y="184"/>
                  </a:lnTo>
                  <a:lnTo>
                    <a:pt x="133" y="184"/>
                  </a:lnTo>
                  <a:lnTo>
                    <a:pt x="133" y="178"/>
                  </a:lnTo>
                  <a:lnTo>
                    <a:pt x="140" y="178"/>
                  </a:lnTo>
                  <a:lnTo>
                    <a:pt x="133" y="178"/>
                  </a:lnTo>
                  <a:lnTo>
                    <a:pt x="140" y="178"/>
                  </a:lnTo>
                  <a:lnTo>
                    <a:pt x="146" y="171"/>
                  </a:lnTo>
                  <a:lnTo>
                    <a:pt x="146" y="165"/>
                  </a:lnTo>
                  <a:lnTo>
                    <a:pt x="152" y="165"/>
                  </a:lnTo>
                  <a:lnTo>
                    <a:pt x="152" y="158"/>
                  </a:lnTo>
                  <a:lnTo>
                    <a:pt x="152" y="152"/>
                  </a:lnTo>
                  <a:lnTo>
                    <a:pt x="146" y="152"/>
                  </a:lnTo>
                  <a:lnTo>
                    <a:pt x="146" y="146"/>
                  </a:lnTo>
                  <a:lnTo>
                    <a:pt x="152" y="146"/>
                  </a:lnTo>
                  <a:lnTo>
                    <a:pt x="152" y="139"/>
                  </a:lnTo>
                  <a:lnTo>
                    <a:pt x="159" y="139"/>
                  </a:lnTo>
                  <a:lnTo>
                    <a:pt x="165" y="139"/>
                  </a:lnTo>
                  <a:lnTo>
                    <a:pt x="165" y="133"/>
                  </a:lnTo>
                  <a:lnTo>
                    <a:pt x="165" y="139"/>
                  </a:lnTo>
                  <a:lnTo>
                    <a:pt x="171" y="133"/>
                  </a:lnTo>
                  <a:lnTo>
                    <a:pt x="165" y="133"/>
                  </a:lnTo>
                  <a:lnTo>
                    <a:pt x="165" y="127"/>
                  </a:lnTo>
                  <a:lnTo>
                    <a:pt x="159" y="127"/>
                  </a:lnTo>
                  <a:lnTo>
                    <a:pt x="159" y="120"/>
                  </a:lnTo>
                  <a:lnTo>
                    <a:pt x="152" y="120"/>
                  </a:lnTo>
                  <a:lnTo>
                    <a:pt x="146" y="120"/>
                  </a:lnTo>
                  <a:lnTo>
                    <a:pt x="146" y="114"/>
                  </a:lnTo>
                  <a:lnTo>
                    <a:pt x="140" y="114"/>
                  </a:lnTo>
                  <a:lnTo>
                    <a:pt x="133" y="114"/>
                  </a:lnTo>
                  <a:lnTo>
                    <a:pt x="133" y="120"/>
                  </a:lnTo>
                  <a:lnTo>
                    <a:pt x="127" y="120"/>
                  </a:lnTo>
                  <a:lnTo>
                    <a:pt x="127" y="127"/>
                  </a:lnTo>
                  <a:lnTo>
                    <a:pt x="127" y="120"/>
                  </a:lnTo>
                  <a:lnTo>
                    <a:pt x="127" y="127"/>
                  </a:lnTo>
                  <a:lnTo>
                    <a:pt x="121" y="120"/>
                  </a:lnTo>
                  <a:lnTo>
                    <a:pt x="121" y="127"/>
                  </a:lnTo>
                  <a:lnTo>
                    <a:pt x="121" y="133"/>
                  </a:lnTo>
                  <a:lnTo>
                    <a:pt x="114" y="133"/>
                  </a:lnTo>
                  <a:lnTo>
                    <a:pt x="108" y="139"/>
                  </a:lnTo>
                  <a:lnTo>
                    <a:pt x="102" y="139"/>
                  </a:lnTo>
                  <a:lnTo>
                    <a:pt x="102" y="146"/>
                  </a:lnTo>
                  <a:lnTo>
                    <a:pt x="95" y="146"/>
                  </a:lnTo>
                  <a:lnTo>
                    <a:pt x="95" y="152"/>
                  </a:lnTo>
                  <a:lnTo>
                    <a:pt x="95" y="146"/>
                  </a:lnTo>
                  <a:lnTo>
                    <a:pt x="89" y="152"/>
                  </a:lnTo>
                  <a:lnTo>
                    <a:pt x="82" y="152"/>
                  </a:lnTo>
                  <a:lnTo>
                    <a:pt x="82" y="158"/>
                  </a:lnTo>
                  <a:lnTo>
                    <a:pt x="76" y="158"/>
                  </a:lnTo>
                  <a:lnTo>
                    <a:pt x="76" y="165"/>
                  </a:lnTo>
                  <a:lnTo>
                    <a:pt x="70" y="165"/>
                  </a:lnTo>
                  <a:lnTo>
                    <a:pt x="70" y="158"/>
                  </a:lnTo>
                  <a:lnTo>
                    <a:pt x="63" y="165"/>
                  </a:lnTo>
                  <a:lnTo>
                    <a:pt x="63" y="171"/>
                  </a:lnTo>
                  <a:lnTo>
                    <a:pt x="63" y="165"/>
                  </a:lnTo>
                  <a:lnTo>
                    <a:pt x="57" y="165"/>
                  </a:lnTo>
                  <a:lnTo>
                    <a:pt x="51" y="165"/>
                  </a:lnTo>
                  <a:lnTo>
                    <a:pt x="51" y="171"/>
                  </a:lnTo>
                  <a:lnTo>
                    <a:pt x="44" y="171"/>
                  </a:lnTo>
                  <a:lnTo>
                    <a:pt x="44" y="165"/>
                  </a:lnTo>
                  <a:lnTo>
                    <a:pt x="44" y="158"/>
                  </a:lnTo>
                  <a:lnTo>
                    <a:pt x="38" y="158"/>
                  </a:lnTo>
                  <a:lnTo>
                    <a:pt x="38" y="152"/>
                  </a:lnTo>
                  <a:lnTo>
                    <a:pt x="38" y="158"/>
                  </a:lnTo>
                  <a:lnTo>
                    <a:pt x="38" y="152"/>
                  </a:lnTo>
                  <a:lnTo>
                    <a:pt x="38" y="158"/>
                  </a:lnTo>
                  <a:lnTo>
                    <a:pt x="32" y="158"/>
                  </a:lnTo>
                  <a:lnTo>
                    <a:pt x="25" y="158"/>
                  </a:lnTo>
                  <a:lnTo>
                    <a:pt x="19" y="158"/>
                  </a:lnTo>
                  <a:lnTo>
                    <a:pt x="13" y="158"/>
                  </a:lnTo>
                  <a:lnTo>
                    <a:pt x="13" y="152"/>
                  </a:lnTo>
                  <a:lnTo>
                    <a:pt x="6" y="152"/>
                  </a:lnTo>
                  <a:lnTo>
                    <a:pt x="6" y="146"/>
                  </a:lnTo>
                  <a:lnTo>
                    <a:pt x="13" y="146"/>
                  </a:lnTo>
                  <a:lnTo>
                    <a:pt x="6" y="146"/>
                  </a:lnTo>
                  <a:lnTo>
                    <a:pt x="13" y="139"/>
                  </a:lnTo>
                  <a:lnTo>
                    <a:pt x="6" y="139"/>
                  </a:lnTo>
                  <a:lnTo>
                    <a:pt x="13" y="139"/>
                  </a:lnTo>
                  <a:lnTo>
                    <a:pt x="13" y="133"/>
                  </a:lnTo>
                  <a:lnTo>
                    <a:pt x="19" y="133"/>
                  </a:lnTo>
                  <a:lnTo>
                    <a:pt x="19" y="127"/>
                  </a:lnTo>
                  <a:lnTo>
                    <a:pt x="13" y="127"/>
                  </a:lnTo>
                  <a:lnTo>
                    <a:pt x="19" y="127"/>
                  </a:lnTo>
                  <a:lnTo>
                    <a:pt x="19" y="120"/>
                  </a:lnTo>
                  <a:lnTo>
                    <a:pt x="19" y="114"/>
                  </a:lnTo>
                  <a:lnTo>
                    <a:pt x="13" y="114"/>
                  </a:lnTo>
                  <a:lnTo>
                    <a:pt x="13" y="108"/>
                  </a:lnTo>
                  <a:lnTo>
                    <a:pt x="6" y="108"/>
                  </a:lnTo>
                  <a:lnTo>
                    <a:pt x="6" y="101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0" y="89"/>
                  </a:lnTo>
                  <a:lnTo>
                    <a:pt x="0" y="82"/>
                  </a:lnTo>
                  <a:close/>
                  <a:moveTo>
                    <a:pt x="368" y="89"/>
                  </a:moveTo>
                  <a:lnTo>
                    <a:pt x="368" y="89"/>
                  </a:lnTo>
                  <a:lnTo>
                    <a:pt x="374" y="89"/>
                  </a:lnTo>
                  <a:lnTo>
                    <a:pt x="368" y="89"/>
                  </a:lnTo>
                  <a:lnTo>
                    <a:pt x="374" y="89"/>
                  </a:lnTo>
                  <a:lnTo>
                    <a:pt x="368" y="89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0" name="Freeform 111"/>
            <p:cNvSpPr>
              <a:spLocks/>
            </p:cNvSpPr>
            <p:nvPr/>
          </p:nvSpPr>
          <p:spPr bwMode="auto">
            <a:xfrm>
              <a:off x="3668359" y="2714247"/>
              <a:ext cx="657579" cy="221311"/>
            </a:xfrm>
            <a:custGeom>
              <a:avLst/>
              <a:gdLst>
                <a:gd name="T0" fmla="*/ 2147483647 w 621"/>
                <a:gd name="T1" fmla="*/ 2147483647 h 209"/>
                <a:gd name="T2" fmla="*/ 2147483647 w 621"/>
                <a:gd name="T3" fmla="*/ 2147483647 h 209"/>
                <a:gd name="T4" fmla="*/ 2147483647 w 621"/>
                <a:gd name="T5" fmla="*/ 2147483647 h 209"/>
                <a:gd name="T6" fmla="*/ 2147483647 w 621"/>
                <a:gd name="T7" fmla="*/ 2147483647 h 209"/>
                <a:gd name="T8" fmla="*/ 2147483647 w 621"/>
                <a:gd name="T9" fmla="*/ 2147483647 h 209"/>
                <a:gd name="T10" fmla="*/ 2147483647 w 621"/>
                <a:gd name="T11" fmla="*/ 2147483647 h 209"/>
                <a:gd name="T12" fmla="*/ 2147483647 w 621"/>
                <a:gd name="T13" fmla="*/ 2147483647 h 209"/>
                <a:gd name="T14" fmla="*/ 2147483647 w 621"/>
                <a:gd name="T15" fmla="*/ 2147483647 h 209"/>
                <a:gd name="T16" fmla="*/ 2147483647 w 621"/>
                <a:gd name="T17" fmla="*/ 2147483647 h 209"/>
                <a:gd name="T18" fmla="*/ 2147483647 w 621"/>
                <a:gd name="T19" fmla="*/ 2147483647 h 209"/>
                <a:gd name="T20" fmla="*/ 2147483647 w 621"/>
                <a:gd name="T21" fmla="*/ 2147483647 h 209"/>
                <a:gd name="T22" fmla="*/ 2147483647 w 621"/>
                <a:gd name="T23" fmla="*/ 2147483647 h 209"/>
                <a:gd name="T24" fmla="*/ 2147483647 w 621"/>
                <a:gd name="T25" fmla="*/ 2147483647 h 209"/>
                <a:gd name="T26" fmla="*/ 2147483647 w 621"/>
                <a:gd name="T27" fmla="*/ 2147483647 h 209"/>
                <a:gd name="T28" fmla="*/ 2147483647 w 621"/>
                <a:gd name="T29" fmla="*/ 2147483647 h 209"/>
                <a:gd name="T30" fmla="*/ 2147483647 w 621"/>
                <a:gd name="T31" fmla="*/ 2147483647 h 209"/>
                <a:gd name="T32" fmla="*/ 2147483647 w 621"/>
                <a:gd name="T33" fmla="*/ 2147483647 h 209"/>
                <a:gd name="T34" fmla="*/ 2147483647 w 621"/>
                <a:gd name="T35" fmla="*/ 2147483647 h 209"/>
                <a:gd name="T36" fmla="*/ 2147483647 w 621"/>
                <a:gd name="T37" fmla="*/ 2147483647 h 209"/>
                <a:gd name="T38" fmla="*/ 2147483647 w 621"/>
                <a:gd name="T39" fmla="*/ 2147483647 h 209"/>
                <a:gd name="T40" fmla="*/ 2147483647 w 621"/>
                <a:gd name="T41" fmla="*/ 2147483647 h 209"/>
                <a:gd name="T42" fmla="*/ 2147483647 w 621"/>
                <a:gd name="T43" fmla="*/ 2147483647 h 209"/>
                <a:gd name="T44" fmla="*/ 2147483647 w 621"/>
                <a:gd name="T45" fmla="*/ 2147483647 h 209"/>
                <a:gd name="T46" fmla="*/ 2147483647 w 621"/>
                <a:gd name="T47" fmla="*/ 2147483647 h 209"/>
                <a:gd name="T48" fmla="*/ 2147483647 w 621"/>
                <a:gd name="T49" fmla="*/ 2147483647 h 209"/>
                <a:gd name="T50" fmla="*/ 2147483647 w 621"/>
                <a:gd name="T51" fmla="*/ 2147483647 h 209"/>
                <a:gd name="T52" fmla="*/ 2147483647 w 621"/>
                <a:gd name="T53" fmla="*/ 2147483647 h 209"/>
                <a:gd name="T54" fmla="*/ 2147483647 w 621"/>
                <a:gd name="T55" fmla="*/ 2147483647 h 209"/>
                <a:gd name="T56" fmla="*/ 2147483647 w 621"/>
                <a:gd name="T57" fmla="*/ 2147483647 h 209"/>
                <a:gd name="T58" fmla="*/ 2147483647 w 621"/>
                <a:gd name="T59" fmla="*/ 2147483647 h 209"/>
                <a:gd name="T60" fmla="*/ 2147483647 w 621"/>
                <a:gd name="T61" fmla="*/ 2147483647 h 209"/>
                <a:gd name="T62" fmla="*/ 2147483647 w 621"/>
                <a:gd name="T63" fmla="*/ 2147483647 h 209"/>
                <a:gd name="T64" fmla="*/ 2147483647 w 621"/>
                <a:gd name="T65" fmla="*/ 2147483647 h 209"/>
                <a:gd name="T66" fmla="*/ 2147483647 w 621"/>
                <a:gd name="T67" fmla="*/ 2147483647 h 209"/>
                <a:gd name="T68" fmla="*/ 2147483647 w 621"/>
                <a:gd name="T69" fmla="*/ 2147483647 h 209"/>
                <a:gd name="T70" fmla="*/ 2147483647 w 621"/>
                <a:gd name="T71" fmla="*/ 2147483647 h 209"/>
                <a:gd name="T72" fmla="*/ 2147483647 w 621"/>
                <a:gd name="T73" fmla="*/ 2147483647 h 209"/>
                <a:gd name="T74" fmla="*/ 2147483647 w 621"/>
                <a:gd name="T75" fmla="*/ 2147483647 h 209"/>
                <a:gd name="T76" fmla="*/ 2147483647 w 621"/>
                <a:gd name="T77" fmla="*/ 2147483647 h 209"/>
                <a:gd name="T78" fmla="*/ 2147483647 w 621"/>
                <a:gd name="T79" fmla="*/ 2147483647 h 209"/>
                <a:gd name="T80" fmla="*/ 2147483647 w 621"/>
                <a:gd name="T81" fmla="*/ 2147483647 h 209"/>
                <a:gd name="T82" fmla="*/ 2147483647 w 621"/>
                <a:gd name="T83" fmla="*/ 2147483647 h 209"/>
                <a:gd name="T84" fmla="*/ 2147483647 w 621"/>
                <a:gd name="T85" fmla="*/ 2147483647 h 209"/>
                <a:gd name="T86" fmla="*/ 2147483647 w 621"/>
                <a:gd name="T87" fmla="*/ 2147483647 h 209"/>
                <a:gd name="T88" fmla="*/ 2147483647 w 621"/>
                <a:gd name="T89" fmla="*/ 2147483647 h 209"/>
                <a:gd name="T90" fmla="*/ 2147483647 w 621"/>
                <a:gd name="T91" fmla="*/ 2147483647 h 209"/>
                <a:gd name="T92" fmla="*/ 2147483647 w 621"/>
                <a:gd name="T93" fmla="*/ 2147483647 h 209"/>
                <a:gd name="T94" fmla="*/ 2147483647 w 621"/>
                <a:gd name="T95" fmla="*/ 2147483647 h 209"/>
                <a:gd name="T96" fmla="*/ 2147483647 w 621"/>
                <a:gd name="T97" fmla="*/ 2147483647 h 209"/>
                <a:gd name="T98" fmla="*/ 2147483647 w 621"/>
                <a:gd name="T99" fmla="*/ 2147483647 h 209"/>
                <a:gd name="T100" fmla="*/ 2147483647 w 621"/>
                <a:gd name="T101" fmla="*/ 2147483647 h 209"/>
                <a:gd name="T102" fmla="*/ 2147483647 w 621"/>
                <a:gd name="T103" fmla="*/ 2147483647 h 209"/>
                <a:gd name="T104" fmla="*/ 2147483647 w 621"/>
                <a:gd name="T105" fmla="*/ 2147483647 h 209"/>
                <a:gd name="T106" fmla="*/ 2147483647 w 621"/>
                <a:gd name="T107" fmla="*/ 2147483647 h 209"/>
                <a:gd name="T108" fmla="*/ 2147483647 w 621"/>
                <a:gd name="T109" fmla="*/ 2147483647 h 209"/>
                <a:gd name="T110" fmla="*/ 2147483647 w 621"/>
                <a:gd name="T111" fmla="*/ 2147483647 h 209"/>
                <a:gd name="T112" fmla="*/ 2147483647 w 621"/>
                <a:gd name="T113" fmla="*/ 2147483647 h 209"/>
                <a:gd name="T114" fmla="*/ 2147483647 w 621"/>
                <a:gd name="T115" fmla="*/ 2147483647 h 209"/>
                <a:gd name="T116" fmla="*/ 2147483647 w 621"/>
                <a:gd name="T117" fmla="*/ 2147483647 h 209"/>
                <a:gd name="T118" fmla="*/ 2147483647 w 621"/>
                <a:gd name="T119" fmla="*/ 2147483647 h 209"/>
                <a:gd name="T120" fmla="*/ 2147483647 w 621"/>
                <a:gd name="T121" fmla="*/ 2147483647 h 209"/>
                <a:gd name="T122" fmla="*/ 2147483647 w 621"/>
                <a:gd name="T123" fmla="*/ 2147483647 h 209"/>
                <a:gd name="T124" fmla="*/ 2147483647 w 621"/>
                <a:gd name="T125" fmla="*/ 2147483647 h 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1"/>
                <a:gd name="T190" fmla="*/ 0 h 209"/>
                <a:gd name="T191" fmla="*/ 621 w 621"/>
                <a:gd name="T192" fmla="*/ 209 h 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1" h="209">
                  <a:moveTo>
                    <a:pt x="0" y="140"/>
                  </a:moveTo>
                  <a:lnTo>
                    <a:pt x="0" y="140"/>
                  </a:lnTo>
                  <a:lnTo>
                    <a:pt x="6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19" y="127"/>
                  </a:lnTo>
                  <a:lnTo>
                    <a:pt x="19" y="121"/>
                  </a:lnTo>
                  <a:lnTo>
                    <a:pt x="25" y="121"/>
                  </a:lnTo>
                  <a:lnTo>
                    <a:pt x="25" y="114"/>
                  </a:lnTo>
                  <a:lnTo>
                    <a:pt x="31" y="114"/>
                  </a:lnTo>
                  <a:lnTo>
                    <a:pt x="31" y="108"/>
                  </a:lnTo>
                  <a:lnTo>
                    <a:pt x="38" y="108"/>
                  </a:lnTo>
                  <a:lnTo>
                    <a:pt x="38" y="114"/>
                  </a:lnTo>
                  <a:lnTo>
                    <a:pt x="44" y="114"/>
                  </a:lnTo>
                  <a:lnTo>
                    <a:pt x="44" y="108"/>
                  </a:lnTo>
                  <a:lnTo>
                    <a:pt x="44" y="102"/>
                  </a:lnTo>
                  <a:lnTo>
                    <a:pt x="44" y="108"/>
                  </a:lnTo>
                  <a:lnTo>
                    <a:pt x="50" y="108"/>
                  </a:lnTo>
                  <a:lnTo>
                    <a:pt x="50" y="102"/>
                  </a:lnTo>
                  <a:lnTo>
                    <a:pt x="57" y="102"/>
                  </a:lnTo>
                  <a:lnTo>
                    <a:pt x="57" y="95"/>
                  </a:lnTo>
                  <a:lnTo>
                    <a:pt x="57" y="89"/>
                  </a:lnTo>
                  <a:lnTo>
                    <a:pt x="63" y="89"/>
                  </a:lnTo>
                  <a:lnTo>
                    <a:pt x="69" y="83"/>
                  </a:lnTo>
                  <a:lnTo>
                    <a:pt x="76" y="83"/>
                  </a:lnTo>
                  <a:lnTo>
                    <a:pt x="69" y="83"/>
                  </a:lnTo>
                  <a:lnTo>
                    <a:pt x="69" y="76"/>
                  </a:lnTo>
                  <a:lnTo>
                    <a:pt x="76" y="76"/>
                  </a:lnTo>
                  <a:lnTo>
                    <a:pt x="76" y="70"/>
                  </a:lnTo>
                  <a:lnTo>
                    <a:pt x="76" y="64"/>
                  </a:lnTo>
                  <a:lnTo>
                    <a:pt x="76" y="57"/>
                  </a:lnTo>
                  <a:lnTo>
                    <a:pt x="76" y="51"/>
                  </a:lnTo>
                  <a:lnTo>
                    <a:pt x="69" y="51"/>
                  </a:lnTo>
                  <a:lnTo>
                    <a:pt x="63" y="51"/>
                  </a:lnTo>
                  <a:lnTo>
                    <a:pt x="63" y="44"/>
                  </a:lnTo>
                  <a:lnTo>
                    <a:pt x="63" y="38"/>
                  </a:lnTo>
                  <a:lnTo>
                    <a:pt x="69" y="38"/>
                  </a:lnTo>
                  <a:lnTo>
                    <a:pt x="69" y="32"/>
                  </a:lnTo>
                  <a:lnTo>
                    <a:pt x="63" y="25"/>
                  </a:lnTo>
                  <a:lnTo>
                    <a:pt x="63" y="19"/>
                  </a:lnTo>
                  <a:lnTo>
                    <a:pt x="69" y="19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88" y="13"/>
                  </a:lnTo>
                  <a:lnTo>
                    <a:pt x="95" y="13"/>
                  </a:lnTo>
                  <a:lnTo>
                    <a:pt x="101" y="13"/>
                  </a:lnTo>
                  <a:lnTo>
                    <a:pt x="107" y="19"/>
                  </a:lnTo>
                  <a:lnTo>
                    <a:pt x="114" y="13"/>
                  </a:lnTo>
                  <a:lnTo>
                    <a:pt x="120" y="13"/>
                  </a:lnTo>
                  <a:lnTo>
                    <a:pt x="126" y="13"/>
                  </a:lnTo>
                  <a:lnTo>
                    <a:pt x="133" y="13"/>
                  </a:lnTo>
                  <a:lnTo>
                    <a:pt x="139" y="6"/>
                  </a:lnTo>
                  <a:lnTo>
                    <a:pt x="146" y="6"/>
                  </a:lnTo>
                  <a:lnTo>
                    <a:pt x="152" y="6"/>
                  </a:lnTo>
                  <a:lnTo>
                    <a:pt x="158" y="6"/>
                  </a:lnTo>
                  <a:lnTo>
                    <a:pt x="165" y="6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77" y="19"/>
                  </a:lnTo>
                  <a:lnTo>
                    <a:pt x="184" y="19"/>
                  </a:lnTo>
                  <a:lnTo>
                    <a:pt x="190" y="25"/>
                  </a:lnTo>
                  <a:lnTo>
                    <a:pt x="196" y="25"/>
                  </a:lnTo>
                  <a:lnTo>
                    <a:pt x="196" y="32"/>
                  </a:lnTo>
                  <a:lnTo>
                    <a:pt x="196" y="38"/>
                  </a:lnTo>
                  <a:lnTo>
                    <a:pt x="203" y="38"/>
                  </a:lnTo>
                  <a:lnTo>
                    <a:pt x="203" y="44"/>
                  </a:lnTo>
                  <a:lnTo>
                    <a:pt x="203" y="38"/>
                  </a:lnTo>
                  <a:lnTo>
                    <a:pt x="209" y="44"/>
                  </a:lnTo>
                  <a:lnTo>
                    <a:pt x="215" y="44"/>
                  </a:lnTo>
                  <a:lnTo>
                    <a:pt x="215" y="51"/>
                  </a:lnTo>
                  <a:lnTo>
                    <a:pt x="215" y="57"/>
                  </a:lnTo>
                  <a:lnTo>
                    <a:pt x="222" y="51"/>
                  </a:lnTo>
                  <a:lnTo>
                    <a:pt x="222" y="57"/>
                  </a:lnTo>
                  <a:lnTo>
                    <a:pt x="228" y="57"/>
                  </a:lnTo>
                  <a:lnTo>
                    <a:pt x="228" y="51"/>
                  </a:lnTo>
                  <a:lnTo>
                    <a:pt x="228" y="44"/>
                  </a:lnTo>
                  <a:lnTo>
                    <a:pt x="234" y="44"/>
                  </a:lnTo>
                  <a:lnTo>
                    <a:pt x="241" y="44"/>
                  </a:lnTo>
                  <a:lnTo>
                    <a:pt x="241" y="38"/>
                  </a:lnTo>
                  <a:lnTo>
                    <a:pt x="247" y="38"/>
                  </a:lnTo>
                  <a:lnTo>
                    <a:pt x="253" y="38"/>
                  </a:lnTo>
                  <a:lnTo>
                    <a:pt x="253" y="32"/>
                  </a:lnTo>
                  <a:lnTo>
                    <a:pt x="253" y="38"/>
                  </a:lnTo>
                  <a:lnTo>
                    <a:pt x="260" y="38"/>
                  </a:lnTo>
                  <a:lnTo>
                    <a:pt x="260" y="44"/>
                  </a:lnTo>
                  <a:lnTo>
                    <a:pt x="266" y="44"/>
                  </a:lnTo>
                  <a:lnTo>
                    <a:pt x="272" y="44"/>
                  </a:lnTo>
                  <a:lnTo>
                    <a:pt x="279" y="44"/>
                  </a:lnTo>
                  <a:lnTo>
                    <a:pt x="285" y="44"/>
                  </a:lnTo>
                  <a:lnTo>
                    <a:pt x="285" y="38"/>
                  </a:lnTo>
                  <a:lnTo>
                    <a:pt x="285" y="44"/>
                  </a:lnTo>
                  <a:lnTo>
                    <a:pt x="285" y="38"/>
                  </a:lnTo>
                  <a:lnTo>
                    <a:pt x="285" y="44"/>
                  </a:lnTo>
                  <a:lnTo>
                    <a:pt x="291" y="44"/>
                  </a:lnTo>
                  <a:lnTo>
                    <a:pt x="291" y="51"/>
                  </a:lnTo>
                  <a:lnTo>
                    <a:pt x="291" y="57"/>
                  </a:lnTo>
                  <a:lnTo>
                    <a:pt x="298" y="57"/>
                  </a:lnTo>
                  <a:lnTo>
                    <a:pt x="298" y="51"/>
                  </a:lnTo>
                  <a:lnTo>
                    <a:pt x="304" y="51"/>
                  </a:lnTo>
                  <a:lnTo>
                    <a:pt x="310" y="51"/>
                  </a:lnTo>
                  <a:lnTo>
                    <a:pt x="310" y="57"/>
                  </a:lnTo>
                  <a:lnTo>
                    <a:pt x="310" y="51"/>
                  </a:lnTo>
                  <a:lnTo>
                    <a:pt x="317" y="44"/>
                  </a:lnTo>
                  <a:lnTo>
                    <a:pt x="317" y="51"/>
                  </a:lnTo>
                  <a:lnTo>
                    <a:pt x="323" y="51"/>
                  </a:lnTo>
                  <a:lnTo>
                    <a:pt x="323" y="44"/>
                  </a:lnTo>
                  <a:lnTo>
                    <a:pt x="329" y="44"/>
                  </a:lnTo>
                  <a:lnTo>
                    <a:pt x="329" y="38"/>
                  </a:lnTo>
                  <a:lnTo>
                    <a:pt x="336" y="38"/>
                  </a:lnTo>
                  <a:lnTo>
                    <a:pt x="342" y="32"/>
                  </a:lnTo>
                  <a:lnTo>
                    <a:pt x="342" y="38"/>
                  </a:lnTo>
                  <a:lnTo>
                    <a:pt x="342" y="32"/>
                  </a:lnTo>
                  <a:lnTo>
                    <a:pt x="349" y="32"/>
                  </a:lnTo>
                  <a:lnTo>
                    <a:pt x="349" y="25"/>
                  </a:lnTo>
                  <a:lnTo>
                    <a:pt x="355" y="25"/>
                  </a:lnTo>
                  <a:lnTo>
                    <a:pt x="361" y="19"/>
                  </a:lnTo>
                  <a:lnTo>
                    <a:pt x="368" y="19"/>
                  </a:lnTo>
                  <a:lnTo>
                    <a:pt x="368" y="13"/>
                  </a:lnTo>
                  <a:lnTo>
                    <a:pt x="368" y="6"/>
                  </a:lnTo>
                  <a:lnTo>
                    <a:pt x="374" y="13"/>
                  </a:lnTo>
                  <a:lnTo>
                    <a:pt x="374" y="6"/>
                  </a:lnTo>
                  <a:lnTo>
                    <a:pt x="374" y="13"/>
                  </a:lnTo>
                  <a:lnTo>
                    <a:pt x="374" y="6"/>
                  </a:lnTo>
                  <a:lnTo>
                    <a:pt x="380" y="6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3" y="6"/>
                  </a:lnTo>
                  <a:lnTo>
                    <a:pt x="399" y="6"/>
                  </a:lnTo>
                  <a:lnTo>
                    <a:pt x="406" y="6"/>
                  </a:lnTo>
                  <a:lnTo>
                    <a:pt x="406" y="13"/>
                  </a:lnTo>
                  <a:lnTo>
                    <a:pt x="412" y="13"/>
                  </a:lnTo>
                  <a:lnTo>
                    <a:pt x="412" y="19"/>
                  </a:lnTo>
                  <a:lnTo>
                    <a:pt x="418" y="19"/>
                  </a:lnTo>
                  <a:lnTo>
                    <a:pt x="412" y="25"/>
                  </a:lnTo>
                  <a:lnTo>
                    <a:pt x="412" y="19"/>
                  </a:lnTo>
                  <a:lnTo>
                    <a:pt x="412" y="25"/>
                  </a:lnTo>
                  <a:lnTo>
                    <a:pt x="406" y="25"/>
                  </a:lnTo>
                  <a:lnTo>
                    <a:pt x="399" y="25"/>
                  </a:lnTo>
                  <a:lnTo>
                    <a:pt x="399" y="32"/>
                  </a:lnTo>
                  <a:lnTo>
                    <a:pt x="393" y="32"/>
                  </a:lnTo>
                  <a:lnTo>
                    <a:pt x="393" y="38"/>
                  </a:lnTo>
                  <a:lnTo>
                    <a:pt x="399" y="38"/>
                  </a:lnTo>
                  <a:lnTo>
                    <a:pt x="399" y="44"/>
                  </a:lnTo>
                  <a:lnTo>
                    <a:pt x="399" y="51"/>
                  </a:lnTo>
                  <a:lnTo>
                    <a:pt x="393" y="51"/>
                  </a:lnTo>
                  <a:lnTo>
                    <a:pt x="393" y="57"/>
                  </a:lnTo>
                  <a:lnTo>
                    <a:pt x="387" y="64"/>
                  </a:lnTo>
                  <a:lnTo>
                    <a:pt x="380" y="64"/>
                  </a:lnTo>
                  <a:lnTo>
                    <a:pt x="387" y="64"/>
                  </a:lnTo>
                  <a:lnTo>
                    <a:pt x="380" y="64"/>
                  </a:lnTo>
                  <a:lnTo>
                    <a:pt x="380" y="70"/>
                  </a:lnTo>
                  <a:lnTo>
                    <a:pt x="387" y="70"/>
                  </a:lnTo>
                  <a:lnTo>
                    <a:pt x="393" y="70"/>
                  </a:lnTo>
                  <a:lnTo>
                    <a:pt x="393" y="64"/>
                  </a:lnTo>
                  <a:lnTo>
                    <a:pt x="393" y="70"/>
                  </a:lnTo>
                  <a:lnTo>
                    <a:pt x="399" y="70"/>
                  </a:lnTo>
                  <a:lnTo>
                    <a:pt x="399" y="76"/>
                  </a:lnTo>
                  <a:lnTo>
                    <a:pt x="399" y="83"/>
                  </a:lnTo>
                  <a:lnTo>
                    <a:pt x="399" y="89"/>
                  </a:lnTo>
                  <a:lnTo>
                    <a:pt x="406" y="95"/>
                  </a:lnTo>
                  <a:lnTo>
                    <a:pt x="412" y="95"/>
                  </a:lnTo>
                  <a:lnTo>
                    <a:pt x="412" y="102"/>
                  </a:lnTo>
                  <a:lnTo>
                    <a:pt x="418" y="102"/>
                  </a:lnTo>
                  <a:lnTo>
                    <a:pt x="418" y="95"/>
                  </a:lnTo>
                  <a:lnTo>
                    <a:pt x="425" y="95"/>
                  </a:lnTo>
                  <a:lnTo>
                    <a:pt x="425" y="89"/>
                  </a:lnTo>
                  <a:lnTo>
                    <a:pt x="431" y="89"/>
                  </a:lnTo>
                  <a:lnTo>
                    <a:pt x="437" y="89"/>
                  </a:lnTo>
                  <a:lnTo>
                    <a:pt x="444" y="89"/>
                  </a:lnTo>
                  <a:lnTo>
                    <a:pt x="437" y="83"/>
                  </a:lnTo>
                  <a:lnTo>
                    <a:pt x="444" y="83"/>
                  </a:lnTo>
                  <a:lnTo>
                    <a:pt x="450" y="83"/>
                  </a:lnTo>
                  <a:lnTo>
                    <a:pt x="450" y="76"/>
                  </a:lnTo>
                  <a:lnTo>
                    <a:pt x="444" y="76"/>
                  </a:lnTo>
                  <a:lnTo>
                    <a:pt x="450" y="76"/>
                  </a:lnTo>
                  <a:lnTo>
                    <a:pt x="450" y="70"/>
                  </a:lnTo>
                  <a:lnTo>
                    <a:pt x="450" y="64"/>
                  </a:lnTo>
                  <a:lnTo>
                    <a:pt x="456" y="64"/>
                  </a:lnTo>
                  <a:lnTo>
                    <a:pt x="463" y="64"/>
                  </a:lnTo>
                  <a:lnTo>
                    <a:pt x="469" y="64"/>
                  </a:lnTo>
                  <a:lnTo>
                    <a:pt x="469" y="57"/>
                  </a:lnTo>
                  <a:lnTo>
                    <a:pt x="469" y="51"/>
                  </a:lnTo>
                  <a:lnTo>
                    <a:pt x="475" y="51"/>
                  </a:lnTo>
                  <a:lnTo>
                    <a:pt x="482" y="51"/>
                  </a:lnTo>
                  <a:lnTo>
                    <a:pt x="482" y="57"/>
                  </a:lnTo>
                  <a:lnTo>
                    <a:pt x="488" y="57"/>
                  </a:lnTo>
                  <a:lnTo>
                    <a:pt x="488" y="51"/>
                  </a:lnTo>
                  <a:lnTo>
                    <a:pt x="482" y="51"/>
                  </a:lnTo>
                  <a:lnTo>
                    <a:pt x="488" y="51"/>
                  </a:lnTo>
                  <a:lnTo>
                    <a:pt x="494" y="51"/>
                  </a:lnTo>
                  <a:lnTo>
                    <a:pt x="501" y="51"/>
                  </a:lnTo>
                  <a:lnTo>
                    <a:pt x="507" y="51"/>
                  </a:lnTo>
                  <a:lnTo>
                    <a:pt x="513" y="51"/>
                  </a:lnTo>
                  <a:lnTo>
                    <a:pt x="520" y="51"/>
                  </a:lnTo>
                  <a:lnTo>
                    <a:pt x="520" y="44"/>
                  </a:lnTo>
                  <a:lnTo>
                    <a:pt x="526" y="44"/>
                  </a:lnTo>
                  <a:lnTo>
                    <a:pt x="533" y="44"/>
                  </a:lnTo>
                  <a:lnTo>
                    <a:pt x="539" y="44"/>
                  </a:lnTo>
                  <a:lnTo>
                    <a:pt x="539" y="38"/>
                  </a:lnTo>
                  <a:lnTo>
                    <a:pt x="539" y="44"/>
                  </a:lnTo>
                  <a:lnTo>
                    <a:pt x="545" y="38"/>
                  </a:lnTo>
                  <a:lnTo>
                    <a:pt x="552" y="38"/>
                  </a:lnTo>
                  <a:lnTo>
                    <a:pt x="558" y="38"/>
                  </a:lnTo>
                  <a:lnTo>
                    <a:pt x="552" y="32"/>
                  </a:lnTo>
                  <a:lnTo>
                    <a:pt x="558" y="32"/>
                  </a:lnTo>
                  <a:lnTo>
                    <a:pt x="552" y="32"/>
                  </a:lnTo>
                  <a:lnTo>
                    <a:pt x="552" y="25"/>
                  </a:lnTo>
                  <a:lnTo>
                    <a:pt x="558" y="25"/>
                  </a:lnTo>
                  <a:lnTo>
                    <a:pt x="558" y="19"/>
                  </a:lnTo>
                  <a:lnTo>
                    <a:pt x="564" y="19"/>
                  </a:lnTo>
                  <a:lnTo>
                    <a:pt x="571" y="19"/>
                  </a:lnTo>
                  <a:lnTo>
                    <a:pt x="571" y="13"/>
                  </a:lnTo>
                  <a:lnTo>
                    <a:pt x="577" y="13"/>
                  </a:lnTo>
                  <a:lnTo>
                    <a:pt x="583" y="13"/>
                  </a:lnTo>
                  <a:lnTo>
                    <a:pt x="590" y="13"/>
                  </a:lnTo>
                  <a:lnTo>
                    <a:pt x="596" y="13"/>
                  </a:lnTo>
                  <a:lnTo>
                    <a:pt x="602" y="13"/>
                  </a:lnTo>
                  <a:lnTo>
                    <a:pt x="602" y="19"/>
                  </a:lnTo>
                  <a:lnTo>
                    <a:pt x="602" y="25"/>
                  </a:lnTo>
                  <a:lnTo>
                    <a:pt x="609" y="25"/>
                  </a:lnTo>
                  <a:lnTo>
                    <a:pt x="615" y="25"/>
                  </a:lnTo>
                  <a:lnTo>
                    <a:pt x="621" y="25"/>
                  </a:lnTo>
                  <a:lnTo>
                    <a:pt x="621" y="32"/>
                  </a:lnTo>
                  <a:lnTo>
                    <a:pt x="621" y="38"/>
                  </a:lnTo>
                  <a:lnTo>
                    <a:pt x="621" y="44"/>
                  </a:lnTo>
                  <a:lnTo>
                    <a:pt x="621" y="51"/>
                  </a:lnTo>
                  <a:lnTo>
                    <a:pt x="621" y="57"/>
                  </a:lnTo>
                  <a:lnTo>
                    <a:pt x="621" y="64"/>
                  </a:lnTo>
                  <a:lnTo>
                    <a:pt x="621" y="70"/>
                  </a:lnTo>
                  <a:lnTo>
                    <a:pt x="615" y="76"/>
                  </a:lnTo>
                  <a:lnTo>
                    <a:pt x="615" y="89"/>
                  </a:lnTo>
                  <a:lnTo>
                    <a:pt x="609" y="89"/>
                  </a:lnTo>
                  <a:lnTo>
                    <a:pt x="609" y="95"/>
                  </a:lnTo>
                  <a:lnTo>
                    <a:pt x="609" y="102"/>
                  </a:lnTo>
                  <a:lnTo>
                    <a:pt x="609" y="108"/>
                  </a:lnTo>
                  <a:lnTo>
                    <a:pt x="609" y="114"/>
                  </a:lnTo>
                  <a:lnTo>
                    <a:pt x="602" y="114"/>
                  </a:lnTo>
                  <a:lnTo>
                    <a:pt x="602" y="121"/>
                  </a:lnTo>
                  <a:lnTo>
                    <a:pt x="602" y="127"/>
                  </a:lnTo>
                  <a:lnTo>
                    <a:pt x="596" y="133"/>
                  </a:lnTo>
                  <a:lnTo>
                    <a:pt x="596" y="140"/>
                  </a:lnTo>
                  <a:lnTo>
                    <a:pt x="596" y="146"/>
                  </a:lnTo>
                  <a:lnTo>
                    <a:pt x="590" y="146"/>
                  </a:lnTo>
                  <a:lnTo>
                    <a:pt x="590" y="152"/>
                  </a:lnTo>
                  <a:lnTo>
                    <a:pt x="590" y="159"/>
                  </a:lnTo>
                  <a:lnTo>
                    <a:pt x="590" y="152"/>
                  </a:lnTo>
                  <a:lnTo>
                    <a:pt x="583" y="152"/>
                  </a:lnTo>
                  <a:lnTo>
                    <a:pt x="577" y="152"/>
                  </a:lnTo>
                  <a:lnTo>
                    <a:pt x="571" y="152"/>
                  </a:lnTo>
                  <a:lnTo>
                    <a:pt x="564" y="152"/>
                  </a:lnTo>
                  <a:lnTo>
                    <a:pt x="558" y="152"/>
                  </a:lnTo>
                  <a:lnTo>
                    <a:pt x="558" y="146"/>
                  </a:lnTo>
                  <a:lnTo>
                    <a:pt x="552" y="146"/>
                  </a:lnTo>
                  <a:lnTo>
                    <a:pt x="552" y="152"/>
                  </a:lnTo>
                  <a:lnTo>
                    <a:pt x="545" y="152"/>
                  </a:lnTo>
                  <a:lnTo>
                    <a:pt x="539" y="152"/>
                  </a:lnTo>
                  <a:lnTo>
                    <a:pt x="539" y="159"/>
                  </a:lnTo>
                  <a:lnTo>
                    <a:pt x="533" y="159"/>
                  </a:lnTo>
                  <a:lnTo>
                    <a:pt x="533" y="152"/>
                  </a:lnTo>
                  <a:lnTo>
                    <a:pt x="526" y="152"/>
                  </a:lnTo>
                  <a:lnTo>
                    <a:pt x="533" y="152"/>
                  </a:lnTo>
                  <a:lnTo>
                    <a:pt x="526" y="152"/>
                  </a:lnTo>
                  <a:lnTo>
                    <a:pt x="520" y="152"/>
                  </a:lnTo>
                  <a:lnTo>
                    <a:pt x="513" y="152"/>
                  </a:lnTo>
                  <a:lnTo>
                    <a:pt x="513" y="159"/>
                  </a:lnTo>
                  <a:lnTo>
                    <a:pt x="507" y="159"/>
                  </a:lnTo>
                  <a:lnTo>
                    <a:pt x="501" y="159"/>
                  </a:lnTo>
                  <a:lnTo>
                    <a:pt x="494" y="159"/>
                  </a:lnTo>
                  <a:lnTo>
                    <a:pt x="494" y="165"/>
                  </a:lnTo>
                  <a:lnTo>
                    <a:pt x="501" y="165"/>
                  </a:lnTo>
                  <a:lnTo>
                    <a:pt x="494" y="171"/>
                  </a:lnTo>
                  <a:lnTo>
                    <a:pt x="488" y="171"/>
                  </a:lnTo>
                  <a:lnTo>
                    <a:pt x="488" y="178"/>
                  </a:lnTo>
                  <a:lnTo>
                    <a:pt x="482" y="178"/>
                  </a:lnTo>
                  <a:lnTo>
                    <a:pt x="488" y="178"/>
                  </a:lnTo>
                  <a:lnTo>
                    <a:pt x="488" y="184"/>
                  </a:lnTo>
                  <a:lnTo>
                    <a:pt x="482" y="184"/>
                  </a:lnTo>
                  <a:lnTo>
                    <a:pt x="475" y="184"/>
                  </a:lnTo>
                  <a:lnTo>
                    <a:pt x="469" y="184"/>
                  </a:lnTo>
                  <a:lnTo>
                    <a:pt x="463" y="184"/>
                  </a:lnTo>
                  <a:lnTo>
                    <a:pt x="463" y="190"/>
                  </a:lnTo>
                  <a:lnTo>
                    <a:pt x="456" y="190"/>
                  </a:lnTo>
                  <a:lnTo>
                    <a:pt x="456" y="197"/>
                  </a:lnTo>
                  <a:lnTo>
                    <a:pt x="450" y="197"/>
                  </a:lnTo>
                  <a:lnTo>
                    <a:pt x="444" y="197"/>
                  </a:lnTo>
                  <a:lnTo>
                    <a:pt x="444" y="190"/>
                  </a:lnTo>
                  <a:lnTo>
                    <a:pt x="437" y="190"/>
                  </a:lnTo>
                  <a:lnTo>
                    <a:pt x="431" y="190"/>
                  </a:lnTo>
                  <a:lnTo>
                    <a:pt x="425" y="190"/>
                  </a:lnTo>
                  <a:lnTo>
                    <a:pt x="425" y="197"/>
                  </a:lnTo>
                  <a:lnTo>
                    <a:pt x="418" y="197"/>
                  </a:lnTo>
                  <a:lnTo>
                    <a:pt x="418" y="203"/>
                  </a:lnTo>
                  <a:lnTo>
                    <a:pt x="418" y="197"/>
                  </a:lnTo>
                  <a:lnTo>
                    <a:pt x="412" y="197"/>
                  </a:lnTo>
                  <a:lnTo>
                    <a:pt x="406" y="197"/>
                  </a:lnTo>
                  <a:lnTo>
                    <a:pt x="406" y="190"/>
                  </a:lnTo>
                  <a:lnTo>
                    <a:pt x="399" y="190"/>
                  </a:lnTo>
                  <a:lnTo>
                    <a:pt x="393" y="184"/>
                  </a:lnTo>
                  <a:lnTo>
                    <a:pt x="393" y="190"/>
                  </a:lnTo>
                  <a:lnTo>
                    <a:pt x="393" y="184"/>
                  </a:lnTo>
                  <a:lnTo>
                    <a:pt x="387" y="184"/>
                  </a:lnTo>
                  <a:lnTo>
                    <a:pt x="387" y="178"/>
                  </a:lnTo>
                  <a:lnTo>
                    <a:pt x="387" y="171"/>
                  </a:lnTo>
                  <a:lnTo>
                    <a:pt x="380" y="171"/>
                  </a:lnTo>
                  <a:lnTo>
                    <a:pt x="374" y="171"/>
                  </a:lnTo>
                  <a:lnTo>
                    <a:pt x="374" y="165"/>
                  </a:lnTo>
                  <a:lnTo>
                    <a:pt x="368" y="165"/>
                  </a:lnTo>
                  <a:lnTo>
                    <a:pt x="361" y="165"/>
                  </a:lnTo>
                  <a:lnTo>
                    <a:pt x="361" y="159"/>
                  </a:lnTo>
                  <a:lnTo>
                    <a:pt x="361" y="165"/>
                  </a:lnTo>
                  <a:lnTo>
                    <a:pt x="355" y="165"/>
                  </a:lnTo>
                  <a:lnTo>
                    <a:pt x="349" y="165"/>
                  </a:lnTo>
                  <a:lnTo>
                    <a:pt x="349" y="159"/>
                  </a:lnTo>
                  <a:lnTo>
                    <a:pt x="342" y="159"/>
                  </a:lnTo>
                  <a:lnTo>
                    <a:pt x="342" y="152"/>
                  </a:lnTo>
                  <a:lnTo>
                    <a:pt x="336" y="152"/>
                  </a:lnTo>
                  <a:lnTo>
                    <a:pt x="336" y="159"/>
                  </a:lnTo>
                  <a:lnTo>
                    <a:pt x="336" y="165"/>
                  </a:lnTo>
                  <a:lnTo>
                    <a:pt x="329" y="165"/>
                  </a:lnTo>
                  <a:lnTo>
                    <a:pt x="329" y="171"/>
                  </a:lnTo>
                  <a:lnTo>
                    <a:pt x="323" y="171"/>
                  </a:lnTo>
                  <a:lnTo>
                    <a:pt x="323" y="178"/>
                  </a:lnTo>
                  <a:lnTo>
                    <a:pt x="317" y="178"/>
                  </a:lnTo>
                  <a:lnTo>
                    <a:pt x="317" y="184"/>
                  </a:lnTo>
                  <a:lnTo>
                    <a:pt x="310" y="184"/>
                  </a:lnTo>
                  <a:lnTo>
                    <a:pt x="304" y="184"/>
                  </a:lnTo>
                  <a:lnTo>
                    <a:pt x="304" y="190"/>
                  </a:lnTo>
                  <a:lnTo>
                    <a:pt x="298" y="190"/>
                  </a:lnTo>
                  <a:lnTo>
                    <a:pt x="298" y="197"/>
                  </a:lnTo>
                  <a:lnTo>
                    <a:pt x="298" y="190"/>
                  </a:lnTo>
                  <a:lnTo>
                    <a:pt x="291" y="184"/>
                  </a:lnTo>
                  <a:lnTo>
                    <a:pt x="291" y="178"/>
                  </a:lnTo>
                  <a:lnTo>
                    <a:pt x="291" y="171"/>
                  </a:lnTo>
                  <a:lnTo>
                    <a:pt x="285" y="171"/>
                  </a:lnTo>
                  <a:lnTo>
                    <a:pt x="291" y="171"/>
                  </a:lnTo>
                  <a:lnTo>
                    <a:pt x="291" y="165"/>
                  </a:lnTo>
                  <a:lnTo>
                    <a:pt x="285" y="165"/>
                  </a:lnTo>
                  <a:lnTo>
                    <a:pt x="279" y="171"/>
                  </a:lnTo>
                  <a:lnTo>
                    <a:pt x="279" y="165"/>
                  </a:lnTo>
                  <a:lnTo>
                    <a:pt x="272" y="165"/>
                  </a:lnTo>
                  <a:lnTo>
                    <a:pt x="272" y="159"/>
                  </a:lnTo>
                  <a:lnTo>
                    <a:pt x="272" y="152"/>
                  </a:lnTo>
                  <a:lnTo>
                    <a:pt x="266" y="146"/>
                  </a:lnTo>
                  <a:lnTo>
                    <a:pt x="266" y="152"/>
                  </a:lnTo>
                  <a:lnTo>
                    <a:pt x="260" y="152"/>
                  </a:lnTo>
                  <a:lnTo>
                    <a:pt x="260" y="159"/>
                  </a:lnTo>
                  <a:lnTo>
                    <a:pt x="260" y="165"/>
                  </a:lnTo>
                  <a:lnTo>
                    <a:pt x="253" y="165"/>
                  </a:lnTo>
                  <a:lnTo>
                    <a:pt x="253" y="159"/>
                  </a:lnTo>
                  <a:lnTo>
                    <a:pt x="253" y="152"/>
                  </a:lnTo>
                  <a:lnTo>
                    <a:pt x="247" y="152"/>
                  </a:lnTo>
                  <a:lnTo>
                    <a:pt x="247" y="146"/>
                  </a:lnTo>
                  <a:lnTo>
                    <a:pt x="241" y="146"/>
                  </a:lnTo>
                  <a:lnTo>
                    <a:pt x="234" y="146"/>
                  </a:lnTo>
                  <a:lnTo>
                    <a:pt x="228" y="146"/>
                  </a:lnTo>
                  <a:lnTo>
                    <a:pt x="222" y="146"/>
                  </a:lnTo>
                  <a:lnTo>
                    <a:pt x="222" y="140"/>
                  </a:lnTo>
                  <a:lnTo>
                    <a:pt x="215" y="140"/>
                  </a:lnTo>
                  <a:lnTo>
                    <a:pt x="209" y="140"/>
                  </a:lnTo>
                  <a:lnTo>
                    <a:pt x="209" y="133"/>
                  </a:lnTo>
                  <a:lnTo>
                    <a:pt x="209" y="140"/>
                  </a:lnTo>
                  <a:lnTo>
                    <a:pt x="203" y="140"/>
                  </a:lnTo>
                  <a:lnTo>
                    <a:pt x="203" y="133"/>
                  </a:lnTo>
                  <a:lnTo>
                    <a:pt x="203" y="127"/>
                  </a:lnTo>
                  <a:lnTo>
                    <a:pt x="196" y="127"/>
                  </a:lnTo>
                  <a:lnTo>
                    <a:pt x="196" y="121"/>
                  </a:lnTo>
                  <a:lnTo>
                    <a:pt x="190" y="121"/>
                  </a:lnTo>
                  <a:lnTo>
                    <a:pt x="184" y="121"/>
                  </a:lnTo>
                  <a:lnTo>
                    <a:pt x="184" y="127"/>
                  </a:lnTo>
                  <a:lnTo>
                    <a:pt x="177" y="127"/>
                  </a:lnTo>
                  <a:lnTo>
                    <a:pt x="171" y="127"/>
                  </a:lnTo>
                  <a:lnTo>
                    <a:pt x="171" y="133"/>
                  </a:lnTo>
                  <a:lnTo>
                    <a:pt x="165" y="133"/>
                  </a:lnTo>
                  <a:lnTo>
                    <a:pt x="158" y="133"/>
                  </a:lnTo>
                  <a:lnTo>
                    <a:pt x="158" y="140"/>
                  </a:lnTo>
                  <a:lnTo>
                    <a:pt x="158" y="146"/>
                  </a:lnTo>
                  <a:lnTo>
                    <a:pt x="152" y="146"/>
                  </a:lnTo>
                  <a:lnTo>
                    <a:pt x="146" y="146"/>
                  </a:lnTo>
                  <a:lnTo>
                    <a:pt x="139" y="146"/>
                  </a:lnTo>
                  <a:lnTo>
                    <a:pt x="139" y="152"/>
                  </a:lnTo>
                  <a:lnTo>
                    <a:pt x="139" y="159"/>
                  </a:lnTo>
                  <a:lnTo>
                    <a:pt x="139" y="165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20" y="171"/>
                  </a:lnTo>
                  <a:lnTo>
                    <a:pt x="114" y="178"/>
                  </a:lnTo>
                  <a:lnTo>
                    <a:pt x="114" y="171"/>
                  </a:lnTo>
                  <a:lnTo>
                    <a:pt x="107" y="171"/>
                  </a:lnTo>
                  <a:lnTo>
                    <a:pt x="101" y="171"/>
                  </a:lnTo>
                  <a:lnTo>
                    <a:pt x="101" y="178"/>
                  </a:lnTo>
                  <a:lnTo>
                    <a:pt x="101" y="184"/>
                  </a:lnTo>
                  <a:lnTo>
                    <a:pt x="101" y="190"/>
                  </a:lnTo>
                  <a:lnTo>
                    <a:pt x="95" y="197"/>
                  </a:lnTo>
                  <a:lnTo>
                    <a:pt x="95" y="203"/>
                  </a:lnTo>
                  <a:lnTo>
                    <a:pt x="88" y="197"/>
                  </a:lnTo>
                  <a:lnTo>
                    <a:pt x="88" y="203"/>
                  </a:lnTo>
                  <a:lnTo>
                    <a:pt x="82" y="203"/>
                  </a:lnTo>
                  <a:lnTo>
                    <a:pt x="76" y="203"/>
                  </a:lnTo>
                  <a:lnTo>
                    <a:pt x="76" y="209"/>
                  </a:lnTo>
                  <a:lnTo>
                    <a:pt x="69" y="209"/>
                  </a:lnTo>
                  <a:lnTo>
                    <a:pt x="63" y="209"/>
                  </a:lnTo>
                  <a:lnTo>
                    <a:pt x="57" y="209"/>
                  </a:lnTo>
                  <a:lnTo>
                    <a:pt x="57" y="203"/>
                  </a:lnTo>
                  <a:lnTo>
                    <a:pt x="57" y="197"/>
                  </a:lnTo>
                  <a:lnTo>
                    <a:pt x="57" y="190"/>
                  </a:lnTo>
                  <a:lnTo>
                    <a:pt x="63" y="197"/>
                  </a:lnTo>
                  <a:lnTo>
                    <a:pt x="63" y="190"/>
                  </a:lnTo>
                  <a:lnTo>
                    <a:pt x="63" y="184"/>
                  </a:lnTo>
                  <a:lnTo>
                    <a:pt x="63" y="178"/>
                  </a:lnTo>
                  <a:lnTo>
                    <a:pt x="57" y="178"/>
                  </a:lnTo>
                  <a:lnTo>
                    <a:pt x="50" y="178"/>
                  </a:lnTo>
                  <a:lnTo>
                    <a:pt x="50" y="171"/>
                  </a:lnTo>
                  <a:lnTo>
                    <a:pt x="50" y="165"/>
                  </a:lnTo>
                  <a:lnTo>
                    <a:pt x="50" y="159"/>
                  </a:lnTo>
                  <a:lnTo>
                    <a:pt x="44" y="159"/>
                  </a:lnTo>
                  <a:lnTo>
                    <a:pt x="44" y="152"/>
                  </a:lnTo>
                  <a:lnTo>
                    <a:pt x="38" y="152"/>
                  </a:lnTo>
                  <a:lnTo>
                    <a:pt x="38" y="146"/>
                  </a:lnTo>
                  <a:lnTo>
                    <a:pt x="38" y="152"/>
                  </a:lnTo>
                  <a:lnTo>
                    <a:pt x="31" y="146"/>
                  </a:lnTo>
                  <a:lnTo>
                    <a:pt x="31" y="152"/>
                  </a:lnTo>
                  <a:lnTo>
                    <a:pt x="31" y="146"/>
                  </a:lnTo>
                  <a:lnTo>
                    <a:pt x="25" y="146"/>
                  </a:lnTo>
                  <a:lnTo>
                    <a:pt x="25" y="140"/>
                  </a:lnTo>
                  <a:lnTo>
                    <a:pt x="19" y="140"/>
                  </a:lnTo>
                  <a:lnTo>
                    <a:pt x="25" y="140"/>
                  </a:lnTo>
                  <a:lnTo>
                    <a:pt x="19" y="140"/>
                  </a:lnTo>
                  <a:lnTo>
                    <a:pt x="12" y="140"/>
                  </a:lnTo>
                  <a:lnTo>
                    <a:pt x="6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1" name="Freeform 112"/>
            <p:cNvSpPr>
              <a:spLocks/>
            </p:cNvSpPr>
            <p:nvPr/>
          </p:nvSpPr>
          <p:spPr bwMode="auto">
            <a:xfrm>
              <a:off x="3983912" y="2868847"/>
              <a:ext cx="309200" cy="174719"/>
            </a:xfrm>
            <a:custGeom>
              <a:avLst/>
              <a:gdLst>
                <a:gd name="T0" fmla="*/ 2147483647 w 292"/>
                <a:gd name="T1" fmla="*/ 2147483647 h 165"/>
                <a:gd name="T2" fmla="*/ 2147483647 w 292"/>
                <a:gd name="T3" fmla="*/ 2147483647 h 165"/>
                <a:gd name="T4" fmla="*/ 2147483647 w 292"/>
                <a:gd name="T5" fmla="*/ 2147483647 h 165"/>
                <a:gd name="T6" fmla="*/ 2147483647 w 292"/>
                <a:gd name="T7" fmla="*/ 2147483647 h 165"/>
                <a:gd name="T8" fmla="*/ 2147483647 w 292"/>
                <a:gd name="T9" fmla="*/ 2147483647 h 165"/>
                <a:gd name="T10" fmla="*/ 2147483647 w 292"/>
                <a:gd name="T11" fmla="*/ 2147483647 h 165"/>
                <a:gd name="T12" fmla="*/ 2147483647 w 292"/>
                <a:gd name="T13" fmla="*/ 2147483647 h 165"/>
                <a:gd name="T14" fmla="*/ 2147483647 w 292"/>
                <a:gd name="T15" fmla="*/ 2147483647 h 165"/>
                <a:gd name="T16" fmla="*/ 2147483647 w 292"/>
                <a:gd name="T17" fmla="*/ 2147483647 h 165"/>
                <a:gd name="T18" fmla="*/ 2147483647 w 292"/>
                <a:gd name="T19" fmla="*/ 2147483647 h 165"/>
                <a:gd name="T20" fmla="*/ 2147483647 w 292"/>
                <a:gd name="T21" fmla="*/ 2147483647 h 165"/>
                <a:gd name="T22" fmla="*/ 2147483647 w 292"/>
                <a:gd name="T23" fmla="*/ 2147483647 h 165"/>
                <a:gd name="T24" fmla="*/ 2147483647 w 292"/>
                <a:gd name="T25" fmla="*/ 2147483647 h 165"/>
                <a:gd name="T26" fmla="*/ 2147483647 w 292"/>
                <a:gd name="T27" fmla="*/ 2147483647 h 165"/>
                <a:gd name="T28" fmla="*/ 2147483647 w 292"/>
                <a:gd name="T29" fmla="*/ 2147483647 h 165"/>
                <a:gd name="T30" fmla="*/ 2147483647 w 292"/>
                <a:gd name="T31" fmla="*/ 2147483647 h 165"/>
                <a:gd name="T32" fmla="*/ 2147483647 w 292"/>
                <a:gd name="T33" fmla="*/ 2147483647 h 165"/>
                <a:gd name="T34" fmla="*/ 2147483647 w 292"/>
                <a:gd name="T35" fmla="*/ 2147483647 h 165"/>
                <a:gd name="T36" fmla="*/ 2147483647 w 292"/>
                <a:gd name="T37" fmla="*/ 2147483647 h 165"/>
                <a:gd name="T38" fmla="*/ 2147483647 w 292"/>
                <a:gd name="T39" fmla="*/ 2147483647 h 165"/>
                <a:gd name="T40" fmla="*/ 2147483647 w 292"/>
                <a:gd name="T41" fmla="*/ 2147483647 h 165"/>
                <a:gd name="T42" fmla="*/ 2147483647 w 292"/>
                <a:gd name="T43" fmla="*/ 2147483647 h 165"/>
                <a:gd name="T44" fmla="*/ 2147483647 w 292"/>
                <a:gd name="T45" fmla="*/ 2147483647 h 165"/>
                <a:gd name="T46" fmla="*/ 2147483647 w 292"/>
                <a:gd name="T47" fmla="*/ 2147483647 h 165"/>
                <a:gd name="T48" fmla="*/ 2147483647 w 292"/>
                <a:gd name="T49" fmla="*/ 2147483647 h 165"/>
                <a:gd name="T50" fmla="*/ 2147483647 w 292"/>
                <a:gd name="T51" fmla="*/ 2147483647 h 165"/>
                <a:gd name="T52" fmla="*/ 2147483647 w 292"/>
                <a:gd name="T53" fmla="*/ 2147483647 h 165"/>
                <a:gd name="T54" fmla="*/ 2147483647 w 292"/>
                <a:gd name="T55" fmla="*/ 2147483647 h 165"/>
                <a:gd name="T56" fmla="*/ 2147483647 w 292"/>
                <a:gd name="T57" fmla="*/ 2147483647 h 165"/>
                <a:gd name="T58" fmla="*/ 2147483647 w 292"/>
                <a:gd name="T59" fmla="*/ 2147483647 h 165"/>
                <a:gd name="T60" fmla="*/ 2147483647 w 292"/>
                <a:gd name="T61" fmla="*/ 2147483647 h 165"/>
                <a:gd name="T62" fmla="*/ 2147483647 w 292"/>
                <a:gd name="T63" fmla="*/ 0 h 165"/>
                <a:gd name="T64" fmla="*/ 2147483647 w 292"/>
                <a:gd name="T65" fmla="*/ 0 h 165"/>
                <a:gd name="T66" fmla="*/ 2147483647 w 292"/>
                <a:gd name="T67" fmla="*/ 2147483647 h 165"/>
                <a:gd name="T68" fmla="*/ 2147483647 w 292"/>
                <a:gd name="T69" fmla="*/ 2147483647 h 165"/>
                <a:gd name="T70" fmla="*/ 2147483647 w 292"/>
                <a:gd name="T71" fmla="*/ 2147483647 h 165"/>
                <a:gd name="T72" fmla="*/ 2147483647 w 292"/>
                <a:gd name="T73" fmla="*/ 2147483647 h 165"/>
                <a:gd name="T74" fmla="*/ 2147483647 w 292"/>
                <a:gd name="T75" fmla="*/ 2147483647 h 165"/>
                <a:gd name="T76" fmla="*/ 2147483647 w 292"/>
                <a:gd name="T77" fmla="*/ 2147483647 h 165"/>
                <a:gd name="T78" fmla="*/ 2147483647 w 292"/>
                <a:gd name="T79" fmla="*/ 2147483647 h 165"/>
                <a:gd name="T80" fmla="*/ 2147483647 w 292"/>
                <a:gd name="T81" fmla="*/ 2147483647 h 165"/>
                <a:gd name="T82" fmla="*/ 2147483647 w 292"/>
                <a:gd name="T83" fmla="*/ 2147483647 h 165"/>
                <a:gd name="T84" fmla="*/ 2147483647 w 292"/>
                <a:gd name="T85" fmla="*/ 2147483647 h 165"/>
                <a:gd name="T86" fmla="*/ 2147483647 w 292"/>
                <a:gd name="T87" fmla="*/ 2147483647 h 165"/>
                <a:gd name="T88" fmla="*/ 2147483647 w 292"/>
                <a:gd name="T89" fmla="*/ 2147483647 h 165"/>
                <a:gd name="T90" fmla="*/ 2147483647 w 292"/>
                <a:gd name="T91" fmla="*/ 2147483647 h 165"/>
                <a:gd name="T92" fmla="*/ 2147483647 w 292"/>
                <a:gd name="T93" fmla="*/ 2147483647 h 165"/>
                <a:gd name="T94" fmla="*/ 2147483647 w 292"/>
                <a:gd name="T95" fmla="*/ 2147483647 h 165"/>
                <a:gd name="T96" fmla="*/ 2147483647 w 292"/>
                <a:gd name="T97" fmla="*/ 2147483647 h 165"/>
                <a:gd name="T98" fmla="*/ 2147483647 w 292"/>
                <a:gd name="T99" fmla="*/ 2147483647 h 165"/>
                <a:gd name="T100" fmla="*/ 2147483647 w 292"/>
                <a:gd name="T101" fmla="*/ 2147483647 h 165"/>
                <a:gd name="T102" fmla="*/ 2147483647 w 292"/>
                <a:gd name="T103" fmla="*/ 2147483647 h 165"/>
                <a:gd name="T104" fmla="*/ 2147483647 w 292"/>
                <a:gd name="T105" fmla="*/ 2147483647 h 165"/>
                <a:gd name="T106" fmla="*/ 2147483647 w 292"/>
                <a:gd name="T107" fmla="*/ 2147483647 h 165"/>
                <a:gd name="T108" fmla="*/ 2147483647 w 292"/>
                <a:gd name="T109" fmla="*/ 2147483647 h 165"/>
                <a:gd name="T110" fmla="*/ 2147483647 w 292"/>
                <a:gd name="T111" fmla="*/ 2147483647 h 165"/>
                <a:gd name="T112" fmla="*/ 2147483647 w 292"/>
                <a:gd name="T113" fmla="*/ 2147483647 h 165"/>
                <a:gd name="T114" fmla="*/ 2147483647 w 292"/>
                <a:gd name="T115" fmla="*/ 2147483647 h 165"/>
                <a:gd name="T116" fmla="*/ 2147483647 w 292"/>
                <a:gd name="T117" fmla="*/ 2147483647 h 165"/>
                <a:gd name="T118" fmla="*/ 2147483647 w 292"/>
                <a:gd name="T119" fmla="*/ 2147483647 h 165"/>
                <a:gd name="T120" fmla="*/ 0 w 292"/>
                <a:gd name="T121" fmla="*/ 2147483647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2"/>
                <a:gd name="T184" fmla="*/ 0 h 165"/>
                <a:gd name="T185" fmla="*/ 292 w 292"/>
                <a:gd name="T186" fmla="*/ 165 h 1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2" h="165">
                  <a:moveTo>
                    <a:pt x="0" y="51"/>
                  </a:moveTo>
                  <a:lnTo>
                    <a:pt x="0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25" y="25"/>
                  </a:lnTo>
                  <a:lnTo>
                    <a:pt x="31" y="25"/>
                  </a:lnTo>
                  <a:lnTo>
                    <a:pt x="31" y="19"/>
                  </a:lnTo>
                  <a:lnTo>
                    <a:pt x="38" y="19"/>
                  </a:lnTo>
                  <a:lnTo>
                    <a:pt x="38" y="13"/>
                  </a:lnTo>
                  <a:lnTo>
                    <a:pt x="38" y="6"/>
                  </a:lnTo>
                  <a:lnTo>
                    <a:pt x="44" y="6"/>
                  </a:lnTo>
                  <a:lnTo>
                    <a:pt x="44" y="13"/>
                  </a:lnTo>
                  <a:lnTo>
                    <a:pt x="51" y="13"/>
                  </a:lnTo>
                  <a:lnTo>
                    <a:pt x="51" y="19"/>
                  </a:lnTo>
                  <a:lnTo>
                    <a:pt x="57" y="19"/>
                  </a:lnTo>
                  <a:lnTo>
                    <a:pt x="63" y="19"/>
                  </a:lnTo>
                  <a:lnTo>
                    <a:pt x="63" y="13"/>
                  </a:lnTo>
                  <a:lnTo>
                    <a:pt x="63" y="19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76" y="25"/>
                  </a:lnTo>
                  <a:lnTo>
                    <a:pt x="82" y="25"/>
                  </a:lnTo>
                  <a:lnTo>
                    <a:pt x="89" y="25"/>
                  </a:lnTo>
                  <a:lnTo>
                    <a:pt x="89" y="32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95" y="38"/>
                  </a:lnTo>
                  <a:lnTo>
                    <a:pt x="101" y="44"/>
                  </a:lnTo>
                  <a:lnTo>
                    <a:pt x="108" y="44"/>
                  </a:lnTo>
                  <a:lnTo>
                    <a:pt x="108" y="51"/>
                  </a:lnTo>
                  <a:lnTo>
                    <a:pt x="114" y="51"/>
                  </a:lnTo>
                  <a:lnTo>
                    <a:pt x="120" y="51"/>
                  </a:lnTo>
                  <a:lnTo>
                    <a:pt x="120" y="57"/>
                  </a:lnTo>
                  <a:lnTo>
                    <a:pt x="120" y="51"/>
                  </a:lnTo>
                  <a:lnTo>
                    <a:pt x="127" y="51"/>
                  </a:lnTo>
                  <a:lnTo>
                    <a:pt x="127" y="44"/>
                  </a:lnTo>
                  <a:lnTo>
                    <a:pt x="133" y="44"/>
                  </a:lnTo>
                  <a:lnTo>
                    <a:pt x="139" y="44"/>
                  </a:lnTo>
                  <a:lnTo>
                    <a:pt x="146" y="44"/>
                  </a:lnTo>
                  <a:lnTo>
                    <a:pt x="146" y="51"/>
                  </a:lnTo>
                  <a:lnTo>
                    <a:pt x="152" y="51"/>
                  </a:lnTo>
                  <a:lnTo>
                    <a:pt x="158" y="51"/>
                  </a:lnTo>
                  <a:lnTo>
                    <a:pt x="158" y="44"/>
                  </a:lnTo>
                  <a:lnTo>
                    <a:pt x="165" y="44"/>
                  </a:lnTo>
                  <a:lnTo>
                    <a:pt x="165" y="38"/>
                  </a:lnTo>
                  <a:lnTo>
                    <a:pt x="171" y="38"/>
                  </a:lnTo>
                  <a:lnTo>
                    <a:pt x="177" y="38"/>
                  </a:lnTo>
                  <a:lnTo>
                    <a:pt x="184" y="38"/>
                  </a:lnTo>
                  <a:lnTo>
                    <a:pt x="190" y="38"/>
                  </a:lnTo>
                  <a:lnTo>
                    <a:pt x="190" y="32"/>
                  </a:lnTo>
                  <a:lnTo>
                    <a:pt x="184" y="32"/>
                  </a:lnTo>
                  <a:lnTo>
                    <a:pt x="190" y="32"/>
                  </a:lnTo>
                  <a:lnTo>
                    <a:pt x="190" y="25"/>
                  </a:lnTo>
                  <a:lnTo>
                    <a:pt x="196" y="25"/>
                  </a:lnTo>
                  <a:lnTo>
                    <a:pt x="203" y="19"/>
                  </a:lnTo>
                  <a:lnTo>
                    <a:pt x="196" y="19"/>
                  </a:lnTo>
                  <a:lnTo>
                    <a:pt x="196" y="13"/>
                  </a:lnTo>
                  <a:lnTo>
                    <a:pt x="203" y="13"/>
                  </a:lnTo>
                  <a:lnTo>
                    <a:pt x="209" y="13"/>
                  </a:lnTo>
                  <a:lnTo>
                    <a:pt x="215" y="13"/>
                  </a:lnTo>
                  <a:lnTo>
                    <a:pt x="215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35" y="6"/>
                  </a:lnTo>
                  <a:lnTo>
                    <a:pt x="228" y="6"/>
                  </a:lnTo>
                  <a:lnTo>
                    <a:pt x="235" y="6"/>
                  </a:lnTo>
                  <a:lnTo>
                    <a:pt x="235" y="13"/>
                  </a:lnTo>
                  <a:lnTo>
                    <a:pt x="241" y="13"/>
                  </a:lnTo>
                  <a:lnTo>
                    <a:pt x="241" y="6"/>
                  </a:lnTo>
                  <a:lnTo>
                    <a:pt x="247" y="6"/>
                  </a:lnTo>
                  <a:lnTo>
                    <a:pt x="254" y="6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0" y="6"/>
                  </a:lnTo>
                  <a:lnTo>
                    <a:pt x="266" y="6"/>
                  </a:lnTo>
                  <a:lnTo>
                    <a:pt x="273" y="6"/>
                  </a:lnTo>
                  <a:lnTo>
                    <a:pt x="279" y="6"/>
                  </a:lnTo>
                  <a:lnTo>
                    <a:pt x="285" y="6"/>
                  </a:lnTo>
                  <a:lnTo>
                    <a:pt x="292" y="6"/>
                  </a:lnTo>
                  <a:lnTo>
                    <a:pt x="292" y="13"/>
                  </a:lnTo>
                  <a:lnTo>
                    <a:pt x="285" y="19"/>
                  </a:lnTo>
                  <a:lnTo>
                    <a:pt x="285" y="25"/>
                  </a:lnTo>
                  <a:lnTo>
                    <a:pt x="279" y="25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3" y="38"/>
                  </a:lnTo>
                  <a:lnTo>
                    <a:pt x="273" y="44"/>
                  </a:lnTo>
                  <a:lnTo>
                    <a:pt x="266" y="44"/>
                  </a:lnTo>
                  <a:lnTo>
                    <a:pt x="266" y="51"/>
                  </a:lnTo>
                  <a:lnTo>
                    <a:pt x="260" y="51"/>
                  </a:lnTo>
                  <a:lnTo>
                    <a:pt x="260" y="57"/>
                  </a:lnTo>
                  <a:lnTo>
                    <a:pt x="260" y="63"/>
                  </a:lnTo>
                  <a:lnTo>
                    <a:pt x="254" y="63"/>
                  </a:lnTo>
                  <a:lnTo>
                    <a:pt x="247" y="70"/>
                  </a:lnTo>
                  <a:lnTo>
                    <a:pt x="247" y="76"/>
                  </a:lnTo>
                  <a:lnTo>
                    <a:pt x="241" y="76"/>
                  </a:lnTo>
                  <a:lnTo>
                    <a:pt x="241" y="82"/>
                  </a:lnTo>
                  <a:lnTo>
                    <a:pt x="235" y="82"/>
                  </a:lnTo>
                  <a:lnTo>
                    <a:pt x="228" y="89"/>
                  </a:lnTo>
                  <a:lnTo>
                    <a:pt x="222" y="95"/>
                  </a:lnTo>
                  <a:lnTo>
                    <a:pt x="222" y="101"/>
                  </a:lnTo>
                  <a:lnTo>
                    <a:pt x="215" y="108"/>
                  </a:lnTo>
                  <a:lnTo>
                    <a:pt x="215" y="114"/>
                  </a:lnTo>
                  <a:lnTo>
                    <a:pt x="209" y="114"/>
                  </a:lnTo>
                  <a:lnTo>
                    <a:pt x="209" y="121"/>
                  </a:lnTo>
                  <a:lnTo>
                    <a:pt x="203" y="121"/>
                  </a:lnTo>
                  <a:lnTo>
                    <a:pt x="203" y="127"/>
                  </a:lnTo>
                  <a:lnTo>
                    <a:pt x="196" y="127"/>
                  </a:lnTo>
                  <a:lnTo>
                    <a:pt x="196" y="133"/>
                  </a:lnTo>
                  <a:lnTo>
                    <a:pt x="190" y="133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84" y="146"/>
                  </a:lnTo>
                  <a:lnTo>
                    <a:pt x="177" y="152"/>
                  </a:lnTo>
                  <a:lnTo>
                    <a:pt x="177" y="159"/>
                  </a:lnTo>
                  <a:lnTo>
                    <a:pt x="171" y="165"/>
                  </a:lnTo>
                  <a:lnTo>
                    <a:pt x="171" y="159"/>
                  </a:lnTo>
                  <a:lnTo>
                    <a:pt x="171" y="152"/>
                  </a:lnTo>
                  <a:lnTo>
                    <a:pt x="165" y="152"/>
                  </a:lnTo>
                  <a:lnTo>
                    <a:pt x="165" y="159"/>
                  </a:lnTo>
                  <a:lnTo>
                    <a:pt x="158" y="159"/>
                  </a:lnTo>
                  <a:lnTo>
                    <a:pt x="158" y="152"/>
                  </a:lnTo>
                  <a:lnTo>
                    <a:pt x="165" y="152"/>
                  </a:lnTo>
                  <a:lnTo>
                    <a:pt x="158" y="152"/>
                  </a:lnTo>
                  <a:lnTo>
                    <a:pt x="158" y="146"/>
                  </a:lnTo>
                  <a:lnTo>
                    <a:pt x="152" y="146"/>
                  </a:lnTo>
                  <a:lnTo>
                    <a:pt x="152" y="140"/>
                  </a:lnTo>
                  <a:lnTo>
                    <a:pt x="146" y="140"/>
                  </a:lnTo>
                  <a:lnTo>
                    <a:pt x="139" y="140"/>
                  </a:lnTo>
                  <a:lnTo>
                    <a:pt x="139" y="133"/>
                  </a:lnTo>
                  <a:lnTo>
                    <a:pt x="133" y="133"/>
                  </a:lnTo>
                  <a:lnTo>
                    <a:pt x="133" y="127"/>
                  </a:lnTo>
                  <a:lnTo>
                    <a:pt x="127" y="127"/>
                  </a:lnTo>
                  <a:lnTo>
                    <a:pt x="120" y="127"/>
                  </a:lnTo>
                  <a:lnTo>
                    <a:pt x="120" y="121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1" y="108"/>
                  </a:lnTo>
                  <a:lnTo>
                    <a:pt x="95" y="108"/>
                  </a:lnTo>
                  <a:lnTo>
                    <a:pt x="95" y="101"/>
                  </a:lnTo>
                  <a:lnTo>
                    <a:pt x="89" y="101"/>
                  </a:lnTo>
                  <a:lnTo>
                    <a:pt x="89" y="95"/>
                  </a:lnTo>
                  <a:lnTo>
                    <a:pt x="82" y="95"/>
                  </a:lnTo>
                  <a:lnTo>
                    <a:pt x="76" y="95"/>
                  </a:lnTo>
                  <a:lnTo>
                    <a:pt x="76" y="89"/>
                  </a:lnTo>
                  <a:lnTo>
                    <a:pt x="70" y="89"/>
                  </a:lnTo>
                  <a:lnTo>
                    <a:pt x="63" y="89"/>
                  </a:lnTo>
                  <a:lnTo>
                    <a:pt x="51" y="82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38" y="76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9" y="63"/>
                  </a:lnTo>
                  <a:lnTo>
                    <a:pt x="12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0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2" name="Freeform 113"/>
            <p:cNvSpPr>
              <a:spLocks/>
            </p:cNvSpPr>
            <p:nvPr/>
          </p:nvSpPr>
          <p:spPr bwMode="auto">
            <a:xfrm>
              <a:off x="3983912" y="2942970"/>
              <a:ext cx="181072" cy="201192"/>
            </a:xfrm>
            <a:custGeom>
              <a:avLst/>
              <a:gdLst>
                <a:gd name="T0" fmla="*/ 0 w 171"/>
                <a:gd name="T1" fmla="*/ 2147483647 h 190"/>
                <a:gd name="T2" fmla="*/ 2147483647 w 171"/>
                <a:gd name="T3" fmla="*/ 2147483647 h 190"/>
                <a:gd name="T4" fmla="*/ 2147483647 w 171"/>
                <a:gd name="T5" fmla="*/ 2147483647 h 190"/>
                <a:gd name="T6" fmla="*/ 2147483647 w 171"/>
                <a:gd name="T7" fmla="*/ 2147483647 h 190"/>
                <a:gd name="T8" fmla="*/ 2147483647 w 171"/>
                <a:gd name="T9" fmla="*/ 2147483647 h 190"/>
                <a:gd name="T10" fmla="*/ 2147483647 w 171"/>
                <a:gd name="T11" fmla="*/ 2147483647 h 190"/>
                <a:gd name="T12" fmla="*/ 2147483647 w 171"/>
                <a:gd name="T13" fmla="*/ 2147483647 h 190"/>
                <a:gd name="T14" fmla="*/ 2147483647 w 171"/>
                <a:gd name="T15" fmla="*/ 2147483647 h 190"/>
                <a:gd name="T16" fmla="*/ 2147483647 w 171"/>
                <a:gd name="T17" fmla="*/ 2147483647 h 190"/>
                <a:gd name="T18" fmla="*/ 2147483647 w 171"/>
                <a:gd name="T19" fmla="*/ 2147483647 h 190"/>
                <a:gd name="T20" fmla="*/ 2147483647 w 171"/>
                <a:gd name="T21" fmla="*/ 2147483647 h 190"/>
                <a:gd name="T22" fmla="*/ 2147483647 w 171"/>
                <a:gd name="T23" fmla="*/ 2147483647 h 190"/>
                <a:gd name="T24" fmla="*/ 2147483647 w 171"/>
                <a:gd name="T25" fmla="*/ 2147483647 h 190"/>
                <a:gd name="T26" fmla="*/ 2147483647 w 171"/>
                <a:gd name="T27" fmla="*/ 2147483647 h 190"/>
                <a:gd name="T28" fmla="*/ 2147483647 w 171"/>
                <a:gd name="T29" fmla="*/ 2147483647 h 190"/>
                <a:gd name="T30" fmla="*/ 2147483647 w 171"/>
                <a:gd name="T31" fmla="*/ 0 h 190"/>
                <a:gd name="T32" fmla="*/ 2147483647 w 171"/>
                <a:gd name="T33" fmla="*/ 2147483647 h 190"/>
                <a:gd name="T34" fmla="*/ 2147483647 w 171"/>
                <a:gd name="T35" fmla="*/ 2147483647 h 190"/>
                <a:gd name="T36" fmla="*/ 2147483647 w 171"/>
                <a:gd name="T37" fmla="*/ 2147483647 h 190"/>
                <a:gd name="T38" fmla="*/ 2147483647 w 171"/>
                <a:gd name="T39" fmla="*/ 2147483647 h 190"/>
                <a:gd name="T40" fmla="*/ 2147483647 w 171"/>
                <a:gd name="T41" fmla="*/ 2147483647 h 190"/>
                <a:gd name="T42" fmla="*/ 2147483647 w 171"/>
                <a:gd name="T43" fmla="*/ 2147483647 h 190"/>
                <a:gd name="T44" fmla="*/ 2147483647 w 171"/>
                <a:gd name="T45" fmla="*/ 2147483647 h 190"/>
                <a:gd name="T46" fmla="*/ 2147483647 w 171"/>
                <a:gd name="T47" fmla="*/ 2147483647 h 190"/>
                <a:gd name="T48" fmla="*/ 2147483647 w 171"/>
                <a:gd name="T49" fmla="*/ 2147483647 h 190"/>
                <a:gd name="T50" fmla="*/ 2147483647 w 171"/>
                <a:gd name="T51" fmla="*/ 2147483647 h 190"/>
                <a:gd name="T52" fmla="*/ 2147483647 w 171"/>
                <a:gd name="T53" fmla="*/ 2147483647 h 190"/>
                <a:gd name="T54" fmla="*/ 2147483647 w 171"/>
                <a:gd name="T55" fmla="*/ 2147483647 h 190"/>
                <a:gd name="T56" fmla="*/ 2147483647 w 171"/>
                <a:gd name="T57" fmla="*/ 2147483647 h 190"/>
                <a:gd name="T58" fmla="*/ 2147483647 w 171"/>
                <a:gd name="T59" fmla="*/ 2147483647 h 190"/>
                <a:gd name="T60" fmla="*/ 2147483647 w 171"/>
                <a:gd name="T61" fmla="*/ 2147483647 h 190"/>
                <a:gd name="T62" fmla="*/ 2147483647 w 171"/>
                <a:gd name="T63" fmla="*/ 2147483647 h 190"/>
                <a:gd name="T64" fmla="*/ 2147483647 w 171"/>
                <a:gd name="T65" fmla="*/ 2147483647 h 190"/>
                <a:gd name="T66" fmla="*/ 2147483647 w 171"/>
                <a:gd name="T67" fmla="*/ 2147483647 h 190"/>
                <a:gd name="T68" fmla="*/ 2147483647 w 171"/>
                <a:gd name="T69" fmla="*/ 2147483647 h 190"/>
                <a:gd name="T70" fmla="*/ 2147483647 w 171"/>
                <a:gd name="T71" fmla="*/ 2147483647 h 190"/>
                <a:gd name="T72" fmla="*/ 2147483647 w 171"/>
                <a:gd name="T73" fmla="*/ 2147483647 h 190"/>
                <a:gd name="T74" fmla="*/ 2147483647 w 171"/>
                <a:gd name="T75" fmla="*/ 2147483647 h 190"/>
                <a:gd name="T76" fmla="*/ 2147483647 w 171"/>
                <a:gd name="T77" fmla="*/ 2147483647 h 190"/>
                <a:gd name="T78" fmla="*/ 2147483647 w 171"/>
                <a:gd name="T79" fmla="*/ 2147483647 h 190"/>
                <a:gd name="T80" fmla="*/ 2147483647 w 171"/>
                <a:gd name="T81" fmla="*/ 2147483647 h 190"/>
                <a:gd name="T82" fmla="*/ 2147483647 w 171"/>
                <a:gd name="T83" fmla="*/ 2147483647 h 190"/>
                <a:gd name="T84" fmla="*/ 2147483647 w 171"/>
                <a:gd name="T85" fmla="*/ 2147483647 h 190"/>
                <a:gd name="T86" fmla="*/ 2147483647 w 171"/>
                <a:gd name="T87" fmla="*/ 2147483647 h 190"/>
                <a:gd name="T88" fmla="*/ 2147483647 w 171"/>
                <a:gd name="T89" fmla="*/ 2147483647 h 190"/>
                <a:gd name="T90" fmla="*/ 2147483647 w 171"/>
                <a:gd name="T91" fmla="*/ 2147483647 h 190"/>
                <a:gd name="T92" fmla="*/ 2147483647 w 171"/>
                <a:gd name="T93" fmla="*/ 2147483647 h 190"/>
                <a:gd name="T94" fmla="*/ 2147483647 w 171"/>
                <a:gd name="T95" fmla="*/ 2147483647 h 190"/>
                <a:gd name="T96" fmla="*/ 2147483647 w 171"/>
                <a:gd name="T97" fmla="*/ 2147483647 h 190"/>
                <a:gd name="T98" fmla="*/ 2147483647 w 171"/>
                <a:gd name="T99" fmla="*/ 2147483647 h 190"/>
                <a:gd name="T100" fmla="*/ 2147483647 w 171"/>
                <a:gd name="T101" fmla="*/ 2147483647 h 190"/>
                <a:gd name="T102" fmla="*/ 2147483647 w 171"/>
                <a:gd name="T103" fmla="*/ 2147483647 h 190"/>
                <a:gd name="T104" fmla="*/ 2147483647 w 171"/>
                <a:gd name="T105" fmla="*/ 2147483647 h 190"/>
                <a:gd name="T106" fmla="*/ 2147483647 w 171"/>
                <a:gd name="T107" fmla="*/ 2147483647 h 190"/>
                <a:gd name="T108" fmla="*/ 2147483647 w 171"/>
                <a:gd name="T109" fmla="*/ 2147483647 h 190"/>
                <a:gd name="T110" fmla="*/ 2147483647 w 171"/>
                <a:gd name="T111" fmla="*/ 2147483647 h 190"/>
                <a:gd name="T112" fmla="*/ 0 w 171"/>
                <a:gd name="T113" fmla="*/ 2147483647 h 190"/>
                <a:gd name="T114" fmla="*/ 0 w 171"/>
                <a:gd name="T115" fmla="*/ 2147483647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"/>
                <a:gd name="T175" fmla="*/ 0 h 190"/>
                <a:gd name="T176" fmla="*/ 171 w 171"/>
                <a:gd name="T177" fmla="*/ 190 h 1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" h="190">
                  <a:moveTo>
                    <a:pt x="0" y="120"/>
                  </a:moveTo>
                  <a:lnTo>
                    <a:pt x="0" y="120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9" y="114"/>
                  </a:lnTo>
                  <a:lnTo>
                    <a:pt x="25" y="114"/>
                  </a:lnTo>
                  <a:lnTo>
                    <a:pt x="38" y="108"/>
                  </a:lnTo>
                  <a:lnTo>
                    <a:pt x="38" y="101"/>
                  </a:lnTo>
                  <a:lnTo>
                    <a:pt x="38" y="95"/>
                  </a:lnTo>
                  <a:lnTo>
                    <a:pt x="38" y="89"/>
                  </a:lnTo>
                  <a:lnTo>
                    <a:pt x="31" y="82"/>
                  </a:lnTo>
                  <a:lnTo>
                    <a:pt x="38" y="82"/>
                  </a:lnTo>
                  <a:lnTo>
                    <a:pt x="38" y="76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7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38" y="44"/>
                  </a:lnTo>
                  <a:lnTo>
                    <a:pt x="31" y="44"/>
                  </a:lnTo>
                  <a:lnTo>
                    <a:pt x="25" y="44"/>
                  </a:lnTo>
                  <a:lnTo>
                    <a:pt x="25" y="38"/>
                  </a:lnTo>
                  <a:lnTo>
                    <a:pt x="19" y="38"/>
                  </a:lnTo>
                  <a:lnTo>
                    <a:pt x="25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6"/>
                  </a:lnTo>
                  <a:lnTo>
                    <a:pt x="51" y="12"/>
                  </a:lnTo>
                  <a:lnTo>
                    <a:pt x="63" y="19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76" y="25"/>
                  </a:lnTo>
                  <a:lnTo>
                    <a:pt x="82" y="25"/>
                  </a:lnTo>
                  <a:lnTo>
                    <a:pt x="89" y="25"/>
                  </a:lnTo>
                  <a:lnTo>
                    <a:pt x="89" y="31"/>
                  </a:lnTo>
                  <a:lnTo>
                    <a:pt x="95" y="31"/>
                  </a:lnTo>
                  <a:lnTo>
                    <a:pt x="95" y="38"/>
                  </a:lnTo>
                  <a:lnTo>
                    <a:pt x="101" y="38"/>
                  </a:lnTo>
                  <a:lnTo>
                    <a:pt x="108" y="44"/>
                  </a:lnTo>
                  <a:lnTo>
                    <a:pt x="114" y="44"/>
                  </a:lnTo>
                  <a:lnTo>
                    <a:pt x="120" y="44"/>
                  </a:lnTo>
                  <a:lnTo>
                    <a:pt x="120" y="51"/>
                  </a:lnTo>
                  <a:lnTo>
                    <a:pt x="120" y="57"/>
                  </a:lnTo>
                  <a:lnTo>
                    <a:pt x="127" y="57"/>
                  </a:lnTo>
                  <a:lnTo>
                    <a:pt x="133" y="57"/>
                  </a:lnTo>
                  <a:lnTo>
                    <a:pt x="133" y="63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46" y="70"/>
                  </a:lnTo>
                  <a:lnTo>
                    <a:pt x="152" y="70"/>
                  </a:lnTo>
                  <a:lnTo>
                    <a:pt x="152" y="76"/>
                  </a:lnTo>
                  <a:lnTo>
                    <a:pt x="158" y="76"/>
                  </a:lnTo>
                  <a:lnTo>
                    <a:pt x="158" y="82"/>
                  </a:lnTo>
                  <a:lnTo>
                    <a:pt x="165" y="82"/>
                  </a:lnTo>
                  <a:lnTo>
                    <a:pt x="158" y="82"/>
                  </a:lnTo>
                  <a:lnTo>
                    <a:pt x="158" y="89"/>
                  </a:lnTo>
                  <a:lnTo>
                    <a:pt x="165" y="89"/>
                  </a:lnTo>
                  <a:lnTo>
                    <a:pt x="165" y="82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1" y="95"/>
                  </a:lnTo>
                  <a:lnTo>
                    <a:pt x="165" y="95"/>
                  </a:lnTo>
                  <a:lnTo>
                    <a:pt x="158" y="101"/>
                  </a:lnTo>
                  <a:lnTo>
                    <a:pt x="152" y="101"/>
                  </a:lnTo>
                  <a:lnTo>
                    <a:pt x="146" y="101"/>
                  </a:lnTo>
                  <a:lnTo>
                    <a:pt x="146" y="108"/>
                  </a:lnTo>
                  <a:lnTo>
                    <a:pt x="139" y="108"/>
                  </a:lnTo>
                  <a:lnTo>
                    <a:pt x="133" y="114"/>
                  </a:lnTo>
                  <a:lnTo>
                    <a:pt x="127" y="114"/>
                  </a:lnTo>
                  <a:lnTo>
                    <a:pt x="120" y="120"/>
                  </a:lnTo>
                  <a:lnTo>
                    <a:pt x="120" y="127"/>
                  </a:lnTo>
                  <a:lnTo>
                    <a:pt x="114" y="133"/>
                  </a:lnTo>
                  <a:lnTo>
                    <a:pt x="108" y="139"/>
                  </a:lnTo>
                  <a:lnTo>
                    <a:pt x="101" y="152"/>
                  </a:lnTo>
                  <a:lnTo>
                    <a:pt x="95" y="158"/>
                  </a:lnTo>
                  <a:lnTo>
                    <a:pt x="89" y="165"/>
                  </a:lnTo>
                  <a:lnTo>
                    <a:pt x="89" y="171"/>
                  </a:lnTo>
                  <a:lnTo>
                    <a:pt x="89" y="177"/>
                  </a:lnTo>
                  <a:lnTo>
                    <a:pt x="82" y="177"/>
                  </a:lnTo>
                  <a:lnTo>
                    <a:pt x="82" y="184"/>
                  </a:lnTo>
                  <a:lnTo>
                    <a:pt x="76" y="184"/>
                  </a:lnTo>
                  <a:lnTo>
                    <a:pt x="76" y="190"/>
                  </a:lnTo>
                  <a:lnTo>
                    <a:pt x="70" y="190"/>
                  </a:lnTo>
                  <a:lnTo>
                    <a:pt x="63" y="190"/>
                  </a:lnTo>
                  <a:lnTo>
                    <a:pt x="57" y="190"/>
                  </a:lnTo>
                  <a:lnTo>
                    <a:pt x="51" y="190"/>
                  </a:lnTo>
                  <a:lnTo>
                    <a:pt x="44" y="190"/>
                  </a:lnTo>
                  <a:lnTo>
                    <a:pt x="38" y="190"/>
                  </a:lnTo>
                  <a:lnTo>
                    <a:pt x="38" y="184"/>
                  </a:lnTo>
                  <a:lnTo>
                    <a:pt x="31" y="184"/>
                  </a:lnTo>
                  <a:lnTo>
                    <a:pt x="38" y="184"/>
                  </a:lnTo>
                  <a:lnTo>
                    <a:pt x="31" y="184"/>
                  </a:lnTo>
                  <a:lnTo>
                    <a:pt x="31" y="177"/>
                  </a:lnTo>
                  <a:lnTo>
                    <a:pt x="31" y="184"/>
                  </a:lnTo>
                  <a:lnTo>
                    <a:pt x="31" y="177"/>
                  </a:lnTo>
                  <a:lnTo>
                    <a:pt x="31" y="184"/>
                  </a:lnTo>
                  <a:lnTo>
                    <a:pt x="31" y="177"/>
                  </a:lnTo>
                  <a:lnTo>
                    <a:pt x="25" y="177"/>
                  </a:lnTo>
                  <a:lnTo>
                    <a:pt x="25" y="171"/>
                  </a:lnTo>
                  <a:lnTo>
                    <a:pt x="19" y="171"/>
                  </a:lnTo>
                  <a:lnTo>
                    <a:pt x="19" y="165"/>
                  </a:lnTo>
                  <a:lnTo>
                    <a:pt x="25" y="165"/>
                  </a:lnTo>
                  <a:lnTo>
                    <a:pt x="19" y="165"/>
                  </a:lnTo>
                  <a:lnTo>
                    <a:pt x="25" y="165"/>
                  </a:lnTo>
                  <a:lnTo>
                    <a:pt x="19" y="165"/>
                  </a:lnTo>
                  <a:lnTo>
                    <a:pt x="25" y="165"/>
                  </a:lnTo>
                  <a:lnTo>
                    <a:pt x="19" y="158"/>
                  </a:lnTo>
                  <a:lnTo>
                    <a:pt x="25" y="158"/>
                  </a:lnTo>
                  <a:lnTo>
                    <a:pt x="19" y="158"/>
                  </a:lnTo>
                  <a:lnTo>
                    <a:pt x="12" y="152"/>
                  </a:lnTo>
                  <a:lnTo>
                    <a:pt x="12" y="146"/>
                  </a:lnTo>
                  <a:lnTo>
                    <a:pt x="12" y="139"/>
                  </a:lnTo>
                  <a:lnTo>
                    <a:pt x="6" y="139"/>
                  </a:lnTo>
                  <a:lnTo>
                    <a:pt x="0" y="133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3" name="Freeform 114"/>
            <p:cNvSpPr>
              <a:spLocks/>
            </p:cNvSpPr>
            <p:nvPr/>
          </p:nvSpPr>
          <p:spPr bwMode="auto">
            <a:xfrm>
              <a:off x="3136790" y="2842374"/>
              <a:ext cx="933952" cy="986898"/>
            </a:xfrm>
            <a:custGeom>
              <a:avLst/>
              <a:gdLst>
                <a:gd name="T0" fmla="*/ 2147483647 w 882"/>
                <a:gd name="T1" fmla="*/ 2147483647 h 932"/>
                <a:gd name="T2" fmla="*/ 2147483647 w 882"/>
                <a:gd name="T3" fmla="*/ 2147483647 h 932"/>
                <a:gd name="T4" fmla="*/ 2147483647 w 882"/>
                <a:gd name="T5" fmla="*/ 2147483647 h 932"/>
                <a:gd name="T6" fmla="*/ 2147483647 w 882"/>
                <a:gd name="T7" fmla="*/ 2147483647 h 932"/>
                <a:gd name="T8" fmla="*/ 2147483647 w 882"/>
                <a:gd name="T9" fmla="*/ 2147483647 h 932"/>
                <a:gd name="T10" fmla="*/ 2147483647 w 882"/>
                <a:gd name="T11" fmla="*/ 2147483647 h 932"/>
                <a:gd name="T12" fmla="*/ 2147483647 w 882"/>
                <a:gd name="T13" fmla="*/ 2147483647 h 932"/>
                <a:gd name="T14" fmla="*/ 2147483647 w 882"/>
                <a:gd name="T15" fmla="*/ 2147483647 h 932"/>
                <a:gd name="T16" fmla="*/ 2147483647 w 882"/>
                <a:gd name="T17" fmla="*/ 2147483647 h 932"/>
                <a:gd name="T18" fmla="*/ 2147483647 w 882"/>
                <a:gd name="T19" fmla="*/ 2147483647 h 932"/>
                <a:gd name="T20" fmla="*/ 2147483647 w 882"/>
                <a:gd name="T21" fmla="*/ 2147483647 h 932"/>
                <a:gd name="T22" fmla="*/ 2147483647 w 882"/>
                <a:gd name="T23" fmla="*/ 2147483647 h 932"/>
                <a:gd name="T24" fmla="*/ 2147483647 w 882"/>
                <a:gd name="T25" fmla="*/ 2147483647 h 932"/>
                <a:gd name="T26" fmla="*/ 2147483647 w 882"/>
                <a:gd name="T27" fmla="*/ 2147483647 h 932"/>
                <a:gd name="T28" fmla="*/ 2147483647 w 882"/>
                <a:gd name="T29" fmla="*/ 2147483647 h 932"/>
                <a:gd name="T30" fmla="*/ 2147483647 w 882"/>
                <a:gd name="T31" fmla="*/ 2147483647 h 932"/>
                <a:gd name="T32" fmla="*/ 2147483647 w 882"/>
                <a:gd name="T33" fmla="*/ 2147483647 h 932"/>
                <a:gd name="T34" fmla="*/ 2147483647 w 882"/>
                <a:gd name="T35" fmla="*/ 2147483647 h 932"/>
                <a:gd name="T36" fmla="*/ 2147483647 w 882"/>
                <a:gd name="T37" fmla="*/ 2147483647 h 932"/>
                <a:gd name="T38" fmla="*/ 2147483647 w 882"/>
                <a:gd name="T39" fmla="*/ 2147483647 h 932"/>
                <a:gd name="T40" fmla="*/ 2147483647 w 882"/>
                <a:gd name="T41" fmla="*/ 2147483647 h 932"/>
                <a:gd name="T42" fmla="*/ 2147483647 w 882"/>
                <a:gd name="T43" fmla="*/ 2147483647 h 932"/>
                <a:gd name="T44" fmla="*/ 2147483647 w 882"/>
                <a:gd name="T45" fmla="*/ 2147483647 h 932"/>
                <a:gd name="T46" fmla="*/ 2147483647 w 882"/>
                <a:gd name="T47" fmla="*/ 2147483647 h 932"/>
                <a:gd name="T48" fmla="*/ 2147483647 w 882"/>
                <a:gd name="T49" fmla="*/ 2147483647 h 932"/>
                <a:gd name="T50" fmla="*/ 2147483647 w 882"/>
                <a:gd name="T51" fmla="*/ 2147483647 h 932"/>
                <a:gd name="T52" fmla="*/ 2147483647 w 882"/>
                <a:gd name="T53" fmla="*/ 2147483647 h 932"/>
                <a:gd name="T54" fmla="*/ 2147483647 w 882"/>
                <a:gd name="T55" fmla="*/ 2147483647 h 932"/>
                <a:gd name="T56" fmla="*/ 2147483647 w 882"/>
                <a:gd name="T57" fmla="*/ 2147483647 h 932"/>
                <a:gd name="T58" fmla="*/ 2147483647 w 882"/>
                <a:gd name="T59" fmla="*/ 2147483647 h 932"/>
                <a:gd name="T60" fmla="*/ 2147483647 w 882"/>
                <a:gd name="T61" fmla="*/ 2147483647 h 932"/>
                <a:gd name="T62" fmla="*/ 2147483647 w 882"/>
                <a:gd name="T63" fmla="*/ 2147483647 h 932"/>
                <a:gd name="T64" fmla="*/ 2147483647 w 882"/>
                <a:gd name="T65" fmla="*/ 2147483647 h 932"/>
                <a:gd name="T66" fmla="*/ 2147483647 w 882"/>
                <a:gd name="T67" fmla="*/ 2147483647 h 932"/>
                <a:gd name="T68" fmla="*/ 2147483647 w 882"/>
                <a:gd name="T69" fmla="*/ 2147483647 h 932"/>
                <a:gd name="T70" fmla="*/ 2147483647 w 882"/>
                <a:gd name="T71" fmla="*/ 2147483647 h 932"/>
                <a:gd name="T72" fmla="*/ 2147483647 w 882"/>
                <a:gd name="T73" fmla="*/ 2147483647 h 932"/>
                <a:gd name="T74" fmla="*/ 2147483647 w 882"/>
                <a:gd name="T75" fmla="*/ 2147483647 h 932"/>
                <a:gd name="T76" fmla="*/ 2147483647 w 882"/>
                <a:gd name="T77" fmla="*/ 2147483647 h 932"/>
                <a:gd name="T78" fmla="*/ 2147483647 w 882"/>
                <a:gd name="T79" fmla="*/ 2147483647 h 932"/>
                <a:gd name="T80" fmla="*/ 2147483647 w 882"/>
                <a:gd name="T81" fmla="*/ 2147483647 h 932"/>
                <a:gd name="T82" fmla="*/ 2147483647 w 882"/>
                <a:gd name="T83" fmla="*/ 2147483647 h 932"/>
                <a:gd name="T84" fmla="*/ 2147483647 w 882"/>
                <a:gd name="T85" fmla="*/ 2147483647 h 932"/>
                <a:gd name="T86" fmla="*/ 2147483647 w 882"/>
                <a:gd name="T87" fmla="*/ 2147483647 h 932"/>
                <a:gd name="T88" fmla="*/ 2147483647 w 882"/>
                <a:gd name="T89" fmla="*/ 2147483647 h 932"/>
                <a:gd name="T90" fmla="*/ 2147483647 w 882"/>
                <a:gd name="T91" fmla="*/ 2147483647 h 932"/>
                <a:gd name="T92" fmla="*/ 2147483647 w 882"/>
                <a:gd name="T93" fmla="*/ 2147483647 h 932"/>
                <a:gd name="T94" fmla="*/ 2147483647 w 882"/>
                <a:gd name="T95" fmla="*/ 2147483647 h 932"/>
                <a:gd name="T96" fmla="*/ 2147483647 w 882"/>
                <a:gd name="T97" fmla="*/ 2147483647 h 932"/>
                <a:gd name="T98" fmla="*/ 2147483647 w 882"/>
                <a:gd name="T99" fmla="*/ 2147483647 h 932"/>
                <a:gd name="T100" fmla="*/ 2147483647 w 882"/>
                <a:gd name="T101" fmla="*/ 2147483647 h 932"/>
                <a:gd name="T102" fmla="*/ 2147483647 w 882"/>
                <a:gd name="T103" fmla="*/ 2147483647 h 932"/>
                <a:gd name="T104" fmla="*/ 2147483647 w 882"/>
                <a:gd name="T105" fmla="*/ 2147483647 h 932"/>
                <a:gd name="T106" fmla="*/ 2147483647 w 882"/>
                <a:gd name="T107" fmla="*/ 2147483647 h 932"/>
                <a:gd name="T108" fmla="*/ 2147483647 w 882"/>
                <a:gd name="T109" fmla="*/ 2147483647 h 932"/>
                <a:gd name="T110" fmla="*/ 2147483647 w 882"/>
                <a:gd name="T111" fmla="*/ 2147483647 h 932"/>
                <a:gd name="T112" fmla="*/ 2147483647 w 882"/>
                <a:gd name="T113" fmla="*/ 2147483647 h 932"/>
                <a:gd name="T114" fmla="*/ 2147483647 w 882"/>
                <a:gd name="T115" fmla="*/ 2147483647 h 932"/>
                <a:gd name="T116" fmla="*/ 2147483647 w 882"/>
                <a:gd name="T117" fmla="*/ 2147483647 h 932"/>
                <a:gd name="T118" fmla="*/ 2147483647 w 882"/>
                <a:gd name="T119" fmla="*/ 2147483647 h 932"/>
                <a:gd name="T120" fmla="*/ 2147483647 w 882"/>
                <a:gd name="T121" fmla="*/ 2147483647 h 932"/>
                <a:gd name="T122" fmla="*/ 2147483647 w 882"/>
                <a:gd name="T123" fmla="*/ 2147483647 h 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2"/>
                <a:gd name="T187" fmla="*/ 0 h 932"/>
                <a:gd name="T188" fmla="*/ 882 w 882"/>
                <a:gd name="T189" fmla="*/ 932 h 9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2" h="932">
                  <a:moveTo>
                    <a:pt x="0" y="266"/>
                  </a:moveTo>
                  <a:lnTo>
                    <a:pt x="0" y="266"/>
                  </a:lnTo>
                  <a:lnTo>
                    <a:pt x="0" y="260"/>
                  </a:lnTo>
                  <a:lnTo>
                    <a:pt x="7" y="260"/>
                  </a:lnTo>
                  <a:lnTo>
                    <a:pt x="0" y="260"/>
                  </a:lnTo>
                  <a:lnTo>
                    <a:pt x="7" y="260"/>
                  </a:lnTo>
                  <a:lnTo>
                    <a:pt x="13" y="253"/>
                  </a:lnTo>
                  <a:lnTo>
                    <a:pt x="19" y="247"/>
                  </a:lnTo>
                  <a:lnTo>
                    <a:pt x="19" y="241"/>
                  </a:lnTo>
                  <a:lnTo>
                    <a:pt x="19" y="234"/>
                  </a:lnTo>
                  <a:lnTo>
                    <a:pt x="26" y="234"/>
                  </a:lnTo>
                  <a:lnTo>
                    <a:pt x="26" y="228"/>
                  </a:lnTo>
                  <a:lnTo>
                    <a:pt x="32" y="228"/>
                  </a:lnTo>
                  <a:lnTo>
                    <a:pt x="32" y="222"/>
                  </a:lnTo>
                  <a:lnTo>
                    <a:pt x="32" y="215"/>
                  </a:lnTo>
                  <a:lnTo>
                    <a:pt x="38" y="215"/>
                  </a:lnTo>
                  <a:lnTo>
                    <a:pt x="38" y="209"/>
                  </a:lnTo>
                  <a:lnTo>
                    <a:pt x="45" y="209"/>
                  </a:lnTo>
                  <a:lnTo>
                    <a:pt x="45" y="203"/>
                  </a:lnTo>
                  <a:lnTo>
                    <a:pt x="38" y="203"/>
                  </a:lnTo>
                  <a:lnTo>
                    <a:pt x="45" y="203"/>
                  </a:lnTo>
                  <a:lnTo>
                    <a:pt x="45" y="196"/>
                  </a:lnTo>
                  <a:lnTo>
                    <a:pt x="51" y="196"/>
                  </a:lnTo>
                  <a:lnTo>
                    <a:pt x="57" y="196"/>
                  </a:lnTo>
                  <a:lnTo>
                    <a:pt x="57" y="190"/>
                  </a:lnTo>
                  <a:lnTo>
                    <a:pt x="64" y="190"/>
                  </a:lnTo>
                  <a:lnTo>
                    <a:pt x="70" y="184"/>
                  </a:lnTo>
                  <a:lnTo>
                    <a:pt x="76" y="184"/>
                  </a:lnTo>
                  <a:lnTo>
                    <a:pt x="76" y="177"/>
                  </a:lnTo>
                  <a:lnTo>
                    <a:pt x="76" y="171"/>
                  </a:lnTo>
                  <a:lnTo>
                    <a:pt x="83" y="171"/>
                  </a:lnTo>
                  <a:lnTo>
                    <a:pt x="89" y="171"/>
                  </a:lnTo>
                  <a:lnTo>
                    <a:pt x="89" y="165"/>
                  </a:lnTo>
                  <a:lnTo>
                    <a:pt x="89" y="158"/>
                  </a:lnTo>
                  <a:lnTo>
                    <a:pt x="89" y="152"/>
                  </a:lnTo>
                  <a:lnTo>
                    <a:pt x="96" y="152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108" y="165"/>
                  </a:lnTo>
                  <a:lnTo>
                    <a:pt x="108" y="171"/>
                  </a:lnTo>
                  <a:lnTo>
                    <a:pt x="115" y="171"/>
                  </a:lnTo>
                  <a:lnTo>
                    <a:pt x="115" y="177"/>
                  </a:lnTo>
                  <a:lnTo>
                    <a:pt x="121" y="184"/>
                  </a:lnTo>
                  <a:lnTo>
                    <a:pt x="115" y="184"/>
                  </a:lnTo>
                  <a:lnTo>
                    <a:pt x="115" y="190"/>
                  </a:lnTo>
                  <a:lnTo>
                    <a:pt x="115" y="196"/>
                  </a:lnTo>
                  <a:lnTo>
                    <a:pt x="115" y="203"/>
                  </a:lnTo>
                  <a:lnTo>
                    <a:pt x="121" y="203"/>
                  </a:lnTo>
                  <a:lnTo>
                    <a:pt x="121" y="209"/>
                  </a:lnTo>
                  <a:lnTo>
                    <a:pt x="127" y="209"/>
                  </a:lnTo>
                  <a:lnTo>
                    <a:pt x="127" y="215"/>
                  </a:lnTo>
                  <a:lnTo>
                    <a:pt x="134" y="215"/>
                  </a:lnTo>
                  <a:lnTo>
                    <a:pt x="140" y="222"/>
                  </a:lnTo>
                  <a:lnTo>
                    <a:pt x="146" y="222"/>
                  </a:lnTo>
                  <a:lnTo>
                    <a:pt x="153" y="222"/>
                  </a:lnTo>
                  <a:lnTo>
                    <a:pt x="159" y="222"/>
                  </a:lnTo>
                  <a:lnTo>
                    <a:pt x="159" y="228"/>
                  </a:lnTo>
                  <a:lnTo>
                    <a:pt x="165" y="228"/>
                  </a:lnTo>
                  <a:lnTo>
                    <a:pt x="172" y="222"/>
                  </a:lnTo>
                  <a:lnTo>
                    <a:pt x="178" y="215"/>
                  </a:lnTo>
                  <a:lnTo>
                    <a:pt x="184" y="215"/>
                  </a:lnTo>
                  <a:lnTo>
                    <a:pt x="184" y="209"/>
                  </a:lnTo>
                  <a:lnTo>
                    <a:pt x="184" y="215"/>
                  </a:lnTo>
                  <a:lnTo>
                    <a:pt x="184" y="209"/>
                  </a:lnTo>
                  <a:lnTo>
                    <a:pt x="191" y="209"/>
                  </a:lnTo>
                  <a:lnTo>
                    <a:pt x="184" y="203"/>
                  </a:lnTo>
                  <a:lnTo>
                    <a:pt x="191" y="203"/>
                  </a:lnTo>
                  <a:lnTo>
                    <a:pt x="197" y="196"/>
                  </a:lnTo>
                  <a:lnTo>
                    <a:pt x="203" y="203"/>
                  </a:lnTo>
                  <a:lnTo>
                    <a:pt x="203" y="196"/>
                  </a:lnTo>
                  <a:lnTo>
                    <a:pt x="210" y="196"/>
                  </a:lnTo>
                  <a:lnTo>
                    <a:pt x="216" y="196"/>
                  </a:lnTo>
                  <a:lnTo>
                    <a:pt x="216" y="190"/>
                  </a:lnTo>
                  <a:lnTo>
                    <a:pt x="222" y="190"/>
                  </a:lnTo>
                  <a:lnTo>
                    <a:pt x="222" y="196"/>
                  </a:lnTo>
                  <a:lnTo>
                    <a:pt x="229" y="196"/>
                  </a:lnTo>
                  <a:lnTo>
                    <a:pt x="235" y="196"/>
                  </a:lnTo>
                  <a:lnTo>
                    <a:pt x="235" y="203"/>
                  </a:lnTo>
                  <a:lnTo>
                    <a:pt x="241" y="203"/>
                  </a:lnTo>
                  <a:lnTo>
                    <a:pt x="241" y="196"/>
                  </a:lnTo>
                  <a:lnTo>
                    <a:pt x="248" y="190"/>
                  </a:lnTo>
                  <a:lnTo>
                    <a:pt x="248" y="184"/>
                  </a:lnTo>
                  <a:lnTo>
                    <a:pt x="248" y="177"/>
                  </a:lnTo>
                  <a:lnTo>
                    <a:pt x="254" y="177"/>
                  </a:lnTo>
                  <a:lnTo>
                    <a:pt x="260" y="177"/>
                  </a:lnTo>
                  <a:lnTo>
                    <a:pt x="260" y="171"/>
                  </a:lnTo>
                  <a:lnTo>
                    <a:pt x="267" y="171"/>
                  </a:lnTo>
                  <a:lnTo>
                    <a:pt x="267" y="165"/>
                  </a:lnTo>
                  <a:lnTo>
                    <a:pt x="273" y="158"/>
                  </a:lnTo>
                  <a:lnTo>
                    <a:pt x="273" y="152"/>
                  </a:lnTo>
                  <a:lnTo>
                    <a:pt x="273" y="146"/>
                  </a:lnTo>
                  <a:lnTo>
                    <a:pt x="280" y="146"/>
                  </a:lnTo>
                  <a:lnTo>
                    <a:pt x="280" y="139"/>
                  </a:lnTo>
                  <a:lnTo>
                    <a:pt x="286" y="139"/>
                  </a:lnTo>
                  <a:lnTo>
                    <a:pt x="280" y="139"/>
                  </a:lnTo>
                  <a:lnTo>
                    <a:pt x="280" y="133"/>
                  </a:lnTo>
                  <a:lnTo>
                    <a:pt x="280" y="126"/>
                  </a:lnTo>
                  <a:lnTo>
                    <a:pt x="286" y="126"/>
                  </a:lnTo>
                  <a:lnTo>
                    <a:pt x="286" y="120"/>
                  </a:lnTo>
                  <a:lnTo>
                    <a:pt x="280" y="120"/>
                  </a:lnTo>
                  <a:lnTo>
                    <a:pt x="273" y="120"/>
                  </a:lnTo>
                  <a:lnTo>
                    <a:pt x="273" y="114"/>
                  </a:lnTo>
                  <a:lnTo>
                    <a:pt x="273" y="107"/>
                  </a:lnTo>
                  <a:lnTo>
                    <a:pt x="267" y="107"/>
                  </a:lnTo>
                  <a:lnTo>
                    <a:pt x="267" y="101"/>
                  </a:lnTo>
                  <a:lnTo>
                    <a:pt x="267" y="95"/>
                  </a:lnTo>
                  <a:lnTo>
                    <a:pt x="267" y="88"/>
                  </a:lnTo>
                  <a:lnTo>
                    <a:pt x="273" y="88"/>
                  </a:lnTo>
                  <a:lnTo>
                    <a:pt x="280" y="82"/>
                  </a:lnTo>
                  <a:lnTo>
                    <a:pt x="286" y="82"/>
                  </a:lnTo>
                  <a:lnTo>
                    <a:pt x="292" y="76"/>
                  </a:lnTo>
                  <a:lnTo>
                    <a:pt x="299" y="76"/>
                  </a:lnTo>
                  <a:lnTo>
                    <a:pt x="299" y="69"/>
                  </a:lnTo>
                  <a:lnTo>
                    <a:pt x="305" y="69"/>
                  </a:lnTo>
                  <a:lnTo>
                    <a:pt x="305" y="76"/>
                  </a:lnTo>
                  <a:lnTo>
                    <a:pt x="311" y="76"/>
                  </a:lnTo>
                  <a:lnTo>
                    <a:pt x="311" y="82"/>
                  </a:lnTo>
                  <a:lnTo>
                    <a:pt x="318" y="82"/>
                  </a:lnTo>
                  <a:lnTo>
                    <a:pt x="324" y="82"/>
                  </a:lnTo>
                  <a:lnTo>
                    <a:pt x="330" y="82"/>
                  </a:lnTo>
                  <a:lnTo>
                    <a:pt x="337" y="82"/>
                  </a:lnTo>
                  <a:lnTo>
                    <a:pt x="343" y="82"/>
                  </a:lnTo>
                  <a:lnTo>
                    <a:pt x="349" y="82"/>
                  </a:lnTo>
                  <a:lnTo>
                    <a:pt x="349" y="88"/>
                  </a:lnTo>
                  <a:lnTo>
                    <a:pt x="349" y="95"/>
                  </a:lnTo>
                  <a:lnTo>
                    <a:pt x="356" y="95"/>
                  </a:lnTo>
                  <a:lnTo>
                    <a:pt x="362" y="95"/>
                  </a:lnTo>
                  <a:lnTo>
                    <a:pt x="362" y="101"/>
                  </a:lnTo>
                  <a:lnTo>
                    <a:pt x="368" y="101"/>
                  </a:lnTo>
                  <a:lnTo>
                    <a:pt x="375" y="95"/>
                  </a:lnTo>
                  <a:lnTo>
                    <a:pt x="381" y="95"/>
                  </a:lnTo>
                  <a:lnTo>
                    <a:pt x="387" y="95"/>
                  </a:lnTo>
                  <a:lnTo>
                    <a:pt x="387" y="88"/>
                  </a:lnTo>
                  <a:lnTo>
                    <a:pt x="387" y="95"/>
                  </a:lnTo>
                  <a:lnTo>
                    <a:pt x="387" y="88"/>
                  </a:lnTo>
                  <a:lnTo>
                    <a:pt x="394" y="95"/>
                  </a:lnTo>
                  <a:lnTo>
                    <a:pt x="394" y="88"/>
                  </a:lnTo>
                  <a:lnTo>
                    <a:pt x="400" y="88"/>
                  </a:lnTo>
                  <a:lnTo>
                    <a:pt x="400" y="82"/>
                  </a:lnTo>
                  <a:lnTo>
                    <a:pt x="406" y="82"/>
                  </a:lnTo>
                  <a:lnTo>
                    <a:pt x="406" y="76"/>
                  </a:lnTo>
                  <a:lnTo>
                    <a:pt x="413" y="76"/>
                  </a:lnTo>
                  <a:lnTo>
                    <a:pt x="419" y="69"/>
                  </a:lnTo>
                  <a:lnTo>
                    <a:pt x="425" y="69"/>
                  </a:lnTo>
                  <a:lnTo>
                    <a:pt x="432" y="69"/>
                  </a:lnTo>
                  <a:lnTo>
                    <a:pt x="438" y="69"/>
                  </a:lnTo>
                  <a:lnTo>
                    <a:pt x="444" y="69"/>
                  </a:lnTo>
                  <a:lnTo>
                    <a:pt x="451" y="69"/>
                  </a:lnTo>
                  <a:lnTo>
                    <a:pt x="457" y="69"/>
                  </a:lnTo>
                  <a:lnTo>
                    <a:pt x="457" y="63"/>
                  </a:lnTo>
                  <a:lnTo>
                    <a:pt x="457" y="57"/>
                  </a:lnTo>
                  <a:lnTo>
                    <a:pt x="464" y="57"/>
                  </a:lnTo>
                  <a:lnTo>
                    <a:pt x="464" y="50"/>
                  </a:lnTo>
                  <a:lnTo>
                    <a:pt x="464" y="44"/>
                  </a:lnTo>
                  <a:lnTo>
                    <a:pt x="470" y="44"/>
                  </a:lnTo>
                  <a:lnTo>
                    <a:pt x="476" y="44"/>
                  </a:lnTo>
                  <a:lnTo>
                    <a:pt x="476" y="38"/>
                  </a:lnTo>
                  <a:lnTo>
                    <a:pt x="483" y="38"/>
                  </a:lnTo>
                  <a:lnTo>
                    <a:pt x="483" y="44"/>
                  </a:lnTo>
                  <a:lnTo>
                    <a:pt x="483" y="38"/>
                  </a:lnTo>
                  <a:lnTo>
                    <a:pt x="489" y="38"/>
                  </a:lnTo>
                  <a:lnTo>
                    <a:pt x="489" y="31"/>
                  </a:lnTo>
                  <a:lnTo>
                    <a:pt x="489" y="25"/>
                  </a:lnTo>
                  <a:lnTo>
                    <a:pt x="495" y="25"/>
                  </a:lnTo>
                  <a:lnTo>
                    <a:pt x="495" y="19"/>
                  </a:lnTo>
                  <a:lnTo>
                    <a:pt x="502" y="19"/>
                  </a:lnTo>
                  <a:lnTo>
                    <a:pt x="508" y="19"/>
                  </a:lnTo>
                  <a:lnTo>
                    <a:pt x="514" y="19"/>
                  </a:lnTo>
                  <a:lnTo>
                    <a:pt x="521" y="19"/>
                  </a:lnTo>
                  <a:lnTo>
                    <a:pt x="527" y="19"/>
                  </a:lnTo>
                  <a:lnTo>
                    <a:pt x="521" y="19"/>
                  </a:lnTo>
                  <a:lnTo>
                    <a:pt x="527" y="19"/>
                  </a:lnTo>
                  <a:lnTo>
                    <a:pt x="527" y="25"/>
                  </a:lnTo>
                  <a:lnTo>
                    <a:pt x="533" y="25"/>
                  </a:lnTo>
                  <a:lnTo>
                    <a:pt x="533" y="31"/>
                  </a:lnTo>
                  <a:lnTo>
                    <a:pt x="533" y="25"/>
                  </a:lnTo>
                  <a:lnTo>
                    <a:pt x="540" y="31"/>
                  </a:lnTo>
                  <a:lnTo>
                    <a:pt x="540" y="25"/>
                  </a:lnTo>
                  <a:lnTo>
                    <a:pt x="540" y="31"/>
                  </a:lnTo>
                  <a:lnTo>
                    <a:pt x="546" y="31"/>
                  </a:lnTo>
                  <a:lnTo>
                    <a:pt x="546" y="38"/>
                  </a:lnTo>
                  <a:lnTo>
                    <a:pt x="552" y="38"/>
                  </a:lnTo>
                  <a:lnTo>
                    <a:pt x="552" y="44"/>
                  </a:lnTo>
                  <a:lnTo>
                    <a:pt x="552" y="50"/>
                  </a:lnTo>
                  <a:lnTo>
                    <a:pt x="552" y="57"/>
                  </a:lnTo>
                  <a:lnTo>
                    <a:pt x="559" y="57"/>
                  </a:lnTo>
                  <a:lnTo>
                    <a:pt x="565" y="57"/>
                  </a:lnTo>
                  <a:lnTo>
                    <a:pt x="565" y="63"/>
                  </a:lnTo>
                  <a:lnTo>
                    <a:pt x="565" y="69"/>
                  </a:lnTo>
                  <a:lnTo>
                    <a:pt x="565" y="76"/>
                  </a:lnTo>
                  <a:lnTo>
                    <a:pt x="559" y="69"/>
                  </a:lnTo>
                  <a:lnTo>
                    <a:pt x="559" y="76"/>
                  </a:lnTo>
                  <a:lnTo>
                    <a:pt x="559" y="82"/>
                  </a:lnTo>
                  <a:lnTo>
                    <a:pt x="559" y="88"/>
                  </a:lnTo>
                  <a:lnTo>
                    <a:pt x="565" y="88"/>
                  </a:lnTo>
                  <a:lnTo>
                    <a:pt x="571" y="88"/>
                  </a:lnTo>
                  <a:lnTo>
                    <a:pt x="578" y="88"/>
                  </a:lnTo>
                  <a:lnTo>
                    <a:pt x="578" y="82"/>
                  </a:lnTo>
                  <a:lnTo>
                    <a:pt x="584" y="82"/>
                  </a:lnTo>
                  <a:lnTo>
                    <a:pt x="590" y="82"/>
                  </a:lnTo>
                  <a:lnTo>
                    <a:pt x="590" y="76"/>
                  </a:lnTo>
                  <a:lnTo>
                    <a:pt x="597" y="82"/>
                  </a:lnTo>
                  <a:lnTo>
                    <a:pt x="597" y="76"/>
                  </a:lnTo>
                  <a:lnTo>
                    <a:pt x="603" y="69"/>
                  </a:lnTo>
                  <a:lnTo>
                    <a:pt x="603" y="63"/>
                  </a:lnTo>
                  <a:lnTo>
                    <a:pt x="603" y="57"/>
                  </a:lnTo>
                  <a:lnTo>
                    <a:pt x="603" y="50"/>
                  </a:lnTo>
                  <a:lnTo>
                    <a:pt x="609" y="50"/>
                  </a:lnTo>
                  <a:lnTo>
                    <a:pt x="616" y="50"/>
                  </a:lnTo>
                  <a:lnTo>
                    <a:pt x="616" y="57"/>
                  </a:lnTo>
                  <a:lnTo>
                    <a:pt x="622" y="50"/>
                  </a:lnTo>
                  <a:lnTo>
                    <a:pt x="628" y="50"/>
                  </a:lnTo>
                  <a:lnTo>
                    <a:pt x="635" y="50"/>
                  </a:lnTo>
                  <a:lnTo>
                    <a:pt x="641" y="44"/>
                  </a:lnTo>
                  <a:lnTo>
                    <a:pt x="641" y="38"/>
                  </a:lnTo>
                  <a:lnTo>
                    <a:pt x="641" y="31"/>
                  </a:lnTo>
                  <a:lnTo>
                    <a:pt x="641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60" y="25"/>
                  </a:lnTo>
                  <a:lnTo>
                    <a:pt x="660" y="19"/>
                  </a:lnTo>
                  <a:lnTo>
                    <a:pt x="660" y="12"/>
                  </a:lnTo>
                  <a:lnTo>
                    <a:pt x="667" y="12"/>
                  </a:lnTo>
                  <a:lnTo>
                    <a:pt x="673" y="12"/>
                  </a:lnTo>
                  <a:lnTo>
                    <a:pt x="673" y="6"/>
                  </a:lnTo>
                  <a:lnTo>
                    <a:pt x="679" y="6"/>
                  </a:lnTo>
                  <a:lnTo>
                    <a:pt x="686" y="6"/>
                  </a:lnTo>
                  <a:lnTo>
                    <a:pt x="686" y="0"/>
                  </a:lnTo>
                  <a:lnTo>
                    <a:pt x="692" y="0"/>
                  </a:lnTo>
                  <a:lnTo>
                    <a:pt x="698" y="0"/>
                  </a:lnTo>
                  <a:lnTo>
                    <a:pt x="698" y="6"/>
                  </a:lnTo>
                  <a:lnTo>
                    <a:pt x="705" y="6"/>
                  </a:lnTo>
                  <a:lnTo>
                    <a:pt x="705" y="12"/>
                  </a:lnTo>
                  <a:lnTo>
                    <a:pt x="705" y="19"/>
                  </a:lnTo>
                  <a:lnTo>
                    <a:pt x="711" y="19"/>
                  </a:lnTo>
                  <a:lnTo>
                    <a:pt x="711" y="12"/>
                  </a:lnTo>
                  <a:lnTo>
                    <a:pt x="711" y="19"/>
                  </a:lnTo>
                  <a:lnTo>
                    <a:pt x="717" y="19"/>
                  </a:lnTo>
                  <a:lnTo>
                    <a:pt x="724" y="19"/>
                  </a:lnTo>
                  <a:lnTo>
                    <a:pt x="724" y="25"/>
                  </a:lnTo>
                  <a:lnTo>
                    <a:pt x="730" y="25"/>
                  </a:lnTo>
                  <a:lnTo>
                    <a:pt x="736" y="25"/>
                  </a:lnTo>
                  <a:lnTo>
                    <a:pt x="743" y="25"/>
                  </a:lnTo>
                  <a:lnTo>
                    <a:pt x="749" y="25"/>
                  </a:lnTo>
                  <a:lnTo>
                    <a:pt x="749" y="31"/>
                  </a:lnTo>
                  <a:lnTo>
                    <a:pt x="755" y="31"/>
                  </a:lnTo>
                  <a:lnTo>
                    <a:pt x="755" y="38"/>
                  </a:lnTo>
                  <a:lnTo>
                    <a:pt x="755" y="44"/>
                  </a:lnTo>
                  <a:lnTo>
                    <a:pt x="762" y="44"/>
                  </a:lnTo>
                  <a:lnTo>
                    <a:pt x="762" y="38"/>
                  </a:lnTo>
                  <a:lnTo>
                    <a:pt x="762" y="31"/>
                  </a:lnTo>
                  <a:lnTo>
                    <a:pt x="768" y="31"/>
                  </a:lnTo>
                  <a:lnTo>
                    <a:pt x="768" y="25"/>
                  </a:lnTo>
                  <a:lnTo>
                    <a:pt x="774" y="31"/>
                  </a:lnTo>
                  <a:lnTo>
                    <a:pt x="774" y="38"/>
                  </a:lnTo>
                  <a:lnTo>
                    <a:pt x="774" y="44"/>
                  </a:lnTo>
                  <a:lnTo>
                    <a:pt x="781" y="44"/>
                  </a:lnTo>
                  <a:lnTo>
                    <a:pt x="781" y="50"/>
                  </a:lnTo>
                  <a:lnTo>
                    <a:pt x="787" y="44"/>
                  </a:lnTo>
                  <a:lnTo>
                    <a:pt x="793" y="44"/>
                  </a:lnTo>
                  <a:lnTo>
                    <a:pt x="793" y="50"/>
                  </a:lnTo>
                  <a:lnTo>
                    <a:pt x="787" y="50"/>
                  </a:lnTo>
                  <a:lnTo>
                    <a:pt x="793" y="50"/>
                  </a:lnTo>
                  <a:lnTo>
                    <a:pt x="793" y="57"/>
                  </a:lnTo>
                  <a:lnTo>
                    <a:pt x="793" y="63"/>
                  </a:lnTo>
                  <a:lnTo>
                    <a:pt x="800" y="69"/>
                  </a:lnTo>
                  <a:lnTo>
                    <a:pt x="800" y="76"/>
                  </a:lnTo>
                  <a:lnTo>
                    <a:pt x="800" y="82"/>
                  </a:lnTo>
                  <a:lnTo>
                    <a:pt x="806" y="82"/>
                  </a:lnTo>
                  <a:lnTo>
                    <a:pt x="806" y="88"/>
                  </a:lnTo>
                  <a:lnTo>
                    <a:pt x="812" y="88"/>
                  </a:lnTo>
                  <a:lnTo>
                    <a:pt x="819" y="88"/>
                  </a:lnTo>
                  <a:lnTo>
                    <a:pt x="819" y="95"/>
                  </a:lnTo>
                  <a:lnTo>
                    <a:pt x="819" y="101"/>
                  </a:lnTo>
                  <a:lnTo>
                    <a:pt x="819" y="107"/>
                  </a:lnTo>
                  <a:lnTo>
                    <a:pt x="819" y="114"/>
                  </a:lnTo>
                  <a:lnTo>
                    <a:pt x="819" y="120"/>
                  </a:lnTo>
                  <a:lnTo>
                    <a:pt x="825" y="120"/>
                  </a:lnTo>
                  <a:lnTo>
                    <a:pt x="825" y="126"/>
                  </a:lnTo>
                  <a:lnTo>
                    <a:pt x="819" y="133"/>
                  </a:lnTo>
                  <a:lnTo>
                    <a:pt x="825" y="133"/>
                  </a:lnTo>
                  <a:lnTo>
                    <a:pt x="825" y="139"/>
                  </a:lnTo>
                  <a:lnTo>
                    <a:pt x="831" y="139"/>
                  </a:lnTo>
                  <a:lnTo>
                    <a:pt x="838" y="139"/>
                  </a:lnTo>
                  <a:lnTo>
                    <a:pt x="838" y="146"/>
                  </a:lnTo>
                  <a:lnTo>
                    <a:pt x="838" y="152"/>
                  </a:lnTo>
                  <a:lnTo>
                    <a:pt x="844" y="152"/>
                  </a:lnTo>
                  <a:lnTo>
                    <a:pt x="844" y="158"/>
                  </a:lnTo>
                  <a:lnTo>
                    <a:pt x="844" y="171"/>
                  </a:lnTo>
                  <a:lnTo>
                    <a:pt x="838" y="171"/>
                  </a:lnTo>
                  <a:lnTo>
                    <a:pt x="838" y="177"/>
                  </a:lnTo>
                  <a:lnTo>
                    <a:pt x="831" y="177"/>
                  </a:lnTo>
                  <a:lnTo>
                    <a:pt x="838" y="184"/>
                  </a:lnTo>
                  <a:lnTo>
                    <a:pt x="838" y="190"/>
                  </a:lnTo>
                  <a:lnTo>
                    <a:pt x="838" y="196"/>
                  </a:lnTo>
                  <a:lnTo>
                    <a:pt x="838" y="203"/>
                  </a:lnTo>
                  <a:lnTo>
                    <a:pt x="825" y="209"/>
                  </a:lnTo>
                  <a:lnTo>
                    <a:pt x="819" y="209"/>
                  </a:lnTo>
                  <a:lnTo>
                    <a:pt x="812" y="209"/>
                  </a:lnTo>
                  <a:lnTo>
                    <a:pt x="806" y="209"/>
                  </a:lnTo>
                  <a:lnTo>
                    <a:pt x="800" y="209"/>
                  </a:lnTo>
                  <a:lnTo>
                    <a:pt x="800" y="215"/>
                  </a:lnTo>
                  <a:lnTo>
                    <a:pt x="800" y="222"/>
                  </a:lnTo>
                  <a:lnTo>
                    <a:pt x="800" y="228"/>
                  </a:lnTo>
                  <a:lnTo>
                    <a:pt x="806" y="228"/>
                  </a:lnTo>
                  <a:lnTo>
                    <a:pt x="800" y="228"/>
                  </a:lnTo>
                  <a:lnTo>
                    <a:pt x="806" y="234"/>
                  </a:lnTo>
                  <a:lnTo>
                    <a:pt x="812" y="234"/>
                  </a:lnTo>
                  <a:lnTo>
                    <a:pt x="812" y="241"/>
                  </a:lnTo>
                  <a:lnTo>
                    <a:pt x="812" y="247"/>
                  </a:lnTo>
                  <a:lnTo>
                    <a:pt x="819" y="253"/>
                  </a:lnTo>
                  <a:lnTo>
                    <a:pt x="825" y="253"/>
                  </a:lnTo>
                  <a:lnTo>
                    <a:pt x="819" y="253"/>
                  </a:lnTo>
                  <a:lnTo>
                    <a:pt x="825" y="260"/>
                  </a:lnTo>
                  <a:lnTo>
                    <a:pt x="819" y="260"/>
                  </a:lnTo>
                  <a:lnTo>
                    <a:pt x="825" y="260"/>
                  </a:lnTo>
                  <a:lnTo>
                    <a:pt x="819" y="260"/>
                  </a:lnTo>
                  <a:lnTo>
                    <a:pt x="825" y="260"/>
                  </a:lnTo>
                  <a:lnTo>
                    <a:pt x="819" y="260"/>
                  </a:lnTo>
                  <a:lnTo>
                    <a:pt x="819" y="266"/>
                  </a:lnTo>
                  <a:lnTo>
                    <a:pt x="825" y="266"/>
                  </a:lnTo>
                  <a:lnTo>
                    <a:pt x="825" y="272"/>
                  </a:lnTo>
                  <a:lnTo>
                    <a:pt x="831" y="272"/>
                  </a:lnTo>
                  <a:lnTo>
                    <a:pt x="831" y="279"/>
                  </a:lnTo>
                  <a:lnTo>
                    <a:pt x="831" y="272"/>
                  </a:lnTo>
                  <a:lnTo>
                    <a:pt x="831" y="279"/>
                  </a:lnTo>
                  <a:lnTo>
                    <a:pt x="831" y="272"/>
                  </a:lnTo>
                  <a:lnTo>
                    <a:pt x="831" y="279"/>
                  </a:lnTo>
                  <a:lnTo>
                    <a:pt x="838" y="279"/>
                  </a:lnTo>
                  <a:lnTo>
                    <a:pt x="831" y="279"/>
                  </a:lnTo>
                  <a:lnTo>
                    <a:pt x="838" y="279"/>
                  </a:lnTo>
                  <a:lnTo>
                    <a:pt x="838" y="285"/>
                  </a:lnTo>
                  <a:lnTo>
                    <a:pt x="844" y="285"/>
                  </a:lnTo>
                  <a:lnTo>
                    <a:pt x="851" y="285"/>
                  </a:lnTo>
                  <a:lnTo>
                    <a:pt x="857" y="285"/>
                  </a:lnTo>
                  <a:lnTo>
                    <a:pt x="863" y="285"/>
                  </a:lnTo>
                  <a:lnTo>
                    <a:pt x="870" y="285"/>
                  </a:lnTo>
                  <a:lnTo>
                    <a:pt x="876" y="285"/>
                  </a:lnTo>
                  <a:lnTo>
                    <a:pt x="876" y="279"/>
                  </a:lnTo>
                  <a:lnTo>
                    <a:pt x="882" y="279"/>
                  </a:lnTo>
                  <a:lnTo>
                    <a:pt x="876" y="285"/>
                  </a:lnTo>
                  <a:lnTo>
                    <a:pt x="870" y="298"/>
                  </a:lnTo>
                  <a:lnTo>
                    <a:pt x="870" y="304"/>
                  </a:lnTo>
                  <a:lnTo>
                    <a:pt x="863" y="317"/>
                  </a:lnTo>
                  <a:lnTo>
                    <a:pt x="857" y="323"/>
                  </a:lnTo>
                  <a:lnTo>
                    <a:pt x="857" y="329"/>
                  </a:lnTo>
                  <a:lnTo>
                    <a:pt x="857" y="336"/>
                  </a:lnTo>
                  <a:lnTo>
                    <a:pt x="851" y="336"/>
                  </a:lnTo>
                  <a:lnTo>
                    <a:pt x="851" y="342"/>
                  </a:lnTo>
                  <a:lnTo>
                    <a:pt x="844" y="349"/>
                  </a:lnTo>
                  <a:lnTo>
                    <a:pt x="844" y="355"/>
                  </a:lnTo>
                  <a:lnTo>
                    <a:pt x="838" y="361"/>
                  </a:lnTo>
                  <a:lnTo>
                    <a:pt x="831" y="368"/>
                  </a:lnTo>
                  <a:lnTo>
                    <a:pt x="831" y="374"/>
                  </a:lnTo>
                  <a:lnTo>
                    <a:pt x="825" y="374"/>
                  </a:lnTo>
                  <a:lnTo>
                    <a:pt x="825" y="380"/>
                  </a:lnTo>
                  <a:lnTo>
                    <a:pt x="819" y="387"/>
                  </a:lnTo>
                  <a:lnTo>
                    <a:pt x="812" y="393"/>
                  </a:lnTo>
                  <a:lnTo>
                    <a:pt x="806" y="399"/>
                  </a:lnTo>
                  <a:lnTo>
                    <a:pt x="806" y="406"/>
                  </a:lnTo>
                  <a:lnTo>
                    <a:pt x="800" y="406"/>
                  </a:lnTo>
                  <a:lnTo>
                    <a:pt x="800" y="412"/>
                  </a:lnTo>
                  <a:lnTo>
                    <a:pt x="793" y="412"/>
                  </a:lnTo>
                  <a:lnTo>
                    <a:pt x="793" y="418"/>
                  </a:lnTo>
                  <a:lnTo>
                    <a:pt x="787" y="418"/>
                  </a:lnTo>
                  <a:lnTo>
                    <a:pt x="781" y="418"/>
                  </a:lnTo>
                  <a:lnTo>
                    <a:pt x="781" y="425"/>
                  </a:lnTo>
                  <a:lnTo>
                    <a:pt x="774" y="425"/>
                  </a:lnTo>
                  <a:lnTo>
                    <a:pt x="768" y="425"/>
                  </a:lnTo>
                  <a:lnTo>
                    <a:pt x="768" y="418"/>
                  </a:lnTo>
                  <a:lnTo>
                    <a:pt x="762" y="418"/>
                  </a:lnTo>
                  <a:lnTo>
                    <a:pt x="762" y="425"/>
                  </a:lnTo>
                  <a:lnTo>
                    <a:pt x="755" y="425"/>
                  </a:lnTo>
                  <a:lnTo>
                    <a:pt x="755" y="431"/>
                  </a:lnTo>
                  <a:lnTo>
                    <a:pt x="749" y="431"/>
                  </a:lnTo>
                  <a:lnTo>
                    <a:pt x="749" y="437"/>
                  </a:lnTo>
                  <a:lnTo>
                    <a:pt x="743" y="437"/>
                  </a:lnTo>
                  <a:lnTo>
                    <a:pt x="736" y="444"/>
                  </a:lnTo>
                  <a:lnTo>
                    <a:pt x="730" y="444"/>
                  </a:lnTo>
                  <a:lnTo>
                    <a:pt x="730" y="450"/>
                  </a:lnTo>
                  <a:lnTo>
                    <a:pt x="730" y="456"/>
                  </a:lnTo>
                  <a:lnTo>
                    <a:pt x="730" y="463"/>
                  </a:lnTo>
                  <a:lnTo>
                    <a:pt x="736" y="463"/>
                  </a:lnTo>
                  <a:lnTo>
                    <a:pt x="736" y="469"/>
                  </a:lnTo>
                  <a:lnTo>
                    <a:pt x="730" y="475"/>
                  </a:lnTo>
                  <a:lnTo>
                    <a:pt x="730" y="482"/>
                  </a:lnTo>
                  <a:lnTo>
                    <a:pt x="736" y="482"/>
                  </a:lnTo>
                  <a:lnTo>
                    <a:pt x="736" y="488"/>
                  </a:lnTo>
                  <a:lnTo>
                    <a:pt x="730" y="488"/>
                  </a:lnTo>
                  <a:lnTo>
                    <a:pt x="730" y="494"/>
                  </a:lnTo>
                  <a:lnTo>
                    <a:pt x="724" y="494"/>
                  </a:lnTo>
                  <a:lnTo>
                    <a:pt x="724" y="501"/>
                  </a:lnTo>
                  <a:lnTo>
                    <a:pt x="730" y="501"/>
                  </a:lnTo>
                  <a:lnTo>
                    <a:pt x="730" y="507"/>
                  </a:lnTo>
                  <a:lnTo>
                    <a:pt x="730" y="513"/>
                  </a:lnTo>
                  <a:lnTo>
                    <a:pt x="730" y="520"/>
                  </a:lnTo>
                  <a:lnTo>
                    <a:pt x="730" y="526"/>
                  </a:lnTo>
                  <a:lnTo>
                    <a:pt x="730" y="533"/>
                  </a:lnTo>
                  <a:lnTo>
                    <a:pt x="730" y="539"/>
                  </a:lnTo>
                  <a:lnTo>
                    <a:pt x="724" y="539"/>
                  </a:lnTo>
                  <a:lnTo>
                    <a:pt x="724" y="545"/>
                  </a:lnTo>
                  <a:lnTo>
                    <a:pt x="730" y="545"/>
                  </a:lnTo>
                  <a:lnTo>
                    <a:pt x="724" y="552"/>
                  </a:lnTo>
                  <a:lnTo>
                    <a:pt x="724" y="558"/>
                  </a:lnTo>
                  <a:lnTo>
                    <a:pt x="724" y="564"/>
                  </a:lnTo>
                  <a:lnTo>
                    <a:pt x="724" y="571"/>
                  </a:lnTo>
                  <a:lnTo>
                    <a:pt x="724" y="577"/>
                  </a:lnTo>
                  <a:lnTo>
                    <a:pt x="717" y="577"/>
                  </a:lnTo>
                  <a:lnTo>
                    <a:pt x="717" y="583"/>
                  </a:lnTo>
                  <a:lnTo>
                    <a:pt x="717" y="590"/>
                  </a:lnTo>
                  <a:lnTo>
                    <a:pt x="724" y="596"/>
                  </a:lnTo>
                  <a:lnTo>
                    <a:pt x="724" y="590"/>
                  </a:lnTo>
                  <a:lnTo>
                    <a:pt x="724" y="596"/>
                  </a:lnTo>
                  <a:lnTo>
                    <a:pt x="724" y="602"/>
                  </a:lnTo>
                  <a:lnTo>
                    <a:pt x="724" y="609"/>
                  </a:lnTo>
                  <a:lnTo>
                    <a:pt x="724" y="615"/>
                  </a:lnTo>
                  <a:lnTo>
                    <a:pt x="724" y="621"/>
                  </a:lnTo>
                  <a:lnTo>
                    <a:pt x="724" y="634"/>
                  </a:lnTo>
                  <a:lnTo>
                    <a:pt x="724" y="640"/>
                  </a:lnTo>
                  <a:lnTo>
                    <a:pt x="730" y="640"/>
                  </a:lnTo>
                  <a:lnTo>
                    <a:pt x="730" y="653"/>
                  </a:lnTo>
                  <a:lnTo>
                    <a:pt x="730" y="659"/>
                  </a:lnTo>
                  <a:lnTo>
                    <a:pt x="730" y="666"/>
                  </a:lnTo>
                  <a:lnTo>
                    <a:pt x="730" y="672"/>
                  </a:lnTo>
                  <a:lnTo>
                    <a:pt x="730" y="678"/>
                  </a:lnTo>
                  <a:lnTo>
                    <a:pt x="736" y="685"/>
                  </a:lnTo>
                  <a:lnTo>
                    <a:pt x="736" y="691"/>
                  </a:lnTo>
                  <a:lnTo>
                    <a:pt x="736" y="697"/>
                  </a:lnTo>
                  <a:lnTo>
                    <a:pt x="736" y="704"/>
                  </a:lnTo>
                  <a:lnTo>
                    <a:pt x="736" y="710"/>
                  </a:lnTo>
                  <a:lnTo>
                    <a:pt x="730" y="716"/>
                  </a:lnTo>
                  <a:lnTo>
                    <a:pt x="730" y="723"/>
                  </a:lnTo>
                  <a:lnTo>
                    <a:pt x="730" y="729"/>
                  </a:lnTo>
                  <a:lnTo>
                    <a:pt x="724" y="729"/>
                  </a:lnTo>
                  <a:lnTo>
                    <a:pt x="724" y="736"/>
                  </a:lnTo>
                  <a:lnTo>
                    <a:pt x="724" y="742"/>
                  </a:lnTo>
                  <a:lnTo>
                    <a:pt x="724" y="748"/>
                  </a:lnTo>
                  <a:lnTo>
                    <a:pt x="717" y="748"/>
                  </a:lnTo>
                  <a:lnTo>
                    <a:pt x="717" y="755"/>
                  </a:lnTo>
                  <a:lnTo>
                    <a:pt x="717" y="761"/>
                  </a:lnTo>
                  <a:lnTo>
                    <a:pt x="717" y="767"/>
                  </a:lnTo>
                  <a:lnTo>
                    <a:pt x="717" y="774"/>
                  </a:lnTo>
                  <a:lnTo>
                    <a:pt x="717" y="780"/>
                  </a:lnTo>
                  <a:lnTo>
                    <a:pt x="711" y="780"/>
                  </a:lnTo>
                  <a:lnTo>
                    <a:pt x="711" y="786"/>
                  </a:lnTo>
                  <a:lnTo>
                    <a:pt x="711" y="793"/>
                  </a:lnTo>
                  <a:lnTo>
                    <a:pt x="717" y="793"/>
                  </a:lnTo>
                  <a:lnTo>
                    <a:pt x="711" y="793"/>
                  </a:lnTo>
                  <a:lnTo>
                    <a:pt x="711" y="799"/>
                  </a:lnTo>
                  <a:lnTo>
                    <a:pt x="711" y="805"/>
                  </a:lnTo>
                  <a:lnTo>
                    <a:pt x="711" y="812"/>
                  </a:lnTo>
                  <a:lnTo>
                    <a:pt x="711" y="818"/>
                  </a:lnTo>
                  <a:lnTo>
                    <a:pt x="705" y="818"/>
                  </a:lnTo>
                  <a:lnTo>
                    <a:pt x="705" y="824"/>
                  </a:lnTo>
                  <a:lnTo>
                    <a:pt x="705" y="831"/>
                  </a:lnTo>
                  <a:lnTo>
                    <a:pt x="705" y="837"/>
                  </a:lnTo>
                  <a:lnTo>
                    <a:pt x="705" y="843"/>
                  </a:lnTo>
                  <a:lnTo>
                    <a:pt x="705" y="850"/>
                  </a:lnTo>
                  <a:lnTo>
                    <a:pt x="705" y="856"/>
                  </a:lnTo>
                  <a:lnTo>
                    <a:pt x="711" y="856"/>
                  </a:lnTo>
                  <a:lnTo>
                    <a:pt x="705" y="856"/>
                  </a:lnTo>
                  <a:lnTo>
                    <a:pt x="711" y="862"/>
                  </a:lnTo>
                  <a:lnTo>
                    <a:pt x="711" y="869"/>
                  </a:lnTo>
                  <a:lnTo>
                    <a:pt x="711" y="875"/>
                  </a:lnTo>
                  <a:lnTo>
                    <a:pt x="705" y="875"/>
                  </a:lnTo>
                  <a:lnTo>
                    <a:pt x="698" y="881"/>
                  </a:lnTo>
                  <a:lnTo>
                    <a:pt x="698" y="888"/>
                  </a:lnTo>
                  <a:lnTo>
                    <a:pt x="692" y="888"/>
                  </a:lnTo>
                  <a:lnTo>
                    <a:pt x="686" y="894"/>
                  </a:lnTo>
                  <a:lnTo>
                    <a:pt x="679" y="894"/>
                  </a:lnTo>
                  <a:lnTo>
                    <a:pt x="679" y="900"/>
                  </a:lnTo>
                  <a:lnTo>
                    <a:pt x="673" y="907"/>
                  </a:lnTo>
                  <a:lnTo>
                    <a:pt x="673" y="913"/>
                  </a:lnTo>
                  <a:lnTo>
                    <a:pt x="667" y="919"/>
                  </a:lnTo>
                  <a:lnTo>
                    <a:pt x="667" y="926"/>
                  </a:lnTo>
                  <a:lnTo>
                    <a:pt x="660" y="932"/>
                  </a:lnTo>
                  <a:lnTo>
                    <a:pt x="641" y="913"/>
                  </a:lnTo>
                  <a:lnTo>
                    <a:pt x="635" y="913"/>
                  </a:lnTo>
                  <a:lnTo>
                    <a:pt x="622" y="907"/>
                  </a:lnTo>
                  <a:lnTo>
                    <a:pt x="609" y="894"/>
                  </a:lnTo>
                  <a:lnTo>
                    <a:pt x="603" y="894"/>
                  </a:lnTo>
                  <a:lnTo>
                    <a:pt x="609" y="888"/>
                  </a:lnTo>
                  <a:lnTo>
                    <a:pt x="616" y="888"/>
                  </a:lnTo>
                  <a:lnTo>
                    <a:pt x="616" y="881"/>
                  </a:lnTo>
                  <a:lnTo>
                    <a:pt x="609" y="881"/>
                  </a:lnTo>
                  <a:lnTo>
                    <a:pt x="609" y="875"/>
                  </a:lnTo>
                  <a:lnTo>
                    <a:pt x="603" y="875"/>
                  </a:lnTo>
                  <a:lnTo>
                    <a:pt x="603" y="869"/>
                  </a:lnTo>
                  <a:lnTo>
                    <a:pt x="597" y="869"/>
                  </a:lnTo>
                  <a:lnTo>
                    <a:pt x="603" y="862"/>
                  </a:lnTo>
                  <a:lnTo>
                    <a:pt x="597" y="862"/>
                  </a:lnTo>
                  <a:lnTo>
                    <a:pt x="590" y="862"/>
                  </a:lnTo>
                  <a:lnTo>
                    <a:pt x="590" y="856"/>
                  </a:lnTo>
                  <a:lnTo>
                    <a:pt x="584" y="856"/>
                  </a:lnTo>
                  <a:lnTo>
                    <a:pt x="584" y="850"/>
                  </a:lnTo>
                  <a:lnTo>
                    <a:pt x="584" y="843"/>
                  </a:lnTo>
                  <a:lnTo>
                    <a:pt x="578" y="843"/>
                  </a:lnTo>
                  <a:lnTo>
                    <a:pt x="571" y="843"/>
                  </a:lnTo>
                  <a:lnTo>
                    <a:pt x="571" y="837"/>
                  </a:lnTo>
                  <a:lnTo>
                    <a:pt x="578" y="837"/>
                  </a:lnTo>
                  <a:lnTo>
                    <a:pt x="571" y="837"/>
                  </a:lnTo>
                  <a:lnTo>
                    <a:pt x="578" y="837"/>
                  </a:lnTo>
                  <a:lnTo>
                    <a:pt x="578" y="831"/>
                  </a:lnTo>
                  <a:lnTo>
                    <a:pt x="578" y="824"/>
                  </a:lnTo>
                  <a:lnTo>
                    <a:pt x="578" y="818"/>
                  </a:lnTo>
                  <a:lnTo>
                    <a:pt x="578" y="812"/>
                  </a:lnTo>
                  <a:lnTo>
                    <a:pt x="578" y="805"/>
                  </a:lnTo>
                  <a:lnTo>
                    <a:pt x="584" y="799"/>
                  </a:lnTo>
                  <a:lnTo>
                    <a:pt x="584" y="793"/>
                  </a:lnTo>
                  <a:lnTo>
                    <a:pt x="590" y="793"/>
                  </a:lnTo>
                  <a:lnTo>
                    <a:pt x="597" y="793"/>
                  </a:lnTo>
                  <a:lnTo>
                    <a:pt x="603" y="793"/>
                  </a:lnTo>
                  <a:lnTo>
                    <a:pt x="609" y="793"/>
                  </a:lnTo>
                  <a:lnTo>
                    <a:pt x="609" y="786"/>
                  </a:lnTo>
                  <a:lnTo>
                    <a:pt x="603" y="786"/>
                  </a:lnTo>
                  <a:lnTo>
                    <a:pt x="597" y="786"/>
                  </a:lnTo>
                  <a:lnTo>
                    <a:pt x="603" y="780"/>
                  </a:lnTo>
                  <a:lnTo>
                    <a:pt x="603" y="774"/>
                  </a:lnTo>
                  <a:lnTo>
                    <a:pt x="603" y="767"/>
                  </a:lnTo>
                  <a:lnTo>
                    <a:pt x="603" y="761"/>
                  </a:lnTo>
                  <a:lnTo>
                    <a:pt x="609" y="761"/>
                  </a:lnTo>
                  <a:lnTo>
                    <a:pt x="616" y="761"/>
                  </a:lnTo>
                  <a:lnTo>
                    <a:pt x="616" y="767"/>
                  </a:lnTo>
                  <a:lnTo>
                    <a:pt x="616" y="761"/>
                  </a:lnTo>
                  <a:lnTo>
                    <a:pt x="616" y="767"/>
                  </a:lnTo>
                  <a:lnTo>
                    <a:pt x="616" y="761"/>
                  </a:lnTo>
                  <a:lnTo>
                    <a:pt x="616" y="755"/>
                  </a:lnTo>
                  <a:lnTo>
                    <a:pt x="622" y="755"/>
                  </a:lnTo>
                  <a:lnTo>
                    <a:pt x="622" y="748"/>
                  </a:lnTo>
                  <a:lnTo>
                    <a:pt x="622" y="755"/>
                  </a:lnTo>
                  <a:lnTo>
                    <a:pt x="622" y="748"/>
                  </a:lnTo>
                  <a:lnTo>
                    <a:pt x="628" y="748"/>
                  </a:lnTo>
                  <a:lnTo>
                    <a:pt x="628" y="742"/>
                  </a:lnTo>
                  <a:lnTo>
                    <a:pt x="635" y="742"/>
                  </a:lnTo>
                  <a:lnTo>
                    <a:pt x="635" y="736"/>
                  </a:lnTo>
                  <a:lnTo>
                    <a:pt x="641" y="736"/>
                  </a:lnTo>
                  <a:lnTo>
                    <a:pt x="635" y="736"/>
                  </a:lnTo>
                  <a:lnTo>
                    <a:pt x="641" y="729"/>
                  </a:lnTo>
                  <a:lnTo>
                    <a:pt x="641" y="723"/>
                  </a:lnTo>
                  <a:lnTo>
                    <a:pt x="648" y="723"/>
                  </a:lnTo>
                  <a:lnTo>
                    <a:pt x="641" y="716"/>
                  </a:lnTo>
                  <a:lnTo>
                    <a:pt x="641" y="710"/>
                  </a:lnTo>
                  <a:lnTo>
                    <a:pt x="635" y="710"/>
                  </a:lnTo>
                  <a:lnTo>
                    <a:pt x="641" y="710"/>
                  </a:lnTo>
                  <a:lnTo>
                    <a:pt x="635" y="710"/>
                  </a:lnTo>
                  <a:lnTo>
                    <a:pt x="628" y="710"/>
                  </a:lnTo>
                  <a:lnTo>
                    <a:pt x="628" y="704"/>
                  </a:lnTo>
                  <a:lnTo>
                    <a:pt x="622" y="704"/>
                  </a:lnTo>
                  <a:lnTo>
                    <a:pt x="622" y="697"/>
                  </a:lnTo>
                  <a:lnTo>
                    <a:pt x="622" y="704"/>
                  </a:lnTo>
                  <a:lnTo>
                    <a:pt x="622" y="697"/>
                  </a:lnTo>
                  <a:lnTo>
                    <a:pt x="622" y="704"/>
                  </a:lnTo>
                  <a:lnTo>
                    <a:pt x="622" y="697"/>
                  </a:lnTo>
                  <a:lnTo>
                    <a:pt x="616" y="697"/>
                  </a:lnTo>
                  <a:lnTo>
                    <a:pt x="616" y="704"/>
                  </a:lnTo>
                  <a:lnTo>
                    <a:pt x="616" y="697"/>
                  </a:lnTo>
                  <a:lnTo>
                    <a:pt x="609" y="697"/>
                  </a:lnTo>
                  <a:lnTo>
                    <a:pt x="609" y="691"/>
                  </a:lnTo>
                  <a:lnTo>
                    <a:pt x="603" y="691"/>
                  </a:lnTo>
                  <a:lnTo>
                    <a:pt x="597" y="691"/>
                  </a:lnTo>
                  <a:lnTo>
                    <a:pt x="590" y="691"/>
                  </a:lnTo>
                  <a:lnTo>
                    <a:pt x="590" y="685"/>
                  </a:lnTo>
                  <a:lnTo>
                    <a:pt x="584" y="685"/>
                  </a:lnTo>
                  <a:lnTo>
                    <a:pt x="584" y="691"/>
                  </a:lnTo>
                  <a:lnTo>
                    <a:pt x="578" y="691"/>
                  </a:lnTo>
                  <a:lnTo>
                    <a:pt x="578" y="685"/>
                  </a:lnTo>
                  <a:lnTo>
                    <a:pt x="571" y="685"/>
                  </a:lnTo>
                  <a:lnTo>
                    <a:pt x="578" y="685"/>
                  </a:lnTo>
                  <a:lnTo>
                    <a:pt x="571" y="685"/>
                  </a:lnTo>
                  <a:lnTo>
                    <a:pt x="565" y="678"/>
                  </a:lnTo>
                  <a:lnTo>
                    <a:pt x="559" y="678"/>
                  </a:lnTo>
                  <a:lnTo>
                    <a:pt x="559" y="685"/>
                  </a:lnTo>
                  <a:lnTo>
                    <a:pt x="559" y="678"/>
                  </a:lnTo>
                  <a:lnTo>
                    <a:pt x="552" y="678"/>
                  </a:lnTo>
                  <a:lnTo>
                    <a:pt x="546" y="678"/>
                  </a:lnTo>
                  <a:lnTo>
                    <a:pt x="540" y="678"/>
                  </a:lnTo>
                  <a:lnTo>
                    <a:pt x="533" y="685"/>
                  </a:lnTo>
                  <a:lnTo>
                    <a:pt x="527" y="685"/>
                  </a:lnTo>
                  <a:lnTo>
                    <a:pt x="521" y="685"/>
                  </a:lnTo>
                  <a:lnTo>
                    <a:pt x="514" y="685"/>
                  </a:lnTo>
                  <a:lnTo>
                    <a:pt x="508" y="685"/>
                  </a:lnTo>
                  <a:lnTo>
                    <a:pt x="502" y="685"/>
                  </a:lnTo>
                  <a:lnTo>
                    <a:pt x="502" y="672"/>
                  </a:lnTo>
                  <a:lnTo>
                    <a:pt x="502" y="659"/>
                  </a:lnTo>
                  <a:lnTo>
                    <a:pt x="489" y="653"/>
                  </a:lnTo>
                  <a:lnTo>
                    <a:pt x="483" y="647"/>
                  </a:lnTo>
                  <a:lnTo>
                    <a:pt x="457" y="621"/>
                  </a:lnTo>
                  <a:lnTo>
                    <a:pt x="457" y="628"/>
                  </a:lnTo>
                  <a:lnTo>
                    <a:pt x="451" y="628"/>
                  </a:lnTo>
                  <a:lnTo>
                    <a:pt x="444" y="628"/>
                  </a:lnTo>
                  <a:lnTo>
                    <a:pt x="444" y="634"/>
                  </a:lnTo>
                  <a:lnTo>
                    <a:pt x="444" y="628"/>
                  </a:lnTo>
                  <a:lnTo>
                    <a:pt x="438" y="628"/>
                  </a:lnTo>
                  <a:lnTo>
                    <a:pt x="432" y="634"/>
                  </a:lnTo>
                  <a:lnTo>
                    <a:pt x="432" y="628"/>
                  </a:lnTo>
                  <a:lnTo>
                    <a:pt x="425" y="628"/>
                  </a:lnTo>
                  <a:lnTo>
                    <a:pt x="425" y="621"/>
                  </a:lnTo>
                  <a:lnTo>
                    <a:pt x="419" y="621"/>
                  </a:lnTo>
                  <a:lnTo>
                    <a:pt x="419" y="628"/>
                  </a:lnTo>
                  <a:lnTo>
                    <a:pt x="413" y="628"/>
                  </a:lnTo>
                  <a:lnTo>
                    <a:pt x="413" y="621"/>
                  </a:lnTo>
                  <a:lnTo>
                    <a:pt x="406" y="621"/>
                  </a:lnTo>
                  <a:lnTo>
                    <a:pt x="400" y="621"/>
                  </a:lnTo>
                  <a:lnTo>
                    <a:pt x="400" y="615"/>
                  </a:lnTo>
                  <a:lnTo>
                    <a:pt x="394" y="615"/>
                  </a:lnTo>
                  <a:lnTo>
                    <a:pt x="387" y="615"/>
                  </a:lnTo>
                  <a:lnTo>
                    <a:pt x="387" y="609"/>
                  </a:lnTo>
                  <a:lnTo>
                    <a:pt x="381" y="609"/>
                  </a:lnTo>
                  <a:lnTo>
                    <a:pt x="375" y="609"/>
                  </a:lnTo>
                  <a:lnTo>
                    <a:pt x="375" y="602"/>
                  </a:lnTo>
                  <a:lnTo>
                    <a:pt x="368" y="602"/>
                  </a:lnTo>
                  <a:lnTo>
                    <a:pt x="368" y="596"/>
                  </a:lnTo>
                  <a:lnTo>
                    <a:pt x="362" y="596"/>
                  </a:lnTo>
                  <a:lnTo>
                    <a:pt x="356" y="596"/>
                  </a:lnTo>
                  <a:lnTo>
                    <a:pt x="356" y="590"/>
                  </a:lnTo>
                  <a:lnTo>
                    <a:pt x="349" y="590"/>
                  </a:lnTo>
                  <a:lnTo>
                    <a:pt x="349" y="583"/>
                  </a:lnTo>
                  <a:lnTo>
                    <a:pt x="343" y="583"/>
                  </a:lnTo>
                  <a:lnTo>
                    <a:pt x="337" y="583"/>
                  </a:lnTo>
                  <a:lnTo>
                    <a:pt x="330" y="583"/>
                  </a:lnTo>
                  <a:lnTo>
                    <a:pt x="324" y="583"/>
                  </a:lnTo>
                  <a:lnTo>
                    <a:pt x="318" y="583"/>
                  </a:lnTo>
                  <a:lnTo>
                    <a:pt x="311" y="583"/>
                  </a:lnTo>
                  <a:lnTo>
                    <a:pt x="305" y="590"/>
                  </a:lnTo>
                  <a:lnTo>
                    <a:pt x="299" y="590"/>
                  </a:lnTo>
                  <a:lnTo>
                    <a:pt x="299" y="596"/>
                  </a:lnTo>
                  <a:lnTo>
                    <a:pt x="292" y="596"/>
                  </a:lnTo>
                  <a:lnTo>
                    <a:pt x="292" y="590"/>
                  </a:lnTo>
                  <a:lnTo>
                    <a:pt x="286" y="590"/>
                  </a:lnTo>
                  <a:lnTo>
                    <a:pt x="280" y="590"/>
                  </a:lnTo>
                  <a:lnTo>
                    <a:pt x="280" y="583"/>
                  </a:lnTo>
                  <a:lnTo>
                    <a:pt x="273" y="583"/>
                  </a:lnTo>
                  <a:lnTo>
                    <a:pt x="267" y="583"/>
                  </a:lnTo>
                  <a:lnTo>
                    <a:pt x="260" y="583"/>
                  </a:lnTo>
                  <a:lnTo>
                    <a:pt x="260" y="577"/>
                  </a:lnTo>
                  <a:lnTo>
                    <a:pt x="260" y="571"/>
                  </a:lnTo>
                  <a:lnTo>
                    <a:pt x="267" y="564"/>
                  </a:lnTo>
                  <a:lnTo>
                    <a:pt x="267" y="558"/>
                  </a:lnTo>
                  <a:lnTo>
                    <a:pt x="267" y="552"/>
                  </a:lnTo>
                  <a:lnTo>
                    <a:pt x="273" y="552"/>
                  </a:lnTo>
                  <a:lnTo>
                    <a:pt x="267" y="552"/>
                  </a:lnTo>
                  <a:lnTo>
                    <a:pt x="260" y="552"/>
                  </a:lnTo>
                  <a:lnTo>
                    <a:pt x="260" y="545"/>
                  </a:lnTo>
                  <a:lnTo>
                    <a:pt x="254" y="545"/>
                  </a:lnTo>
                  <a:lnTo>
                    <a:pt x="248" y="545"/>
                  </a:lnTo>
                  <a:lnTo>
                    <a:pt x="241" y="545"/>
                  </a:lnTo>
                  <a:lnTo>
                    <a:pt x="235" y="545"/>
                  </a:lnTo>
                  <a:lnTo>
                    <a:pt x="229" y="545"/>
                  </a:lnTo>
                  <a:lnTo>
                    <a:pt x="229" y="539"/>
                  </a:lnTo>
                  <a:lnTo>
                    <a:pt x="229" y="545"/>
                  </a:lnTo>
                  <a:lnTo>
                    <a:pt x="222" y="545"/>
                  </a:lnTo>
                  <a:lnTo>
                    <a:pt x="216" y="545"/>
                  </a:lnTo>
                  <a:lnTo>
                    <a:pt x="210" y="545"/>
                  </a:lnTo>
                  <a:lnTo>
                    <a:pt x="210" y="552"/>
                  </a:lnTo>
                  <a:lnTo>
                    <a:pt x="203" y="552"/>
                  </a:lnTo>
                  <a:lnTo>
                    <a:pt x="197" y="552"/>
                  </a:lnTo>
                  <a:lnTo>
                    <a:pt x="191" y="552"/>
                  </a:lnTo>
                  <a:lnTo>
                    <a:pt x="191" y="558"/>
                  </a:lnTo>
                  <a:lnTo>
                    <a:pt x="184" y="558"/>
                  </a:lnTo>
                  <a:lnTo>
                    <a:pt x="184" y="564"/>
                  </a:lnTo>
                  <a:lnTo>
                    <a:pt x="178" y="564"/>
                  </a:lnTo>
                  <a:lnTo>
                    <a:pt x="172" y="564"/>
                  </a:lnTo>
                  <a:lnTo>
                    <a:pt x="172" y="571"/>
                  </a:lnTo>
                  <a:lnTo>
                    <a:pt x="172" y="577"/>
                  </a:lnTo>
                  <a:lnTo>
                    <a:pt x="172" y="571"/>
                  </a:lnTo>
                  <a:lnTo>
                    <a:pt x="172" y="577"/>
                  </a:lnTo>
                  <a:lnTo>
                    <a:pt x="165" y="577"/>
                  </a:lnTo>
                  <a:lnTo>
                    <a:pt x="159" y="577"/>
                  </a:lnTo>
                  <a:lnTo>
                    <a:pt x="159" y="583"/>
                  </a:lnTo>
                  <a:lnTo>
                    <a:pt x="153" y="583"/>
                  </a:lnTo>
                  <a:lnTo>
                    <a:pt x="153" y="590"/>
                  </a:lnTo>
                  <a:lnTo>
                    <a:pt x="146" y="590"/>
                  </a:lnTo>
                  <a:lnTo>
                    <a:pt x="140" y="590"/>
                  </a:lnTo>
                  <a:lnTo>
                    <a:pt x="134" y="590"/>
                  </a:lnTo>
                  <a:lnTo>
                    <a:pt x="134" y="596"/>
                  </a:lnTo>
                  <a:lnTo>
                    <a:pt x="127" y="596"/>
                  </a:lnTo>
                  <a:lnTo>
                    <a:pt x="127" y="602"/>
                  </a:lnTo>
                  <a:lnTo>
                    <a:pt x="121" y="602"/>
                  </a:lnTo>
                  <a:lnTo>
                    <a:pt x="121" y="609"/>
                  </a:lnTo>
                  <a:lnTo>
                    <a:pt x="115" y="609"/>
                  </a:lnTo>
                  <a:lnTo>
                    <a:pt x="108" y="609"/>
                  </a:lnTo>
                  <a:lnTo>
                    <a:pt x="102" y="609"/>
                  </a:lnTo>
                  <a:lnTo>
                    <a:pt x="102" y="615"/>
                  </a:lnTo>
                  <a:lnTo>
                    <a:pt x="96" y="615"/>
                  </a:lnTo>
                  <a:lnTo>
                    <a:pt x="96" y="621"/>
                  </a:lnTo>
                  <a:lnTo>
                    <a:pt x="89" y="621"/>
                  </a:lnTo>
                  <a:lnTo>
                    <a:pt x="89" y="628"/>
                  </a:lnTo>
                  <a:lnTo>
                    <a:pt x="83" y="628"/>
                  </a:lnTo>
                  <a:lnTo>
                    <a:pt x="76" y="628"/>
                  </a:lnTo>
                  <a:lnTo>
                    <a:pt x="70" y="628"/>
                  </a:lnTo>
                  <a:lnTo>
                    <a:pt x="64" y="628"/>
                  </a:lnTo>
                  <a:lnTo>
                    <a:pt x="64" y="634"/>
                  </a:lnTo>
                  <a:lnTo>
                    <a:pt x="57" y="634"/>
                  </a:lnTo>
                  <a:lnTo>
                    <a:pt x="57" y="640"/>
                  </a:lnTo>
                  <a:lnTo>
                    <a:pt x="51" y="640"/>
                  </a:lnTo>
                  <a:lnTo>
                    <a:pt x="51" y="634"/>
                  </a:lnTo>
                  <a:lnTo>
                    <a:pt x="57" y="634"/>
                  </a:lnTo>
                  <a:lnTo>
                    <a:pt x="57" y="628"/>
                  </a:lnTo>
                  <a:lnTo>
                    <a:pt x="57" y="621"/>
                  </a:lnTo>
                  <a:lnTo>
                    <a:pt x="64" y="615"/>
                  </a:lnTo>
                  <a:lnTo>
                    <a:pt x="64" y="609"/>
                  </a:lnTo>
                  <a:lnTo>
                    <a:pt x="57" y="609"/>
                  </a:lnTo>
                  <a:lnTo>
                    <a:pt x="57" y="602"/>
                  </a:lnTo>
                  <a:lnTo>
                    <a:pt x="57" y="596"/>
                  </a:lnTo>
                  <a:lnTo>
                    <a:pt x="57" y="590"/>
                  </a:lnTo>
                  <a:lnTo>
                    <a:pt x="64" y="590"/>
                  </a:lnTo>
                  <a:lnTo>
                    <a:pt x="57" y="583"/>
                  </a:lnTo>
                  <a:lnTo>
                    <a:pt x="64" y="583"/>
                  </a:lnTo>
                  <a:lnTo>
                    <a:pt x="64" y="577"/>
                  </a:lnTo>
                  <a:lnTo>
                    <a:pt x="64" y="571"/>
                  </a:lnTo>
                  <a:lnTo>
                    <a:pt x="57" y="571"/>
                  </a:lnTo>
                  <a:lnTo>
                    <a:pt x="64" y="571"/>
                  </a:lnTo>
                  <a:lnTo>
                    <a:pt x="64" y="564"/>
                  </a:lnTo>
                  <a:lnTo>
                    <a:pt x="57" y="564"/>
                  </a:lnTo>
                  <a:lnTo>
                    <a:pt x="64" y="564"/>
                  </a:lnTo>
                  <a:lnTo>
                    <a:pt x="64" y="558"/>
                  </a:lnTo>
                  <a:lnTo>
                    <a:pt x="57" y="558"/>
                  </a:lnTo>
                  <a:lnTo>
                    <a:pt x="64" y="558"/>
                  </a:lnTo>
                  <a:lnTo>
                    <a:pt x="70" y="558"/>
                  </a:lnTo>
                  <a:lnTo>
                    <a:pt x="70" y="552"/>
                  </a:lnTo>
                  <a:lnTo>
                    <a:pt x="64" y="552"/>
                  </a:lnTo>
                  <a:lnTo>
                    <a:pt x="64" y="545"/>
                  </a:lnTo>
                  <a:lnTo>
                    <a:pt x="57" y="545"/>
                  </a:lnTo>
                  <a:lnTo>
                    <a:pt x="57" y="539"/>
                  </a:lnTo>
                  <a:lnTo>
                    <a:pt x="51" y="539"/>
                  </a:lnTo>
                  <a:lnTo>
                    <a:pt x="51" y="533"/>
                  </a:lnTo>
                  <a:lnTo>
                    <a:pt x="45" y="533"/>
                  </a:lnTo>
                  <a:lnTo>
                    <a:pt x="38" y="533"/>
                  </a:lnTo>
                  <a:lnTo>
                    <a:pt x="38" y="526"/>
                  </a:lnTo>
                  <a:lnTo>
                    <a:pt x="38" y="520"/>
                  </a:lnTo>
                  <a:lnTo>
                    <a:pt x="38" y="513"/>
                  </a:lnTo>
                  <a:lnTo>
                    <a:pt x="38" y="507"/>
                  </a:lnTo>
                  <a:lnTo>
                    <a:pt x="38" y="501"/>
                  </a:lnTo>
                  <a:lnTo>
                    <a:pt x="32" y="501"/>
                  </a:lnTo>
                  <a:lnTo>
                    <a:pt x="38" y="501"/>
                  </a:lnTo>
                  <a:lnTo>
                    <a:pt x="32" y="501"/>
                  </a:lnTo>
                  <a:lnTo>
                    <a:pt x="38" y="501"/>
                  </a:lnTo>
                  <a:lnTo>
                    <a:pt x="38" y="494"/>
                  </a:lnTo>
                  <a:lnTo>
                    <a:pt x="38" y="488"/>
                  </a:lnTo>
                  <a:lnTo>
                    <a:pt x="38" y="482"/>
                  </a:lnTo>
                  <a:lnTo>
                    <a:pt x="45" y="482"/>
                  </a:lnTo>
                  <a:lnTo>
                    <a:pt x="45" y="475"/>
                  </a:lnTo>
                  <a:lnTo>
                    <a:pt x="38" y="482"/>
                  </a:lnTo>
                  <a:lnTo>
                    <a:pt x="38" y="475"/>
                  </a:lnTo>
                  <a:lnTo>
                    <a:pt x="38" y="469"/>
                  </a:lnTo>
                  <a:lnTo>
                    <a:pt x="38" y="463"/>
                  </a:lnTo>
                  <a:lnTo>
                    <a:pt x="45" y="463"/>
                  </a:lnTo>
                  <a:lnTo>
                    <a:pt x="51" y="463"/>
                  </a:lnTo>
                  <a:lnTo>
                    <a:pt x="51" y="456"/>
                  </a:lnTo>
                  <a:lnTo>
                    <a:pt x="57" y="456"/>
                  </a:lnTo>
                  <a:lnTo>
                    <a:pt x="57" y="450"/>
                  </a:lnTo>
                  <a:lnTo>
                    <a:pt x="51" y="450"/>
                  </a:lnTo>
                  <a:lnTo>
                    <a:pt x="45" y="456"/>
                  </a:lnTo>
                  <a:lnTo>
                    <a:pt x="38" y="456"/>
                  </a:lnTo>
                  <a:lnTo>
                    <a:pt x="32" y="456"/>
                  </a:lnTo>
                  <a:lnTo>
                    <a:pt x="32" y="450"/>
                  </a:lnTo>
                  <a:lnTo>
                    <a:pt x="32" y="444"/>
                  </a:lnTo>
                  <a:lnTo>
                    <a:pt x="32" y="437"/>
                  </a:lnTo>
                  <a:lnTo>
                    <a:pt x="32" y="431"/>
                  </a:lnTo>
                  <a:lnTo>
                    <a:pt x="32" y="425"/>
                  </a:lnTo>
                  <a:lnTo>
                    <a:pt x="38" y="425"/>
                  </a:lnTo>
                  <a:lnTo>
                    <a:pt x="45" y="425"/>
                  </a:lnTo>
                  <a:lnTo>
                    <a:pt x="45" y="418"/>
                  </a:lnTo>
                  <a:lnTo>
                    <a:pt x="51" y="418"/>
                  </a:lnTo>
                  <a:lnTo>
                    <a:pt x="45" y="418"/>
                  </a:lnTo>
                  <a:lnTo>
                    <a:pt x="38" y="418"/>
                  </a:lnTo>
                  <a:lnTo>
                    <a:pt x="32" y="418"/>
                  </a:lnTo>
                  <a:lnTo>
                    <a:pt x="32" y="412"/>
                  </a:lnTo>
                  <a:lnTo>
                    <a:pt x="38" y="406"/>
                  </a:lnTo>
                  <a:lnTo>
                    <a:pt x="32" y="406"/>
                  </a:lnTo>
                  <a:lnTo>
                    <a:pt x="32" y="399"/>
                  </a:lnTo>
                  <a:lnTo>
                    <a:pt x="38" y="399"/>
                  </a:lnTo>
                  <a:lnTo>
                    <a:pt x="32" y="399"/>
                  </a:lnTo>
                  <a:lnTo>
                    <a:pt x="32" y="393"/>
                  </a:lnTo>
                  <a:lnTo>
                    <a:pt x="38" y="393"/>
                  </a:lnTo>
                  <a:lnTo>
                    <a:pt x="32" y="393"/>
                  </a:lnTo>
                  <a:lnTo>
                    <a:pt x="32" y="387"/>
                  </a:lnTo>
                  <a:lnTo>
                    <a:pt x="38" y="387"/>
                  </a:lnTo>
                  <a:lnTo>
                    <a:pt x="38" y="380"/>
                  </a:lnTo>
                  <a:lnTo>
                    <a:pt x="45" y="380"/>
                  </a:lnTo>
                  <a:lnTo>
                    <a:pt x="45" y="374"/>
                  </a:lnTo>
                  <a:lnTo>
                    <a:pt x="38" y="374"/>
                  </a:lnTo>
                  <a:lnTo>
                    <a:pt x="38" y="368"/>
                  </a:lnTo>
                  <a:lnTo>
                    <a:pt x="32" y="368"/>
                  </a:lnTo>
                  <a:lnTo>
                    <a:pt x="32" y="361"/>
                  </a:lnTo>
                  <a:lnTo>
                    <a:pt x="26" y="361"/>
                  </a:lnTo>
                  <a:lnTo>
                    <a:pt x="32" y="361"/>
                  </a:lnTo>
                  <a:lnTo>
                    <a:pt x="32" y="355"/>
                  </a:lnTo>
                  <a:lnTo>
                    <a:pt x="26" y="355"/>
                  </a:lnTo>
                  <a:lnTo>
                    <a:pt x="26" y="349"/>
                  </a:lnTo>
                  <a:lnTo>
                    <a:pt x="26" y="342"/>
                  </a:lnTo>
                  <a:lnTo>
                    <a:pt x="26" y="336"/>
                  </a:lnTo>
                  <a:lnTo>
                    <a:pt x="26" y="329"/>
                  </a:lnTo>
                  <a:lnTo>
                    <a:pt x="32" y="329"/>
                  </a:lnTo>
                  <a:lnTo>
                    <a:pt x="32" y="323"/>
                  </a:lnTo>
                  <a:lnTo>
                    <a:pt x="38" y="323"/>
                  </a:lnTo>
                  <a:lnTo>
                    <a:pt x="45" y="323"/>
                  </a:lnTo>
                  <a:lnTo>
                    <a:pt x="45" y="317"/>
                  </a:lnTo>
                  <a:lnTo>
                    <a:pt x="38" y="317"/>
                  </a:lnTo>
                  <a:lnTo>
                    <a:pt x="38" y="323"/>
                  </a:lnTo>
                  <a:lnTo>
                    <a:pt x="38" y="317"/>
                  </a:lnTo>
                  <a:lnTo>
                    <a:pt x="32" y="317"/>
                  </a:lnTo>
                  <a:lnTo>
                    <a:pt x="26" y="317"/>
                  </a:lnTo>
                  <a:lnTo>
                    <a:pt x="26" y="310"/>
                  </a:lnTo>
                  <a:lnTo>
                    <a:pt x="26" y="317"/>
                  </a:lnTo>
                  <a:lnTo>
                    <a:pt x="26" y="310"/>
                  </a:lnTo>
                  <a:lnTo>
                    <a:pt x="32" y="310"/>
                  </a:lnTo>
                  <a:lnTo>
                    <a:pt x="26" y="304"/>
                  </a:lnTo>
                  <a:lnTo>
                    <a:pt x="32" y="304"/>
                  </a:lnTo>
                  <a:lnTo>
                    <a:pt x="32" y="298"/>
                  </a:lnTo>
                  <a:lnTo>
                    <a:pt x="32" y="291"/>
                  </a:lnTo>
                  <a:lnTo>
                    <a:pt x="38" y="291"/>
                  </a:lnTo>
                  <a:lnTo>
                    <a:pt x="38" y="298"/>
                  </a:lnTo>
                  <a:lnTo>
                    <a:pt x="45" y="298"/>
                  </a:lnTo>
                  <a:lnTo>
                    <a:pt x="51" y="298"/>
                  </a:lnTo>
                  <a:lnTo>
                    <a:pt x="51" y="291"/>
                  </a:lnTo>
                  <a:lnTo>
                    <a:pt x="45" y="291"/>
                  </a:lnTo>
                  <a:lnTo>
                    <a:pt x="38" y="291"/>
                  </a:lnTo>
                  <a:lnTo>
                    <a:pt x="38" y="285"/>
                  </a:lnTo>
                  <a:lnTo>
                    <a:pt x="32" y="285"/>
                  </a:lnTo>
                  <a:lnTo>
                    <a:pt x="26" y="285"/>
                  </a:lnTo>
                  <a:lnTo>
                    <a:pt x="19" y="285"/>
                  </a:lnTo>
                  <a:lnTo>
                    <a:pt x="13" y="285"/>
                  </a:lnTo>
                  <a:lnTo>
                    <a:pt x="13" y="279"/>
                  </a:lnTo>
                  <a:lnTo>
                    <a:pt x="13" y="272"/>
                  </a:lnTo>
                  <a:lnTo>
                    <a:pt x="7" y="272"/>
                  </a:lnTo>
                  <a:lnTo>
                    <a:pt x="7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4" name="Freeform 115"/>
            <p:cNvSpPr>
              <a:spLocks/>
            </p:cNvSpPr>
            <p:nvPr/>
          </p:nvSpPr>
          <p:spPr bwMode="auto">
            <a:xfrm>
              <a:off x="2337319" y="4246480"/>
              <a:ext cx="658637" cy="422503"/>
            </a:xfrm>
            <a:custGeom>
              <a:avLst/>
              <a:gdLst>
                <a:gd name="T0" fmla="*/ 2147483647 w 622"/>
                <a:gd name="T1" fmla="*/ 2147483647 h 399"/>
                <a:gd name="T2" fmla="*/ 2147483647 w 622"/>
                <a:gd name="T3" fmla="*/ 2147483647 h 399"/>
                <a:gd name="T4" fmla="*/ 2147483647 w 622"/>
                <a:gd name="T5" fmla="*/ 2147483647 h 399"/>
                <a:gd name="T6" fmla="*/ 2147483647 w 622"/>
                <a:gd name="T7" fmla="*/ 2147483647 h 399"/>
                <a:gd name="T8" fmla="*/ 2147483647 w 622"/>
                <a:gd name="T9" fmla="*/ 2147483647 h 399"/>
                <a:gd name="T10" fmla="*/ 2147483647 w 622"/>
                <a:gd name="T11" fmla="*/ 2147483647 h 399"/>
                <a:gd name="T12" fmla="*/ 2147483647 w 622"/>
                <a:gd name="T13" fmla="*/ 2147483647 h 399"/>
                <a:gd name="T14" fmla="*/ 2147483647 w 622"/>
                <a:gd name="T15" fmla="*/ 2147483647 h 399"/>
                <a:gd name="T16" fmla="*/ 2147483647 w 622"/>
                <a:gd name="T17" fmla="*/ 2147483647 h 399"/>
                <a:gd name="T18" fmla="*/ 2147483647 w 622"/>
                <a:gd name="T19" fmla="*/ 2147483647 h 399"/>
                <a:gd name="T20" fmla="*/ 2147483647 w 622"/>
                <a:gd name="T21" fmla="*/ 2147483647 h 399"/>
                <a:gd name="T22" fmla="*/ 2147483647 w 622"/>
                <a:gd name="T23" fmla="*/ 2147483647 h 399"/>
                <a:gd name="T24" fmla="*/ 2147483647 w 622"/>
                <a:gd name="T25" fmla="*/ 2147483647 h 399"/>
                <a:gd name="T26" fmla="*/ 2147483647 w 622"/>
                <a:gd name="T27" fmla="*/ 2147483647 h 399"/>
                <a:gd name="T28" fmla="*/ 2147483647 w 622"/>
                <a:gd name="T29" fmla="*/ 2147483647 h 399"/>
                <a:gd name="T30" fmla="*/ 2147483647 w 622"/>
                <a:gd name="T31" fmla="*/ 2147483647 h 399"/>
                <a:gd name="T32" fmla="*/ 2147483647 w 622"/>
                <a:gd name="T33" fmla="*/ 2147483647 h 399"/>
                <a:gd name="T34" fmla="*/ 2147483647 w 622"/>
                <a:gd name="T35" fmla="*/ 2147483647 h 399"/>
                <a:gd name="T36" fmla="*/ 2147483647 w 622"/>
                <a:gd name="T37" fmla="*/ 2147483647 h 399"/>
                <a:gd name="T38" fmla="*/ 2147483647 w 622"/>
                <a:gd name="T39" fmla="*/ 2147483647 h 399"/>
                <a:gd name="T40" fmla="*/ 2147483647 w 622"/>
                <a:gd name="T41" fmla="*/ 2147483647 h 399"/>
                <a:gd name="T42" fmla="*/ 2147483647 w 622"/>
                <a:gd name="T43" fmla="*/ 2147483647 h 399"/>
                <a:gd name="T44" fmla="*/ 2147483647 w 622"/>
                <a:gd name="T45" fmla="*/ 2147483647 h 399"/>
                <a:gd name="T46" fmla="*/ 2147483647 w 622"/>
                <a:gd name="T47" fmla="*/ 2147483647 h 399"/>
                <a:gd name="T48" fmla="*/ 2147483647 w 622"/>
                <a:gd name="T49" fmla="*/ 2147483647 h 399"/>
                <a:gd name="T50" fmla="*/ 2147483647 w 622"/>
                <a:gd name="T51" fmla="*/ 2147483647 h 399"/>
                <a:gd name="T52" fmla="*/ 2147483647 w 622"/>
                <a:gd name="T53" fmla="*/ 2147483647 h 399"/>
                <a:gd name="T54" fmla="*/ 2147483647 w 622"/>
                <a:gd name="T55" fmla="*/ 2147483647 h 399"/>
                <a:gd name="T56" fmla="*/ 2147483647 w 622"/>
                <a:gd name="T57" fmla="*/ 2147483647 h 399"/>
                <a:gd name="T58" fmla="*/ 2147483647 w 622"/>
                <a:gd name="T59" fmla="*/ 2147483647 h 399"/>
                <a:gd name="T60" fmla="*/ 2147483647 w 622"/>
                <a:gd name="T61" fmla="*/ 2147483647 h 399"/>
                <a:gd name="T62" fmla="*/ 2147483647 w 622"/>
                <a:gd name="T63" fmla="*/ 2147483647 h 399"/>
                <a:gd name="T64" fmla="*/ 2147483647 w 622"/>
                <a:gd name="T65" fmla="*/ 2147483647 h 399"/>
                <a:gd name="T66" fmla="*/ 2147483647 w 622"/>
                <a:gd name="T67" fmla="*/ 2147483647 h 399"/>
                <a:gd name="T68" fmla="*/ 2147483647 w 622"/>
                <a:gd name="T69" fmla="*/ 2147483647 h 399"/>
                <a:gd name="T70" fmla="*/ 2147483647 w 622"/>
                <a:gd name="T71" fmla="*/ 2147483647 h 399"/>
                <a:gd name="T72" fmla="*/ 2147483647 w 622"/>
                <a:gd name="T73" fmla="*/ 2147483647 h 399"/>
                <a:gd name="T74" fmla="*/ 2147483647 w 622"/>
                <a:gd name="T75" fmla="*/ 2147483647 h 399"/>
                <a:gd name="T76" fmla="*/ 2147483647 w 622"/>
                <a:gd name="T77" fmla="*/ 2147483647 h 399"/>
                <a:gd name="T78" fmla="*/ 2147483647 w 622"/>
                <a:gd name="T79" fmla="*/ 2147483647 h 399"/>
                <a:gd name="T80" fmla="*/ 2147483647 w 622"/>
                <a:gd name="T81" fmla="*/ 2147483647 h 399"/>
                <a:gd name="T82" fmla="*/ 2147483647 w 622"/>
                <a:gd name="T83" fmla="*/ 2147483647 h 399"/>
                <a:gd name="T84" fmla="*/ 2147483647 w 622"/>
                <a:gd name="T85" fmla="*/ 2147483647 h 399"/>
                <a:gd name="T86" fmla="*/ 2147483647 w 622"/>
                <a:gd name="T87" fmla="*/ 2147483647 h 399"/>
                <a:gd name="T88" fmla="*/ 2147483647 w 622"/>
                <a:gd name="T89" fmla="*/ 2147483647 h 399"/>
                <a:gd name="T90" fmla="*/ 2147483647 w 622"/>
                <a:gd name="T91" fmla="*/ 2147483647 h 399"/>
                <a:gd name="T92" fmla="*/ 2147483647 w 622"/>
                <a:gd name="T93" fmla="*/ 2147483647 h 399"/>
                <a:gd name="T94" fmla="*/ 2147483647 w 622"/>
                <a:gd name="T95" fmla="*/ 2147483647 h 399"/>
                <a:gd name="T96" fmla="*/ 2147483647 w 622"/>
                <a:gd name="T97" fmla="*/ 2147483647 h 399"/>
                <a:gd name="T98" fmla="*/ 2147483647 w 622"/>
                <a:gd name="T99" fmla="*/ 2147483647 h 399"/>
                <a:gd name="T100" fmla="*/ 2147483647 w 622"/>
                <a:gd name="T101" fmla="*/ 2147483647 h 399"/>
                <a:gd name="T102" fmla="*/ 2147483647 w 622"/>
                <a:gd name="T103" fmla="*/ 2147483647 h 399"/>
                <a:gd name="T104" fmla="*/ 2147483647 w 622"/>
                <a:gd name="T105" fmla="*/ 2147483647 h 399"/>
                <a:gd name="T106" fmla="*/ 2147483647 w 622"/>
                <a:gd name="T107" fmla="*/ 2147483647 h 399"/>
                <a:gd name="T108" fmla="*/ 2147483647 w 622"/>
                <a:gd name="T109" fmla="*/ 2147483647 h 399"/>
                <a:gd name="T110" fmla="*/ 2147483647 w 622"/>
                <a:gd name="T111" fmla="*/ 2147483647 h 399"/>
                <a:gd name="T112" fmla="*/ 2147483647 w 622"/>
                <a:gd name="T113" fmla="*/ 2147483647 h 399"/>
                <a:gd name="T114" fmla="*/ 2147483647 w 622"/>
                <a:gd name="T115" fmla="*/ 2147483647 h 399"/>
                <a:gd name="T116" fmla="*/ 2147483647 w 622"/>
                <a:gd name="T117" fmla="*/ 2147483647 h 399"/>
                <a:gd name="T118" fmla="*/ 2147483647 w 622"/>
                <a:gd name="T119" fmla="*/ 2147483647 h 399"/>
                <a:gd name="T120" fmla="*/ 2147483647 w 622"/>
                <a:gd name="T121" fmla="*/ 2147483647 h 399"/>
                <a:gd name="T122" fmla="*/ 0 w 622"/>
                <a:gd name="T123" fmla="*/ 2147483647 h 3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399"/>
                <a:gd name="T188" fmla="*/ 622 w 622"/>
                <a:gd name="T189" fmla="*/ 399 h 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399">
                  <a:moveTo>
                    <a:pt x="0" y="279"/>
                  </a:moveTo>
                  <a:lnTo>
                    <a:pt x="0" y="279"/>
                  </a:lnTo>
                  <a:lnTo>
                    <a:pt x="0" y="272"/>
                  </a:lnTo>
                  <a:lnTo>
                    <a:pt x="7" y="272"/>
                  </a:lnTo>
                  <a:lnTo>
                    <a:pt x="7" y="266"/>
                  </a:lnTo>
                  <a:lnTo>
                    <a:pt x="13" y="260"/>
                  </a:lnTo>
                  <a:lnTo>
                    <a:pt x="13" y="253"/>
                  </a:lnTo>
                  <a:lnTo>
                    <a:pt x="13" y="247"/>
                  </a:lnTo>
                  <a:lnTo>
                    <a:pt x="13" y="241"/>
                  </a:lnTo>
                  <a:lnTo>
                    <a:pt x="13" y="234"/>
                  </a:lnTo>
                  <a:lnTo>
                    <a:pt x="13" y="228"/>
                  </a:lnTo>
                  <a:lnTo>
                    <a:pt x="19" y="228"/>
                  </a:lnTo>
                  <a:lnTo>
                    <a:pt x="19" y="222"/>
                  </a:lnTo>
                  <a:lnTo>
                    <a:pt x="19" y="215"/>
                  </a:lnTo>
                  <a:lnTo>
                    <a:pt x="26" y="209"/>
                  </a:lnTo>
                  <a:lnTo>
                    <a:pt x="26" y="203"/>
                  </a:lnTo>
                  <a:lnTo>
                    <a:pt x="26" y="196"/>
                  </a:lnTo>
                  <a:lnTo>
                    <a:pt x="26" y="190"/>
                  </a:lnTo>
                  <a:lnTo>
                    <a:pt x="26" y="183"/>
                  </a:lnTo>
                  <a:lnTo>
                    <a:pt x="32" y="183"/>
                  </a:lnTo>
                  <a:lnTo>
                    <a:pt x="32" y="177"/>
                  </a:lnTo>
                  <a:lnTo>
                    <a:pt x="32" y="171"/>
                  </a:lnTo>
                  <a:lnTo>
                    <a:pt x="26" y="164"/>
                  </a:lnTo>
                  <a:lnTo>
                    <a:pt x="26" y="158"/>
                  </a:lnTo>
                  <a:lnTo>
                    <a:pt x="26" y="152"/>
                  </a:lnTo>
                  <a:lnTo>
                    <a:pt x="32" y="152"/>
                  </a:lnTo>
                  <a:lnTo>
                    <a:pt x="32" y="145"/>
                  </a:lnTo>
                  <a:lnTo>
                    <a:pt x="38" y="145"/>
                  </a:lnTo>
                  <a:lnTo>
                    <a:pt x="45" y="139"/>
                  </a:lnTo>
                  <a:lnTo>
                    <a:pt x="51" y="133"/>
                  </a:lnTo>
                  <a:lnTo>
                    <a:pt x="45" y="126"/>
                  </a:lnTo>
                  <a:lnTo>
                    <a:pt x="51" y="126"/>
                  </a:lnTo>
                  <a:lnTo>
                    <a:pt x="51" y="120"/>
                  </a:lnTo>
                  <a:lnTo>
                    <a:pt x="51" y="114"/>
                  </a:lnTo>
                  <a:lnTo>
                    <a:pt x="51" y="107"/>
                  </a:lnTo>
                  <a:lnTo>
                    <a:pt x="5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88"/>
                  </a:lnTo>
                  <a:lnTo>
                    <a:pt x="64" y="88"/>
                  </a:lnTo>
                  <a:lnTo>
                    <a:pt x="70" y="88"/>
                  </a:lnTo>
                  <a:lnTo>
                    <a:pt x="76" y="82"/>
                  </a:lnTo>
                  <a:lnTo>
                    <a:pt x="83" y="76"/>
                  </a:lnTo>
                  <a:lnTo>
                    <a:pt x="83" y="69"/>
                  </a:lnTo>
                  <a:lnTo>
                    <a:pt x="89" y="69"/>
                  </a:lnTo>
                  <a:lnTo>
                    <a:pt x="89" y="63"/>
                  </a:lnTo>
                  <a:lnTo>
                    <a:pt x="89" y="50"/>
                  </a:lnTo>
                  <a:lnTo>
                    <a:pt x="96" y="44"/>
                  </a:lnTo>
                  <a:lnTo>
                    <a:pt x="96" y="38"/>
                  </a:lnTo>
                  <a:lnTo>
                    <a:pt x="102" y="38"/>
                  </a:lnTo>
                  <a:lnTo>
                    <a:pt x="108" y="38"/>
                  </a:lnTo>
                  <a:lnTo>
                    <a:pt x="108" y="31"/>
                  </a:lnTo>
                  <a:lnTo>
                    <a:pt x="115" y="31"/>
                  </a:lnTo>
                  <a:lnTo>
                    <a:pt x="115" y="25"/>
                  </a:lnTo>
                  <a:lnTo>
                    <a:pt x="121" y="25"/>
                  </a:lnTo>
                  <a:lnTo>
                    <a:pt x="127" y="25"/>
                  </a:lnTo>
                  <a:lnTo>
                    <a:pt x="134" y="25"/>
                  </a:lnTo>
                  <a:lnTo>
                    <a:pt x="134" y="19"/>
                  </a:lnTo>
                  <a:lnTo>
                    <a:pt x="140" y="12"/>
                  </a:lnTo>
                  <a:lnTo>
                    <a:pt x="140" y="19"/>
                  </a:lnTo>
                  <a:lnTo>
                    <a:pt x="146" y="12"/>
                  </a:lnTo>
                  <a:lnTo>
                    <a:pt x="153" y="12"/>
                  </a:lnTo>
                  <a:lnTo>
                    <a:pt x="153" y="6"/>
                  </a:lnTo>
                  <a:lnTo>
                    <a:pt x="159" y="6"/>
                  </a:lnTo>
                  <a:lnTo>
                    <a:pt x="165" y="12"/>
                  </a:lnTo>
                  <a:lnTo>
                    <a:pt x="172" y="12"/>
                  </a:lnTo>
                  <a:lnTo>
                    <a:pt x="178" y="12"/>
                  </a:lnTo>
                  <a:lnTo>
                    <a:pt x="184" y="12"/>
                  </a:lnTo>
                  <a:lnTo>
                    <a:pt x="191" y="6"/>
                  </a:lnTo>
                  <a:lnTo>
                    <a:pt x="197" y="12"/>
                  </a:lnTo>
                  <a:lnTo>
                    <a:pt x="203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22" y="19"/>
                  </a:lnTo>
                  <a:lnTo>
                    <a:pt x="229" y="19"/>
                  </a:lnTo>
                  <a:lnTo>
                    <a:pt x="229" y="12"/>
                  </a:lnTo>
                  <a:lnTo>
                    <a:pt x="229" y="6"/>
                  </a:lnTo>
                  <a:lnTo>
                    <a:pt x="235" y="6"/>
                  </a:lnTo>
                  <a:lnTo>
                    <a:pt x="235" y="0"/>
                  </a:lnTo>
                  <a:lnTo>
                    <a:pt x="241" y="6"/>
                  </a:lnTo>
                  <a:lnTo>
                    <a:pt x="248" y="6"/>
                  </a:lnTo>
                  <a:lnTo>
                    <a:pt x="254" y="6"/>
                  </a:lnTo>
                  <a:lnTo>
                    <a:pt x="254" y="12"/>
                  </a:lnTo>
                  <a:lnTo>
                    <a:pt x="260" y="12"/>
                  </a:lnTo>
                  <a:lnTo>
                    <a:pt x="267" y="12"/>
                  </a:lnTo>
                  <a:lnTo>
                    <a:pt x="273" y="12"/>
                  </a:lnTo>
                  <a:lnTo>
                    <a:pt x="273" y="19"/>
                  </a:lnTo>
                  <a:lnTo>
                    <a:pt x="279" y="19"/>
                  </a:lnTo>
                  <a:lnTo>
                    <a:pt x="286" y="19"/>
                  </a:lnTo>
                  <a:lnTo>
                    <a:pt x="292" y="19"/>
                  </a:lnTo>
                  <a:lnTo>
                    <a:pt x="299" y="19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1" y="19"/>
                  </a:lnTo>
                  <a:lnTo>
                    <a:pt x="318" y="19"/>
                  </a:lnTo>
                  <a:lnTo>
                    <a:pt x="324" y="19"/>
                  </a:lnTo>
                  <a:lnTo>
                    <a:pt x="324" y="25"/>
                  </a:lnTo>
                  <a:lnTo>
                    <a:pt x="330" y="25"/>
                  </a:lnTo>
                  <a:lnTo>
                    <a:pt x="337" y="25"/>
                  </a:lnTo>
                  <a:lnTo>
                    <a:pt x="343" y="31"/>
                  </a:lnTo>
                  <a:lnTo>
                    <a:pt x="343" y="25"/>
                  </a:lnTo>
                  <a:lnTo>
                    <a:pt x="349" y="31"/>
                  </a:lnTo>
                  <a:lnTo>
                    <a:pt x="356" y="31"/>
                  </a:lnTo>
                  <a:lnTo>
                    <a:pt x="356" y="38"/>
                  </a:lnTo>
                  <a:lnTo>
                    <a:pt x="362" y="38"/>
                  </a:lnTo>
                  <a:lnTo>
                    <a:pt x="362" y="44"/>
                  </a:lnTo>
                  <a:lnTo>
                    <a:pt x="368" y="44"/>
                  </a:lnTo>
                  <a:lnTo>
                    <a:pt x="368" y="38"/>
                  </a:lnTo>
                  <a:lnTo>
                    <a:pt x="375" y="38"/>
                  </a:lnTo>
                  <a:lnTo>
                    <a:pt x="381" y="38"/>
                  </a:lnTo>
                  <a:lnTo>
                    <a:pt x="387" y="38"/>
                  </a:lnTo>
                  <a:lnTo>
                    <a:pt x="387" y="44"/>
                  </a:lnTo>
                  <a:lnTo>
                    <a:pt x="394" y="44"/>
                  </a:lnTo>
                  <a:lnTo>
                    <a:pt x="394" y="38"/>
                  </a:lnTo>
                  <a:lnTo>
                    <a:pt x="400" y="38"/>
                  </a:lnTo>
                  <a:lnTo>
                    <a:pt x="406" y="44"/>
                  </a:lnTo>
                  <a:lnTo>
                    <a:pt x="413" y="44"/>
                  </a:lnTo>
                  <a:lnTo>
                    <a:pt x="419" y="44"/>
                  </a:lnTo>
                  <a:lnTo>
                    <a:pt x="425" y="44"/>
                  </a:lnTo>
                  <a:lnTo>
                    <a:pt x="425" y="38"/>
                  </a:lnTo>
                  <a:lnTo>
                    <a:pt x="432" y="44"/>
                  </a:lnTo>
                  <a:lnTo>
                    <a:pt x="432" y="38"/>
                  </a:lnTo>
                  <a:lnTo>
                    <a:pt x="438" y="44"/>
                  </a:lnTo>
                  <a:lnTo>
                    <a:pt x="438" y="38"/>
                  </a:lnTo>
                  <a:lnTo>
                    <a:pt x="438" y="44"/>
                  </a:lnTo>
                  <a:lnTo>
                    <a:pt x="444" y="44"/>
                  </a:lnTo>
                  <a:lnTo>
                    <a:pt x="444" y="50"/>
                  </a:lnTo>
                  <a:lnTo>
                    <a:pt x="444" y="57"/>
                  </a:lnTo>
                  <a:lnTo>
                    <a:pt x="451" y="57"/>
                  </a:lnTo>
                  <a:lnTo>
                    <a:pt x="457" y="57"/>
                  </a:lnTo>
                  <a:lnTo>
                    <a:pt x="463" y="57"/>
                  </a:lnTo>
                  <a:lnTo>
                    <a:pt x="463" y="63"/>
                  </a:lnTo>
                  <a:lnTo>
                    <a:pt x="470" y="63"/>
                  </a:lnTo>
                  <a:lnTo>
                    <a:pt x="470" y="69"/>
                  </a:lnTo>
                  <a:lnTo>
                    <a:pt x="470" y="76"/>
                  </a:lnTo>
                  <a:lnTo>
                    <a:pt x="470" y="82"/>
                  </a:lnTo>
                  <a:lnTo>
                    <a:pt x="476" y="82"/>
                  </a:lnTo>
                  <a:lnTo>
                    <a:pt x="470" y="82"/>
                  </a:lnTo>
                  <a:lnTo>
                    <a:pt x="470" y="88"/>
                  </a:lnTo>
                  <a:lnTo>
                    <a:pt x="476" y="88"/>
                  </a:lnTo>
                  <a:lnTo>
                    <a:pt x="476" y="95"/>
                  </a:lnTo>
                  <a:lnTo>
                    <a:pt x="470" y="95"/>
                  </a:lnTo>
                  <a:lnTo>
                    <a:pt x="476" y="101"/>
                  </a:lnTo>
                  <a:lnTo>
                    <a:pt x="470" y="101"/>
                  </a:lnTo>
                  <a:lnTo>
                    <a:pt x="470" y="107"/>
                  </a:lnTo>
                  <a:lnTo>
                    <a:pt x="476" y="107"/>
                  </a:lnTo>
                  <a:lnTo>
                    <a:pt x="470" y="107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6" y="120"/>
                  </a:lnTo>
                  <a:lnTo>
                    <a:pt x="476" y="126"/>
                  </a:lnTo>
                  <a:lnTo>
                    <a:pt x="476" y="133"/>
                  </a:lnTo>
                  <a:lnTo>
                    <a:pt x="483" y="139"/>
                  </a:lnTo>
                  <a:lnTo>
                    <a:pt x="483" y="133"/>
                  </a:lnTo>
                  <a:lnTo>
                    <a:pt x="483" y="139"/>
                  </a:lnTo>
                  <a:lnTo>
                    <a:pt x="483" y="145"/>
                  </a:lnTo>
                  <a:lnTo>
                    <a:pt x="489" y="145"/>
                  </a:lnTo>
                  <a:lnTo>
                    <a:pt x="489" y="152"/>
                  </a:lnTo>
                  <a:lnTo>
                    <a:pt x="495" y="152"/>
                  </a:lnTo>
                  <a:lnTo>
                    <a:pt x="495" y="158"/>
                  </a:lnTo>
                  <a:lnTo>
                    <a:pt x="502" y="158"/>
                  </a:lnTo>
                  <a:lnTo>
                    <a:pt x="495" y="158"/>
                  </a:lnTo>
                  <a:lnTo>
                    <a:pt x="502" y="164"/>
                  </a:lnTo>
                  <a:lnTo>
                    <a:pt x="495" y="164"/>
                  </a:lnTo>
                  <a:lnTo>
                    <a:pt x="502" y="164"/>
                  </a:lnTo>
                  <a:lnTo>
                    <a:pt x="502" y="171"/>
                  </a:lnTo>
                  <a:lnTo>
                    <a:pt x="508" y="171"/>
                  </a:lnTo>
                  <a:lnTo>
                    <a:pt x="508" y="177"/>
                  </a:lnTo>
                  <a:lnTo>
                    <a:pt x="514" y="177"/>
                  </a:lnTo>
                  <a:lnTo>
                    <a:pt x="508" y="177"/>
                  </a:lnTo>
                  <a:lnTo>
                    <a:pt x="508" y="183"/>
                  </a:lnTo>
                  <a:lnTo>
                    <a:pt x="508" y="190"/>
                  </a:lnTo>
                  <a:lnTo>
                    <a:pt x="502" y="190"/>
                  </a:lnTo>
                  <a:lnTo>
                    <a:pt x="502" y="196"/>
                  </a:lnTo>
                  <a:lnTo>
                    <a:pt x="502" y="203"/>
                  </a:lnTo>
                  <a:lnTo>
                    <a:pt x="502" y="209"/>
                  </a:lnTo>
                  <a:lnTo>
                    <a:pt x="508" y="209"/>
                  </a:lnTo>
                  <a:lnTo>
                    <a:pt x="514" y="209"/>
                  </a:lnTo>
                  <a:lnTo>
                    <a:pt x="521" y="209"/>
                  </a:lnTo>
                  <a:lnTo>
                    <a:pt x="527" y="209"/>
                  </a:lnTo>
                  <a:lnTo>
                    <a:pt x="527" y="203"/>
                  </a:lnTo>
                  <a:lnTo>
                    <a:pt x="533" y="203"/>
                  </a:lnTo>
                  <a:lnTo>
                    <a:pt x="527" y="203"/>
                  </a:lnTo>
                  <a:lnTo>
                    <a:pt x="533" y="203"/>
                  </a:lnTo>
                  <a:lnTo>
                    <a:pt x="533" y="209"/>
                  </a:lnTo>
                  <a:lnTo>
                    <a:pt x="540" y="209"/>
                  </a:lnTo>
                  <a:lnTo>
                    <a:pt x="546" y="209"/>
                  </a:lnTo>
                  <a:lnTo>
                    <a:pt x="546" y="203"/>
                  </a:lnTo>
                  <a:lnTo>
                    <a:pt x="546" y="209"/>
                  </a:lnTo>
                  <a:lnTo>
                    <a:pt x="546" y="203"/>
                  </a:lnTo>
                  <a:lnTo>
                    <a:pt x="546" y="209"/>
                  </a:lnTo>
                  <a:lnTo>
                    <a:pt x="552" y="209"/>
                  </a:lnTo>
                  <a:lnTo>
                    <a:pt x="559" y="209"/>
                  </a:lnTo>
                  <a:lnTo>
                    <a:pt x="565" y="209"/>
                  </a:lnTo>
                  <a:lnTo>
                    <a:pt x="559" y="209"/>
                  </a:lnTo>
                  <a:lnTo>
                    <a:pt x="565" y="209"/>
                  </a:lnTo>
                  <a:lnTo>
                    <a:pt x="559" y="209"/>
                  </a:lnTo>
                  <a:lnTo>
                    <a:pt x="565" y="209"/>
                  </a:lnTo>
                  <a:lnTo>
                    <a:pt x="571" y="209"/>
                  </a:lnTo>
                  <a:lnTo>
                    <a:pt x="578" y="209"/>
                  </a:lnTo>
                  <a:lnTo>
                    <a:pt x="578" y="215"/>
                  </a:lnTo>
                  <a:lnTo>
                    <a:pt x="571" y="222"/>
                  </a:lnTo>
                  <a:lnTo>
                    <a:pt x="571" y="228"/>
                  </a:lnTo>
                  <a:lnTo>
                    <a:pt x="571" y="234"/>
                  </a:lnTo>
                  <a:lnTo>
                    <a:pt x="571" y="241"/>
                  </a:lnTo>
                  <a:lnTo>
                    <a:pt x="571" y="247"/>
                  </a:lnTo>
                  <a:lnTo>
                    <a:pt x="578" y="247"/>
                  </a:lnTo>
                  <a:lnTo>
                    <a:pt x="578" y="241"/>
                  </a:lnTo>
                  <a:lnTo>
                    <a:pt x="584" y="241"/>
                  </a:lnTo>
                  <a:lnTo>
                    <a:pt x="584" y="234"/>
                  </a:lnTo>
                  <a:lnTo>
                    <a:pt x="590" y="234"/>
                  </a:lnTo>
                  <a:lnTo>
                    <a:pt x="590" y="241"/>
                  </a:lnTo>
                  <a:lnTo>
                    <a:pt x="597" y="241"/>
                  </a:lnTo>
                  <a:lnTo>
                    <a:pt x="597" y="247"/>
                  </a:lnTo>
                  <a:lnTo>
                    <a:pt x="597" y="241"/>
                  </a:lnTo>
                  <a:lnTo>
                    <a:pt x="603" y="241"/>
                  </a:lnTo>
                  <a:lnTo>
                    <a:pt x="603" y="234"/>
                  </a:lnTo>
                  <a:lnTo>
                    <a:pt x="603" y="241"/>
                  </a:lnTo>
                  <a:lnTo>
                    <a:pt x="603" y="234"/>
                  </a:lnTo>
                  <a:lnTo>
                    <a:pt x="603" y="241"/>
                  </a:lnTo>
                  <a:lnTo>
                    <a:pt x="603" y="247"/>
                  </a:lnTo>
                  <a:lnTo>
                    <a:pt x="609" y="247"/>
                  </a:lnTo>
                  <a:lnTo>
                    <a:pt x="609" y="253"/>
                  </a:lnTo>
                  <a:lnTo>
                    <a:pt x="609" y="260"/>
                  </a:lnTo>
                  <a:lnTo>
                    <a:pt x="616" y="260"/>
                  </a:lnTo>
                  <a:lnTo>
                    <a:pt x="622" y="260"/>
                  </a:lnTo>
                  <a:lnTo>
                    <a:pt x="616" y="266"/>
                  </a:lnTo>
                  <a:lnTo>
                    <a:pt x="616" y="272"/>
                  </a:lnTo>
                  <a:lnTo>
                    <a:pt x="609" y="272"/>
                  </a:lnTo>
                  <a:lnTo>
                    <a:pt x="609" y="279"/>
                  </a:lnTo>
                  <a:lnTo>
                    <a:pt x="603" y="279"/>
                  </a:lnTo>
                  <a:lnTo>
                    <a:pt x="603" y="285"/>
                  </a:lnTo>
                  <a:lnTo>
                    <a:pt x="597" y="285"/>
                  </a:lnTo>
                  <a:lnTo>
                    <a:pt x="597" y="291"/>
                  </a:lnTo>
                  <a:lnTo>
                    <a:pt x="590" y="291"/>
                  </a:lnTo>
                  <a:lnTo>
                    <a:pt x="584" y="298"/>
                  </a:lnTo>
                  <a:lnTo>
                    <a:pt x="578" y="304"/>
                  </a:lnTo>
                  <a:lnTo>
                    <a:pt x="578" y="317"/>
                  </a:lnTo>
                  <a:lnTo>
                    <a:pt x="571" y="317"/>
                  </a:lnTo>
                  <a:lnTo>
                    <a:pt x="571" y="323"/>
                  </a:lnTo>
                  <a:lnTo>
                    <a:pt x="571" y="329"/>
                  </a:lnTo>
                  <a:lnTo>
                    <a:pt x="565" y="329"/>
                  </a:lnTo>
                  <a:lnTo>
                    <a:pt x="559" y="329"/>
                  </a:lnTo>
                  <a:lnTo>
                    <a:pt x="546" y="329"/>
                  </a:lnTo>
                  <a:lnTo>
                    <a:pt x="533" y="329"/>
                  </a:lnTo>
                  <a:lnTo>
                    <a:pt x="533" y="336"/>
                  </a:lnTo>
                  <a:lnTo>
                    <a:pt x="527" y="336"/>
                  </a:lnTo>
                  <a:lnTo>
                    <a:pt x="521" y="336"/>
                  </a:lnTo>
                  <a:lnTo>
                    <a:pt x="521" y="329"/>
                  </a:lnTo>
                  <a:lnTo>
                    <a:pt x="521" y="336"/>
                  </a:lnTo>
                  <a:lnTo>
                    <a:pt x="514" y="336"/>
                  </a:lnTo>
                  <a:lnTo>
                    <a:pt x="508" y="336"/>
                  </a:lnTo>
                  <a:lnTo>
                    <a:pt x="508" y="342"/>
                  </a:lnTo>
                  <a:lnTo>
                    <a:pt x="502" y="342"/>
                  </a:lnTo>
                  <a:lnTo>
                    <a:pt x="495" y="342"/>
                  </a:lnTo>
                  <a:lnTo>
                    <a:pt x="495" y="348"/>
                  </a:lnTo>
                  <a:lnTo>
                    <a:pt x="489" y="348"/>
                  </a:lnTo>
                  <a:lnTo>
                    <a:pt x="483" y="348"/>
                  </a:lnTo>
                  <a:lnTo>
                    <a:pt x="483" y="355"/>
                  </a:lnTo>
                  <a:lnTo>
                    <a:pt x="476" y="355"/>
                  </a:lnTo>
                  <a:lnTo>
                    <a:pt x="470" y="355"/>
                  </a:lnTo>
                  <a:lnTo>
                    <a:pt x="470" y="348"/>
                  </a:lnTo>
                  <a:lnTo>
                    <a:pt x="470" y="355"/>
                  </a:lnTo>
                  <a:lnTo>
                    <a:pt x="470" y="348"/>
                  </a:lnTo>
                  <a:lnTo>
                    <a:pt x="463" y="348"/>
                  </a:lnTo>
                  <a:lnTo>
                    <a:pt x="470" y="348"/>
                  </a:lnTo>
                  <a:lnTo>
                    <a:pt x="463" y="348"/>
                  </a:lnTo>
                  <a:lnTo>
                    <a:pt x="457" y="348"/>
                  </a:lnTo>
                  <a:lnTo>
                    <a:pt x="457" y="342"/>
                  </a:lnTo>
                  <a:lnTo>
                    <a:pt x="451" y="342"/>
                  </a:lnTo>
                  <a:lnTo>
                    <a:pt x="451" y="336"/>
                  </a:lnTo>
                  <a:lnTo>
                    <a:pt x="451" y="342"/>
                  </a:lnTo>
                  <a:lnTo>
                    <a:pt x="451" y="336"/>
                  </a:lnTo>
                  <a:lnTo>
                    <a:pt x="444" y="336"/>
                  </a:lnTo>
                  <a:lnTo>
                    <a:pt x="438" y="336"/>
                  </a:lnTo>
                  <a:lnTo>
                    <a:pt x="432" y="336"/>
                  </a:lnTo>
                  <a:lnTo>
                    <a:pt x="425" y="336"/>
                  </a:lnTo>
                  <a:lnTo>
                    <a:pt x="425" y="342"/>
                  </a:lnTo>
                  <a:lnTo>
                    <a:pt x="425" y="336"/>
                  </a:lnTo>
                  <a:lnTo>
                    <a:pt x="419" y="336"/>
                  </a:lnTo>
                  <a:lnTo>
                    <a:pt x="425" y="336"/>
                  </a:lnTo>
                  <a:lnTo>
                    <a:pt x="419" y="336"/>
                  </a:lnTo>
                  <a:lnTo>
                    <a:pt x="419" y="342"/>
                  </a:lnTo>
                  <a:lnTo>
                    <a:pt x="419" y="336"/>
                  </a:lnTo>
                  <a:lnTo>
                    <a:pt x="413" y="336"/>
                  </a:lnTo>
                  <a:lnTo>
                    <a:pt x="406" y="336"/>
                  </a:lnTo>
                  <a:lnTo>
                    <a:pt x="406" y="342"/>
                  </a:lnTo>
                  <a:lnTo>
                    <a:pt x="406" y="348"/>
                  </a:lnTo>
                  <a:lnTo>
                    <a:pt x="406" y="342"/>
                  </a:lnTo>
                  <a:lnTo>
                    <a:pt x="406" y="348"/>
                  </a:lnTo>
                  <a:lnTo>
                    <a:pt x="400" y="342"/>
                  </a:lnTo>
                  <a:lnTo>
                    <a:pt x="400" y="336"/>
                  </a:lnTo>
                  <a:lnTo>
                    <a:pt x="400" y="342"/>
                  </a:lnTo>
                  <a:lnTo>
                    <a:pt x="394" y="336"/>
                  </a:lnTo>
                  <a:lnTo>
                    <a:pt x="387" y="336"/>
                  </a:lnTo>
                  <a:lnTo>
                    <a:pt x="381" y="336"/>
                  </a:lnTo>
                  <a:lnTo>
                    <a:pt x="381" y="342"/>
                  </a:lnTo>
                  <a:lnTo>
                    <a:pt x="375" y="336"/>
                  </a:lnTo>
                  <a:lnTo>
                    <a:pt x="375" y="342"/>
                  </a:lnTo>
                  <a:lnTo>
                    <a:pt x="375" y="348"/>
                  </a:lnTo>
                  <a:lnTo>
                    <a:pt x="368" y="348"/>
                  </a:lnTo>
                  <a:lnTo>
                    <a:pt x="368" y="355"/>
                  </a:lnTo>
                  <a:lnTo>
                    <a:pt x="362" y="355"/>
                  </a:lnTo>
                  <a:lnTo>
                    <a:pt x="368" y="355"/>
                  </a:lnTo>
                  <a:lnTo>
                    <a:pt x="362" y="355"/>
                  </a:lnTo>
                  <a:lnTo>
                    <a:pt x="356" y="355"/>
                  </a:lnTo>
                  <a:lnTo>
                    <a:pt x="356" y="361"/>
                  </a:lnTo>
                  <a:lnTo>
                    <a:pt x="356" y="355"/>
                  </a:lnTo>
                  <a:lnTo>
                    <a:pt x="349" y="361"/>
                  </a:lnTo>
                  <a:lnTo>
                    <a:pt x="349" y="355"/>
                  </a:lnTo>
                  <a:lnTo>
                    <a:pt x="349" y="361"/>
                  </a:lnTo>
                  <a:lnTo>
                    <a:pt x="343" y="361"/>
                  </a:lnTo>
                  <a:lnTo>
                    <a:pt x="343" y="355"/>
                  </a:lnTo>
                  <a:lnTo>
                    <a:pt x="337" y="355"/>
                  </a:lnTo>
                  <a:lnTo>
                    <a:pt x="330" y="355"/>
                  </a:lnTo>
                  <a:lnTo>
                    <a:pt x="330" y="361"/>
                  </a:lnTo>
                  <a:lnTo>
                    <a:pt x="324" y="361"/>
                  </a:lnTo>
                  <a:lnTo>
                    <a:pt x="318" y="361"/>
                  </a:lnTo>
                  <a:lnTo>
                    <a:pt x="318" y="367"/>
                  </a:lnTo>
                  <a:lnTo>
                    <a:pt x="318" y="374"/>
                  </a:lnTo>
                  <a:lnTo>
                    <a:pt x="311" y="374"/>
                  </a:lnTo>
                  <a:lnTo>
                    <a:pt x="318" y="374"/>
                  </a:lnTo>
                  <a:lnTo>
                    <a:pt x="318" y="380"/>
                  </a:lnTo>
                  <a:lnTo>
                    <a:pt x="318" y="386"/>
                  </a:lnTo>
                  <a:lnTo>
                    <a:pt x="318" y="393"/>
                  </a:lnTo>
                  <a:lnTo>
                    <a:pt x="311" y="393"/>
                  </a:lnTo>
                  <a:lnTo>
                    <a:pt x="305" y="393"/>
                  </a:lnTo>
                  <a:lnTo>
                    <a:pt x="305" y="399"/>
                  </a:lnTo>
                  <a:lnTo>
                    <a:pt x="299" y="399"/>
                  </a:lnTo>
                  <a:lnTo>
                    <a:pt x="299" y="393"/>
                  </a:lnTo>
                  <a:lnTo>
                    <a:pt x="292" y="393"/>
                  </a:lnTo>
                  <a:lnTo>
                    <a:pt x="292" y="386"/>
                  </a:lnTo>
                  <a:lnTo>
                    <a:pt x="286" y="386"/>
                  </a:lnTo>
                  <a:lnTo>
                    <a:pt x="279" y="386"/>
                  </a:lnTo>
                  <a:lnTo>
                    <a:pt x="273" y="386"/>
                  </a:lnTo>
                  <a:lnTo>
                    <a:pt x="267" y="386"/>
                  </a:lnTo>
                  <a:lnTo>
                    <a:pt x="260" y="386"/>
                  </a:lnTo>
                  <a:lnTo>
                    <a:pt x="260" y="393"/>
                  </a:lnTo>
                  <a:lnTo>
                    <a:pt x="260" y="386"/>
                  </a:lnTo>
                  <a:lnTo>
                    <a:pt x="254" y="386"/>
                  </a:lnTo>
                  <a:lnTo>
                    <a:pt x="248" y="386"/>
                  </a:lnTo>
                  <a:lnTo>
                    <a:pt x="241" y="386"/>
                  </a:lnTo>
                  <a:lnTo>
                    <a:pt x="241" y="380"/>
                  </a:lnTo>
                  <a:lnTo>
                    <a:pt x="235" y="380"/>
                  </a:lnTo>
                  <a:lnTo>
                    <a:pt x="229" y="380"/>
                  </a:lnTo>
                  <a:lnTo>
                    <a:pt x="229" y="374"/>
                  </a:lnTo>
                  <a:lnTo>
                    <a:pt x="222" y="380"/>
                  </a:lnTo>
                  <a:lnTo>
                    <a:pt x="222" y="374"/>
                  </a:lnTo>
                  <a:lnTo>
                    <a:pt x="216" y="374"/>
                  </a:lnTo>
                  <a:lnTo>
                    <a:pt x="210" y="374"/>
                  </a:lnTo>
                  <a:lnTo>
                    <a:pt x="203" y="374"/>
                  </a:lnTo>
                  <a:lnTo>
                    <a:pt x="197" y="374"/>
                  </a:lnTo>
                  <a:lnTo>
                    <a:pt x="191" y="374"/>
                  </a:lnTo>
                  <a:lnTo>
                    <a:pt x="184" y="374"/>
                  </a:lnTo>
                  <a:lnTo>
                    <a:pt x="184" y="367"/>
                  </a:lnTo>
                  <a:lnTo>
                    <a:pt x="178" y="367"/>
                  </a:lnTo>
                  <a:lnTo>
                    <a:pt x="172" y="367"/>
                  </a:lnTo>
                  <a:lnTo>
                    <a:pt x="165" y="367"/>
                  </a:lnTo>
                  <a:lnTo>
                    <a:pt x="159" y="367"/>
                  </a:lnTo>
                  <a:lnTo>
                    <a:pt x="153" y="367"/>
                  </a:lnTo>
                  <a:lnTo>
                    <a:pt x="146" y="367"/>
                  </a:lnTo>
                  <a:lnTo>
                    <a:pt x="140" y="367"/>
                  </a:lnTo>
                  <a:lnTo>
                    <a:pt x="134" y="367"/>
                  </a:lnTo>
                  <a:lnTo>
                    <a:pt x="134" y="361"/>
                  </a:lnTo>
                  <a:lnTo>
                    <a:pt x="127" y="361"/>
                  </a:lnTo>
                  <a:lnTo>
                    <a:pt x="127" y="355"/>
                  </a:lnTo>
                  <a:lnTo>
                    <a:pt x="121" y="355"/>
                  </a:lnTo>
                  <a:lnTo>
                    <a:pt x="115" y="355"/>
                  </a:lnTo>
                  <a:lnTo>
                    <a:pt x="108" y="361"/>
                  </a:lnTo>
                  <a:lnTo>
                    <a:pt x="102" y="361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89" y="355"/>
                  </a:lnTo>
                  <a:lnTo>
                    <a:pt x="89" y="348"/>
                  </a:lnTo>
                  <a:lnTo>
                    <a:pt x="83" y="348"/>
                  </a:lnTo>
                  <a:lnTo>
                    <a:pt x="83" y="342"/>
                  </a:lnTo>
                  <a:lnTo>
                    <a:pt x="83" y="336"/>
                  </a:lnTo>
                  <a:lnTo>
                    <a:pt x="76" y="336"/>
                  </a:lnTo>
                  <a:lnTo>
                    <a:pt x="76" y="329"/>
                  </a:lnTo>
                  <a:lnTo>
                    <a:pt x="70" y="329"/>
                  </a:lnTo>
                  <a:lnTo>
                    <a:pt x="70" y="323"/>
                  </a:lnTo>
                  <a:lnTo>
                    <a:pt x="76" y="323"/>
                  </a:lnTo>
                  <a:lnTo>
                    <a:pt x="70" y="323"/>
                  </a:lnTo>
                  <a:lnTo>
                    <a:pt x="70" y="317"/>
                  </a:lnTo>
                  <a:lnTo>
                    <a:pt x="70" y="310"/>
                  </a:lnTo>
                  <a:lnTo>
                    <a:pt x="70" y="304"/>
                  </a:lnTo>
                  <a:lnTo>
                    <a:pt x="70" y="298"/>
                  </a:lnTo>
                  <a:lnTo>
                    <a:pt x="64" y="298"/>
                  </a:lnTo>
                  <a:lnTo>
                    <a:pt x="70" y="298"/>
                  </a:lnTo>
                  <a:lnTo>
                    <a:pt x="64" y="298"/>
                  </a:lnTo>
                  <a:lnTo>
                    <a:pt x="57" y="298"/>
                  </a:lnTo>
                  <a:lnTo>
                    <a:pt x="57" y="291"/>
                  </a:lnTo>
                  <a:lnTo>
                    <a:pt x="51" y="291"/>
                  </a:lnTo>
                  <a:lnTo>
                    <a:pt x="45" y="291"/>
                  </a:lnTo>
                  <a:lnTo>
                    <a:pt x="45" y="298"/>
                  </a:lnTo>
                  <a:lnTo>
                    <a:pt x="45" y="291"/>
                  </a:lnTo>
                  <a:lnTo>
                    <a:pt x="45" y="285"/>
                  </a:lnTo>
                  <a:lnTo>
                    <a:pt x="38" y="291"/>
                  </a:lnTo>
                  <a:lnTo>
                    <a:pt x="32" y="291"/>
                  </a:lnTo>
                  <a:lnTo>
                    <a:pt x="32" y="298"/>
                  </a:lnTo>
                  <a:lnTo>
                    <a:pt x="32" y="291"/>
                  </a:lnTo>
                  <a:lnTo>
                    <a:pt x="26" y="291"/>
                  </a:lnTo>
                  <a:lnTo>
                    <a:pt x="26" y="298"/>
                  </a:lnTo>
                  <a:lnTo>
                    <a:pt x="19" y="298"/>
                  </a:lnTo>
                  <a:lnTo>
                    <a:pt x="19" y="29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13" y="304"/>
                  </a:lnTo>
                  <a:lnTo>
                    <a:pt x="13" y="298"/>
                  </a:lnTo>
                  <a:lnTo>
                    <a:pt x="7" y="298"/>
                  </a:lnTo>
                  <a:lnTo>
                    <a:pt x="7" y="291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5" name="Freeform 116"/>
            <p:cNvSpPr>
              <a:spLocks/>
            </p:cNvSpPr>
            <p:nvPr/>
          </p:nvSpPr>
          <p:spPr bwMode="auto">
            <a:xfrm>
              <a:off x="2028119" y="4709221"/>
              <a:ext cx="799471" cy="672404"/>
            </a:xfrm>
            <a:custGeom>
              <a:avLst/>
              <a:gdLst>
                <a:gd name="T0" fmla="*/ 2147483647 w 755"/>
                <a:gd name="T1" fmla="*/ 2147483647 h 635"/>
                <a:gd name="T2" fmla="*/ 2147483647 w 755"/>
                <a:gd name="T3" fmla="*/ 2147483647 h 635"/>
                <a:gd name="T4" fmla="*/ 2147483647 w 755"/>
                <a:gd name="T5" fmla="*/ 2147483647 h 635"/>
                <a:gd name="T6" fmla="*/ 2147483647 w 755"/>
                <a:gd name="T7" fmla="*/ 2147483647 h 635"/>
                <a:gd name="T8" fmla="*/ 2147483647 w 755"/>
                <a:gd name="T9" fmla="*/ 2147483647 h 635"/>
                <a:gd name="T10" fmla="*/ 2147483647 w 755"/>
                <a:gd name="T11" fmla="*/ 2147483647 h 635"/>
                <a:gd name="T12" fmla="*/ 2147483647 w 755"/>
                <a:gd name="T13" fmla="*/ 2147483647 h 635"/>
                <a:gd name="T14" fmla="*/ 2147483647 w 755"/>
                <a:gd name="T15" fmla="*/ 2147483647 h 635"/>
                <a:gd name="T16" fmla="*/ 2147483647 w 755"/>
                <a:gd name="T17" fmla="*/ 2147483647 h 635"/>
                <a:gd name="T18" fmla="*/ 2147483647 w 755"/>
                <a:gd name="T19" fmla="*/ 2147483647 h 635"/>
                <a:gd name="T20" fmla="*/ 2147483647 w 755"/>
                <a:gd name="T21" fmla="*/ 2147483647 h 635"/>
                <a:gd name="T22" fmla="*/ 2147483647 w 755"/>
                <a:gd name="T23" fmla="*/ 2147483647 h 635"/>
                <a:gd name="T24" fmla="*/ 2147483647 w 755"/>
                <a:gd name="T25" fmla="*/ 2147483647 h 635"/>
                <a:gd name="T26" fmla="*/ 2147483647 w 755"/>
                <a:gd name="T27" fmla="*/ 2147483647 h 635"/>
                <a:gd name="T28" fmla="*/ 2147483647 w 755"/>
                <a:gd name="T29" fmla="*/ 2147483647 h 635"/>
                <a:gd name="T30" fmla="*/ 2147483647 w 755"/>
                <a:gd name="T31" fmla="*/ 2147483647 h 635"/>
                <a:gd name="T32" fmla="*/ 2147483647 w 755"/>
                <a:gd name="T33" fmla="*/ 2147483647 h 635"/>
                <a:gd name="T34" fmla="*/ 2147483647 w 755"/>
                <a:gd name="T35" fmla="*/ 2147483647 h 635"/>
                <a:gd name="T36" fmla="*/ 2147483647 w 755"/>
                <a:gd name="T37" fmla="*/ 2147483647 h 635"/>
                <a:gd name="T38" fmla="*/ 2147483647 w 755"/>
                <a:gd name="T39" fmla="*/ 2147483647 h 635"/>
                <a:gd name="T40" fmla="*/ 2147483647 w 755"/>
                <a:gd name="T41" fmla="*/ 2147483647 h 635"/>
                <a:gd name="T42" fmla="*/ 2147483647 w 755"/>
                <a:gd name="T43" fmla="*/ 2147483647 h 635"/>
                <a:gd name="T44" fmla="*/ 2147483647 w 755"/>
                <a:gd name="T45" fmla="*/ 2147483647 h 635"/>
                <a:gd name="T46" fmla="*/ 2147483647 w 755"/>
                <a:gd name="T47" fmla="*/ 2147483647 h 635"/>
                <a:gd name="T48" fmla="*/ 2147483647 w 755"/>
                <a:gd name="T49" fmla="*/ 2147483647 h 635"/>
                <a:gd name="T50" fmla="*/ 2147483647 w 755"/>
                <a:gd name="T51" fmla="*/ 2147483647 h 635"/>
                <a:gd name="T52" fmla="*/ 2147483647 w 755"/>
                <a:gd name="T53" fmla="*/ 2147483647 h 635"/>
                <a:gd name="T54" fmla="*/ 2147483647 w 755"/>
                <a:gd name="T55" fmla="*/ 2147483647 h 635"/>
                <a:gd name="T56" fmla="*/ 2147483647 w 755"/>
                <a:gd name="T57" fmla="*/ 2147483647 h 635"/>
                <a:gd name="T58" fmla="*/ 2147483647 w 755"/>
                <a:gd name="T59" fmla="*/ 2147483647 h 635"/>
                <a:gd name="T60" fmla="*/ 2147483647 w 755"/>
                <a:gd name="T61" fmla="*/ 2147483647 h 635"/>
                <a:gd name="T62" fmla="*/ 2147483647 w 755"/>
                <a:gd name="T63" fmla="*/ 2147483647 h 635"/>
                <a:gd name="T64" fmla="*/ 2147483647 w 755"/>
                <a:gd name="T65" fmla="*/ 2147483647 h 635"/>
                <a:gd name="T66" fmla="*/ 2147483647 w 755"/>
                <a:gd name="T67" fmla="*/ 2147483647 h 635"/>
                <a:gd name="T68" fmla="*/ 2147483647 w 755"/>
                <a:gd name="T69" fmla="*/ 2147483647 h 635"/>
                <a:gd name="T70" fmla="*/ 2147483647 w 755"/>
                <a:gd name="T71" fmla="*/ 2147483647 h 635"/>
                <a:gd name="T72" fmla="*/ 2147483647 w 755"/>
                <a:gd name="T73" fmla="*/ 2147483647 h 635"/>
                <a:gd name="T74" fmla="*/ 2147483647 w 755"/>
                <a:gd name="T75" fmla="*/ 2147483647 h 635"/>
                <a:gd name="T76" fmla="*/ 2147483647 w 755"/>
                <a:gd name="T77" fmla="*/ 2147483647 h 635"/>
                <a:gd name="T78" fmla="*/ 2147483647 w 755"/>
                <a:gd name="T79" fmla="*/ 2147483647 h 635"/>
                <a:gd name="T80" fmla="*/ 2147483647 w 755"/>
                <a:gd name="T81" fmla="*/ 2147483647 h 635"/>
                <a:gd name="T82" fmla="*/ 2147483647 w 755"/>
                <a:gd name="T83" fmla="*/ 2147483647 h 635"/>
                <a:gd name="T84" fmla="*/ 2147483647 w 755"/>
                <a:gd name="T85" fmla="*/ 2147483647 h 635"/>
                <a:gd name="T86" fmla="*/ 2147483647 w 755"/>
                <a:gd name="T87" fmla="*/ 2147483647 h 635"/>
                <a:gd name="T88" fmla="*/ 2147483647 w 755"/>
                <a:gd name="T89" fmla="*/ 2147483647 h 635"/>
                <a:gd name="T90" fmla="*/ 2147483647 w 755"/>
                <a:gd name="T91" fmla="*/ 2147483647 h 635"/>
                <a:gd name="T92" fmla="*/ 2147483647 w 755"/>
                <a:gd name="T93" fmla="*/ 2147483647 h 635"/>
                <a:gd name="T94" fmla="*/ 2147483647 w 755"/>
                <a:gd name="T95" fmla="*/ 2147483647 h 635"/>
                <a:gd name="T96" fmla="*/ 2147483647 w 755"/>
                <a:gd name="T97" fmla="*/ 2147483647 h 635"/>
                <a:gd name="T98" fmla="*/ 2147483647 w 755"/>
                <a:gd name="T99" fmla="*/ 2147483647 h 635"/>
                <a:gd name="T100" fmla="*/ 2147483647 w 755"/>
                <a:gd name="T101" fmla="*/ 2147483647 h 635"/>
                <a:gd name="T102" fmla="*/ 2147483647 w 755"/>
                <a:gd name="T103" fmla="*/ 2147483647 h 635"/>
                <a:gd name="T104" fmla="*/ 2147483647 w 755"/>
                <a:gd name="T105" fmla="*/ 2147483647 h 635"/>
                <a:gd name="T106" fmla="*/ 2147483647 w 755"/>
                <a:gd name="T107" fmla="*/ 2147483647 h 635"/>
                <a:gd name="T108" fmla="*/ 2147483647 w 755"/>
                <a:gd name="T109" fmla="*/ 2147483647 h 635"/>
                <a:gd name="T110" fmla="*/ 2147483647 w 755"/>
                <a:gd name="T111" fmla="*/ 2147483647 h 635"/>
                <a:gd name="T112" fmla="*/ 2147483647 w 755"/>
                <a:gd name="T113" fmla="*/ 2147483647 h 635"/>
                <a:gd name="T114" fmla="*/ 2147483647 w 755"/>
                <a:gd name="T115" fmla="*/ 2147483647 h 635"/>
                <a:gd name="T116" fmla="*/ 2147483647 w 755"/>
                <a:gd name="T117" fmla="*/ 2147483647 h 635"/>
                <a:gd name="T118" fmla="*/ 2147483647 w 755"/>
                <a:gd name="T119" fmla="*/ 2147483647 h 635"/>
                <a:gd name="T120" fmla="*/ 2147483647 w 755"/>
                <a:gd name="T121" fmla="*/ 2147483647 h 635"/>
                <a:gd name="T122" fmla="*/ 0 w 755"/>
                <a:gd name="T123" fmla="*/ 2147483647 h 6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5"/>
                <a:gd name="T187" fmla="*/ 0 h 635"/>
                <a:gd name="T188" fmla="*/ 755 w 755"/>
                <a:gd name="T189" fmla="*/ 635 h 6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5" h="635">
                  <a:moveTo>
                    <a:pt x="32" y="273"/>
                  </a:moveTo>
                  <a:lnTo>
                    <a:pt x="32" y="267"/>
                  </a:lnTo>
                  <a:lnTo>
                    <a:pt x="32" y="260"/>
                  </a:lnTo>
                  <a:lnTo>
                    <a:pt x="39" y="254"/>
                  </a:lnTo>
                  <a:lnTo>
                    <a:pt x="45" y="254"/>
                  </a:lnTo>
                  <a:lnTo>
                    <a:pt x="51" y="254"/>
                  </a:lnTo>
                  <a:lnTo>
                    <a:pt x="58" y="248"/>
                  </a:lnTo>
                  <a:lnTo>
                    <a:pt x="64" y="241"/>
                  </a:lnTo>
                  <a:lnTo>
                    <a:pt x="64" y="235"/>
                  </a:lnTo>
                  <a:lnTo>
                    <a:pt x="70" y="235"/>
                  </a:lnTo>
                  <a:lnTo>
                    <a:pt x="70" y="229"/>
                  </a:lnTo>
                  <a:lnTo>
                    <a:pt x="77" y="229"/>
                  </a:lnTo>
                  <a:lnTo>
                    <a:pt x="83" y="229"/>
                  </a:lnTo>
                  <a:lnTo>
                    <a:pt x="83" y="222"/>
                  </a:lnTo>
                  <a:lnTo>
                    <a:pt x="83" y="216"/>
                  </a:lnTo>
                  <a:lnTo>
                    <a:pt x="89" y="216"/>
                  </a:lnTo>
                  <a:lnTo>
                    <a:pt x="96" y="210"/>
                  </a:lnTo>
                  <a:lnTo>
                    <a:pt x="96" y="203"/>
                  </a:lnTo>
                  <a:lnTo>
                    <a:pt x="96" y="197"/>
                  </a:lnTo>
                  <a:lnTo>
                    <a:pt x="102" y="197"/>
                  </a:lnTo>
                  <a:lnTo>
                    <a:pt x="102" y="191"/>
                  </a:lnTo>
                  <a:lnTo>
                    <a:pt x="108" y="191"/>
                  </a:lnTo>
                  <a:lnTo>
                    <a:pt x="115" y="191"/>
                  </a:lnTo>
                  <a:lnTo>
                    <a:pt x="121" y="191"/>
                  </a:lnTo>
                  <a:lnTo>
                    <a:pt x="121" y="184"/>
                  </a:lnTo>
                  <a:lnTo>
                    <a:pt x="121" y="178"/>
                  </a:lnTo>
                  <a:lnTo>
                    <a:pt x="127" y="178"/>
                  </a:lnTo>
                  <a:lnTo>
                    <a:pt x="127" y="172"/>
                  </a:lnTo>
                  <a:lnTo>
                    <a:pt x="127" y="165"/>
                  </a:lnTo>
                  <a:lnTo>
                    <a:pt x="127" y="159"/>
                  </a:lnTo>
                  <a:lnTo>
                    <a:pt x="134" y="159"/>
                  </a:lnTo>
                  <a:lnTo>
                    <a:pt x="140" y="159"/>
                  </a:lnTo>
                  <a:lnTo>
                    <a:pt x="146" y="153"/>
                  </a:lnTo>
                  <a:lnTo>
                    <a:pt x="153" y="146"/>
                  </a:lnTo>
                  <a:lnTo>
                    <a:pt x="159" y="146"/>
                  </a:lnTo>
                  <a:lnTo>
                    <a:pt x="159" y="140"/>
                  </a:lnTo>
                  <a:lnTo>
                    <a:pt x="153" y="140"/>
                  </a:lnTo>
                  <a:lnTo>
                    <a:pt x="159" y="133"/>
                  </a:lnTo>
                  <a:lnTo>
                    <a:pt x="165" y="133"/>
                  </a:lnTo>
                  <a:lnTo>
                    <a:pt x="172" y="133"/>
                  </a:lnTo>
                  <a:lnTo>
                    <a:pt x="172" y="127"/>
                  </a:lnTo>
                  <a:lnTo>
                    <a:pt x="165" y="127"/>
                  </a:lnTo>
                  <a:lnTo>
                    <a:pt x="165" y="121"/>
                  </a:lnTo>
                  <a:lnTo>
                    <a:pt x="172" y="121"/>
                  </a:lnTo>
                  <a:lnTo>
                    <a:pt x="178" y="121"/>
                  </a:lnTo>
                  <a:lnTo>
                    <a:pt x="184" y="121"/>
                  </a:lnTo>
                  <a:lnTo>
                    <a:pt x="184" y="127"/>
                  </a:lnTo>
                  <a:lnTo>
                    <a:pt x="191" y="121"/>
                  </a:lnTo>
                  <a:lnTo>
                    <a:pt x="191" y="114"/>
                  </a:lnTo>
                  <a:lnTo>
                    <a:pt x="184" y="114"/>
                  </a:lnTo>
                  <a:lnTo>
                    <a:pt x="178" y="114"/>
                  </a:lnTo>
                  <a:lnTo>
                    <a:pt x="178" y="108"/>
                  </a:lnTo>
                  <a:lnTo>
                    <a:pt x="184" y="108"/>
                  </a:lnTo>
                  <a:lnTo>
                    <a:pt x="191" y="102"/>
                  </a:lnTo>
                  <a:lnTo>
                    <a:pt x="197" y="102"/>
                  </a:lnTo>
                  <a:lnTo>
                    <a:pt x="197" y="95"/>
                  </a:lnTo>
                  <a:lnTo>
                    <a:pt x="197" y="102"/>
                  </a:lnTo>
                  <a:lnTo>
                    <a:pt x="204" y="102"/>
                  </a:lnTo>
                  <a:lnTo>
                    <a:pt x="204" y="95"/>
                  </a:lnTo>
                  <a:lnTo>
                    <a:pt x="210" y="95"/>
                  </a:lnTo>
                  <a:lnTo>
                    <a:pt x="216" y="89"/>
                  </a:lnTo>
                  <a:lnTo>
                    <a:pt x="216" y="83"/>
                  </a:lnTo>
                  <a:lnTo>
                    <a:pt x="223" y="83"/>
                  </a:lnTo>
                  <a:lnTo>
                    <a:pt x="223" y="76"/>
                  </a:lnTo>
                  <a:lnTo>
                    <a:pt x="229" y="83"/>
                  </a:lnTo>
                  <a:lnTo>
                    <a:pt x="229" y="76"/>
                  </a:lnTo>
                  <a:lnTo>
                    <a:pt x="235" y="70"/>
                  </a:lnTo>
                  <a:lnTo>
                    <a:pt x="242" y="76"/>
                  </a:lnTo>
                  <a:lnTo>
                    <a:pt x="242" y="70"/>
                  </a:lnTo>
                  <a:lnTo>
                    <a:pt x="248" y="70"/>
                  </a:lnTo>
                  <a:lnTo>
                    <a:pt x="248" y="64"/>
                  </a:lnTo>
                  <a:lnTo>
                    <a:pt x="254" y="64"/>
                  </a:lnTo>
                  <a:lnTo>
                    <a:pt x="261" y="64"/>
                  </a:lnTo>
                  <a:lnTo>
                    <a:pt x="261" y="57"/>
                  </a:lnTo>
                  <a:lnTo>
                    <a:pt x="261" y="51"/>
                  </a:lnTo>
                  <a:lnTo>
                    <a:pt x="267" y="51"/>
                  </a:lnTo>
                  <a:lnTo>
                    <a:pt x="267" y="45"/>
                  </a:lnTo>
                  <a:lnTo>
                    <a:pt x="273" y="45"/>
                  </a:lnTo>
                  <a:lnTo>
                    <a:pt x="273" y="38"/>
                  </a:lnTo>
                  <a:lnTo>
                    <a:pt x="273" y="45"/>
                  </a:lnTo>
                  <a:lnTo>
                    <a:pt x="280" y="45"/>
                  </a:lnTo>
                  <a:lnTo>
                    <a:pt x="286" y="45"/>
                  </a:lnTo>
                  <a:lnTo>
                    <a:pt x="286" y="38"/>
                  </a:lnTo>
                  <a:lnTo>
                    <a:pt x="286" y="45"/>
                  </a:lnTo>
                  <a:lnTo>
                    <a:pt x="292" y="45"/>
                  </a:lnTo>
                  <a:lnTo>
                    <a:pt x="292" y="38"/>
                  </a:lnTo>
                  <a:lnTo>
                    <a:pt x="292" y="32"/>
                  </a:lnTo>
                  <a:lnTo>
                    <a:pt x="299" y="38"/>
                  </a:lnTo>
                  <a:lnTo>
                    <a:pt x="305" y="38"/>
                  </a:lnTo>
                  <a:lnTo>
                    <a:pt x="305" y="32"/>
                  </a:lnTo>
                  <a:lnTo>
                    <a:pt x="311" y="32"/>
                  </a:lnTo>
                  <a:lnTo>
                    <a:pt x="318" y="38"/>
                  </a:lnTo>
                  <a:lnTo>
                    <a:pt x="318" y="32"/>
                  </a:lnTo>
                  <a:lnTo>
                    <a:pt x="324" y="32"/>
                  </a:lnTo>
                  <a:lnTo>
                    <a:pt x="324" y="26"/>
                  </a:lnTo>
                  <a:lnTo>
                    <a:pt x="330" y="26"/>
                  </a:lnTo>
                  <a:lnTo>
                    <a:pt x="330" y="19"/>
                  </a:lnTo>
                  <a:lnTo>
                    <a:pt x="330" y="13"/>
                  </a:lnTo>
                  <a:lnTo>
                    <a:pt x="330" y="19"/>
                  </a:lnTo>
                  <a:lnTo>
                    <a:pt x="337" y="19"/>
                  </a:lnTo>
                  <a:lnTo>
                    <a:pt x="343" y="19"/>
                  </a:lnTo>
                  <a:lnTo>
                    <a:pt x="343" y="13"/>
                  </a:lnTo>
                  <a:lnTo>
                    <a:pt x="349" y="13"/>
                  </a:lnTo>
                  <a:lnTo>
                    <a:pt x="349" y="7"/>
                  </a:lnTo>
                  <a:lnTo>
                    <a:pt x="356" y="7"/>
                  </a:lnTo>
                  <a:lnTo>
                    <a:pt x="362" y="0"/>
                  </a:lnTo>
                  <a:lnTo>
                    <a:pt x="362" y="7"/>
                  </a:lnTo>
                  <a:lnTo>
                    <a:pt x="368" y="7"/>
                  </a:lnTo>
                  <a:lnTo>
                    <a:pt x="375" y="7"/>
                  </a:lnTo>
                  <a:lnTo>
                    <a:pt x="381" y="7"/>
                  </a:lnTo>
                  <a:lnTo>
                    <a:pt x="381" y="13"/>
                  </a:lnTo>
                  <a:lnTo>
                    <a:pt x="381" y="7"/>
                  </a:lnTo>
                  <a:lnTo>
                    <a:pt x="388" y="7"/>
                  </a:lnTo>
                  <a:lnTo>
                    <a:pt x="394" y="7"/>
                  </a:lnTo>
                  <a:lnTo>
                    <a:pt x="394" y="13"/>
                  </a:lnTo>
                  <a:lnTo>
                    <a:pt x="394" y="7"/>
                  </a:lnTo>
                  <a:lnTo>
                    <a:pt x="400" y="7"/>
                  </a:lnTo>
                  <a:lnTo>
                    <a:pt x="407" y="7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13" y="7"/>
                  </a:lnTo>
                  <a:lnTo>
                    <a:pt x="413" y="13"/>
                  </a:lnTo>
                  <a:lnTo>
                    <a:pt x="413" y="7"/>
                  </a:lnTo>
                  <a:lnTo>
                    <a:pt x="419" y="7"/>
                  </a:lnTo>
                  <a:lnTo>
                    <a:pt x="426" y="7"/>
                  </a:lnTo>
                  <a:lnTo>
                    <a:pt x="432" y="7"/>
                  </a:lnTo>
                  <a:lnTo>
                    <a:pt x="438" y="7"/>
                  </a:lnTo>
                  <a:lnTo>
                    <a:pt x="438" y="0"/>
                  </a:lnTo>
                  <a:lnTo>
                    <a:pt x="438" y="7"/>
                  </a:lnTo>
                  <a:lnTo>
                    <a:pt x="445" y="7"/>
                  </a:lnTo>
                  <a:lnTo>
                    <a:pt x="445" y="13"/>
                  </a:lnTo>
                  <a:lnTo>
                    <a:pt x="445" y="7"/>
                  </a:lnTo>
                  <a:lnTo>
                    <a:pt x="451" y="7"/>
                  </a:lnTo>
                  <a:lnTo>
                    <a:pt x="451" y="13"/>
                  </a:lnTo>
                  <a:lnTo>
                    <a:pt x="451" y="7"/>
                  </a:lnTo>
                  <a:lnTo>
                    <a:pt x="457" y="7"/>
                  </a:lnTo>
                  <a:lnTo>
                    <a:pt x="457" y="13"/>
                  </a:lnTo>
                  <a:lnTo>
                    <a:pt x="464" y="13"/>
                  </a:lnTo>
                  <a:lnTo>
                    <a:pt x="470" y="13"/>
                  </a:lnTo>
                  <a:lnTo>
                    <a:pt x="470" y="19"/>
                  </a:lnTo>
                  <a:lnTo>
                    <a:pt x="476" y="19"/>
                  </a:lnTo>
                  <a:lnTo>
                    <a:pt x="476" y="13"/>
                  </a:lnTo>
                  <a:lnTo>
                    <a:pt x="483" y="13"/>
                  </a:lnTo>
                  <a:lnTo>
                    <a:pt x="489" y="13"/>
                  </a:lnTo>
                  <a:lnTo>
                    <a:pt x="495" y="13"/>
                  </a:lnTo>
                  <a:lnTo>
                    <a:pt x="495" y="19"/>
                  </a:lnTo>
                  <a:lnTo>
                    <a:pt x="502" y="19"/>
                  </a:lnTo>
                  <a:lnTo>
                    <a:pt x="502" y="13"/>
                  </a:lnTo>
                  <a:lnTo>
                    <a:pt x="502" y="19"/>
                  </a:lnTo>
                  <a:lnTo>
                    <a:pt x="508" y="19"/>
                  </a:lnTo>
                  <a:lnTo>
                    <a:pt x="508" y="13"/>
                  </a:lnTo>
                  <a:lnTo>
                    <a:pt x="514" y="13"/>
                  </a:lnTo>
                  <a:lnTo>
                    <a:pt x="514" y="19"/>
                  </a:lnTo>
                  <a:lnTo>
                    <a:pt x="521" y="19"/>
                  </a:lnTo>
                  <a:lnTo>
                    <a:pt x="527" y="19"/>
                  </a:lnTo>
                  <a:lnTo>
                    <a:pt x="527" y="26"/>
                  </a:lnTo>
                  <a:lnTo>
                    <a:pt x="533" y="26"/>
                  </a:lnTo>
                  <a:lnTo>
                    <a:pt x="533" y="19"/>
                  </a:lnTo>
                  <a:lnTo>
                    <a:pt x="540" y="26"/>
                  </a:lnTo>
                  <a:lnTo>
                    <a:pt x="533" y="26"/>
                  </a:lnTo>
                  <a:lnTo>
                    <a:pt x="540" y="26"/>
                  </a:lnTo>
                  <a:lnTo>
                    <a:pt x="540" y="32"/>
                  </a:lnTo>
                  <a:lnTo>
                    <a:pt x="546" y="32"/>
                  </a:lnTo>
                  <a:lnTo>
                    <a:pt x="540" y="32"/>
                  </a:lnTo>
                  <a:lnTo>
                    <a:pt x="540" y="38"/>
                  </a:lnTo>
                  <a:lnTo>
                    <a:pt x="546" y="38"/>
                  </a:lnTo>
                  <a:lnTo>
                    <a:pt x="546" y="32"/>
                  </a:lnTo>
                  <a:lnTo>
                    <a:pt x="546" y="38"/>
                  </a:lnTo>
                  <a:lnTo>
                    <a:pt x="552" y="38"/>
                  </a:lnTo>
                  <a:lnTo>
                    <a:pt x="559" y="38"/>
                  </a:lnTo>
                  <a:lnTo>
                    <a:pt x="565" y="38"/>
                  </a:lnTo>
                  <a:lnTo>
                    <a:pt x="571" y="38"/>
                  </a:lnTo>
                  <a:lnTo>
                    <a:pt x="571" y="45"/>
                  </a:lnTo>
                  <a:lnTo>
                    <a:pt x="578" y="45"/>
                  </a:lnTo>
                  <a:lnTo>
                    <a:pt x="578" y="38"/>
                  </a:lnTo>
                  <a:lnTo>
                    <a:pt x="578" y="45"/>
                  </a:lnTo>
                  <a:lnTo>
                    <a:pt x="584" y="45"/>
                  </a:lnTo>
                  <a:lnTo>
                    <a:pt x="591" y="45"/>
                  </a:lnTo>
                  <a:lnTo>
                    <a:pt x="591" y="51"/>
                  </a:lnTo>
                  <a:lnTo>
                    <a:pt x="597" y="51"/>
                  </a:lnTo>
                  <a:lnTo>
                    <a:pt x="597" y="57"/>
                  </a:lnTo>
                  <a:lnTo>
                    <a:pt x="603" y="57"/>
                  </a:lnTo>
                  <a:lnTo>
                    <a:pt x="610" y="57"/>
                  </a:lnTo>
                  <a:lnTo>
                    <a:pt x="610" y="64"/>
                  </a:lnTo>
                  <a:lnTo>
                    <a:pt x="616" y="64"/>
                  </a:lnTo>
                  <a:lnTo>
                    <a:pt x="616" y="70"/>
                  </a:lnTo>
                  <a:lnTo>
                    <a:pt x="622" y="70"/>
                  </a:lnTo>
                  <a:lnTo>
                    <a:pt x="629" y="70"/>
                  </a:lnTo>
                  <a:lnTo>
                    <a:pt x="629" y="76"/>
                  </a:lnTo>
                  <a:lnTo>
                    <a:pt x="629" y="83"/>
                  </a:lnTo>
                  <a:lnTo>
                    <a:pt x="635" y="83"/>
                  </a:lnTo>
                  <a:lnTo>
                    <a:pt x="641" y="83"/>
                  </a:lnTo>
                  <a:lnTo>
                    <a:pt x="641" y="89"/>
                  </a:lnTo>
                  <a:lnTo>
                    <a:pt x="648" y="89"/>
                  </a:lnTo>
                  <a:lnTo>
                    <a:pt x="641" y="95"/>
                  </a:lnTo>
                  <a:lnTo>
                    <a:pt x="648" y="95"/>
                  </a:lnTo>
                  <a:lnTo>
                    <a:pt x="648" y="102"/>
                  </a:lnTo>
                  <a:lnTo>
                    <a:pt x="648" y="95"/>
                  </a:lnTo>
                  <a:lnTo>
                    <a:pt x="648" y="102"/>
                  </a:lnTo>
                  <a:lnTo>
                    <a:pt x="654" y="102"/>
                  </a:lnTo>
                  <a:lnTo>
                    <a:pt x="654" y="108"/>
                  </a:lnTo>
                  <a:lnTo>
                    <a:pt x="660" y="108"/>
                  </a:lnTo>
                  <a:lnTo>
                    <a:pt x="660" y="114"/>
                  </a:lnTo>
                  <a:lnTo>
                    <a:pt x="667" y="114"/>
                  </a:lnTo>
                  <a:lnTo>
                    <a:pt x="667" y="121"/>
                  </a:lnTo>
                  <a:lnTo>
                    <a:pt x="673" y="121"/>
                  </a:lnTo>
                  <a:lnTo>
                    <a:pt x="673" y="127"/>
                  </a:lnTo>
                  <a:lnTo>
                    <a:pt x="679" y="127"/>
                  </a:lnTo>
                  <a:lnTo>
                    <a:pt x="686" y="127"/>
                  </a:lnTo>
                  <a:lnTo>
                    <a:pt x="692" y="127"/>
                  </a:lnTo>
                  <a:lnTo>
                    <a:pt x="698" y="127"/>
                  </a:lnTo>
                  <a:lnTo>
                    <a:pt x="705" y="127"/>
                  </a:lnTo>
                  <a:lnTo>
                    <a:pt x="711" y="127"/>
                  </a:lnTo>
                  <a:lnTo>
                    <a:pt x="711" y="133"/>
                  </a:lnTo>
                  <a:lnTo>
                    <a:pt x="717" y="133"/>
                  </a:lnTo>
                  <a:lnTo>
                    <a:pt x="711" y="133"/>
                  </a:lnTo>
                  <a:lnTo>
                    <a:pt x="711" y="127"/>
                  </a:lnTo>
                  <a:lnTo>
                    <a:pt x="717" y="127"/>
                  </a:lnTo>
                  <a:lnTo>
                    <a:pt x="717" y="133"/>
                  </a:lnTo>
                  <a:lnTo>
                    <a:pt x="724" y="133"/>
                  </a:lnTo>
                  <a:lnTo>
                    <a:pt x="724" y="127"/>
                  </a:lnTo>
                  <a:lnTo>
                    <a:pt x="730" y="127"/>
                  </a:lnTo>
                  <a:lnTo>
                    <a:pt x="736" y="133"/>
                  </a:lnTo>
                  <a:lnTo>
                    <a:pt x="736" y="127"/>
                  </a:lnTo>
                  <a:lnTo>
                    <a:pt x="743" y="127"/>
                  </a:lnTo>
                  <a:lnTo>
                    <a:pt x="743" y="133"/>
                  </a:lnTo>
                  <a:lnTo>
                    <a:pt x="749" y="133"/>
                  </a:lnTo>
                  <a:lnTo>
                    <a:pt x="743" y="133"/>
                  </a:lnTo>
                  <a:lnTo>
                    <a:pt x="749" y="127"/>
                  </a:lnTo>
                  <a:lnTo>
                    <a:pt x="749" y="133"/>
                  </a:lnTo>
                  <a:lnTo>
                    <a:pt x="749" y="127"/>
                  </a:lnTo>
                  <a:lnTo>
                    <a:pt x="749" y="133"/>
                  </a:lnTo>
                  <a:lnTo>
                    <a:pt x="755" y="133"/>
                  </a:lnTo>
                  <a:lnTo>
                    <a:pt x="749" y="133"/>
                  </a:lnTo>
                  <a:lnTo>
                    <a:pt x="755" y="133"/>
                  </a:lnTo>
                  <a:lnTo>
                    <a:pt x="749" y="133"/>
                  </a:lnTo>
                  <a:lnTo>
                    <a:pt x="749" y="140"/>
                  </a:lnTo>
                  <a:lnTo>
                    <a:pt x="755" y="140"/>
                  </a:lnTo>
                  <a:lnTo>
                    <a:pt x="755" y="146"/>
                  </a:lnTo>
                  <a:lnTo>
                    <a:pt x="749" y="146"/>
                  </a:lnTo>
                  <a:lnTo>
                    <a:pt x="743" y="146"/>
                  </a:lnTo>
                  <a:lnTo>
                    <a:pt x="749" y="146"/>
                  </a:lnTo>
                  <a:lnTo>
                    <a:pt x="743" y="146"/>
                  </a:lnTo>
                  <a:lnTo>
                    <a:pt x="743" y="153"/>
                  </a:lnTo>
                  <a:lnTo>
                    <a:pt x="736" y="159"/>
                  </a:lnTo>
                  <a:lnTo>
                    <a:pt x="743" y="159"/>
                  </a:lnTo>
                  <a:lnTo>
                    <a:pt x="736" y="159"/>
                  </a:lnTo>
                  <a:lnTo>
                    <a:pt x="736" y="153"/>
                  </a:lnTo>
                  <a:lnTo>
                    <a:pt x="736" y="159"/>
                  </a:lnTo>
                  <a:lnTo>
                    <a:pt x="730" y="159"/>
                  </a:lnTo>
                  <a:lnTo>
                    <a:pt x="730" y="165"/>
                  </a:lnTo>
                  <a:lnTo>
                    <a:pt x="730" y="159"/>
                  </a:lnTo>
                  <a:lnTo>
                    <a:pt x="730" y="165"/>
                  </a:lnTo>
                  <a:lnTo>
                    <a:pt x="730" y="172"/>
                  </a:lnTo>
                  <a:lnTo>
                    <a:pt x="730" y="165"/>
                  </a:lnTo>
                  <a:lnTo>
                    <a:pt x="730" y="172"/>
                  </a:lnTo>
                  <a:lnTo>
                    <a:pt x="736" y="172"/>
                  </a:lnTo>
                  <a:lnTo>
                    <a:pt x="730" y="172"/>
                  </a:lnTo>
                  <a:lnTo>
                    <a:pt x="736" y="172"/>
                  </a:lnTo>
                  <a:lnTo>
                    <a:pt x="730" y="172"/>
                  </a:lnTo>
                  <a:lnTo>
                    <a:pt x="736" y="178"/>
                  </a:lnTo>
                  <a:lnTo>
                    <a:pt x="730" y="178"/>
                  </a:lnTo>
                  <a:lnTo>
                    <a:pt x="736" y="178"/>
                  </a:lnTo>
                  <a:lnTo>
                    <a:pt x="730" y="178"/>
                  </a:lnTo>
                  <a:lnTo>
                    <a:pt x="730" y="184"/>
                  </a:lnTo>
                  <a:lnTo>
                    <a:pt x="736" y="184"/>
                  </a:lnTo>
                  <a:lnTo>
                    <a:pt x="730" y="184"/>
                  </a:lnTo>
                  <a:lnTo>
                    <a:pt x="730" y="191"/>
                  </a:lnTo>
                  <a:lnTo>
                    <a:pt x="730" y="184"/>
                  </a:lnTo>
                  <a:lnTo>
                    <a:pt x="736" y="184"/>
                  </a:lnTo>
                  <a:lnTo>
                    <a:pt x="730" y="184"/>
                  </a:lnTo>
                  <a:lnTo>
                    <a:pt x="730" y="191"/>
                  </a:lnTo>
                  <a:lnTo>
                    <a:pt x="730" y="197"/>
                  </a:lnTo>
                  <a:lnTo>
                    <a:pt x="730" y="191"/>
                  </a:lnTo>
                  <a:lnTo>
                    <a:pt x="724" y="191"/>
                  </a:lnTo>
                  <a:lnTo>
                    <a:pt x="730" y="191"/>
                  </a:lnTo>
                  <a:lnTo>
                    <a:pt x="730" y="197"/>
                  </a:lnTo>
                  <a:lnTo>
                    <a:pt x="724" y="197"/>
                  </a:lnTo>
                  <a:lnTo>
                    <a:pt x="717" y="197"/>
                  </a:lnTo>
                  <a:lnTo>
                    <a:pt x="724" y="197"/>
                  </a:lnTo>
                  <a:lnTo>
                    <a:pt x="717" y="197"/>
                  </a:lnTo>
                  <a:lnTo>
                    <a:pt x="724" y="197"/>
                  </a:lnTo>
                  <a:lnTo>
                    <a:pt x="717" y="197"/>
                  </a:lnTo>
                  <a:lnTo>
                    <a:pt x="717" y="203"/>
                  </a:lnTo>
                  <a:lnTo>
                    <a:pt x="717" y="197"/>
                  </a:lnTo>
                  <a:lnTo>
                    <a:pt x="711" y="197"/>
                  </a:lnTo>
                  <a:lnTo>
                    <a:pt x="711" y="203"/>
                  </a:lnTo>
                  <a:lnTo>
                    <a:pt x="717" y="197"/>
                  </a:lnTo>
                  <a:lnTo>
                    <a:pt x="717" y="203"/>
                  </a:lnTo>
                  <a:lnTo>
                    <a:pt x="711" y="203"/>
                  </a:lnTo>
                  <a:lnTo>
                    <a:pt x="717" y="203"/>
                  </a:lnTo>
                  <a:lnTo>
                    <a:pt x="711" y="203"/>
                  </a:lnTo>
                  <a:lnTo>
                    <a:pt x="717" y="203"/>
                  </a:lnTo>
                  <a:lnTo>
                    <a:pt x="711" y="203"/>
                  </a:lnTo>
                  <a:lnTo>
                    <a:pt x="717" y="210"/>
                  </a:lnTo>
                  <a:lnTo>
                    <a:pt x="711" y="210"/>
                  </a:lnTo>
                  <a:lnTo>
                    <a:pt x="717" y="210"/>
                  </a:lnTo>
                  <a:lnTo>
                    <a:pt x="724" y="210"/>
                  </a:lnTo>
                  <a:lnTo>
                    <a:pt x="724" y="216"/>
                  </a:lnTo>
                  <a:lnTo>
                    <a:pt x="724" y="210"/>
                  </a:lnTo>
                  <a:lnTo>
                    <a:pt x="717" y="210"/>
                  </a:lnTo>
                  <a:lnTo>
                    <a:pt x="717" y="203"/>
                  </a:lnTo>
                  <a:lnTo>
                    <a:pt x="724" y="203"/>
                  </a:lnTo>
                  <a:lnTo>
                    <a:pt x="730" y="203"/>
                  </a:lnTo>
                  <a:lnTo>
                    <a:pt x="730" y="197"/>
                  </a:lnTo>
                  <a:lnTo>
                    <a:pt x="736" y="203"/>
                  </a:lnTo>
                  <a:lnTo>
                    <a:pt x="743" y="203"/>
                  </a:lnTo>
                  <a:lnTo>
                    <a:pt x="743" y="210"/>
                  </a:lnTo>
                  <a:lnTo>
                    <a:pt x="749" y="210"/>
                  </a:lnTo>
                  <a:lnTo>
                    <a:pt x="755" y="210"/>
                  </a:lnTo>
                  <a:lnTo>
                    <a:pt x="749" y="210"/>
                  </a:lnTo>
                  <a:lnTo>
                    <a:pt x="755" y="210"/>
                  </a:lnTo>
                  <a:lnTo>
                    <a:pt x="755" y="216"/>
                  </a:lnTo>
                  <a:lnTo>
                    <a:pt x="749" y="216"/>
                  </a:lnTo>
                  <a:lnTo>
                    <a:pt x="749" y="222"/>
                  </a:lnTo>
                  <a:lnTo>
                    <a:pt x="736" y="241"/>
                  </a:lnTo>
                  <a:lnTo>
                    <a:pt x="730" y="241"/>
                  </a:lnTo>
                  <a:lnTo>
                    <a:pt x="730" y="248"/>
                  </a:lnTo>
                  <a:lnTo>
                    <a:pt x="724" y="254"/>
                  </a:lnTo>
                  <a:lnTo>
                    <a:pt x="724" y="260"/>
                  </a:lnTo>
                  <a:lnTo>
                    <a:pt x="724" y="267"/>
                  </a:lnTo>
                  <a:lnTo>
                    <a:pt x="717" y="273"/>
                  </a:lnTo>
                  <a:lnTo>
                    <a:pt x="717" y="279"/>
                  </a:lnTo>
                  <a:lnTo>
                    <a:pt x="711" y="279"/>
                  </a:lnTo>
                  <a:lnTo>
                    <a:pt x="711" y="286"/>
                  </a:lnTo>
                  <a:lnTo>
                    <a:pt x="711" y="298"/>
                  </a:lnTo>
                  <a:lnTo>
                    <a:pt x="705" y="298"/>
                  </a:lnTo>
                  <a:lnTo>
                    <a:pt x="705" y="305"/>
                  </a:lnTo>
                  <a:lnTo>
                    <a:pt x="698" y="311"/>
                  </a:lnTo>
                  <a:lnTo>
                    <a:pt x="698" y="317"/>
                  </a:lnTo>
                  <a:lnTo>
                    <a:pt x="698" y="324"/>
                  </a:lnTo>
                  <a:lnTo>
                    <a:pt x="692" y="330"/>
                  </a:lnTo>
                  <a:lnTo>
                    <a:pt x="686" y="336"/>
                  </a:lnTo>
                  <a:lnTo>
                    <a:pt x="686" y="343"/>
                  </a:lnTo>
                  <a:lnTo>
                    <a:pt x="673" y="356"/>
                  </a:lnTo>
                  <a:lnTo>
                    <a:pt x="667" y="368"/>
                  </a:lnTo>
                  <a:lnTo>
                    <a:pt x="660" y="368"/>
                  </a:lnTo>
                  <a:lnTo>
                    <a:pt x="660" y="375"/>
                  </a:lnTo>
                  <a:lnTo>
                    <a:pt x="654" y="381"/>
                  </a:lnTo>
                  <a:lnTo>
                    <a:pt x="654" y="387"/>
                  </a:lnTo>
                  <a:lnTo>
                    <a:pt x="648" y="387"/>
                  </a:lnTo>
                  <a:lnTo>
                    <a:pt x="641" y="394"/>
                  </a:lnTo>
                  <a:lnTo>
                    <a:pt x="641" y="400"/>
                  </a:lnTo>
                  <a:lnTo>
                    <a:pt x="635" y="400"/>
                  </a:lnTo>
                  <a:lnTo>
                    <a:pt x="629" y="406"/>
                  </a:lnTo>
                  <a:lnTo>
                    <a:pt x="622" y="413"/>
                  </a:lnTo>
                  <a:lnTo>
                    <a:pt x="616" y="413"/>
                  </a:lnTo>
                  <a:lnTo>
                    <a:pt x="616" y="419"/>
                  </a:lnTo>
                  <a:lnTo>
                    <a:pt x="610" y="419"/>
                  </a:lnTo>
                  <a:lnTo>
                    <a:pt x="610" y="425"/>
                  </a:lnTo>
                  <a:lnTo>
                    <a:pt x="603" y="432"/>
                  </a:lnTo>
                  <a:lnTo>
                    <a:pt x="597" y="438"/>
                  </a:lnTo>
                  <a:lnTo>
                    <a:pt x="591" y="438"/>
                  </a:lnTo>
                  <a:lnTo>
                    <a:pt x="584" y="444"/>
                  </a:lnTo>
                  <a:lnTo>
                    <a:pt x="571" y="451"/>
                  </a:lnTo>
                  <a:lnTo>
                    <a:pt x="565" y="451"/>
                  </a:lnTo>
                  <a:lnTo>
                    <a:pt x="552" y="457"/>
                  </a:lnTo>
                  <a:lnTo>
                    <a:pt x="546" y="463"/>
                  </a:lnTo>
                  <a:lnTo>
                    <a:pt x="540" y="470"/>
                  </a:lnTo>
                  <a:lnTo>
                    <a:pt x="533" y="482"/>
                  </a:lnTo>
                  <a:lnTo>
                    <a:pt x="527" y="482"/>
                  </a:lnTo>
                  <a:lnTo>
                    <a:pt x="521" y="482"/>
                  </a:lnTo>
                  <a:lnTo>
                    <a:pt x="521" y="489"/>
                  </a:lnTo>
                  <a:lnTo>
                    <a:pt x="514" y="489"/>
                  </a:lnTo>
                  <a:lnTo>
                    <a:pt x="514" y="495"/>
                  </a:lnTo>
                  <a:lnTo>
                    <a:pt x="508" y="501"/>
                  </a:lnTo>
                  <a:lnTo>
                    <a:pt x="508" y="508"/>
                  </a:lnTo>
                  <a:lnTo>
                    <a:pt x="502" y="514"/>
                  </a:lnTo>
                  <a:lnTo>
                    <a:pt x="502" y="520"/>
                  </a:lnTo>
                  <a:lnTo>
                    <a:pt x="495" y="527"/>
                  </a:lnTo>
                  <a:lnTo>
                    <a:pt x="495" y="533"/>
                  </a:lnTo>
                  <a:lnTo>
                    <a:pt x="495" y="539"/>
                  </a:lnTo>
                  <a:lnTo>
                    <a:pt x="489" y="552"/>
                  </a:lnTo>
                  <a:lnTo>
                    <a:pt x="483" y="559"/>
                  </a:lnTo>
                  <a:lnTo>
                    <a:pt x="483" y="565"/>
                  </a:lnTo>
                  <a:lnTo>
                    <a:pt x="476" y="571"/>
                  </a:lnTo>
                  <a:lnTo>
                    <a:pt x="476" y="578"/>
                  </a:lnTo>
                  <a:lnTo>
                    <a:pt x="470" y="584"/>
                  </a:lnTo>
                  <a:lnTo>
                    <a:pt x="464" y="590"/>
                  </a:lnTo>
                  <a:lnTo>
                    <a:pt x="438" y="609"/>
                  </a:lnTo>
                  <a:lnTo>
                    <a:pt x="426" y="616"/>
                  </a:lnTo>
                  <a:lnTo>
                    <a:pt x="419" y="622"/>
                  </a:lnTo>
                  <a:lnTo>
                    <a:pt x="407" y="628"/>
                  </a:lnTo>
                  <a:lnTo>
                    <a:pt x="407" y="635"/>
                  </a:lnTo>
                  <a:lnTo>
                    <a:pt x="400" y="628"/>
                  </a:lnTo>
                  <a:lnTo>
                    <a:pt x="394" y="628"/>
                  </a:lnTo>
                  <a:lnTo>
                    <a:pt x="394" y="622"/>
                  </a:lnTo>
                  <a:lnTo>
                    <a:pt x="394" y="616"/>
                  </a:lnTo>
                  <a:lnTo>
                    <a:pt x="394" y="609"/>
                  </a:lnTo>
                  <a:lnTo>
                    <a:pt x="394" y="603"/>
                  </a:lnTo>
                  <a:lnTo>
                    <a:pt x="394" y="597"/>
                  </a:lnTo>
                  <a:lnTo>
                    <a:pt x="394" y="584"/>
                  </a:lnTo>
                  <a:lnTo>
                    <a:pt x="394" y="578"/>
                  </a:lnTo>
                  <a:lnTo>
                    <a:pt x="400" y="565"/>
                  </a:lnTo>
                  <a:lnTo>
                    <a:pt x="407" y="559"/>
                  </a:lnTo>
                  <a:lnTo>
                    <a:pt x="413" y="559"/>
                  </a:lnTo>
                  <a:lnTo>
                    <a:pt x="419" y="552"/>
                  </a:lnTo>
                  <a:lnTo>
                    <a:pt x="413" y="552"/>
                  </a:lnTo>
                  <a:lnTo>
                    <a:pt x="419" y="552"/>
                  </a:lnTo>
                  <a:lnTo>
                    <a:pt x="413" y="552"/>
                  </a:lnTo>
                  <a:lnTo>
                    <a:pt x="419" y="552"/>
                  </a:lnTo>
                  <a:lnTo>
                    <a:pt x="413" y="552"/>
                  </a:lnTo>
                  <a:lnTo>
                    <a:pt x="426" y="546"/>
                  </a:lnTo>
                  <a:lnTo>
                    <a:pt x="426" y="539"/>
                  </a:lnTo>
                  <a:lnTo>
                    <a:pt x="432" y="539"/>
                  </a:lnTo>
                  <a:lnTo>
                    <a:pt x="438" y="539"/>
                  </a:lnTo>
                  <a:lnTo>
                    <a:pt x="438" y="533"/>
                  </a:lnTo>
                  <a:lnTo>
                    <a:pt x="426" y="527"/>
                  </a:lnTo>
                  <a:lnTo>
                    <a:pt x="419" y="527"/>
                  </a:lnTo>
                  <a:lnTo>
                    <a:pt x="419" y="520"/>
                  </a:lnTo>
                  <a:lnTo>
                    <a:pt x="419" y="527"/>
                  </a:lnTo>
                  <a:lnTo>
                    <a:pt x="413" y="527"/>
                  </a:lnTo>
                  <a:lnTo>
                    <a:pt x="413" y="520"/>
                  </a:lnTo>
                  <a:lnTo>
                    <a:pt x="407" y="520"/>
                  </a:lnTo>
                  <a:lnTo>
                    <a:pt x="400" y="520"/>
                  </a:lnTo>
                  <a:lnTo>
                    <a:pt x="400" y="514"/>
                  </a:lnTo>
                  <a:lnTo>
                    <a:pt x="394" y="514"/>
                  </a:lnTo>
                  <a:lnTo>
                    <a:pt x="394" y="508"/>
                  </a:lnTo>
                  <a:lnTo>
                    <a:pt x="388" y="508"/>
                  </a:lnTo>
                  <a:lnTo>
                    <a:pt x="388" y="501"/>
                  </a:lnTo>
                  <a:lnTo>
                    <a:pt x="381" y="501"/>
                  </a:lnTo>
                  <a:lnTo>
                    <a:pt x="381" y="495"/>
                  </a:lnTo>
                  <a:lnTo>
                    <a:pt x="381" y="489"/>
                  </a:lnTo>
                  <a:lnTo>
                    <a:pt x="375" y="489"/>
                  </a:lnTo>
                  <a:lnTo>
                    <a:pt x="375" y="482"/>
                  </a:lnTo>
                  <a:lnTo>
                    <a:pt x="375" y="476"/>
                  </a:lnTo>
                  <a:lnTo>
                    <a:pt x="368" y="476"/>
                  </a:lnTo>
                  <a:lnTo>
                    <a:pt x="368" y="470"/>
                  </a:lnTo>
                  <a:lnTo>
                    <a:pt x="362" y="470"/>
                  </a:lnTo>
                  <a:lnTo>
                    <a:pt x="362" y="463"/>
                  </a:lnTo>
                  <a:lnTo>
                    <a:pt x="356" y="463"/>
                  </a:lnTo>
                  <a:lnTo>
                    <a:pt x="349" y="463"/>
                  </a:lnTo>
                  <a:lnTo>
                    <a:pt x="349" y="457"/>
                  </a:lnTo>
                  <a:lnTo>
                    <a:pt x="343" y="457"/>
                  </a:lnTo>
                  <a:lnTo>
                    <a:pt x="337" y="457"/>
                  </a:lnTo>
                  <a:lnTo>
                    <a:pt x="330" y="451"/>
                  </a:lnTo>
                  <a:lnTo>
                    <a:pt x="305" y="432"/>
                  </a:lnTo>
                  <a:lnTo>
                    <a:pt x="305" y="425"/>
                  </a:lnTo>
                  <a:lnTo>
                    <a:pt x="299" y="425"/>
                  </a:lnTo>
                  <a:lnTo>
                    <a:pt x="299" y="419"/>
                  </a:lnTo>
                  <a:lnTo>
                    <a:pt x="292" y="419"/>
                  </a:lnTo>
                  <a:lnTo>
                    <a:pt x="292" y="413"/>
                  </a:lnTo>
                  <a:lnTo>
                    <a:pt x="286" y="413"/>
                  </a:lnTo>
                  <a:lnTo>
                    <a:pt x="280" y="413"/>
                  </a:lnTo>
                  <a:lnTo>
                    <a:pt x="273" y="413"/>
                  </a:lnTo>
                  <a:lnTo>
                    <a:pt x="267" y="413"/>
                  </a:lnTo>
                  <a:lnTo>
                    <a:pt x="267" y="406"/>
                  </a:lnTo>
                  <a:lnTo>
                    <a:pt x="261" y="406"/>
                  </a:lnTo>
                  <a:lnTo>
                    <a:pt x="254" y="406"/>
                  </a:lnTo>
                  <a:lnTo>
                    <a:pt x="261" y="400"/>
                  </a:lnTo>
                  <a:lnTo>
                    <a:pt x="254" y="400"/>
                  </a:lnTo>
                  <a:lnTo>
                    <a:pt x="254" y="394"/>
                  </a:lnTo>
                  <a:lnTo>
                    <a:pt x="248" y="394"/>
                  </a:lnTo>
                  <a:lnTo>
                    <a:pt x="248" y="400"/>
                  </a:lnTo>
                  <a:lnTo>
                    <a:pt x="242" y="400"/>
                  </a:lnTo>
                  <a:lnTo>
                    <a:pt x="235" y="400"/>
                  </a:lnTo>
                  <a:lnTo>
                    <a:pt x="235" y="394"/>
                  </a:lnTo>
                  <a:lnTo>
                    <a:pt x="229" y="394"/>
                  </a:lnTo>
                  <a:lnTo>
                    <a:pt x="229" y="387"/>
                  </a:lnTo>
                  <a:lnTo>
                    <a:pt x="223" y="387"/>
                  </a:lnTo>
                  <a:lnTo>
                    <a:pt x="229" y="387"/>
                  </a:lnTo>
                  <a:lnTo>
                    <a:pt x="223" y="387"/>
                  </a:lnTo>
                  <a:lnTo>
                    <a:pt x="223" y="381"/>
                  </a:lnTo>
                  <a:lnTo>
                    <a:pt x="223" y="375"/>
                  </a:lnTo>
                  <a:lnTo>
                    <a:pt x="216" y="375"/>
                  </a:lnTo>
                  <a:lnTo>
                    <a:pt x="223" y="375"/>
                  </a:lnTo>
                  <a:lnTo>
                    <a:pt x="216" y="375"/>
                  </a:lnTo>
                  <a:lnTo>
                    <a:pt x="210" y="375"/>
                  </a:lnTo>
                  <a:lnTo>
                    <a:pt x="210" y="368"/>
                  </a:lnTo>
                  <a:lnTo>
                    <a:pt x="204" y="362"/>
                  </a:lnTo>
                  <a:lnTo>
                    <a:pt x="210" y="362"/>
                  </a:lnTo>
                  <a:lnTo>
                    <a:pt x="204" y="362"/>
                  </a:lnTo>
                  <a:lnTo>
                    <a:pt x="197" y="356"/>
                  </a:lnTo>
                  <a:lnTo>
                    <a:pt x="191" y="356"/>
                  </a:lnTo>
                  <a:lnTo>
                    <a:pt x="191" y="362"/>
                  </a:lnTo>
                  <a:lnTo>
                    <a:pt x="191" y="368"/>
                  </a:lnTo>
                  <a:lnTo>
                    <a:pt x="184" y="368"/>
                  </a:lnTo>
                  <a:lnTo>
                    <a:pt x="178" y="368"/>
                  </a:lnTo>
                  <a:lnTo>
                    <a:pt x="178" y="375"/>
                  </a:lnTo>
                  <a:lnTo>
                    <a:pt x="172" y="375"/>
                  </a:lnTo>
                  <a:lnTo>
                    <a:pt x="172" y="381"/>
                  </a:lnTo>
                  <a:lnTo>
                    <a:pt x="165" y="381"/>
                  </a:lnTo>
                  <a:lnTo>
                    <a:pt x="165" y="375"/>
                  </a:lnTo>
                  <a:lnTo>
                    <a:pt x="165" y="381"/>
                  </a:lnTo>
                  <a:lnTo>
                    <a:pt x="159" y="381"/>
                  </a:lnTo>
                  <a:lnTo>
                    <a:pt x="159" y="375"/>
                  </a:lnTo>
                  <a:lnTo>
                    <a:pt x="159" y="368"/>
                  </a:lnTo>
                  <a:lnTo>
                    <a:pt x="159" y="362"/>
                  </a:lnTo>
                  <a:lnTo>
                    <a:pt x="159" y="356"/>
                  </a:lnTo>
                  <a:lnTo>
                    <a:pt x="153" y="349"/>
                  </a:lnTo>
                  <a:lnTo>
                    <a:pt x="159" y="349"/>
                  </a:lnTo>
                  <a:lnTo>
                    <a:pt x="153" y="349"/>
                  </a:lnTo>
                  <a:lnTo>
                    <a:pt x="146" y="349"/>
                  </a:lnTo>
                  <a:lnTo>
                    <a:pt x="146" y="343"/>
                  </a:lnTo>
                  <a:lnTo>
                    <a:pt x="146" y="349"/>
                  </a:lnTo>
                  <a:lnTo>
                    <a:pt x="146" y="343"/>
                  </a:lnTo>
                  <a:lnTo>
                    <a:pt x="140" y="336"/>
                  </a:lnTo>
                  <a:lnTo>
                    <a:pt x="140" y="330"/>
                  </a:lnTo>
                  <a:lnTo>
                    <a:pt x="140" y="336"/>
                  </a:lnTo>
                  <a:lnTo>
                    <a:pt x="134" y="330"/>
                  </a:lnTo>
                  <a:lnTo>
                    <a:pt x="134" y="324"/>
                  </a:lnTo>
                  <a:lnTo>
                    <a:pt x="127" y="324"/>
                  </a:lnTo>
                  <a:lnTo>
                    <a:pt x="121" y="324"/>
                  </a:lnTo>
                  <a:lnTo>
                    <a:pt x="121" y="317"/>
                  </a:lnTo>
                  <a:lnTo>
                    <a:pt x="121" y="324"/>
                  </a:lnTo>
                  <a:lnTo>
                    <a:pt x="121" y="317"/>
                  </a:lnTo>
                  <a:lnTo>
                    <a:pt x="115" y="317"/>
                  </a:lnTo>
                  <a:lnTo>
                    <a:pt x="115" y="311"/>
                  </a:lnTo>
                  <a:lnTo>
                    <a:pt x="108" y="311"/>
                  </a:lnTo>
                  <a:lnTo>
                    <a:pt x="108" y="305"/>
                  </a:lnTo>
                  <a:lnTo>
                    <a:pt x="102" y="305"/>
                  </a:lnTo>
                  <a:lnTo>
                    <a:pt x="102" y="298"/>
                  </a:lnTo>
                  <a:lnTo>
                    <a:pt x="96" y="298"/>
                  </a:lnTo>
                  <a:lnTo>
                    <a:pt x="102" y="298"/>
                  </a:lnTo>
                  <a:lnTo>
                    <a:pt x="96" y="298"/>
                  </a:lnTo>
                  <a:lnTo>
                    <a:pt x="96" y="292"/>
                  </a:lnTo>
                  <a:lnTo>
                    <a:pt x="96" y="298"/>
                  </a:lnTo>
                  <a:lnTo>
                    <a:pt x="96" y="292"/>
                  </a:lnTo>
                  <a:lnTo>
                    <a:pt x="89" y="298"/>
                  </a:lnTo>
                  <a:lnTo>
                    <a:pt x="89" y="292"/>
                  </a:lnTo>
                  <a:lnTo>
                    <a:pt x="83" y="292"/>
                  </a:lnTo>
                  <a:lnTo>
                    <a:pt x="83" y="286"/>
                  </a:lnTo>
                  <a:lnTo>
                    <a:pt x="77" y="286"/>
                  </a:lnTo>
                  <a:lnTo>
                    <a:pt x="70" y="286"/>
                  </a:lnTo>
                  <a:lnTo>
                    <a:pt x="64" y="286"/>
                  </a:lnTo>
                  <a:lnTo>
                    <a:pt x="58" y="286"/>
                  </a:lnTo>
                  <a:lnTo>
                    <a:pt x="51" y="286"/>
                  </a:lnTo>
                  <a:lnTo>
                    <a:pt x="51" y="292"/>
                  </a:lnTo>
                  <a:lnTo>
                    <a:pt x="45" y="292"/>
                  </a:lnTo>
                  <a:lnTo>
                    <a:pt x="45" y="298"/>
                  </a:lnTo>
                  <a:lnTo>
                    <a:pt x="51" y="298"/>
                  </a:lnTo>
                  <a:lnTo>
                    <a:pt x="45" y="298"/>
                  </a:lnTo>
                  <a:lnTo>
                    <a:pt x="45" y="305"/>
                  </a:lnTo>
                  <a:lnTo>
                    <a:pt x="39" y="305"/>
                  </a:lnTo>
                  <a:lnTo>
                    <a:pt x="39" y="298"/>
                  </a:lnTo>
                  <a:lnTo>
                    <a:pt x="39" y="305"/>
                  </a:lnTo>
                  <a:lnTo>
                    <a:pt x="32" y="305"/>
                  </a:lnTo>
                  <a:lnTo>
                    <a:pt x="32" y="298"/>
                  </a:lnTo>
                  <a:lnTo>
                    <a:pt x="32" y="305"/>
                  </a:lnTo>
                  <a:lnTo>
                    <a:pt x="26" y="305"/>
                  </a:lnTo>
                  <a:lnTo>
                    <a:pt x="20" y="305"/>
                  </a:lnTo>
                  <a:lnTo>
                    <a:pt x="20" y="298"/>
                  </a:lnTo>
                  <a:lnTo>
                    <a:pt x="13" y="305"/>
                  </a:lnTo>
                  <a:lnTo>
                    <a:pt x="13" y="298"/>
                  </a:lnTo>
                  <a:lnTo>
                    <a:pt x="7" y="298"/>
                  </a:lnTo>
                  <a:lnTo>
                    <a:pt x="13" y="298"/>
                  </a:lnTo>
                  <a:lnTo>
                    <a:pt x="7" y="298"/>
                  </a:lnTo>
                  <a:lnTo>
                    <a:pt x="7" y="292"/>
                  </a:lnTo>
                  <a:lnTo>
                    <a:pt x="0" y="292"/>
                  </a:lnTo>
                  <a:lnTo>
                    <a:pt x="7" y="292"/>
                  </a:lnTo>
                  <a:lnTo>
                    <a:pt x="13" y="292"/>
                  </a:lnTo>
                  <a:lnTo>
                    <a:pt x="20" y="286"/>
                  </a:lnTo>
                  <a:lnTo>
                    <a:pt x="20" y="279"/>
                  </a:lnTo>
                  <a:lnTo>
                    <a:pt x="26" y="279"/>
                  </a:lnTo>
                  <a:lnTo>
                    <a:pt x="32" y="273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6" name="Freeform 117"/>
            <p:cNvSpPr>
              <a:spLocks/>
            </p:cNvSpPr>
            <p:nvPr/>
          </p:nvSpPr>
          <p:spPr bwMode="auto">
            <a:xfrm>
              <a:off x="2411442" y="4594860"/>
              <a:ext cx="544276" cy="343085"/>
            </a:xfrm>
            <a:custGeom>
              <a:avLst/>
              <a:gdLst>
                <a:gd name="T0" fmla="*/ 2147483647 w 514"/>
                <a:gd name="T1" fmla="*/ 2147483647 h 324"/>
                <a:gd name="T2" fmla="*/ 2147483647 w 514"/>
                <a:gd name="T3" fmla="*/ 2147483647 h 324"/>
                <a:gd name="T4" fmla="*/ 2147483647 w 514"/>
                <a:gd name="T5" fmla="*/ 2147483647 h 324"/>
                <a:gd name="T6" fmla="*/ 2147483647 w 514"/>
                <a:gd name="T7" fmla="*/ 2147483647 h 324"/>
                <a:gd name="T8" fmla="*/ 2147483647 w 514"/>
                <a:gd name="T9" fmla="*/ 2147483647 h 324"/>
                <a:gd name="T10" fmla="*/ 2147483647 w 514"/>
                <a:gd name="T11" fmla="*/ 2147483647 h 324"/>
                <a:gd name="T12" fmla="*/ 2147483647 w 514"/>
                <a:gd name="T13" fmla="*/ 2147483647 h 324"/>
                <a:gd name="T14" fmla="*/ 2147483647 w 514"/>
                <a:gd name="T15" fmla="*/ 2147483647 h 324"/>
                <a:gd name="T16" fmla="*/ 2147483647 w 514"/>
                <a:gd name="T17" fmla="*/ 2147483647 h 324"/>
                <a:gd name="T18" fmla="*/ 2147483647 w 514"/>
                <a:gd name="T19" fmla="*/ 2147483647 h 324"/>
                <a:gd name="T20" fmla="*/ 2147483647 w 514"/>
                <a:gd name="T21" fmla="*/ 2147483647 h 324"/>
                <a:gd name="T22" fmla="*/ 2147483647 w 514"/>
                <a:gd name="T23" fmla="*/ 2147483647 h 324"/>
                <a:gd name="T24" fmla="*/ 2147483647 w 514"/>
                <a:gd name="T25" fmla="*/ 2147483647 h 324"/>
                <a:gd name="T26" fmla="*/ 2147483647 w 514"/>
                <a:gd name="T27" fmla="*/ 2147483647 h 324"/>
                <a:gd name="T28" fmla="*/ 2147483647 w 514"/>
                <a:gd name="T29" fmla="*/ 2147483647 h 324"/>
                <a:gd name="T30" fmla="*/ 2147483647 w 514"/>
                <a:gd name="T31" fmla="*/ 2147483647 h 324"/>
                <a:gd name="T32" fmla="*/ 2147483647 w 514"/>
                <a:gd name="T33" fmla="*/ 2147483647 h 324"/>
                <a:gd name="T34" fmla="*/ 2147483647 w 514"/>
                <a:gd name="T35" fmla="*/ 2147483647 h 324"/>
                <a:gd name="T36" fmla="*/ 2147483647 w 514"/>
                <a:gd name="T37" fmla="*/ 2147483647 h 324"/>
                <a:gd name="T38" fmla="*/ 2147483647 w 514"/>
                <a:gd name="T39" fmla="*/ 2147483647 h 324"/>
                <a:gd name="T40" fmla="*/ 2147483647 w 514"/>
                <a:gd name="T41" fmla="*/ 2147483647 h 324"/>
                <a:gd name="T42" fmla="*/ 2147483647 w 514"/>
                <a:gd name="T43" fmla="*/ 2147483647 h 324"/>
                <a:gd name="T44" fmla="*/ 2147483647 w 514"/>
                <a:gd name="T45" fmla="*/ 2147483647 h 324"/>
                <a:gd name="T46" fmla="*/ 2147483647 w 514"/>
                <a:gd name="T47" fmla="*/ 2147483647 h 324"/>
                <a:gd name="T48" fmla="*/ 2147483647 w 514"/>
                <a:gd name="T49" fmla="*/ 0 h 324"/>
                <a:gd name="T50" fmla="*/ 2147483647 w 514"/>
                <a:gd name="T51" fmla="*/ 2147483647 h 324"/>
                <a:gd name="T52" fmla="*/ 2147483647 w 514"/>
                <a:gd name="T53" fmla="*/ 2147483647 h 324"/>
                <a:gd name="T54" fmla="*/ 2147483647 w 514"/>
                <a:gd name="T55" fmla="*/ 2147483647 h 324"/>
                <a:gd name="T56" fmla="*/ 2147483647 w 514"/>
                <a:gd name="T57" fmla="*/ 2147483647 h 324"/>
                <a:gd name="T58" fmla="*/ 2147483647 w 514"/>
                <a:gd name="T59" fmla="*/ 2147483647 h 324"/>
                <a:gd name="T60" fmla="*/ 2147483647 w 514"/>
                <a:gd name="T61" fmla="*/ 2147483647 h 324"/>
                <a:gd name="T62" fmla="*/ 2147483647 w 514"/>
                <a:gd name="T63" fmla="*/ 2147483647 h 324"/>
                <a:gd name="T64" fmla="*/ 2147483647 w 514"/>
                <a:gd name="T65" fmla="*/ 2147483647 h 324"/>
                <a:gd name="T66" fmla="*/ 2147483647 w 514"/>
                <a:gd name="T67" fmla="*/ 2147483647 h 324"/>
                <a:gd name="T68" fmla="*/ 2147483647 w 514"/>
                <a:gd name="T69" fmla="*/ 2147483647 h 324"/>
                <a:gd name="T70" fmla="*/ 2147483647 w 514"/>
                <a:gd name="T71" fmla="*/ 2147483647 h 324"/>
                <a:gd name="T72" fmla="*/ 2147483647 w 514"/>
                <a:gd name="T73" fmla="*/ 2147483647 h 324"/>
                <a:gd name="T74" fmla="*/ 2147483647 w 514"/>
                <a:gd name="T75" fmla="*/ 2147483647 h 324"/>
                <a:gd name="T76" fmla="*/ 2147483647 w 514"/>
                <a:gd name="T77" fmla="*/ 2147483647 h 324"/>
                <a:gd name="T78" fmla="*/ 2147483647 w 514"/>
                <a:gd name="T79" fmla="*/ 2147483647 h 324"/>
                <a:gd name="T80" fmla="*/ 2147483647 w 514"/>
                <a:gd name="T81" fmla="*/ 2147483647 h 324"/>
                <a:gd name="T82" fmla="*/ 2147483647 w 514"/>
                <a:gd name="T83" fmla="*/ 2147483647 h 324"/>
                <a:gd name="T84" fmla="*/ 2147483647 w 514"/>
                <a:gd name="T85" fmla="*/ 2147483647 h 324"/>
                <a:gd name="T86" fmla="*/ 2147483647 w 514"/>
                <a:gd name="T87" fmla="*/ 2147483647 h 324"/>
                <a:gd name="T88" fmla="*/ 2147483647 w 514"/>
                <a:gd name="T89" fmla="*/ 2147483647 h 324"/>
                <a:gd name="T90" fmla="*/ 2147483647 w 514"/>
                <a:gd name="T91" fmla="*/ 2147483647 h 324"/>
                <a:gd name="T92" fmla="*/ 2147483647 w 514"/>
                <a:gd name="T93" fmla="*/ 2147483647 h 324"/>
                <a:gd name="T94" fmla="*/ 2147483647 w 514"/>
                <a:gd name="T95" fmla="*/ 2147483647 h 324"/>
                <a:gd name="T96" fmla="*/ 2147483647 w 514"/>
                <a:gd name="T97" fmla="*/ 2147483647 h 324"/>
                <a:gd name="T98" fmla="*/ 2147483647 w 514"/>
                <a:gd name="T99" fmla="*/ 2147483647 h 324"/>
                <a:gd name="T100" fmla="*/ 2147483647 w 514"/>
                <a:gd name="T101" fmla="*/ 2147483647 h 324"/>
                <a:gd name="T102" fmla="*/ 2147483647 w 514"/>
                <a:gd name="T103" fmla="*/ 2147483647 h 324"/>
                <a:gd name="T104" fmla="*/ 2147483647 w 514"/>
                <a:gd name="T105" fmla="*/ 2147483647 h 324"/>
                <a:gd name="T106" fmla="*/ 2147483647 w 514"/>
                <a:gd name="T107" fmla="*/ 2147483647 h 324"/>
                <a:gd name="T108" fmla="*/ 2147483647 w 514"/>
                <a:gd name="T109" fmla="*/ 2147483647 h 324"/>
                <a:gd name="T110" fmla="*/ 2147483647 w 514"/>
                <a:gd name="T111" fmla="*/ 2147483647 h 324"/>
                <a:gd name="T112" fmla="*/ 2147483647 w 514"/>
                <a:gd name="T113" fmla="*/ 2147483647 h 324"/>
                <a:gd name="T114" fmla="*/ 2147483647 w 514"/>
                <a:gd name="T115" fmla="*/ 2147483647 h 324"/>
                <a:gd name="T116" fmla="*/ 2147483647 w 514"/>
                <a:gd name="T117" fmla="*/ 2147483647 h 324"/>
                <a:gd name="T118" fmla="*/ 2147483647 w 514"/>
                <a:gd name="T119" fmla="*/ 2147483647 h 324"/>
                <a:gd name="T120" fmla="*/ 2147483647 w 514"/>
                <a:gd name="T121" fmla="*/ 2147483647 h 324"/>
                <a:gd name="T122" fmla="*/ 2147483647 w 514"/>
                <a:gd name="T123" fmla="*/ 2147483647 h 324"/>
                <a:gd name="T124" fmla="*/ 2147483647 w 514"/>
                <a:gd name="T125" fmla="*/ 2147483647 h 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4"/>
                <a:gd name="T190" fmla="*/ 0 h 324"/>
                <a:gd name="T191" fmla="*/ 514 w 514"/>
                <a:gd name="T192" fmla="*/ 324 h 3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4" h="324">
                  <a:moveTo>
                    <a:pt x="0" y="115"/>
                  </a:moveTo>
                  <a:lnTo>
                    <a:pt x="0" y="115"/>
                  </a:lnTo>
                  <a:lnTo>
                    <a:pt x="6" y="115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6" y="102"/>
                  </a:lnTo>
                  <a:lnTo>
                    <a:pt x="13" y="102"/>
                  </a:lnTo>
                  <a:lnTo>
                    <a:pt x="6" y="102"/>
                  </a:lnTo>
                  <a:lnTo>
                    <a:pt x="13" y="102"/>
                  </a:lnTo>
                  <a:lnTo>
                    <a:pt x="13" y="96"/>
                  </a:lnTo>
                  <a:lnTo>
                    <a:pt x="19" y="96"/>
                  </a:lnTo>
                  <a:lnTo>
                    <a:pt x="13" y="89"/>
                  </a:lnTo>
                  <a:lnTo>
                    <a:pt x="19" y="89"/>
                  </a:lnTo>
                  <a:lnTo>
                    <a:pt x="13" y="89"/>
                  </a:lnTo>
                  <a:lnTo>
                    <a:pt x="19" y="89"/>
                  </a:lnTo>
                  <a:lnTo>
                    <a:pt x="13" y="83"/>
                  </a:lnTo>
                  <a:lnTo>
                    <a:pt x="19" y="83"/>
                  </a:lnTo>
                  <a:lnTo>
                    <a:pt x="13" y="83"/>
                  </a:lnTo>
                  <a:lnTo>
                    <a:pt x="13" y="7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0"/>
                  </a:lnTo>
                  <a:lnTo>
                    <a:pt x="6" y="70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6" y="64"/>
                  </a:lnTo>
                  <a:lnTo>
                    <a:pt x="13" y="64"/>
                  </a:lnTo>
                  <a:lnTo>
                    <a:pt x="13" y="57"/>
                  </a:lnTo>
                  <a:lnTo>
                    <a:pt x="13" y="51"/>
                  </a:lnTo>
                  <a:lnTo>
                    <a:pt x="13" y="45"/>
                  </a:lnTo>
                  <a:lnTo>
                    <a:pt x="13" y="51"/>
                  </a:lnTo>
                  <a:lnTo>
                    <a:pt x="13" y="4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19" y="32"/>
                  </a:lnTo>
                  <a:lnTo>
                    <a:pt x="19" y="26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7" y="26"/>
                  </a:lnTo>
                  <a:lnTo>
                    <a:pt x="57" y="32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83" y="38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102" y="38"/>
                  </a:lnTo>
                  <a:lnTo>
                    <a:pt x="108" y="38"/>
                  </a:lnTo>
                  <a:lnTo>
                    <a:pt x="114" y="38"/>
                  </a:lnTo>
                  <a:lnTo>
                    <a:pt x="114" y="45"/>
                  </a:lnTo>
                  <a:lnTo>
                    <a:pt x="121" y="45"/>
                  </a:lnTo>
                  <a:lnTo>
                    <a:pt x="127" y="45"/>
                  </a:lnTo>
                  <a:lnTo>
                    <a:pt x="133" y="45"/>
                  </a:lnTo>
                  <a:lnTo>
                    <a:pt x="140" y="45"/>
                  </a:lnTo>
                  <a:lnTo>
                    <a:pt x="146" y="45"/>
                  </a:lnTo>
                  <a:lnTo>
                    <a:pt x="152" y="45"/>
                  </a:lnTo>
                  <a:lnTo>
                    <a:pt x="152" y="51"/>
                  </a:lnTo>
                  <a:lnTo>
                    <a:pt x="159" y="45"/>
                  </a:lnTo>
                  <a:lnTo>
                    <a:pt x="159" y="51"/>
                  </a:lnTo>
                  <a:lnTo>
                    <a:pt x="165" y="51"/>
                  </a:lnTo>
                  <a:lnTo>
                    <a:pt x="171" y="51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84" y="57"/>
                  </a:lnTo>
                  <a:lnTo>
                    <a:pt x="190" y="57"/>
                  </a:lnTo>
                  <a:lnTo>
                    <a:pt x="190" y="64"/>
                  </a:lnTo>
                  <a:lnTo>
                    <a:pt x="190" y="57"/>
                  </a:lnTo>
                  <a:lnTo>
                    <a:pt x="197" y="57"/>
                  </a:lnTo>
                  <a:lnTo>
                    <a:pt x="203" y="57"/>
                  </a:lnTo>
                  <a:lnTo>
                    <a:pt x="209" y="57"/>
                  </a:lnTo>
                  <a:lnTo>
                    <a:pt x="216" y="57"/>
                  </a:lnTo>
                  <a:lnTo>
                    <a:pt x="222" y="57"/>
                  </a:lnTo>
                  <a:lnTo>
                    <a:pt x="222" y="64"/>
                  </a:lnTo>
                  <a:lnTo>
                    <a:pt x="229" y="64"/>
                  </a:lnTo>
                  <a:lnTo>
                    <a:pt x="229" y="70"/>
                  </a:lnTo>
                  <a:lnTo>
                    <a:pt x="235" y="70"/>
                  </a:lnTo>
                  <a:lnTo>
                    <a:pt x="235" y="64"/>
                  </a:lnTo>
                  <a:lnTo>
                    <a:pt x="241" y="64"/>
                  </a:lnTo>
                  <a:lnTo>
                    <a:pt x="248" y="64"/>
                  </a:lnTo>
                  <a:lnTo>
                    <a:pt x="248" y="57"/>
                  </a:lnTo>
                  <a:lnTo>
                    <a:pt x="248" y="51"/>
                  </a:lnTo>
                  <a:lnTo>
                    <a:pt x="248" y="45"/>
                  </a:lnTo>
                  <a:lnTo>
                    <a:pt x="241" y="45"/>
                  </a:lnTo>
                  <a:lnTo>
                    <a:pt x="248" y="45"/>
                  </a:lnTo>
                  <a:lnTo>
                    <a:pt x="248" y="38"/>
                  </a:lnTo>
                  <a:lnTo>
                    <a:pt x="248" y="32"/>
                  </a:lnTo>
                  <a:lnTo>
                    <a:pt x="254" y="32"/>
                  </a:lnTo>
                  <a:lnTo>
                    <a:pt x="260" y="32"/>
                  </a:lnTo>
                  <a:lnTo>
                    <a:pt x="260" y="26"/>
                  </a:lnTo>
                  <a:lnTo>
                    <a:pt x="267" y="26"/>
                  </a:lnTo>
                  <a:lnTo>
                    <a:pt x="273" y="26"/>
                  </a:lnTo>
                  <a:lnTo>
                    <a:pt x="273" y="32"/>
                  </a:lnTo>
                  <a:lnTo>
                    <a:pt x="279" y="32"/>
                  </a:lnTo>
                  <a:lnTo>
                    <a:pt x="279" y="26"/>
                  </a:lnTo>
                  <a:lnTo>
                    <a:pt x="279" y="32"/>
                  </a:lnTo>
                  <a:lnTo>
                    <a:pt x="286" y="26"/>
                  </a:lnTo>
                  <a:lnTo>
                    <a:pt x="286" y="32"/>
                  </a:lnTo>
                  <a:lnTo>
                    <a:pt x="286" y="26"/>
                  </a:lnTo>
                  <a:lnTo>
                    <a:pt x="292" y="26"/>
                  </a:lnTo>
                  <a:lnTo>
                    <a:pt x="298" y="26"/>
                  </a:lnTo>
                  <a:lnTo>
                    <a:pt x="292" y="26"/>
                  </a:lnTo>
                  <a:lnTo>
                    <a:pt x="298" y="26"/>
                  </a:lnTo>
                  <a:lnTo>
                    <a:pt x="298" y="19"/>
                  </a:lnTo>
                  <a:lnTo>
                    <a:pt x="305" y="19"/>
                  </a:lnTo>
                  <a:lnTo>
                    <a:pt x="305" y="13"/>
                  </a:lnTo>
                  <a:lnTo>
                    <a:pt x="305" y="7"/>
                  </a:lnTo>
                  <a:lnTo>
                    <a:pt x="311" y="13"/>
                  </a:lnTo>
                  <a:lnTo>
                    <a:pt x="311" y="7"/>
                  </a:lnTo>
                  <a:lnTo>
                    <a:pt x="317" y="7"/>
                  </a:lnTo>
                  <a:lnTo>
                    <a:pt x="324" y="7"/>
                  </a:lnTo>
                  <a:lnTo>
                    <a:pt x="330" y="13"/>
                  </a:lnTo>
                  <a:lnTo>
                    <a:pt x="330" y="7"/>
                  </a:lnTo>
                  <a:lnTo>
                    <a:pt x="330" y="13"/>
                  </a:lnTo>
                  <a:lnTo>
                    <a:pt x="336" y="19"/>
                  </a:lnTo>
                  <a:lnTo>
                    <a:pt x="336" y="13"/>
                  </a:lnTo>
                  <a:lnTo>
                    <a:pt x="336" y="19"/>
                  </a:lnTo>
                  <a:lnTo>
                    <a:pt x="336" y="13"/>
                  </a:lnTo>
                  <a:lnTo>
                    <a:pt x="336" y="7"/>
                  </a:lnTo>
                  <a:lnTo>
                    <a:pt x="343" y="7"/>
                  </a:lnTo>
                  <a:lnTo>
                    <a:pt x="349" y="7"/>
                  </a:lnTo>
                  <a:lnTo>
                    <a:pt x="349" y="13"/>
                  </a:lnTo>
                  <a:lnTo>
                    <a:pt x="349" y="7"/>
                  </a:lnTo>
                  <a:lnTo>
                    <a:pt x="355" y="7"/>
                  </a:lnTo>
                  <a:lnTo>
                    <a:pt x="349" y="7"/>
                  </a:lnTo>
                  <a:lnTo>
                    <a:pt x="355" y="7"/>
                  </a:lnTo>
                  <a:lnTo>
                    <a:pt x="355" y="13"/>
                  </a:lnTo>
                  <a:lnTo>
                    <a:pt x="355" y="7"/>
                  </a:lnTo>
                  <a:lnTo>
                    <a:pt x="362" y="7"/>
                  </a:lnTo>
                  <a:lnTo>
                    <a:pt x="368" y="7"/>
                  </a:lnTo>
                  <a:lnTo>
                    <a:pt x="374" y="7"/>
                  </a:lnTo>
                  <a:lnTo>
                    <a:pt x="381" y="7"/>
                  </a:lnTo>
                  <a:lnTo>
                    <a:pt x="381" y="13"/>
                  </a:lnTo>
                  <a:lnTo>
                    <a:pt x="381" y="7"/>
                  </a:lnTo>
                  <a:lnTo>
                    <a:pt x="381" y="13"/>
                  </a:lnTo>
                  <a:lnTo>
                    <a:pt x="387" y="13"/>
                  </a:lnTo>
                  <a:lnTo>
                    <a:pt x="387" y="19"/>
                  </a:lnTo>
                  <a:lnTo>
                    <a:pt x="393" y="19"/>
                  </a:lnTo>
                  <a:lnTo>
                    <a:pt x="400" y="19"/>
                  </a:lnTo>
                  <a:lnTo>
                    <a:pt x="393" y="19"/>
                  </a:lnTo>
                  <a:lnTo>
                    <a:pt x="400" y="19"/>
                  </a:lnTo>
                  <a:lnTo>
                    <a:pt x="400" y="26"/>
                  </a:lnTo>
                  <a:lnTo>
                    <a:pt x="400" y="19"/>
                  </a:lnTo>
                  <a:lnTo>
                    <a:pt x="400" y="26"/>
                  </a:lnTo>
                  <a:lnTo>
                    <a:pt x="406" y="26"/>
                  </a:lnTo>
                  <a:lnTo>
                    <a:pt x="413" y="26"/>
                  </a:lnTo>
                  <a:lnTo>
                    <a:pt x="413" y="19"/>
                  </a:lnTo>
                  <a:lnTo>
                    <a:pt x="419" y="19"/>
                  </a:lnTo>
                  <a:lnTo>
                    <a:pt x="425" y="19"/>
                  </a:lnTo>
                  <a:lnTo>
                    <a:pt x="425" y="13"/>
                  </a:lnTo>
                  <a:lnTo>
                    <a:pt x="432" y="13"/>
                  </a:lnTo>
                  <a:lnTo>
                    <a:pt x="438" y="13"/>
                  </a:lnTo>
                  <a:lnTo>
                    <a:pt x="438" y="7"/>
                  </a:lnTo>
                  <a:lnTo>
                    <a:pt x="444" y="7"/>
                  </a:lnTo>
                  <a:lnTo>
                    <a:pt x="451" y="7"/>
                  </a:lnTo>
                  <a:lnTo>
                    <a:pt x="451" y="0"/>
                  </a:lnTo>
                  <a:lnTo>
                    <a:pt x="451" y="7"/>
                  </a:lnTo>
                  <a:lnTo>
                    <a:pt x="457" y="7"/>
                  </a:lnTo>
                  <a:lnTo>
                    <a:pt x="463" y="7"/>
                  </a:lnTo>
                  <a:lnTo>
                    <a:pt x="463" y="0"/>
                  </a:lnTo>
                  <a:lnTo>
                    <a:pt x="476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1" y="7"/>
                  </a:lnTo>
                  <a:lnTo>
                    <a:pt x="501" y="13"/>
                  </a:lnTo>
                  <a:lnTo>
                    <a:pt x="501" y="19"/>
                  </a:lnTo>
                  <a:lnTo>
                    <a:pt x="508" y="19"/>
                  </a:lnTo>
                  <a:lnTo>
                    <a:pt x="508" y="26"/>
                  </a:lnTo>
                  <a:lnTo>
                    <a:pt x="508" y="32"/>
                  </a:lnTo>
                  <a:lnTo>
                    <a:pt x="501" y="32"/>
                  </a:lnTo>
                  <a:lnTo>
                    <a:pt x="501" y="38"/>
                  </a:lnTo>
                  <a:lnTo>
                    <a:pt x="501" y="45"/>
                  </a:lnTo>
                  <a:lnTo>
                    <a:pt x="495" y="51"/>
                  </a:lnTo>
                  <a:lnTo>
                    <a:pt x="495" y="57"/>
                  </a:lnTo>
                  <a:lnTo>
                    <a:pt x="489" y="64"/>
                  </a:lnTo>
                  <a:lnTo>
                    <a:pt x="489" y="70"/>
                  </a:lnTo>
                  <a:lnTo>
                    <a:pt x="489" y="77"/>
                  </a:lnTo>
                  <a:lnTo>
                    <a:pt x="495" y="77"/>
                  </a:lnTo>
                  <a:lnTo>
                    <a:pt x="501" y="77"/>
                  </a:lnTo>
                  <a:lnTo>
                    <a:pt x="501" y="83"/>
                  </a:lnTo>
                  <a:lnTo>
                    <a:pt x="495" y="83"/>
                  </a:lnTo>
                  <a:lnTo>
                    <a:pt x="495" y="89"/>
                  </a:lnTo>
                  <a:lnTo>
                    <a:pt x="495" y="96"/>
                  </a:lnTo>
                  <a:lnTo>
                    <a:pt x="495" y="102"/>
                  </a:lnTo>
                  <a:lnTo>
                    <a:pt x="501" y="102"/>
                  </a:lnTo>
                  <a:lnTo>
                    <a:pt x="501" y="96"/>
                  </a:lnTo>
                  <a:lnTo>
                    <a:pt x="501" y="102"/>
                  </a:lnTo>
                  <a:lnTo>
                    <a:pt x="501" y="108"/>
                  </a:lnTo>
                  <a:lnTo>
                    <a:pt x="495" y="108"/>
                  </a:lnTo>
                  <a:lnTo>
                    <a:pt x="501" y="108"/>
                  </a:lnTo>
                  <a:lnTo>
                    <a:pt x="501" y="115"/>
                  </a:lnTo>
                  <a:lnTo>
                    <a:pt x="508" y="115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14" y="115"/>
                  </a:lnTo>
                  <a:lnTo>
                    <a:pt x="508" y="115"/>
                  </a:lnTo>
                  <a:lnTo>
                    <a:pt x="508" y="121"/>
                  </a:lnTo>
                  <a:lnTo>
                    <a:pt x="508" y="115"/>
                  </a:lnTo>
                  <a:lnTo>
                    <a:pt x="508" y="121"/>
                  </a:lnTo>
                  <a:lnTo>
                    <a:pt x="508" y="115"/>
                  </a:lnTo>
                  <a:lnTo>
                    <a:pt x="501" y="115"/>
                  </a:lnTo>
                  <a:lnTo>
                    <a:pt x="501" y="121"/>
                  </a:lnTo>
                  <a:lnTo>
                    <a:pt x="495" y="121"/>
                  </a:lnTo>
                  <a:lnTo>
                    <a:pt x="495" y="127"/>
                  </a:lnTo>
                  <a:lnTo>
                    <a:pt x="501" y="127"/>
                  </a:lnTo>
                  <a:lnTo>
                    <a:pt x="508" y="127"/>
                  </a:lnTo>
                  <a:lnTo>
                    <a:pt x="508" y="134"/>
                  </a:lnTo>
                  <a:lnTo>
                    <a:pt x="501" y="134"/>
                  </a:lnTo>
                  <a:lnTo>
                    <a:pt x="501" y="140"/>
                  </a:lnTo>
                  <a:lnTo>
                    <a:pt x="495" y="140"/>
                  </a:lnTo>
                  <a:lnTo>
                    <a:pt x="495" y="146"/>
                  </a:lnTo>
                  <a:lnTo>
                    <a:pt x="495" y="153"/>
                  </a:lnTo>
                  <a:lnTo>
                    <a:pt x="501" y="153"/>
                  </a:lnTo>
                  <a:lnTo>
                    <a:pt x="501" y="159"/>
                  </a:lnTo>
                  <a:lnTo>
                    <a:pt x="495" y="159"/>
                  </a:lnTo>
                  <a:lnTo>
                    <a:pt x="501" y="159"/>
                  </a:lnTo>
                  <a:lnTo>
                    <a:pt x="501" y="165"/>
                  </a:lnTo>
                  <a:lnTo>
                    <a:pt x="501" y="172"/>
                  </a:lnTo>
                  <a:lnTo>
                    <a:pt x="501" y="178"/>
                  </a:lnTo>
                  <a:lnTo>
                    <a:pt x="501" y="184"/>
                  </a:lnTo>
                  <a:lnTo>
                    <a:pt x="495" y="184"/>
                  </a:lnTo>
                  <a:lnTo>
                    <a:pt x="495" y="191"/>
                  </a:lnTo>
                  <a:lnTo>
                    <a:pt x="495" y="197"/>
                  </a:lnTo>
                  <a:lnTo>
                    <a:pt x="501" y="197"/>
                  </a:lnTo>
                  <a:lnTo>
                    <a:pt x="495" y="197"/>
                  </a:lnTo>
                  <a:lnTo>
                    <a:pt x="501" y="197"/>
                  </a:lnTo>
                  <a:lnTo>
                    <a:pt x="495" y="197"/>
                  </a:lnTo>
                  <a:lnTo>
                    <a:pt x="495" y="203"/>
                  </a:lnTo>
                  <a:lnTo>
                    <a:pt x="495" y="210"/>
                  </a:lnTo>
                  <a:lnTo>
                    <a:pt x="495" y="216"/>
                  </a:lnTo>
                  <a:lnTo>
                    <a:pt x="489" y="216"/>
                  </a:lnTo>
                  <a:lnTo>
                    <a:pt x="489" y="222"/>
                  </a:lnTo>
                  <a:lnTo>
                    <a:pt x="489" y="229"/>
                  </a:lnTo>
                  <a:lnTo>
                    <a:pt x="482" y="235"/>
                  </a:lnTo>
                  <a:lnTo>
                    <a:pt x="489" y="235"/>
                  </a:lnTo>
                  <a:lnTo>
                    <a:pt x="482" y="235"/>
                  </a:lnTo>
                  <a:lnTo>
                    <a:pt x="482" y="241"/>
                  </a:lnTo>
                  <a:lnTo>
                    <a:pt x="482" y="248"/>
                  </a:lnTo>
                  <a:lnTo>
                    <a:pt x="476" y="248"/>
                  </a:lnTo>
                  <a:lnTo>
                    <a:pt x="476" y="254"/>
                  </a:lnTo>
                  <a:lnTo>
                    <a:pt x="470" y="254"/>
                  </a:lnTo>
                  <a:lnTo>
                    <a:pt x="463" y="261"/>
                  </a:lnTo>
                  <a:lnTo>
                    <a:pt x="451" y="261"/>
                  </a:lnTo>
                  <a:lnTo>
                    <a:pt x="444" y="267"/>
                  </a:lnTo>
                  <a:lnTo>
                    <a:pt x="432" y="280"/>
                  </a:lnTo>
                  <a:lnTo>
                    <a:pt x="425" y="286"/>
                  </a:lnTo>
                  <a:lnTo>
                    <a:pt x="419" y="286"/>
                  </a:lnTo>
                  <a:lnTo>
                    <a:pt x="413" y="299"/>
                  </a:lnTo>
                  <a:lnTo>
                    <a:pt x="400" y="311"/>
                  </a:lnTo>
                  <a:lnTo>
                    <a:pt x="393" y="318"/>
                  </a:lnTo>
                  <a:lnTo>
                    <a:pt x="387" y="318"/>
                  </a:lnTo>
                  <a:lnTo>
                    <a:pt x="393" y="318"/>
                  </a:lnTo>
                  <a:lnTo>
                    <a:pt x="387" y="318"/>
                  </a:lnTo>
                  <a:lnTo>
                    <a:pt x="381" y="318"/>
                  </a:lnTo>
                  <a:lnTo>
                    <a:pt x="381" y="311"/>
                  </a:lnTo>
                  <a:lnTo>
                    <a:pt x="374" y="311"/>
                  </a:lnTo>
                  <a:lnTo>
                    <a:pt x="368" y="305"/>
                  </a:lnTo>
                  <a:lnTo>
                    <a:pt x="368" y="311"/>
                  </a:lnTo>
                  <a:lnTo>
                    <a:pt x="362" y="311"/>
                  </a:lnTo>
                  <a:lnTo>
                    <a:pt x="355" y="311"/>
                  </a:lnTo>
                  <a:lnTo>
                    <a:pt x="355" y="318"/>
                  </a:lnTo>
                  <a:lnTo>
                    <a:pt x="362" y="318"/>
                  </a:lnTo>
                  <a:lnTo>
                    <a:pt x="362" y="324"/>
                  </a:lnTo>
                  <a:lnTo>
                    <a:pt x="362" y="318"/>
                  </a:lnTo>
                  <a:lnTo>
                    <a:pt x="355" y="318"/>
                  </a:lnTo>
                  <a:lnTo>
                    <a:pt x="349" y="318"/>
                  </a:lnTo>
                  <a:lnTo>
                    <a:pt x="355" y="318"/>
                  </a:lnTo>
                  <a:lnTo>
                    <a:pt x="349" y="311"/>
                  </a:lnTo>
                  <a:lnTo>
                    <a:pt x="355" y="311"/>
                  </a:lnTo>
                  <a:lnTo>
                    <a:pt x="349" y="311"/>
                  </a:lnTo>
                  <a:lnTo>
                    <a:pt x="355" y="311"/>
                  </a:lnTo>
                  <a:lnTo>
                    <a:pt x="349" y="311"/>
                  </a:lnTo>
                  <a:lnTo>
                    <a:pt x="355" y="311"/>
                  </a:lnTo>
                  <a:lnTo>
                    <a:pt x="355" y="305"/>
                  </a:lnTo>
                  <a:lnTo>
                    <a:pt x="349" y="311"/>
                  </a:lnTo>
                  <a:lnTo>
                    <a:pt x="349" y="305"/>
                  </a:lnTo>
                  <a:lnTo>
                    <a:pt x="355" y="305"/>
                  </a:lnTo>
                  <a:lnTo>
                    <a:pt x="355" y="311"/>
                  </a:lnTo>
                  <a:lnTo>
                    <a:pt x="355" y="305"/>
                  </a:lnTo>
                  <a:lnTo>
                    <a:pt x="362" y="305"/>
                  </a:lnTo>
                  <a:lnTo>
                    <a:pt x="355" y="305"/>
                  </a:lnTo>
                  <a:lnTo>
                    <a:pt x="362" y="305"/>
                  </a:lnTo>
                  <a:lnTo>
                    <a:pt x="355" y="305"/>
                  </a:lnTo>
                  <a:lnTo>
                    <a:pt x="362" y="305"/>
                  </a:lnTo>
                  <a:lnTo>
                    <a:pt x="368" y="305"/>
                  </a:lnTo>
                  <a:lnTo>
                    <a:pt x="368" y="299"/>
                  </a:lnTo>
                  <a:lnTo>
                    <a:pt x="362" y="299"/>
                  </a:lnTo>
                  <a:lnTo>
                    <a:pt x="368" y="299"/>
                  </a:lnTo>
                  <a:lnTo>
                    <a:pt x="368" y="305"/>
                  </a:lnTo>
                  <a:lnTo>
                    <a:pt x="368" y="299"/>
                  </a:lnTo>
                  <a:lnTo>
                    <a:pt x="368" y="292"/>
                  </a:lnTo>
                  <a:lnTo>
                    <a:pt x="374" y="292"/>
                  </a:lnTo>
                  <a:lnTo>
                    <a:pt x="368" y="292"/>
                  </a:lnTo>
                  <a:lnTo>
                    <a:pt x="368" y="299"/>
                  </a:lnTo>
                  <a:lnTo>
                    <a:pt x="368" y="292"/>
                  </a:lnTo>
                  <a:lnTo>
                    <a:pt x="374" y="292"/>
                  </a:lnTo>
                  <a:lnTo>
                    <a:pt x="368" y="292"/>
                  </a:lnTo>
                  <a:lnTo>
                    <a:pt x="368" y="286"/>
                  </a:lnTo>
                  <a:lnTo>
                    <a:pt x="374" y="286"/>
                  </a:lnTo>
                  <a:lnTo>
                    <a:pt x="368" y="286"/>
                  </a:lnTo>
                  <a:lnTo>
                    <a:pt x="374" y="286"/>
                  </a:lnTo>
                  <a:lnTo>
                    <a:pt x="368" y="280"/>
                  </a:lnTo>
                  <a:lnTo>
                    <a:pt x="374" y="280"/>
                  </a:lnTo>
                  <a:lnTo>
                    <a:pt x="368" y="280"/>
                  </a:lnTo>
                  <a:lnTo>
                    <a:pt x="374" y="280"/>
                  </a:lnTo>
                  <a:lnTo>
                    <a:pt x="368" y="280"/>
                  </a:lnTo>
                  <a:lnTo>
                    <a:pt x="368" y="273"/>
                  </a:lnTo>
                  <a:lnTo>
                    <a:pt x="368" y="280"/>
                  </a:lnTo>
                  <a:lnTo>
                    <a:pt x="368" y="273"/>
                  </a:lnTo>
                  <a:lnTo>
                    <a:pt x="368" y="267"/>
                  </a:lnTo>
                  <a:lnTo>
                    <a:pt x="368" y="273"/>
                  </a:lnTo>
                  <a:lnTo>
                    <a:pt x="368" y="267"/>
                  </a:lnTo>
                  <a:lnTo>
                    <a:pt x="374" y="267"/>
                  </a:lnTo>
                  <a:lnTo>
                    <a:pt x="374" y="261"/>
                  </a:lnTo>
                  <a:lnTo>
                    <a:pt x="374" y="267"/>
                  </a:lnTo>
                  <a:lnTo>
                    <a:pt x="381" y="267"/>
                  </a:lnTo>
                  <a:lnTo>
                    <a:pt x="374" y="267"/>
                  </a:lnTo>
                  <a:lnTo>
                    <a:pt x="381" y="261"/>
                  </a:lnTo>
                  <a:lnTo>
                    <a:pt x="381" y="254"/>
                  </a:lnTo>
                  <a:lnTo>
                    <a:pt x="387" y="254"/>
                  </a:lnTo>
                  <a:lnTo>
                    <a:pt x="381" y="254"/>
                  </a:lnTo>
                  <a:lnTo>
                    <a:pt x="387" y="254"/>
                  </a:lnTo>
                  <a:lnTo>
                    <a:pt x="393" y="254"/>
                  </a:lnTo>
                  <a:lnTo>
                    <a:pt x="393" y="248"/>
                  </a:lnTo>
                  <a:lnTo>
                    <a:pt x="387" y="248"/>
                  </a:lnTo>
                  <a:lnTo>
                    <a:pt x="387" y="241"/>
                  </a:lnTo>
                  <a:lnTo>
                    <a:pt x="393" y="241"/>
                  </a:lnTo>
                  <a:lnTo>
                    <a:pt x="387" y="241"/>
                  </a:lnTo>
                  <a:lnTo>
                    <a:pt x="393" y="241"/>
                  </a:lnTo>
                  <a:lnTo>
                    <a:pt x="387" y="241"/>
                  </a:lnTo>
                  <a:lnTo>
                    <a:pt x="387" y="235"/>
                  </a:lnTo>
                  <a:lnTo>
                    <a:pt x="387" y="241"/>
                  </a:lnTo>
                  <a:lnTo>
                    <a:pt x="387" y="235"/>
                  </a:lnTo>
                  <a:lnTo>
                    <a:pt x="381" y="241"/>
                  </a:lnTo>
                  <a:lnTo>
                    <a:pt x="387" y="241"/>
                  </a:lnTo>
                  <a:lnTo>
                    <a:pt x="381" y="241"/>
                  </a:lnTo>
                  <a:lnTo>
                    <a:pt x="381" y="235"/>
                  </a:lnTo>
                  <a:lnTo>
                    <a:pt x="374" y="235"/>
                  </a:lnTo>
                  <a:lnTo>
                    <a:pt x="374" y="241"/>
                  </a:lnTo>
                  <a:lnTo>
                    <a:pt x="368" y="235"/>
                  </a:lnTo>
                  <a:lnTo>
                    <a:pt x="362" y="235"/>
                  </a:lnTo>
                  <a:lnTo>
                    <a:pt x="362" y="241"/>
                  </a:lnTo>
                  <a:lnTo>
                    <a:pt x="355" y="241"/>
                  </a:lnTo>
                  <a:lnTo>
                    <a:pt x="355" y="235"/>
                  </a:lnTo>
                  <a:lnTo>
                    <a:pt x="349" y="235"/>
                  </a:lnTo>
                  <a:lnTo>
                    <a:pt x="349" y="241"/>
                  </a:lnTo>
                  <a:lnTo>
                    <a:pt x="355" y="241"/>
                  </a:lnTo>
                  <a:lnTo>
                    <a:pt x="349" y="241"/>
                  </a:lnTo>
                  <a:lnTo>
                    <a:pt x="349" y="235"/>
                  </a:lnTo>
                  <a:lnTo>
                    <a:pt x="343" y="235"/>
                  </a:lnTo>
                  <a:lnTo>
                    <a:pt x="336" y="235"/>
                  </a:lnTo>
                  <a:lnTo>
                    <a:pt x="330" y="235"/>
                  </a:lnTo>
                  <a:lnTo>
                    <a:pt x="324" y="235"/>
                  </a:lnTo>
                  <a:lnTo>
                    <a:pt x="317" y="235"/>
                  </a:lnTo>
                  <a:lnTo>
                    <a:pt x="311" y="235"/>
                  </a:lnTo>
                  <a:lnTo>
                    <a:pt x="311" y="229"/>
                  </a:lnTo>
                  <a:lnTo>
                    <a:pt x="305" y="229"/>
                  </a:lnTo>
                  <a:lnTo>
                    <a:pt x="305" y="222"/>
                  </a:lnTo>
                  <a:lnTo>
                    <a:pt x="298" y="222"/>
                  </a:lnTo>
                  <a:lnTo>
                    <a:pt x="298" y="216"/>
                  </a:lnTo>
                  <a:lnTo>
                    <a:pt x="292" y="216"/>
                  </a:lnTo>
                  <a:lnTo>
                    <a:pt x="292" y="210"/>
                  </a:lnTo>
                  <a:lnTo>
                    <a:pt x="286" y="210"/>
                  </a:lnTo>
                  <a:lnTo>
                    <a:pt x="286" y="203"/>
                  </a:lnTo>
                  <a:lnTo>
                    <a:pt x="286" y="210"/>
                  </a:lnTo>
                  <a:lnTo>
                    <a:pt x="286" y="203"/>
                  </a:lnTo>
                  <a:lnTo>
                    <a:pt x="279" y="203"/>
                  </a:lnTo>
                  <a:lnTo>
                    <a:pt x="286" y="197"/>
                  </a:lnTo>
                  <a:lnTo>
                    <a:pt x="279" y="197"/>
                  </a:lnTo>
                  <a:lnTo>
                    <a:pt x="279" y="191"/>
                  </a:lnTo>
                  <a:lnTo>
                    <a:pt x="273" y="191"/>
                  </a:lnTo>
                  <a:lnTo>
                    <a:pt x="267" y="191"/>
                  </a:lnTo>
                  <a:lnTo>
                    <a:pt x="267" y="184"/>
                  </a:lnTo>
                  <a:lnTo>
                    <a:pt x="267" y="178"/>
                  </a:lnTo>
                  <a:lnTo>
                    <a:pt x="260" y="178"/>
                  </a:lnTo>
                  <a:lnTo>
                    <a:pt x="254" y="178"/>
                  </a:lnTo>
                  <a:lnTo>
                    <a:pt x="254" y="172"/>
                  </a:lnTo>
                  <a:lnTo>
                    <a:pt x="248" y="172"/>
                  </a:lnTo>
                  <a:lnTo>
                    <a:pt x="248" y="165"/>
                  </a:lnTo>
                  <a:lnTo>
                    <a:pt x="241" y="165"/>
                  </a:lnTo>
                  <a:lnTo>
                    <a:pt x="235" y="165"/>
                  </a:lnTo>
                  <a:lnTo>
                    <a:pt x="235" y="159"/>
                  </a:lnTo>
                  <a:lnTo>
                    <a:pt x="229" y="159"/>
                  </a:lnTo>
                  <a:lnTo>
                    <a:pt x="229" y="153"/>
                  </a:lnTo>
                  <a:lnTo>
                    <a:pt x="222" y="153"/>
                  </a:lnTo>
                  <a:lnTo>
                    <a:pt x="216" y="153"/>
                  </a:lnTo>
                  <a:lnTo>
                    <a:pt x="216" y="146"/>
                  </a:lnTo>
                  <a:lnTo>
                    <a:pt x="216" y="153"/>
                  </a:lnTo>
                  <a:lnTo>
                    <a:pt x="209" y="153"/>
                  </a:lnTo>
                  <a:lnTo>
                    <a:pt x="209" y="146"/>
                  </a:lnTo>
                  <a:lnTo>
                    <a:pt x="203" y="146"/>
                  </a:lnTo>
                  <a:lnTo>
                    <a:pt x="197" y="146"/>
                  </a:lnTo>
                  <a:lnTo>
                    <a:pt x="190" y="146"/>
                  </a:lnTo>
                  <a:lnTo>
                    <a:pt x="184" y="146"/>
                  </a:lnTo>
                  <a:lnTo>
                    <a:pt x="184" y="140"/>
                  </a:lnTo>
                  <a:lnTo>
                    <a:pt x="184" y="146"/>
                  </a:lnTo>
                  <a:lnTo>
                    <a:pt x="178" y="146"/>
                  </a:lnTo>
                  <a:lnTo>
                    <a:pt x="178" y="140"/>
                  </a:lnTo>
                  <a:lnTo>
                    <a:pt x="184" y="140"/>
                  </a:lnTo>
                  <a:lnTo>
                    <a:pt x="178" y="140"/>
                  </a:lnTo>
                  <a:lnTo>
                    <a:pt x="178" y="134"/>
                  </a:lnTo>
                  <a:lnTo>
                    <a:pt x="171" y="134"/>
                  </a:lnTo>
                  <a:lnTo>
                    <a:pt x="178" y="134"/>
                  </a:lnTo>
                  <a:lnTo>
                    <a:pt x="171" y="127"/>
                  </a:lnTo>
                  <a:lnTo>
                    <a:pt x="171" y="134"/>
                  </a:lnTo>
                  <a:lnTo>
                    <a:pt x="165" y="134"/>
                  </a:lnTo>
                  <a:lnTo>
                    <a:pt x="165" y="127"/>
                  </a:lnTo>
                  <a:lnTo>
                    <a:pt x="159" y="127"/>
                  </a:lnTo>
                  <a:lnTo>
                    <a:pt x="152" y="127"/>
                  </a:lnTo>
                  <a:lnTo>
                    <a:pt x="152" y="121"/>
                  </a:lnTo>
                  <a:lnTo>
                    <a:pt x="146" y="121"/>
                  </a:lnTo>
                  <a:lnTo>
                    <a:pt x="146" y="127"/>
                  </a:lnTo>
                  <a:lnTo>
                    <a:pt x="140" y="127"/>
                  </a:lnTo>
                  <a:lnTo>
                    <a:pt x="140" y="121"/>
                  </a:lnTo>
                  <a:lnTo>
                    <a:pt x="140" y="127"/>
                  </a:lnTo>
                  <a:lnTo>
                    <a:pt x="133" y="127"/>
                  </a:lnTo>
                  <a:lnTo>
                    <a:pt x="133" y="121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4" y="121"/>
                  </a:lnTo>
                  <a:lnTo>
                    <a:pt x="114" y="127"/>
                  </a:lnTo>
                  <a:lnTo>
                    <a:pt x="108" y="127"/>
                  </a:lnTo>
                  <a:lnTo>
                    <a:pt x="108" y="121"/>
                  </a:lnTo>
                  <a:lnTo>
                    <a:pt x="102" y="121"/>
                  </a:lnTo>
                  <a:lnTo>
                    <a:pt x="95" y="121"/>
                  </a:lnTo>
                  <a:lnTo>
                    <a:pt x="95" y="115"/>
                  </a:lnTo>
                  <a:lnTo>
                    <a:pt x="89" y="115"/>
                  </a:lnTo>
                  <a:lnTo>
                    <a:pt x="89" y="121"/>
                  </a:lnTo>
                  <a:lnTo>
                    <a:pt x="89" y="115"/>
                  </a:lnTo>
                  <a:lnTo>
                    <a:pt x="83" y="115"/>
                  </a:lnTo>
                  <a:lnTo>
                    <a:pt x="83" y="121"/>
                  </a:lnTo>
                  <a:lnTo>
                    <a:pt x="83" y="115"/>
                  </a:lnTo>
                  <a:lnTo>
                    <a:pt x="76" y="115"/>
                  </a:lnTo>
                  <a:lnTo>
                    <a:pt x="76" y="108"/>
                  </a:lnTo>
                  <a:lnTo>
                    <a:pt x="76" y="115"/>
                  </a:lnTo>
                  <a:lnTo>
                    <a:pt x="70" y="115"/>
                  </a:lnTo>
                  <a:lnTo>
                    <a:pt x="64" y="115"/>
                  </a:lnTo>
                  <a:lnTo>
                    <a:pt x="57" y="115"/>
                  </a:lnTo>
                  <a:lnTo>
                    <a:pt x="51" y="115"/>
                  </a:lnTo>
                  <a:lnTo>
                    <a:pt x="51" y="121"/>
                  </a:lnTo>
                  <a:lnTo>
                    <a:pt x="51" y="115"/>
                  </a:lnTo>
                  <a:lnTo>
                    <a:pt x="51" y="108"/>
                  </a:lnTo>
                  <a:lnTo>
                    <a:pt x="45" y="108"/>
                  </a:lnTo>
                  <a:lnTo>
                    <a:pt x="45" y="115"/>
                  </a:lnTo>
                  <a:lnTo>
                    <a:pt x="38" y="115"/>
                  </a:lnTo>
                  <a:lnTo>
                    <a:pt x="32" y="115"/>
                  </a:lnTo>
                  <a:lnTo>
                    <a:pt x="32" y="121"/>
                  </a:lnTo>
                  <a:lnTo>
                    <a:pt x="32" y="115"/>
                  </a:lnTo>
                  <a:lnTo>
                    <a:pt x="26" y="115"/>
                  </a:lnTo>
                  <a:lnTo>
                    <a:pt x="19" y="115"/>
                  </a:lnTo>
                  <a:lnTo>
                    <a:pt x="19" y="121"/>
                  </a:lnTo>
                  <a:lnTo>
                    <a:pt x="19" y="115"/>
                  </a:lnTo>
                  <a:lnTo>
                    <a:pt x="13" y="115"/>
                  </a:lnTo>
                  <a:lnTo>
                    <a:pt x="6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7" name="Freeform 118"/>
            <p:cNvSpPr>
              <a:spLocks/>
            </p:cNvSpPr>
            <p:nvPr/>
          </p:nvSpPr>
          <p:spPr bwMode="auto">
            <a:xfrm>
              <a:off x="2941952" y="474946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"/>
                <a:gd name="T65" fmla="*/ 1 w 1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8" name="Freeform 119"/>
            <p:cNvSpPr>
              <a:spLocks/>
            </p:cNvSpPr>
            <p:nvPr/>
          </p:nvSpPr>
          <p:spPr bwMode="auto">
            <a:xfrm>
              <a:off x="2941952" y="474946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19" name="Freeform 120"/>
            <p:cNvSpPr>
              <a:spLocks/>
            </p:cNvSpPr>
            <p:nvPr/>
          </p:nvSpPr>
          <p:spPr bwMode="auto">
            <a:xfrm>
              <a:off x="2941952" y="4736753"/>
              <a:ext cx="20119" cy="46592"/>
            </a:xfrm>
            <a:custGeom>
              <a:avLst/>
              <a:gdLst>
                <a:gd name="T0" fmla="*/ 0 w 19"/>
                <a:gd name="T1" fmla="*/ 2147483647 h 44"/>
                <a:gd name="T2" fmla="*/ 0 w 19"/>
                <a:gd name="T3" fmla="*/ 2147483647 h 44"/>
                <a:gd name="T4" fmla="*/ 0 w 19"/>
                <a:gd name="T5" fmla="*/ 2147483647 h 44"/>
                <a:gd name="T6" fmla="*/ 0 w 19"/>
                <a:gd name="T7" fmla="*/ 2147483647 h 44"/>
                <a:gd name="T8" fmla="*/ 0 w 19"/>
                <a:gd name="T9" fmla="*/ 2147483647 h 44"/>
                <a:gd name="T10" fmla="*/ 0 w 19"/>
                <a:gd name="T11" fmla="*/ 2147483647 h 44"/>
                <a:gd name="T12" fmla="*/ 0 w 19"/>
                <a:gd name="T13" fmla="*/ 2147483647 h 44"/>
                <a:gd name="T14" fmla="*/ 0 w 19"/>
                <a:gd name="T15" fmla="*/ 2147483647 h 44"/>
                <a:gd name="T16" fmla="*/ 2147483647 w 19"/>
                <a:gd name="T17" fmla="*/ 2147483647 h 44"/>
                <a:gd name="T18" fmla="*/ 0 w 19"/>
                <a:gd name="T19" fmla="*/ 2147483647 h 44"/>
                <a:gd name="T20" fmla="*/ 0 w 19"/>
                <a:gd name="T21" fmla="*/ 2147483647 h 44"/>
                <a:gd name="T22" fmla="*/ 0 w 19"/>
                <a:gd name="T23" fmla="*/ 2147483647 h 44"/>
                <a:gd name="T24" fmla="*/ 2147483647 w 19"/>
                <a:gd name="T25" fmla="*/ 2147483647 h 44"/>
                <a:gd name="T26" fmla="*/ 2147483647 w 19"/>
                <a:gd name="T27" fmla="*/ 2147483647 h 44"/>
                <a:gd name="T28" fmla="*/ 2147483647 w 19"/>
                <a:gd name="T29" fmla="*/ 2147483647 h 44"/>
                <a:gd name="T30" fmla="*/ 2147483647 w 19"/>
                <a:gd name="T31" fmla="*/ 2147483647 h 44"/>
                <a:gd name="T32" fmla="*/ 2147483647 w 19"/>
                <a:gd name="T33" fmla="*/ 2147483647 h 44"/>
                <a:gd name="T34" fmla="*/ 2147483647 w 19"/>
                <a:gd name="T35" fmla="*/ 2147483647 h 44"/>
                <a:gd name="T36" fmla="*/ 2147483647 w 19"/>
                <a:gd name="T37" fmla="*/ 2147483647 h 44"/>
                <a:gd name="T38" fmla="*/ 2147483647 w 19"/>
                <a:gd name="T39" fmla="*/ 2147483647 h 44"/>
                <a:gd name="T40" fmla="*/ 2147483647 w 19"/>
                <a:gd name="T41" fmla="*/ 2147483647 h 44"/>
                <a:gd name="T42" fmla="*/ 2147483647 w 19"/>
                <a:gd name="T43" fmla="*/ 2147483647 h 44"/>
                <a:gd name="T44" fmla="*/ 2147483647 w 19"/>
                <a:gd name="T45" fmla="*/ 2147483647 h 44"/>
                <a:gd name="T46" fmla="*/ 2147483647 w 19"/>
                <a:gd name="T47" fmla="*/ 2147483647 h 44"/>
                <a:gd name="T48" fmla="*/ 2147483647 w 19"/>
                <a:gd name="T49" fmla="*/ 0 h 44"/>
                <a:gd name="T50" fmla="*/ 2147483647 w 19"/>
                <a:gd name="T51" fmla="*/ 0 h 44"/>
                <a:gd name="T52" fmla="*/ 2147483647 w 19"/>
                <a:gd name="T53" fmla="*/ 2147483647 h 44"/>
                <a:gd name="T54" fmla="*/ 2147483647 w 19"/>
                <a:gd name="T55" fmla="*/ 2147483647 h 44"/>
                <a:gd name="T56" fmla="*/ 2147483647 w 19"/>
                <a:gd name="T57" fmla="*/ 2147483647 h 44"/>
                <a:gd name="T58" fmla="*/ 2147483647 w 19"/>
                <a:gd name="T59" fmla="*/ 2147483647 h 44"/>
                <a:gd name="T60" fmla="*/ 2147483647 w 19"/>
                <a:gd name="T61" fmla="*/ 2147483647 h 44"/>
                <a:gd name="T62" fmla="*/ 2147483647 w 19"/>
                <a:gd name="T63" fmla="*/ 2147483647 h 44"/>
                <a:gd name="T64" fmla="*/ 2147483647 w 19"/>
                <a:gd name="T65" fmla="*/ 2147483647 h 44"/>
                <a:gd name="T66" fmla="*/ 2147483647 w 19"/>
                <a:gd name="T67" fmla="*/ 2147483647 h 44"/>
                <a:gd name="T68" fmla="*/ 2147483647 w 19"/>
                <a:gd name="T69" fmla="*/ 2147483647 h 44"/>
                <a:gd name="T70" fmla="*/ 2147483647 w 19"/>
                <a:gd name="T71" fmla="*/ 2147483647 h 44"/>
                <a:gd name="T72" fmla="*/ 2147483647 w 19"/>
                <a:gd name="T73" fmla="*/ 2147483647 h 44"/>
                <a:gd name="T74" fmla="*/ 2147483647 w 19"/>
                <a:gd name="T75" fmla="*/ 2147483647 h 44"/>
                <a:gd name="T76" fmla="*/ 2147483647 w 19"/>
                <a:gd name="T77" fmla="*/ 2147483647 h 44"/>
                <a:gd name="T78" fmla="*/ 2147483647 w 19"/>
                <a:gd name="T79" fmla="*/ 2147483647 h 44"/>
                <a:gd name="T80" fmla="*/ 2147483647 w 19"/>
                <a:gd name="T81" fmla="*/ 2147483647 h 44"/>
                <a:gd name="T82" fmla="*/ 2147483647 w 19"/>
                <a:gd name="T83" fmla="*/ 2147483647 h 44"/>
                <a:gd name="T84" fmla="*/ 2147483647 w 19"/>
                <a:gd name="T85" fmla="*/ 2147483647 h 44"/>
                <a:gd name="T86" fmla="*/ 2147483647 w 19"/>
                <a:gd name="T87" fmla="*/ 2147483647 h 44"/>
                <a:gd name="T88" fmla="*/ 0 w 19"/>
                <a:gd name="T89" fmla="*/ 2147483647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"/>
                <a:gd name="T136" fmla="*/ 0 h 44"/>
                <a:gd name="T137" fmla="*/ 19 w 19"/>
                <a:gd name="T138" fmla="*/ 44 h 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" h="44">
                  <a:moveTo>
                    <a:pt x="0" y="44"/>
                  </a:moveTo>
                  <a:lnTo>
                    <a:pt x="0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6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7" y="38"/>
                  </a:lnTo>
                  <a:lnTo>
                    <a:pt x="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0" name="Freeform 121"/>
            <p:cNvSpPr>
              <a:spLocks/>
            </p:cNvSpPr>
            <p:nvPr/>
          </p:nvSpPr>
          <p:spPr bwMode="auto">
            <a:xfrm>
              <a:off x="2941952" y="4769579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"/>
                <a:gd name="T55" fmla="*/ 0 h 1"/>
                <a:gd name="T56" fmla="*/ 1 w 1"/>
                <a:gd name="T57" fmla="*/ 1 h 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1" name="Freeform 122"/>
            <p:cNvSpPr>
              <a:spLocks/>
            </p:cNvSpPr>
            <p:nvPr/>
          </p:nvSpPr>
          <p:spPr bwMode="auto">
            <a:xfrm>
              <a:off x="2694169" y="3413123"/>
              <a:ext cx="1128790" cy="873595"/>
            </a:xfrm>
            <a:custGeom>
              <a:avLst/>
              <a:gdLst>
                <a:gd name="T0" fmla="*/ 2147483647 w 1066"/>
                <a:gd name="T1" fmla="*/ 2147483647 h 825"/>
                <a:gd name="T2" fmla="*/ 2147483647 w 1066"/>
                <a:gd name="T3" fmla="*/ 2147483647 h 825"/>
                <a:gd name="T4" fmla="*/ 2147483647 w 1066"/>
                <a:gd name="T5" fmla="*/ 2147483647 h 825"/>
                <a:gd name="T6" fmla="*/ 2147483647 w 1066"/>
                <a:gd name="T7" fmla="*/ 2147483647 h 825"/>
                <a:gd name="T8" fmla="*/ 2147483647 w 1066"/>
                <a:gd name="T9" fmla="*/ 2147483647 h 825"/>
                <a:gd name="T10" fmla="*/ 2147483647 w 1066"/>
                <a:gd name="T11" fmla="*/ 2147483647 h 825"/>
                <a:gd name="T12" fmla="*/ 2147483647 w 1066"/>
                <a:gd name="T13" fmla="*/ 2147483647 h 825"/>
                <a:gd name="T14" fmla="*/ 2147483647 w 1066"/>
                <a:gd name="T15" fmla="*/ 2147483647 h 825"/>
                <a:gd name="T16" fmla="*/ 2147483647 w 1066"/>
                <a:gd name="T17" fmla="*/ 2147483647 h 825"/>
                <a:gd name="T18" fmla="*/ 2147483647 w 1066"/>
                <a:gd name="T19" fmla="*/ 2147483647 h 825"/>
                <a:gd name="T20" fmla="*/ 2147483647 w 1066"/>
                <a:gd name="T21" fmla="*/ 2147483647 h 825"/>
                <a:gd name="T22" fmla="*/ 2147483647 w 1066"/>
                <a:gd name="T23" fmla="*/ 2147483647 h 825"/>
                <a:gd name="T24" fmla="*/ 2147483647 w 1066"/>
                <a:gd name="T25" fmla="*/ 2147483647 h 825"/>
                <a:gd name="T26" fmla="*/ 2147483647 w 1066"/>
                <a:gd name="T27" fmla="*/ 2147483647 h 825"/>
                <a:gd name="T28" fmla="*/ 2147483647 w 1066"/>
                <a:gd name="T29" fmla="*/ 2147483647 h 825"/>
                <a:gd name="T30" fmla="*/ 2147483647 w 1066"/>
                <a:gd name="T31" fmla="*/ 2147483647 h 825"/>
                <a:gd name="T32" fmla="*/ 2147483647 w 1066"/>
                <a:gd name="T33" fmla="*/ 2147483647 h 825"/>
                <a:gd name="T34" fmla="*/ 2147483647 w 1066"/>
                <a:gd name="T35" fmla="*/ 2147483647 h 825"/>
                <a:gd name="T36" fmla="*/ 2147483647 w 1066"/>
                <a:gd name="T37" fmla="*/ 2147483647 h 825"/>
                <a:gd name="T38" fmla="*/ 2147483647 w 1066"/>
                <a:gd name="T39" fmla="*/ 2147483647 h 825"/>
                <a:gd name="T40" fmla="*/ 2147483647 w 1066"/>
                <a:gd name="T41" fmla="*/ 2147483647 h 825"/>
                <a:gd name="T42" fmla="*/ 2147483647 w 1066"/>
                <a:gd name="T43" fmla="*/ 2147483647 h 825"/>
                <a:gd name="T44" fmla="*/ 2147483647 w 1066"/>
                <a:gd name="T45" fmla="*/ 2147483647 h 825"/>
                <a:gd name="T46" fmla="*/ 2147483647 w 1066"/>
                <a:gd name="T47" fmla="*/ 2147483647 h 825"/>
                <a:gd name="T48" fmla="*/ 2147483647 w 1066"/>
                <a:gd name="T49" fmla="*/ 2147483647 h 825"/>
                <a:gd name="T50" fmla="*/ 2147483647 w 1066"/>
                <a:gd name="T51" fmla="*/ 2147483647 h 825"/>
                <a:gd name="T52" fmla="*/ 2147483647 w 1066"/>
                <a:gd name="T53" fmla="*/ 2147483647 h 825"/>
                <a:gd name="T54" fmla="*/ 2147483647 w 1066"/>
                <a:gd name="T55" fmla="*/ 2147483647 h 825"/>
                <a:gd name="T56" fmla="*/ 2147483647 w 1066"/>
                <a:gd name="T57" fmla="*/ 2147483647 h 825"/>
                <a:gd name="T58" fmla="*/ 2147483647 w 1066"/>
                <a:gd name="T59" fmla="*/ 2147483647 h 825"/>
                <a:gd name="T60" fmla="*/ 2147483647 w 1066"/>
                <a:gd name="T61" fmla="*/ 2147483647 h 825"/>
                <a:gd name="T62" fmla="*/ 2147483647 w 1066"/>
                <a:gd name="T63" fmla="*/ 2147483647 h 825"/>
                <a:gd name="T64" fmla="*/ 2147483647 w 1066"/>
                <a:gd name="T65" fmla="*/ 2147483647 h 825"/>
                <a:gd name="T66" fmla="*/ 2147483647 w 1066"/>
                <a:gd name="T67" fmla="*/ 2147483647 h 825"/>
                <a:gd name="T68" fmla="*/ 2147483647 w 1066"/>
                <a:gd name="T69" fmla="*/ 2147483647 h 825"/>
                <a:gd name="T70" fmla="*/ 2147483647 w 1066"/>
                <a:gd name="T71" fmla="*/ 2147483647 h 825"/>
                <a:gd name="T72" fmla="*/ 2147483647 w 1066"/>
                <a:gd name="T73" fmla="*/ 2147483647 h 825"/>
                <a:gd name="T74" fmla="*/ 2147483647 w 1066"/>
                <a:gd name="T75" fmla="*/ 2147483647 h 825"/>
                <a:gd name="T76" fmla="*/ 2147483647 w 1066"/>
                <a:gd name="T77" fmla="*/ 2147483647 h 825"/>
                <a:gd name="T78" fmla="*/ 2147483647 w 1066"/>
                <a:gd name="T79" fmla="*/ 2147483647 h 825"/>
                <a:gd name="T80" fmla="*/ 2147483647 w 1066"/>
                <a:gd name="T81" fmla="*/ 2147483647 h 825"/>
                <a:gd name="T82" fmla="*/ 2147483647 w 1066"/>
                <a:gd name="T83" fmla="*/ 2147483647 h 825"/>
                <a:gd name="T84" fmla="*/ 2147483647 w 1066"/>
                <a:gd name="T85" fmla="*/ 2147483647 h 825"/>
                <a:gd name="T86" fmla="*/ 2147483647 w 1066"/>
                <a:gd name="T87" fmla="*/ 2147483647 h 825"/>
                <a:gd name="T88" fmla="*/ 2147483647 w 1066"/>
                <a:gd name="T89" fmla="*/ 2147483647 h 825"/>
                <a:gd name="T90" fmla="*/ 2147483647 w 1066"/>
                <a:gd name="T91" fmla="*/ 2147483647 h 825"/>
                <a:gd name="T92" fmla="*/ 2147483647 w 1066"/>
                <a:gd name="T93" fmla="*/ 2147483647 h 825"/>
                <a:gd name="T94" fmla="*/ 2147483647 w 1066"/>
                <a:gd name="T95" fmla="*/ 2147483647 h 825"/>
                <a:gd name="T96" fmla="*/ 2147483647 w 1066"/>
                <a:gd name="T97" fmla="*/ 2147483647 h 825"/>
                <a:gd name="T98" fmla="*/ 2147483647 w 1066"/>
                <a:gd name="T99" fmla="*/ 2147483647 h 825"/>
                <a:gd name="T100" fmla="*/ 2147483647 w 1066"/>
                <a:gd name="T101" fmla="*/ 2147483647 h 825"/>
                <a:gd name="T102" fmla="*/ 2147483647 w 1066"/>
                <a:gd name="T103" fmla="*/ 2147483647 h 825"/>
                <a:gd name="T104" fmla="*/ 2147483647 w 1066"/>
                <a:gd name="T105" fmla="*/ 2147483647 h 825"/>
                <a:gd name="T106" fmla="*/ 2147483647 w 1066"/>
                <a:gd name="T107" fmla="*/ 2147483647 h 825"/>
                <a:gd name="T108" fmla="*/ 2147483647 w 1066"/>
                <a:gd name="T109" fmla="*/ 2147483647 h 825"/>
                <a:gd name="T110" fmla="*/ 2147483647 w 1066"/>
                <a:gd name="T111" fmla="*/ 2147483647 h 825"/>
                <a:gd name="T112" fmla="*/ 2147483647 w 1066"/>
                <a:gd name="T113" fmla="*/ 2147483647 h 825"/>
                <a:gd name="T114" fmla="*/ 2147483647 w 1066"/>
                <a:gd name="T115" fmla="*/ 2147483647 h 825"/>
                <a:gd name="T116" fmla="*/ 2147483647 w 1066"/>
                <a:gd name="T117" fmla="*/ 2147483647 h 825"/>
                <a:gd name="T118" fmla="*/ 2147483647 w 1066"/>
                <a:gd name="T119" fmla="*/ 2147483647 h 825"/>
                <a:gd name="T120" fmla="*/ 2147483647 w 1066"/>
                <a:gd name="T121" fmla="*/ 2147483647 h 825"/>
                <a:gd name="T122" fmla="*/ 2147483647 w 1066"/>
                <a:gd name="T123" fmla="*/ 2147483647 h 825"/>
                <a:gd name="T124" fmla="*/ 2147483647 w 1066"/>
                <a:gd name="T125" fmla="*/ 2147483647 h 8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6"/>
                <a:gd name="T190" fmla="*/ 0 h 825"/>
                <a:gd name="T191" fmla="*/ 1066 w 1066"/>
                <a:gd name="T192" fmla="*/ 825 h 8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6" h="825">
                  <a:moveTo>
                    <a:pt x="0" y="533"/>
                  </a:moveTo>
                  <a:lnTo>
                    <a:pt x="0" y="526"/>
                  </a:lnTo>
                  <a:lnTo>
                    <a:pt x="0" y="520"/>
                  </a:lnTo>
                  <a:lnTo>
                    <a:pt x="6" y="520"/>
                  </a:lnTo>
                  <a:lnTo>
                    <a:pt x="6" y="514"/>
                  </a:lnTo>
                  <a:lnTo>
                    <a:pt x="6" y="507"/>
                  </a:lnTo>
                  <a:lnTo>
                    <a:pt x="12" y="514"/>
                  </a:lnTo>
                  <a:lnTo>
                    <a:pt x="12" y="507"/>
                  </a:lnTo>
                  <a:lnTo>
                    <a:pt x="6" y="501"/>
                  </a:lnTo>
                  <a:lnTo>
                    <a:pt x="12" y="501"/>
                  </a:lnTo>
                  <a:lnTo>
                    <a:pt x="19" y="501"/>
                  </a:lnTo>
                  <a:lnTo>
                    <a:pt x="19" y="495"/>
                  </a:lnTo>
                  <a:lnTo>
                    <a:pt x="19" y="488"/>
                  </a:lnTo>
                  <a:lnTo>
                    <a:pt x="19" y="482"/>
                  </a:lnTo>
                  <a:lnTo>
                    <a:pt x="25" y="482"/>
                  </a:lnTo>
                  <a:lnTo>
                    <a:pt x="25" y="476"/>
                  </a:lnTo>
                  <a:lnTo>
                    <a:pt x="31" y="476"/>
                  </a:lnTo>
                  <a:lnTo>
                    <a:pt x="31" y="469"/>
                  </a:lnTo>
                  <a:lnTo>
                    <a:pt x="38" y="469"/>
                  </a:lnTo>
                  <a:lnTo>
                    <a:pt x="44" y="469"/>
                  </a:lnTo>
                  <a:lnTo>
                    <a:pt x="50" y="463"/>
                  </a:lnTo>
                  <a:lnTo>
                    <a:pt x="50" y="457"/>
                  </a:lnTo>
                  <a:lnTo>
                    <a:pt x="50" y="450"/>
                  </a:lnTo>
                  <a:lnTo>
                    <a:pt x="57" y="450"/>
                  </a:lnTo>
                  <a:lnTo>
                    <a:pt x="57" y="444"/>
                  </a:lnTo>
                  <a:lnTo>
                    <a:pt x="57" y="438"/>
                  </a:lnTo>
                  <a:lnTo>
                    <a:pt x="63" y="438"/>
                  </a:lnTo>
                  <a:lnTo>
                    <a:pt x="63" y="431"/>
                  </a:lnTo>
                  <a:lnTo>
                    <a:pt x="69" y="425"/>
                  </a:lnTo>
                  <a:lnTo>
                    <a:pt x="76" y="425"/>
                  </a:lnTo>
                  <a:lnTo>
                    <a:pt x="82" y="425"/>
                  </a:lnTo>
                  <a:lnTo>
                    <a:pt x="88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101" y="419"/>
                  </a:lnTo>
                  <a:lnTo>
                    <a:pt x="107" y="419"/>
                  </a:lnTo>
                  <a:lnTo>
                    <a:pt x="114" y="419"/>
                  </a:lnTo>
                  <a:lnTo>
                    <a:pt x="120" y="419"/>
                  </a:lnTo>
                  <a:lnTo>
                    <a:pt x="126" y="419"/>
                  </a:lnTo>
                  <a:lnTo>
                    <a:pt x="133" y="419"/>
                  </a:lnTo>
                  <a:lnTo>
                    <a:pt x="133" y="412"/>
                  </a:lnTo>
                  <a:lnTo>
                    <a:pt x="139" y="412"/>
                  </a:lnTo>
                  <a:lnTo>
                    <a:pt x="146" y="412"/>
                  </a:lnTo>
                  <a:lnTo>
                    <a:pt x="139" y="406"/>
                  </a:lnTo>
                  <a:lnTo>
                    <a:pt x="146" y="406"/>
                  </a:lnTo>
                  <a:lnTo>
                    <a:pt x="146" y="412"/>
                  </a:lnTo>
                  <a:lnTo>
                    <a:pt x="152" y="419"/>
                  </a:lnTo>
                  <a:lnTo>
                    <a:pt x="158" y="419"/>
                  </a:lnTo>
                  <a:lnTo>
                    <a:pt x="165" y="419"/>
                  </a:lnTo>
                  <a:lnTo>
                    <a:pt x="165" y="412"/>
                  </a:lnTo>
                  <a:lnTo>
                    <a:pt x="171" y="412"/>
                  </a:lnTo>
                  <a:lnTo>
                    <a:pt x="171" y="406"/>
                  </a:lnTo>
                  <a:lnTo>
                    <a:pt x="177" y="406"/>
                  </a:lnTo>
                  <a:lnTo>
                    <a:pt x="177" y="400"/>
                  </a:lnTo>
                  <a:lnTo>
                    <a:pt x="171" y="400"/>
                  </a:lnTo>
                  <a:lnTo>
                    <a:pt x="177" y="400"/>
                  </a:lnTo>
                  <a:lnTo>
                    <a:pt x="184" y="400"/>
                  </a:lnTo>
                  <a:lnTo>
                    <a:pt x="190" y="400"/>
                  </a:lnTo>
                  <a:lnTo>
                    <a:pt x="190" y="393"/>
                  </a:lnTo>
                  <a:lnTo>
                    <a:pt x="196" y="393"/>
                  </a:lnTo>
                  <a:lnTo>
                    <a:pt x="203" y="387"/>
                  </a:lnTo>
                  <a:lnTo>
                    <a:pt x="203" y="393"/>
                  </a:lnTo>
                  <a:lnTo>
                    <a:pt x="209" y="393"/>
                  </a:lnTo>
                  <a:lnTo>
                    <a:pt x="215" y="393"/>
                  </a:lnTo>
                  <a:lnTo>
                    <a:pt x="222" y="393"/>
                  </a:lnTo>
                  <a:lnTo>
                    <a:pt x="228" y="393"/>
                  </a:lnTo>
                  <a:lnTo>
                    <a:pt x="234" y="393"/>
                  </a:lnTo>
                  <a:lnTo>
                    <a:pt x="241" y="393"/>
                  </a:lnTo>
                  <a:lnTo>
                    <a:pt x="247" y="393"/>
                  </a:lnTo>
                  <a:lnTo>
                    <a:pt x="253" y="393"/>
                  </a:lnTo>
                  <a:lnTo>
                    <a:pt x="260" y="393"/>
                  </a:lnTo>
                  <a:lnTo>
                    <a:pt x="260" y="400"/>
                  </a:lnTo>
                  <a:lnTo>
                    <a:pt x="260" y="393"/>
                  </a:lnTo>
                  <a:lnTo>
                    <a:pt x="266" y="393"/>
                  </a:lnTo>
                  <a:lnTo>
                    <a:pt x="272" y="393"/>
                  </a:lnTo>
                  <a:lnTo>
                    <a:pt x="272" y="400"/>
                  </a:lnTo>
                  <a:lnTo>
                    <a:pt x="279" y="400"/>
                  </a:lnTo>
                  <a:lnTo>
                    <a:pt x="285" y="400"/>
                  </a:lnTo>
                  <a:lnTo>
                    <a:pt x="285" y="406"/>
                  </a:lnTo>
                  <a:lnTo>
                    <a:pt x="291" y="406"/>
                  </a:lnTo>
                  <a:lnTo>
                    <a:pt x="291" y="400"/>
                  </a:lnTo>
                  <a:lnTo>
                    <a:pt x="291" y="406"/>
                  </a:lnTo>
                  <a:lnTo>
                    <a:pt x="298" y="406"/>
                  </a:lnTo>
                  <a:lnTo>
                    <a:pt x="304" y="406"/>
                  </a:lnTo>
                  <a:lnTo>
                    <a:pt x="304" y="400"/>
                  </a:lnTo>
                  <a:lnTo>
                    <a:pt x="304" y="406"/>
                  </a:lnTo>
                  <a:lnTo>
                    <a:pt x="304" y="400"/>
                  </a:lnTo>
                  <a:lnTo>
                    <a:pt x="310" y="400"/>
                  </a:lnTo>
                  <a:lnTo>
                    <a:pt x="310" y="393"/>
                  </a:lnTo>
                  <a:lnTo>
                    <a:pt x="317" y="393"/>
                  </a:lnTo>
                  <a:lnTo>
                    <a:pt x="310" y="393"/>
                  </a:lnTo>
                  <a:lnTo>
                    <a:pt x="317" y="393"/>
                  </a:lnTo>
                  <a:lnTo>
                    <a:pt x="323" y="393"/>
                  </a:lnTo>
                  <a:lnTo>
                    <a:pt x="323" y="387"/>
                  </a:lnTo>
                  <a:lnTo>
                    <a:pt x="330" y="387"/>
                  </a:lnTo>
                  <a:lnTo>
                    <a:pt x="323" y="380"/>
                  </a:lnTo>
                  <a:lnTo>
                    <a:pt x="330" y="380"/>
                  </a:lnTo>
                  <a:lnTo>
                    <a:pt x="336" y="380"/>
                  </a:lnTo>
                  <a:lnTo>
                    <a:pt x="330" y="380"/>
                  </a:lnTo>
                  <a:lnTo>
                    <a:pt x="336" y="380"/>
                  </a:lnTo>
                  <a:lnTo>
                    <a:pt x="336" y="374"/>
                  </a:lnTo>
                  <a:lnTo>
                    <a:pt x="342" y="374"/>
                  </a:lnTo>
                  <a:lnTo>
                    <a:pt x="349" y="374"/>
                  </a:lnTo>
                  <a:lnTo>
                    <a:pt x="342" y="374"/>
                  </a:lnTo>
                  <a:lnTo>
                    <a:pt x="349" y="374"/>
                  </a:lnTo>
                  <a:lnTo>
                    <a:pt x="349" y="368"/>
                  </a:lnTo>
                  <a:lnTo>
                    <a:pt x="355" y="368"/>
                  </a:lnTo>
                  <a:lnTo>
                    <a:pt x="355" y="361"/>
                  </a:lnTo>
                  <a:lnTo>
                    <a:pt x="355" y="355"/>
                  </a:lnTo>
                  <a:lnTo>
                    <a:pt x="349" y="355"/>
                  </a:lnTo>
                  <a:lnTo>
                    <a:pt x="355" y="355"/>
                  </a:lnTo>
                  <a:lnTo>
                    <a:pt x="349" y="355"/>
                  </a:lnTo>
                  <a:lnTo>
                    <a:pt x="355" y="349"/>
                  </a:lnTo>
                  <a:lnTo>
                    <a:pt x="349" y="349"/>
                  </a:lnTo>
                  <a:lnTo>
                    <a:pt x="349" y="342"/>
                  </a:lnTo>
                  <a:lnTo>
                    <a:pt x="349" y="336"/>
                  </a:lnTo>
                  <a:lnTo>
                    <a:pt x="355" y="336"/>
                  </a:lnTo>
                  <a:lnTo>
                    <a:pt x="349" y="336"/>
                  </a:lnTo>
                  <a:lnTo>
                    <a:pt x="355" y="336"/>
                  </a:lnTo>
                  <a:lnTo>
                    <a:pt x="355" y="330"/>
                  </a:lnTo>
                  <a:lnTo>
                    <a:pt x="361" y="330"/>
                  </a:lnTo>
                  <a:lnTo>
                    <a:pt x="355" y="330"/>
                  </a:lnTo>
                  <a:lnTo>
                    <a:pt x="355" y="323"/>
                  </a:lnTo>
                  <a:lnTo>
                    <a:pt x="361" y="323"/>
                  </a:lnTo>
                  <a:lnTo>
                    <a:pt x="355" y="323"/>
                  </a:lnTo>
                  <a:lnTo>
                    <a:pt x="355" y="317"/>
                  </a:lnTo>
                  <a:lnTo>
                    <a:pt x="349" y="317"/>
                  </a:lnTo>
                  <a:lnTo>
                    <a:pt x="349" y="311"/>
                  </a:lnTo>
                  <a:lnTo>
                    <a:pt x="342" y="317"/>
                  </a:lnTo>
                  <a:lnTo>
                    <a:pt x="336" y="311"/>
                  </a:lnTo>
                  <a:lnTo>
                    <a:pt x="336" y="317"/>
                  </a:lnTo>
                  <a:lnTo>
                    <a:pt x="336" y="311"/>
                  </a:lnTo>
                  <a:lnTo>
                    <a:pt x="330" y="311"/>
                  </a:lnTo>
                  <a:lnTo>
                    <a:pt x="330" y="304"/>
                  </a:lnTo>
                  <a:lnTo>
                    <a:pt x="336" y="304"/>
                  </a:lnTo>
                  <a:lnTo>
                    <a:pt x="336" y="298"/>
                  </a:lnTo>
                  <a:lnTo>
                    <a:pt x="336" y="304"/>
                  </a:lnTo>
                  <a:lnTo>
                    <a:pt x="336" y="298"/>
                  </a:lnTo>
                  <a:lnTo>
                    <a:pt x="342" y="298"/>
                  </a:lnTo>
                  <a:lnTo>
                    <a:pt x="342" y="292"/>
                  </a:lnTo>
                  <a:lnTo>
                    <a:pt x="342" y="285"/>
                  </a:lnTo>
                  <a:lnTo>
                    <a:pt x="349" y="285"/>
                  </a:lnTo>
                  <a:lnTo>
                    <a:pt x="349" y="292"/>
                  </a:lnTo>
                  <a:lnTo>
                    <a:pt x="349" y="285"/>
                  </a:lnTo>
                  <a:lnTo>
                    <a:pt x="349" y="279"/>
                  </a:lnTo>
                  <a:lnTo>
                    <a:pt x="355" y="279"/>
                  </a:lnTo>
                  <a:lnTo>
                    <a:pt x="355" y="273"/>
                  </a:lnTo>
                  <a:lnTo>
                    <a:pt x="361" y="279"/>
                  </a:lnTo>
                  <a:lnTo>
                    <a:pt x="361" y="273"/>
                  </a:lnTo>
                  <a:lnTo>
                    <a:pt x="368" y="273"/>
                  </a:lnTo>
                  <a:lnTo>
                    <a:pt x="368" y="266"/>
                  </a:lnTo>
                  <a:lnTo>
                    <a:pt x="368" y="273"/>
                  </a:lnTo>
                  <a:lnTo>
                    <a:pt x="368" y="266"/>
                  </a:lnTo>
                  <a:lnTo>
                    <a:pt x="374" y="266"/>
                  </a:lnTo>
                  <a:lnTo>
                    <a:pt x="368" y="266"/>
                  </a:lnTo>
                  <a:lnTo>
                    <a:pt x="374" y="266"/>
                  </a:lnTo>
                  <a:lnTo>
                    <a:pt x="368" y="266"/>
                  </a:lnTo>
                  <a:lnTo>
                    <a:pt x="374" y="266"/>
                  </a:lnTo>
                  <a:lnTo>
                    <a:pt x="374" y="260"/>
                  </a:lnTo>
                  <a:lnTo>
                    <a:pt x="368" y="260"/>
                  </a:lnTo>
                  <a:lnTo>
                    <a:pt x="368" y="254"/>
                  </a:lnTo>
                  <a:lnTo>
                    <a:pt x="361" y="254"/>
                  </a:lnTo>
                  <a:lnTo>
                    <a:pt x="368" y="254"/>
                  </a:lnTo>
                  <a:lnTo>
                    <a:pt x="368" y="247"/>
                  </a:lnTo>
                  <a:lnTo>
                    <a:pt x="361" y="247"/>
                  </a:lnTo>
                  <a:lnTo>
                    <a:pt x="361" y="241"/>
                  </a:lnTo>
                  <a:lnTo>
                    <a:pt x="361" y="235"/>
                  </a:lnTo>
                  <a:lnTo>
                    <a:pt x="355" y="235"/>
                  </a:lnTo>
                  <a:lnTo>
                    <a:pt x="355" y="228"/>
                  </a:lnTo>
                  <a:lnTo>
                    <a:pt x="349" y="228"/>
                  </a:lnTo>
                  <a:lnTo>
                    <a:pt x="349" y="222"/>
                  </a:lnTo>
                  <a:lnTo>
                    <a:pt x="342" y="222"/>
                  </a:lnTo>
                  <a:lnTo>
                    <a:pt x="349" y="222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42" y="209"/>
                  </a:lnTo>
                  <a:lnTo>
                    <a:pt x="349" y="203"/>
                  </a:lnTo>
                  <a:lnTo>
                    <a:pt x="349" y="197"/>
                  </a:lnTo>
                  <a:lnTo>
                    <a:pt x="355" y="197"/>
                  </a:lnTo>
                  <a:lnTo>
                    <a:pt x="355" y="190"/>
                  </a:lnTo>
                  <a:lnTo>
                    <a:pt x="349" y="190"/>
                  </a:lnTo>
                  <a:lnTo>
                    <a:pt x="355" y="190"/>
                  </a:lnTo>
                  <a:lnTo>
                    <a:pt x="355" y="184"/>
                  </a:lnTo>
                  <a:lnTo>
                    <a:pt x="349" y="184"/>
                  </a:lnTo>
                  <a:lnTo>
                    <a:pt x="355" y="184"/>
                  </a:lnTo>
                  <a:lnTo>
                    <a:pt x="349" y="184"/>
                  </a:lnTo>
                  <a:lnTo>
                    <a:pt x="355" y="184"/>
                  </a:lnTo>
                  <a:lnTo>
                    <a:pt x="355" y="177"/>
                  </a:lnTo>
                  <a:lnTo>
                    <a:pt x="355" y="171"/>
                  </a:lnTo>
                  <a:lnTo>
                    <a:pt x="361" y="171"/>
                  </a:lnTo>
                  <a:lnTo>
                    <a:pt x="368" y="171"/>
                  </a:lnTo>
                  <a:lnTo>
                    <a:pt x="368" y="165"/>
                  </a:lnTo>
                  <a:lnTo>
                    <a:pt x="368" y="171"/>
                  </a:lnTo>
                  <a:lnTo>
                    <a:pt x="368" y="165"/>
                  </a:lnTo>
                  <a:lnTo>
                    <a:pt x="374" y="165"/>
                  </a:lnTo>
                  <a:lnTo>
                    <a:pt x="380" y="165"/>
                  </a:lnTo>
                  <a:lnTo>
                    <a:pt x="387" y="165"/>
                  </a:lnTo>
                  <a:lnTo>
                    <a:pt x="399" y="158"/>
                  </a:lnTo>
                  <a:lnTo>
                    <a:pt x="399" y="152"/>
                  </a:lnTo>
                  <a:lnTo>
                    <a:pt x="399" y="146"/>
                  </a:lnTo>
                  <a:lnTo>
                    <a:pt x="399" y="139"/>
                  </a:lnTo>
                  <a:lnTo>
                    <a:pt x="399" y="133"/>
                  </a:lnTo>
                  <a:lnTo>
                    <a:pt x="393" y="133"/>
                  </a:lnTo>
                  <a:lnTo>
                    <a:pt x="387" y="127"/>
                  </a:lnTo>
                  <a:lnTo>
                    <a:pt x="393" y="120"/>
                  </a:lnTo>
                  <a:lnTo>
                    <a:pt x="393" y="114"/>
                  </a:lnTo>
                  <a:lnTo>
                    <a:pt x="399" y="114"/>
                  </a:lnTo>
                  <a:lnTo>
                    <a:pt x="399" y="108"/>
                  </a:lnTo>
                  <a:lnTo>
                    <a:pt x="393" y="101"/>
                  </a:lnTo>
                  <a:lnTo>
                    <a:pt x="393" y="95"/>
                  </a:lnTo>
                  <a:lnTo>
                    <a:pt x="393" y="101"/>
                  </a:lnTo>
                  <a:lnTo>
                    <a:pt x="387" y="95"/>
                  </a:lnTo>
                  <a:lnTo>
                    <a:pt x="393" y="95"/>
                  </a:lnTo>
                  <a:lnTo>
                    <a:pt x="393" y="89"/>
                  </a:lnTo>
                  <a:lnTo>
                    <a:pt x="393" y="82"/>
                  </a:lnTo>
                  <a:lnTo>
                    <a:pt x="399" y="76"/>
                  </a:lnTo>
                  <a:lnTo>
                    <a:pt x="406" y="76"/>
                  </a:lnTo>
                  <a:lnTo>
                    <a:pt x="412" y="76"/>
                  </a:lnTo>
                  <a:lnTo>
                    <a:pt x="412" y="82"/>
                  </a:lnTo>
                  <a:lnTo>
                    <a:pt x="418" y="82"/>
                  </a:lnTo>
                  <a:lnTo>
                    <a:pt x="425" y="82"/>
                  </a:lnTo>
                  <a:lnTo>
                    <a:pt x="431" y="82"/>
                  </a:lnTo>
                  <a:lnTo>
                    <a:pt x="431" y="76"/>
                  </a:lnTo>
                  <a:lnTo>
                    <a:pt x="431" y="70"/>
                  </a:lnTo>
                  <a:lnTo>
                    <a:pt x="425" y="70"/>
                  </a:lnTo>
                  <a:lnTo>
                    <a:pt x="425" y="63"/>
                  </a:lnTo>
                  <a:lnTo>
                    <a:pt x="431" y="63"/>
                  </a:lnTo>
                  <a:lnTo>
                    <a:pt x="431" y="57"/>
                  </a:lnTo>
                  <a:lnTo>
                    <a:pt x="425" y="57"/>
                  </a:lnTo>
                  <a:lnTo>
                    <a:pt x="425" y="51"/>
                  </a:lnTo>
                  <a:lnTo>
                    <a:pt x="431" y="51"/>
                  </a:lnTo>
                  <a:lnTo>
                    <a:pt x="431" y="44"/>
                  </a:lnTo>
                  <a:lnTo>
                    <a:pt x="431" y="51"/>
                  </a:lnTo>
                  <a:lnTo>
                    <a:pt x="431" y="44"/>
                  </a:lnTo>
                  <a:lnTo>
                    <a:pt x="437" y="51"/>
                  </a:lnTo>
                  <a:lnTo>
                    <a:pt x="444" y="57"/>
                  </a:lnTo>
                  <a:lnTo>
                    <a:pt x="450" y="57"/>
                  </a:lnTo>
                  <a:lnTo>
                    <a:pt x="450" y="63"/>
                  </a:lnTo>
                  <a:lnTo>
                    <a:pt x="450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3" y="63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69" y="63"/>
                  </a:lnTo>
                  <a:lnTo>
                    <a:pt x="475" y="70"/>
                  </a:lnTo>
                  <a:lnTo>
                    <a:pt x="475" y="63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2" y="76"/>
                  </a:lnTo>
                  <a:lnTo>
                    <a:pt x="475" y="82"/>
                  </a:lnTo>
                  <a:lnTo>
                    <a:pt x="475" y="89"/>
                  </a:lnTo>
                  <a:lnTo>
                    <a:pt x="475" y="95"/>
                  </a:lnTo>
                  <a:lnTo>
                    <a:pt x="469" y="95"/>
                  </a:lnTo>
                  <a:lnTo>
                    <a:pt x="469" y="101"/>
                  </a:lnTo>
                  <a:lnTo>
                    <a:pt x="475" y="101"/>
                  </a:lnTo>
                  <a:lnTo>
                    <a:pt x="475" y="95"/>
                  </a:lnTo>
                  <a:lnTo>
                    <a:pt x="482" y="95"/>
                  </a:lnTo>
                  <a:lnTo>
                    <a:pt x="482" y="89"/>
                  </a:lnTo>
                  <a:lnTo>
                    <a:pt x="488" y="89"/>
                  </a:lnTo>
                  <a:lnTo>
                    <a:pt x="494" y="89"/>
                  </a:lnTo>
                  <a:lnTo>
                    <a:pt x="501" y="89"/>
                  </a:lnTo>
                  <a:lnTo>
                    <a:pt x="507" y="89"/>
                  </a:lnTo>
                  <a:lnTo>
                    <a:pt x="507" y="82"/>
                  </a:lnTo>
                  <a:lnTo>
                    <a:pt x="514" y="82"/>
                  </a:lnTo>
                  <a:lnTo>
                    <a:pt x="514" y="76"/>
                  </a:lnTo>
                  <a:lnTo>
                    <a:pt x="520" y="76"/>
                  </a:lnTo>
                  <a:lnTo>
                    <a:pt x="520" y="70"/>
                  </a:lnTo>
                  <a:lnTo>
                    <a:pt x="526" y="70"/>
                  </a:lnTo>
                  <a:lnTo>
                    <a:pt x="533" y="70"/>
                  </a:lnTo>
                  <a:lnTo>
                    <a:pt x="539" y="70"/>
                  </a:lnTo>
                  <a:lnTo>
                    <a:pt x="539" y="63"/>
                  </a:lnTo>
                  <a:lnTo>
                    <a:pt x="545" y="63"/>
                  </a:lnTo>
                  <a:lnTo>
                    <a:pt x="545" y="57"/>
                  </a:lnTo>
                  <a:lnTo>
                    <a:pt x="552" y="57"/>
                  </a:lnTo>
                  <a:lnTo>
                    <a:pt x="552" y="51"/>
                  </a:lnTo>
                  <a:lnTo>
                    <a:pt x="558" y="51"/>
                  </a:lnTo>
                  <a:lnTo>
                    <a:pt x="564" y="51"/>
                  </a:lnTo>
                  <a:lnTo>
                    <a:pt x="571" y="51"/>
                  </a:lnTo>
                  <a:lnTo>
                    <a:pt x="571" y="44"/>
                  </a:lnTo>
                  <a:lnTo>
                    <a:pt x="577" y="44"/>
                  </a:lnTo>
                  <a:lnTo>
                    <a:pt x="577" y="38"/>
                  </a:lnTo>
                  <a:lnTo>
                    <a:pt x="583" y="38"/>
                  </a:lnTo>
                  <a:lnTo>
                    <a:pt x="590" y="38"/>
                  </a:lnTo>
                  <a:lnTo>
                    <a:pt x="590" y="32"/>
                  </a:lnTo>
                  <a:lnTo>
                    <a:pt x="590" y="38"/>
                  </a:lnTo>
                  <a:lnTo>
                    <a:pt x="590" y="32"/>
                  </a:lnTo>
                  <a:lnTo>
                    <a:pt x="590" y="25"/>
                  </a:lnTo>
                  <a:lnTo>
                    <a:pt x="596" y="25"/>
                  </a:lnTo>
                  <a:lnTo>
                    <a:pt x="602" y="25"/>
                  </a:lnTo>
                  <a:lnTo>
                    <a:pt x="602" y="19"/>
                  </a:lnTo>
                  <a:lnTo>
                    <a:pt x="609" y="19"/>
                  </a:lnTo>
                  <a:lnTo>
                    <a:pt x="609" y="13"/>
                  </a:lnTo>
                  <a:lnTo>
                    <a:pt x="615" y="13"/>
                  </a:lnTo>
                  <a:lnTo>
                    <a:pt x="621" y="13"/>
                  </a:lnTo>
                  <a:lnTo>
                    <a:pt x="628" y="13"/>
                  </a:lnTo>
                  <a:lnTo>
                    <a:pt x="628" y="6"/>
                  </a:lnTo>
                  <a:lnTo>
                    <a:pt x="634" y="6"/>
                  </a:lnTo>
                  <a:lnTo>
                    <a:pt x="640" y="6"/>
                  </a:lnTo>
                  <a:lnTo>
                    <a:pt x="647" y="6"/>
                  </a:lnTo>
                  <a:lnTo>
                    <a:pt x="647" y="0"/>
                  </a:lnTo>
                  <a:lnTo>
                    <a:pt x="647" y="6"/>
                  </a:lnTo>
                  <a:lnTo>
                    <a:pt x="653" y="6"/>
                  </a:lnTo>
                  <a:lnTo>
                    <a:pt x="659" y="6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78" y="13"/>
                  </a:lnTo>
                  <a:lnTo>
                    <a:pt x="685" y="13"/>
                  </a:lnTo>
                  <a:lnTo>
                    <a:pt x="691" y="13"/>
                  </a:lnTo>
                  <a:lnTo>
                    <a:pt x="685" y="13"/>
                  </a:lnTo>
                  <a:lnTo>
                    <a:pt x="685" y="19"/>
                  </a:lnTo>
                  <a:lnTo>
                    <a:pt x="685" y="25"/>
                  </a:lnTo>
                  <a:lnTo>
                    <a:pt x="678" y="32"/>
                  </a:lnTo>
                  <a:lnTo>
                    <a:pt x="678" y="38"/>
                  </a:lnTo>
                  <a:lnTo>
                    <a:pt x="678" y="44"/>
                  </a:lnTo>
                  <a:lnTo>
                    <a:pt x="685" y="44"/>
                  </a:lnTo>
                  <a:lnTo>
                    <a:pt x="691" y="44"/>
                  </a:lnTo>
                  <a:lnTo>
                    <a:pt x="698" y="44"/>
                  </a:lnTo>
                  <a:lnTo>
                    <a:pt x="698" y="51"/>
                  </a:lnTo>
                  <a:lnTo>
                    <a:pt x="704" y="51"/>
                  </a:lnTo>
                  <a:lnTo>
                    <a:pt x="710" y="51"/>
                  </a:lnTo>
                  <a:lnTo>
                    <a:pt x="710" y="57"/>
                  </a:lnTo>
                  <a:lnTo>
                    <a:pt x="717" y="57"/>
                  </a:lnTo>
                  <a:lnTo>
                    <a:pt x="717" y="51"/>
                  </a:lnTo>
                  <a:lnTo>
                    <a:pt x="723" y="51"/>
                  </a:lnTo>
                  <a:lnTo>
                    <a:pt x="729" y="44"/>
                  </a:lnTo>
                  <a:lnTo>
                    <a:pt x="736" y="44"/>
                  </a:lnTo>
                  <a:lnTo>
                    <a:pt x="742" y="44"/>
                  </a:lnTo>
                  <a:lnTo>
                    <a:pt x="748" y="44"/>
                  </a:lnTo>
                  <a:lnTo>
                    <a:pt x="755" y="44"/>
                  </a:lnTo>
                  <a:lnTo>
                    <a:pt x="761" y="44"/>
                  </a:lnTo>
                  <a:lnTo>
                    <a:pt x="767" y="44"/>
                  </a:lnTo>
                  <a:lnTo>
                    <a:pt x="767" y="51"/>
                  </a:lnTo>
                  <a:lnTo>
                    <a:pt x="774" y="51"/>
                  </a:lnTo>
                  <a:lnTo>
                    <a:pt x="774" y="57"/>
                  </a:lnTo>
                  <a:lnTo>
                    <a:pt x="780" y="57"/>
                  </a:lnTo>
                  <a:lnTo>
                    <a:pt x="786" y="57"/>
                  </a:lnTo>
                  <a:lnTo>
                    <a:pt x="786" y="63"/>
                  </a:lnTo>
                  <a:lnTo>
                    <a:pt x="793" y="63"/>
                  </a:lnTo>
                  <a:lnTo>
                    <a:pt x="793" y="70"/>
                  </a:lnTo>
                  <a:lnTo>
                    <a:pt x="799" y="70"/>
                  </a:lnTo>
                  <a:lnTo>
                    <a:pt x="805" y="70"/>
                  </a:lnTo>
                  <a:lnTo>
                    <a:pt x="805" y="76"/>
                  </a:lnTo>
                  <a:lnTo>
                    <a:pt x="812" y="76"/>
                  </a:lnTo>
                  <a:lnTo>
                    <a:pt x="818" y="76"/>
                  </a:lnTo>
                  <a:lnTo>
                    <a:pt x="818" y="82"/>
                  </a:lnTo>
                  <a:lnTo>
                    <a:pt x="824" y="82"/>
                  </a:lnTo>
                  <a:lnTo>
                    <a:pt x="831" y="82"/>
                  </a:lnTo>
                  <a:lnTo>
                    <a:pt x="831" y="89"/>
                  </a:lnTo>
                  <a:lnTo>
                    <a:pt x="837" y="89"/>
                  </a:lnTo>
                  <a:lnTo>
                    <a:pt x="837" y="82"/>
                  </a:lnTo>
                  <a:lnTo>
                    <a:pt x="843" y="82"/>
                  </a:lnTo>
                  <a:lnTo>
                    <a:pt x="843" y="89"/>
                  </a:lnTo>
                  <a:lnTo>
                    <a:pt x="850" y="89"/>
                  </a:lnTo>
                  <a:lnTo>
                    <a:pt x="850" y="95"/>
                  </a:lnTo>
                  <a:lnTo>
                    <a:pt x="856" y="89"/>
                  </a:lnTo>
                  <a:lnTo>
                    <a:pt x="862" y="89"/>
                  </a:lnTo>
                  <a:lnTo>
                    <a:pt x="862" y="95"/>
                  </a:lnTo>
                  <a:lnTo>
                    <a:pt x="862" y="89"/>
                  </a:lnTo>
                  <a:lnTo>
                    <a:pt x="869" y="89"/>
                  </a:lnTo>
                  <a:lnTo>
                    <a:pt x="875" y="89"/>
                  </a:lnTo>
                  <a:lnTo>
                    <a:pt x="875" y="82"/>
                  </a:lnTo>
                  <a:lnTo>
                    <a:pt x="901" y="108"/>
                  </a:lnTo>
                  <a:lnTo>
                    <a:pt x="907" y="114"/>
                  </a:lnTo>
                  <a:lnTo>
                    <a:pt x="920" y="120"/>
                  </a:lnTo>
                  <a:lnTo>
                    <a:pt x="920" y="133"/>
                  </a:lnTo>
                  <a:lnTo>
                    <a:pt x="920" y="146"/>
                  </a:lnTo>
                  <a:lnTo>
                    <a:pt x="926" y="146"/>
                  </a:lnTo>
                  <a:lnTo>
                    <a:pt x="932" y="146"/>
                  </a:lnTo>
                  <a:lnTo>
                    <a:pt x="939" y="146"/>
                  </a:lnTo>
                  <a:lnTo>
                    <a:pt x="945" y="146"/>
                  </a:lnTo>
                  <a:lnTo>
                    <a:pt x="951" y="146"/>
                  </a:lnTo>
                  <a:lnTo>
                    <a:pt x="958" y="139"/>
                  </a:lnTo>
                  <a:lnTo>
                    <a:pt x="964" y="139"/>
                  </a:lnTo>
                  <a:lnTo>
                    <a:pt x="970" y="139"/>
                  </a:lnTo>
                  <a:lnTo>
                    <a:pt x="977" y="139"/>
                  </a:lnTo>
                  <a:lnTo>
                    <a:pt x="977" y="146"/>
                  </a:lnTo>
                  <a:lnTo>
                    <a:pt x="977" y="139"/>
                  </a:lnTo>
                  <a:lnTo>
                    <a:pt x="983" y="139"/>
                  </a:lnTo>
                  <a:lnTo>
                    <a:pt x="989" y="146"/>
                  </a:lnTo>
                  <a:lnTo>
                    <a:pt x="996" y="146"/>
                  </a:lnTo>
                  <a:lnTo>
                    <a:pt x="989" y="146"/>
                  </a:lnTo>
                  <a:lnTo>
                    <a:pt x="996" y="146"/>
                  </a:lnTo>
                  <a:lnTo>
                    <a:pt x="996" y="152"/>
                  </a:lnTo>
                  <a:lnTo>
                    <a:pt x="1002" y="152"/>
                  </a:lnTo>
                  <a:lnTo>
                    <a:pt x="1002" y="146"/>
                  </a:lnTo>
                  <a:lnTo>
                    <a:pt x="1008" y="146"/>
                  </a:lnTo>
                  <a:lnTo>
                    <a:pt x="1008" y="152"/>
                  </a:lnTo>
                  <a:lnTo>
                    <a:pt x="1015" y="152"/>
                  </a:lnTo>
                  <a:lnTo>
                    <a:pt x="1021" y="152"/>
                  </a:lnTo>
                  <a:lnTo>
                    <a:pt x="1027" y="152"/>
                  </a:lnTo>
                  <a:lnTo>
                    <a:pt x="1027" y="158"/>
                  </a:lnTo>
                  <a:lnTo>
                    <a:pt x="1034" y="158"/>
                  </a:lnTo>
                  <a:lnTo>
                    <a:pt x="1034" y="165"/>
                  </a:lnTo>
                  <a:lnTo>
                    <a:pt x="1034" y="158"/>
                  </a:lnTo>
                  <a:lnTo>
                    <a:pt x="1040" y="158"/>
                  </a:lnTo>
                  <a:lnTo>
                    <a:pt x="1040" y="165"/>
                  </a:lnTo>
                  <a:lnTo>
                    <a:pt x="1040" y="158"/>
                  </a:lnTo>
                  <a:lnTo>
                    <a:pt x="1040" y="165"/>
                  </a:lnTo>
                  <a:lnTo>
                    <a:pt x="1040" y="158"/>
                  </a:lnTo>
                  <a:lnTo>
                    <a:pt x="1040" y="165"/>
                  </a:lnTo>
                  <a:lnTo>
                    <a:pt x="1046" y="165"/>
                  </a:lnTo>
                  <a:lnTo>
                    <a:pt x="1046" y="171"/>
                  </a:lnTo>
                  <a:lnTo>
                    <a:pt x="1053" y="171"/>
                  </a:lnTo>
                  <a:lnTo>
                    <a:pt x="1059" y="171"/>
                  </a:lnTo>
                  <a:lnTo>
                    <a:pt x="1053" y="171"/>
                  </a:lnTo>
                  <a:lnTo>
                    <a:pt x="1059" y="171"/>
                  </a:lnTo>
                  <a:lnTo>
                    <a:pt x="1059" y="177"/>
                  </a:lnTo>
                  <a:lnTo>
                    <a:pt x="1066" y="184"/>
                  </a:lnTo>
                  <a:lnTo>
                    <a:pt x="1059" y="184"/>
                  </a:lnTo>
                  <a:lnTo>
                    <a:pt x="1059" y="190"/>
                  </a:lnTo>
                  <a:lnTo>
                    <a:pt x="1053" y="197"/>
                  </a:lnTo>
                  <a:lnTo>
                    <a:pt x="1059" y="197"/>
                  </a:lnTo>
                  <a:lnTo>
                    <a:pt x="1053" y="197"/>
                  </a:lnTo>
                  <a:lnTo>
                    <a:pt x="1053" y="203"/>
                  </a:lnTo>
                  <a:lnTo>
                    <a:pt x="1046" y="203"/>
                  </a:lnTo>
                  <a:lnTo>
                    <a:pt x="1046" y="209"/>
                  </a:lnTo>
                  <a:lnTo>
                    <a:pt x="1040" y="209"/>
                  </a:lnTo>
                  <a:lnTo>
                    <a:pt x="1040" y="216"/>
                  </a:lnTo>
                  <a:lnTo>
                    <a:pt x="1040" y="209"/>
                  </a:lnTo>
                  <a:lnTo>
                    <a:pt x="1040" y="216"/>
                  </a:lnTo>
                  <a:lnTo>
                    <a:pt x="1034" y="216"/>
                  </a:lnTo>
                  <a:lnTo>
                    <a:pt x="1034" y="222"/>
                  </a:lnTo>
                  <a:lnTo>
                    <a:pt x="1034" y="228"/>
                  </a:lnTo>
                  <a:lnTo>
                    <a:pt x="1034" y="222"/>
                  </a:lnTo>
                  <a:lnTo>
                    <a:pt x="1034" y="228"/>
                  </a:lnTo>
                  <a:lnTo>
                    <a:pt x="1034" y="222"/>
                  </a:lnTo>
                  <a:lnTo>
                    <a:pt x="1027" y="222"/>
                  </a:lnTo>
                  <a:lnTo>
                    <a:pt x="1021" y="222"/>
                  </a:lnTo>
                  <a:lnTo>
                    <a:pt x="1021" y="228"/>
                  </a:lnTo>
                  <a:lnTo>
                    <a:pt x="1021" y="235"/>
                  </a:lnTo>
                  <a:lnTo>
                    <a:pt x="1021" y="241"/>
                  </a:lnTo>
                  <a:lnTo>
                    <a:pt x="1015" y="247"/>
                  </a:lnTo>
                  <a:lnTo>
                    <a:pt x="1021" y="247"/>
                  </a:lnTo>
                  <a:lnTo>
                    <a:pt x="1027" y="247"/>
                  </a:lnTo>
                  <a:lnTo>
                    <a:pt x="1027" y="254"/>
                  </a:lnTo>
                  <a:lnTo>
                    <a:pt x="1021" y="254"/>
                  </a:lnTo>
                  <a:lnTo>
                    <a:pt x="1015" y="254"/>
                  </a:lnTo>
                  <a:lnTo>
                    <a:pt x="1008" y="254"/>
                  </a:lnTo>
                  <a:lnTo>
                    <a:pt x="1002" y="254"/>
                  </a:lnTo>
                  <a:lnTo>
                    <a:pt x="1002" y="260"/>
                  </a:lnTo>
                  <a:lnTo>
                    <a:pt x="996" y="266"/>
                  </a:lnTo>
                  <a:lnTo>
                    <a:pt x="996" y="273"/>
                  </a:lnTo>
                  <a:lnTo>
                    <a:pt x="996" y="279"/>
                  </a:lnTo>
                  <a:lnTo>
                    <a:pt x="996" y="285"/>
                  </a:lnTo>
                  <a:lnTo>
                    <a:pt x="996" y="292"/>
                  </a:lnTo>
                  <a:lnTo>
                    <a:pt x="996" y="298"/>
                  </a:lnTo>
                  <a:lnTo>
                    <a:pt x="989" y="298"/>
                  </a:lnTo>
                  <a:lnTo>
                    <a:pt x="996" y="298"/>
                  </a:lnTo>
                  <a:lnTo>
                    <a:pt x="989" y="298"/>
                  </a:lnTo>
                  <a:lnTo>
                    <a:pt x="989" y="304"/>
                  </a:lnTo>
                  <a:lnTo>
                    <a:pt x="996" y="304"/>
                  </a:lnTo>
                  <a:lnTo>
                    <a:pt x="1002" y="304"/>
                  </a:lnTo>
                  <a:lnTo>
                    <a:pt x="1002" y="311"/>
                  </a:lnTo>
                  <a:lnTo>
                    <a:pt x="1002" y="317"/>
                  </a:lnTo>
                  <a:lnTo>
                    <a:pt x="1008" y="317"/>
                  </a:lnTo>
                  <a:lnTo>
                    <a:pt x="1008" y="323"/>
                  </a:lnTo>
                  <a:lnTo>
                    <a:pt x="1015" y="323"/>
                  </a:lnTo>
                  <a:lnTo>
                    <a:pt x="1021" y="323"/>
                  </a:lnTo>
                  <a:lnTo>
                    <a:pt x="1015" y="330"/>
                  </a:lnTo>
                  <a:lnTo>
                    <a:pt x="1021" y="330"/>
                  </a:lnTo>
                  <a:lnTo>
                    <a:pt x="1021" y="336"/>
                  </a:lnTo>
                  <a:lnTo>
                    <a:pt x="1027" y="336"/>
                  </a:lnTo>
                  <a:lnTo>
                    <a:pt x="1027" y="342"/>
                  </a:lnTo>
                  <a:lnTo>
                    <a:pt x="1034" y="342"/>
                  </a:lnTo>
                  <a:lnTo>
                    <a:pt x="1034" y="349"/>
                  </a:lnTo>
                  <a:lnTo>
                    <a:pt x="1027" y="349"/>
                  </a:lnTo>
                  <a:lnTo>
                    <a:pt x="1021" y="355"/>
                  </a:lnTo>
                  <a:lnTo>
                    <a:pt x="1027" y="355"/>
                  </a:lnTo>
                  <a:lnTo>
                    <a:pt x="1021" y="355"/>
                  </a:lnTo>
                  <a:lnTo>
                    <a:pt x="1015" y="355"/>
                  </a:lnTo>
                  <a:lnTo>
                    <a:pt x="1008" y="355"/>
                  </a:lnTo>
                  <a:lnTo>
                    <a:pt x="1002" y="355"/>
                  </a:lnTo>
                  <a:lnTo>
                    <a:pt x="1002" y="349"/>
                  </a:lnTo>
                  <a:lnTo>
                    <a:pt x="996" y="349"/>
                  </a:lnTo>
                  <a:lnTo>
                    <a:pt x="996" y="355"/>
                  </a:lnTo>
                  <a:lnTo>
                    <a:pt x="989" y="355"/>
                  </a:lnTo>
                  <a:lnTo>
                    <a:pt x="989" y="361"/>
                  </a:lnTo>
                  <a:lnTo>
                    <a:pt x="983" y="361"/>
                  </a:lnTo>
                  <a:lnTo>
                    <a:pt x="977" y="361"/>
                  </a:lnTo>
                  <a:lnTo>
                    <a:pt x="977" y="355"/>
                  </a:lnTo>
                  <a:lnTo>
                    <a:pt x="970" y="361"/>
                  </a:lnTo>
                  <a:lnTo>
                    <a:pt x="977" y="355"/>
                  </a:lnTo>
                  <a:lnTo>
                    <a:pt x="970" y="355"/>
                  </a:lnTo>
                  <a:lnTo>
                    <a:pt x="970" y="361"/>
                  </a:lnTo>
                  <a:lnTo>
                    <a:pt x="964" y="361"/>
                  </a:lnTo>
                  <a:lnTo>
                    <a:pt x="964" y="355"/>
                  </a:lnTo>
                  <a:lnTo>
                    <a:pt x="964" y="361"/>
                  </a:lnTo>
                  <a:lnTo>
                    <a:pt x="964" y="355"/>
                  </a:lnTo>
                  <a:lnTo>
                    <a:pt x="964" y="361"/>
                  </a:lnTo>
                  <a:lnTo>
                    <a:pt x="977" y="368"/>
                  </a:lnTo>
                  <a:lnTo>
                    <a:pt x="977" y="374"/>
                  </a:lnTo>
                  <a:lnTo>
                    <a:pt x="970" y="374"/>
                  </a:lnTo>
                  <a:lnTo>
                    <a:pt x="964" y="374"/>
                  </a:lnTo>
                  <a:lnTo>
                    <a:pt x="964" y="368"/>
                  </a:lnTo>
                  <a:lnTo>
                    <a:pt x="964" y="374"/>
                  </a:lnTo>
                  <a:lnTo>
                    <a:pt x="958" y="374"/>
                  </a:lnTo>
                  <a:lnTo>
                    <a:pt x="951" y="374"/>
                  </a:lnTo>
                  <a:lnTo>
                    <a:pt x="945" y="374"/>
                  </a:lnTo>
                  <a:lnTo>
                    <a:pt x="945" y="380"/>
                  </a:lnTo>
                  <a:lnTo>
                    <a:pt x="945" y="387"/>
                  </a:lnTo>
                  <a:lnTo>
                    <a:pt x="939" y="387"/>
                  </a:lnTo>
                  <a:lnTo>
                    <a:pt x="939" y="393"/>
                  </a:lnTo>
                  <a:lnTo>
                    <a:pt x="939" y="400"/>
                  </a:lnTo>
                  <a:lnTo>
                    <a:pt x="945" y="406"/>
                  </a:lnTo>
                  <a:lnTo>
                    <a:pt x="951" y="406"/>
                  </a:lnTo>
                  <a:lnTo>
                    <a:pt x="951" y="412"/>
                  </a:lnTo>
                  <a:lnTo>
                    <a:pt x="951" y="419"/>
                  </a:lnTo>
                  <a:lnTo>
                    <a:pt x="951" y="425"/>
                  </a:lnTo>
                  <a:lnTo>
                    <a:pt x="958" y="425"/>
                  </a:lnTo>
                  <a:lnTo>
                    <a:pt x="958" y="431"/>
                  </a:lnTo>
                  <a:lnTo>
                    <a:pt x="964" y="438"/>
                  </a:lnTo>
                  <a:lnTo>
                    <a:pt x="958" y="438"/>
                  </a:lnTo>
                  <a:lnTo>
                    <a:pt x="964" y="438"/>
                  </a:lnTo>
                  <a:lnTo>
                    <a:pt x="958" y="438"/>
                  </a:lnTo>
                  <a:lnTo>
                    <a:pt x="951" y="438"/>
                  </a:lnTo>
                  <a:lnTo>
                    <a:pt x="945" y="438"/>
                  </a:lnTo>
                  <a:lnTo>
                    <a:pt x="939" y="438"/>
                  </a:lnTo>
                  <a:lnTo>
                    <a:pt x="932" y="438"/>
                  </a:lnTo>
                  <a:lnTo>
                    <a:pt x="932" y="444"/>
                  </a:lnTo>
                  <a:lnTo>
                    <a:pt x="939" y="444"/>
                  </a:lnTo>
                  <a:lnTo>
                    <a:pt x="945" y="444"/>
                  </a:lnTo>
                  <a:lnTo>
                    <a:pt x="945" y="450"/>
                  </a:lnTo>
                  <a:lnTo>
                    <a:pt x="951" y="450"/>
                  </a:lnTo>
                  <a:lnTo>
                    <a:pt x="951" y="457"/>
                  </a:lnTo>
                  <a:lnTo>
                    <a:pt x="945" y="457"/>
                  </a:lnTo>
                  <a:lnTo>
                    <a:pt x="945" y="463"/>
                  </a:lnTo>
                  <a:lnTo>
                    <a:pt x="951" y="463"/>
                  </a:lnTo>
                  <a:lnTo>
                    <a:pt x="958" y="463"/>
                  </a:lnTo>
                  <a:lnTo>
                    <a:pt x="958" y="469"/>
                  </a:lnTo>
                  <a:lnTo>
                    <a:pt x="958" y="476"/>
                  </a:lnTo>
                  <a:lnTo>
                    <a:pt x="958" y="469"/>
                  </a:lnTo>
                  <a:lnTo>
                    <a:pt x="958" y="476"/>
                  </a:lnTo>
                  <a:lnTo>
                    <a:pt x="964" y="476"/>
                  </a:lnTo>
                  <a:lnTo>
                    <a:pt x="958" y="476"/>
                  </a:lnTo>
                  <a:lnTo>
                    <a:pt x="964" y="476"/>
                  </a:lnTo>
                  <a:lnTo>
                    <a:pt x="958" y="476"/>
                  </a:lnTo>
                  <a:lnTo>
                    <a:pt x="958" y="482"/>
                  </a:lnTo>
                  <a:lnTo>
                    <a:pt x="964" y="482"/>
                  </a:lnTo>
                  <a:lnTo>
                    <a:pt x="958" y="482"/>
                  </a:lnTo>
                  <a:lnTo>
                    <a:pt x="964" y="482"/>
                  </a:lnTo>
                  <a:lnTo>
                    <a:pt x="964" y="488"/>
                  </a:lnTo>
                  <a:lnTo>
                    <a:pt x="958" y="488"/>
                  </a:lnTo>
                  <a:lnTo>
                    <a:pt x="958" y="495"/>
                  </a:lnTo>
                  <a:lnTo>
                    <a:pt x="958" y="501"/>
                  </a:lnTo>
                  <a:lnTo>
                    <a:pt x="951" y="501"/>
                  </a:lnTo>
                  <a:lnTo>
                    <a:pt x="951" y="507"/>
                  </a:lnTo>
                  <a:lnTo>
                    <a:pt x="951" y="514"/>
                  </a:lnTo>
                  <a:lnTo>
                    <a:pt x="945" y="514"/>
                  </a:lnTo>
                  <a:lnTo>
                    <a:pt x="939" y="514"/>
                  </a:lnTo>
                  <a:lnTo>
                    <a:pt x="939" y="520"/>
                  </a:lnTo>
                  <a:lnTo>
                    <a:pt x="939" y="526"/>
                  </a:lnTo>
                  <a:lnTo>
                    <a:pt x="939" y="533"/>
                  </a:lnTo>
                  <a:lnTo>
                    <a:pt x="939" y="539"/>
                  </a:lnTo>
                  <a:lnTo>
                    <a:pt x="932" y="539"/>
                  </a:lnTo>
                  <a:lnTo>
                    <a:pt x="932" y="545"/>
                  </a:lnTo>
                  <a:lnTo>
                    <a:pt x="926" y="545"/>
                  </a:lnTo>
                  <a:lnTo>
                    <a:pt x="926" y="552"/>
                  </a:lnTo>
                  <a:lnTo>
                    <a:pt x="926" y="558"/>
                  </a:lnTo>
                  <a:lnTo>
                    <a:pt x="920" y="558"/>
                  </a:lnTo>
                  <a:lnTo>
                    <a:pt x="920" y="564"/>
                  </a:lnTo>
                  <a:lnTo>
                    <a:pt x="920" y="571"/>
                  </a:lnTo>
                  <a:lnTo>
                    <a:pt x="913" y="571"/>
                  </a:lnTo>
                  <a:lnTo>
                    <a:pt x="888" y="571"/>
                  </a:lnTo>
                  <a:lnTo>
                    <a:pt x="882" y="571"/>
                  </a:lnTo>
                  <a:lnTo>
                    <a:pt x="882" y="577"/>
                  </a:lnTo>
                  <a:lnTo>
                    <a:pt x="875" y="577"/>
                  </a:lnTo>
                  <a:lnTo>
                    <a:pt x="875" y="583"/>
                  </a:lnTo>
                  <a:lnTo>
                    <a:pt x="875" y="590"/>
                  </a:lnTo>
                  <a:lnTo>
                    <a:pt x="875" y="596"/>
                  </a:lnTo>
                  <a:lnTo>
                    <a:pt x="875" y="603"/>
                  </a:lnTo>
                  <a:lnTo>
                    <a:pt x="875" y="609"/>
                  </a:lnTo>
                  <a:lnTo>
                    <a:pt x="875" y="615"/>
                  </a:lnTo>
                  <a:lnTo>
                    <a:pt x="869" y="615"/>
                  </a:lnTo>
                  <a:lnTo>
                    <a:pt x="875" y="615"/>
                  </a:lnTo>
                  <a:lnTo>
                    <a:pt x="875" y="622"/>
                  </a:lnTo>
                  <a:lnTo>
                    <a:pt x="869" y="622"/>
                  </a:lnTo>
                  <a:lnTo>
                    <a:pt x="875" y="622"/>
                  </a:lnTo>
                  <a:lnTo>
                    <a:pt x="869" y="622"/>
                  </a:lnTo>
                  <a:lnTo>
                    <a:pt x="869" y="628"/>
                  </a:lnTo>
                  <a:lnTo>
                    <a:pt x="862" y="628"/>
                  </a:lnTo>
                  <a:lnTo>
                    <a:pt x="869" y="628"/>
                  </a:lnTo>
                  <a:lnTo>
                    <a:pt x="862" y="628"/>
                  </a:lnTo>
                  <a:lnTo>
                    <a:pt x="862" y="634"/>
                  </a:lnTo>
                  <a:lnTo>
                    <a:pt x="862" y="641"/>
                  </a:lnTo>
                  <a:lnTo>
                    <a:pt x="856" y="641"/>
                  </a:lnTo>
                  <a:lnTo>
                    <a:pt x="850" y="641"/>
                  </a:lnTo>
                  <a:lnTo>
                    <a:pt x="843" y="641"/>
                  </a:lnTo>
                  <a:lnTo>
                    <a:pt x="843" y="647"/>
                  </a:lnTo>
                  <a:lnTo>
                    <a:pt x="850" y="647"/>
                  </a:lnTo>
                  <a:lnTo>
                    <a:pt x="850" y="653"/>
                  </a:lnTo>
                  <a:lnTo>
                    <a:pt x="843" y="653"/>
                  </a:lnTo>
                  <a:lnTo>
                    <a:pt x="843" y="660"/>
                  </a:lnTo>
                  <a:lnTo>
                    <a:pt x="837" y="660"/>
                  </a:lnTo>
                  <a:lnTo>
                    <a:pt x="843" y="666"/>
                  </a:lnTo>
                  <a:lnTo>
                    <a:pt x="837" y="666"/>
                  </a:lnTo>
                  <a:lnTo>
                    <a:pt x="843" y="666"/>
                  </a:lnTo>
                  <a:lnTo>
                    <a:pt x="837" y="672"/>
                  </a:lnTo>
                  <a:lnTo>
                    <a:pt x="837" y="679"/>
                  </a:lnTo>
                  <a:lnTo>
                    <a:pt x="837" y="685"/>
                  </a:lnTo>
                  <a:lnTo>
                    <a:pt x="831" y="685"/>
                  </a:lnTo>
                  <a:lnTo>
                    <a:pt x="831" y="691"/>
                  </a:lnTo>
                  <a:lnTo>
                    <a:pt x="837" y="691"/>
                  </a:lnTo>
                  <a:lnTo>
                    <a:pt x="831" y="691"/>
                  </a:lnTo>
                  <a:lnTo>
                    <a:pt x="831" y="698"/>
                  </a:lnTo>
                  <a:lnTo>
                    <a:pt x="824" y="698"/>
                  </a:lnTo>
                  <a:lnTo>
                    <a:pt x="831" y="698"/>
                  </a:lnTo>
                  <a:lnTo>
                    <a:pt x="824" y="698"/>
                  </a:lnTo>
                  <a:lnTo>
                    <a:pt x="824" y="704"/>
                  </a:lnTo>
                  <a:lnTo>
                    <a:pt x="824" y="710"/>
                  </a:lnTo>
                  <a:lnTo>
                    <a:pt x="831" y="710"/>
                  </a:lnTo>
                  <a:lnTo>
                    <a:pt x="831" y="717"/>
                  </a:lnTo>
                  <a:lnTo>
                    <a:pt x="824" y="717"/>
                  </a:lnTo>
                  <a:lnTo>
                    <a:pt x="818" y="717"/>
                  </a:lnTo>
                  <a:lnTo>
                    <a:pt x="812" y="717"/>
                  </a:lnTo>
                  <a:lnTo>
                    <a:pt x="805" y="723"/>
                  </a:lnTo>
                  <a:lnTo>
                    <a:pt x="799" y="723"/>
                  </a:lnTo>
                  <a:lnTo>
                    <a:pt x="799" y="729"/>
                  </a:lnTo>
                  <a:lnTo>
                    <a:pt x="793" y="729"/>
                  </a:lnTo>
                  <a:lnTo>
                    <a:pt x="786" y="729"/>
                  </a:lnTo>
                  <a:lnTo>
                    <a:pt x="786" y="736"/>
                  </a:lnTo>
                  <a:lnTo>
                    <a:pt x="780" y="736"/>
                  </a:lnTo>
                  <a:lnTo>
                    <a:pt x="774" y="736"/>
                  </a:lnTo>
                  <a:lnTo>
                    <a:pt x="774" y="742"/>
                  </a:lnTo>
                  <a:lnTo>
                    <a:pt x="767" y="742"/>
                  </a:lnTo>
                  <a:lnTo>
                    <a:pt x="761" y="742"/>
                  </a:lnTo>
                  <a:lnTo>
                    <a:pt x="761" y="748"/>
                  </a:lnTo>
                  <a:lnTo>
                    <a:pt x="755" y="748"/>
                  </a:lnTo>
                  <a:lnTo>
                    <a:pt x="748" y="748"/>
                  </a:lnTo>
                  <a:lnTo>
                    <a:pt x="755" y="742"/>
                  </a:lnTo>
                  <a:lnTo>
                    <a:pt x="748" y="742"/>
                  </a:lnTo>
                  <a:lnTo>
                    <a:pt x="742" y="742"/>
                  </a:lnTo>
                  <a:lnTo>
                    <a:pt x="736" y="742"/>
                  </a:lnTo>
                  <a:lnTo>
                    <a:pt x="729" y="742"/>
                  </a:lnTo>
                  <a:lnTo>
                    <a:pt x="723" y="742"/>
                  </a:lnTo>
                  <a:lnTo>
                    <a:pt x="723" y="748"/>
                  </a:lnTo>
                  <a:lnTo>
                    <a:pt x="717" y="748"/>
                  </a:lnTo>
                  <a:lnTo>
                    <a:pt x="710" y="748"/>
                  </a:lnTo>
                  <a:lnTo>
                    <a:pt x="710" y="742"/>
                  </a:lnTo>
                  <a:lnTo>
                    <a:pt x="710" y="748"/>
                  </a:lnTo>
                  <a:lnTo>
                    <a:pt x="704" y="748"/>
                  </a:lnTo>
                  <a:lnTo>
                    <a:pt x="698" y="748"/>
                  </a:lnTo>
                  <a:lnTo>
                    <a:pt x="691" y="748"/>
                  </a:lnTo>
                  <a:lnTo>
                    <a:pt x="685" y="748"/>
                  </a:lnTo>
                  <a:lnTo>
                    <a:pt x="678" y="748"/>
                  </a:lnTo>
                  <a:lnTo>
                    <a:pt x="672" y="755"/>
                  </a:lnTo>
                  <a:lnTo>
                    <a:pt x="666" y="755"/>
                  </a:lnTo>
                  <a:lnTo>
                    <a:pt x="659" y="755"/>
                  </a:lnTo>
                  <a:lnTo>
                    <a:pt x="659" y="761"/>
                  </a:lnTo>
                  <a:lnTo>
                    <a:pt x="659" y="755"/>
                  </a:lnTo>
                  <a:lnTo>
                    <a:pt x="659" y="761"/>
                  </a:lnTo>
                  <a:lnTo>
                    <a:pt x="653" y="761"/>
                  </a:lnTo>
                  <a:lnTo>
                    <a:pt x="647" y="761"/>
                  </a:lnTo>
                  <a:lnTo>
                    <a:pt x="647" y="767"/>
                  </a:lnTo>
                  <a:lnTo>
                    <a:pt x="647" y="761"/>
                  </a:lnTo>
                  <a:lnTo>
                    <a:pt x="640" y="761"/>
                  </a:lnTo>
                  <a:lnTo>
                    <a:pt x="640" y="767"/>
                  </a:lnTo>
                  <a:lnTo>
                    <a:pt x="640" y="761"/>
                  </a:lnTo>
                  <a:lnTo>
                    <a:pt x="634" y="767"/>
                  </a:lnTo>
                  <a:lnTo>
                    <a:pt x="634" y="761"/>
                  </a:lnTo>
                  <a:lnTo>
                    <a:pt x="634" y="767"/>
                  </a:lnTo>
                  <a:lnTo>
                    <a:pt x="634" y="761"/>
                  </a:lnTo>
                  <a:lnTo>
                    <a:pt x="634" y="767"/>
                  </a:lnTo>
                  <a:lnTo>
                    <a:pt x="628" y="761"/>
                  </a:lnTo>
                  <a:lnTo>
                    <a:pt x="628" y="767"/>
                  </a:lnTo>
                  <a:lnTo>
                    <a:pt x="628" y="761"/>
                  </a:lnTo>
                  <a:lnTo>
                    <a:pt x="628" y="767"/>
                  </a:lnTo>
                  <a:lnTo>
                    <a:pt x="628" y="761"/>
                  </a:lnTo>
                  <a:lnTo>
                    <a:pt x="628" y="767"/>
                  </a:lnTo>
                  <a:lnTo>
                    <a:pt x="621" y="767"/>
                  </a:lnTo>
                  <a:lnTo>
                    <a:pt x="621" y="774"/>
                  </a:lnTo>
                  <a:lnTo>
                    <a:pt x="615" y="774"/>
                  </a:lnTo>
                  <a:lnTo>
                    <a:pt x="615" y="767"/>
                  </a:lnTo>
                  <a:lnTo>
                    <a:pt x="615" y="774"/>
                  </a:lnTo>
                  <a:lnTo>
                    <a:pt x="609" y="774"/>
                  </a:lnTo>
                  <a:lnTo>
                    <a:pt x="602" y="774"/>
                  </a:lnTo>
                  <a:lnTo>
                    <a:pt x="596" y="774"/>
                  </a:lnTo>
                  <a:lnTo>
                    <a:pt x="590" y="780"/>
                  </a:lnTo>
                  <a:lnTo>
                    <a:pt x="583" y="780"/>
                  </a:lnTo>
                  <a:lnTo>
                    <a:pt x="577" y="780"/>
                  </a:lnTo>
                  <a:lnTo>
                    <a:pt x="577" y="787"/>
                  </a:lnTo>
                  <a:lnTo>
                    <a:pt x="571" y="787"/>
                  </a:lnTo>
                  <a:lnTo>
                    <a:pt x="564" y="787"/>
                  </a:lnTo>
                  <a:lnTo>
                    <a:pt x="558" y="787"/>
                  </a:lnTo>
                  <a:lnTo>
                    <a:pt x="558" y="793"/>
                  </a:lnTo>
                  <a:lnTo>
                    <a:pt x="552" y="793"/>
                  </a:lnTo>
                  <a:lnTo>
                    <a:pt x="552" y="799"/>
                  </a:lnTo>
                  <a:lnTo>
                    <a:pt x="545" y="799"/>
                  </a:lnTo>
                  <a:lnTo>
                    <a:pt x="539" y="799"/>
                  </a:lnTo>
                  <a:lnTo>
                    <a:pt x="533" y="799"/>
                  </a:lnTo>
                  <a:lnTo>
                    <a:pt x="526" y="799"/>
                  </a:lnTo>
                  <a:lnTo>
                    <a:pt x="526" y="793"/>
                  </a:lnTo>
                  <a:lnTo>
                    <a:pt x="526" y="799"/>
                  </a:lnTo>
                  <a:lnTo>
                    <a:pt x="520" y="799"/>
                  </a:lnTo>
                  <a:lnTo>
                    <a:pt x="514" y="799"/>
                  </a:lnTo>
                  <a:lnTo>
                    <a:pt x="507" y="799"/>
                  </a:lnTo>
                  <a:lnTo>
                    <a:pt x="514" y="799"/>
                  </a:lnTo>
                  <a:lnTo>
                    <a:pt x="514" y="793"/>
                  </a:lnTo>
                  <a:lnTo>
                    <a:pt x="507" y="793"/>
                  </a:lnTo>
                  <a:lnTo>
                    <a:pt x="507" y="799"/>
                  </a:lnTo>
                  <a:lnTo>
                    <a:pt x="501" y="799"/>
                  </a:lnTo>
                  <a:lnTo>
                    <a:pt x="507" y="799"/>
                  </a:lnTo>
                  <a:lnTo>
                    <a:pt x="507" y="806"/>
                  </a:lnTo>
                  <a:lnTo>
                    <a:pt x="507" y="799"/>
                  </a:lnTo>
                  <a:lnTo>
                    <a:pt x="501" y="806"/>
                  </a:lnTo>
                  <a:lnTo>
                    <a:pt x="494" y="806"/>
                  </a:lnTo>
                  <a:lnTo>
                    <a:pt x="494" y="812"/>
                  </a:lnTo>
                  <a:lnTo>
                    <a:pt x="501" y="812"/>
                  </a:lnTo>
                  <a:lnTo>
                    <a:pt x="501" y="806"/>
                  </a:lnTo>
                  <a:lnTo>
                    <a:pt x="507" y="806"/>
                  </a:lnTo>
                  <a:lnTo>
                    <a:pt x="507" y="812"/>
                  </a:lnTo>
                  <a:lnTo>
                    <a:pt x="507" y="818"/>
                  </a:lnTo>
                  <a:lnTo>
                    <a:pt x="501" y="818"/>
                  </a:lnTo>
                  <a:lnTo>
                    <a:pt x="501" y="825"/>
                  </a:lnTo>
                  <a:lnTo>
                    <a:pt x="501" y="818"/>
                  </a:lnTo>
                  <a:lnTo>
                    <a:pt x="494" y="818"/>
                  </a:lnTo>
                  <a:lnTo>
                    <a:pt x="494" y="825"/>
                  </a:lnTo>
                  <a:lnTo>
                    <a:pt x="488" y="825"/>
                  </a:lnTo>
                  <a:lnTo>
                    <a:pt x="488" y="818"/>
                  </a:lnTo>
                  <a:lnTo>
                    <a:pt x="482" y="818"/>
                  </a:lnTo>
                  <a:lnTo>
                    <a:pt x="482" y="825"/>
                  </a:lnTo>
                  <a:lnTo>
                    <a:pt x="482" y="818"/>
                  </a:lnTo>
                  <a:lnTo>
                    <a:pt x="482" y="825"/>
                  </a:lnTo>
                  <a:lnTo>
                    <a:pt x="475" y="825"/>
                  </a:lnTo>
                  <a:lnTo>
                    <a:pt x="469" y="825"/>
                  </a:lnTo>
                  <a:lnTo>
                    <a:pt x="463" y="825"/>
                  </a:lnTo>
                  <a:lnTo>
                    <a:pt x="469" y="825"/>
                  </a:lnTo>
                  <a:lnTo>
                    <a:pt x="463" y="825"/>
                  </a:lnTo>
                  <a:lnTo>
                    <a:pt x="456" y="825"/>
                  </a:lnTo>
                  <a:lnTo>
                    <a:pt x="450" y="825"/>
                  </a:lnTo>
                  <a:lnTo>
                    <a:pt x="444" y="825"/>
                  </a:lnTo>
                  <a:lnTo>
                    <a:pt x="444" y="818"/>
                  </a:lnTo>
                  <a:lnTo>
                    <a:pt x="444" y="812"/>
                  </a:lnTo>
                  <a:lnTo>
                    <a:pt x="450" y="812"/>
                  </a:lnTo>
                  <a:lnTo>
                    <a:pt x="444" y="812"/>
                  </a:lnTo>
                  <a:lnTo>
                    <a:pt x="437" y="812"/>
                  </a:lnTo>
                  <a:lnTo>
                    <a:pt x="437" y="806"/>
                  </a:lnTo>
                  <a:lnTo>
                    <a:pt x="431" y="806"/>
                  </a:lnTo>
                  <a:lnTo>
                    <a:pt x="437" y="806"/>
                  </a:lnTo>
                  <a:lnTo>
                    <a:pt x="431" y="806"/>
                  </a:lnTo>
                  <a:lnTo>
                    <a:pt x="437" y="806"/>
                  </a:lnTo>
                  <a:lnTo>
                    <a:pt x="444" y="806"/>
                  </a:lnTo>
                  <a:lnTo>
                    <a:pt x="444" y="799"/>
                  </a:lnTo>
                  <a:lnTo>
                    <a:pt x="437" y="799"/>
                  </a:lnTo>
                  <a:lnTo>
                    <a:pt x="437" y="793"/>
                  </a:lnTo>
                  <a:lnTo>
                    <a:pt x="437" y="787"/>
                  </a:lnTo>
                  <a:lnTo>
                    <a:pt x="431" y="787"/>
                  </a:lnTo>
                  <a:lnTo>
                    <a:pt x="425" y="787"/>
                  </a:lnTo>
                  <a:lnTo>
                    <a:pt x="431" y="787"/>
                  </a:lnTo>
                  <a:lnTo>
                    <a:pt x="425" y="787"/>
                  </a:lnTo>
                  <a:lnTo>
                    <a:pt x="425" y="780"/>
                  </a:lnTo>
                  <a:lnTo>
                    <a:pt x="418" y="780"/>
                  </a:lnTo>
                  <a:lnTo>
                    <a:pt x="418" y="774"/>
                  </a:lnTo>
                  <a:lnTo>
                    <a:pt x="412" y="774"/>
                  </a:lnTo>
                  <a:lnTo>
                    <a:pt x="412" y="767"/>
                  </a:lnTo>
                  <a:lnTo>
                    <a:pt x="412" y="761"/>
                  </a:lnTo>
                  <a:lnTo>
                    <a:pt x="418" y="755"/>
                  </a:lnTo>
                  <a:lnTo>
                    <a:pt x="412" y="755"/>
                  </a:lnTo>
                  <a:lnTo>
                    <a:pt x="418" y="755"/>
                  </a:lnTo>
                  <a:lnTo>
                    <a:pt x="425" y="755"/>
                  </a:lnTo>
                  <a:lnTo>
                    <a:pt x="418" y="755"/>
                  </a:lnTo>
                  <a:lnTo>
                    <a:pt x="418" y="748"/>
                  </a:lnTo>
                  <a:lnTo>
                    <a:pt x="412" y="748"/>
                  </a:lnTo>
                  <a:lnTo>
                    <a:pt x="418" y="748"/>
                  </a:lnTo>
                  <a:lnTo>
                    <a:pt x="412" y="742"/>
                  </a:lnTo>
                  <a:lnTo>
                    <a:pt x="418" y="742"/>
                  </a:lnTo>
                  <a:lnTo>
                    <a:pt x="418" y="736"/>
                  </a:lnTo>
                  <a:lnTo>
                    <a:pt x="418" y="729"/>
                  </a:lnTo>
                  <a:lnTo>
                    <a:pt x="412" y="729"/>
                  </a:lnTo>
                  <a:lnTo>
                    <a:pt x="418" y="729"/>
                  </a:lnTo>
                  <a:lnTo>
                    <a:pt x="418" y="723"/>
                  </a:lnTo>
                  <a:lnTo>
                    <a:pt x="412" y="723"/>
                  </a:lnTo>
                  <a:lnTo>
                    <a:pt x="418" y="723"/>
                  </a:lnTo>
                  <a:lnTo>
                    <a:pt x="418" y="717"/>
                  </a:lnTo>
                  <a:lnTo>
                    <a:pt x="418" y="710"/>
                  </a:lnTo>
                  <a:lnTo>
                    <a:pt x="425" y="710"/>
                  </a:lnTo>
                  <a:lnTo>
                    <a:pt x="425" y="704"/>
                  </a:lnTo>
                  <a:lnTo>
                    <a:pt x="431" y="704"/>
                  </a:lnTo>
                  <a:lnTo>
                    <a:pt x="431" y="698"/>
                  </a:lnTo>
                  <a:lnTo>
                    <a:pt x="431" y="691"/>
                  </a:lnTo>
                  <a:lnTo>
                    <a:pt x="431" y="685"/>
                  </a:lnTo>
                  <a:lnTo>
                    <a:pt x="425" y="685"/>
                  </a:lnTo>
                  <a:lnTo>
                    <a:pt x="418" y="685"/>
                  </a:lnTo>
                  <a:lnTo>
                    <a:pt x="418" y="679"/>
                  </a:lnTo>
                  <a:lnTo>
                    <a:pt x="412" y="679"/>
                  </a:lnTo>
                  <a:lnTo>
                    <a:pt x="412" y="685"/>
                  </a:lnTo>
                  <a:lnTo>
                    <a:pt x="406" y="679"/>
                  </a:lnTo>
                  <a:lnTo>
                    <a:pt x="399" y="679"/>
                  </a:lnTo>
                  <a:lnTo>
                    <a:pt x="399" y="685"/>
                  </a:lnTo>
                  <a:lnTo>
                    <a:pt x="393" y="685"/>
                  </a:lnTo>
                  <a:lnTo>
                    <a:pt x="387" y="685"/>
                  </a:lnTo>
                  <a:lnTo>
                    <a:pt x="380" y="685"/>
                  </a:lnTo>
                  <a:lnTo>
                    <a:pt x="387" y="679"/>
                  </a:lnTo>
                  <a:lnTo>
                    <a:pt x="380" y="679"/>
                  </a:lnTo>
                  <a:lnTo>
                    <a:pt x="387" y="679"/>
                  </a:lnTo>
                  <a:lnTo>
                    <a:pt x="380" y="679"/>
                  </a:lnTo>
                  <a:lnTo>
                    <a:pt x="380" y="672"/>
                  </a:lnTo>
                  <a:lnTo>
                    <a:pt x="380" y="666"/>
                  </a:lnTo>
                  <a:lnTo>
                    <a:pt x="374" y="666"/>
                  </a:lnTo>
                  <a:lnTo>
                    <a:pt x="380" y="666"/>
                  </a:lnTo>
                  <a:lnTo>
                    <a:pt x="374" y="666"/>
                  </a:lnTo>
                  <a:lnTo>
                    <a:pt x="374" y="660"/>
                  </a:lnTo>
                  <a:lnTo>
                    <a:pt x="374" y="653"/>
                  </a:lnTo>
                  <a:lnTo>
                    <a:pt x="368" y="653"/>
                  </a:lnTo>
                  <a:lnTo>
                    <a:pt x="374" y="653"/>
                  </a:lnTo>
                  <a:lnTo>
                    <a:pt x="368" y="653"/>
                  </a:lnTo>
                  <a:lnTo>
                    <a:pt x="368" y="647"/>
                  </a:lnTo>
                  <a:lnTo>
                    <a:pt x="368" y="641"/>
                  </a:lnTo>
                  <a:lnTo>
                    <a:pt x="361" y="641"/>
                  </a:lnTo>
                  <a:lnTo>
                    <a:pt x="361" y="634"/>
                  </a:lnTo>
                  <a:lnTo>
                    <a:pt x="361" y="628"/>
                  </a:lnTo>
                  <a:lnTo>
                    <a:pt x="361" y="622"/>
                  </a:lnTo>
                  <a:lnTo>
                    <a:pt x="368" y="622"/>
                  </a:lnTo>
                  <a:lnTo>
                    <a:pt x="368" y="615"/>
                  </a:lnTo>
                  <a:lnTo>
                    <a:pt x="374" y="615"/>
                  </a:lnTo>
                  <a:lnTo>
                    <a:pt x="374" y="609"/>
                  </a:lnTo>
                  <a:lnTo>
                    <a:pt x="368" y="603"/>
                  </a:lnTo>
                  <a:lnTo>
                    <a:pt x="374" y="603"/>
                  </a:lnTo>
                  <a:lnTo>
                    <a:pt x="368" y="603"/>
                  </a:lnTo>
                  <a:lnTo>
                    <a:pt x="368" y="596"/>
                  </a:lnTo>
                  <a:lnTo>
                    <a:pt x="361" y="596"/>
                  </a:lnTo>
                  <a:lnTo>
                    <a:pt x="355" y="590"/>
                  </a:lnTo>
                  <a:lnTo>
                    <a:pt x="355" y="583"/>
                  </a:lnTo>
                  <a:lnTo>
                    <a:pt x="355" y="577"/>
                  </a:lnTo>
                  <a:lnTo>
                    <a:pt x="361" y="577"/>
                  </a:lnTo>
                  <a:lnTo>
                    <a:pt x="361" y="571"/>
                  </a:lnTo>
                  <a:lnTo>
                    <a:pt x="361" y="564"/>
                  </a:lnTo>
                  <a:lnTo>
                    <a:pt x="355" y="564"/>
                  </a:lnTo>
                  <a:lnTo>
                    <a:pt x="355" y="558"/>
                  </a:lnTo>
                  <a:lnTo>
                    <a:pt x="349" y="558"/>
                  </a:lnTo>
                  <a:lnTo>
                    <a:pt x="342" y="558"/>
                  </a:lnTo>
                  <a:lnTo>
                    <a:pt x="342" y="552"/>
                  </a:lnTo>
                  <a:lnTo>
                    <a:pt x="342" y="545"/>
                  </a:lnTo>
                  <a:lnTo>
                    <a:pt x="336" y="545"/>
                  </a:lnTo>
                  <a:lnTo>
                    <a:pt x="330" y="552"/>
                  </a:lnTo>
                  <a:lnTo>
                    <a:pt x="323" y="552"/>
                  </a:lnTo>
                  <a:lnTo>
                    <a:pt x="317" y="552"/>
                  </a:lnTo>
                  <a:lnTo>
                    <a:pt x="317" y="545"/>
                  </a:lnTo>
                  <a:lnTo>
                    <a:pt x="317" y="552"/>
                  </a:lnTo>
                  <a:lnTo>
                    <a:pt x="310" y="552"/>
                  </a:lnTo>
                  <a:lnTo>
                    <a:pt x="304" y="552"/>
                  </a:lnTo>
                  <a:lnTo>
                    <a:pt x="298" y="552"/>
                  </a:lnTo>
                  <a:lnTo>
                    <a:pt x="304" y="552"/>
                  </a:lnTo>
                  <a:lnTo>
                    <a:pt x="304" y="558"/>
                  </a:lnTo>
                  <a:lnTo>
                    <a:pt x="298" y="558"/>
                  </a:lnTo>
                  <a:lnTo>
                    <a:pt x="298" y="564"/>
                  </a:lnTo>
                  <a:lnTo>
                    <a:pt x="298" y="558"/>
                  </a:lnTo>
                  <a:lnTo>
                    <a:pt x="291" y="558"/>
                  </a:lnTo>
                  <a:lnTo>
                    <a:pt x="291" y="552"/>
                  </a:lnTo>
                  <a:lnTo>
                    <a:pt x="291" y="558"/>
                  </a:lnTo>
                  <a:lnTo>
                    <a:pt x="285" y="564"/>
                  </a:lnTo>
                  <a:lnTo>
                    <a:pt x="285" y="558"/>
                  </a:lnTo>
                  <a:lnTo>
                    <a:pt x="285" y="564"/>
                  </a:lnTo>
                  <a:lnTo>
                    <a:pt x="279" y="564"/>
                  </a:lnTo>
                  <a:lnTo>
                    <a:pt x="272" y="564"/>
                  </a:lnTo>
                  <a:lnTo>
                    <a:pt x="272" y="558"/>
                  </a:lnTo>
                  <a:lnTo>
                    <a:pt x="272" y="552"/>
                  </a:lnTo>
                  <a:lnTo>
                    <a:pt x="266" y="552"/>
                  </a:lnTo>
                  <a:lnTo>
                    <a:pt x="266" y="558"/>
                  </a:lnTo>
                  <a:lnTo>
                    <a:pt x="266" y="564"/>
                  </a:lnTo>
                  <a:lnTo>
                    <a:pt x="260" y="564"/>
                  </a:lnTo>
                  <a:lnTo>
                    <a:pt x="260" y="558"/>
                  </a:lnTo>
                  <a:lnTo>
                    <a:pt x="253" y="564"/>
                  </a:lnTo>
                  <a:lnTo>
                    <a:pt x="253" y="558"/>
                  </a:lnTo>
                  <a:lnTo>
                    <a:pt x="247" y="564"/>
                  </a:lnTo>
                  <a:lnTo>
                    <a:pt x="241" y="564"/>
                  </a:lnTo>
                  <a:lnTo>
                    <a:pt x="234" y="564"/>
                  </a:lnTo>
                  <a:lnTo>
                    <a:pt x="228" y="564"/>
                  </a:lnTo>
                  <a:lnTo>
                    <a:pt x="222" y="564"/>
                  </a:lnTo>
                  <a:lnTo>
                    <a:pt x="215" y="564"/>
                  </a:lnTo>
                  <a:lnTo>
                    <a:pt x="209" y="564"/>
                  </a:lnTo>
                  <a:lnTo>
                    <a:pt x="209" y="571"/>
                  </a:lnTo>
                  <a:lnTo>
                    <a:pt x="203" y="577"/>
                  </a:lnTo>
                  <a:lnTo>
                    <a:pt x="209" y="577"/>
                  </a:lnTo>
                  <a:lnTo>
                    <a:pt x="203" y="583"/>
                  </a:lnTo>
                  <a:lnTo>
                    <a:pt x="209" y="583"/>
                  </a:lnTo>
                  <a:lnTo>
                    <a:pt x="209" y="590"/>
                  </a:lnTo>
                  <a:lnTo>
                    <a:pt x="203" y="590"/>
                  </a:lnTo>
                  <a:lnTo>
                    <a:pt x="196" y="590"/>
                  </a:lnTo>
                  <a:lnTo>
                    <a:pt x="196" y="577"/>
                  </a:lnTo>
                  <a:lnTo>
                    <a:pt x="196" y="571"/>
                  </a:lnTo>
                  <a:lnTo>
                    <a:pt x="196" y="564"/>
                  </a:lnTo>
                  <a:lnTo>
                    <a:pt x="190" y="564"/>
                  </a:lnTo>
                  <a:lnTo>
                    <a:pt x="184" y="571"/>
                  </a:lnTo>
                  <a:lnTo>
                    <a:pt x="184" y="577"/>
                  </a:lnTo>
                  <a:lnTo>
                    <a:pt x="177" y="577"/>
                  </a:lnTo>
                  <a:lnTo>
                    <a:pt x="171" y="577"/>
                  </a:lnTo>
                  <a:lnTo>
                    <a:pt x="171" y="571"/>
                  </a:lnTo>
                  <a:lnTo>
                    <a:pt x="165" y="564"/>
                  </a:lnTo>
                  <a:lnTo>
                    <a:pt x="165" y="558"/>
                  </a:lnTo>
                  <a:lnTo>
                    <a:pt x="165" y="552"/>
                  </a:lnTo>
                  <a:lnTo>
                    <a:pt x="171" y="552"/>
                  </a:lnTo>
                  <a:lnTo>
                    <a:pt x="171" y="545"/>
                  </a:lnTo>
                  <a:lnTo>
                    <a:pt x="165" y="545"/>
                  </a:lnTo>
                  <a:lnTo>
                    <a:pt x="158" y="552"/>
                  </a:lnTo>
                  <a:lnTo>
                    <a:pt x="152" y="545"/>
                  </a:lnTo>
                  <a:lnTo>
                    <a:pt x="146" y="545"/>
                  </a:lnTo>
                  <a:lnTo>
                    <a:pt x="146" y="539"/>
                  </a:lnTo>
                  <a:lnTo>
                    <a:pt x="139" y="539"/>
                  </a:lnTo>
                  <a:lnTo>
                    <a:pt x="133" y="545"/>
                  </a:lnTo>
                  <a:lnTo>
                    <a:pt x="126" y="545"/>
                  </a:lnTo>
                  <a:lnTo>
                    <a:pt x="120" y="545"/>
                  </a:lnTo>
                  <a:lnTo>
                    <a:pt x="114" y="545"/>
                  </a:lnTo>
                  <a:lnTo>
                    <a:pt x="107" y="545"/>
                  </a:lnTo>
                  <a:lnTo>
                    <a:pt x="101" y="545"/>
                  </a:lnTo>
                  <a:lnTo>
                    <a:pt x="95" y="545"/>
                  </a:lnTo>
                  <a:lnTo>
                    <a:pt x="95" y="539"/>
                  </a:lnTo>
                  <a:lnTo>
                    <a:pt x="88" y="539"/>
                  </a:lnTo>
                  <a:lnTo>
                    <a:pt x="82" y="539"/>
                  </a:lnTo>
                  <a:lnTo>
                    <a:pt x="76" y="539"/>
                  </a:lnTo>
                  <a:lnTo>
                    <a:pt x="69" y="539"/>
                  </a:lnTo>
                  <a:lnTo>
                    <a:pt x="63" y="539"/>
                  </a:lnTo>
                  <a:lnTo>
                    <a:pt x="63" y="533"/>
                  </a:lnTo>
                  <a:lnTo>
                    <a:pt x="57" y="533"/>
                  </a:lnTo>
                  <a:lnTo>
                    <a:pt x="57" y="526"/>
                  </a:lnTo>
                  <a:lnTo>
                    <a:pt x="50" y="533"/>
                  </a:lnTo>
                  <a:lnTo>
                    <a:pt x="44" y="533"/>
                  </a:lnTo>
                  <a:lnTo>
                    <a:pt x="44" y="539"/>
                  </a:lnTo>
                  <a:lnTo>
                    <a:pt x="38" y="539"/>
                  </a:lnTo>
                  <a:lnTo>
                    <a:pt x="31" y="539"/>
                  </a:lnTo>
                  <a:lnTo>
                    <a:pt x="31" y="545"/>
                  </a:lnTo>
                  <a:lnTo>
                    <a:pt x="25" y="545"/>
                  </a:lnTo>
                  <a:lnTo>
                    <a:pt x="19" y="545"/>
                  </a:lnTo>
                  <a:lnTo>
                    <a:pt x="19" y="552"/>
                  </a:lnTo>
                  <a:lnTo>
                    <a:pt x="12" y="552"/>
                  </a:lnTo>
                  <a:lnTo>
                    <a:pt x="6" y="552"/>
                  </a:lnTo>
                  <a:lnTo>
                    <a:pt x="6" y="558"/>
                  </a:lnTo>
                  <a:lnTo>
                    <a:pt x="0" y="552"/>
                  </a:lnTo>
                  <a:lnTo>
                    <a:pt x="6" y="552"/>
                  </a:lnTo>
                  <a:lnTo>
                    <a:pt x="0" y="545"/>
                  </a:lnTo>
                  <a:lnTo>
                    <a:pt x="6" y="545"/>
                  </a:lnTo>
                  <a:lnTo>
                    <a:pt x="6" y="539"/>
                  </a:lnTo>
                  <a:lnTo>
                    <a:pt x="0" y="539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2" name="Freeform 123"/>
            <p:cNvSpPr>
              <a:spLocks noEditPoints="1"/>
            </p:cNvSpPr>
            <p:nvPr/>
          </p:nvSpPr>
          <p:spPr bwMode="auto">
            <a:xfrm>
              <a:off x="3614355" y="3782681"/>
              <a:ext cx="221311" cy="342026"/>
            </a:xfrm>
            <a:custGeom>
              <a:avLst/>
              <a:gdLst>
                <a:gd name="T0" fmla="*/ 2147483647 w 209"/>
                <a:gd name="T1" fmla="*/ 2147483647 h 323"/>
                <a:gd name="T2" fmla="*/ 2147483647 w 209"/>
                <a:gd name="T3" fmla="*/ 2147483647 h 323"/>
                <a:gd name="T4" fmla="*/ 2147483647 w 209"/>
                <a:gd name="T5" fmla="*/ 2147483647 h 323"/>
                <a:gd name="T6" fmla="*/ 2147483647 w 209"/>
                <a:gd name="T7" fmla="*/ 2147483647 h 323"/>
                <a:gd name="T8" fmla="*/ 2147483647 w 209"/>
                <a:gd name="T9" fmla="*/ 2147483647 h 323"/>
                <a:gd name="T10" fmla="*/ 2147483647 w 209"/>
                <a:gd name="T11" fmla="*/ 2147483647 h 323"/>
                <a:gd name="T12" fmla="*/ 2147483647 w 209"/>
                <a:gd name="T13" fmla="*/ 2147483647 h 323"/>
                <a:gd name="T14" fmla="*/ 2147483647 w 209"/>
                <a:gd name="T15" fmla="*/ 2147483647 h 323"/>
                <a:gd name="T16" fmla="*/ 2147483647 w 209"/>
                <a:gd name="T17" fmla="*/ 2147483647 h 323"/>
                <a:gd name="T18" fmla="*/ 2147483647 w 209"/>
                <a:gd name="T19" fmla="*/ 2147483647 h 323"/>
                <a:gd name="T20" fmla="*/ 2147483647 w 209"/>
                <a:gd name="T21" fmla="*/ 2147483647 h 323"/>
                <a:gd name="T22" fmla="*/ 2147483647 w 209"/>
                <a:gd name="T23" fmla="*/ 2147483647 h 323"/>
                <a:gd name="T24" fmla="*/ 2147483647 w 209"/>
                <a:gd name="T25" fmla="*/ 2147483647 h 323"/>
                <a:gd name="T26" fmla="*/ 2147483647 w 209"/>
                <a:gd name="T27" fmla="*/ 2147483647 h 323"/>
                <a:gd name="T28" fmla="*/ 2147483647 w 209"/>
                <a:gd name="T29" fmla="*/ 2147483647 h 323"/>
                <a:gd name="T30" fmla="*/ 2147483647 w 209"/>
                <a:gd name="T31" fmla="*/ 2147483647 h 323"/>
                <a:gd name="T32" fmla="*/ 2147483647 w 209"/>
                <a:gd name="T33" fmla="*/ 2147483647 h 323"/>
                <a:gd name="T34" fmla="*/ 2147483647 w 209"/>
                <a:gd name="T35" fmla="*/ 2147483647 h 323"/>
                <a:gd name="T36" fmla="*/ 2147483647 w 209"/>
                <a:gd name="T37" fmla="*/ 2147483647 h 323"/>
                <a:gd name="T38" fmla="*/ 2147483647 w 209"/>
                <a:gd name="T39" fmla="*/ 2147483647 h 323"/>
                <a:gd name="T40" fmla="*/ 2147483647 w 209"/>
                <a:gd name="T41" fmla="*/ 2147483647 h 323"/>
                <a:gd name="T42" fmla="*/ 2147483647 w 209"/>
                <a:gd name="T43" fmla="*/ 2147483647 h 323"/>
                <a:gd name="T44" fmla="*/ 2147483647 w 209"/>
                <a:gd name="T45" fmla="*/ 2147483647 h 323"/>
                <a:gd name="T46" fmla="*/ 2147483647 w 209"/>
                <a:gd name="T47" fmla="*/ 2147483647 h 323"/>
                <a:gd name="T48" fmla="*/ 2147483647 w 209"/>
                <a:gd name="T49" fmla="*/ 2147483647 h 323"/>
                <a:gd name="T50" fmla="*/ 2147483647 w 209"/>
                <a:gd name="T51" fmla="*/ 2147483647 h 323"/>
                <a:gd name="T52" fmla="*/ 2147483647 w 209"/>
                <a:gd name="T53" fmla="*/ 2147483647 h 323"/>
                <a:gd name="T54" fmla="*/ 2147483647 w 209"/>
                <a:gd name="T55" fmla="*/ 2147483647 h 323"/>
                <a:gd name="T56" fmla="*/ 2147483647 w 209"/>
                <a:gd name="T57" fmla="*/ 2147483647 h 323"/>
                <a:gd name="T58" fmla="*/ 2147483647 w 209"/>
                <a:gd name="T59" fmla="*/ 2147483647 h 323"/>
                <a:gd name="T60" fmla="*/ 2147483647 w 209"/>
                <a:gd name="T61" fmla="*/ 2147483647 h 323"/>
                <a:gd name="T62" fmla="*/ 2147483647 w 209"/>
                <a:gd name="T63" fmla="*/ 2147483647 h 323"/>
                <a:gd name="T64" fmla="*/ 2147483647 w 209"/>
                <a:gd name="T65" fmla="*/ 2147483647 h 323"/>
                <a:gd name="T66" fmla="*/ 2147483647 w 209"/>
                <a:gd name="T67" fmla="*/ 2147483647 h 323"/>
                <a:gd name="T68" fmla="*/ 2147483647 w 209"/>
                <a:gd name="T69" fmla="*/ 2147483647 h 323"/>
                <a:gd name="T70" fmla="*/ 2147483647 w 209"/>
                <a:gd name="T71" fmla="*/ 2147483647 h 323"/>
                <a:gd name="T72" fmla="*/ 2147483647 w 209"/>
                <a:gd name="T73" fmla="*/ 2147483647 h 323"/>
                <a:gd name="T74" fmla="*/ 2147483647 w 209"/>
                <a:gd name="T75" fmla="*/ 2147483647 h 323"/>
                <a:gd name="T76" fmla="*/ 2147483647 w 209"/>
                <a:gd name="T77" fmla="*/ 2147483647 h 323"/>
                <a:gd name="T78" fmla="*/ 2147483647 w 209"/>
                <a:gd name="T79" fmla="*/ 2147483647 h 323"/>
                <a:gd name="T80" fmla="*/ 2147483647 w 209"/>
                <a:gd name="T81" fmla="*/ 2147483647 h 323"/>
                <a:gd name="T82" fmla="*/ 2147483647 w 209"/>
                <a:gd name="T83" fmla="*/ 2147483647 h 323"/>
                <a:gd name="T84" fmla="*/ 2147483647 w 209"/>
                <a:gd name="T85" fmla="*/ 2147483647 h 323"/>
                <a:gd name="T86" fmla="*/ 2147483647 w 209"/>
                <a:gd name="T87" fmla="*/ 2147483647 h 323"/>
                <a:gd name="T88" fmla="*/ 2147483647 w 209"/>
                <a:gd name="T89" fmla="*/ 2147483647 h 323"/>
                <a:gd name="T90" fmla="*/ 2147483647 w 209"/>
                <a:gd name="T91" fmla="*/ 2147483647 h 323"/>
                <a:gd name="T92" fmla="*/ 2147483647 w 209"/>
                <a:gd name="T93" fmla="*/ 2147483647 h 323"/>
                <a:gd name="T94" fmla="*/ 2147483647 w 209"/>
                <a:gd name="T95" fmla="*/ 2147483647 h 323"/>
                <a:gd name="T96" fmla="*/ 2147483647 w 209"/>
                <a:gd name="T97" fmla="*/ 2147483647 h 323"/>
                <a:gd name="T98" fmla="*/ 2147483647 w 209"/>
                <a:gd name="T99" fmla="*/ 2147483647 h 323"/>
                <a:gd name="T100" fmla="*/ 2147483647 w 209"/>
                <a:gd name="T101" fmla="*/ 2147483647 h 323"/>
                <a:gd name="T102" fmla="*/ 2147483647 w 209"/>
                <a:gd name="T103" fmla="*/ 2147483647 h 323"/>
                <a:gd name="T104" fmla="*/ 2147483647 w 209"/>
                <a:gd name="T105" fmla="*/ 2147483647 h 323"/>
                <a:gd name="T106" fmla="*/ 2147483647 w 209"/>
                <a:gd name="T107" fmla="*/ 2147483647 h 323"/>
                <a:gd name="T108" fmla="*/ 2147483647 w 209"/>
                <a:gd name="T109" fmla="*/ 2147483647 h 323"/>
                <a:gd name="T110" fmla="*/ 2147483647 w 209"/>
                <a:gd name="T111" fmla="*/ 2147483647 h 323"/>
                <a:gd name="T112" fmla="*/ 2147483647 w 209"/>
                <a:gd name="T113" fmla="*/ 2147483647 h 323"/>
                <a:gd name="T114" fmla="*/ 2147483647 w 209"/>
                <a:gd name="T115" fmla="*/ 2147483647 h 323"/>
                <a:gd name="T116" fmla="*/ 2147483647 w 209"/>
                <a:gd name="T117" fmla="*/ 2147483647 h 323"/>
                <a:gd name="T118" fmla="*/ 2147483647 w 209"/>
                <a:gd name="T119" fmla="*/ 2147483647 h 323"/>
                <a:gd name="T120" fmla="*/ 2147483647 w 209"/>
                <a:gd name="T121" fmla="*/ 2147483647 h 3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9"/>
                <a:gd name="T184" fmla="*/ 0 h 323"/>
                <a:gd name="T185" fmla="*/ 209 w 209"/>
                <a:gd name="T186" fmla="*/ 323 h 3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9" h="323">
                  <a:moveTo>
                    <a:pt x="0" y="273"/>
                  </a:moveTo>
                  <a:lnTo>
                    <a:pt x="0" y="273"/>
                  </a:lnTo>
                  <a:lnTo>
                    <a:pt x="6" y="273"/>
                  </a:lnTo>
                  <a:lnTo>
                    <a:pt x="0" y="273"/>
                  </a:lnTo>
                  <a:lnTo>
                    <a:pt x="6" y="273"/>
                  </a:lnTo>
                  <a:lnTo>
                    <a:pt x="6" y="266"/>
                  </a:lnTo>
                  <a:lnTo>
                    <a:pt x="0" y="266"/>
                  </a:lnTo>
                  <a:lnTo>
                    <a:pt x="6" y="266"/>
                  </a:lnTo>
                  <a:lnTo>
                    <a:pt x="6" y="260"/>
                  </a:lnTo>
                  <a:lnTo>
                    <a:pt x="6" y="254"/>
                  </a:lnTo>
                  <a:lnTo>
                    <a:pt x="6" y="247"/>
                  </a:lnTo>
                  <a:lnTo>
                    <a:pt x="6" y="241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13" y="228"/>
                  </a:lnTo>
                  <a:lnTo>
                    <a:pt x="13" y="222"/>
                  </a:lnTo>
                  <a:lnTo>
                    <a:pt x="19" y="222"/>
                  </a:lnTo>
                  <a:lnTo>
                    <a:pt x="44" y="222"/>
                  </a:lnTo>
                  <a:lnTo>
                    <a:pt x="51" y="222"/>
                  </a:lnTo>
                  <a:lnTo>
                    <a:pt x="51" y="215"/>
                  </a:lnTo>
                  <a:lnTo>
                    <a:pt x="51" y="209"/>
                  </a:lnTo>
                  <a:lnTo>
                    <a:pt x="57" y="209"/>
                  </a:lnTo>
                  <a:lnTo>
                    <a:pt x="57" y="203"/>
                  </a:lnTo>
                  <a:lnTo>
                    <a:pt x="57" y="196"/>
                  </a:lnTo>
                  <a:lnTo>
                    <a:pt x="63" y="196"/>
                  </a:lnTo>
                  <a:lnTo>
                    <a:pt x="63" y="190"/>
                  </a:lnTo>
                  <a:lnTo>
                    <a:pt x="70" y="190"/>
                  </a:lnTo>
                  <a:lnTo>
                    <a:pt x="70" y="184"/>
                  </a:lnTo>
                  <a:lnTo>
                    <a:pt x="70" y="177"/>
                  </a:lnTo>
                  <a:lnTo>
                    <a:pt x="70" y="171"/>
                  </a:lnTo>
                  <a:lnTo>
                    <a:pt x="70" y="165"/>
                  </a:lnTo>
                  <a:lnTo>
                    <a:pt x="76" y="165"/>
                  </a:lnTo>
                  <a:lnTo>
                    <a:pt x="82" y="165"/>
                  </a:lnTo>
                  <a:lnTo>
                    <a:pt x="82" y="158"/>
                  </a:lnTo>
                  <a:lnTo>
                    <a:pt x="82" y="152"/>
                  </a:lnTo>
                  <a:lnTo>
                    <a:pt x="89" y="152"/>
                  </a:lnTo>
                  <a:lnTo>
                    <a:pt x="89" y="146"/>
                  </a:lnTo>
                  <a:lnTo>
                    <a:pt x="89" y="139"/>
                  </a:lnTo>
                  <a:lnTo>
                    <a:pt x="95" y="139"/>
                  </a:lnTo>
                  <a:lnTo>
                    <a:pt x="95" y="133"/>
                  </a:lnTo>
                  <a:lnTo>
                    <a:pt x="89" y="133"/>
                  </a:lnTo>
                  <a:lnTo>
                    <a:pt x="95" y="133"/>
                  </a:lnTo>
                  <a:lnTo>
                    <a:pt x="89" y="133"/>
                  </a:lnTo>
                  <a:lnTo>
                    <a:pt x="89" y="127"/>
                  </a:lnTo>
                  <a:lnTo>
                    <a:pt x="95" y="127"/>
                  </a:lnTo>
                  <a:lnTo>
                    <a:pt x="89" y="127"/>
                  </a:lnTo>
                  <a:lnTo>
                    <a:pt x="95" y="127"/>
                  </a:lnTo>
                  <a:lnTo>
                    <a:pt x="89" y="127"/>
                  </a:lnTo>
                  <a:lnTo>
                    <a:pt x="89" y="120"/>
                  </a:lnTo>
                  <a:lnTo>
                    <a:pt x="89" y="127"/>
                  </a:lnTo>
                  <a:lnTo>
                    <a:pt x="89" y="120"/>
                  </a:lnTo>
                  <a:lnTo>
                    <a:pt x="89" y="114"/>
                  </a:lnTo>
                  <a:lnTo>
                    <a:pt x="82" y="114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82" y="108"/>
                  </a:lnTo>
                  <a:lnTo>
                    <a:pt x="82" y="101"/>
                  </a:lnTo>
                  <a:lnTo>
                    <a:pt x="76" y="101"/>
                  </a:lnTo>
                  <a:lnTo>
                    <a:pt x="76" y="95"/>
                  </a:lnTo>
                  <a:lnTo>
                    <a:pt x="70" y="95"/>
                  </a:lnTo>
                  <a:lnTo>
                    <a:pt x="63" y="95"/>
                  </a:lnTo>
                  <a:lnTo>
                    <a:pt x="63" y="89"/>
                  </a:lnTo>
                  <a:lnTo>
                    <a:pt x="70" y="89"/>
                  </a:lnTo>
                  <a:lnTo>
                    <a:pt x="76" y="89"/>
                  </a:lnTo>
                  <a:lnTo>
                    <a:pt x="82" y="89"/>
                  </a:lnTo>
                  <a:lnTo>
                    <a:pt x="89" y="89"/>
                  </a:lnTo>
                  <a:lnTo>
                    <a:pt x="95" y="89"/>
                  </a:lnTo>
                  <a:lnTo>
                    <a:pt x="89" y="89"/>
                  </a:lnTo>
                  <a:lnTo>
                    <a:pt x="95" y="89"/>
                  </a:lnTo>
                  <a:lnTo>
                    <a:pt x="89" y="82"/>
                  </a:lnTo>
                  <a:lnTo>
                    <a:pt x="89" y="76"/>
                  </a:lnTo>
                  <a:lnTo>
                    <a:pt x="82" y="76"/>
                  </a:lnTo>
                  <a:lnTo>
                    <a:pt x="82" y="70"/>
                  </a:lnTo>
                  <a:lnTo>
                    <a:pt x="82" y="63"/>
                  </a:lnTo>
                  <a:lnTo>
                    <a:pt x="82" y="57"/>
                  </a:lnTo>
                  <a:lnTo>
                    <a:pt x="76" y="57"/>
                  </a:lnTo>
                  <a:lnTo>
                    <a:pt x="70" y="51"/>
                  </a:lnTo>
                  <a:lnTo>
                    <a:pt x="70" y="44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76" y="31"/>
                  </a:lnTo>
                  <a:lnTo>
                    <a:pt x="76" y="25"/>
                  </a:lnTo>
                  <a:lnTo>
                    <a:pt x="82" y="25"/>
                  </a:lnTo>
                  <a:lnTo>
                    <a:pt x="89" y="25"/>
                  </a:lnTo>
                  <a:lnTo>
                    <a:pt x="95" y="25"/>
                  </a:lnTo>
                  <a:lnTo>
                    <a:pt x="95" y="19"/>
                  </a:lnTo>
                  <a:lnTo>
                    <a:pt x="95" y="25"/>
                  </a:lnTo>
                  <a:lnTo>
                    <a:pt x="101" y="25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95" y="12"/>
                  </a:lnTo>
                  <a:lnTo>
                    <a:pt x="95" y="6"/>
                  </a:lnTo>
                  <a:lnTo>
                    <a:pt x="95" y="12"/>
                  </a:lnTo>
                  <a:lnTo>
                    <a:pt x="95" y="6"/>
                  </a:lnTo>
                  <a:lnTo>
                    <a:pt x="95" y="12"/>
                  </a:lnTo>
                  <a:lnTo>
                    <a:pt x="101" y="12"/>
                  </a:lnTo>
                  <a:lnTo>
                    <a:pt x="101" y="6"/>
                  </a:lnTo>
                  <a:lnTo>
                    <a:pt x="108" y="6"/>
                  </a:lnTo>
                  <a:lnTo>
                    <a:pt x="101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7" y="6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6" y="6"/>
                  </a:lnTo>
                  <a:lnTo>
                    <a:pt x="152" y="6"/>
                  </a:lnTo>
                  <a:lnTo>
                    <a:pt x="158" y="6"/>
                  </a:lnTo>
                  <a:lnTo>
                    <a:pt x="171" y="19"/>
                  </a:lnTo>
                  <a:lnTo>
                    <a:pt x="184" y="25"/>
                  </a:lnTo>
                  <a:lnTo>
                    <a:pt x="190" y="25"/>
                  </a:lnTo>
                  <a:lnTo>
                    <a:pt x="209" y="44"/>
                  </a:lnTo>
                  <a:lnTo>
                    <a:pt x="209" y="51"/>
                  </a:lnTo>
                  <a:lnTo>
                    <a:pt x="209" y="57"/>
                  </a:lnTo>
                  <a:lnTo>
                    <a:pt x="203" y="57"/>
                  </a:lnTo>
                  <a:lnTo>
                    <a:pt x="203" y="63"/>
                  </a:lnTo>
                  <a:lnTo>
                    <a:pt x="203" y="70"/>
                  </a:lnTo>
                  <a:lnTo>
                    <a:pt x="209" y="70"/>
                  </a:lnTo>
                  <a:lnTo>
                    <a:pt x="203" y="70"/>
                  </a:lnTo>
                  <a:lnTo>
                    <a:pt x="203" y="76"/>
                  </a:lnTo>
                  <a:lnTo>
                    <a:pt x="203" y="89"/>
                  </a:lnTo>
                  <a:lnTo>
                    <a:pt x="203" y="101"/>
                  </a:lnTo>
                  <a:lnTo>
                    <a:pt x="209" y="114"/>
                  </a:lnTo>
                  <a:lnTo>
                    <a:pt x="209" y="120"/>
                  </a:lnTo>
                  <a:lnTo>
                    <a:pt x="209" y="127"/>
                  </a:lnTo>
                  <a:lnTo>
                    <a:pt x="209" y="133"/>
                  </a:lnTo>
                  <a:lnTo>
                    <a:pt x="209" y="139"/>
                  </a:lnTo>
                  <a:lnTo>
                    <a:pt x="203" y="152"/>
                  </a:lnTo>
                  <a:lnTo>
                    <a:pt x="203" y="158"/>
                  </a:lnTo>
                  <a:lnTo>
                    <a:pt x="197" y="165"/>
                  </a:lnTo>
                  <a:lnTo>
                    <a:pt x="197" y="171"/>
                  </a:lnTo>
                  <a:lnTo>
                    <a:pt x="190" y="171"/>
                  </a:lnTo>
                  <a:lnTo>
                    <a:pt x="184" y="171"/>
                  </a:lnTo>
                  <a:lnTo>
                    <a:pt x="184" y="177"/>
                  </a:lnTo>
                  <a:lnTo>
                    <a:pt x="177" y="177"/>
                  </a:lnTo>
                  <a:lnTo>
                    <a:pt x="177" y="184"/>
                  </a:lnTo>
                  <a:lnTo>
                    <a:pt x="171" y="190"/>
                  </a:lnTo>
                  <a:lnTo>
                    <a:pt x="171" y="196"/>
                  </a:lnTo>
                  <a:lnTo>
                    <a:pt x="165" y="196"/>
                  </a:lnTo>
                  <a:lnTo>
                    <a:pt x="165" y="203"/>
                  </a:lnTo>
                  <a:lnTo>
                    <a:pt x="165" y="209"/>
                  </a:lnTo>
                  <a:lnTo>
                    <a:pt x="165" y="215"/>
                  </a:lnTo>
                  <a:lnTo>
                    <a:pt x="158" y="222"/>
                  </a:lnTo>
                  <a:lnTo>
                    <a:pt x="158" y="228"/>
                  </a:lnTo>
                  <a:lnTo>
                    <a:pt x="152" y="228"/>
                  </a:lnTo>
                  <a:lnTo>
                    <a:pt x="152" y="234"/>
                  </a:lnTo>
                  <a:lnTo>
                    <a:pt x="152" y="241"/>
                  </a:lnTo>
                  <a:lnTo>
                    <a:pt x="146" y="247"/>
                  </a:lnTo>
                  <a:lnTo>
                    <a:pt x="146" y="254"/>
                  </a:lnTo>
                  <a:lnTo>
                    <a:pt x="139" y="254"/>
                  </a:lnTo>
                  <a:lnTo>
                    <a:pt x="139" y="260"/>
                  </a:lnTo>
                  <a:lnTo>
                    <a:pt x="133" y="260"/>
                  </a:lnTo>
                  <a:lnTo>
                    <a:pt x="133" y="266"/>
                  </a:lnTo>
                  <a:lnTo>
                    <a:pt x="133" y="260"/>
                  </a:lnTo>
                  <a:lnTo>
                    <a:pt x="133" y="266"/>
                  </a:lnTo>
                  <a:lnTo>
                    <a:pt x="127" y="266"/>
                  </a:lnTo>
                  <a:lnTo>
                    <a:pt x="133" y="266"/>
                  </a:lnTo>
                  <a:lnTo>
                    <a:pt x="127" y="266"/>
                  </a:lnTo>
                  <a:lnTo>
                    <a:pt x="133" y="266"/>
                  </a:lnTo>
                  <a:lnTo>
                    <a:pt x="127" y="266"/>
                  </a:lnTo>
                  <a:lnTo>
                    <a:pt x="133" y="266"/>
                  </a:lnTo>
                  <a:lnTo>
                    <a:pt x="133" y="273"/>
                  </a:lnTo>
                  <a:lnTo>
                    <a:pt x="127" y="273"/>
                  </a:lnTo>
                  <a:lnTo>
                    <a:pt x="133" y="273"/>
                  </a:lnTo>
                  <a:lnTo>
                    <a:pt x="127" y="273"/>
                  </a:lnTo>
                  <a:lnTo>
                    <a:pt x="127" y="279"/>
                  </a:lnTo>
                  <a:lnTo>
                    <a:pt x="120" y="279"/>
                  </a:lnTo>
                  <a:lnTo>
                    <a:pt x="120" y="273"/>
                  </a:lnTo>
                  <a:lnTo>
                    <a:pt x="120" y="279"/>
                  </a:lnTo>
                  <a:lnTo>
                    <a:pt x="114" y="279"/>
                  </a:lnTo>
                  <a:lnTo>
                    <a:pt x="108" y="279"/>
                  </a:lnTo>
                  <a:lnTo>
                    <a:pt x="114" y="279"/>
                  </a:lnTo>
                  <a:lnTo>
                    <a:pt x="108" y="279"/>
                  </a:lnTo>
                  <a:lnTo>
                    <a:pt x="108" y="285"/>
                  </a:lnTo>
                  <a:lnTo>
                    <a:pt x="101" y="292"/>
                  </a:lnTo>
                  <a:lnTo>
                    <a:pt x="101" y="298"/>
                  </a:lnTo>
                  <a:lnTo>
                    <a:pt x="101" y="311"/>
                  </a:lnTo>
                  <a:lnTo>
                    <a:pt x="95" y="311"/>
                  </a:lnTo>
                  <a:lnTo>
                    <a:pt x="95" y="317"/>
                  </a:lnTo>
                  <a:lnTo>
                    <a:pt x="89" y="317"/>
                  </a:lnTo>
                  <a:lnTo>
                    <a:pt x="89" y="323"/>
                  </a:lnTo>
                  <a:lnTo>
                    <a:pt x="82" y="323"/>
                  </a:lnTo>
                  <a:lnTo>
                    <a:pt x="82" y="317"/>
                  </a:lnTo>
                  <a:lnTo>
                    <a:pt x="82" y="323"/>
                  </a:lnTo>
                  <a:lnTo>
                    <a:pt x="82" y="317"/>
                  </a:lnTo>
                  <a:lnTo>
                    <a:pt x="76" y="317"/>
                  </a:lnTo>
                  <a:lnTo>
                    <a:pt x="70" y="317"/>
                  </a:lnTo>
                  <a:lnTo>
                    <a:pt x="63" y="317"/>
                  </a:lnTo>
                  <a:lnTo>
                    <a:pt x="57" y="317"/>
                  </a:lnTo>
                  <a:lnTo>
                    <a:pt x="51" y="317"/>
                  </a:lnTo>
                  <a:lnTo>
                    <a:pt x="44" y="317"/>
                  </a:lnTo>
                  <a:lnTo>
                    <a:pt x="38" y="317"/>
                  </a:lnTo>
                  <a:lnTo>
                    <a:pt x="38" y="311"/>
                  </a:lnTo>
                  <a:lnTo>
                    <a:pt x="32" y="311"/>
                  </a:lnTo>
                  <a:lnTo>
                    <a:pt x="25" y="311"/>
                  </a:lnTo>
                  <a:lnTo>
                    <a:pt x="19" y="311"/>
                  </a:lnTo>
                  <a:lnTo>
                    <a:pt x="19" y="304"/>
                  </a:lnTo>
                  <a:lnTo>
                    <a:pt x="19" y="311"/>
                  </a:lnTo>
                  <a:lnTo>
                    <a:pt x="19" y="304"/>
                  </a:lnTo>
                  <a:lnTo>
                    <a:pt x="13" y="304"/>
                  </a:lnTo>
                  <a:lnTo>
                    <a:pt x="19" y="304"/>
                  </a:lnTo>
                  <a:lnTo>
                    <a:pt x="13" y="304"/>
                  </a:lnTo>
                  <a:lnTo>
                    <a:pt x="13" y="298"/>
                  </a:lnTo>
                  <a:lnTo>
                    <a:pt x="19" y="304"/>
                  </a:lnTo>
                  <a:lnTo>
                    <a:pt x="19" y="298"/>
                  </a:lnTo>
                  <a:lnTo>
                    <a:pt x="19" y="292"/>
                  </a:lnTo>
                  <a:lnTo>
                    <a:pt x="13" y="292"/>
                  </a:lnTo>
                  <a:lnTo>
                    <a:pt x="19" y="292"/>
                  </a:lnTo>
                  <a:lnTo>
                    <a:pt x="19" y="285"/>
                  </a:lnTo>
                  <a:lnTo>
                    <a:pt x="13" y="285"/>
                  </a:lnTo>
                  <a:lnTo>
                    <a:pt x="13" y="279"/>
                  </a:lnTo>
                  <a:lnTo>
                    <a:pt x="6" y="279"/>
                  </a:lnTo>
                  <a:lnTo>
                    <a:pt x="6" y="273"/>
                  </a:lnTo>
                  <a:lnTo>
                    <a:pt x="0" y="273"/>
                  </a:lnTo>
                  <a:close/>
                  <a:moveTo>
                    <a:pt x="133" y="266"/>
                  </a:moveTo>
                  <a:lnTo>
                    <a:pt x="133" y="266"/>
                  </a:lnTo>
                  <a:close/>
                  <a:moveTo>
                    <a:pt x="139" y="260"/>
                  </a:moveTo>
                  <a:lnTo>
                    <a:pt x="139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lnTo>
                    <a:pt x="139" y="260"/>
                  </a:ln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60"/>
                  </a:moveTo>
                  <a:lnTo>
                    <a:pt x="146" y="260"/>
                  </a:lnTo>
                  <a:close/>
                  <a:moveTo>
                    <a:pt x="146" y="254"/>
                  </a:moveTo>
                  <a:lnTo>
                    <a:pt x="146" y="254"/>
                  </a:lnTo>
                  <a:close/>
                  <a:moveTo>
                    <a:pt x="152" y="241"/>
                  </a:moveTo>
                  <a:lnTo>
                    <a:pt x="152" y="241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2" y="234"/>
                  </a:moveTo>
                  <a:lnTo>
                    <a:pt x="152" y="234"/>
                  </a:lnTo>
                  <a:close/>
                  <a:moveTo>
                    <a:pt x="158" y="234"/>
                  </a:moveTo>
                  <a:lnTo>
                    <a:pt x="158" y="234"/>
                  </a:lnTo>
                  <a:close/>
                  <a:moveTo>
                    <a:pt x="158" y="234"/>
                  </a:moveTo>
                  <a:lnTo>
                    <a:pt x="158" y="234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3" name="Freeform 124"/>
            <p:cNvSpPr>
              <a:spLocks noEditPoints="1"/>
            </p:cNvSpPr>
            <p:nvPr/>
          </p:nvSpPr>
          <p:spPr bwMode="auto">
            <a:xfrm>
              <a:off x="3311509" y="4071761"/>
              <a:ext cx="397088" cy="261549"/>
            </a:xfrm>
            <a:custGeom>
              <a:avLst/>
              <a:gdLst>
                <a:gd name="T0" fmla="*/ 2147483647 w 375"/>
                <a:gd name="T1" fmla="*/ 2147483647 h 247"/>
                <a:gd name="T2" fmla="*/ 2147483647 w 375"/>
                <a:gd name="T3" fmla="*/ 2147483647 h 247"/>
                <a:gd name="T4" fmla="*/ 2147483647 w 375"/>
                <a:gd name="T5" fmla="*/ 2147483647 h 247"/>
                <a:gd name="T6" fmla="*/ 2147483647 w 375"/>
                <a:gd name="T7" fmla="*/ 2147483647 h 247"/>
                <a:gd name="T8" fmla="*/ 2147483647 w 375"/>
                <a:gd name="T9" fmla="*/ 2147483647 h 247"/>
                <a:gd name="T10" fmla="*/ 2147483647 w 375"/>
                <a:gd name="T11" fmla="*/ 2147483647 h 247"/>
                <a:gd name="T12" fmla="*/ 2147483647 w 375"/>
                <a:gd name="T13" fmla="*/ 2147483647 h 247"/>
                <a:gd name="T14" fmla="*/ 2147483647 w 375"/>
                <a:gd name="T15" fmla="*/ 2147483647 h 247"/>
                <a:gd name="T16" fmla="*/ 2147483647 w 375"/>
                <a:gd name="T17" fmla="*/ 2147483647 h 247"/>
                <a:gd name="T18" fmla="*/ 2147483647 w 375"/>
                <a:gd name="T19" fmla="*/ 2147483647 h 247"/>
                <a:gd name="T20" fmla="*/ 2147483647 w 375"/>
                <a:gd name="T21" fmla="*/ 2147483647 h 247"/>
                <a:gd name="T22" fmla="*/ 2147483647 w 375"/>
                <a:gd name="T23" fmla="*/ 2147483647 h 247"/>
                <a:gd name="T24" fmla="*/ 2147483647 w 375"/>
                <a:gd name="T25" fmla="*/ 2147483647 h 247"/>
                <a:gd name="T26" fmla="*/ 2147483647 w 375"/>
                <a:gd name="T27" fmla="*/ 2147483647 h 247"/>
                <a:gd name="T28" fmla="*/ 2147483647 w 375"/>
                <a:gd name="T29" fmla="*/ 2147483647 h 247"/>
                <a:gd name="T30" fmla="*/ 2147483647 w 375"/>
                <a:gd name="T31" fmla="*/ 2147483647 h 247"/>
                <a:gd name="T32" fmla="*/ 2147483647 w 375"/>
                <a:gd name="T33" fmla="*/ 2147483647 h 247"/>
                <a:gd name="T34" fmla="*/ 2147483647 w 375"/>
                <a:gd name="T35" fmla="*/ 2147483647 h 247"/>
                <a:gd name="T36" fmla="*/ 2147483647 w 375"/>
                <a:gd name="T37" fmla="*/ 2147483647 h 247"/>
                <a:gd name="T38" fmla="*/ 2147483647 w 375"/>
                <a:gd name="T39" fmla="*/ 2147483647 h 247"/>
                <a:gd name="T40" fmla="*/ 2147483647 w 375"/>
                <a:gd name="T41" fmla="*/ 2147483647 h 247"/>
                <a:gd name="T42" fmla="*/ 2147483647 w 375"/>
                <a:gd name="T43" fmla="*/ 2147483647 h 247"/>
                <a:gd name="T44" fmla="*/ 2147483647 w 375"/>
                <a:gd name="T45" fmla="*/ 2147483647 h 247"/>
                <a:gd name="T46" fmla="*/ 2147483647 w 375"/>
                <a:gd name="T47" fmla="*/ 2147483647 h 247"/>
                <a:gd name="T48" fmla="*/ 2147483647 w 375"/>
                <a:gd name="T49" fmla="*/ 2147483647 h 247"/>
                <a:gd name="T50" fmla="*/ 2147483647 w 375"/>
                <a:gd name="T51" fmla="*/ 2147483647 h 247"/>
                <a:gd name="T52" fmla="*/ 2147483647 w 375"/>
                <a:gd name="T53" fmla="*/ 2147483647 h 247"/>
                <a:gd name="T54" fmla="*/ 2147483647 w 375"/>
                <a:gd name="T55" fmla="*/ 2147483647 h 247"/>
                <a:gd name="T56" fmla="*/ 2147483647 w 375"/>
                <a:gd name="T57" fmla="*/ 2147483647 h 247"/>
                <a:gd name="T58" fmla="*/ 2147483647 w 375"/>
                <a:gd name="T59" fmla="*/ 2147483647 h 247"/>
                <a:gd name="T60" fmla="*/ 2147483647 w 375"/>
                <a:gd name="T61" fmla="*/ 2147483647 h 247"/>
                <a:gd name="T62" fmla="*/ 2147483647 w 375"/>
                <a:gd name="T63" fmla="*/ 2147483647 h 247"/>
                <a:gd name="T64" fmla="*/ 2147483647 w 375"/>
                <a:gd name="T65" fmla="*/ 2147483647 h 247"/>
                <a:gd name="T66" fmla="*/ 2147483647 w 375"/>
                <a:gd name="T67" fmla="*/ 2147483647 h 247"/>
                <a:gd name="T68" fmla="*/ 2147483647 w 375"/>
                <a:gd name="T69" fmla="*/ 2147483647 h 247"/>
                <a:gd name="T70" fmla="*/ 2147483647 w 375"/>
                <a:gd name="T71" fmla="*/ 2147483647 h 247"/>
                <a:gd name="T72" fmla="*/ 2147483647 w 375"/>
                <a:gd name="T73" fmla="*/ 2147483647 h 247"/>
                <a:gd name="T74" fmla="*/ 2147483647 w 375"/>
                <a:gd name="T75" fmla="*/ 2147483647 h 247"/>
                <a:gd name="T76" fmla="*/ 2147483647 w 375"/>
                <a:gd name="T77" fmla="*/ 2147483647 h 247"/>
                <a:gd name="T78" fmla="*/ 2147483647 w 375"/>
                <a:gd name="T79" fmla="*/ 2147483647 h 247"/>
                <a:gd name="T80" fmla="*/ 2147483647 w 375"/>
                <a:gd name="T81" fmla="*/ 2147483647 h 247"/>
                <a:gd name="T82" fmla="*/ 2147483647 w 375"/>
                <a:gd name="T83" fmla="*/ 2147483647 h 247"/>
                <a:gd name="T84" fmla="*/ 2147483647 w 375"/>
                <a:gd name="T85" fmla="*/ 2147483647 h 247"/>
                <a:gd name="T86" fmla="*/ 2147483647 w 375"/>
                <a:gd name="T87" fmla="*/ 2147483647 h 247"/>
                <a:gd name="T88" fmla="*/ 2147483647 w 375"/>
                <a:gd name="T89" fmla="*/ 2147483647 h 247"/>
                <a:gd name="T90" fmla="*/ 2147483647 w 375"/>
                <a:gd name="T91" fmla="*/ 2147483647 h 247"/>
                <a:gd name="T92" fmla="*/ 2147483647 w 375"/>
                <a:gd name="T93" fmla="*/ 2147483647 h 247"/>
                <a:gd name="T94" fmla="*/ 2147483647 w 375"/>
                <a:gd name="T95" fmla="*/ 2147483647 h 247"/>
                <a:gd name="T96" fmla="*/ 2147483647 w 375"/>
                <a:gd name="T97" fmla="*/ 2147483647 h 247"/>
                <a:gd name="T98" fmla="*/ 2147483647 w 375"/>
                <a:gd name="T99" fmla="*/ 2147483647 h 247"/>
                <a:gd name="T100" fmla="*/ 2147483647 w 375"/>
                <a:gd name="T101" fmla="*/ 2147483647 h 247"/>
                <a:gd name="T102" fmla="*/ 2147483647 w 375"/>
                <a:gd name="T103" fmla="*/ 2147483647 h 247"/>
                <a:gd name="T104" fmla="*/ 2147483647 w 375"/>
                <a:gd name="T105" fmla="*/ 2147483647 h 247"/>
                <a:gd name="T106" fmla="*/ 2147483647 w 375"/>
                <a:gd name="T107" fmla="*/ 2147483647 h 247"/>
                <a:gd name="T108" fmla="*/ 2147483647 w 375"/>
                <a:gd name="T109" fmla="*/ 2147483647 h 247"/>
                <a:gd name="T110" fmla="*/ 2147483647 w 375"/>
                <a:gd name="T111" fmla="*/ 2147483647 h 247"/>
                <a:gd name="T112" fmla="*/ 2147483647 w 375"/>
                <a:gd name="T113" fmla="*/ 2147483647 h 247"/>
                <a:gd name="T114" fmla="*/ 2147483647 w 375"/>
                <a:gd name="T115" fmla="*/ 2147483647 h 247"/>
                <a:gd name="T116" fmla="*/ 2147483647 w 375"/>
                <a:gd name="T117" fmla="*/ 2147483647 h 247"/>
                <a:gd name="T118" fmla="*/ 2147483647 w 375"/>
                <a:gd name="T119" fmla="*/ 2147483647 h 247"/>
                <a:gd name="T120" fmla="*/ 2147483647 w 375"/>
                <a:gd name="T121" fmla="*/ 2147483647 h 247"/>
                <a:gd name="T122" fmla="*/ 0 w 375"/>
                <a:gd name="T123" fmla="*/ 2147483647 h 247"/>
                <a:gd name="T124" fmla="*/ 2147483647 w 375"/>
                <a:gd name="T125" fmla="*/ 2147483647 h 2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5"/>
                <a:gd name="T190" fmla="*/ 0 h 247"/>
                <a:gd name="T191" fmla="*/ 375 w 375"/>
                <a:gd name="T192" fmla="*/ 247 h 2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5" h="247">
                  <a:moveTo>
                    <a:pt x="0" y="234"/>
                  </a:moveTo>
                  <a:lnTo>
                    <a:pt x="0" y="234"/>
                  </a:lnTo>
                  <a:lnTo>
                    <a:pt x="0" y="228"/>
                  </a:lnTo>
                  <a:lnTo>
                    <a:pt x="7" y="228"/>
                  </a:lnTo>
                  <a:lnTo>
                    <a:pt x="7" y="222"/>
                  </a:lnTo>
                  <a:lnTo>
                    <a:pt x="7" y="215"/>
                  </a:lnTo>
                  <a:lnTo>
                    <a:pt x="13" y="215"/>
                  </a:lnTo>
                  <a:lnTo>
                    <a:pt x="7" y="215"/>
                  </a:lnTo>
                  <a:lnTo>
                    <a:pt x="13" y="215"/>
                  </a:lnTo>
                  <a:lnTo>
                    <a:pt x="13" y="209"/>
                  </a:lnTo>
                  <a:lnTo>
                    <a:pt x="19" y="209"/>
                  </a:lnTo>
                  <a:lnTo>
                    <a:pt x="19" y="203"/>
                  </a:lnTo>
                  <a:lnTo>
                    <a:pt x="26" y="209"/>
                  </a:lnTo>
                  <a:lnTo>
                    <a:pt x="26" y="203"/>
                  </a:lnTo>
                  <a:lnTo>
                    <a:pt x="32" y="203"/>
                  </a:lnTo>
                  <a:lnTo>
                    <a:pt x="38" y="203"/>
                  </a:lnTo>
                  <a:lnTo>
                    <a:pt x="38" y="196"/>
                  </a:lnTo>
                  <a:lnTo>
                    <a:pt x="38" y="203"/>
                  </a:lnTo>
                  <a:lnTo>
                    <a:pt x="45" y="203"/>
                  </a:lnTo>
                  <a:lnTo>
                    <a:pt x="45" y="196"/>
                  </a:lnTo>
                  <a:lnTo>
                    <a:pt x="51" y="196"/>
                  </a:lnTo>
                  <a:lnTo>
                    <a:pt x="51" y="203"/>
                  </a:lnTo>
                  <a:lnTo>
                    <a:pt x="57" y="196"/>
                  </a:lnTo>
                  <a:lnTo>
                    <a:pt x="64" y="196"/>
                  </a:lnTo>
                  <a:lnTo>
                    <a:pt x="64" y="190"/>
                  </a:lnTo>
                  <a:lnTo>
                    <a:pt x="70" y="190"/>
                  </a:lnTo>
                  <a:lnTo>
                    <a:pt x="64" y="184"/>
                  </a:lnTo>
                  <a:lnTo>
                    <a:pt x="70" y="184"/>
                  </a:lnTo>
                  <a:lnTo>
                    <a:pt x="70" y="177"/>
                  </a:lnTo>
                  <a:lnTo>
                    <a:pt x="64" y="177"/>
                  </a:lnTo>
                  <a:lnTo>
                    <a:pt x="57" y="177"/>
                  </a:lnTo>
                  <a:lnTo>
                    <a:pt x="57" y="171"/>
                  </a:lnTo>
                  <a:lnTo>
                    <a:pt x="51" y="177"/>
                  </a:lnTo>
                  <a:lnTo>
                    <a:pt x="51" y="171"/>
                  </a:lnTo>
                  <a:lnTo>
                    <a:pt x="51" y="177"/>
                  </a:lnTo>
                  <a:lnTo>
                    <a:pt x="51" y="171"/>
                  </a:lnTo>
                  <a:lnTo>
                    <a:pt x="45" y="171"/>
                  </a:lnTo>
                  <a:lnTo>
                    <a:pt x="45" y="177"/>
                  </a:lnTo>
                  <a:lnTo>
                    <a:pt x="51" y="177"/>
                  </a:lnTo>
                  <a:lnTo>
                    <a:pt x="45" y="177"/>
                  </a:lnTo>
                  <a:lnTo>
                    <a:pt x="38" y="177"/>
                  </a:lnTo>
                  <a:lnTo>
                    <a:pt x="32" y="177"/>
                  </a:lnTo>
                  <a:lnTo>
                    <a:pt x="38" y="177"/>
                  </a:lnTo>
                  <a:lnTo>
                    <a:pt x="32" y="177"/>
                  </a:lnTo>
                  <a:lnTo>
                    <a:pt x="38" y="177"/>
                  </a:lnTo>
                  <a:lnTo>
                    <a:pt x="32" y="177"/>
                  </a:lnTo>
                  <a:lnTo>
                    <a:pt x="26" y="177"/>
                  </a:lnTo>
                  <a:lnTo>
                    <a:pt x="26" y="171"/>
                  </a:lnTo>
                  <a:lnTo>
                    <a:pt x="19" y="171"/>
                  </a:lnTo>
                  <a:lnTo>
                    <a:pt x="19" y="165"/>
                  </a:lnTo>
                  <a:lnTo>
                    <a:pt x="19" y="158"/>
                  </a:lnTo>
                  <a:lnTo>
                    <a:pt x="13" y="158"/>
                  </a:lnTo>
                  <a:lnTo>
                    <a:pt x="7" y="158"/>
                  </a:lnTo>
                  <a:lnTo>
                    <a:pt x="13" y="152"/>
                  </a:lnTo>
                  <a:lnTo>
                    <a:pt x="19" y="152"/>
                  </a:lnTo>
                  <a:lnTo>
                    <a:pt x="26" y="152"/>
                  </a:lnTo>
                  <a:lnTo>
                    <a:pt x="32" y="152"/>
                  </a:lnTo>
                  <a:lnTo>
                    <a:pt x="32" y="145"/>
                  </a:lnTo>
                  <a:lnTo>
                    <a:pt x="32" y="152"/>
                  </a:lnTo>
                  <a:lnTo>
                    <a:pt x="38" y="152"/>
                  </a:lnTo>
                  <a:lnTo>
                    <a:pt x="38" y="145"/>
                  </a:lnTo>
                  <a:lnTo>
                    <a:pt x="45" y="145"/>
                  </a:lnTo>
                  <a:lnTo>
                    <a:pt x="45" y="139"/>
                  </a:lnTo>
                  <a:lnTo>
                    <a:pt x="45" y="145"/>
                  </a:lnTo>
                  <a:lnTo>
                    <a:pt x="45" y="139"/>
                  </a:lnTo>
                  <a:lnTo>
                    <a:pt x="45" y="145"/>
                  </a:lnTo>
                  <a:lnTo>
                    <a:pt x="45" y="139"/>
                  </a:lnTo>
                  <a:lnTo>
                    <a:pt x="51" y="145"/>
                  </a:lnTo>
                  <a:lnTo>
                    <a:pt x="51" y="139"/>
                  </a:lnTo>
                  <a:lnTo>
                    <a:pt x="51" y="145"/>
                  </a:lnTo>
                  <a:lnTo>
                    <a:pt x="51" y="139"/>
                  </a:lnTo>
                  <a:lnTo>
                    <a:pt x="51" y="145"/>
                  </a:lnTo>
                  <a:lnTo>
                    <a:pt x="57" y="139"/>
                  </a:lnTo>
                  <a:lnTo>
                    <a:pt x="57" y="145"/>
                  </a:lnTo>
                  <a:lnTo>
                    <a:pt x="57" y="139"/>
                  </a:lnTo>
                  <a:lnTo>
                    <a:pt x="64" y="139"/>
                  </a:lnTo>
                  <a:lnTo>
                    <a:pt x="64" y="145"/>
                  </a:lnTo>
                  <a:lnTo>
                    <a:pt x="64" y="139"/>
                  </a:lnTo>
                  <a:lnTo>
                    <a:pt x="70" y="139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83" y="133"/>
                  </a:lnTo>
                  <a:lnTo>
                    <a:pt x="89" y="133"/>
                  </a:lnTo>
                  <a:lnTo>
                    <a:pt x="95" y="126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5" y="126"/>
                  </a:lnTo>
                  <a:lnTo>
                    <a:pt x="121" y="126"/>
                  </a:lnTo>
                  <a:lnTo>
                    <a:pt x="127" y="126"/>
                  </a:lnTo>
                  <a:lnTo>
                    <a:pt x="127" y="120"/>
                  </a:lnTo>
                  <a:lnTo>
                    <a:pt x="127" y="126"/>
                  </a:lnTo>
                  <a:lnTo>
                    <a:pt x="134" y="126"/>
                  </a:lnTo>
                  <a:lnTo>
                    <a:pt x="140" y="126"/>
                  </a:lnTo>
                  <a:lnTo>
                    <a:pt x="140" y="120"/>
                  </a:lnTo>
                  <a:lnTo>
                    <a:pt x="146" y="120"/>
                  </a:lnTo>
                  <a:lnTo>
                    <a:pt x="153" y="120"/>
                  </a:lnTo>
                  <a:lnTo>
                    <a:pt x="159" y="120"/>
                  </a:lnTo>
                  <a:lnTo>
                    <a:pt x="165" y="120"/>
                  </a:lnTo>
                  <a:lnTo>
                    <a:pt x="172" y="120"/>
                  </a:lnTo>
                  <a:lnTo>
                    <a:pt x="165" y="126"/>
                  </a:lnTo>
                  <a:lnTo>
                    <a:pt x="172" y="126"/>
                  </a:lnTo>
                  <a:lnTo>
                    <a:pt x="178" y="126"/>
                  </a:lnTo>
                  <a:lnTo>
                    <a:pt x="178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1" y="114"/>
                  </a:lnTo>
                  <a:lnTo>
                    <a:pt x="197" y="114"/>
                  </a:lnTo>
                  <a:lnTo>
                    <a:pt x="203" y="114"/>
                  </a:lnTo>
                  <a:lnTo>
                    <a:pt x="203" y="107"/>
                  </a:lnTo>
                  <a:lnTo>
                    <a:pt x="210" y="107"/>
                  </a:lnTo>
                  <a:lnTo>
                    <a:pt x="216" y="107"/>
                  </a:lnTo>
                  <a:lnTo>
                    <a:pt x="216" y="101"/>
                  </a:lnTo>
                  <a:lnTo>
                    <a:pt x="222" y="101"/>
                  </a:lnTo>
                  <a:lnTo>
                    <a:pt x="229" y="95"/>
                  </a:lnTo>
                  <a:lnTo>
                    <a:pt x="235" y="95"/>
                  </a:lnTo>
                  <a:lnTo>
                    <a:pt x="241" y="95"/>
                  </a:lnTo>
                  <a:lnTo>
                    <a:pt x="248" y="95"/>
                  </a:lnTo>
                  <a:lnTo>
                    <a:pt x="248" y="88"/>
                  </a:lnTo>
                  <a:lnTo>
                    <a:pt x="241" y="88"/>
                  </a:lnTo>
                  <a:lnTo>
                    <a:pt x="241" y="82"/>
                  </a:lnTo>
                  <a:lnTo>
                    <a:pt x="241" y="76"/>
                  </a:lnTo>
                  <a:lnTo>
                    <a:pt x="248" y="76"/>
                  </a:lnTo>
                  <a:lnTo>
                    <a:pt x="241" y="76"/>
                  </a:lnTo>
                  <a:lnTo>
                    <a:pt x="248" y="76"/>
                  </a:lnTo>
                  <a:lnTo>
                    <a:pt x="248" y="69"/>
                  </a:lnTo>
                  <a:lnTo>
                    <a:pt x="254" y="69"/>
                  </a:lnTo>
                  <a:lnTo>
                    <a:pt x="248" y="69"/>
                  </a:lnTo>
                  <a:lnTo>
                    <a:pt x="248" y="63"/>
                  </a:lnTo>
                  <a:lnTo>
                    <a:pt x="254" y="63"/>
                  </a:lnTo>
                  <a:lnTo>
                    <a:pt x="254" y="57"/>
                  </a:lnTo>
                  <a:lnTo>
                    <a:pt x="254" y="50"/>
                  </a:lnTo>
                  <a:lnTo>
                    <a:pt x="260" y="44"/>
                  </a:lnTo>
                  <a:lnTo>
                    <a:pt x="254" y="44"/>
                  </a:lnTo>
                  <a:lnTo>
                    <a:pt x="260" y="44"/>
                  </a:lnTo>
                  <a:lnTo>
                    <a:pt x="254" y="38"/>
                  </a:lnTo>
                  <a:lnTo>
                    <a:pt x="260" y="38"/>
                  </a:lnTo>
                  <a:lnTo>
                    <a:pt x="260" y="31"/>
                  </a:lnTo>
                  <a:lnTo>
                    <a:pt x="267" y="31"/>
                  </a:lnTo>
                  <a:lnTo>
                    <a:pt x="267" y="25"/>
                  </a:lnTo>
                  <a:lnTo>
                    <a:pt x="260" y="25"/>
                  </a:lnTo>
                  <a:lnTo>
                    <a:pt x="260" y="19"/>
                  </a:lnTo>
                  <a:lnTo>
                    <a:pt x="267" y="19"/>
                  </a:lnTo>
                  <a:lnTo>
                    <a:pt x="273" y="19"/>
                  </a:lnTo>
                  <a:lnTo>
                    <a:pt x="279" y="19"/>
                  </a:lnTo>
                  <a:lnTo>
                    <a:pt x="279" y="12"/>
                  </a:lnTo>
                  <a:lnTo>
                    <a:pt x="279" y="6"/>
                  </a:lnTo>
                  <a:lnTo>
                    <a:pt x="286" y="6"/>
                  </a:lnTo>
                  <a:lnTo>
                    <a:pt x="279" y="6"/>
                  </a:lnTo>
                  <a:lnTo>
                    <a:pt x="286" y="6"/>
                  </a:lnTo>
                  <a:lnTo>
                    <a:pt x="286" y="0"/>
                  </a:lnTo>
                  <a:lnTo>
                    <a:pt x="292" y="0"/>
                  </a:lnTo>
                  <a:lnTo>
                    <a:pt x="292" y="6"/>
                  </a:lnTo>
                  <a:lnTo>
                    <a:pt x="299" y="6"/>
                  </a:lnTo>
                  <a:lnTo>
                    <a:pt x="299" y="12"/>
                  </a:lnTo>
                  <a:lnTo>
                    <a:pt x="305" y="12"/>
                  </a:lnTo>
                  <a:lnTo>
                    <a:pt x="305" y="19"/>
                  </a:lnTo>
                  <a:lnTo>
                    <a:pt x="299" y="19"/>
                  </a:lnTo>
                  <a:lnTo>
                    <a:pt x="305" y="19"/>
                  </a:lnTo>
                  <a:lnTo>
                    <a:pt x="305" y="25"/>
                  </a:lnTo>
                  <a:lnTo>
                    <a:pt x="305" y="31"/>
                  </a:lnTo>
                  <a:lnTo>
                    <a:pt x="299" y="25"/>
                  </a:lnTo>
                  <a:lnTo>
                    <a:pt x="299" y="31"/>
                  </a:lnTo>
                  <a:lnTo>
                    <a:pt x="305" y="31"/>
                  </a:lnTo>
                  <a:lnTo>
                    <a:pt x="299" y="31"/>
                  </a:lnTo>
                  <a:lnTo>
                    <a:pt x="305" y="31"/>
                  </a:lnTo>
                  <a:lnTo>
                    <a:pt x="305" y="38"/>
                  </a:lnTo>
                  <a:lnTo>
                    <a:pt x="305" y="31"/>
                  </a:lnTo>
                  <a:lnTo>
                    <a:pt x="305" y="38"/>
                  </a:lnTo>
                  <a:lnTo>
                    <a:pt x="311" y="38"/>
                  </a:lnTo>
                  <a:lnTo>
                    <a:pt x="318" y="38"/>
                  </a:lnTo>
                  <a:lnTo>
                    <a:pt x="324" y="38"/>
                  </a:lnTo>
                  <a:lnTo>
                    <a:pt x="324" y="44"/>
                  </a:lnTo>
                  <a:lnTo>
                    <a:pt x="330" y="44"/>
                  </a:lnTo>
                  <a:lnTo>
                    <a:pt x="337" y="44"/>
                  </a:lnTo>
                  <a:lnTo>
                    <a:pt x="343" y="44"/>
                  </a:lnTo>
                  <a:lnTo>
                    <a:pt x="349" y="44"/>
                  </a:lnTo>
                  <a:lnTo>
                    <a:pt x="356" y="44"/>
                  </a:lnTo>
                  <a:lnTo>
                    <a:pt x="362" y="44"/>
                  </a:lnTo>
                  <a:lnTo>
                    <a:pt x="368" y="44"/>
                  </a:lnTo>
                  <a:lnTo>
                    <a:pt x="368" y="50"/>
                  </a:lnTo>
                  <a:lnTo>
                    <a:pt x="368" y="44"/>
                  </a:lnTo>
                  <a:lnTo>
                    <a:pt x="368" y="50"/>
                  </a:lnTo>
                  <a:lnTo>
                    <a:pt x="375" y="50"/>
                  </a:lnTo>
                  <a:lnTo>
                    <a:pt x="375" y="57"/>
                  </a:lnTo>
                  <a:lnTo>
                    <a:pt x="375" y="63"/>
                  </a:lnTo>
                  <a:lnTo>
                    <a:pt x="368" y="63"/>
                  </a:lnTo>
                  <a:lnTo>
                    <a:pt x="368" y="69"/>
                  </a:lnTo>
                  <a:lnTo>
                    <a:pt x="362" y="69"/>
                  </a:lnTo>
                  <a:lnTo>
                    <a:pt x="362" y="76"/>
                  </a:lnTo>
                  <a:lnTo>
                    <a:pt x="368" y="76"/>
                  </a:lnTo>
                  <a:lnTo>
                    <a:pt x="368" y="82"/>
                  </a:lnTo>
                  <a:lnTo>
                    <a:pt x="368" y="88"/>
                  </a:lnTo>
                  <a:lnTo>
                    <a:pt x="368" y="101"/>
                  </a:lnTo>
                  <a:lnTo>
                    <a:pt x="375" y="107"/>
                  </a:lnTo>
                  <a:lnTo>
                    <a:pt x="375" y="114"/>
                  </a:lnTo>
                  <a:lnTo>
                    <a:pt x="375" y="120"/>
                  </a:lnTo>
                  <a:lnTo>
                    <a:pt x="368" y="120"/>
                  </a:lnTo>
                  <a:lnTo>
                    <a:pt x="362" y="126"/>
                  </a:lnTo>
                  <a:lnTo>
                    <a:pt x="356" y="126"/>
                  </a:lnTo>
                  <a:lnTo>
                    <a:pt x="349" y="133"/>
                  </a:lnTo>
                  <a:lnTo>
                    <a:pt x="343" y="133"/>
                  </a:lnTo>
                  <a:lnTo>
                    <a:pt x="330" y="139"/>
                  </a:lnTo>
                  <a:lnTo>
                    <a:pt x="324" y="139"/>
                  </a:lnTo>
                  <a:lnTo>
                    <a:pt x="318" y="139"/>
                  </a:lnTo>
                  <a:lnTo>
                    <a:pt x="311" y="145"/>
                  </a:lnTo>
                  <a:lnTo>
                    <a:pt x="305" y="145"/>
                  </a:lnTo>
                  <a:lnTo>
                    <a:pt x="299" y="152"/>
                  </a:lnTo>
                  <a:lnTo>
                    <a:pt x="299" y="158"/>
                  </a:lnTo>
                  <a:lnTo>
                    <a:pt x="292" y="158"/>
                  </a:lnTo>
                  <a:lnTo>
                    <a:pt x="292" y="165"/>
                  </a:lnTo>
                  <a:lnTo>
                    <a:pt x="286" y="165"/>
                  </a:lnTo>
                  <a:lnTo>
                    <a:pt x="286" y="171"/>
                  </a:lnTo>
                  <a:lnTo>
                    <a:pt x="279" y="171"/>
                  </a:lnTo>
                  <a:lnTo>
                    <a:pt x="279" y="177"/>
                  </a:lnTo>
                  <a:lnTo>
                    <a:pt x="273" y="177"/>
                  </a:lnTo>
                  <a:lnTo>
                    <a:pt x="273" y="184"/>
                  </a:lnTo>
                  <a:lnTo>
                    <a:pt x="279" y="184"/>
                  </a:lnTo>
                  <a:lnTo>
                    <a:pt x="279" y="190"/>
                  </a:lnTo>
                  <a:lnTo>
                    <a:pt x="286" y="190"/>
                  </a:lnTo>
                  <a:lnTo>
                    <a:pt x="279" y="196"/>
                  </a:lnTo>
                  <a:lnTo>
                    <a:pt x="286" y="196"/>
                  </a:lnTo>
                  <a:lnTo>
                    <a:pt x="279" y="196"/>
                  </a:lnTo>
                  <a:lnTo>
                    <a:pt x="279" y="203"/>
                  </a:lnTo>
                  <a:lnTo>
                    <a:pt x="273" y="203"/>
                  </a:lnTo>
                  <a:lnTo>
                    <a:pt x="273" y="209"/>
                  </a:lnTo>
                  <a:lnTo>
                    <a:pt x="273" y="215"/>
                  </a:lnTo>
                  <a:lnTo>
                    <a:pt x="273" y="209"/>
                  </a:lnTo>
                  <a:lnTo>
                    <a:pt x="267" y="209"/>
                  </a:lnTo>
                  <a:lnTo>
                    <a:pt x="248" y="209"/>
                  </a:lnTo>
                  <a:lnTo>
                    <a:pt x="241" y="209"/>
                  </a:lnTo>
                  <a:lnTo>
                    <a:pt x="235" y="209"/>
                  </a:lnTo>
                  <a:lnTo>
                    <a:pt x="229" y="209"/>
                  </a:lnTo>
                  <a:lnTo>
                    <a:pt x="222" y="209"/>
                  </a:lnTo>
                  <a:lnTo>
                    <a:pt x="216" y="209"/>
                  </a:lnTo>
                  <a:lnTo>
                    <a:pt x="210" y="209"/>
                  </a:lnTo>
                  <a:lnTo>
                    <a:pt x="197" y="209"/>
                  </a:lnTo>
                  <a:lnTo>
                    <a:pt x="191" y="209"/>
                  </a:lnTo>
                  <a:lnTo>
                    <a:pt x="184" y="209"/>
                  </a:lnTo>
                  <a:lnTo>
                    <a:pt x="178" y="209"/>
                  </a:lnTo>
                  <a:lnTo>
                    <a:pt x="172" y="209"/>
                  </a:lnTo>
                  <a:lnTo>
                    <a:pt x="165" y="209"/>
                  </a:lnTo>
                  <a:lnTo>
                    <a:pt x="172" y="209"/>
                  </a:lnTo>
                  <a:lnTo>
                    <a:pt x="172" y="203"/>
                  </a:lnTo>
                  <a:lnTo>
                    <a:pt x="172" y="209"/>
                  </a:lnTo>
                  <a:lnTo>
                    <a:pt x="172" y="203"/>
                  </a:lnTo>
                  <a:lnTo>
                    <a:pt x="165" y="203"/>
                  </a:lnTo>
                  <a:lnTo>
                    <a:pt x="172" y="203"/>
                  </a:lnTo>
                  <a:lnTo>
                    <a:pt x="165" y="203"/>
                  </a:lnTo>
                  <a:lnTo>
                    <a:pt x="172" y="203"/>
                  </a:lnTo>
                  <a:lnTo>
                    <a:pt x="172" y="196"/>
                  </a:lnTo>
                  <a:lnTo>
                    <a:pt x="172" y="190"/>
                  </a:lnTo>
                  <a:lnTo>
                    <a:pt x="178" y="190"/>
                  </a:lnTo>
                  <a:lnTo>
                    <a:pt x="178" y="184"/>
                  </a:lnTo>
                  <a:lnTo>
                    <a:pt x="172" y="184"/>
                  </a:lnTo>
                  <a:lnTo>
                    <a:pt x="165" y="184"/>
                  </a:lnTo>
                  <a:lnTo>
                    <a:pt x="159" y="190"/>
                  </a:lnTo>
                  <a:lnTo>
                    <a:pt x="153" y="190"/>
                  </a:lnTo>
                  <a:lnTo>
                    <a:pt x="153" y="196"/>
                  </a:lnTo>
                  <a:lnTo>
                    <a:pt x="159" y="196"/>
                  </a:lnTo>
                  <a:lnTo>
                    <a:pt x="159" y="203"/>
                  </a:lnTo>
                  <a:lnTo>
                    <a:pt x="165" y="203"/>
                  </a:lnTo>
                  <a:lnTo>
                    <a:pt x="165" y="209"/>
                  </a:lnTo>
                  <a:lnTo>
                    <a:pt x="159" y="209"/>
                  </a:lnTo>
                  <a:lnTo>
                    <a:pt x="159" y="215"/>
                  </a:lnTo>
                  <a:lnTo>
                    <a:pt x="153" y="215"/>
                  </a:lnTo>
                  <a:lnTo>
                    <a:pt x="153" y="209"/>
                  </a:lnTo>
                  <a:lnTo>
                    <a:pt x="146" y="209"/>
                  </a:lnTo>
                  <a:lnTo>
                    <a:pt x="140" y="209"/>
                  </a:lnTo>
                  <a:lnTo>
                    <a:pt x="140" y="215"/>
                  </a:lnTo>
                  <a:lnTo>
                    <a:pt x="146" y="209"/>
                  </a:lnTo>
                  <a:lnTo>
                    <a:pt x="146" y="215"/>
                  </a:lnTo>
                  <a:lnTo>
                    <a:pt x="146" y="209"/>
                  </a:lnTo>
                  <a:lnTo>
                    <a:pt x="146" y="215"/>
                  </a:lnTo>
                  <a:lnTo>
                    <a:pt x="146" y="209"/>
                  </a:lnTo>
                  <a:lnTo>
                    <a:pt x="146" y="215"/>
                  </a:lnTo>
                  <a:lnTo>
                    <a:pt x="153" y="215"/>
                  </a:lnTo>
                  <a:lnTo>
                    <a:pt x="146" y="215"/>
                  </a:lnTo>
                  <a:lnTo>
                    <a:pt x="140" y="215"/>
                  </a:lnTo>
                  <a:lnTo>
                    <a:pt x="134" y="215"/>
                  </a:lnTo>
                  <a:lnTo>
                    <a:pt x="127" y="215"/>
                  </a:lnTo>
                  <a:lnTo>
                    <a:pt x="127" y="222"/>
                  </a:lnTo>
                  <a:lnTo>
                    <a:pt x="127" y="215"/>
                  </a:lnTo>
                  <a:lnTo>
                    <a:pt x="115" y="215"/>
                  </a:lnTo>
                  <a:lnTo>
                    <a:pt x="108" y="222"/>
                  </a:lnTo>
                  <a:lnTo>
                    <a:pt x="102" y="222"/>
                  </a:lnTo>
                  <a:lnTo>
                    <a:pt x="89" y="222"/>
                  </a:lnTo>
                  <a:lnTo>
                    <a:pt x="83" y="222"/>
                  </a:lnTo>
                  <a:lnTo>
                    <a:pt x="89" y="222"/>
                  </a:lnTo>
                  <a:lnTo>
                    <a:pt x="89" y="215"/>
                  </a:lnTo>
                  <a:lnTo>
                    <a:pt x="89" y="222"/>
                  </a:lnTo>
                  <a:lnTo>
                    <a:pt x="89" y="215"/>
                  </a:lnTo>
                  <a:lnTo>
                    <a:pt x="95" y="215"/>
                  </a:lnTo>
                  <a:lnTo>
                    <a:pt x="95" y="222"/>
                  </a:lnTo>
                  <a:lnTo>
                    <a:pt x="95" y="215"/>
                  </a:lnTo>
                  <a:lnTo>
                    <a:pt x="102" y="215"/>
                  </a:lnTo>
                  <a:lnTo>
                    <a:pt x="102" y="222"/>
                  </a:lnTo>
                  <a:lnTo>
                    <a:pt x="108" y="222"/>
                  </a:lnTo>
                  <a:lnTo>
                    <a:pt x="115" y="215"/>
                  </a:lnTo>
                  <a:lnTo>
                    <a:pt x="121" y="215"/>
                  </a:lnTo>
                  <a:lnTo>
                    <a:pt x="127" y="215"/>
                  </a:lnTo>
                  <a:lnTo>
                    <a:pt x="127" y="222"/>
                  </a:lnTo>
                  <a:lnTo>
                    <a:pt x="127" y="215"/>
                  </a:lnTo>
                  <a:lnTo>
                    <a:pt x="121" y="215"/>
                  </a:lnTo>
                  <a:lnTo>
                    <a:pt x="121" y="209"/>
                  </a:lnTo>
                  <a:lnTo>
                    <a:pt x="115" y="209"/>
                  </a:lnTo>
                  <a:lnTo>
                    <a:pt x="115" y="215"/>
                  </a:lnTo>
                  <a:lnTo>
                    <a:pt x="115" y="209"/>
                  </a:lnTo>
                  <a:lnTo>
                    <a:pt x="108" y="209"/>
                  </a:lnTo>
                  <a:lnTo>
                    <a:pt x="108" y="203"/>
                  </a:lnTo>
                  <a:lnTo>
                    <a:pt x="102" y="203"/>
                  </a:lnTo>
                  <a:lnTo>
                    <a:pt x="102" y="209"/>
                  </a:lnTo>
                  <a:lnTo>
                    <a:pt x="102" y="203"/>
                  </a:lnTo>
                  <a:lnTo>
                    <a:pt x="95" y="203"/>
                  </a:lnTo>
                  <a:lnTo>
                    <a:pt x="95" y="209"/>
                  </a:lnTo>
                  <a:lnTo>
                    <a:pt x="89" y="209"/>
                  </a:lnTo>
                  <a:lnTo>
                    <a:pt x="83" y="209"/>
                  </a:lnTo>
                  <a:lnTo>
                    <a:pt x="76" y="209"/>
                  </a:lnTo>
                  <a:lnTo>
                    <a:pt x="76" y="215"/>
                  </a:lnTo>
                  <a:lnTo>
                    <a:pt x="70" y="215"/>
                  </a:lnTo>
                  <a:lnTo>
                    <a:pt x="64" y="215"/>
                  </a:lnTo>
                  <a:lnTo>
                    <a:pt x="57" y="215"/>
                  </a:lnTo>
                  <a:lnTo>
                    <a:pt x="51" y="215"/>
                  </a:lnTo>
                  <a:lnTo>
                    <a:pt x="57" y="215"/>
                  </a:lnTo>
                  <a:lnTo>
                    <a:pt x="57" y="209"/>
                  </a:lnTo>
                  <a:lnTo>
                    <a:pt x="51" y="209"/>
                  </a:lnTo>
                  <a:lnTo>
                    <a:pt x="57" y="209"/>
                  </a:lnTo>
                  <a:lnTo>
                    <a:pt x="57" y="203"/>
                  </a:lnTo>
                  <a:lnTo>
                    <a:pt x="57" y="209"/>
                  </a:lnTo>
                  <a:lnTo>
                    <a:pt x="51" y="203"/>
                  </a:lnTo>
                  <a:lnTo>
                    <a:pt x="51" y="209"/>
                  </a:lnTo>
                  <a:lnTo>
                    <a:pt x="51" y="203"/>
                  </a:lnTo>
                  <a:lnTo>
                    <a:pt x="51" y="209"/>
                  </a:lnTo>
                  <a:lnTo>
                    <a:pt x="45" y="209"/>
                  </a:lnTo>
                  <a:lnTo>
                    <a:pt x="45" y="215"/>
                  </a:lnTo>
                  <a:lnTo>
                    <a:pt x="38" y="215"/>
                  </a:lnTo>
                  <a:lnTo>
                    <a:pt x="32" y="215"/>
                  </a:lnTo>
                  <a:lnTo>
                    <a:pt x="32" y="222"/>
                  </a:lnTo>
                  <a:lnTo>
                    <a:pt x="32" y="215"/>
                  </a:lnTo>
                  <a:lnTo>
                    <a:pt x="26" y="215"/>
                  </a:lnTo>
                  <a:lnTo>
                    <a:pt x="19" y="215"/>
                  </a:lnTo>
                  <a:lnTo>
                    <a:pt x="19" y="222"/>
                  </a:lnTo>
                  <a:lnTo>
                    <a:pt x="19" y="228"/>
                  </a:lnTo>
                  <a:lnTo>
                    <a:pt x="19" y="234"/>
                  </a:lnTo>
                  <a:lnTo>
                    <a:pt x="26" y="234"/>
                  </a:lnTo>
                  <a:lnTo>
                    <a:pt x="26" y="228"/>
                  </a:lnTo>
                  <a:lnTo>
                    <a:pt x="26" y="234"/>
                  </a:lnTo>
                  <a:lnTo>
                    <a:pt x="19" y="234"/>
                  </a:lnTo>
                  <a:lnTo>
                    <a:pt x="26" y="234"/>
                  </a:lnTo>
                  <a:lnTo>
                    <a:pt x="26" y="241"/>
                  </a:lnTo>
                  <a:lnTo>
                    <a:pt x="32" y="234"/>
                  </a:lnTo>
                  <a:lnTo>
                    <a:pt x="32" y="241"/>
                  </a:lnTo>
                  <a:lnTo>
                    <a:pt x="38" y="241"/>
                  </a:lnTo>
                  <a:lnTo>
                    <a:pt x="32" y="241"/>
                  </a:lnTo>
                  <a:lnTo>
                    <a:pt x="32" y="247"/>
                  </a:lnTo>
                  <a:lnTo>
                    <a:pt x="26" y="247"/>
                  </a:lnTo>
                  <a:lnTo>
                    <a:pt x="19" y="247"/>
                  </a:lnTo>
                  <a:lnTo>
                    <a:pt x="13" y="247"/>
                  </a:lnTo>
                  <a:lnTo>
                    <a:pt x="13" y="241"/>
                  </a:lnTo>
                  <a:lnTo>
                    <a:pt x="7" y="241"/>
                  </a:lnTo>
                  <a:lnTo>
                    <a:pt x="7" y="234"/>
                  </a:lnTo>
                  <a:lnTo>
                    <a:pt x="0" y="234"/>
                  </a:lnTo>
                  <a:close/>
                  <a:moveTo>
                    <a:pt x="19" y="247"/>
                  </a:moveTo>
                  <a:lnTo>
                    <a:pt x="19" y="247"/>
                  </a:lnTo>
                  <a:close/>
                  <a:moveTo>
                    <a:pt x="19" y="247"/>
                  </a:moveTo>
                  <a:lnTo>
                    <a:pt x="19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4" name="Freeform 125"/>
            <p:cNvSpPr>
              <a:spLocks/>
            </p:cNvSpPr>
            <p:nvPr/>
          </p:nvSpPr>
          <p:spPr bwMode="auto">
            <a:xfrm>
              <a:off x="3634475" y="423906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"/>
                <a:gd name="T112" fmla="*/ 0 h 1"/>
                <a:gd name="T113" fmla="*/ 1 w 1"/>
                <a:gd name="T114" fmla="*/ 1 h 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5" name="Freeform 126"/>
            <p:cNvSpPr>
              <a:spLocks/>
            </p:cNvSpPr>
            <p:nvPr/>
          </p:nvSpPr>
          <p:spPr bwMode="auto">
            <a:xfrm>
              <a:off x="3634475" y="423906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6" name="Freeform 127"/>
            <p:cNvSpPr>
              <a:spLocks/>
            </p:cNvSpPr>
            <p:nvPr/>
          </p:nvSpPr>
          <p:spPr bwMode="auto">
            <a:xfrm>
              <a:off x="3345394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7" name="Freeform 128"/>
            <p:cNvSpPr>
              <a:spLocks/>
            </p:cNvSpPr>
            <p:nvPr/>
          </p:nvSpPr>
          <p:spPr bwMode="auto">
            <a:xfrm>
              <a:off x="3345394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"/>
                <a:gd name="T91" fmla="*/ 0 h 1"/>
                <a:gd name="T92" fmla="*/ 1 w 1"/>
                <a:gd name="T93" fmla="*/ 1 h 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8" name="Freeform 129"/>
            <p:cNvSpPr>
              <a:spLocks/>
            </p:cNvSpPr>
            <p:nvPr/>
          </p:nvSpPr>
          <p:spPr bwMode="auto">
            <a:xfrm>
              <a:off x="3345394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29" name="Freeform 130"/>
            <p:cNvSpPr>
              <a:spLocks/>
            </p:cNvSpPr>
            <p:nvPr/>
          </p:nvSpPr>
          <p:spPr bwMode="auto">
            <a:xfrm>
              <a:off x="3345394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0" name="Freeform 131"/>
            <p:cNvSpPr>
              <a:spLocks/>
            </p:cNvSpPr>
            <p:nvPr/>
          </p:nvSpPr>
          <p:spPr bwMode="auto">
            <a:xfrm>
              <a:off x="3345394" y="4326957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1" name="Freeform 132"/>
            <p:cNvSpPr>
              <a:spLocks/>
            </p:cNvSpPr>
            <p:nvPr/>
          </p:nvSpPr>
          <p:spPr bwMode="auto">
            <a:xfrm>
              <a:off x="3339041" y="4319545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2147483647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"/>
                <a:gd name="T32" fmla="*/ 6 w 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2" name="Freeform 133"/>
            <p:cNvSpPr>
              <a:spLocks/>
            </p:cNvSpPr>
            <p:nvPr/>
          </p:nvSpPr>
          <p:spPr bwMode="auto">
            <a:xfrm>
              <a:off x="3339041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"/>
                <a:gd name="T127" fmla="*/ 0 h 1"/>
                <a:gd name="T128" fmla="*/ 1 w 1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3" name="Freeform 134"/>
            <p:cNvSpPr>
              <a:spLocks/>
            </p:cNvSpPr>
            <p:nvPr/>
          </p:nvSpPr>
          <p:spPr bwMode="auto">
            <a:xfrm>
              <a:off x="3331628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4" name="Freeform 135"/>
            <p:cNvSpPr>
              <a:spLocks/>
            </p:cNvSpPr>
            <p:nvPr/>
          </p:nvSpPr>
          <p:spPr bwMode="auto">
            <a:xfrm>
              <a:off x="3331628" y="431954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5" name="Freeform 136"/>
            <p:cNvSpPr>
              <a:spLocks/>
            </p:cNvSpPr>
            <p:nvPr/>
          </p:nvSpPr>
          <p:spPr bwMode="auto">
            <a:xfrm>
              <a:off x="3331628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6" name="Freeform 137"/>
            <p:cNvSpPr>
              <a:spLocks/>
            </p:cNvSpPr>
            <p:nvPr/>
          </p:nvSpPr>
          <p:spPr bwMode="auto">
            <a:xfrm>
              <a:off x="3339041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7" name="Freeform 138"/>
            <p:cNvSpPr>
              <a:spLocks/>
            </p:cNvSpPr>
            <p:nvPr/>
          </p:nvSpPr>
          <p:spPr bwMode="auto">
            <a:xfrm>
              <a:off x="3331628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8" name="Freeform 139"/>
            <p:cNvSpPr>
              <a:spLocks/>
            </p:cNvSpPr>
            <p:nvPr/>
          </p:nvSpPr>
          <p:spPr bwMode="auto">
            <a:xfrm>
              <a:off x="3339041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"/>
                <a:gd name="T79" fmla="*/ 0 h 1"/>
                <a:gd name="T80" fmla="*/ 1 w 1"/>
                <a:gd name="T81" fmla="*/ 1 h 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39" name="Freeform 140"/>
            <p:cNvSpPr>
              <a:spLocks/>
            </p:cNvSpPr>
            <p:nvPr/>
          </p:nvSpPr>
          <p:spPr bwMode="auto">
            <a:xfrm>
              <a:off x="3331628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0" name="Freeform 141"/>
            <p:cNvSpPr>
              <a:spLocks/>
            </p:cNvSpPr>
            <p:nvPr/>
          </p:nvSpPr>
          <p:spPr bwMode="auto">
            <a:xfrm>
              <a:off x="3331628" y="4313191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1" name="Freeform 142"/>
            <p:cNvSpPr>
              <a:spLocks/>
            </p:cNvSpPr>
            <p:nvPr/>
          </p:nvSpPr>
          <p:spPr bwMode="auto">
            <a:xfrm>
              <a:off x="33316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1"/>
                <a:gd name="T62" fmla="*/ 1 w 1"/>
                <a:gd name="T63" fmla="*/ 1 h 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2" name="Freeform 143"/>
            <p:cNvSpPr>
              <a:spLocks/>
            </p:cNvSpPr>
            <p:nvPr/>
          </p:nvSpPr>
          <p:spPr bwMode="auto">
            <a:xfrm>
              <a:off x="33316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3" name="Freeform 144"/>
            <p:cNvSpPr>
              <a:spLocks/>
            </p:cNvSpPr>
            <p:nvPr/>
          </p:nvSpPr>
          <p:spPr bwMode="auto">
            <a:xfrm>
              <a:off x="33316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"/>
                <a:gd name="T49" fmla="*/ 0 h 1"/>
                <a:gd name="T50" fmla="*/ 1 w 1"/>
                <a:gd name="T51" fmla="*/ 1 h 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4" name="Freeform 145"/>
            <p:cNvSpPr>
              <a:spLocks/>
            </p:cNvSpPr>
            <p:nvPr/>
          </p:nvSpPr>
          <p:spPr bwMode="auto">
            <a:xfrm>
              <a:off x="33316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"/>
                <a:gd name="T49" fmla="*/ 0 h 1"/>
                <a:gd name="T50" fmla="*/ 1 w 1"/>
                <a:gd name="T51" fmla="*/ 1 h 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5" name="Freeform 146"/>
            <p:cNvSpPr>
              <a:spLocks/>
            </p:cNvSpPr>
            <p:nvPr/>
          </p:nvSpPr>
          <p:spPr bwMode="auto">
            <a:xfrm>
              <a:off x="3339041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"/>
                <a:gd name="T109" fmla="*/ 0 h 1"/>
                <a:gd name="T110" fmla="*/ 1 w 1"/>
                <a:gd name="T111" fmla="*/ 1 h 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6" name="Freeform 147"/>
            <p:cNvSpPr>
              <a:spLocks/>
            </p:cNvSpPr>
            <p:nvPr/>
          </p:nvSpPr>
          <p:spPr bwMode="auto">
            <a:xfrm>
              <a:off x="3339041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7" name="Freeform 148"/>
            <p:cNvSpPr>
              <a:spLocks/>
            </p:cNvSpPr>
            <p:nvPr/>
          </p:nvSpPr>
          <p:spPr bwMode="auto">
            <a:xfrm>
              <a:off x="3339041" y="4299426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0 h 7"/>
                <a:gd name="T10" fmla="*/ 0 w 1"/>
                <a:gd name="T11" fmla="*/ 0 h 7"/>
                <a:gd name="T12" fmla="*/ 0 w 1"/>
                <a:gd name="T13" fmla="*/ 0 h 7"/>
                <a:gd name="T14" fmla="*/ 0 w 1"/>
                <a:gd name="T15" fmla="*/ 0 h 7"/>
                <a:gd name="T16" fmla="*/ 0 w 1"/>
                <a:gd name="T17" fmla="*/ 0 h 7"/>
                <a:gd name="T18" fmla="*/ 0 w 1"/>
                <a:gd name="T19" fmla="*/ 2147483647 h 7"/>
                <a:gd name="T20" fmla="*/ 0 w 1"/>
                <a:gd name="T21" fmla="*/ 2147483647 h 7"/>
                <a:gd name="T22" fmla="*/ 0 w 1"/>
                <a:gd name="T23" fmla="*/ 2147483647 h 7"/>
                <a:gd name="T24" fmla="*/ 0 w 1"/>
                <a:gd name="T25" fmla="*/ 2147483647 h 7"/>
                <a:gd name="T26" fmla="*/ 0 w 1"/>
                <a:gd name="T27" fmla="*/ 2147483647 h 7"/>
                <a:gd name="T28" fmla="*/ 0 w 1"/>
                <a:gd name="T29" fmla="*/ 2147483647 h 7"/>
                <a:gd name="T30" fmla="*/ 0 w 1"/>
                <a:gd name="T31" fmla="*/ 2147483647 h 7"/>
                <a:gd name="T32" fmla="*/ 0 w 1"/>
                <a:gd name="T33" fmla="*/ 2147483647 h 7"/>
                <a:gd name="T34" fmla="*/ 0 w 1"/>
                <a:gd name="T35" fmla="*/ 2147483647 h 7"/>
                <a:gd name="T36" fmla="*/ 0 w 1"/>
                <a:gd name="T37" fmla="*/ 2147483647 h 7"/>
                <a:gd name="T38" fmla="*/ 0 w 1"/>
                <a:gd name="T39" fmla="*/ 2147483647 h 7"/>
                <a:gd name="T40" fmla="*/ 0 w 1"/>
                <a:gd name="T41" fmla="*/ 2147483647 h 7"/>
                <a:gd name="T42" fmla="*/ 0 w 1"/>
                <a:gd name="T43" fmla="*/ 2147483647 h 7"/>
                <a:gd name="T44" fmla="*/ 0 w 1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7"/>
                <a:gd name="T71" fmla="*/ 1 w 1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8" name="Freeform 149"/>
            <p:cNvSpPr>
              <a:spLocks/>
            </p:cNvSpPr>
            <p:nvPr/>
          </p:nvSpPr>
          <p:spPr bwMode="auto">
            <a:xfrm>
              <a:off x="3339041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49" name="Freeform 150"/>
            <p:cNvSpPr>
              <a:spLocks/>
            </p:cNvSpPr>
            <p:nvPr/>
          </p:nvSpPr>
          <p:spPr bwMode="auto">
            <a:xfrm>
              <a:off x="3339041" y="4299426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2147483647 h 7"/>
                <a:gd name="T10" fmla="*/ 0 w 1"/>
                <a:gd name="T11" fmla="*/ 2147483647 h 7"/>
                <a:gd name="T12" fmla="*/ 0 w 1"/>
                <a:gd name="T13" fmla="*/ 2147483647 h 7"/>
                <a:gd name="T14" fmla="*/ 0 w 1"/>
                <a:gd name="T15" fmla="*/ 0 h 7"/>
                <a:gd name="T16" fmla="*/ 0 w 1"/>
                <a:gd name="T17" fmla="*/ 0 h 7"/>
                <a:gd name="T18" fmla="*/ 0 w 1"/>
                <a:gd name="T19" fmla="*/ 0 h 7"/>
                <a:gd name="T20" fmla="*/ 0 w 1"/>
                <a:gd name="T21" fmla="*/ 0 h 7"/>
                <a:gd name="T22" fmla="*/ 0 w 1"/>
                <a:gd name="T23" fmla="*/ 0 h 7"/>
                <a:gd name="T24" fmla="*/ 0 w 1"/>
                <a:gd name="T25" fmla="*/ 0 h 7"/>
                <a:gd name="T26" fmla="*/ 0 w 1"/>
                <a:gd name="T27" fmla="*/ 2147483647 h 7"/>
                <a:gd name="T28" fmla="*/ 0 w 1"/>
                <a:gd name="T29" fmla="*/ 2147483647 h 7"/>
                <a:gd name="T30" fmla="*/ 0 w 1"/>
                <a:gd name="T31" fmla="*/ 2147483647 h 7"/>
                <a:gd name="T32" fmla="*/ 0 w 1"/>
                <a:gd name="T33" fmla="*/ 2147483647 h 7"/>
                <a:gd name="T34" fmla="*/ 0 w 1"/>
                <a:gd name="T35" fmla="*/ 2147483647 h 7"/>
                <a:gd name="T36" fmla="*/ 0 w 1"/>
                <a:gd name="T37" fmla="*/ 2147483647 h 7"/>
                <a:gd name="T38" fmla="*/ 0 w 1"/>
                <a:gd name="T39" fmla="*/ 2147483647 h 7"/>
                <a:gd name="T40" fmla="*/ 0 w 1"/>
                <a:gd name="T41" fmla="*/ 2147483647 h 7"/>
                <a:gd name="T42" fmla="*/ 0 w 1"/>
                <a:gd name="T43" fmla="*/ 2147483647 h 7"/>
                <a:gd name="T44" fmla="*/ 0 w 1"/>
                <a:gd name="T45" fmla="*/ 2147483647 h 7"/>
                <a:gd name="T46" fmla="*/ 0 w 1"/>
                <a:gd name="T47" fmla="*/ 2147483647 h 7"/>
                <a:gd name="T48" fmla="*/ 0 w 1"/>
                <a:gd name="T49" fmla="*/ 2147483647 h 7"/>
                <a:gd name="T50" fmla="*/ 0 w 1"/>
                <a:gd name="T51" fmla="*/ 2147483647 h 7"/>
                <a:gd name="T52" fmla="*/ 0 w 1"/>
                <a:gd name="T53" fmla="*/ 2147483647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"/>
                <a:gd name="T82" fmla="*/ 0 h 7"/>
                <a:gd name="T83" fmla="*/ 1 w 1"/>
                <a:gd name="T84" fmla="*/ 7 h 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50" name="Freeform 151"/>
            <p:cNvSpPr>
              <a:spLocks/>
            </p:cNvSpPr>
            <p:nvPr/>
          </p:nvSpPr>
          <p:spPr bwMode="auto">
            <a:xfrm>
              <a:off x="3339041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51" name="Freeform 152"/>
            <p:cNvSpPr>
              <a:spLocks/>
            </p:cNvSpPr>
            <p:nvPr/>
          </p:nvSpPr>
          <p:spPr bwMode="auto">
            <a:xfrm>
              <a:off x="3345394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52" name="Oval 153"/>
            <p:cNvSpPr>
              <a:spLocks noChangeArrowheads="1"/>
            </p:cNvSpPr>
            <p:nvPr/>
          </p:nvSpPr>
          <p:spPr bwMode="auto">
            <a:xfrm>
              <a:off x="3345394" y="4306838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453" name="Freeform 154"/>
            <p:cNvSpPr>
              <a:spLocks/>
            </p:cNvSpPr>
            <p:nvPr/>
          </p:nvSpPr>
          <p:spPr bwMode="auto">
            <a:xfrm>
              <a:off x="3345394" y="4299426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2147483647 h 7"/>
                <a:gd name="T10" fmla="*/ 0 w 1"/>
                <a:gd name="T11" fmla="*/ 2147483647 h 7"/>
                <a:gd name="T12" fmla="*/ 0 w 1"/>
                <a:gd name="T13" fmla="*/ 2147483647 h 7"/>
                <a:gd name="T14" fmla="*/ 0 w 1"/>
                <a:gd name="T15" fmla="*/ 2147483647 h 7"/>
                <a:gd name="T16" fmla="*/ 0 w 1"/>
                <a:gd name="T17" fmla="*/ 2147483647 h 7"/>
                <a:gd name="T18" fmla="*/ 0 w 1"/>
                <a:gd name="T19" fmla="*/ 2147483647 h 7"/>
                <a:gd name="T20" fmla="*/ 0 w 1"/>
                <a:gd name="T21" fmla="*/ 0 h 7"/>
                <a:gd name="T22" fmla="*/ 0 w 1"/>
                <a:gd name="T23" fmla="*/ 0 h 7"/>
                <a:gd name="T24" fmla="*/ 0 w 1"/>
                <a:gd name="T25" fmla="*/ 0 h 7"/>
                <a:gd name="T26" fmla="*/ 0 w 1"/>
                <a:gd name="T27" fmla="*/ 0 h 7"/>
                <a:gd name="T28" fmla="*/ 0 w 1"/>
                <a:gd name="T29" fmla="*/ 0 h 7"/>
                <a:gd name="T30" fmla="*/ 0 w 1"/>
                <a:gd name="T31" fmla="*/ 0 h 7"/>
                <a:gd name="T32" fmla="*/ 0 w 1"/>
                <a:gd name="T33" fmla="*/ 0 h 7"/>
                <a:gd name="T34" fmla="*/ 0 w 1"/>
                <a:gd name="T35" fmla="*/ 0 h 7"/>
                <a:gd name="T36" fmla="*/ 0 w 1"/>
                <a:gd name="T37" fmla="*/ 2147483647 h 7"/>
                <a:gd name="T38" fmla="*/ 0 w 1"/>
                <a:gd name="T39" fmla="*/ 2147483647 h 7"/>
                <a:gd name="T40" fmla="*/ 0 w 1"/>
                <a:gd name="T41" fmla="*/ 2147483647 h 7"/>
                <a:gd name="T42" fmla="*/ 0 w 1"/>
                <a:gd name="T43" fmla="*/ 2147483647 h 7"/>
                <a:gd name="T44" fmla="*/ 0 w 1"/>
                <a:gd name="T45" fmla="*/ 2147483647 h 7"/>
                <a:gd name="T46" fmla="*/ 0 w 1"/>
                <a:gd name="T47" fmla="*/ 2147483647 h 7"/>
                <a:gd name="T48" fmla="*/ 0 w 1"/>
                <a:gd name="T49" fmla="*/ 2147483647 h 7"/>
                <a:gd name="T50" fmla="*/ 0 w 1"/>
                <a:gd name="T51" fmla="*/ 2147483647 h 7"/>
                <a:gd name="T52" fmla="*/ 0 w 1"/>
                <a:gd name="T53" fmla="*/ 2147483647 h 7"/>
                <a:gd name="T54" fmla="*/ 0 w 1"/>
                <a:gd name="T55" fmla="*/ 2147483647 h 7"/>
                <a:gd name="T56" fmla="*/ 0 w 1"/>
                <a:gd name="T57" fmla="*/ 2147483647 h 7"/>
                <a:gd name="T58" fmla="*/ 0 w 1"/>
                <a:gd name="T59" fmla="*/ 2147483647 h 7"/>
                <a:gd name="T60" fmla="*/ 0 w 1"/>
                <a:gd name="T61" fmla="*/ 2147483647 h 7"/>
                <a:gd name="T62" fmla="*/ 0 w 1"/>
                <a:gd name="T63" fmla="*/ 2147483647 h 7"/>
                <a:gd name="T64" fmla="*/ 0 w 1"/>
                <a:gd name="T65" fmla="*/ 2147483647 h 7"/>
                <a:gd name="T66" fmla="*/ 0 w 1"/>
                <a:gd name="T67" fmla="*/ 2147483647 h 7"/>
                <a:gd name="T68" fmla="*/ 0 w 1"/>
                <a:gd name="T69" fmla="*/ 2147483647 h 7"/>
                <a:gd name="T70" fmla="*/ 0 w 1"/>
                <a:gd name="T71" fmla="*/ 2147483647 h 7"/>
                <a:gd name="T72" fmla="*/ 0 w 1"/>
                <a:gd name="T73" fmla="*/ 2147483647 h 7"/>
                <a:gd name="T74" fmla="*/ 0 w 1"/>
                <a:gd name="T75" fmla="*/ 2147483647 h 7"/>
                <a:gd name="T76" fmla="*/ 0 w 1"/>
                <a:gd name="T77" fmla="*/ 2147483647 h 7"/>
                <a:gd name="T78" fmla="*/ 0 w 1"/>
                <a:gd name="T79" fmla="*/ 2147483647 h 7"/>
                <a:gd name="T80" fmla="*/ 0 w 1"/>
                <a:gd name="T81" fmla="*/ 2147483647 h 7"/>
                <a:gd name="T82" fmla="*/ 0 w 1"/>
                <a:gd name="T83" fmla="*/ 2147483647 h 7"/>
                <a:gd name="T84" fmla="*/ 0 w 1"/>
                <a:gd name="T85" fmla="*/ 2147483647 h 7"/>
                <a:gd name="T86" fmla="*/ 0 w 1"/>
                <a:gd name="T87" fmla="*/ 2147483647 h 7"/>
                <a:gd name="T88" fmla="*/ 0 w 1"/>
                <a:gd name="T89" fmla="*/ 2147483647 h 7"/>
                <a:gd name="T90" fmla="*/ 0 w 1"/>
                <a:gd name="T91" fmla="*/ 2147483647 h 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"/>
                <a:gd name="T139" fmla="*/ 0 h 7"/>
                <a:gd name="T140" fmla="*/ 1 w 1"/>
                <a:gd name="T141" fmla="*/ 7 h 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54" name="Freeform 155"/>
            <p:cNvSpPr>
              <a:spLocks/>
            </p:cNvSpPr>
            <p:nvPr/>
          </p:nvSpPr>
          <p:spPr bwMode="auto">
            <a:xfrm>
              <a:off x="3345394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55" name="Freeform 156"/>
            <p:cNvSpPr>
              <a:spLocks/>
            </p:cNvSpPr>
            <p:nvPr/>
          </p:nvSpPr>
          <p:spPr bwMode="auto">
            <a:xfrm>
              <a:off x="3345394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56" name="Freeform 157"/>
            <p:cNvSpPr>
              <a:spLocks/>
            </p:cNvSpPr>
            <p:nvPr/>
          </p:nvSpPr>
          <p:spPr bwMode="auto">
            <a:xfrm>
              <a:off x="3365513" y="4306838"/>
              <a:ext cx="26473" cy="12707"/>
            </a:xfrm>
            <a:custGeom>
              <a:avLst/>
              <a:gdLst>
                <a:gd name="T0" fmla="*/ 2147483647 w 25"/>
                <a:gd name="T1" fmla="*/ 2147483647 h 12"/>
                <a:gd name="T2" fmla="*/ 2147483647 w 25"/>
                <a:gd name="T3" fmla="*/ 2147483647 h 12"/>
                <a:gd name="T4" fmla="*/ 2147483647 w 25"/>
                <a:gd name="T5" fmla="*/ 2147483647 h 12"/>
                <a:gd name="T6" fmla="*/ 2147483647 w 25"/>
                <a:gd name="T7" fmla="*/ 2147483647 h 12"/>
                <a:gd name="T8" fmla="*/ 2147483647 w 25"/>
                <a:gd name="T9" fmla="*/ 2147483647 h 12"/>
                <a:gd name="T10" fmla="*/ 2147483647 w 25"/>
                <a:gd name="T11" fmla="*/ 2147483647 h 12"/>
                <a:gd name="T12" fmla="*/ 0 w 25"/>
                <a:gd name="T13" fmla="*/ 2147483647 h 12"/>
                <a:gd name="T14" fmla="*/ 0 w 25"/>
                <a:gd name="T15" fmla="*/ 2147483647 h 12"/>
                <a:gd name="T16" fmla="*/ 0 w 25"/>
                <a:gd name="T17" fmla="*/ 2147483647 h 12"/>
                <a:gd name="T18" fmla="*/ 0 w 25"/>
                <a:gd name="T19" fmla="*/ 2147483647 h 12"/>
                <a:gd name="T20" fmla="*/ 0 w 25"/>
                <a:gd name="T21" fmla="*/ 2147483647 h 12"/>
                <a:gd name="T22" fmla="*/ 0 w 25"/>
                <a:gd name="T23" fmla="*/ 2147483647 h 12"/>
                <a:gd name="T24" fmla="*/ 0 w 25"/>
                <a:gd name="T25" fmla="*/ 2147483647 h 12"/>
                <a:gd name="T26" fmla="*/ 0 w 25"/>
                <a:gd name="T27" fmla="*/ 2147483647 h 12"/>
                <a:gd name="T28" fmla="*/ 0 w 25"/>
                <a:gd name="T29" fmla="*/ 2147483647 h 12"/>
                <a:gd name="T30" fmla="*/ 0 w 25"/>
                <a:gd name="T31" fmla="*/ 2147483647 h 12"/>
                <a:gd name="T32" fmla="*/ 2147483647 w 25"/>
                <a:gd name="T33" fmla="*/ 2147483647 h 12"/>
                <a:gd name="T34" fmla="*/ 2147483647 w 25"/>
                <a:gd name="T35" fmla="*/ 2147483647 h 12"/>
                <a:gd name="T36" fmla="*/ 2147483647 w 25"/>
                <a:gd name="T37" fmla="*/ 2147483647 h 12"/>
                <a:gd name="T38" fmla="*/ 2147483647 w 25"/>
                <a:gd name="T39" fmla="*/ 0 h 12"/>
                <a:gd name="T40" fmla="*/ 2147483647 w 25"/>
                <a:gd name="T41" fmla="*/ 2147483647 h 12"/>
                <a:gd name="T42" fmla="*/ 2147483647 w 25"/>
                <a:gd name="T43" fmla="*/ 2147483647 h 12"/>
                <a:gd name="T44" fmla="*/ 2147483647 w 25"/>
                <a:gd name="T45" fmla="*/ 0 h 12"/>
                <a:gd name="T46" fmla="*/ 2147483647 w 25"/>
                <a:gd name="T47" fmla="*/ 0 h 12"/>
                <a:gd name="T48" fmla="*/ 2147483647 w 25"/>
                <a:gd name="T49" fmla="*/ 0 h 12"/>
                <a:gd name="T50" fmla="*/ 2147483647 w 25"/>
                <a:gd name="T51" fmla="*/ 0 h 12"/>
                <a:gd name="T52" fmla="*/ 2147483647 w 25"/>
                <a:gd name="T53" fmla="*/ 0 h 12"/>
                <a:gd name="T54" fmla="*/ 2147483647 w 25"/>
                <a:gd name="T55" fmla="*/ 0 h 12"/>
                <a:gd name="T56" fmla="*/ 2147483647 w 25"/>
                <a:gd name="T57" fmla="*/ 0 h 12"/>
                <a:gd name="T58" fmla="*/ 2147483647 w 25"/>
                <a:gd name="T59" fmla="*/ 0 h 12"/>
                <a:gd name="T60" fmla="*/ 2147483647 w 25"/>
                <a:gd name="T61" fmla="*/ 0 h 12"/>
                <a:gd name="T62" fmla="*/ 2147483647 w 25"/>
                <a:gd name="T63" fmla="*/ 0 h 12"/>
                <a:gd name="T64" fmla="*/ 2147483647 w 25"/>
                <a:gd name="T65" fmla="*/ 0 h 12"/>
                <a:gd name="T66" fmla="*/ 2147483647 w 25"/>
                <a:gd name="T67" fmla="*/ 0 h 12"/>
                <a:gd name="T68" fmla="*/ 2147483647 w 25"/>
                <a:gd name="T69" fmla="*/ 0 h 12"/>
                <a:gd name="T70" fmla="*/ 2147483647 w 25"/>
                <a:gd name="T71" fmla="*/ 0 h 12"/>
                <a:gd name="T72" fmla="*/ 2147483647 w 25"/>
                <a:gd name="T73" fmla="*/ 2147483647 h 12"/>
                <a:gd name="T74" fmla="*/ 2147483647 w 25"/>
                <a:gd name="T75" fmla="*/ 2147483647 h 12"/>
                <a:gd name="T76" fmla="*/ 2147483647 w 25"/>
                <a:gd name="T77" fmla="*/ 2147483647 h 12"/>
                <a:gd name="T78" fmla="*/ 2147483647 w 25"/>
                <a:gd name="T79" fmla="*/ 0 h 12"/>
                <a:gd name="T80" fmla="*/ 2147483647 w 25"/>
                <a:gd name="T81" fmla="*/ 2147483647 h 12"/>
                <a:gd name="T82" fmla="*/ 2147483647 w 25"/>
                <a:gd name="T83" fmla="*/ 2147483647 h 12"/>
                <a:gd name="T84" fmla="*/ 2147483647 w 25"/>
                <a:gd name="T85" fmla="*/ 2147483647 h 12"/>
                <a:gd name="T86" fmla="*/ 2147483647 w 25"/>
                <a:gd name="T87" fmla="*/ 2147483647 h 12"/>
                <a:gd name="T88" fmla="*/ 2147483647 w 25"/>
                <a:gd name="T89" fmla="*/ 2147483647 h 12"/>
                <a:gd name="T90" fmla="*/ 2147483647 w 25"/>
                <a:gd name="T91" fmla="*/ 2147483647 h 12"/>
                <a:gd name="T92" fmla="*/ 2147483647 w 25"/>
                <a:gd name="T93" fmla="*/ 2147483647 h 12"/>
                <a:gd name="T94" fmla="*/ 2147483647 w 25"/>
                <a:gd name="T95" fmla="*/ 2147483647 h 12"/>
                <a:gd name="T96" fmla="*/ 2147483647 w 25"/>
                <a:gd name="T97" fmla="*/ 2147483647 h 12"/>
                <a:gd name="T98" fmla="*/ 2147483647 w 25"/>
                <a:gd name="T99" fmla="*/ 2147483647 h 12"/>
                <a:gd name="T100" fmla="*/ 2147483647 w 25"/>
                <a:gd name="T101" fmla="*/ 2147483647 h 12"/>
                <a:gd name="T102" fmla="*/ 2147483647 w 25"/>
                <a:gd name="T103" fmla="*/ 2147483647 h 12"/>
                <a:gd name="T104" fmla="*/ 2147483647 w 25"/>
                <a:gd name="T105" fmla="*/ 2147483647 h 12"/>
                <a:gd name="T106" fmla="*/ 2147483647 w 25"/>
                <a:gd name="T107" fmla="*/ 2147483647 h 12"/>
                <a:gd name="T108" fmla="*/ 2147483647 w 25"/>
                <a:gd name="T109" fmla="*/ 2147483647 h 12"/>
                <a:gd name="T110" fmla="*/ 2147483647 w 25"/>
                <a:gd name="T111" fmla="*/ 2147483647 h 12"/>
                <a:gd name="T112" fmla="*/ 2147483647 w 25"/>
                <a:gd name="T113" fmla="*/ 2147483647 h 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"/>
                <a:gd name="T172" fmla="*/ 0 h 12"/>
                <a:gd name="T173" fmla="*/ 25 w 25"/>
                <a:gd name="T174" fmla="*/ 12 h 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" h="12">
                  <a:moveTo>
                    <a:pt x="13" y="12"/>
                  </a:moveTo>
                  <a:lnTo>
                    <a:pt x="13" y="12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57" name="Freeform 158"/>
            <p:cNvSpPr>
              <a:spLocks/>
            </p:cNvSpPr>
            <p:nvPr/>
          </p:nvSpPr>
          <p:spPr bwMode="auto">
            <a:xfrm>
              <a:off x="338563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58" name="Freeform 159"/>
            <p:cNvSpPr>
              <a:spLocks/>
            </p:cNvSpPr>
            <p:nvPr/>
          </p:nvSpPr>
          <p:spPr bwMode="auto">
            <a:xfrm>
              <a:off x="3391986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59" name="Freeform 160"/>
            <p:cNvSpPr>
              <a:spLocks/>
            </p:cNvSpPr>
            <p:nvPr/>
          </p:nvSpPr>
          <p:spPr bwMode="auto">
            <a:xfrm>
              <a:off x="3391986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0" name="Freeform 161"/>
            <p:cNvSpPr>
              <a:spLocks/>
            </p:cNvSpPr>
            <p:nvPr/>
          </p:nvSpPr>
          <p:spPr bwMode="auto">
            <a:xfrm>
              <a:off x="3399398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1" name="Freeform 162"/>
            <p:cNvSpPr>
              <a:spLocks/>
            </p:cNvSpPr>
            <p:nvPr/>
          </p:nvSpPr>
          <p:spPr bwMode="auto">
            <a:xfrm>
              <a:off x="3399398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2" name="Freeform 163"/>
            <p:cNvSpPr>
              <a:spLocks/>
            </p:cNvSpPr>
            <p:nvPr/>
          </p:nvSpPr>
          <p:spPr bwMode="auto">
            <a:xfrm>
              <a:off x="338563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3" name="Freeform 164"/>
            <p:cNvSpPr>
              <a:spLocks noEditPoints="1"/>
            </p:cNvSpPr>
            <p:nvPr/>
          </p:nvSpPr>
          <p:spPr bwMode="auto">
            <a:xfrm>
              <a:off x="3412105" y="4293072"/>
              <a:ext cx="7412" cy="1059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w 7"/>
                <a:gd name="T11" fmla="*/ 0 h 1"/>
                <a:gd name="T12" fmla="*/ 0 w 7"/>
                <a:gd name="T13" fmla="*/ 0 h 1"/>
                <a:gd name="T14" fmla="*/ 0 w 7"/>
                <a:gd name="T15" fmla="*/ 0 h 1"/>
                <a:gd name="T16" fmla="*/ 0 w 7"/>
                <a:gd name="T17" fmla="*/ 0 h 1"/>
                <a:gd name="T18" fmla="*/ 0 w 7"/>
                <a:gd name="T19" fmla="*/ 0 h 1"/>
                <a:gd name="T20" fmla="*/ 0 w 7"/>
                <a:gd name="T21" fmla="*/ 0 h 1"/>
                <a:gd name="T22" fmla="*/ 2147483647 w 7"/>
                <a:gd name="T23" fmla="*/ 0 h 1"/>
                <a:gd name="T24" fmla="*/ 2147483647 w 7"/>
                <a:gd name="T25" fmla="*/ 0 h 1"/>
                <a:gd name="T26" fmla="*/ 2147483647 w 7"/>
                <a:gd name="T27" fmla="*/ 0 h 1"/>
                <a:gd name="T28" fmla="*/ 2147483647 w 7"/>
                <a:gd name="T29" fmla="*/ 0 h 1"/>
                <a:gd name="T30" fmla="*/ 2147483647 w 7"/>
                <a:gd name="T31" fmla="*/ 0 h 1"/>
                <a:gd name="T32" fmla="*/ 2147483647 w 7"/>
                <a:gd name="T33" fmla="*/ 0 h 1"/>
                <a:gd name="T34" fmla="*/ 2147483647 w 7"/>
                <a:gd name="T35" fmla="*/ 0 h 1"/>
                <a:gd name="T36" fmla="*/ 2147483647 w 7"/>
                <a:gd name="T37" fmla="*/ 0 h 1"/>
                <a:gd name="T38" fmla="*/ 2147483647 w 7"/>
                <a:gd name="T39" fmla="*/ 0 h 1"/>
                <a:gd name="T40" fmla="*/ 2147483647 w 7"/>
                <a:gd name="T41" fmla="*/ 0 h 1"/>
                <a:gd name="T42" fmla="*/ 2147483647 w 7"/>
                <a:gd name="T43" fmla="*/ 0 h 1"/>
                <a:gd name="T44" fmla="*/ 2147483647 w 7"/>
                <a:gd name="T45" fmla="*/ 0 h 1"/>
                <a:gd name="T46" fmla="*/ 2147483647 w 7"/>
                <a:gd name="T47" fmla="*/ 0 h 1"/>
                <a:gd name="T48" fmla="*/ 2147483647 w 7"/>
                <a:gd name="T49" fmla="*/ 0 h 1"/>
                <a:gd name="T50" fmla="*/ 2147483647 w 7"/>
                <a:gd name="T51" fmla="*/ 0 h 1"/>
                <a:gd name="T52" fmla="*/ 2147483647 w 7"/>
                <a:gd name="T53" fmla="*/ 0 h 1"/>
                <a:gd name="T54" fmla="*/ 2147483647 w 7"/>
                <a:gd name="T55" fmla="*/ 0 h 1"/>
                <a:gd name="T56" fmla="*/ 2147483647 w 7"/>
                <a:gd name="T57" fmla="*/ 0 h 1"/>
                <a:gd name="T58" fmla="*/ 2147483647 w 7"/>
                <a:gd name="T59" fmla="*/ 0 h 1"/>
                <a:gd name="T60" fmla="*/ 2147483647 w 7"/>
                <a:gd name="T61" fmla="*/ 0 h 1"/>
                <a:gd name="T62" fmla="*/ 2147483647 w 7"/>
                <a:gd name="T63" fmla="*/ 0 h 1"/>
                <a:gd name="T64" fmla="*/ 2147483647 w 7"/>
                <a:gd name="T65" fmla="*/ 0 h 1"/>
                <a:gd name="T66" fmla="*/ 2147483647 w 7"/>
                <a:gd name="T67" fmla="*/ 0 h 1"/>
                <a:gd name="T68" fmla="*/ 2147483647 w 7"/>
                <a:gd name="T69" fmla="*/ 0 h 1"/>
                <a:gd name="T70" fmla="*/ 2147483647 w 7"/>
                <a:gd name="T71" fmla="*/ 0 h 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"/>
                <a:gd name="T109" fmla="*/ 0 h 1"/>
                <a:gd name="T110" fmla="*/ 7 w 7"/>
                <a:gd name="T111" fmla="*/ 1 h 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4" name="Freeform 165"/>
            <p:cNvSpPr>
              <a:spLocks/>
            </p:cNvSpPr>
            <p:nvPr/>
          </p:nvSpPr>
          <p:spPr bwMode="auto">
            <a:xfrm>
              <a:off x="3405752" y="4293072"/>
              <a:ext cx="6353" cy="6353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2147483647 w 6"/>
                <a:gd name="T9" fmla="*/ 0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0 w 6"/>
                <a:gd name="T15" fmla="*/ 2147483647 h 6"/>
                <a:gd name="T16" fmla="*/ 0 w 6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5" name="Freeform 166"/>
            <p:cNvSpPr>
              <a:spLocks/>
            </p:cNvSpPr>
            <p:nvPr/>
          </p:nvSpPr>
          <p:spPr bwMode="auto">
            <a:xfrm>
              <a:off x="3405752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6" name="Freeform 167"/>
            <p:cNvSpPr>
              <a:spLocks/>
            </p:cNvSpPr>
            <p:nvPr/>
          </p:nvSpPr>
          <p:spPr bwMode="auto">
            <a:xfrm>
              <a:off x="3405752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7" name="Freeform 168"/>
            <p:cNvSpPr>
              <a:spLocks/>
            </p:cNvSpPr>
            <p:nvPr/>
          </p:nvSpPr>
          <p:spPr bwMode="auto">
            <a:xfrm>
              <a:off x="3405752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8" name="Freeform 169"/>
            <p:cNvSpPr>
              <a:spLocks/>
            </p:cNvSpPr>
            <p:nvPr/>
          </p:nvSpPr>
          <p:spPr bwMode="auto">
            <a:xfrm>
              <a:off x="3412105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69" name="Freeform 170"/>
            <p:cNvSpPr>
              <a:spLocks/>
            </p:cNvSpPr>
            <p:nvPr/>
          </p:nvSpPr>
          <p:spPr bwMode="auto">
            <a:xfrm>
              <a:off x="3412105" y="429307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70" name="Freeform 171"/>
            <p:cNvSpPr>
              <a:spLocks/>
            </p:cNvSpPr>
            <p:nvPr/>
          </p:nvSpPr>
          <p:spPr bwMode="auto">
            <a:xfrm>
              <a:off x="3412105" y="4293072"/>
              <a:ext cx="1059" cy="6353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2147483647 h 6"/>
                <a:gd name="T4" fmla="*/ 0 w 1"/>
                <a:gd name="T5" fmla="*/ 2147483647 h 6"/>
                <a:gd name="T6" fmla="*/ 0 w 1"/>
                <a:gd name="T7" fmla="*/ 2147483647 h 6"/>
                <a:gd name="T8" fmla="*/ 0 w 1"/>
                <a:gd name="T9" fmla="*/ 2147483647 h 6"/>
                <a:gd name="T10" fmla="*/ 0 w 1"/>
                <a:gd name="T11" fmla="*/ 0 h 6"/>
                <a:gd name="T12" fmla="*/ 0 w 1"/>
                <a:gd name="T13" fmla="*/ 0 h 6"/>
                <a:gd name="T14" fmla="*/ 0 w 1"/>
                <a:gd name="T15" fmla="*/ 0 h 6"/>
                <a:gd name="T16" fmla="*/ 0 w 1"/>
                <a:gd name="T17" fmla="*/ 2147483647 h 6"/>
                <a:gd name="T18" fmla="*/ 0 w 1"/>
                <a:gd name="T19" fmla="*/ 2147483647 h 6"/>
                <a:gd name="T20" fmla="*/ 0 w 1"/>
                <a:gd name="T21" fmla="*/ 2147483647 h 6"/>
                <a:gd name="T22" fmla="*/ 0 w 1"/>
                <a:gd name="T23" fmla="*/ 2147483647 h 6"/>
                <a:gd name="T24" fmla="*/ 0 w 1"/>
                <a:gd name="T25" fmla="*/ 2147483647 h 6"/>
                <a:gd name="T26" fmla="*/ 0 w 1"/>
                <a:gd name="T27" fmla="*/ 2147483647 h 6"/>
                <a:gd name="T28" fmla="*/ 0 w 1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6"/>
                <a:gd name="T47" fmla="*/ 1 w 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71" name="Oval 172"/>
            <p:cNvSpPr>
              <a:spLocks noChangeArrowheads="1"/>
            </p:cNvSpPr>
            <p:nvPr/>
          </p:nvSpPr>
          <p:spPr bwMode="auto">
            <a:xfrm>
              <a:off x="3412105" y="4293072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472" name="Freeform 173"/>
            <p:cNvSpPr>
              <a:spLocks/>
            </p:cNvSpPr>
            <p:nvPr/>
          </p:nvSpPr>
          <p:spPr bwMode="auto">
            <a:xfrm>
              <a:off x="340575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"/>
                <a:gd name="T65" fmla="*/ 1 w 1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73" name="Freeform 174"/>
            <p:cNvSpPr>
              <a:spLocks/>
            </p:cNvSpPr>
            <p:nvPr/>
          </p:nvSpPr>
          <p:spPr bwMode="auto">
            <a:xfrm>
              <a:off x="340575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74" name="Freeform 175"/>
            <p:cNvSpPr>
              <a:spLocks/>
            </p:cNvSpPr>
            <p:nvPr/>
          </p:nvSpPr>
          <p:spPr bwMode="auto">
            <a:xfrm>
              <a:off x="340575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75" name="Freeform 176"/>
            <p:cNvSpPr>
              <a:spLocks/>
            </p:cNvSpPr>
            <p:nvPr/>
          </p:nvSpPr>
          <p:spPr bwMode="auto">
            <a:xfrm>
              <a:off x="340575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76" name="Freeform 177"/>
            <p:cNvSpPr>
              <a:spLocks/>
            </p:cNvSpPr>
            <p:nvPr/>
          </p:nvSpPr>
          <p:spPr bwMode="auto">
            <a:xfrm>
              <a:off x="3445990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"/>
                <a:gd name="T46" fmla="*/ 0 h 1"/>
                <a:gd name="T47" fmla="*/ 1 w 1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77" name="Freeform 178"/>
            <p:cNvSpPr>
              <a:spLocks/>
            </p:cNvSpPr>
            <p:nvPr/>
          </p:nvSpPr>
          <p:spPr bwMode="auto">
            <a:xfrm>
              <a:off x="3453402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"/>
                <a:gd name="T85" fmla="*/ 0 h 1"/>
                <a:gd name="T86" fmla="*/ 1 w 1"/>
                <a:gd name="T87" fmla="*/ 1 h 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78" name="Freeform 179"/>
            <p:cNvSpPr>
              <a:spLocks/>
            </p:cNvSpPr>
            <p:nvPr/>
          </p:nvSpPr>
          <p:spPr bwMode="auto">
            <a:xfrm>
              <a:off x="3453402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79" name="Freeform 180"/>
            <p:cNvSpPr>
              <a:spLocks/>
            </p:cNvSpPr>
            <p:nvPr/>
          </p:nvSpPr>
          <p:spPr bwMode="auto">
            <a:xfrm>
              <a:off x="3486228" y="4306838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"/>
                <a:gd name="T79" fmla="*/ 0 h 1"/>
                <a:gd name="T80" fmla="*/ 1 w 1"/>
                <a:gd name="T81" fmla="*/ 1 h 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80" name="Freeform 181"/>
            <p:cNvSpPr>
              <a:spLocks/>
            </p:cNvSpPr>
            <p:nvPr/>
          </p:nvSpPr>
          <p:spPr bwMode="auto">
            <a:xfrm>
              <a:off x="3479875" y="4306838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2147483647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2147483647 w 6"/>
                <a:gd name="T13" fmla="*/ 0 h 1"/>
                <a:gd name="T14" fmla="*/ 2147483647 w 6"/>
                <a:gd name="T15" fmla="*/ 0 h 1"/>
                <a:gd name="T16" fmla="*/ 2147483647 w 6"/>
                <a:gd name="T17" fmla="*/ 0 h 1"/>
                <a:gd name="T18" fmla="*/ 2147483647 w 6"/>
                <a:gd name="T19" fmla="*/ 0 h 1"/>
                <a:gd name="T20" fmla="*/ 2147483647 w 6"/>
                <a:gd name="T21" fmla="*/ 0 h 1"/>
                <a:gd name="T22" fmla="*/ 2147483647 w 6"/>
                <a:gd name="T23" fmla="*/ 0 h 1"/>
                <a:gd name="T24" fmla="*/ 2147483647 w 6"/>
                <a:gd name="T25" fmla="*/ 0 h 1"/>
                <a:gd name="T26" fmla="*/ 2147483647 w 6"/>
                <a:gd name="T27" fmla="*/ 0 h 1"/>
                <a:gd name="T28" fmla="*/ 2147483647 w 6"/>
                <a:gd name="T29" fmla="*/ 0 h 1"/>
                <a:gd name="T30" fmla="*/ 2147483647 w 6"/>
                <a:gd name="T31" fmla="*/ 0 h 1"/>
                <a:gd name="T32" fmla="*/ 2147483647 w 6"/>
                <a:gd name="T33" fmla="*/ 0 h 1"/>
                <a:gd name="T34" fmla="*/ 2147483647 w 6"/>
                <a:gd name="T35" fmla="*/ 0 h 1"/>
                <a:gd name="T36" fmla="*/ 2147483647 w 6"/>
                <a:gd name="T37" fmla="*/ 0 h 1"/>
                <a:gd name="T38" fmla="*/ 2147483647 w 6"/>
                <a:gd name="T39" fmla="*/ 0 h 1"/>
                <a:gd name="T40" fmla="*/ 2147483647 w 6"/>
                <a:gd name="T41" fmla="*/ 0 h 1"/>
                <a:gd name="T42" fmla="*/ 0 w 6"/>
                <a:gd name="T43" fmla="*/ 0 h 1"/>
                <a:gd name="T44" fmla="*/ 0 w 6"/>
                <a:gd name="T45" fmla="*/ 0 h 1"/>
                <a:gd name="T46" fmla="*/ 0 w 6"/>
                <a:gd name="T47" fmla="*/ 0 h 1"/>
                <a:gd name="T48" fmla="*/ 0 w 6"/>
                <a:gd name="T49" fmla="*/ 0 h 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"/>
                <a:gd name="T76" fmla="*/ 0 h 1"/>
                <a:gd name="T77" fmla="*/ 6 w 6"/>
                <a:gd name="T78" fmla="*/ 1 h 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" h="1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81" name="Freeform 182"/>
            <p:cNvSpPr>
              <a:spLocks/>
            </p:cNvSpPr>
            <p:nvPr/>
          </p:nvSpPr>
          <p:spPr bwMode="auto">
            <a:xfrm>
              <a:off x="3479875" y="4306838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2147483647 w 6"/>
                <a:gd name="T21" fmla="*/ 0 h 1"/>
                <a:gd name="T22" fmla="*/ 0 w 6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"/>
                <a:gd name="T38" fmla="*/ 6 w 6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82" name="Freeform 183"/>
            <p:cNvSpPr>
              <a:spLocks/>
            </p:cNvSpPr>
            <p:nvPr/>
          </p:nvSpPr>
          <p:spPr bwMode="auto">
            <a:xfrm>
              <a:off x="3486228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83" name="Freeform 184"/>
            <p:cNvSpPr>
              <a:spLocks/>
            </p:cNvSpPr>
            <p:nvPr/>
          </p:nvSpPr>
          <p:spPr bwMode="auto">
            <a:xfrm>
              <a:off x="3486228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84" name="Freeform 185"/>
            <p:cNvSpPr>
              <a:spLocks/>
            </p:cNvSpPr>
            <p:nvPr/>
          </p:nvSpPr>
          <p:spPr bwMode="auto">
            <a:xfrm>
              <a:off x="3479875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85" name="Freeform 186"/>
            <p:cNvSpPr>
              <a:spLocks/>
            </p:cNvSpPr>
            <p:nvPr/>
          </p:nvSpPr>
          <p:spPr bwMode="auto">
            <a:xfrm>
              <a:off x="3479875" y="4299426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w 6"/>
                <a:gd name="T25" fmla="*/ 0 h 1"/>
                <a:gd name="T26" fmla="*/ 0 w 6"/>
                <a:gd name="T27" fmla="*/ 0 h 1"/>
                <a:gd name="T28" fmla="*/ 0 w 6"/>
                <a:gd name="T29" fmla="*/ 0 h 1"/>
                <a:gd name="T30" fmla="*/ 0 w 6"/>
                <a:gd name="T31" fmla="*/ 0 h 1"/>
                <a:gd name="T32" fmla="*/ 0 w 6"/>
                <a:gd name="T33" fmla="*/ 0 h 1"/>
                <a:gd name="T34" fmla="*/ 0 w 6"/>
                <a:gd name="T35" fmla="*/ 0 h 1"/>
                <a:gd name="T36" fmla="*/ 0 w 6"/>
                <a:gd name="T37" fmla="*/ 0 h 1"/>
                <a:gd name="T38" fmla="*/ 0 w 6"/>
                <a:gd name="T39" fmla="*/ 0 h 1"/>
                <a:gd name="T40" fmla="*/ 0 w 6"/>
                <a:gd name="T41" fmla="*/ 0 h 1"/>
                <a:gd name="T42" fmla="*/ 2147483647 w 6"/>
                <a:gd name="T43" fmla="*/ 0 h 1"/>
                <a:gd name="T44" fmla="*/ 2147483647 w 6"/>
                <a:gd name="T45" fmla="*/ 0 h 1"/>
                <a:gd name="T46" fmla="*/ 2147483647 w 6"/>
                <a:gd name="T47" fmla="*/ 0 h 1"/>
                <a:gd name="T48" fmla="*/ 0 w 6"/>
                <a:gd name="T49" fmla="*/ 0 h 1"/>
                <a:gd name="T50" fmla="*/ 0 w 6"/>
                <a:gd name="T51" fmla="*/ 0 h 1"/>
                <a:gd name="T52" fmla="*/ 0 w 6"/>
                <a:gd name="T53" fmla="*/ 0 h 1"/>
                <a:gd name="T54" fmla="*/ 0 w 6"/>
                <a:gd name="T55" fmla="*/ 0 h 1"/>
                <a:gd name="T56" fmla="*/ 0 w 6"/>
                <a:gd name="T57" fmla="*/ 0 h 1"/>
                <a:gd name="T58" fmla="*/ 0 w 6"/>
                <a:gd name="T59" fmla="*/ 0 h 1"/>
                <a:gd name="T60" fmla="*/ 0 w 6"/>
                <a:gd name="T61" fmla="*/ 0 h 1"/>
                <a:gd name="T62" fmla="*/ 0 w 6"/>
                <a:gd name="T63" fmla="*/ 0 h 1"/>
                <a:gd name="T64" fmla="*/ 0 w 6"/>
                <a:gd name="T65" fmla="*/ 0 h 1"/>
                <a:gd name="T66" fmla="*/ 0 w 6"/>
                <a:gd name="T67" fmla="*/ 0 h 1"/>
                <a:gd name="T68" fmla="*/ 0 w 6"/>
                <a:gd name="T69" fmla="*/ 0 h 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1"/>
                <a:gd name="T107" fmla="*/ 6 w 6"/>
                <a:gd name="T108" fmla="*/ 1 h 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86" name="Oval 187"/>
            <p:cNvSpPr>
              <a:spLocks noChangeArrowheads="1"/>
            </p:cNvSpPr>
            <p:nvPr/>
          </p:nvSpPr>
          <p:spPr bwMode="auto">
            <a:xfrm>
              <a:off x="3473521" y="4299426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487" name="Freeform 188"/>
            <p:cNvSpPr>
              <a:spLocks/>
            </p:cNvSpPr>
            <p:nvPr/>
          </p:nvSpPr>
          <p:spPr bwMode="auto">
            <a:xfrm>
              <a:off x="3473521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88" name="Freeform 189"/>
            <p:cNvSpPr>
              <a:spLocks/>
            </p:cNvSpPr>
            <p:nvPr/>
          </p:nvSpPr>
          <p:spPr bwMode="auto">
            <a:xfrm>
              <a:off x="3473521" y="429942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89" name="Freeform 190"/>
            <p:cNvSpPr>
              <a:spLocks/>
            </p:cNvSpPr>
            <p:nvPr/>
          </p:nvSpPr>
          <p:spPr bwMode="auto">
            <a:xfrm>
              <a:off x="3493641" y="4272953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90" name="Freeform 191"/>
            <p:cNvSpPr>
              <a:spLocks/>
            </p:cNvSpPr>
            <p:nvPr/>
          </p:nvSpPr>
          <p:spPr bwMode="auto">
            <a:xfrm>
              <a:off x="3479875" y="4272953"/>
              <a:ext cx="6353" cy="6353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0 w 6"/>
                <a:gd name="T19" fmla="*/ 2147483647 h 6"/>
                <a:gd name="T20" fmla="*/ 0 w 6"/>
                <a:gd name="T21" fmla="*/ 2147483647 h 6"/>
                <a:gd name="T22" fmla="*/ 0 w 6"/>
                <a:gd name="T23" fmla="*/ 2147483647 h 6"/>
                <a:gd name="T24" fmla="*/ 0 w 6"/>
                <a:gd name="T25" fmla="*/ 2147483647 h 6"/>
                <a:gd name="T26" fmla="*/ 0 w 6"/>
                <a:gd name="T27" fmla="*/ 2147483647 h 6"/>
                <a:gd name="T28" fmla="*/ 0 w 6"/>
                <a:gd name="T29" fmla="*/ 2147483647 h 6"/>
                <a:gd name="T30" fmla="*/ 0 w 6"/>
                <a:gd name="T31" fmla="*/ 2147483647 h 6"/>
                <a:gd name="T32" fmla="*/ 0 w 6"/>
                <a:gd name="T33" fmla="*/ 2147483647 h 6"/>
                <a:gd name="T34" fmla="*/ 0 w 6"/>
                <a:gd name="T35" fmla="*/ 2147483647 h 6"/>
                <a:gd name="T36" fmla="*/ 0 w 6"/>
                <a:gd name="T37" fmla="*/ 2147483647 h 6"/>
                <a:gd name="T38" fmla="*/ 0 w 6"/>
                <a:gd name="T39" fmla="*/ 2147483647 h 6"/>
                <a:gd name="T40" fmla="*/ 0 w 6"/>
                <a:gd name="T41" fmla="*/ 2147483647 h 6"/>
                <a:gd name="T42" fmla="*/ 0 w 6"/>
                <a:gd name="T43" fmla="*/ 0 h 6"/>
                <a:gd name="T44" fmla="*/ 0 w 6"/>
                <a:gd name="T45" fmla="*/ 0 h 6"/>
                <a:gd name="T46" fmla="*/ 0 w 6"/>
                <a:gd name="T47" fmla="*/ 0 h 6"/>
                <a:gd name="T48" fmla="*/ 0 w 6"/>
                <a:gd name="T49" fmla="*/ 2147483647 h 6"/>
                <a:gd name="T50" fmla="*/ 2147483647 w 6"/>
                <a:gd name="T51" fmla="*/ 2147483647 h 6"/>
                <a:gd name="T52" fmla="*/ 2147483647 w 6"/>
                <a:gd name="T53" fmla="*/ 2147483647 h 6"/>
                <a:gd name="T54" fmla="*/ 2147483647 w 6"/>
                <a:gd name="T55" fmla="*/ 0 h 6"/>
                <a:gd name="T56" fmla="*/ 2147483647 w 6"/>
                <a:gd name="T57" fmla="*/ 0 h 6"/>
                <a:gd name="T58" fmla="*/ 2147483647 w 6"/>
                <a:gd name="T59" fmla="*/ 0 h 6"/>
                <a:gd name="T60" fmla="*/ 2147483647 w 6"/>
                <a:gd name="T61" fmla="*/ 0 h 6"/>
                <a:gd name="T62" fmla="*/ 2147483647 w 6"/>
                <a:gd name="T63" fmla="*/ 0 h 6"/>
                <a:gd name="T64" fmla="*/ 2147483647 w 6"/>
                <a:gd name="T65" fmla="*/ 0 h 6"/>
                <a:gd name="T66" fmla="*/ 2147483647 w 6"/>
                <a:gd name="T67" fmla="*/ 0 h 6"/>
                <a:gd name="T68" fmla="*/ 2147483647 w 6"/>
                <a:gd name="T69" fmla="*/ 0 h 6"/>
                <a:gd name="T70" fmla="*/ 2147483647 w 6"/>
                <a:gd name="T71" fmla="*/ 0 h 6"/>
                <a:gd name="T72" fmla="*/ 2147483647 w 6"/>
                <a:gd name="T73" fmla="*/ 2147483647 h 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"/>
                <a:gd name="T112" fmla="*/ 0 h 6"/>
                <a:gd name="T113" fmla="*/ 6 w 6"/>
                <a:gd name="T114" fmla="*/ 6 h 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91" name="Freeform 192"/>
            <p:cNvSpPr>
              <a:spLocks/>
            </p:cNvSpPr>
            <p:nvPr/>
          </p:nvSpPr>
          <p:spPr bwMode="auto">
            <a:xfrm>
              <a:off x="3479875" y="4279306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2147483647 h 7"/>
                <a:gd name="T10" fmla="*/ 0 w 1"/>
                <a:gd name="T11" fmla="*/ 2147483647 h 7"/>
                <a:gd name="T12" fmla="*/ 0 w 1"/>
                <a:gd name="T13" fmla="*/ 2147483647 h 7"/>
                <a:gd name="T14" fmla="*/ 0 w 1"/>
                <a:gd name="T15" fmla="*/ 2147483647 h 7"/>
                <a:gd name="T16" fmla="*/ 0 w 1"/>
                <a:gd name="T17" fmla="*/ 2147483647 h 7"/>
                <a:gd name="T18" fmla="*/ 0 w 1"/>
                <a:gd name="T19" fmla="*/ 2147483647 h 7"/>
                <a:gd name="T20" fmla="*/ 0 w 1"/>
                <a:gd name="T21" fmla="*/ 0 h 7"/>
                <a:gd name="T22" fmla="*/ 0 w 1"/>
                <a:gd name="T23" fmla="*/ 0 h 7"/>
                <a:gd name="T24" fmla="*/ 0 w 1"/>
                <a:gd name="T25" fmla="*/ 0 h 7"/>
                <a:gd name="T26" fmla="*/ 0 w 1"/>
                <a:gd name="T27" fmla="*/ 0 h 7"/>
                <a:gd name="T28" fmla="*/ 0 w 1"/>
                <a:gd name="T29" fmla="*/ 0 h 7"/>
                <a:gd name="T30" fmla="*/ 0 w 1"/>
                <a:gd name="T31" fmla="*/ 0 h 7"/>
                <a:gd name="T32" fmla="*/ 0 w 1"/>
                <a:gd name="T33" fmla="*/ 0 h 7"/>
                <a:gd name="T34" fmla="*/ 0 w 1"/>
                <a:gd name="T35" fmla="*/ 0 h 7"/>
                <a:gd name="T36" fmla="*/ 0 w 1"/>
                <a:gd name="T37" fmla="*/ 2147483647 h 7"/>
                <a:gd name="T38" fmla="*/ 0 w 1"/>
                <a:gd name="T39" fmla="*/ 2147483647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7"/>
                <a:gd name="T62" fmla="*/ 1 w 1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92" name="Freeform 193"/>
            <p:cNvSpPr>
              <a:spLocks/>
            </p:cNvSpPr>
            <p:nvPr/>
          </p:nvSpPr>
          <p:spPr bwMode="auto">
            <a:xfrm>
              <a:off x="3103964" y="443390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93" name="Freeform 194"/>
            <p:cNvSpPr>
              <a:spLocks/>
            </p:cNvSpPr>
            <p:nvPr/>
          </p:nvSpPr>
          <p:spPr bwMode="auto">
            <a:xfrm>
              <a:off x="3110318" y="443390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94" name="Freeform 195"/>
            <p:cNvSpPr>
              <a:spLocks/>
            </p:cNvSpPr>
            <p:nvPr/>
          </p:nvSpPr>
          <p:spPr bwMode="auto">
            <a:xfrm>
              <a:off x="3110318" y="4433906"/>
              <a:ext cx="1059" cy="6353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0 h 6"/>
                <a:gd name="T12" fmla="*/ 0 w 1"/>
                <a:gd name="T13" fmla="*/ 0 h 6"/>
                <a:gd name="T14" fmla="*/ 0 w 1"/>
                <a:gd name="T15" fmla="*/ 2147483647 h 6"/>
                <a:gd name="T16" fmla="*/ 0 w 1"/>
                <a:gd name="T17" fmla="*/ 2147483647 h 6"/>
                <a:gd name="T18" fmla="*/ 0 w 1"/>
                <a:gd name="T19" fmla="*/ 2147483647 h 6"/>
                <a:gd name="T20" fmla="*/ 0 w 1"/>
                <a:gd name="T21" fmla="*/ 2147483647 h 6"/>
                <a:gd name="T22" fmla="*/ 0 w 1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6"/>
                <a:gd name="T38" fmla="*/ 1 w 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95" name="Freeform 196"/>
            <p:cNvSpPr>
              <a:spLocks/>
            </p:cNvSpPr>
            <p:nvPr/>
          </p:nvSpPr>
          <p:spPr bwMode="auto">
            <a:xfrm>
              <a:off x="3197148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96" name="Freeform 197"/>
            <p:cNvSpPr>
              <a:spLocks/>
            </p:cNvSpPr>
            <p:nvPr/>
          </p:nvSpPr>
          <p:spPr bwMode="auto">
            <a:xfrm>
              <a:off x="3224679" y="4379902"/>
              <a:ext cx="1059" cy="7412"/>
            </a:xfrm>
            <a:custGeom>
              <a:avLst/>
              <a:gdLst>
                <a:gd name="T0" fmla="*/ 0 w 1"/>
                <a:gd name="T1" fmla="*/ 2147483647 h 7"/>
                <a:gd name="T2" fmla="*/ 0 w 1"/>
                <a:gd name="T3" fmla="*/ 2147483647 h 7"/>
                <a:gd name="T4" fmla="*/ 0 w 1"/>
                <a:gd name="T5" fmla="*/ 2147483647 h 7"/>
                <a:gd name="T6" fmla="*/ 0 w 1"/>
                <a:gd name="T7" fmla="*/ 2147483647 h 7"/>
                <a:gd name="T8" fmla="*/ 0 w 1"/>
                <a:gd name="T9" fmla="*/ 2147483647 h 7"/>
                <a:gd name="T10" fmla="*/ 0 w 1"/>
                <a:gd name="T11" fmla="*/ 2147483647 h 7"/>
                <a:gd name="T12" fmla="*/ 0 w 1"/>
                <a:gd name="T13" fmla="*/ 2147483647 h 7"/>
                <a:gd name="T14" fmla="*/ 0 w 1"/>
                <a:gd name="T15" fmla="*/ 0 h 7"/>
                <a:gd name="T16" fmla="*/ 0 w 1"/>
                <a:gd name="T17" fmla="*/ 0 h 7"/>
                <a:gd name="T18" fmla="*/ 0 w 1"/>
                <a:gd name="T19" fmla="*/ 0 h 7"/>
                <a:gd name="T20" fmla="*/ 0 w 1"/>
                <a:gd name="T21" fmla="*/ 0 h 7"/>
                <a:gd name="T22" fmla="*/ 0 w 1"/>
                <a:gd name="T23" fmla="*/ 0 h 7"/>
                <a:gd name="T24" fmla="*/ 0 w 1"/>
                <a:gd name="T25" fmla="*/ 0 h 7"/>
                <a:gd name="T26" fmla="*/ 0 w 1"/>
                <a:gd name="T27" fmla="*/ 0 h 7"/>
                <a:gd name="T28" fmla="*/ 0 w 1"/>
                <a:gd name="T29" fmla="*/ 0 h 7"/>
                <a:gd name="T30" fmla="*/ 0 w 1"/>
                <a:gd name="T31" fmla="*/ 0 h 7"/>
                <a:gd name="T32" fmla="*/ 0 w 1"/>
                <a:gd name="T33" fmla="*/ 2147483647 h 7"/>
                <a:gd name="T34" fmla="*/ 0 w 1"/>
                <a:gd name="T35" fmla="*/ 2147483647 h 7"/>
                <a:gd name="T36" fmla="*/ 0 w 1"/>
                <a:gd name="T37" fmla="*/ 2147483647 h 7"/>
                <a:gd name="T38" fmla="*/ 0 w 1"/>
                <a:gd name="T39" fmla="*/ 2147483647 h 7"/>
                <a:gd name="T40" fmla="*/ 0 w 1"/>
                <a:gd name="T41" fmla="*/ 2147483647 h 7"/>
                <a:gd name="T42" fmla="*/ 0 w 1"/>
                <a:gd name="T43" fmla="*/ 2147483647 h 7"/>
                <a:gd name="T44" fmla="*/ 0 w 1"/>
                <a:gd name="T45" fmla="*/ 2147483647 h 7"/>
                <a:gd name="T46" fmla="*/ 0 w 1"/>
                <a:gd name="T47" fmla="*/ 2147483647 h 7"/>
                <a:gd name="T48" fmla="*/ 0 w 1"/>
                <a:gd name="T49" fmla="*/ 2147483647 h 7"/>
                <a:gd name="T50" fmla="*/ 0 w 1"/>
                <a:gd name="T51" fmla="*/ 2147483647 h 7"/>
                <a:gd name="T52" fmla="*/ 0 w 1"/>
                <a:gd name="T53" fmla="*/ 2147483647 h 7"/>
                <a:gd name="T54" fmla="*/ 0 w 1"/>
                <a:gd name="T55" fmla="*/ 2147483647 h 7"/>
                <a:gd name="T56" fmla="*/ 0 w 1"/>
                <a:gd name="T57" fmla="*/ 2147483647 h 7"/>
                <a:gd name="T58" fmla="*/ 0 w 1"/>
                <a:gd name="T59" fmla="*/ 2147483647 h 7"/>
                <a:gd name="T60" fmla="*/ 0 w 1"/>
                <a:gd name="T61" fmla="*/ 2147483647 h 7"/>
                <a:gd name="T62" fmla="*/ 0 w 1"/>
                <a:gd name="T63" fmla="*/ 2147483647 h 7"/>
                <a:gd name="T64" fmla="*/ 0 w 1"/>
                <a:gd name="T65" fmla="*/ 2147483647 h 7"/>
                <a:gd name="T66" fmla="*/ 0 w 1"/>
                <a:gd name="T67" fmla="*/ 2147483647 h 7"/>
                <a:gd name="T68" fmla="*/ 0 w 1"/>
                <a:gd name="T69" fmla="*/ 2147483647 h 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"/>
                <a:gd name="T106" fmla="*/ 0 h 7"/>
                <a:gd name="T107" fmla="*/ 1 w 1"/>
                <a:gd name="T108" fmla="*/ 7 h 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97" name="Freeform 198"/>
            <p:cNvSpPr>
              <a:spLocks/>
            </p:cNvSpPr>
            <p:nvPr/>
          </p:nvSpPr>
          <p:spPr bwMode="auto">
            <a:xfrm>
              <a:off x="3224679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498" name="Rectangle 199"/>
            <p:cNvSpPr>
              <a:spLocks noChangeArrowheads="1"/>
            </p:cNvSpPr>
            <p:nvPr/>
          </p:nvSpPr>
          <p:spPr bwMode="auto">
            <a:xfrm>
              <a:off x="3224679" y="4387315"/>
              <a:ext cx="1059" cy="105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499" name="Freeform 200"/>
            <p:cNvSpPr>
              <a:spLocks/>
            </p:cNvSpPr>
            <p:nvPr/>
          </p:nvSpPr>
          <p:spPr bwMode="auto">
            <a:xfrm>
              <a:off x="3224679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0" name="Freeform 201"/>
            <p:cNvSpPr>
              <a:spLocks/>
            </p:cNvSpPr>
            <p:nvPr/>
          </p:nvSpPr>
          <p:spPr bwMode="auto">
            <a:xfrm>
              <a:off x="3231033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1" name="Freeform 202"/>
            <p:cNvSpPr>
              <a:spLocks/>
            </p:cNvSpPr>
            <p:nvPr/>
          </p:nvSpPr>
          <p:spPr bwMode="auto">
            <a:xfrm>
              <a:off x="3231033" y="4373549"/>
              <a:ext cx="1059" cy="6353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2147483647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0 h 6"/>
                <a:gd name="T12" fmla="*/ 0 w 1"/>
                <a:gd name="T13" fmla="*/ 0 h 6"/>
                <a:gd name="T14" fmla="*/ 0 w 1"/>
                <a:gd name="T15" fmla="*/ 0 h 6"/>
                <a:gd name="T16" fmla="*/ 0 w 1"/>
                <a:gd name="T17" fmla="*/ 0 h 6"/>
                <a:gd name="T18" fmla="*/ 0 w 1"/>
                <a:gd name="T19" fmla="*/ 0 h 6"/>
                <a:gd name="T20" fmla="*/ 0 w 1"/>
                <a:gd name="T21" fmla="*/ 0 h 6"/>
                <a:gd name="T22" fmla="*/ 0 w 1"/>
                <a:gd name="T23" fmla="*/ 0 h 6"/>
                <a:gd name="T24" fmla="*/ 0 w 1"/>
                <a:gd name="T25" fmla="*/ 2147483647 h 6"/>
                <a:gd name="T26" fmla="*/ 0 w 1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6"/>
                <a:gd name="T44" fmla="*/ 1 w 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2" name="Freeform 203"/>
            <p:cNvSpPr>
              <a:spLocks/>
            </p:cNvSpPr>
            <p:nvPr/>
          </p:nvSpPr>
          <p:spPr bwMode="auto">
            <a:xfrm>
              <a:off x="3231033" y="4379902"/>
              <a:ext cx="7412" cy="1059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2147483647 w 7"/>
                <a:gd name="T11" fmla="*/ 0 h 1"/>
                <a:gd name="T12" fmla="*/ 0 w 7"/>
                <a:gd name="T13" fmla="*/ 0 h 1"/>
                <a:gd name="T14" fmla="*/ 0 w 7"/>
                <a:gd name="T15" fmla="*/ 0 h 1"/>
                <a:gd name="T16" fmla="*/ 0 w 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"/>
                <a:gd name="T29" fmla="*/ 7 w 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3" name="Freeform 204"/>
            <p:cNvSpPr>
              <a:spLocks/>
            </p:cNvSpPr>
            <p:nvPr/>
          </p:nvSpPr>
          <p:spPr bwMode="auto">
            <a:xfrm>
              <a:off x="3224679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4" name="Freeform 205"/>
            <p:cNvSpPr>
              <a:spLocks/>
            </p:cNvSpPr>
            <p:nvPr/>
          </p:nvSpPr>
          <p:spPr bwMode="auto">
            <a:xfrm>
              <a:off x="3251152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"/>
                <a:gd name="T73" fmla="*/ 0 h 1"/>
                <a:gd name="T74" fmla="*/ 1 w 1"/>
                <a:gd name="T75" fmla="*/ 1 h 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5" name="Freeform 206"/>
            <p:cNvSpPr>
              <a:spLocks/>
            </p:cNvSpPr>
            <p:nvPr/>
          </p:nvSpPr>
          <p:spPr bwMode="auto">
            <a:xfrm>
              <a:off x="3258564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6" name="Freeform 207"/>
            <p:cNvSpPr>
              <a:spLocks/>
            </p:cNvSpPr>
            <p:nvPr/>
          </p:nvSpPr>
          <p:spPr bwMode="auto">
            <a:xfrm>
              <a:off x="3264918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7" name="Freeform 208"/>
            <p:cNvSpPr>
              <a:spLocks/>
            </p:cNvSpPr>
            <p:nvPr/>
          </p:nvSpPr>
          <p:spPr bwMode="auto">
            <a:xfrm>
              <a:off x="3258564" y="4367195"/>
              <a:ext cx="20119" cy="26473"/>
            </a:xfrm>
            <a:custGeom>
              <a:avLst/>
              <a:gdLst>
                <a:gd name="T0" fmla="*/ 2147483647 w 19"/>
                <a:gd name="T1" fmla="*/ 2147483647 h 25"/>
                <a:gd name="T2" fmla="*/ 2147483647 w 19"/>
                <a:gd name="T3" fmla="*/ 2147483647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2147483647 h 25"/>
                <a:gd name="T10" fmla="*/ 2147483647 w 19"/>
                <a:gd name="T11" fmla="*/ 0 h 25"/>
                <a:gd name="T12" fmla="*/ 2147483647 w 19"/>
                <a:gd name="T13" fmla="*/ 2147483647 h 25"/>
                <a:gd name="T14" fmla="*/ 2147483647 w 19"/>
                <a:gd name="T15" fmla="*/ 2147483647 h 25"/>
                <a:gd name="T16" fmla="*/ 2147483647 w 19"/>
                <a:gd name="T17" fmla="*/ 2147483647 h 25"/>
                <a:gd name="T18" fmla="*/ 2147483647 w 19"/>
                <a:gd name="T19" fmla="*/ 2147483647 h 25"/>
                <a:gd name="T20" fmla="*/ 2147483647 w 19"/>
                <a:gd name="T21" fmla="*/ 2147483647 h 25"/>
                <a:gd name="T22" fmla="*/ 2147483647 w 19"/>
                <a:gd name="T23" fmla="*/ 2147483647 h 25"/>
                <a:gd name="T24" fmla="*/ 2147483647 w 19"/>
                <a:gd name="T25" fmla="*/ 2147483647 h 25"/>
                <a:gd name="T26" fmla="*/ 2147483647 w 19"/>
                <a:gd name="T27" fmla="*/ 2147483647 h 25"/>
                <a:gd name="T28" fmla="*/ 2147483647 w 19"/>
                <a:gd name="T29" fmla="*/ 2147483647 h 25"/>
                <a:gd name="T30" fmla="*/ 2147483647 w 19"/>
                <a:gd name="T31" fmla="*/ 2147483647 h 25"/>
                <a:gd name="T32" fmla="*/ 2147483647 w 19"/>
                <a:gd name="T33" fmla="*/ 2147483647 h 25"/>
                <a:gd name="T34" fmla="*/ 2147483647 w 19"/>
                <a:gd name="T35" fmla="*/ 2147483647 h 25"/>
                <a:gd name="T36" fmla="*/ 2147483647 w 19"/>
                <a:gd name="T37" fmla="*/ 2147483647 h 25"/>
                <a:gd name="T38" fmla="*/ 2147483647 w 19"/>
                <a:gd name="T39" fmla="*/ 2147483647 h 25"/>
                <a:gd name="T40" fmla="*/ 2147483647 w 19"/>
                <a:gd name="T41" fmla="*/ 2147483647 h 25"/>
                <a:gd name="T42" fmla="*/ 2147483647 w 19"/>
                <a:gd name="T43" fmla="*/ 2147483647 h 25"/>
                <a:gd name="T44" fmla="*/ 2147483647 w 19"/>
                <a:gd name="T45" fmla="*/ 2147483647 h 25"/>
                <a:gd name="T46" fmla="*/ 2147483647 w 19"/>
                <a:gd name="T47" fmla="*/ 2147483647 h 25"/>
                <a:gd name="T48" fmla="*/ 2147483647 w 19"/>
                <a:gd name="T49" fmla="*/ 2147483647 h 25"/>
                <a:gd name="T50" fmla="*/ 2147483647 w 19"/>
                <a:gd name="T51" fmla="*/ 2147483647 h 25"/>
                <a:gd name="T52" fmla="*/ 2147483647 w 19"/>
                <a:gd name="T53" fmla="*/ 2147483647 h 25"/>
                <a:gd name="T54" fmla="*/ 2147483647 w 19"/>
                <a:gd name="T55" fmla="*/ 2147483647 h 25"/>
                <a:gd name="T56" fmla="*/ 2147483647 w 19"/>
                <a:gd name="T57" fmla="*/ 2147483647 h 25"/>
                <a:gd name="T58" fmla="*/ 2147483647 w 19"/>
                <a:gd name="T59" fmla="*/ 2147483647 h 25"/>
                <a:gd name="T60" fmla="*/ 2147483647 w 19"/>
                <a:gd name="T61" fmla="*/ 2147483647 h 25"/>
                <a:gd name="T62" fmla="*/ 2147483647 w 19"/>
                <a:gd name="T63" fmla="*/ 2147483647 h 25"/>
                <a:gd name="T64" fmla="*/ 2147483647 w 19"/>
                <a:gd name="T65" fmla="*/ 2147483647 h 25"/>
                <a:gd name="T66" fmla="*/ 2147483647 w 19"/>
                <a:gd name="T67" fmla="*/ 2147483647 h 25"/>
                <a:gd name="T68" fmla="*/ 2147483647 w 19"/>
                <a:gd name="T69" fmla="*/ 2147483647 h 25"/>
                <a:gd name="T70" fmla="*/ 2147483647 w 19"/>
                <a:gd name="T71" fmla="*/ 2147483647 h 25"/>
                <a:gd name="T72" fmla="*/ 2147483647 w 19"/>
                <a:gd name="T73" fmla="*/ 2147483647 h 25"/>
                <a:gd name="T74" fmla="*/ 2147483647 w 19"/>
                <a:gd name="T75" fmla="*/ 2147483647 h 25"/>
                <a:gd name="T76" fmla="*/ 2147483647 w 19"/>
                <a:gd name="T77" fmla="*/ 2147483647 h 25"/>
                <a:gd name="T78" fmla="*/ 2147483647 w 19"/>
                <a:gd name="T79" fmla="*/ 2147483647 h 25"/>
                <a:gd name="T80" fmla="*/ 2147483647 w 19"/>
                <a:gd name="T81" fmla="*/ 2147483647 h 25"/>
                <a:gd name="T82" fmla="*/ 0 w 19"/>
                <a:gd name="T83" fmla="*/ 2147483647 h 25"/>
                <a:gd name="T84" fmla="*/ 0 w 19"/>
                <a:gd name="T85" fmla="*/ 2147483647 h 25"/>
                <a:gd name="T86" fmla="*/ 0 w 19"/>
                <a:gd name="T87" fmla="*/ 2147483647 h 25"/>
                <a:gd name="T88" fmla="*/ 0 w 19"/>
                <a:gd name="T89" fmla="*/ 2147483647 h 25"/>
                <a:gd name="T90" fmla="*/ 0 w 19"/>
                <a:gd name="T91" fmla="*/ 2147483647 h 25"/>
                <a:gd name="T92" fmla="*/ 0 w 19"/>
                <a:gd name="T93" fmla="*/ 2147483647 h 25"/>
                <a:gd name="T94" fmla="*/ 0 w 19"/>
                <a:gd name="T95" fmla="*/ 2147483647 h 25"/>
                <a:gd name="T96" fmla="*/ 0 w 19"/>
                <a:gd name="T97" fmla="*/ 2147483647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5"/>
                <a:gd name="T149" fmla="*/ 19 w 19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5">
                  <a:moveTo>
                    <a:pt x="6" y="12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8" name="Freeform 209"/>
            <p:cNvSpPr>
              <a:spLocks/>
            </p:cNvSpPr>
            <p:nvPr/>
          </p:nvSpPr>
          <p:spPr bwMode="auto">
            <a:xfrm>
              <a:off x="3271271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09" name="Freeform 210"/>
            <p:cNvSpPr>
              <a:spLocks/>
            </p:cNvSpPr>
            <p:nvPr/>
          </p:nvSpPr>
          <p:spPr bwMode="auto">
            <a:xfrm>
              <a:off x="3278683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10" name="Freeform 211"/>
            <p:cNvSpPr>
              <a:spLocks/>
            </p:cNvSpPr>
            <p:nvPr/>
          </p:nvSpPr>
          <p:spPr bwMode="auto">
            <a:xfrm>
              <a:off x="3271271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11" name="Freeform 212"/>
            <p:cNvSpPr>
              <a:spLocks/>
            </p:cNvSpPr>
            <p:nvPr/>
          </p:nvSpPr>
          <p:spPr bwMode="auto">
            <a:xfrm>
              <a:off x="3271271" y="4387315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12" name="Freeform 213"/>
            <p:cNvSpPr>
              <a:spLocks/>
            </p:cNvSpPr>
            <p:nvPr/>
          </p:nvSpPr>
          <p:spPr bwMode="auto">
            <a:xfrm>
              <a:off x="3278683" y="4379902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13" name="Oval 214"/>
            <p:cNvSpPr>
              <a:spLocks noChangeArrowheads="1"/>
            </p:cNvSpPr>
            <p:nvPr/>
          </p:nvSpPr>
          <p:spPr bwMode="auto">
            <a:xfrm>
              <a:off x="3285037" y="4379902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514" name="Freeform 215"/>
            <p:cNvSpPr>
              <a:spLocks/>
            </p:cNvSpPr>
            <p:nvPr/>
          </p:nvSpPr>
          <p:spPr bwMode="auto">
            <a:xfrm>
              <a:off x="3285037" y="4379902"/>
              <a:ext cx="6353" cy="1059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0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2147483647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"/>
                <a:gd name="T35" fmla="*/ 6 w 6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15" name="Freeform 216"/>
            <p:cNvSpPr>
              <a:spLocks/>
            </p:cNvSpPr>
            <p:nvPr/>
          </p:nvSpPr>
          <p:spPr bwMode="auto">
            <a:xfrm>
              <a:off x="3298802" y="4373549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16" name="Freeform 217"/>
            <p:cNvSpPr>
              <a:spLocks/>
            </p:cNvSpPr>
            <p:nvPr/>
          </p:nvSpPr>
          <p:spPr bwMode="auto">
            <a:xfrm>
              <a:off x="3298802" y="4373549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17" name="Freeform 218"/>
            <p:cNvSpPr>
              <a:spLocks/>
            </p:cNvSpPr>
            <p:nvPr/>
          </p:nvSpPr>
          <p:spPr bwMode="auto">
            <a:xfrm>
              <a:off x="3271271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18" name="Rectangle 219"/>
            <p:cNvSpPr>
              <a:spLocks noChangeArrowheads="1"/>
            </p:cNvSpPr>
            <p:nvPr/>
          </p:nvSpPr>
          <p:spPr bwMode="auto">
            <a:xfrm>
              <a:off x="3271271" y="4359783"/>
              <a:ext cx="1059" cy="105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519" name="Freeform 220"/>
            <p:cNvSpPr>
              <a:spLocks/>
            </p:cNvSpPr>
            <p:nvPr/>
          </p:nvSpPr>
          <p:spPr bwMode="auto">
            <a:xfrm>
              <a:off x="3278683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20" name="Freeform 221"/>
            <p:cNvSpPr>
              <a:spLocks/>
            </p:cNvSpPr>
            <p:nvPr/>
          </p:nvSpPr>
          <p:spPr bwMode="auto">
            <a:xfrm>
              <a:off x="3278683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21" name="Freeform 222"/>
            <p:cNvSpPr>
              <a:spLocks/>
            </p:cNvSpPr>
            <p:nvPr/>
          </p:nvSpPr>
          <p:spPr bwMode="auto">
            <a:xfrm>
              <a:off x="3285037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22" name="Freeform 223"/>
            <p:cNvSpPr>
              <a:spLocks/>
            </p:cNvSpPr>
            <p:nvPr/>
          </p:nvSpPr>
          <p:spPr bwMode="auto">
            <a:xfrm>
              <a:off x="3291390" y="4353430"/>
              <a:ext cx="7412" cy="1059"/>
            </a:xfrm>
            <a:custGeom>
              <a:avLst/>
              <a:gdLst>
                <a:gd name="T0" fmla="*/ 2147483647 w 7"/>
                <a:gd name="T1" fmla="*/ 0 h 1"/>
                <a:gd name="T2" fmla="*/ 2147483647 w 7"/>
                <a:gd name="T3" fmla="*/ 0 h 1"/>
                <a:gd name="T4" fmla="*/ 2147483647 w 7"/>
                <a:gd name="T5" fmla="*/ 0 h 1"/>
                <a:gd name="T6" fmla="*/ 2147483647 w 7"/>
                <a:gd name="T7" fmla="*/ 0 h 1"/>
                <a:gd name="T8" fmla="*/ 2147483647 w 7"/>
                <a:gd name="T9" fmla="*/ 0 h 1"/>
                <a:gd name="T10" fmla="*/ 0 w 7"/>
                <a:gd name="T11" fmla="*/ 0 h 1"/>
                <a:gd name="T12" fmla="*/ 0 w 7"/>
                <a:gd name="T13" fmla="*/ 0 h 1"/>
                <a:gd name="T14" fmla="*/ 0 w 7"/>
                <a:gd name="T15" fmla="*/ 0 h 1"/>
                <a:gd name="T16" fmla="*/ 0 w 7"/>
                <a:gd name="T17" fmla="*/ 0 h 1"/>
                <a:gd name="T18" fmla="*/ 0 w 7"/>
                <a:gd name="T19" fmla="*/ 0 h 1"/>
                <a:gd name="T20" fmla="*/ 0 w 7"/>
                <a:gd name="T21" fmla="*/ 0 h 1"/>
                <a:gd name="T22" fmla="*/ 0 w 7"/>
                <a:gd name="T23" fmla="*/ 0 h 1"/>
                <a:gd name="T24" fmla="*/ 0 w 7"/>
                <a:gd name="T25" fmla="*/ 0 h 1"/>
                <a:gd name="T26" fmla="*/ 0 w 7"/>
                <a:gd name="T27" fmla="*/ 0 h 1"/>
                <a:gd name="T28" fmla="*/ 2147483647 w 7"/>
                <a:gd name="T29" fmla="*/ 0 h 1"/>
                <a:gd name="T30" fmla="*/ 2147483647 w 7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1"/>
                <a:gd name="T50" fmla="*/ 7 w 7"/>
                <a:gd name="T51" fmla="*/ 1 h 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23" name="Rectangle 224"/>
            <p:cNvSpPr>
              <a:spLocks noChangeArrowheads="1"/>
            </p:cNvSpPr>
            <p:nvPr/>
          </p:nvSpPr>
          <p:spPr bwMode="auto">
            <a:xfrm>
              <a:off x="3298802" y="4353430"/>
              <a:ext cx="1059" cy="105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524" name="Freeform 225"/>
            <p:cNvSpPr>
              <a:spLocks/>
            </p:cNvSpPr>
            <p:nvPr/>
          </p:nvSpPr>
          <p:spPr bwMode="auto">
            <a:xfrm>
              <a:off x="3298802" y="4347076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25" name="Freeform 226"/>
            <p:cNvSpPr>
              <a:spLocks/>
            </p:cNvSpPr>
            <p:nvPr/>
          </p:nvSpPr>
          <p:spPr bwMode="auto">
            <a:xfrm>
              <a:off x="3305156" y="433331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26" name="Rectangle 227"/>
            <p:cNvSpPr>
              <a:spLocks noChangeArrowheads="1"/>
            </p:cNvSpPr>
            <p:nvPr/>
          </p:nvSpPr>
          <p:spPr bwMode="auto">
            <a:xfrm>
              <a:off x="3305156" y="4333310"/>
              <a:ext cx="1059" cy="105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527" name="Freeform 228"/>
            <p:cNvSpPr>
              <a:spLocks/>
            </p:cNvSpPr>
            <p:nvPr/>
          </p:nvSpPr>
          <p:spPr bwMode="auto">
            <a:xfrm>
              <a:off x="3311509" y="433331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28" name="Freeform 229"/>
            <p:cNvSpPr>
              <a:spLocks/>
            </p:cNvSpPr>
            <p:nvPr/>
          </p:nvSpPr>
          <p:spPr bwMode="auto">
            <a:xfrm>
              <a:off x="3311509" y="433331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29" name="Oval 230"/>
            <p:cNvSpPr>
              <a:spLocks noChangeArrowheads="1"/>
            </p:cNvSpPr>
            <p:nvPr/>
          </p:nvSpPr>
          <p:spPr bwMode="auto">
            <a:xfrm>
              <a:off x="3318922" y="4339664"/>
              <a:ext cx="1059" cy="105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530" name="Freeform 231"/>
            <p:cNvSpPr>
              <a:spLocks/>
            </p:cNvSpPr>
            <p:nvPr/>
          </p:nvSpPr>
          <p:spPr bwMode="auto">
            <a:xfrm>
              <a:off x="3318922" y="4339664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1"/>
                <a:gd name="T62" fmla="*/ 1 w 1"/>
                <a:gd name="T63" fmla="*/ 1 h 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31" name="Freeform 232"/>
            <p:cNvSpPr>
              <a:spLocks/>
            </p:cNvSpPr>
            <p:nvPr/>
          </p:nvSpPr>
          <p:spPr bwMode="auto">
            <a:xfrm>
              <a:off x="3318922" y="4339664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32" name="Freeform 233"/>
            <p:cNvSpPr>
              <a:spLocks/>
            </p:cNvSpPr>
            <p:nvPr/>
          </p:nvSpPr>
          <p:spPr bwMode="auto">
            <a:xfrm>
              <a:off x="3311509" y="4339664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33" name="Freeform 234"/>
            <p:cNvSpPr>
              <a:spLocks/>
            </p:cNvSpPr>
            <p:nvPr/>
          </p:nvSpPr>
          <p:spPr bwMode="auto">
            <a:xfrm>
              <a:off x="3271271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34" name="Freeform 235"/>
            <p:cNvSpPr>
              <a:spLocks/>
            </p:cNvSpPr>
            <p:nvPr/>
          </p:nvSpPr>
          <p:spPr bwMode="auto">
            <a:xfrm>
              <a:off x="3298802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35" name="Freeform 236"/>
            <p:cNvSpPr>
              <a:spLocks/>
            </p:cNvSpPr>
            <p:nvPr/>
          </p:nvSpPr>
          <p:spPr bwMode="auto">
            <a:xfrm>
              <a:off x="3298802" y="435343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"/>
                <a:gd name="T53" fmla="*/ 1 w 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36" name="Freeform 237"/>
            <p:cNvSpPr>
              <a:spLocks/>
            </p:cNvSpPr>
            <p:nvPr/>
          </p:nvSpPr>
          <p:spPr bwMode="auto">
            <a:xfrm>
              <a:off x="3311509" y="4333310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37" name="Freeform 238"/>
            <p:cNvSpPr>
              <a:spLocks/>
            </p:cNvSpPr>
            <p:nvPr/>
          </p:nvSpPr>
          <p:spPr bwMode="auto">
            <a:xfrm>
              <a:off x="3318922" y="4339664"/>
              <a:ext cx="1059" cy="105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38" name="Freeform 239"/>
            <p:cNvSpPr>
              <a:spLocks/>
            </p:cNvSpPr>
            <p:nvPr/>
          </p:nvSpPr>
          <p:spPr bwMode="auto">
            <a:xfrm>
              <a:off x="2485565" y="3970107"/>
              <a:ext cx="900067" cy="558042"/>
            </a:xfrm>
            <a:custGeom>
              <a:avLst/>
              <a:gdLst>
                <a:gd name="T0" fmla="*/ 2147483647 w 850"/>
                <a:gd name="T1" fmla="*/ 2147483647 h 527"/>
                <a:gd name="T2" fmla="*/ 2147483647 w 850"/>
                <a:gd name="T3" fmla="*/ 2147483647 h 527"/>
                <a:gd name="T4" fmla="*/ 2147483647 w 850"/>
                <a:gd name="T5" fmla="*/ 2147483647 h 527"/>
                <a:gd name="T6" fmla="*/ 2147483647 w 850"/>
                <a:gd name="T7" fmla="*/ 2147483647 h 527"/>
                <a:gd name="T8" fmla="*/ 2147483647 w 850"/>
                <a:gd name="T9" fmla="*/ 2147483647 h 527"/>
                <a:gd name="T10" fmla="*/ 2147483647 w 850"/>
                <a:gd name="T11" fmla="*/ 2147483647 h 527"/>
                <a:gd name="T12" fmla="*/ 2147483647 w 850"/>
                <a:gd name="T13" fmla="*/ 2147483647 h 527"/>
                <a:gd name="T14" fmla="*/ 2147483647 w 850"/>
                <a:gd name="T15" fmla="*/ 2147483647 h 527"/>
                <a:gd name="T16" fmla="*/ 2147483647 w 850"/>
                <a:gd name="T17" fmla="*/ 2147483647 h 527"/>
                <a:gd name="T18" fmla="*/ 2147483647 w 850"/>
                <a:gd name="T19" fmla="*/ 2147483647 h 527"/>
                <a:gd name="T20" fmla="*/ 2147483647 w 850"/>
                <a:gd name="T21" fmla="*/ 2147483647 h 527"/>
                <a:gd name="T22" fmla="*/ 2147483647 w 850"/>
                <a:gd name="T23" fmla="*/ 2147483647 h 527"/>
                <a:gd name="T24" fmla="*/ 2147483647 w 850"/>
                <a:gd name="T25" fmla="*/ 2147483647 h 527"/>
                <a:gd name="T26" fmla="*/ 2147483647 w 850"/>
                <a:gd name="T27" fmla="*/ 2147483647 h 527"/>
                <a:gd name="T28" fmla="*/ 2147483647 w 850"/>
                <a:gd name="T29" fmla="*/ 2147483647 h 527"/>
                <a:gd name="T30" fmla="*/ 2147483647 w 850"/>
                <a:gd name="T31" fmla="*/ 2147483647 h 527"/>
                <a:gd name="T32" fmla="*/ 2147483647 w 850"/>
                <a:gd name="T33" fmla="*/ 2147483647 h 527"/>
                <a:gd name="T34" fmla="*/ 2147483647 w 850"/>
                <a:gd name="T35" fmla="*/ 2147483647 h 527"/>
                <a:gd name="T36" fmla="*/ 2147483647 w 850"/>
                <a:gd name="T37" fmla="*/ 2147483647 h 527"/>
                <a:gd name="T38" fmla="*/ 2147483647 w 850"/>
                <a:gd name="T39" fmla="*/ 2147483647 h 527"/>
                <a:gd name="T40" fmla="*/ 2147483647 w 850"/>
                <a:gd name="T41" fmla="*/ 2147483647 h 527"/>
                <a:gd name="T42" fmla="*/ 2147483647 w 850"/>
                <a:gd name="T43" fmla="*/ 2147483647 h 527"/>
                <a:gd name="T44" fmla="*/ 2147483647 w 850"/>
                <a:gd name="T45" fmla="*/ 2147483647 h 527"/>
                <a:gd name="T46" fmla="*/ 2147483647 w 850"/>
                <a:gd name="T47" fmla="*/ 2147483647 h 527"/>
                <a:gd name="T48" fmla="*/ 2147483647 w 850"/>
                <a:gd name="T49" fmla="*/ 2147483647 h 527"/>
                <a:gd name="T50" fmla="*/ 2147483647 w 850"/>
                <a:gd name="T51" fmla="*/ 2147483647 h 527"/>
                <a:gd name="T52" fmla="*/ 2147483647 w 850"/>
                <a:gd name="T53" fmla="*/ 2147483647 h 527"/>
                <a:gd name="T54" fmla="*/ 2147483647 w 850"/>
                <a:gd name="T55" fmla="*/ 2147483647 h 527"/>
                <a:gd name="T56" fmla="*/ 2147483647 w 850"/>
                <a:gd name="T57" fmla="*/ 2147483647 h 527"/>
                <a:gd name="T58" fmla="*/ 2147483647 w 850"/>
                <a:gd name="T59" fmla="*/ 2147483647 h 527"/>
                <a:gd name="T60" fmla="*/ 2147483647 w 850"/>
                <a:gd name="T61" fmla="*/ 2147483647 h 527"/>
                <a:gd name="T62" fmla="*/ 2147483647 w 850"/>
                <a:gd name="T63" fmla="*/ 2147483647 h 527"/>
                <a:gd name="T64" fmla="*/ 2147483647 w 850"/>
                <a:gd name="T65" fmla="*/ 2147483647 h 527"/>
                <a:gd name="T66" fmla="*/ 2147483647 w 850"/>
                <a:gd name="T67" fmla="*/ 2147483647 h 527"/>
                <a:gd name="T68" fmla="*/ 2147483647 w 850"/>
                <a:gd name="T69" fmla="*/ 2147483647 h 527"/>
                <a:gd name="T70" fmla="*/ 2147483647 w 850"/>
                <a:gd name="T71" fmla="*/ 2147483647 h 527"/>
                <a:gd name="T72" fmla="*/ 2147483647 w 850"/>
                <a:gd name="T73" fmla="*/ 2147483647 h 527"/>
                <a:gd name="T74" fmla="*/ 2147483647 w 850"/>
                <a:gd name="T75" fmla="*/ 2147483647 h 527"/>
                <a:gd name="T76" fmla="*/ 2147483647 w 850"/>
                <a:gd name="T77" fmla="*/ 2147483647 h 527"/>
                <a:gd name="T78" fmla="*/ 2147483647 w 850"/>
                <a:gd name="T79" fmla="*/ 2147483647 h 527"/>
                <a:gd name="T80" fmla="*/ 2147483647 w 850"/>
                <a:gd name="T81" fmla="*/ 2147483647 h 527"/>
                <a:gd name="T82" fmla="*/ 2147483647 w 850"/>
                <a:gd name="T83" fmla="*/ 2147483647 h 527"/>
                <a:gd name="T84" fmla="*/ 2147483647 w 850"/>
                <a:gd name="T85" fmla="*/ 2147483647 h 527"/>
                <a:gd name="T86" fmla="*/ 2147483647 w 850"/>
                <a:gd name="T87" fmla="*/ 2147483647 h 527"/>
                <a:gd name="T88" fmla="*/ 2147483647 w 850"/>
                <a:gd name="T89" fmla="*/ 2147483647 h 527"/>
                <a:gd name="T90" fmla="*/ 2147483647 w 850"/>
                <a:gd name="T91" fmla="*/ 2147483647 h 527"/>
                <a:gd name="T92" fmla="*/ 2147483647 w 850"/>
                <a:gd name="T93" fmla="*/ 2147483647 h 527"/>
                <a:gd name="T94" fmla="*/ 2147483647 w 850"/>
                <a:gd name="T95" fmla="*/ 2147483647 h 527"/>
                <a:gd name="T96" fmla="*/ 2147483647 w 850"/>
                <a:gd name="T97" fmla="*/ 2147483647 h 527"/>
                <a:gd name="T98" fmla="*/ 2147483647 w 850"/>
                <a:gd name="T99" fmla="*/ 2147483647 h 527"/>
                <a:gd name="T100" fmla="*/ 2147483647 w 850"/>
                <a:gd name="T101" fmla="*/ 2147483647 h 527"/>
                <a:gd name="T102" fmla="*/ 2147483647 w 850"/>
                <a:gd name="T103" fmla="*/ 2147483647 h 527"/>
                <a:gd name="T104" fmla="*/ 2147483647 w 850"/>
                <a:gd name="T105" fmla="*/ 2147483647 h 527"/>
                <a:gd name="T106" fmla="*/ 2147483647 w 850"/>
                <a:gd name="T107" fmla="*/ 2147483647 h 527"/>
                <a:gd name="T108" fmla="*/ 2147483647 w 850"/>
                <a:gd name="T109" fmla="*/ 2147483647 h 527"/>
                <a:gd name="T110" fmla="*/ 2147483647 w 850"/>
                <a:gd name="T111" fmla="*/ 2147483647 h 527"/>
                <a:gd name="T112" fmla="*/ 2147483647 w 850"/>
                <a:gd name="T113" fmla="*/ 2147483647 h 527"/>
                <a:gd name="T114" fmla="*/ 2147483647 w 850"/>
                <a:gd name="T115" fmla="*/ 2147483647 h 527"/>
                <a:gd name="T116" fmla="*/ 2147483647 w 850"/>
                <a:gd name="T117" fmla="*/ 2147483647 h 527"/>
                <a:gd name="T118" fmla="*/ 2147483647 w 850"/>
                <a:gd name="T119" fmla="*/ 2147483647 h 527"/>
                <a:gd name="T120" fmla="*/ 2147483647 w 850"/>
                <a:gd name="T121" fmla="*/ 2147483647 h 527"/>
                <a:gd name="T122" fmla="*/ 2147483647 w 850"/>
                <a:gd name="T123" fmla="*/ 2147483647 h 527"/>
                <a:gd name="T124" fmla="*/ 2147483647 w 850"/>
                <a:gd name="T125" fmla="*/ 2147483647 h 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0"/>
                <a:gd name="T190" fmla="*/ 0 h 527"/>
                <a:gd name="T191" fmla="*/ 850 w 850"/>
                <a:gd name="T192" fmla="*/ 527 h 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0" h="527">
                  <a:moveTo>
                    <a:pt x="0" y="273"/>
                  </a:moveTo>
                  <a:lnTo>
                    <a:pt x="0" y="273"/>
                  </a:lnTo>
                  <a:lnTo>
                    <a:pt x="0" y="267"/>
                  </a:lnTo>
                  <a:lnTo>
                    <a:pt x="6" y="267"/>
                  </a:lnTo>
                  <a:lnTo>
                    <a:pt x="13" y="261"/>
                  </a:lnTo>
                  <a:lnTo>
                    <a:pt x="19" y="261"/>
                  </a:lnTo>
                  <a:lnTo>
                    <a:pt x="19" y="254"/>
                  </a:lnTo>
                  <a:lnTo>
                    <a:pt x="25" y="254"/>
                  </a:lnTo>
                  <a:lnTo>
                    <a:pt x="32" y="248"/>
                  </a:lnTo>
                  <a:lnTo>
                    <a:pt x="38" y="248"/>
                  </a:lnTo>
                  <a:lnTo>
                    <a:pt x="38" y="241"/>
                  </a:lnTo>
                  <a:lnTo>
                    <a:pt x="44" y="241"/>
                  </a:lnTo>
                  <a:lnTo>
                    <a:pt x="51" y="241"/>
                  </a:lnTo>
                  <a:lnTo>
                    <a:pt x="51" y="235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3" y="229"/>
                  </a:lnTo>
                  <a:lnTo>
                    <a:pt x="70" y="229"/>
                  </a:lnTo>
                  <a:lnTo>
                    <a:pt x="70" y="222"/>
                  </a:lnTo>
                  <a:lnTo>
                    <a:pt x="76" y="222"/>
                  </a:lnTo>
                  <a:lnTo>
                    <a:pt x="76" y="210"/>
                  </a:lnTo>
                  <a:lnTo>
                    <a:pt x="82" y="203"/>
                  </a:lnTo>
                  <a:lnTo>
                    <a:pt x="89" y="197"/>
                  </a:lnTo>
                  <a:lnTo>
                    <a:pt x="89" y="191"/>
                  </a:lnTo>
                  <a:lnTo>
                    <a:pt x="95" y="191"/>
                  </a:lnTo>
                  <a:lnTo>
                    <a:pt x="101" y="184"/>
                  </a:lnTo>
                  <a:lnTo>
                    <a:pt x="101" y="178"/>
                  </a:lnTo>
                  <a:lnTo>
                    <a:pt x="95" y="172"/>
                  </a:lnTo>
                  <a:lnTo>
                    <a:pt x="101" y="165"/>
                  </a:lnTo>
                  <a:lnTo>
                    <a:pt x="108" y="165"/>
                  </a:lnTo>
                  <a:lnTo>
                    <a:pt x="114" y="165"/>
                  </a:lnTo>
                  <a:lnTo>
                    <a:pt x="114" y="159"/>
                  </a:lnTo>
                  <a:lnTo>
                    <a:pt x="114" y="153"/>
                  </a:lnTo>
                  <a:lnTo>
                    <a:pt x="120" y="153"/>
                  </a:lnTo>
                  <a:lnTo>
                    <a:pt x="120" y="146"/>
                  </a:lnTo>
                  <a:lnTo>
                    <a:pt x="120" y="140"/>
                  </a:lnTo>
                  <a:lnTo>
                    <a:pt x="120" y="134"/>
                  </a:lnTo>
                  <a:lnTo>
                    <a:pt x="127" y="134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33" y="115"/>
                  </a:lnTo>
                  <a:lnTo>
                    <a:pt x="139" y="115"/>
                  </a:lnTo>
                  <a:lnTo>
                    <a:pt x="146" y="108"/>
                  </a:lnTo>
                  <a:lnTo>
                    <a:pt x="139" y="108"/>
                  </a:lnTo>
                  <a:lnTo>
                    <a:pt x="139" y="102"/>
                  </a:lnTo>
                  <a:lnTo>
                    <a:pt x="139" y="96"/>
                  </a:lnTo>
                  <a:lnTo>
                    <a:pt x="146" y="83"/>
                  </a:lnTo>
                  <a:lnTo>
                    <a:pt x="152" y="83"/>
                  </a:lnTo>
                  <a:lnTo>
                    <a:pt x="152" y="77"/>
                  </a:lnTo>
                  <a:lnTo>
                    <a:pt x="159" y="70"/>
                  </a:lnTo>
                  <a:lnTo>
                    <a:pt x="165" y="70"/>
                  </a:lnTo>
                  <a:lnTo>
                    <a:pt x="165" y="64"/>
                  </a:lnTo>
                  <a:lnTo>
                    <a:pt x="165" y="57"/>
                  </a:lnTo>
                  <a:lnTo>
                    <a:pt x="171" y="57"/>
                  </a:lnTo>
                  <a:lnTo>
                    <a:pt x="178" y="51"/>
                  </a:lnTo>
                  <a:lnTo>
                    <a:pt x="184" y="51"/>
                  </a:lnTo>
                  <a:lnTo>
                    <a:pt x="190" y="51"/>
                  </a:lnTo>
                  <a:lnTo>
                    <a:pt x="197" y="45"/>
                  </a:lnTo>
                  <a:lnTo>
                    <a:pt x="197" y="38"/>
                  </a:lnTo>
                  <a:lnTo>
                    <a:pt x="203" y="32"/>
                  </a:lnTo>
                  <a:lnTo>
                    <a:pt x="203" y="26"/>
                  </a:lnTo>
                  <a:lnTo>
                    <a:pt x="209" y="26"/>
                  </a:lnTo>
                  <a:lnTo>
                    <a:pt x="216" y="26"/>
                  </a:lnTo>
                  <a:lnTo>
                    <a:pt x="216" y="19"/>
                  </a:lnTo>
                  <a:lnTo>
                    <a:pt x="222" y="19"/>
                  </a:lnTo>
                  <a:lnTo>
                    <a:pt x="228" y="19"/>
                  </a:lnTo>
                  <a:lnTo>
                    <a:pt x="228" y="13"/>
                  </a:lnTo>
                  <a:lnTo>
                    <a:pt x="235" y="13"/>
                  </a:lnTo>
                  <a:lnTo>
                    <a:pt x="241" y="13"/>
                  </a:lnTo>
                  <a:lnTo>
                    <a:pt x="241" y="7"/>
                  </a:lnTo>
                  <a:lnTo>
                    <a:pt x="247" y="7"/>
                  </a:lnTo>
                  <a:lnTo>
                    <a:pt x="254" y="0"/>
                  </a:lnTo>
                  <a:lnTo>
                    <a:pt x="254" y="7"/>
                  </a:lnTo>
                  <a:lnTo>
                    <a:pt x="260" y="7"/>
                  </a:lnTo>
                  <a:lnTo>
                    <a:pt x="260" y="13"/>
                  </a:lnTo>
                  <a:lnTo>
                    <a:pt x="266" y="13"/>
                  </a:lnTo>
                  <a:lnTo>
                    <a:pt x="273" y="13"/>
                  </a:lnTo>
                  <a:lnTo>
                    <a:pt x="279" y="13"/>
                  </a:lnTo>
                  <a:lnTo>
                    <a:pt x="285" y="13"/>
                  </a:lnTo>
                  <a:lnTo>
                    <a:pt x="292" y="13"/>
                  </a:lnTo>
                  <a:lnTo>
                    <a:pt x="292" y="19"/>
                  </a:lnTo>
                  <a:lnTo>
                    <a:pt x="298" y="19"/>
                  </a:lnTo>
                  <a:lnTo>
                    <a:pt x="304" y="19"/>
                  </a:lnTo>
                  <a:lnTo>
                    <a:pt x="311" y="19"/>
                  </a:lnTo>
                  <a:lnTo>
                    <a:pt x="317" y="19"/>
                  </a:lnTo>
                  <a:lnTo>
                    <a:pt x="323" y="19"/>
                  </a:lnTo>
                  <a:lnTo>
                    <a:pt x="330" y="19"/>
                  </a:lnTo>
                  <a:lnTo>
                    <a:pt x="336" y="13"/>
                  </a:lnTo>
                  <a:lnTo>
                    <a:pt x="343" y="13"/>
                  </a:lnTo>
                  <a:lnTo>
                    <a:pt x="343" y="19"/>
                  </a:lnTo>
                  <a:lnTo>
                    <a:pt x="349" y="19"/>
                  </a:lnTo>
                  <a:lnTo>
                    <a:pt x="355" y="26"/>
                  </a:lnTo>
                  <a:lnTo>
                    <a:pt x="362" y="19"/>
                  </a:lnTo>
                  <a:lnTo>
                    <a:pt x="368" y="19"/>
                  </a:lnTo>
                  <a:lnTo>
                    <a:pt x="368" y="26"/>
                  </a:lnTo>
                  <a:lnTo>
                    <a:pt x="362" y="26"/>
                  </a:lnTo>
                  <a:lnTo>
                    <a:pt x="362" y="32"/>
                  </a:lnTo>
                  <a:lnTo>
                    <a:pt x="362" y="38"/>
                  </a:lnTo>
                  <a:lnTo>
                    <a:pt x="368" y="45"/>
                  </a:lnTo>
                  <a:lnTo>
                    <a:pt x="368" y="51"/>
                  </a:lnTo>
                  <a:lnTo>
                    <a:pt x="374" y="51"/>
                  </a:lnTo>
                  <a:lnTo>
                    <a:pt x="381" y="51"/>
                  </a:lnTo>
                  <a:lnTo>
                    <a:pt x="381" y="45"/>
                  </a:lnTo>
                  <a:lnTo>
                    <a:pt x="387" y="38"/>
                  </a:lnTo>
                  <a:lnTo>
                    <a:pt x="393" y="38"/>
                  </a:lnTo>
                  <a:lnTo>
                    <a:pt x="393" y="45"/>
                  </a:lnTo>
                  <a:lnTo>
                    <a:pt x="393" y="51"/>
                  </a:lnTo>
                  <a:lnTo>
                    <a:pt x="393" y="64"/>
                  </a:lnTo>
                  <a:lnTo>
                    <a:pt x="400" y="64"/>
                  </a:lnTo>
                  <a:lnTo>
                    <a:pt x="406" y="64"/>
                  </a:lnTo>
                  <a:lnTo>
                    <a:pt x="406" y="57"/>
                  </a:lnTo>
                  <a:lnTo>
                    <a:pt x="400" y="57"/>
                  </a:lnTo>
                  <a:lnTo>
                    <a:pt x="406" y="51"/>
                  </a:lnTo>
                  <a:lnTo>
                    <a:pt x="400" y="51"/>
                  </a:lnTo>
                  <a:lnTo>
                    <a:pt x="406" y="45"/>
                  </a:lnTo>
                  <a:lnTo>
                    <a:pt x="406" y="38"/>
                  </a:lnTo>
                  <a:lnTo>
                    <a:pt x="412" y="38"/>
                  </a:lnTo>
                  <a:lnTo>
                    <a:pt x="419" y="38"/>
                  </a:lnTo>
                  <a:lnTo>
                    <a:pt x="425" y="38"/>
                  </a:lnTo>
                  <a:lnTo>
                    <a:pt x="431" y="38"/>
                  </a:lnTo>
                  <a:lnTo>
                    <a:pt x="438" y="38"/>
                  </a:lnTo>
                  <a:lnTo>
                    <a:pt x="444" y="38"/>
                  </a:lnTo>
                  <a:lnTo>
                    <a:pt x="450" y="32"/>
                  </a:lnTo>
                  <a:lnTo>
                    <a:pt x="450" y="38"/>
                  </a:lnTo>
                  <a:lnTo>
                    <a:pt x="457" y="32"/>
                  </a:lnTo>
                  <a:lnTo>
                    <a:pt x="457" y="38"/>
                  </a:lnTo>
                  <a:lnTo>
                    <a:pt x="463" y="38"/>
                  </a:lnTo>
                  <a:lnTo>
                    <a:pt x="463" y="32"/>
                  </a:lnTo>
                  <a:lnTo>
                    <a:pt x="463" y="26"/>
                  </a:lnTo>
                  <a:lnTo>
                    <a:pt x="469" y="26"/>
                  </a:lnTo>
                  <a:lnTo>
                    <a:pt x="469" y="32"/>
                  </a:lnTo>
                  <a:lnTo>
                    <a:pt x="469" y="38"/>
                  </a:lnTo>
                  <a:lnTo>
                    <a:pt x="476" y="38"/>
                  </a:lnTo>
                  <a:lnTo>
                    <a:pt x="482" y="38"/>
                  </a:lnTo>
                  <a:lnTo>
                    <a:pt x="482" y="32"/>
                  </a:lnTo>
                  <a:lnTo>
                    <a:pt x="482" y="38"/>
                  </a:lnTo>
                  <a:lnTo>
                    <a:pt x="488" y="32"/>
                  </a:lnTo>
                  <a:lnTo>
                    <a:pt x="488" y="26"/>
                  </a:lnTo>
                  <a:lnTo>
                    <a:pt x="488" y="32"/>
                  </a:lnTo>
                  <a:lnTo>
                    <a:pt x="495" y="32"/>
                  </a:lnTo>
                  <a:lnTo>
                    <a:pt x="495" y="38"/>
                  </a:lnTo>
                  <a:lnTo>
                    <a:pt x="495" y="32"/>
                  </a:lnTo>
                  <a:lnTo>
                    <a:pt x="501" y="32"/>
                  </a:lnTo>
                  <a:lnTo>
                    <a:pt x="501" y="26"/>
                  </a:lnTo>
                  <a:lnTo>
                    <a:pt x="495" y="26"/>
                  </a:lnTo>
                  <a:lnTo>
                    <a:pt x="501" y="26"/>
                  </a:lnTo>
                  <a:lnTo>
                    <a:pt x="507" y="26"/>
                  </a:lnTo>
                  <a:lnTo>
                    <a:pt x="514" y="26"/>
                  </a:lnTo>
                  <a:lnTo>
                    <a:pt x="514" y="19"/>
                  </a:lnTo>
                  <a:lnTo>
                    <a:pt x="514" y="26"/>
                  </a:lnTo>
                  <a:lnTo>
                    <a:pt x="520" y="26"/>
                  </a:lnTo>
                  <a:lnTo>
                    <a:pt x="527" y="26"/>
                  </a:lnTo>
                  <a:lnTo>
                    <a:pt x="533" y="19"/>
                  </a:lnTo>
                  <a:lnTo>
                    <a:pt x="539" y="19"/>
                  </a:lnTo>
                  <a:lnTo>
                    <a:pt x="539" y="26"/>
                  </a:lnTo>
                  <a:lnTo>
                    <a:pt x="539" y="32"/>
                  </a:lnTo>
                  <a:lnTo>
                    <a:pt x="546" y="32"/>
                  </a:lnTo>
                  <a:lnTo>
                    <a:pt x="552" y="32"/>
                  </a:lnTo>
                  <a:lnTo>
                    <a:pt x="552" y="38"/>
                  </a:lnTo>
                  <a:lnTo>
                    <a:pt x="558" y="38"/>
                  </a:lnTo>
                  <a:lnTo>
                    <a:pt x="558" y="45"/>
                  </a:lnTo>
                  <a:lnTo>
                    <a:pt x="558" y="51"/>
                  </a:lnTo>
                  <a:lnTo>
                    <a:pt x="552" y="51"/>
                  </a:lnTo>
                  <a:lnTo>
                    <a:pt x="552" y="57"/>
                  </a:lnTo>
                  <a:lnTo>
                    <a:pt x="552" y="64"/>
                  </a:lnTo>
                  <a:lnTo>
                    <a:pt x="558" y="70"/>
                  </a:lnTo>
                  <a:lnTo>
                    <a:pt x="565" y="70"/>
                  </a:lnTo>
                  <a:lnTo>
                    <a:pt x="565" y="77"/>
                  </a:lnTo>
                  <a:lnTo>
                    <a:pt x="571" y="77"/>
                  </a:lnTo>
                  <a:lnTo>
                    <a:pt x="565" y="77"/>
                  </a:lnTo>
                  <a:lnTo>
                    <a:pt x="571" y="83"/>
                  </a:lnTo>
                  <a:lnTo>
                    <a:pt x="571" y="89"/>
                  </a:lnTo>
                  <a:lnTo>
                    <a:pt x="565" y="89"/>
                  </a:lnTo>
                  <a:lnTo>
                    <a:pt x="565" y="96"/>
                  </a:lnTo>
                  <a:lnTo>
                    <a:pt x="558" y="96"/>
                  </a:lnTo>
                  <a:lnTo>
                    <a:pt x="558" y="102"/>
                  </a:lnTo>
                  <a:lnTo>
                    <a:pt x="558" y="108"/>
                  </a:lnTo>
                  <a:lnTo>
                    <a:pt x="558" y="115"/>
                  </a:lnTo>
                  <a:lnTo>
                    <a:pt x="565" y="115"/>
                  </a:lnTo>
                  <a:lnTo>
                    <a:pt x="565" y="121"/>
                  </a:lnTo>
                  <a:lnTo>
                    <a:pt x="565" y="127"/>
                  </a:lnTo>
                  <a:lnTo>
                    <a:pt x="571" y="127"/>
                  </a:lnTo>
                  <a:lnTo>
                    <a:pt x="565" y="127"/>
                  </a:lnTo>
                  <a:lnTo>
                    <a:pt x="571" y="127"/>
                  </a:lnTo>
                  <a:lnTo>
                    <a:pt x="571" y="134"/>
                  </a:lnTo>
                  <a:lnTo>
                    <a:pt x="571" y="140"/>
                  </a:lnTo>
                  <a:lnTo>
                    <a:pt x="577" y="140"/>
                  </a:lnTo>
                  <a:lnTo>
                    <a:pt x="571" y="140"/>
                  </a:lnTo>
                  <a:lnTo>
                    <a:pt x="577" y="140"/>
                  </a:lnTo>
                  <a:lnTo>
                    <a:pt x="577" y="146"/>
                  </a:lnTo>
                  <a:lnTo>
                    <a:pt x="577" y="153"/>
                  </a:lnTo>
                  <a:lnTo>
                    <a:pt x="584" y="153"/>
                  </a:lnTo>
                  <a:lnTo>
                    <a:pt x="577" y="153"/>
                  </a:lnTo>
                  <a:lnTo>
                    <a:pt x="584" y="153"/>
                  </a:lnTo>
                  <a:lnTo>
                    <a:pt x="577" y="159"/>
                  </a:lnTo>
                  <a:lnTo>
                    <a:pt x="584" y="159"/>
                  </a:lnTo>
                  <a:lnTo>
                    <a:pt x="590" y="159"/>
                  </a:lnTo>
                  <a:lnTo>
                    <a:pt x="596" y="159"/>
                  </a:lnTo>
                  <a:lnTo>
                    <a:pt x="596" y="153"/>
                  </a:lnTo>
                  <a:lnTo>
                    <a:pt x="603" y="153"/>
                  </a:lnTo>
                  <a:lnTo>
                    <a:pt x="609" y="159"/>
                  </a:lnTo>
                  <a:lnTo>
                    <a:pt x="609" y="153"/>
                  </a:lnTo>
                  <a:lnTo>
                    <a:pt x="615" y="153"/>
                  </a:lnTo>
                  <a:lnTo>
                    <a:pt x="615" y="159"/>
                  </a:lnTo>
                  <a:lnTo>
                    <a:pt x="622" y="159"/>
                  </a:lnTo>
                  <a:lnTo>
                    <a:pt x="628" y="159"/>
                  </a:lnTo>
                  <a:lnTo>
                    <a:pt x="628" y="165"/>
                  </a:lnTo>
                  <a:lnTo>
                    <a:pt x="628" y="172"/>
                  </a:lnTo>
                  <a:lnTo>
                    <a:pt x="628" y="178"/>
                  </a:lnTo>
                  <a:lnTo>
                    <a:pt x="622" y="178"/>
                  </a:lnTo>
                  <a:lnTo>
                    <a:pt x="622" y="184"/>
                  </a:lnTo>
                  <a:lnTo>
                    <a:pt x="615" y="184"/>
                  </a:lnTo>
                  <a:lnTo>
                    <a:pt x="615" y="191"/>
                  </a:lnTo>
                  <a:lnTo>
                    <a:pt x="615" y="197"/>
                  </a:lnTo>
                  <a:lnTo>
                    <a:pt x="609" y="197"/>
                  </a:lnTo>
                  <a:lnTo>
                    <a:pt x="615" y="197"/>
                  </a:lnTo>
                  <a:lnTo>
                    <a:pt x="615" y="203"/>
                  </a:lnTo>
                  <a:lnTo>
                    <a:pt x="609" y="203"/>
                  </a:lnTo>
                  <a:lnTo>
                    <a:pt x="615" y="203"/>
                  </a:lnTo>
                  <a:lnTo>
                    <a:pt x="615" y="210"/>
                  </a:lnTo>
                  <a:lnTo>
                    <a:pt x="615" y="216"/>
                  </a:lnTo>
                  <a:lnTo>
                    <a:pt x="609" y="216"/>
                  </a:lnTo>
                  <a:lnTo>
                    <a:pt x="615" y="222"/>
                  </a:lnTo>
                  <a:lnTo>
                    <a:pt x="609" y="222"/>
                  </a:lnTo>
                  <a:lnTo>
                    <a:pt x="615" y="222"/>
                  </a:lnTo>
                  <a:lnTo>
                    <a:pt x="615" y="229"/>
                  </a:lnTo>
                  <a:lnTo>
                    <a:pt x="622" y="229"/>
                  </a:lnTo>
                  <a:lnTo>
                    <a:pt x="615" y="229"/>
                  </a:lnTo>
                  <a:lnTo>
                    <a:pt x="609" y="229"/>
                  </a:lnTo>
                  <a:lnTo>
                    <a:pt x="615" y="229"/>
                  </a:lnTo>
                  <a:lnTo>
                    <a:pt x="609" y="235"/>
                  </a:lnTo>
                  <a:lnTo>
                    <a:pt x="609" y="241"/>
                  </a:lnTo>
                  <a:lnTo>
                    <a:pt x="609" y="248"/>
                  </a:lnTo>
                  <a:lnTo>
                    <a:pt x="615" y="248"/>
                  </a:lnTo>
                  <a:lnTo>
                    <a:pt x="615" y="254"/>
                  </a:lnTo>
                  <a:lnTo>
                    <a:pt x="622" y="254"/>
                  </a:lnTo>
                  <a:lnTo>
                    <a:pt x="622" y="261"/>
                  </a:lnTo>
                  <a:lnTo>
                    <a:pt x="628" y="261"/>
                  </a:lnTo>
                  <a:lnTo>
                    <a:pt x="622" y="261"/>
                  </a:lnTo>
                  <a:lnTo>
                    <a:pt x="628" y="261"/>
                  </a:lnTo>
                  <a:lnTo>
                    <a:pt x="634" y="261"/>
                  </a:lnTo>
                  <a:lnTo>
                    <a:pt x="634" y="267"/>
                  </a:lnTo>
                  <a:lnTo>
                    <a:pt x="634" y="273"/>
                  </a:lnTo>
                  <a:lnTo>
                    <a:pt x="641" y="273"/>
                  </a:lnTo>
                  <a:lnTo>
                    <a:pt x="641" y="280"/>
                  </a:lnTo>
                  <a:lnTo>
                    <a:pt x="634" y="280"/>
                  </a:lnTo>
                  <a:lnTo>
                    <a:pt x="628" y="280"/>
                  </a:lnTo>
                  <a:lnTo>
                    <a:pt x="634" y="280"/>
                  </a:lnTo>
                  <a:lnTo>
                    <a:pt x="628" y="280"/>
                  </a:lnTo>
                  <a:lnTo>
                    <a:pt x="634" y="280"/>
                  </a:lnTo>
                  <a:lnTo>
                    <a:pt x="634" y="286"/>
                  </a:lnTo>
                  <a:lnTo>
                    <a:pt x="641" y="286"/>
                  </a:lnTo>
                  <a:lnTo>
                    <a:pt x="647" y="286"/>
                  </a:lnTo>
                  <a:lnTo>
                    <a:pt x="641" y="286"/>
                  </a:lnTo>
                  <a:lnTo>
                    <a:pt x="641" y="292"/>
                  </a:lnTo>
                  <a:lnTo>
                    <a:pt x="641" y="299"/>
                  </a:lnTo>
                  <a:lnTo>
                    <a:pt x="647" y="299"/>
                  </a:lnTo>
                  <a:lnTo>
                    <a:pt x="653" y="299"/>
                  </a:lnTo>
                  <a:lnTo>
                    <a:pt x="660" y="299"/>
                  </a:lnTo>
                  <a:lnTo>
                    <a:pt x="666" y="299"/>
                  </a:lnTo>
                  <a:lnTo>
                    <a:pt x="660" y="299"/>
                  </a:lnTo>
                  <a:lnTo>
                    <a:pt x="666" y="299"/>
                  </a:lnTo>
                  <a:lnTo>
                    <a:pt x="672" y="299"/>
                  </a:lnTo>
                  <a:lnTo>
                    <a:pt x="679" y="299"/>
                  </a:lnTo>
                  <a:lnTo>
                    <a:pt x="679" y="292"/>
                  </a:lnTo>
                  <a:lnTo>
                    <a:pt x="679" y="299"/>
                  </a:lnTo>
                  <a:lnTo>
                    <a:pt x="679" y="292"/>
                  </a:lnTo>
                  <a:lnTo>
                    <a:pt x="685" y="292"/>
                  </a:lnTo>
                  <a:lnTo>
                    <a:pt x="685" y="299"/>
                  </a:lnTo>
                  <a:lnTo>
                    <a:pt x="691" y="299"/>
                  </a:lnTo>
                  <a:lnTo>
                    <a:pt x="691" y="292"/>
                  </a:lnTo>
                  <a:lnTo>
                    <a:pt x="698" y="292"/>
                  </a:lnTo>
                  <a:lnTo>
                    <a:pt x="698" y="299"/>
                  </a:lnTo>
                  <a:lnTo>
                    <a:pt x="698" y="292"/>
                  </a:lnTo>
                  <a:lnTo>
                    <a:pt x="704" y="292"/>
                  </a:lnTo>
                  <a:lnTo>
                    <a:pt x="704" y="286"/>
                  </a:lnTo>
                  <a:lnTo>
                    <a:pt x="704" y="280"/>
                  </a:lnTo>
                  <a:lnTo>
                    <a:pt x="698" y="280"/>
                  </a:lnTo>
                  <a:lnTo>
                    <a:pt x="698" y="286"/>
                  </a:lnTo>
                  <a:lnTo>
                    <a:pt x="691" y="286"/>
                  </a:lnTo>
                  <a:lnTo>
                    <a:pt x="691" y="280"/>
                  </a:lnTo>
                  <a:lnTo>
                    <a:pt x="698" y="280"/>
                  </a:lnTo>
                  <a:lnTo>
                    <a:pt x="704" y="273"/>
                  </a:lnTo>
                  <a:lnTo>
                    <a:pt x="704" y="280"/>
                  </a:lnTo>
                  <a:lnTo>
                    <a:pt x="704" y="273"/>
                  </a:lnTo>
                  <a:lnTo>
                    <a:pt x="698" y="273"/>
                  </a:lnTo>
                  <a:lnTo>
                    <a:pt x="704" y="273"/>
                  </a:lnTo>
                  <a:lnTo>
                    <a:pt x="704" y="267"/>
                  </a:lnTo>
                  <a:lnTo>
                    <a:pt x="711" y="267"/>
                  </a:lnTo>
                  <a:lnTo>
                    <a:pt x="711" y="273"/>
                  </a:lnTo>
                  <a:lnTo>
                    <a:pt x="704" y="273"/>
                  </a:lnTo>
                  <a:lnTo>
                    <a:pt x="711" y="273"/>
                  </a:lnTo>
                  <a:lnTo>
                    <a:pt x="717" y="273"/>
                  </a:lnTo>
                  <a:lnTo>
                    <a:pt x="723" y="273"/>
                  </a:lnTo>
                  <a:lnTo>
                    <a:pt x="723" y="267"/>
                  </a:lnTo>
                  <a:lnTo>
                    <a:pt x="723" y="273"/>
                  </a:lnTo>
                  <a:lnTo>
                    <a:pt x="730" y="273"/>
                  </a:lnTo>
                  <a:lnTo>
                    <a:pt x="736" y="273"/>
                  </a:lnTo>
                  <a:lnTo>
                    <a:pt x="742" y="273"/>
                  </a:lnTo>
                  <a:lnTo>
                    <a:pt x="749" y="273"/>
                  </a:lnTo>
                  <a:lnTo>
                    <a:pt x="749" y="267"/>
                  </a:lnTo>
                  <a:lnTo>
                    <a:pt x="755" y="267"/>
                  </a:lnTo>
                  <a:lnTo>
                    <a:pt x="755" y="261"/>
                  </a:lnTo>
                  <a:lnTo>
                    <a:pt x="761" y="261"/>
                  </a:lnTo>
                  <a:lnTo>
                    <a:pt x="768" y="261"/>
                  </a:lnTo>
                  <a:lnTo>
                    <a:pt x="774" y="261"/>
                  </a:lnTo>
                  <a:lnTo>
                    <a:pt x="774" y="254"/>
                  </a:lnTo>
                  <a:lnTo>
                    <a:pt x="780" y="254"/>
                  </a:lnTo>
                  <a:lnTo>
                    <a:pt x="787" y="254"/>
                  </a:lnTo>
                  <a:lnTo>
                    <a:pt x="793" y="254"/>
                  </a:lnTo>
                  <a:lnTo>
                    <a:pt x="799" y="254"/>
                  </a:lnTo>
                  <a:lnTo>
                    <a:pt x="799" y="261"/>
                  </a:lnTo>
                  <a:lnTo>
                    <a:pt x="799" y="267"/>
                  </a:lnTo>
                  <a:lnTo>
                    <a:pt x="806" y="267"/>
                  </a:lnTo>
                  <a:lnTo>
                    <a:pt x="806" y="273"/>
                  </a:lnTo>
                  <a:lnTo>
                    <a:pt x="812" y="273"/>
                  </a:lnTo>
                  <a:lnTo>
                    <a:pt x="818" y="273"/>
                  </a:lnTo>
                  <a:lnTo>
                    <a:pt x="812" y="273"/>
                  </a:lnTo>
                  <a:lnTo>
                    <a:pt x="818" y="273"/>
                  </a:lnTo>
                  <a:lnTo>
                    <a:pt x="812" y="273"/>
                  </a:lnTo>
                  <a:lnTo>
                    <a:pt x="818" y="273"/>
                  </a:lnTo>
                  <a:lnTo>
                    <a:pt x="825" y="273"/>
                  </a:lnTo>
                  <a:lnTo>
                    <a:pt x="831" y="273"/>
                  </a:lnTo>
                  <a:lnTo>
                    <a:pt x="825" y="273"/>
                  </a:lnTo>
                  <a:lnTo>
                    <a:pt x="825" y="267"/>
                  </a:lnTo>
                  <a:lnTo>
                    <a:pt x="831" y="267"/>
                  </a:lnTo>
                  <a:lnTo>
                    <a:pt x="831" y="273"/>
                  </a:lnTo>
                  <a:lnTo>
                    <a:pt x="831" y="267"/>
                  </a:lnTo>
                  <a:lnTo>
                    <a:pt x="831" y="273"/>
                  </a:lnTo>
                  <a:lnTo>
                    <a:pt x="837" y="267"/>
                  </a:lnTo>
                  <a:lnTo>
                    <a:pt x="837" y="273"/>
                  </a:lnTo>
                  <a:lnTo>
                    <a:pt x="844" y="273"/>
                  </a:lnTo>
                  <a:lnTo>
                    <a:pt x="850" y="273"/>
                  </a:lnTo>
                  <a:lnTo>
                    <a:pt x="850" y="280"/>
                  </a:lnTo>
                  <a:lnTo>
                    <a:pt x="844" y="280"/>
                  </a:lnTo>
                  <a:lnTo>
                    <a:pt x="850" y="286"/>
                  </a:lnTo>
                  <a:lnTo>
                    <a:pt x="844" y="286"/>
                  </a:lnTo>
                  <a:lnTo>
                    <a:pt x="844" y="292"/>
                  </a:lnTo>
                  <a:lnTo>
                    <a:pt x="837" y="292"/>
                  </a:lnTo>
                  <a:lnTo>
                    <a:pt x="831" y="299"/>
                  </a:lnTo>
                  <a:lnTo>
                    <a:pt x="831" y="292"/>
                  </a:lnTo>
                  <a:lnTo>
                    <a:pt x="825" y="292"/>
                  </a:lnTo>
                  <a:lnTo>
                    <a:pt x="825" y="299"/>
                  </a:lnTo>
                  <a:lnTo>
                    <a:pt x="818" y="299"/>
                  </a:lnTo>
                  <a:lnTo>
                    <a:pt x="818" y="292"/>
                  </a:lnTo>
                  <a:lnTo>
                    <a:pt x="818" y="299"/>
                  </a:lnTo>
                  <a:lnTo>
                    <a:pt x="812" y="299"/>
                  </a:lnTo>
                  <a:lnTo>
                    <a:pt x="806" y="299"/>
                  </a:lnTo>
                  <a:lnTo>
                    <a:pt x="806" y="305"/>
                  </a:lnTo>
                  <a:lnTo>
                    <a:pt x="799" y="299"/>
                  </a:lnTo>
                  <a:lnTo>
                    <a:pt x="799" y="305"/>
                  </a:lnTo>
                  <a:lnTo>
                    <a:pt x="793" y="305"/>
                  </a:lnTo>
                  <a:lnTo>
                    <a:pt x="793" y="311"/>
                  </a:lnTo>
                  <a:lnTo>
                    <a:pt x="787" y="311"/>
                  </a:lnTo>
                  <a:lnTo>
                    <a:pt x="793" y="311"/>
                  </a:lnTo>
                  <a:lnTo>
                    <a:pt x="787" y="311"/>
                  </a:lnTo>
                  <a:lnTo>
                    <a:pt x="787" y="318"/>
                  </a:lnTo>
                  <a:lnTo>
                    <a:pt x="787" y="324"/>
                  </a:lnTo>
                  <a:lnTo>
                    <a:pt x="780" y="324"/>
                  </a:lnTo>
                  <a:lnTo>
                    <a:pt x="780" y="330"/>
                  </a:lnTo>
                  <a:lnTo>
                    <a:pt x="787" y="330"/>
                  </a:lnTo>
                  <a:lnTo>
                    <a:pt x="787" y="337"/>
                  </a:lnTo>
                  <a:lnTo>
                    <a:pt x="793" y="337"/>
                  </a:lnTo>
                  <a:lnTo>
                    <a:pt x="793" y="343"/>
                  </a:lnTo>
                  <a:lnTo>
                    <a:pt x="799" y="343"/>
                  </a:lnTo>
                  <a:lnTo>
                    <a:pt x="793" y="343"/>
                  </a:lnTo>
                  <a:lnTo>
                    <a:pt x="787" y="343"/>
                  </a:lnTo>
                  <a:lnTo>
                    <a:pt x="780" y="343"/>
                  </a:lnTo>
                  <a:lnTo>
                    <a:pt x="774" y="343"/>
                  </a:lnTo>
                  <a:lnTo>
                    <a:pt x="774" y="349"/>
                  </a:lnTo>
                  <a:lnTo>
                    <a:pt x="768" y="349"/>
                  </a:lnTo>
                  <a:lnTo>
                    <a:pt x="761" y="349"/>
                  </a:lnTo>
                  <a:lnTo>
                    <a:pt x="768" y="349"/>
                  </a:lnTo>
                  <a:lnTo>
                    <a:pt x="768" y="356"/>
                  </a:lnTo>
                  <a:lnTo>
                    <a:pt x="768" y="349"/>
                  </a:lnTo>
                  <a:lnTo>
                    <a:pt x="768" y="356"/>
                  </a:lnTo>
                  <a:lnTo>
                    <a:pt x="761" y="356"/>
                  </a:lnTo>
                  <a:lnTo>
                    <a:pt x="768" y="356"/>
                  </a:lnTo>
                  <a:lnTo>
                    <a:pt x="761" y="356"/>
                  </a:lnTo>
                  <a:lnTo>
                    <a:pt x="761" y="362"/>
                  </a:lnTo>
                  <a:lnTo>
                    <a:pt x="761" y="356"/>
                  </a:lnTo>
                  <a:lnTo>
                    <a:pt x="755" y="356"/>
                  </a:lnTo>
                  <a:lnTo>
                    <a:pt x="755" y="362"/>
                  </a:lnTo>
                  <a:lnTo>
                    <a:pt x="755" y="356"/>
                  </a:lnTo>
                  <a:lnTo>
                    <a:pt x="749" y="356"/>
                  </a:lnTo>
                  <a:lnTo>
                    <a:pt x="749" y="362"/>
                  </a:lnTo>
                  <a:lnTo>
                    <a:pt x="749" y="368"/>
                  </a:lnTo>
                  <a:lnTo>
                    <a:pt x="749" y="362"/>
                  </a:lnTo>
                  <a:lnTo>
                    <a:pt x="749" y="368"/>
                  </a:lnTo>
                  <a:lnTo>
                    <a:pt x="749" y="362"/>
                  </a:lnTo>
                  <a:lnTo>
                    <a:pt x="742" y="362"/>
                  </a:lnTo>
                  <a:lnTo>
                    <a:pt x="736" y="368"/>
                  </a:lnTo>
                  <a:lnTo>
                    <a:pt x="730" y="368"/>
                  </a:lnTo>
                  <a:lnTo>
                    <a:pt x="730" y="375"/>
                  </a:lnTo>
                  <a:lnTo>
                    <a:pt x="730" y="381"/>
                  </a:lnTo>
                  <a:lnTo>
                    <a:pt x="730" y="375"/>
                  </a:lnTo>
                  <a:lnTo>
                    <a:pt x="736" y="375"/>
                  </a:lnTo>
                  <a:lnTo>
                    <a:pt x="736" y="381"/>
                  </a:lnTo>
                  <a:lnTo>
                    <a:pt x="730" y="381"/>
                  </a:lnTo>
                  <a:lnTo>
                    <a:pt x="736" y="381"/>
                  </a:lnTo>
                  <a:lnTo>
                    <a:pt x="736" y="387"/>
                  </a:lnTo>
                  <a:lnTo>
                    <a:pt x="730" y="387"/>
                  </a:lnTo>
                  <a:lnTo>
                    <a:pt x="723" y="387"/>
                  </a:lnTo>
                  <a:lnTo>
                    <a:pt x="717" y="387"/>
                  </a:lnTo>
                  <a:lnTo>
                    <a:pt x="723" y="387"/>
                  </a:lnTo>
                  <a:lnTo>
                    <a:pt x="717" y="387"/>
                  </a:lnTo>
                  <a:lnTo>
                    <a:pt x="717" y="381"/>
                  </a:lnTo>
                  <a:lnTo>
                    <a:pt x="717" y="387"/>
                  </a:lnTo>
                  <a:lnTo>
                    <a:pt x="711" y="387"/>
                  </a:lnTo>
                  <a:lnTo>
                    <a:pt x="711" y="381"/>
                  </a:lnTo>
                  <a:lnTo>
                    <a:pt x="704" y="381"/>
                  </a:lnTo>
                  <a:lnTo>
                    <a:pt x="698" y="381"/>
                  </a:lnTo>
                  <a:lnTo>
                    <a:pt x="691" y="381"/>
                  </a:lnTo>
                  <a:lnTo>
                    <a:pt x="685" y="381"/>
                  </a:lnTo>
                  <a:lnTo>
                    <a:pt x="679" y="381"/>
                  </a:lnTo>
                  <a:lnTo>
                    <a:pt x="679" y="387"/>
                  </a:lnTo>
                  <a:lnTo>
                    <a:pt x="672" y="387"/>
                  </a:lnTo>
                  <a:lnTo>
                    <a:pt x="666" y="387"/>
                  </a:lnTo>
                  <a:lnTo>
                    <a:pt x="660" y="387"/>
                  </a:lnTo>
                  <a:lnTo>
                    <a:pt x="660" y="394"/>
                  </a:lnTo>
                  <a:lnTo>
                    <a:pt x="666" y="387"/>
                  </a:lnTo>
                  <a:lnTo>
                    <a:pt x="666" y="394"/>
                  </a:lnTo>
                  <a:lnTo>
                    <a:pt x="660" y="394"/>
                  </a:lnTo>
                  <a:lnTo>
                    <a:pt x="660" y="400"/>
                  </a:lnTo>
                  <a:lnTo>
                    <a:pt x="660" y="406"/>
                  </a:lnTo>
                  <a:lnTo>
                    <a:pt x="653" y="406"/>
                  </a:lnTo>
                  <a:lnTo>
                    <a:pt x="660" y="400"/>
                  </a:lnTo>
                  <a:lnTo>
                    <a:pt x="653" y="400"/>
                  </a:lnTo>
                  <a:lnTo>
                    <a:pt x="653" y="406"/>
                  </a:lnTo>
                  <a:lnTo>
                    <a:pt x="647" y="406"/>
                  </a:lnTo>
                  <a:lnTo>
                    <a:pt x="647" y="400"/>
                  </a:lnTo>
                  <a:lnTo>
                    <a:pt x="641" y="400"/>
                  </a:lnTo>
                  <a:lnTo>
                    <a:pt x="641" y="406"/>
                  </a:lnTo>
                  <a:lnTo>
                    <a:pt x="634" y="406"/>
                  </a:lnTo>
                  <a:lnTo>
                    <a:pt x="628" y="406"/>
                  </a:lnTo>
                  <a:lnTo>
                    <a:pt x="615" y="413"/>
                  </a:lnTo>
                  <a:lnTo>
                    <a:pt x="609" y="419"/>
                  </a:lnTo>
                  <a:lnTo>
                    <a:pt x="603" y="419"/>
                  </a:lnTo>
                  <a:lnTo>
                    <a:pt x="596" y="425"/>
                  </a:lnTo>
                  <a:lnTo>
                    <a:pt x="590" y="425"/>
                  </a:lnTo>
                  <a:lnTo>
                    <a:pt x="584" y="432"/>
                  </a:lnTo>
                  <a:lnTo>
                    <a:pt x="584" y="438"/>
                  </a:lnTo>
                  <a:lnTo>
                    <a:pt x="577" y="438"/>
                  </a:lnTo>
                  <a:lnTo>
                    <a:pt x="577" y="444"/>
                  </a:lnTo>
                  <a:lnTo>
                    <a:pt x="584" y="444"/>
                  </a:lnTo>
                  <a:lnTo>
                    <a:pt x="577" y="444"/>
                  </a:lnTo>
                  <a:lnTo>
                    <a:pt x="584" y="444"/>
                  </a:lnTo>
                  <a:lnTo>
                    <a:pt x="577" y="444"/>
                  </a:lnTo>
                  <a:lnTo>
                    <a:pt x="571" y="444"/>
                  </a:lnTo>
                  <a:lnTo>
                    <a:pt x="571" y="451"/>
                  </a:lnTo>
                  <a:lnTo>
                    <a:pt x="565" y="451"/>
                  </a:lnTo>
                  <a:lnTo>
                    <a:pt x="565" y="457"/>
                  </a:lnTo>
                  <a:lnTo>
                    <a:pt x="558" y="457"/>
                  </a:lnTo>
                  <a:lnTo>
                    <a:pt x="546" y="470"/>
                  </a:lnTo>
                  <a:lnTo>
                    <a:pt x="539" y="470"/>
                  </a:lnTo>
                  <a:lnTo>
                    <a:pt x="533" y="470"/>
                  </a:lnTo>
                  <a:lnTo>
                    <a:pt x="533" y="476"/>
                  </a:lnTo>
                  <a:lnTo>
                    <a:pt x="520" y="476"/>
                  </a:lnTo>
                  <a:lnTo>
                    <a:pt x="520" y="483"/>
                  </a:lnTo>
                  <a:lnTo>
                    <a:pt x="507" y="489"/>
                  </a:lnTo>
                  <a:lnTo>
                    <a:pt x="501" y="495"/>
                  </a:lnTo>
                  <a:lnTo>
                    <a:pt x="501" y="502"/>
                  </a:lnTo>
                  <a:lnTo>
                    <a:pt x="495" y="502"/>
                  </a:lnTo>
                  <a:lnTo>
                    <a:pt x="495" y="508"/>
                  </a:lnTo>
                  <a:lnTo>
                    <a:pt x="495" y="514"/>
                  </a:lnTo>
                  <a:lnTo>
                    <a:pt x="488" y="514"/>
                  </a:lnTo>
                  <a:lnTo>
                    <a:pt x="488" y="521"/>
                  </a:lnTo>
                  <a:lnTo>
                    <a:pt x="482" y="521"/>
                  </a:lnTo>
                  <a:lnTo>
                    <a:pt x="476" y="527"/>
                  </a:lnTo>
                  <a:lnTo>
                    <a:pt x="482" y="521"/>
                  </a:lnTo>
                  <a:lnTo>
                    <a:pt x="476" y="521"/>
                  </a:lnTo>
                  <a:lnTo>
                    <a:pt x="469" y="521"/>
                  </a:lnTo>
                  <a:lnTo>
                    <a:pt x="469" y="514"/>
                  </a:lnTo>
                  <a:lnTo>
                    <a:pt x="469" y="508"/>
                  </a:lnTo>
                  <a:lnTo>
                    <a:pt x="463" y="508"/>
                  </a:lnTo>
                  <a:lnTo>
                    <a:pt x="463" y="502"/>
                  </a:lnTo>
                  <a:lnTo>
                    <a:pt x="463" y="495"/>
                  </a:lnTo>
                  <a:lnTo>
                    <a:pt x="463" y="502"/>
                  </a:lnTo>
                  <a:lnTo>
                    <a:pt x="463" y="495"/>
                  </a:lnTo>
                  <a:lnTo>
                    <a:pt x="463" y="502"/>
                  </a:lnTo>
                  <a:lnTo>
                    <a:pt x="457" y="502"/>
                  </a:lnTo>
                  <a:lnTo>
                    <a:pt x="457" y="508"/>
                  </a:lnTo>
                  <a:lnTo>
                    <a:pt x="457" y="502"/>
                  </a:lnTo>
                  <a:lnTo>
                    <a:pt x="450" y="502"/>
                  </a:lnTo>
                  <a:lnTo>
                    <a:pt x="450" y="495"/>
                  </a:lnTo>
                  <a:lnTo>
                    <a:pt x="444" y="495"/>
                  </a:lnTo>
                  <a:lnTo>
                    <a:pt x="444" y="502"/>
                  </a:lnTo>
                  <a:lnTo>
                    <a:pt x="438" y="502"/>
                  </a:lnTo>
                  <a:lnTo>
                    <a:pt x="438" y="508"/>
                  </a:lnTo>
                  <a:lnTo>
                    <a:pt x="431" y="508"/>
                  </a:lnTo>
                  <a:lnTo>
                    <a:pt x="431" y="502"/>
                  </a:lnTo>
                  <a:lnTo>
                    <a:pt x="431" y="495"/>
                  </a:lnTo>
                  <a:lnTo>
                    <a:pt x="431" y="489"/>
                  </a:lnTo>
                  <a:lnTo>
                    <a:pt x="431" y="483"/>
                  </a:lnTo>
                  <a:lnTo>
                    <a:pt x="438" y="476"/>
                  </a:lnTo>
                  <a:lnTo>
                    <a:pt x="438" y="470"/>
                  </a:lnTo>
                  <a:lnTo>
                    <a:pt x="431" y="470"/>
                  </a:lnTo>
                  <a:lnTo>
                    <a:pt x="425" y="470"/>
                  </a:lnTo>
                  <a:lnTo>
                    <a:pt x="419" y="470"/>
                  </a:lnTo>
                  <a:lnTo>
                    <a:pt x="425" y="470"/>
                  </a:lnTo>
                  <a:lnTo>
                    <a:pt x="419" y="470"/>
                  </a:lnTo>
                  <a:lnTo>
                    <a:pt x="425" y="470"/>
                  </a:lnTo>
                  <a:lnTo>
                    <a:pt x="419" y="470"/>
                  </a:lnTo>
                  <a:lnTo>
                    <a:pt x="412" y="470"/>
                  </a:lnTo>
                  <a:lnTo>
                    <a:pt x="406" y="470"/>
                  </a:lnTo>
                  <a:lnTo>
                    <a:pt x="406" y="464"/>
                  </a:lnTo>
                  <a:lnTo>
                    <a:pt x="406" y="470"/>
                  </a:lnTo>
                  <a:lnTo>
                    <a:pt x="406" y="464"/>
                  </a:lnTo>
                  <a:lnTo>
                    <a:pt x="406" y="470"/>
                  </a:lnTo>
                  <a:lnTo>
                    <a:pt x="400" y="470"/>
                  </a:lnTo>
                  <a:lnTo>
                    <a:pt x="393" y="470"/>
                  </a:lnTo>
                  <a:lnTo>
                    <a:pt x="393" y="464"/>
                  </a:lnTo>
                  <a:lnTo>
                    <a:pt x="387" y="464"/>
                  </a:lnTo>
                  <a:lnTo>
                    <a:pt x="393" y="464"/>
                  </a:lnTo>
                  <a:lnTo>
                    <a:pt x="387" y="464"/>
                  </a:lnTo>
                  <a:lnTo>
                    <a:pt x="387" y="470"/>
                  </a:lnTo>
                  <a:lnTo>
                    <a:pt x="381" y="470"/>
                  </a:lnTo>
                  <a:lnTo>
                    <a:pt x="374" y="470"/>
                  </a:lnTo>
                  <a:lnTo>
                    <a:pt x="368" y="470"/>
                  </a:lnTo>
                  <a:lnTo>
                    <a:pt x="362" y="470"/>
                  </a:lnTo>
                  <a:lnTo>
                    <a:pt x="362" y="464"/>
                  </a:lnTo>
                  <a:lnTo>
                    <a:pt x="362" y="457"/>
                  </a:lnTo>
                  <a:lnTo>
                    <a:pt x="362" y="451"/>
                  </a:lnTo>
                  <a:lnTo>
                    <a:pt x="368" y="451"/>
                  </a:lnTo>
                  <a:lnTo>
                    <a:pt x="368" y="444"/>
                  </a:lnTo>
                  <a:lnTo>
                    <a:pt x="368" y="438"/>
                  </a:lnTo>
                  <a:lnTo>
                    <a:pt x="374" y="438"/>
                  </a:lnTo>
                  <a:lnTo>
                    <a:pt x="368" y="438"/>
                  </a:lnTo>
                  <a:lnTo>
                    <a:pt x="368" y="432"/>
                  </a:lnTo>
                  <a:lnTo>
                    <a:pt x="362" y="432"/>
                  </a:lnTo>
                  <a:lnTo>
                    <a:pt x="362" y="425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55" y="419"/>
                  </a:lnTo>
                  <a:lnTo>
                    <a:pt x="362" y="419"/>
                  </a:lnTo>
                  <a:lnTo>
                    <a:pt x="355" y="419"/>
                  </a:lnTo>
                  <a:lnTo>
                    <a:pt x="355" y="413"/>
                  </a:lnTo>
                  <a:lnTo>
                    <a:pt x="349" y="413"/>
                  </a:lnTo>
                  <a:lnTo>
                    <a:pt x="349" y="406"/>
                  </a:lnTo>
                  <a:lnTo>
                    <a:pt x="343" y="406"/>
                  </a:lnTo>
                  <a:lnTo>
                    <a:pt x="343" y="400"/>
                  </a:lnTo>
                  <a:lnTo>
                    <a:pt x="343" y="394"/>
                  </a:lnTo>
                  <a:lnTo>
                    <a:pt x="343" y="400"/>
                  </a:lnTo>
                  <a:lnTo>
                    <a:pt x="336" y="394"/>
                  </a:lnTo>
                  <a:lnTo>
                    <a:pt x="336" y="387"/>
                  </a:lnTo>
                  <a:lnTo>
                    <a:pt x="336" y="381"/>
                  </a:lnTo>
                  <a:lnTo>
                    <a:pt x="336" y="375"/>
                  </a:lnTo>
                  <a:lnTo>
                    <a:pt x="336" y="368"/>
                  </a:lnTo>
                  <a:lnTo>
                    <a:pt x="330" y="368"/>
                  </a:lnTo>
                  <a:lnTo>
                    <a:pt x="336" y="368"/>
                  </a:lnTo>
                  <a:lnTo>
                    <a:pt x="330" y="368"/>
                  </a:lnTo>
                  <a:lnTo>
                    <a:pt x="330" y="362"/>
                  </a:lnTo>
                  <a:lnTo>
                    <a:pt x="336" y="362"/>
                  </a:lnTo>
                  <a:lnTo>
                    <a:pt x="330" y="356"/>
                  </a:lnTo>
                  <a:lnTo>
                    <a:pt x="336" y="356"/>
                  </a:lnTo>
                  <a:lnTo>
                    <a:pt x="336" y="349"/>
                  </a:lnTo>
                  <a:lnTo>
                    <a:pt x="330" y="349"/>
                  </a:lnTo>
                  <a:lnTo>
                    <a:pt x="330" y="343"/>
                  </a:lnTo>
                  <a:lnTo>
                    <a:pt x="336" y="343"/>
                  </a:lnTo>
                  <a:lnTo>
                    <a:pt x="330" y="343"/>
                  </a:lnTo>
                  <a:lnTo>
                    <a:pt x="330" y="337"/>
                  </a:lnTo>
                  <a:lnTo>
                    <a:pt x="330" y="330"/>
                  </a:lnTo>
                  <a:lnTo>
                    <a:pt x="330" y="324"/>
                  </a:lnTo>
                  <a:lnTo>
                    <a:pt x="323" y="324"/>
                  </a:lnTo>
                  <a:lnTo>
                    <a:pt x="323" y="318"/>
                  </a:lnTo>
                  <a:lnTo>
                    <a:pt x="317" y="318"/>
                  </a:lnTo>
                  <a:lnTo>
                    <a:pt x="311" y="318"/>
                  </a:lnTo>
                  <a:lnTo>
                    <a:pt x="304" y="318"/>
                  </a:lnTo>
                  <a:lnTo>
                    <a:pt x="304" y="311"/>
                  </a:lnTo>
                  <a:lnTo>
                    <a:pt x="304" y="305"/>
                  </a:lnTo>
                  <a:lnTo>
                    <a:pt x="298" y="305"/>
                  </a:lnTo>
                  <a:lnTo>
                    <a:pt x="298" y="299"/>
                  </a:lnTo>
                  <a:lnTo>
                    <a:pt x="298" y="305"/>
                  </a:lnTo>
                  <a:lnTo>
                    <a:pt x="292" y="299"/>
                  </a:lnTo>
                  <a:lnTo>
                    <a:pt x="292" y="305"/>
                  </a:lnTo>
                  <a:lnTo>
                    <a:pt x="285" y="299"/>
                  </a:lnTo>
                  <a:lnTo>
                    <a:pt x="285" y="305"/>
                  </a:lnTo>
                  <a:lnTo>
                    <a:pt x="279" y="305"/>
                  </a:lnTo>
                  <a:lnTo>
                    <a:pt x="273" y="305"/>
                  </a:lnTo>
                  <a:lnTo>
                    <a:pt x="266" y="305"/>
                  </a:lnTo>
                  <a:lnTo>
                    <a:pt x="260" y="299"/>
                  </a:lnTo>
                  <a:lnTo>
                    <a:pt x="254" y="299"/>
                  </a:lnTo>
                  <a:lnTo>
                    <a:pt x="254" y="305"/>
                  </a:lnTo>
                  <a:lnTo>
                    <a:pt x="247" y="305"/>
                  </a:lnTo>
                  <a:lnTo>
                    <a:pt x="247" y="299"/>
                  </a:lnTo>
                  <a:lnTo>
                    <a:pt x="241" y="299"/>
                  </a:lnTo>
                  <a:lnTo>
                    <a:pt x="235" y="299"/>
                  </a:lnTo>
                  <a:lnTo>
                    <a:pt x="228" y="299"/>
                  </a:lnTo>
                  <a:lnTo>
                    <a:pt x="228" y="305"/>
                  </a:lnTo>
                  <a:lnTo>
                    <a:pt x="222" y="305"/>
                  </a:lnTo>
                  <a:lnTo>
                    <a:pt x="222" y="299"/>
                  </a:lnTo>
                  <a:lnTo>
                    <a:pt x="216" y="299"/>
                  </a:lnTo>
                  <a:lnTo>
                    <a:pt x="216" y="292"/>
                  </a:lnTo>
                  <a:lnTo>
                    <a:pt x="209" y="292"/>
                  </a:lnTo>
                  <a:lnTo>
                    <a:pt x="203" y="286"/>
                  </a:lnTo>
                  <a:lnTo>
                    <a:pt x="203" y="292"/>
                  </a:lnTo>
                  <a:lnTo>
                    <a:pt x="197" y="286"/>
                  </a:lnTo>
                  <a:lnTo>
                    <a:pt x="190" y="286"/>
                  </a:lnTo>
                  <a:lnTo>
                    <a:pt x="184" y="286"/>
                  </a:lnTo>
                  <a:lnTo>
                    <a:pt x="184" y="280"/>
                  </a:lnTo>
                  <a:lnTo>
                    <a:pt x="178" y="280"/>
                  </a:lnTo>
                  <a:lnTo>
                    <a:pt x="171" y="280"/>
                  </a:lnTo>
                  <a:lnTo>
                    <a:pt x="165" y="280"/>
                  </a:lnTo>
                  <a:lnTo>
                    <a:pt x="159" y="273"/>
                  </a:lnTo>
                  <a:lnTo>
                    <a:pt x="159" y="280"/>
                  </a:lnTo>
                  <a:lnTo>
                    <a:pt x="152" y="280"/>
                  </a:lnTo>
                  <a:lnTo>
                    <a:pt x="146" y="280"/>
                  </a:lnTo>
                  <a:lnTo>
                    <a:pt x="139" y="280"/>
                  </a:lnTo>
                  <a:lnTo>
                    <a:pt x="133" y="280"/>
                  </a:lnTo>
                  <a:lnTo>
                    <a:pt x="133" y="273"/>
                  </a:lnTo>
                  <a:lnTo>
                    <a:pt x="127" y="273"/>
                  </a:lnTo>
                  <a:lnTo>
                    <a:pt x="120" y="273"/>
                  </a:lnTo>
                  <a:lnTo>
                    <a:pt x="114" y="273"/>
                  </a:lnTo>
                  <a:lnTo>
                    <a:pt x="114" y="267"/>
                  </a:lnTo>
                  <a:lnTo>
                    <a:pt x="108" y="267"/>
                  </a:lnTo>
                  <a:lnTo>
                    <a:pt x="101" y="267"/>
                  </a:lnTo>
                  <a:lnTo>
                    <a:pt x="95" y="261"/>
                  </a:lnTo>
                  <a:lnTo>
                    <a:pt x="95" y="267"/>
                  </a:lnTo>
                  <a:lnTo>
                    <a:pt x="89" y="267"/>
                  </a:lnTo>
                  <a:lnTo>
                    <a:pt x="89" y="273"/>
                  </a:lnTo>
                  <a:lnTo>
                    <a:pt x="89" y="280"/>
                  </a:lnTo>
                  <a:lnTo>
                    <a:pt x="82" y="280"/>
                  </a:lnTo>
                  <a:lnTo>
                    <a:pt x="82" y="273"/>
                  </a:lnTo>
                  <a:lnTo>
                    <a:pt x="76" y="273"/>
                  </a:lnTo>
                  <a:lnTo>
                    <a:pt x="70" y="273"/>
                  </a:lnTo>
                  <a:lnTo>
                    <a:pt x="63" y="273"/>
                  </a:lnTo>
                  <a:lnTo>
                    <a:pt x="57" y="273"/>
                  </a:lnTo>
                  <a:lnTo>
                    <a:pt x="51" y="267"/>
                  </a:lnTo>
                  <a:lnTo>
                    <a:pt x="44" y="273"/>
                  </a:lnTo>
                  <a:lnTo>
                    <a:pt x="38" y="273"/>
                  </a:lnTo>
                  <a:lnTo>
                    <a:pt x="32" y="273"/>
                  </a:lnTo>
                  <a:lnTo>
                    <a:pt x="25" y="273"/>
                  </a:lnTo>
                  <a:lnTo>
                    <a:pt x="19" y="267"/>
                  </a:lnTo>
                  <a:lnTo>
                    <a:pt x="13" y="267"/>
                  </a:lnTo>
                  <a:lnTo>
                    <a:pt x="13" y="273"/>
                  </a:lnTo>
                  <a:lnTo>
                    <a:pt x="6" y="273"/>
                  </a:lnTo>
                  <a:lnTo>
                    <a:pt x="0" y="280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94539" name="Freeform 50"/>
          <p:cNvSpPr>
            <a:spLocks noChangeAspect="1"/>
          </p:cNvSpPr>
          <p:nvPr/>
        </p:nvSpPr>
        <p:spPr bwMode="auto">
          <a:xfrm>
            <a:off x="3436938" y="1874838"/>
            <a:ext cx="930275" cy="1152525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40" name="Freeform 56"/>
          <p:cNvSpPr>
            <a:spLocks noChangeAspect="1"/>
          </p:cNvSpPr>
          <p:nvPr/>
        </p:nvSpPr>
        <p:spPr bwMode="auto">
          <a:xfrm>
            <a:off x="3119438" y="2347913"/>
            <a:ext cx="720725" cy="1109662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41" name="Freeform 60"/>
          <p:cNvSpPr>
            <a:spLocks noChangeAspect="1"/>
          </p:cNvSpPr>
          <p:nvPr/>
        </p:nvSpPr>
        <p:spPr bwMode="auto">
          <a:xfrm>
            <a:off x="1733550" y="2601913"/>
            <a:ext cx="1489075" cy="12985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42" name="Freeform 191"/>
          <p:cNvSpPr>
            <a:spLocks noChangeAspect="1"/>
          </p:cNvSpPr>
          <p:nvPr/>
        </p:nvSpPr>
        <p:spPr bwMode="auto">
          <a:xfrm>
            <a:off x="2630488" y="1219200"/>
            <a:ext cx="639762" cy="698500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43" name="Freeform 73"/>
          <p:cNvSpPr>
            <a:spLocks noChangeAspect="1"/>
          </p:cNvSpPr>
          <p:nvPr/>
        </p:nvSpPr>
        <p:spPr bwMode="auto">
          <a:xfrm>
            <a:off x="127000" y="2608263"/>
            <a:ext cx="952500" cy="469900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44" name="Freeform 47"/>
          <p:cNvSpPr>
            <a:spLocks noChangeAspect="1"/>
          </p:cNvSpPr>
          <p:nvPr/>
        </p:nvSpPr>
        <p:spPr bwMode="auto">
          <a:xfrm>
            <a:off x="1319213" y="1128713"/>
            <a:ext cx="779462" cy="771525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45" name="Forma livre 250"/>
          <p:cNvSpPr>
            <a:spLocks/>
          </p:cNvSpPr>
          <p:nvPr/>
        </p:nvSpPr>
        <p:spPr bwMode="auto">
          <a:xfrm>
            <a:off x="1724025" y="2640013"/>
            <a:ext cx="1177925" cy="922337"/>
          </a:xfrm>
          <a:custGeom>
            <a:avLst/>
            <a:gdLst>
              <a:gd name="T0" fmla="*/ 0 w 2183675"/>
              <a:gd name="T1" fmla="*/ 0 h 1853320"/>
              <a:gd name="T2" fmla="*/ 0 w 2183675"/>
              <a:gd name="T3" fmla="*/ 0 h 1853320"/>
              <a:gd name="T4" fmla="*/ 0 w 2183675"/>
              <a:gd name="T5" fmla="*/ 0 h 1853320"/>
              <a:gd name="T6" fmla="*/ 0 w 2183675"/>
              <a:gd name="T7" fmla="*/ 0 h 1853320"/>
              <a:gd name="T8" fmla="*/ 0 w 2183675"/>
              <a:gd name="T9" fmla="*/ 0 h 1853320"/>
              <a:gd name="T10" fmla="*/ 0 w 2183675"/>
              <a:gd name="T11" fmla="*/ 0 h 1853320"/>
              <a:gd name="T12" fmla="*/ 0 w 2183675"/>
              <a:gd name="T13" fmla="*/ 0 h 1853320"/>
              <a:gd name="T14" fmla="*/ 0 w 2183675"/>
              <a:gd name="T15" fmla="*/ 0 h 1853320"/>
              <a:gd name="T16" fmla="*/ 0 w 2183675"/>
              <a:gd name="T17" fmla="*/ 0 h 1853320"/>
              <a:gd name="T18" fmla="*/ 0 w 2183675"/>
              <a:gd name="T19" fmla="*/ 0 h 1853320"/>
              <a:gd name="T20" fmla="*/ 0 w 2183675"/>
              <a:gd name="T21" fmla="*/ 0 h 1853320"/>
              <a:gd name="T22" fmla="*/ 0 w 2183675"/>
              <a:gd name="T23" fmla="*/ 0 h 1853320"/>
              <a:gd name="T24" fmla="*/ 0 w 2183675"/>
              <a:gd name="T25" fmla="*/ 0 h 1853320"/>
              <a:gd name="T26" fmla="*/ 0 w 2183675"/>
              <a:gd name="T27" fmla="*/ 0 h 1853320"/>
              <a:gd name="T28" fmla="*/ 0 w 2183675"/>
              <a:gd name="T29" fmla="*/ 0 h 1853320"/>
              <a:gd name="T30" fmla="*/ 0 w 2183675"/>
              <a:gd name="T31" fmla="*/ 0 h 1853320"/>
              <a:gd name="T32" fmla="*/ 0 w 2183675"/>
              <a:gd name="T33" fmla="*/ 0 h 1853320"/>
              <a:gd name="T34" fmla="*/ 0 w 2183675"/>
              <a:gd name="T35" fmla="*/ 0 h 1853320"/>
              <a:gd name="T36" fmla="*/ 0 w 2183675"/>
              <a:gd name="T37" fmla="*/ 0 h 1853320"/>
              <a:gd name="T38" fmla="*/ 0 w 2183675"/>
              <a:gd name="T39" fmla="*/ 0 h 1853320"/>
              <a:gd name="T40" fmla="*/ 0 w 2183675"/>
              <a:gd name="T41" fmla="*/ 0 h 1853320"/>
              <a:gd name="T42" fmla="*/ 0 w 2183675"/>
              <a:gd name="T43" fmla="*/ 0 h 1853320"/>
              <a:gd name="T44" fmla="*/ 0 w 2183675"/>
              <a:gd name="T45" fmla="*/ 0 h 1853320"/>
              <a:gd name="T46" fmla="*/ 0 w 2183675"/>
              <a:gd name="T47" fmla="*/ 0 h 1853320"/>
              <a:gd name="T48" fmla="*/ 0 w 2183675"/>
              <a:gd name="T49" fmla="*/ 0 h 1853320"/>
              <a:gd name="T50" fmla="*/ 0 w 2183675"/>
              <a:gd name="T51" fmla="*/ 0 h 1853320"/>
              <a:gd name="T52" fmla="*/ 0 w 2183675"/>
              <a:gd name="T53" fmla="*/ 0 h 1853320"/>
              <a:gd name="T54" fmla="*/ 0 w 2183675"/>
              <a:gd name="T55" fmla="*/ 0 h 1853320"/>
              <a:gd name="T56" fmla="*/ 0 w 2183675"/>
              <a:gd name="T57" fmla="*/ 0 h 1853320"/>
              <a:gd name="T58" fmla="*/ 0 w 2183675"/>
              <a:gd name="T59" fmla="*/ 0 h 1853320"/>
              <a:gd name="T60" fmla="*/ 0 w 2183675"/>
              <a:gd name="T61" fmla="*/ 0 h 1853320"/>
              <a:gd name="T62" fmla="*/ 0 w 2183675"/>
              <a:gd name="T63" fmla="*/ 0 h 1853320"/>
              <a:gd name="T64" fmla="*/ 0 w 2183675"/>
              <a:gd name="T65" fmla="*/ 0 h 1853320"/>
              <a:gd name="T66" fmla="*/ 0 w 2183675"/>
              <a:gd name="T67" fmla="*/ 0 h 1853320"/>
              <a:gd name="T68" fmla="*/ 0 w 2183675"/>
              <a:gd name="T69" fmla="*/ 0 h 1853320"/>
              <a:gd name="T70" fmla="*/ 0 w 2183675"/>
              <a:gd name="T71" fmla="*/ 0 h 1853320"/>
              <a:gd name="T72" fmla="*/ 0 w 2183675"/>
              <a:gd name="T73" fmla="*/ 0 h 1853320"/>
              <a:gd name="T74" fmla="*/ 0 w 2183675"/>
              <a:gd name="T75" fmla="*/ 0 h 1853320"/>
              <a:gd name="T76" fmla="*/ 0 w 2183675"/>
              <a:gd name="T77" fmla="*/ 0 h 1853320"/>
              <a:gd name="T78" fmla="*/ 0 w 2183675"/>
              <a:gd name="T79" fmla="*/ 0 h 1853320"/>
              <a:gd name="T80" fmla="*/ 0 w 2183675"/>
              <a:gd name="T81" fmla="*/ 0 h 1853320"/>
              <a:gd name="T82" fmla="*/ 0 w 2183675"/>
              <a:gd name="T83" fmla="*/ 0 h 18533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83675"/>
              <a:gd name="T127" fmla="*/ 0 h 1853320"/>
              <a:gd name="T128" fmla="*/ 2183675 w 2183675"/>
              <a:gd name="T129" fmla="*/ 1853320 h 18533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83675" h="1853320">
                <a:moveTo>
                  <a:pt x="93617" y="352697"/>
                </a:moveTo>
                <a:cubicBezTo>
                  <a:pt x="0" y="404948"/>
                  <a:pt x="100089" y="570523"/>
                  <a:pt x="106680" y="679268"/>
                </a:cubicBezTo>
                <a:cubicBezTo>
                  <a:pt x="110350" y="739818"/>
                  <a:pt x="117171" y="781302"/>
                  <a:pt x="132806" y="836023"/>
                </a:cubicBezTo>
                <a:cubicBezTo>
                  <a:pt x="136589" y="849262"/>
                  <a:pt x="136133" y="865475"/>
                  <a:pt x="145869" y="875211"/>
                </a:cubicBezTo>
                <a:cubicBezTo>
                  <a:pt x="155605" y="884947"/>
                  <a:pt x="171994" y="883920"/>
                  <a:pt x="185057" y="888274"/>
                </a:cubicBezTo>
                <a:cubicBezTo>
                  <a:pt x="202474" y="883920"/>
                  <a:pt x="220046" y="880143"/>
                  <a:pt x="237309" y="875211"/>
                </a:cubicBezTo>
                <a:cubicBezTo>
                  <a:pt x="250548" y="871428"/>
                  <a:pt x="262728" y="862148"/>
                  <a:pt x="276497" y="862148"/>
                </a:cubicBezTo>
                <a:cubicBezTo>
                  <a:pt x="350648" y="862148"/>
                  <a:pt x="424543" y="870857"/>
                  <a:pt x="498566" y="875211"/>
                </a:cubicBezTo>
                <a:cubicBezTo>
                  <a:pt x="513630" y="920404"/>
                  <a:pt x="526154" y="937602"/>
                  <a:pt x="498566" y="992777"/>
                </a:cubicBezTo>
                <a:cubicBezTo>
                  <a:pt x="491545" y="1006819"/>
                  <a:pt x="472440" y="1010194"/>
                  <a:pt x="459377" y="1018903"/>
                </a:cubicBezTo>
                <a:cubicBezTo>
                  <a:pt x="450669" y="1036320"/>
                  <a:pt x="429433" y="1052059"/>
                  <a:pt x="433252" y="1071154"/>
                </a:cubicBezTo>
                <a:cubicBezTo>
                  <a:pt x="439410" y="1101943"/>
                  <a:pt x="468086" y="1123405"/>
                  <a:pt x="485503" y="1149531"/>
                </a:cubicBezTo>
                <a:cubicBezTo>
                  <a:pt x="519267" y="1200177"/>
                  <a:pt x="506664" y="1173826"/>
                  <a:pt x="524692" y="1227908"/>
                </a:cubicBezTo>
                <a:cubicBezTo>
                  <a:pt x="517611" y="1263315"/>
                  <a:pt x="517538" y="1306783"/>
                  <a:pt x="485503" y="1332411"/>
                </a:cubicBezTo>
                <a:cubicBezTo>
                  <a:pt x="474751" y="1341013"/>
                  <a:pt x="459378" y="1341120"/>
                  <a:pt x="446315" y="1345474"/>
                </a:cubicBezTo>
                <a:cubicBezTo>
                  <a:pt x="441961" y="1358537"/>
                  <a:pt x="442989" y="1374927"/>
                  <a:pt x="433252" y="1384663"/>
                </a:cubicBezTo>
                <a:cubicBezTo>
                  <a:pt x="423515" y="1394399"/>
                  <a:pt x="402066" y="1386520"/>
                  <a:pt x="394063" y="1397725"/>
                </a:cubicBezTo>
                <a:cubicBezTo>
                  <a:pt x="378056" y="1420135"/>
                  <a:pt x="376646" y="1449977"/>
                  <a:pt x="367937" y="1476103"/>
                </a:cubicBezTo>
                <a:lnTo>
                  <a:pt x="354875" y="1515291"/>
                </a:lnTo>
                <a:cubicBezTo>
                  <a:pt x="377341" y="1695027"/>
                  <a:pt x="328265" y="1578927"/>
                  <a:pt x="511629" y="1632857"/>
                </a:cubicBezTo>
                <a:cubicBezTo>
                  <a:pt x="541752" y="1641717"/>
                  <a:pt x="590006" y="1685108"/>
                  <a:pt x="590006" y="1685108"/>
                </a:cubicBezTo>
                <a:cubicBezTo>
                  <a:pt x="607423" y="1680754"/>
                  <a:pt x="628746" y="1683867"/>
                  <a:pt x="642257" y="1672045"/>
                </a:cubicBezTo>
                <a:cubicBezTo>
                  <a:pt x="665887" y="1651368"/>
                  <a:pt x="663720" y="1599826"/>
                  <a:pt x="694509" y="1593668"/>
                </a:cubicBezTo>
                <a:lnTo>
                  <a:pt x="759823" y="1580605"/>
                </a:lnTo>
                <a:cubicBezTo>
                  <a:pt x="777240" y="1584959"/>
                  <a:pt x="797137" y="1583709"/>
                  <a:pt x="812075" y="1593668"/>
                </a:cubicBezTo>
                <a:cubicBezTo>
                  <a:pt x="925284" y="1669142"/>
                  <a:pt x="746760" y="1600926"/>
                  <a:pt x="877389" y="1658983"/>
                </a:cubicBezTo>
                <a:cubicBezTo>
                  <a:pt x="902554" y="1670167"/>
                  <a:pt x="929640" y="1676400"/>
                  <a:pt x="955766" y="1685108"/>
                </a:cubicBezTo>
                <a:lnTo>
                  <a:pt x="994955" y="1698171"/>
                </a:lnTo>
                <a:lnTo>
                  <a:pt x="1034143" y="1711234"/>
                </a:lnTo>
                <a:cubicBezTo>
                  <a:pt x="1038497" y="1680754"/>
                  <a:pt x="1033436" y="1647333"/>
                  <a:pt x="1047206" y="1619794"/>
                </a:cubicBezTo>
                <a:cubicBezTo>
                  <a:pt x="1053364" y="1607478"/>
                  <a:pt x="1073155" y="1610514"/>
                  <a:pt x="1086395" y="1606731"/>
                </a:cubicBezTo>
                <a:cubicBezTo>
                  <a:pt x="1103657" y="1601799"/>
                  <a:pt x="1121229" y="1598022"/>
                  <a:pt x="1138646" y="1593668"/>
                </a:cubicBezTo>
                <a:cubicBezTo>
                  <a:pt x="1173480" y="1598022"/>
                  <a:pt x="1211190" y="1592204"/>
                  <a:pt x="1243149" y="1606731"/>
                </a:cubicBezTo>
                <a:cubicBezTo>
                  <a:pt x="1262969" y="1615740"/>
                  <a:pt x="1269683" y="1641267"/>
                  <a:pt x="1282337" y="1658983"/>
                </a:cubicBezTo>
                <a:cubicBezTo>
                  <a:pt x="1313113" y="1702070"/>
                  <a:pt x="1309073" y="1699390"/>
                  <a:pt x="1334589" y="1750423"/>
                </a:cubicBezTo>
                <a:cubicBezTo>
                  <a:pt x="1413558" y="1730680"/>
                  <a:pt x="1369807" y="1743038"/>
                  <a:pt x="1465217" y="1711234"/>
                </a:cubicBezTo>
                <a:lnTo>
                  <a:pt x="1504406" y="1698171"/>
                </a:lnTo>
                <a:lnTo>
                  <a:pt x="1543595" y="1685108"/>
                </a:lnTo>
                <a:cubicBezTo>
                  <a:pt x="1552303" y="1672045"/>
                  <a:pt x="1564755" y="1660814"/>
                  <a:pt x="1569720" y="1645920"/>
                </a:cubicBezTo>
                <a:cubicBezTo>
                  <a:pt x="1578096" y="1620793"/>
                  <a:pt x="1561230" y="1582938"/>
                  <a:pt x="1582783" y="1567543"/>
                </a:cubicBezTo>
                <a:cubicBezTo>
                  <a:pt x="1604335" y="1552148"/>
                  <a:pt x="1635034" y="1576251"/>
                  <a:pt x="1661160" y="1580605"/>
                </a:cubicBezTo>
                <a:cubicBezTo>
                  <a:pt x="1665514" y="1593668"/>
                  <a:pt x="1674223" y="1606024"/>
                  <a:pt x="1674223" y="1619794"/>
                </a:cubicBezTo>
                <a:cubicBezTo>
                  <a:pt x="1674223" y="1661463"/>
                  <a:pt x="1655802" y="1688680"/>
                  <a:pt x="1621972" y="1711234"/>
                </a:cubicBezTo>
                <a:cubicBezTo>
                  <a:pt x="1610515" y="1718872"/>
                  <a:pt x="1595846" y="1719943"/>
                  <a:pt x="1582783" y="1724297"/>
                </a:cubicBezTo>
                <a:cubicBezTo>
                  <a:pt x="1571587" y="1731761"/>
                  <a:pt x="1511249" y="1764731"/>
                  <a:pt x="1517469" y="1789611"/>
                </a:cubicBezTo>
                <a:cubicBezTo>
                  <a:pt x="1520808" y="1802969"/>
                  <a:pt x="1544341" y="1796516"/>
                  <a:pt x="1556657" y="1802674"/>
                </a:cubicBezTo>
                <a:cubicBezTo>
                  <a:pt x="1657945" y="1853319"/>
                  <a:pt x="1536536" y="1809030"/>
                  <a:pt x="1635035" y="1841863"/>
                </a:cubicBezTo>
                <a:cubicBezTo>
                  <a:pt x="1733534" y="1809029"/>
                  <a:pt x="1612122" y="1853320"/>
                  <a:pt x="1713412" y="1802674"/>
                </a:cubicBezTo>
                <a:cubicBezTo>
                  <a:pt x="1735363" y="1791698"/>
                  <a:pt x="1783924" y="1782826"/>
                  <a:pt x="1804852" y="1776548"/>
                </a:cubicBezTo>
                <a:cubicBezTo>
                  <a:pt x="1944724" y="1734587"/>
                  <a:pt x="1824077" y="1756338"/>
                  <a:pt x="2013857" y="1737360"/>
                </a:cubicBezTo>
                <a:cubicBezTo>
                  <a:pt x="2045660" y="1641951"/>
                  <a:pt x="2033304" y="1685700"/>
                  <a:pt x="2053046" y="1606731"/>
                </a:cubicBezTo>
                <a:cubicBezTo>
                  <a:pt x="2057400" y="1567542"/>
                  <a:pt x="2051465" y="1525775"/>
                  <a:pt x="2066109" y="1489165"/>
                </a:cubicBezTo>
                <a:cubicBezTo>
                  <a:pt x="2071223" y="1476381"/>
                  <a:pt x="2097294" y="1487307"/>
                  <a:pt x="2105297" y="1476103"/>
                </a:cubicBezTo>
                <a:cubicBezTo>
                  <a:pt x="2121304" y="1453693"/>
                  <a:pt x="2116147" y="1420639"/>
                  <a:pt x="2131423" y="1397725"/>
                </a:cubicBezTo>
                <a:lnTo>
                  <a:pt x="2183675" y="1319348"/>
                </a:lnTo>
                <a:cubicBezTo>
                  <a:pt x="2171201" y="1288164"/>
                  <a:pt x="2157511" y="1240933"/>
                  <a:pt x="2131423" y="1214845"/>
                </a:cubicBezTo>
                <a:cubicBezTo>
                  <a:pt x="2120322" y="1203744"/>
                  <a:pt x="2105298" y="1197428"/>
                  <a:pt x="2092235" y="1188720"/>
                </a:cubicBezTo>
                <a:lnTo>
                  <a:pt x="2039983" y="1110343"/>
                </a:lnTo>
                <a:lnTo>
                  <a:pt x="2013857" y="1071154"/>
                </a:lnTo>
                <a:cubicBezTo>
                  <a:pt x="2009503" y="1058091"/>
                  <a:pt x="2000795" y="1045735"/>
                  <a:pt x="2000795" y="1031965"/>
                </a:cubicBezTo>
                <a:cubicBezTo>
                  <a:pt x="2000795" y="980267"/>
                  <a:pt x="2040062" y="940407"/>
                  <a:pt x="2066109" y="901337"/>
                </a:cubicBezTo>
                <a:lnTo>
                  <a:pt x="2092235" y="862148"/>
                </a:lnTo>
                <a:cubicBezTo>
                  <a:pt x="2115577" y="792118"/>
                  <a:pt x="2097341" y="852229"/>
                  <a:pt x="2118360" y="757645"/>
                </a:cubicBezTo>
                <a:cubicBezTo>
                  <a:pt x="2122255" y="740119"/>
                  <a:pt x="2124351" y="721895"/>
                  <a:pt x="2131423" y="705394"/>
                </a:cubicBezTo>
                <a:cubicBezTo>
                  <a:pt x="2137608" y="690964"/>
                  <a:pt x="2148840" y="679268"/>
                  <a:pt x="2157549" y="666205"/>
                </a:cubicBezTo>
                <a:cubicBezTo>
                  <a:pt x="2153195" y="640079"/>
                  <a:pt x="2156331" y="611518"/>
                  <a:pt x="2144486" y="587828"/>
                </a:cubicBezTo>
                <a:cubicBezTo>
                  <a:pt x="2137465" y="573786"/>
                  <a:pt x="2120974" y="562543"/>
                  <a:pt x="2105297" y="561703"/>
                </a:cubicBezTo>
                <a:cubicBezTo>
                  <a:pt x="1874809" y="549356"/>
                  <a:pt x="1643743" y="552994"/>
                  <a:pt x="1412966" y="548640"/>
                </a:cubicBezTo>
                <a:lnTo>
                  <a:pt x="1334589" y="522514"/>
                </a:lnTo>
                <a:lnTo>
                  <a:pt x="1295400" y="509451"/>
                </a:lnTo>
                <a:cubicBezTo>
                  <a:pt x="1282337" y="500742"/>
                  <a:pt x="1270966" y="488690"/>
                  <a:pt x="1256212" y="483325"/>
                </a:cubicBezTo>
                <a:cubicBezTo>
                  <a:pt x="1222467" y="471054"/>
                  <a:pt x="1151709" y="457200"/>
                  <a:pt x="1151709" y="457200"/>
                </a:cubicBezTo>
                <a:cubicBezTo>
                  <a:pt x="1138646" y="448491"/>
                  <a:pt x="1124581" y="441125"/>
                  <a:pt x="1112520" y="431074"/>
                </a:cubicBezTo>
                <a:cubicBezTo>
                  <a:pt x="1098328" y="419247"/>
                  <a:pt x="1088703" y="402132"/>
                  <a:pt x="1073332" y="391885"/>
                </a:cubicBezTo>
                <a:cubicBezTo>
                  <a:pt x="1061875" y="384247"/>
                  <a:pt x="1047206" y="383177"/>
                  <a:pt x="1034143" y="378823"/>
                </a:cubicBezTo>
                <a:cubicBezTo>
                  <a:pt x="1025434" y="352697"/>
                  <a:pt x="1013418" y="327449"/>
                  <a:pt x="1008017" y="300445"/>
                </a:cubicBezTo>
                <a:cubicBezTo>
                  <a:pt x="1003663" y="278674"/>
                  <a:pt x="1000797" y="256551"/>
                  <a:pt x="994955" y="235131"/>
                </a:cubicBezTo>
                <a:cubicBezTo>
                  <a:pt x="987709" y="208562"/>
                  <a:pt x="988302" y="176227"/>
                  <a:pt x="968829" y="156754"/>
                </a:cubicBezTo>
                <a:lnTo>
                  <a:pt x="929640" y="117565"/>
                </a:lnTo>
                <a:cubicBezTo>
                  <a:pt x="925286" y="104502"/>
                  <a:pt x="923264" y="90414"/>
                  <a:pt x="916577" y="78377"/>
                </a:cubicBezTo>
                <a:cubicBezTo>
                  <a:pt x="901328" y="50929"/>
                  <a:pt x="864326" y="0"/>
                  <a:pt x="864326" y="0"/>
                </a:cubicBezTo>
                <a:cubicBezTo>
                  <a:pt x="855617" y="13063"/>
                  <a:pt x="840071" y="23600"/>
                  <a:pt x="838200" y="39188"/>
                </a:cubicBezTo>
                <a:cubicBezTo>
                  <a:pt x="780548" y="519613"/>
                  <a:pt x="856588" y="200757"/>
                  <a:pt x="812075" y="378823"/>
                </a:cubicBezTo>
                <a:cubicBezTo>
                  <a:pt x="764178" y="374469"/>
                  <a:pt x="716478" y="365760"/>
                  <a:pt x="668383" y="365760"/>
                </a:cubicBezTo>
                <a:cubicBezTo>
                  <a:pt x="463685" y="365760"/>
                  <a:pt x="187234" y="300446"/>
                  <a:pt x="93617" y="352697"/>
                </a:cubicBezTo>
                <a:close/>
              </a:path>
            </a:pathLst>
          </a:custGeom>
          <a:solidFill>
            <a:schemeClr val="hlink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46" name="Freeform 77"/>
          <p:cNvSpPr>
            <a:spLocks noChangeAspect="1"/>
          </p:cNvSpPr>
          <p:nvPr/>
        </p:nvSpPr>
        <p:spPr bwMode="auto">
          <a:xfrm>
            <a:off x="1130300" y="2289175"/>
            <a:ext cx="14288" cy="25400"/>
          </a:xfrm>
          <a:custGeom>
            <a:avLst/>
            <a:gdLst>
              <a:gd name="T0" fmla="*/ 0 w 20"/>
              <a:gd name="T1" fmla="*/ 2147483647 h 33"/>
              <a:gd name="T2" fmla="*/ 2147483647 w 20"/>
              <a:gd name="T3" fmla="*/ 0 h 33"/>
              <a:gd name="T4" fmla="*/ 0 60000 65536"/>
              <a:gd name="T5" fmla="*/ 0 60000 65536"/>
              <a:gd name="T6" fmla="*/ 0 w 20"/>
              <a:gd name="T7" fmla="*/ 0 h 33"/>
              <a:gd name="T8" fmla="*/ 20 w 20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3">
                <a:moveTo>
                  <a:pt x="0" y="33"/>
                </a:moveTo>
                <a:cubicBezTo>
                  <a:pt x="9" y="7"/>
                  <a:pt x="2" y="18"/>
                  <a:pt x="20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547" name="Freeform 79"/>
          <p:cNvSpPr>
            <a:spLocks noChangeAspect="1"/>
          </p:cNvSpPr>
          <p:nvPr/>
        </p:nvSpPr>
        <p:spPr bwMode="auto">
          <a:xfrm>
            <a:off x="688975" y="2035175"/>
            <a:ext cx="41275" cy="25400"/>
          </a:xfrm>
          <a:custGeom>
            <a:avLst/>
            <a:gdLst>
              <a:gd name="T0" fmla="*/ 2147483647 w 53"/>
              <a:gd name="T1" fmla="*/ 2147483647 h 33"/>
              <a:gd name="T2" fmla="*/ 0 w 53"/>
              <a:gd name="T3" fmla="*/ 0 h 33"/>
              <a:gd name="T4" fmla="*/ 0 60000 65536"/>
              <a:gd name="T5" fmla="*/ 0 60000 65536"/>
              <a:gd name="T6" fmla="*/ 0 w 53"/>
              <a:gd name="T7" fmla="*/ 0 h 33"/>
              <a:gd name="T8" fmla="*/ 53 w 5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33">
                <a:moveTo>
                  <a:pt x="53" y="33"/>
                </a:moveTo>
                <a:cubicBezTo>
                  <a:pt x="23" y="27"/>
                  <a:pt x="13" y="27"/>
                  <a:pt x="0" y="0"/>
                </a:cubicBezTo>
              </a:path>
            </a:pathLst>
          </a:cu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294548" name="Conector de seta reta 263"/>
          <p:cNvCxnSpPr>
            <a:cxnSpLocks noChangeShapeType="1"/>
          </p:cNvCxnSpPr>
          <p:nvPr/>
        </p:nvCxnSpPr>
        <p:spPr bwMode="auto">
          <a:xfrm>
            <a:off x="669925" y="3289300"/>
            <a:ext cx="1198563" cy="110648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8294549" name="Text Box 326"/>
          <p:cNvSpPr txBox="1">
            <a:spLocks noChangeArrowheads="1"/>
          </p:cNvSpPr>
          <p:nvPr/>
        </p:nvSpPr>
        <p:spPr bwMode="auto">
          <a:xfrm>
            <a:off x="2544763" y="3067050"/>
            <a:ext cx="836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/>
              <a:t>Lucas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900" b="0"/>
              <a:t>R. Verde</a:t>
            </a:r>
          </a:p>
        </p:txBody>
      </p:sp>
      <p:sp>
        <p:nvSpPr>
          <p:cNvPr id="8294550" name="Freeform 623"/>
          <p:cNvSpPr>
            <a:spLocks/>
          </p:cNvSpPr>
          <p:nvPr/>
        </p:nvSpPr>
        <p:spPr bwMode="auto">
          <a:xfrm>
            <a:off x="2574925" y="3706813"/>
            <a:ext cx="188913" cy="74612"/>
          </a:xfrm>
          <a:custGeom>
            <a:avLst/>
            <a:gdLst>
              <a:gd name="T0" fmla="*/ 0 w 91"/>
              <a:gd name="T1" fmla="*/ 0 h 39"/>
              <a:gd name="T2" fmla="*/ 2147483647 w 91"/>
              <a:gd name="T3" fmla="*/ 2147483647 h 39"/>
              <a:gd name="T4" fmla="*/ 2147483647 w 91"/>
              <a:gd name="T5" fmla="*/ 2147483647 h 39"/>
              <a:gd name="T6" fmla="*/ 2147483647 w 91"/>
              <a:gd name="T7" fmla="*/ 2147483647 h 39"/>
              <a:gd name="T8" fmla="*/ 2147483647 w 91"/>
              <a:gd name="T9" fmla="*/ 2147483647 h 39"/>
              <a:gd name="T10" fmla="*/ 2147483647 w 91"/>
              <a:gd name="T11" fmla="*/ 2147483647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39"/>
              <a:gd name="T20" fmla="*/ 91 w 91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39">
                <a:moveTo>
                  <a:pt x="0" y="0"/>
                </a:moveTo>
                <a:cubicBezTo>
                  <a:pt x="24" y="3"/>
                  <a:pt x="42" y="8"/>
                  <a:pt x="69" y="9"/>
                </a:cubicBezTo>
                <a:cubicBezTo>
                  <a:pt x="78" y="16"/>
                  <a:pt x="81" y="24"/>
                  <a:pt x="90" y="31"/>
                </a:cubicBezTo>
                <a:cubicBezTo>
                  <a:pt x="90" y="33"/>
                  <a:pt x="91" y="39"/>
                  <a:pt x="91" y="37"/>
                </a:cubicBezTo>
                <a:cubicBezTo>
                  <a:pt x="91" y="35"/>
                  <a:pt x="91" y="32"/>
                  <a:pt x="90" y="30"/>
                </a:cubicBezTo>
                <a:cubicBezTo>
                  <a:pt x="90" y="29"/>
                  <a:pt x="89" y="30"/>
                  <a:pt x="88" y="30"/>
                </a:cubicBezTo>
              </a:path>
            </a:pathLst>
          </a:cu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51" name="Forma livre 661"/>
          <p:cNvSpPr>
            <a:spLocks/>
          </p:cNvSpPr>
          <p:nvPr/>
        </p:nvSpPr>
        <p:spPr bwMode="auto">
          <a:xfrm>
            <a:off x="2660650" y="4429125"/>
            <a:ext cx="803275" cy="414338"/>
          </a:xfrm>
          <a:custGeom>
            <a:avLst/>
            <a:gdLst>
              <a:gd name="T0" fmla="*/ 0 w 564042"/>
              <a:gd name="T1" fmla="*/ 0 h 342460"/>
              <a:gd name="T2" fmla="*/ 0 w 564042"/>
              <a:gd name="T3" fmla="*/ 0 h 342460"/>
              <a:gd name="T4" fmla="*/ 0 w 564042"/>
              <a:gd name="T5" fmla="*/ 0 h 342460"/>
              <a:gd name="T6" fmla="*/ 0 w 564042"/>
              <a:gd name="T7" fmla="*/ 0 h 342460"/>
              <a:gd name="T8" fmla="*/ 0 w 564042"/>
              <a:gd name="T9" fmla="*/ 0 h 342460"/>
              <a:gd name="T10" fmla="*/ 0 w 564042"/>
              <a:gd name="T11" fmla="*/ 0 h 342460"/>
              <a:gd name="T12" fmla="*/ 0 w 564042"/>
              <a:gd name="T13" fmla="*/ 0 h 342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4042"/>
              <a:gd name="T22" fmla="*/ 0 h 342460"/>
              <a:gd name="T23" fmla="*/ 564042 w 564042"/>
              <a:gd name="T24" fmla="*/ 342460 h 3424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4042" h="342460">
                <a:moveTo>
                  <a:pt x="0" y="0"/>
                </a:moveTo>
                <a:cubicBezTo>
                  <a:pt x="2438" y="12192"/>
                  <a:pt x="5424" y="24287"/>
                  <a:pt x="7315" y="36576"/>
                </a:cubicBezTo>
                <a:cubicBezTo>
                  <a:pt x="23104" y="87903"/>
                  <a:pt x="22850" y="257116"/>
                  <a:pt x="70399" y="301007"/>
                </a:cubicBezTo>
                <a:cubicBezTo>
                  <a:pt x="130140" y="342460"/>
                  <a:pt x="290930" y="290349"/>
                  <a:pt x="365760" y="285292"/>
                </a:cubicBezTo>
                <a:cubicBezTo>
                  <a:pt x="403555" y="280415"/>
                  <a:pt x="442482" y="278655"/>
                  <a:pt x="474181" y="281093"/>
                </a:cubicBezTo>
                <a:cubicBezTo>
                  <a:pt x="492640" y="290322"/>
                  <a:pt x="542346" y="286313"/>
                  <a:pt x="555955" y="299923"/>
                </a:cubicBezTo>
                <a:cubicBezTo>
                  <a:pt x="564042" y="324181"/>
                  <a:pt x="563271" y="314157"/>
                  <a:pt x="563271" y="329184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552" name="Text Box 326"/>
          <p:cNvSpPr txBox="1">
            <a:spLocks noChangeArrowheads="1"/>
          </p:cNvSpPr>
          <p:nvPr/>
        </p:nvSpPr>
        <p:spPr bwMode="auto">
          <a:xfrm>
            <a:off x="2659063" y="4859338"/>
            <a:ext cx="838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900" b="0"/>
              <a:t>Paranaguá</a:t>
            </a:r>
          </a:p>
        </p:txBody>
      </p:sp>
      <p:sp>
        <p:nvSpPr>
          <p:cNvPr id="8294553" name="Text Box 326"/>
          <p:cNvSpPr txBox="1">
            <a:spLocks noChangeArrowheads="1"/>
          </p:cNvSpPr>
          <p:nvPr/>
        </p:nvSpPr>
        <p:spPr bwMode="auto">
          <a:xfrm>
            <a:off x="2651125" y="3565525"/>
            <a:ext cx="10525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/>
              <a:t>Rondonópolis</a:t>
            </a:r>
          </a:p>
        </p:txBody>
      </p:sp>
      <p:sp>
        <p:nvSpPr>
          <p:cNvPr id="8294554" name="Text Box 326"/>
          <p:cNvSpPr txBox="1">
            <a:spLocks noChangeArrowheads="1"/>
          </p:cNvSpPr>
          <p:nvPr/>
        </p:nvSpPr>
        <p:spPr bwMode="auto">
          <a:xfrm>
            <a:off x="3667125" y="4646613"/>
            <a:ext cx="4460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Santos</a:t>
            </a:r>
          </a:p>
        </p:txBody>
      </p:sp>
      <p:sp>
        <p:nvSpPr>
          <p:cNvPr id="8294555" name="Line 471"/>
          <p:cNvSpPr>
            <a:spLocks noChangeShapeType="1"/>
          </p:cNvSpPr>
          <p:nvPr/>
        </p:nvSpPr>
        <p:spPr bwMode="auto">
          <a:xfrm>
            <a:off x="3716338" y="4602163"/>
            <a:ext cx="679450" cy="142875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94556" name="Line 471"/>
          <p:cNvSpPr>
            <a:spLocks noChangeShapeType="1"/>
          </p:cNvSpPr>
          <p:nvPr/>
        </p:nvSpPr>
        <p:spPr bwMode="auto">
          <a:xfrm>
            <a:off x="3468688" y="4821238"/>
            <a:ext cx="647700" cy="22225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94557" name="Freeform 380"/>
          <p:cNvSpPr>
            <a:spLocks/>
          </p:cNvSpPr>
          <p:nvPr/>
        </p:nvSpPr>
        <p:spPr bwMode="auto">
          <a:xfrm>
            <a:off x="2420938" y="3314700"/>
            <a:ext cx="173037" cy="409575"/>
          </a:xfrm>
          <a:custGeom>
            <a:avLst/>
            <a:gdLst>
              <a:gd name="T0" fmla="*/ 2147483647 w 109"/>
              <a:gd name="T1" fmla="*/ 2147483647 h 258"/>
              <a:gd name="T2" fmla="*/ 2147483647 w 109"/>
              <a:gd name="T3" fmla="*/ 2147483647 h 258"/>
              <a:gd name="T4" fmla="*/ 2147483647 w 109"/>
              <a:gd name="T5" fmla="*/ 0 h 258"/>
              <a:gd name="T6" fmla="*/ 0 60000 65536"/>
              <a:gd name="T7" fmla="*/ 0 60000 65536"/>
              <a:gd name="T8" fmla="*/ 0 60000 65536"/>
              <a:gd name="T9" fmla="*/ 0 w 109"/>
              <a:gd name="T10" fmla="*/ 0 h 258"/>
              <a:gd name="T11" fmla="*/ 109 w 109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" h="258">
                <a:moveTo>
                  <a:pt x="109" y="252"/>
                </a:moveTo>
                <a:cubicBezTo>
                  <a:pt x="67" y="255"/>
                  <a:pt x="26" y="258"/>
                  <a:pt x="13" y="216"/>
                </a:cubicBezTo>
                <a:cubicBezTo>
                  <a:pt x="0" y="174"/>
                  <a:pt x="15" y="87"/>
                  <a:pt x="31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294558" name="Group 356"/>
          <p:cNvGrpSpPr>
            <a:grpSpLocks/>
          </p:cNvGrpSpPr>
          <p:nvPr/>
        </p:nvGrpSpPr>
        <p:grpSpPr bwMode="auto">
          <a:xfrm>
            <a:off x="3349625" y="4478338"/>
            <a:ext cx="149225" cy="150812"/>
            <a:chOff x="3084" y="1029"/>
            <a:chExt cx="96" cy="96"/>
          </a:xfrm>
        </p:grpSpPr>
        <p:sp>
          <p:nvSpPr>
            <p:cNvPr id="8294559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4560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B</a:t>
              </a:r>
            </a:p>
          </p:txBody>
        </p:sp>
      </p:grpSp>
      <p:sp>
        <p:nvSpPr>
          <p:cNvPr id="8294561" name="AutoShape 360"/>
          <p:cNvSpPr>
            <a:spLocks noChangeArrowheads="1"/>
          </p:cNvSpPr>
          <p:nvPr/>
        </p:nvSpPr>
        <p:spPr bwMode="auto">
          <a:xfrm>
            <a:off x="3405188" y="4765675"/>
            <a:ext cx="107950" cy="8572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8294562" name="Freeform 361"/>
          <p:cNvSpPr>
            <a:spLocks/>
          </p:cNvSpPr>
          <p:nvPr/>
        </p:nvSpPr>
        <p:spPr bwMode="auto">
          <a:xfrm>
            <a:off x="2547938" y="3736975"/>
            <a:ext cx="125412" cy="739775"/>
          </a:xfrm>
          <a:custGeom>
            <a:avLst/>
            <a:gdLst>
              <a:gd name="T0" fmla="*/ 2147483647 w 85"/>
              <a:gd name="T1" fmla="*/ 0 h 466"/>
              <a:gd name="T2" fmla="*/ 2147483647 w 85"/>
              <a:gd name="T3" fmla="*/ 2147483647 h 466"/>
              <a:gd name="T4" fmla="*/ 2147483647 w 85"/>
              <a:gd name="T5" fmla="*/ 2147483647 h 466"/>
              <a:gd name="T6" fmla="*/ 2147483647 w 85"/>
              <a:gd name="T7" fmla="*/ 2147483647 h 466"/>
              <a:gd name="T8" fmla="*/ 2147483647 w 85"/>
              <a:gd name="T9" fmla="*/ 2147483647 h 4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466"/>
              <a:gd name="T17" fmla="*/ 85 w 85"/>
              <a:gd name="T18" fmla="*/ 466 h 4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466">
                <a:moveTo>
                  <a:pt x="39" y="0"/>
                </a:moveTo>
                <a:cubicBezTo>
                  <a:pt x="32" y="38"/>
                  <a:pt x="25" y="64"/>
                  <a:pt x="19" y="100"/>
                </a:cubicBezTo>
                <a:cubicBezTo>
                  <a:pt x="13" y="136"/>
                  <a:pt x="0" y="182"/>
                  <a:pt x="4" y="216"/>
                </a:cubicBezTo>
                <a:cubicBezTo>
                  <a:pt x="8" y="250"/>
                  <a:pt x="31" y="264"/>
                  <a:pt x="44" y="306"/>
                </a:cubicBezTo>
                <a:cubicBezTo>
                  <a:pt x="57" y="348"/>
                  <a:pt x="75" y="444"/>
                  <a:pt x="85" y="466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63" name="Freeform 365"/>
          <p:cNvSpPr>
            <a:spLocks/>
          </p:cNvSpPr>
          <p:nvPr/>
        </p:nvSpPr>
        <p:spPr bwMode="auto">
          <a:xfrm>
            <a:off x="3209925" y="4302125"/>
            <a:ext cx="503238" cy="277813"/>
          </a:xfrm>
          <a:custGeom>
            <a:avLst/>
            <a:gdLst>
              <a:gd name="T0" fmla="*/ 0 w 317"/>
              <a:gd name="T1" fmla="*/ 0 h 175"/>
              <a:gd name="T2" fmla="*/ 2147483647 w 317"/>
              <a:gd name="T3" fmla="*/ 2147483647 h 175"/>
              <a:gd name="T4" fmla="*/ 2147483647 w 317"/>
              <a:gd name="T5" fmla="*/ 2147483647 h 175"/>
              <a:gd name="T6" fmla="*/ 0 60000 65536"/>
              <a:gd name="T7" fmla="*/ 0 60000 65536"/>
              <a:gd name="T8" fmla="*/ 0 60000 65536"/>
              <a:gd name="T9" fmla="*/ 0 w 317"/>
              <a:gd name="T10" fmla="*/ 0 h 175"/>
              <a:gd name="T11" fmla="*/ 317 w 317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175">
                <a:moveTo>
                  <a:pt x="0" y="0"/>
                </a:moveTo>
                <a:cubicBezTo>
                  <a:pt x="38" y="25"/>
                  <a:pt x="62" y="51"/>
                  <a:pt x="115" y="80"/>
                </a:cubicBezTo>
                <a:cubicBezTo>
                  <a:pt x="168" y="109"/>
                  <a:pt x="276" y="142"/>
                  <a:pt x="317" y="175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64" name="Freeform 61"/>
          <p:cNvSpPr>
            <a:spLocks noChangeAspect="1"/>
          </p:cNvSpPr>
          <p:nvPr/>
        </p:nvSpPr>
        <p:spPr bwMode="auto">
          <a:xfrm flipH="1" flipV="1">
            <a:off x="2819400" y="3825875"/>
            <a:ext cx="914400" cy="782638"/>
          </a:xfrm>
          <a:custGeom>
            <a:avLst/>
            <a:gdLst>
              <a:gd name="T0" fmla="*/ 0 w 43292"/>
              <a:gd name="T1" fmla="*/ 0 h 26787"/>
              <a:gd name="T2" fmla="*/ 2147483647 w 43292"/>
              <a:gd name="T3" fmla="*/ 2147483647 h 26787"/>
              <a:gd name="T4" fmla="*/ 2147483647 w 43292"/>
              <a:gd name="T5" fmla="*/ 2147483647 h 26787"/>
              <a:gd name="T6" fmla="*/ 2147483647 w 43292"/>
              <a:gd name="T7" fmla="*/ 2147483647 h 26787"/>
              <a:gd name="T8" fmla="*/ 2147483647 w 43292"/>
              <a:gd name="T9" fmla="*/ 2147483647 h 26787"/>
              <a:gd name="T10" fmla="*/ 2147483647 w 43292"/>
              <a:gd name="T11" fmla="*/ 2147483647 h 267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92"/>
              <a:gd name="T19" fmla="*/ 0 h 26787"/>
              <a:gd name="T20" fmla="*/ 43292 w 43292"/>
              <a:gd name="T21" fmla="*/ 26787 h 267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92" h="26787">
                <a:moveTo>
                  <a:pt x="0" y="0"/>
                </a:moveTo>
                <a:lnTo>
                  <a:pt x="12317" y="6482"/>
                </a:lnTo>
                <a:lnTo>
                  <a:pt x="25300" y="13149"/>
                </a:lnTo>
                <a:cubicBezTo>
                  <a:pt x="28338" y="14815"/>
                  <a:pt x="29577" y="12910"/>
                  <a:pt x="32481" y="15000"/>
                </a:cubicBezTo>
                <a:cubicBezTo>
                  <a:pt x="34786" y="16337"/>
                  <a:pt x="39600" y="19210"/>
                  <a:pt x="41402" y="21174"/>
                </a:cubicBezTo>
                <a:cubicBezTo>
                  <a:pt x="43204" y="23139"/>
                  <a:pt x="42693" y="26035"/>
                  <a:pt x="43292" y="2678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565" name="Freeform 367"/>
          <p:cNvSpPr>
            <a:spLocks/>
          </p:cNvSpPr>
          <p:nvPr/>
        </p:nvSpPr>
        <p:spPr bwMode="auto">
          <a:xfrm>
            <a:off x="2698750" y="3714750"/>
            <a:ext cx="542925" cy="608013"/>
          </a:xfrm>
          <a:custGeom>
            <a:avLst/>
            <a:gdLst>
              <a:gd name="T0" fmla="*/ 0 w 300"/>
              <a:gd name="T1" fmla="*/ 0 h 339"/>
              <a:gd name="T2" fmla="*/ 2147483647 w 300"/>
              <a:gd name="T3" fmla="*/ 2147483647 h 339"/>
              <a:gd name="T4" fmla="*/ 2147483647 w 300"/>
              <a:gd name="T5" fmla="*/ 2147483647 h 339"/>
              <a:gd name="T6" fmla="*/ 2147483647 w 300"/>
              <a:gd name="T7" fmla="*/ 2147483647 h 339"/>
              <a:gd name="T8" fmla="*/ 0 60000 65536"/>
              <a:gd name="T9" fmla="*/ 0 60000 65536"/>
              <a:gd name="T10" fmla="*/ 0 60000 65536"/>
              <a:gd name="T11" fmla="*/ 0 60000 65536"/>
              <a:gd name="T12" fmla="*/ 0 w 300"/>
              <a:gd name="T13" fmla="*/ 0 h 339"/>
              <a:gd name="T14" fmla="*/ 300 w 300"/>
              <a:gd name="T15" fmla="*/ 339 h 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" h="339">
                <a:moveTo>
                  <a:pt x="0" y="0"/>
                </a:moveTo>
                <a:lnTo>
                  <a:pt x="91" y="91"/>
                </a:lnTo>
                <a:cubicBezTo>
                  <a:pt x="129" y="129"/>
                  <a:pt x="192" y="186"/>
                  <a:pt x="227" y="227"/>
                </a:cubicBezTo>
                <a:cubicBezTo>
                  <a:pt x="262" y="268"/>
                  <a:pt x="270" y="318"/>
                  <a:pt x="300" y="339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566" name="AutoShape 359"/>
          <p:cNvSpPr>
            <a:spLocks noChangeArrowheads="1"/>
          </p:cNvSpPr>
          <p:nvPr/>
        </p:nvSpPr>
        <p:spPr bwMode="auto">
          <a:xfrm>
            <a:off x="3660775" y="4548188"/>
            <a:ext cx="107950" cy="8572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8294567" name="Oval 250"/>
          <p:cNvSpPr>
            <a:spLocks noChangeArrowheads="1"/>
          </p:cNvSpPr>
          <p:nvPr/>
        </p:nvSpPr>
        <p:spPr bwMode="auto">
          <a:xfrm>
            <a:off x="2562225" y="3673475"/>
            <a:ext cx="76200" cy="65088"/>
          </a:xfrm>
          <a:prstGeom prst="ellipse">
            <a:avLst/>
          </a:prstGeom>
          <a:solidFill>
            <a:srgbClr val="F8F8F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4568" name="Text Box 326"/>
          <p:cNvSpPr txBox="1">
            <a:spLocks noChangeArrowheads="1"/>
          </p:cNvSpPr>
          <p:nvPr/>
        </p:nvSpPr>
        <p:spPr bwMode="auto">
          <a:xfrm>
            <a:off x="2879725" y="3698875"/>
            <a:ext cx="10525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/>
              <a:t>Alto Araguaia</a:t>
            </a:r>
          </a:p>
        </p:txBody>
      </p:sp>
      <p:sp>
        <p:nvSpPr>
          <p:cNvPr id="8294569" name="Oval 250"/>
          <p:cNvSpPr>
            <a:spLocks noChangeArrowheads="1"/>
          </p:cNvSpPr>
          <p:nvPr/>
        </p:nvSpPr>
        <p:spPr bwMode="auto">
          <a:xfrm>
            <a:off x="2436813" y="3257550"/>
            <a:ext cx="98425" cy="82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4570" name="Text Box 256"/>
          <p:cNvSpPr txBox="1">
            <a:spLocks noChangeArrowheads="1"/>
          </p:cNvSpPr>
          <p:nvPr/>
        </p:nvSpPr>
        <p:spPr bwMode="auto">
          <a:xfrm>
            <a:off x="2913063" y="4370388"/>
            <a:ext cx="1206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pt-BR" sz="900">
              <a:latin typeface="Times New Roman" pitchFamily="18" charset="0"/>
            </a:endParaRPr>
          </a:p>
        </p:txBody>
      </p:sp>
      <p:grpSp>
        <p:nvGrpSpPr>
          <p:cNvPr id="8294571" name="Group 385"/>
          <p:cNvGrpSpPr>
            <a:grpSpLocks/>
          </p:cNvGrpSpPr>
          <p:nvPr/>
        </p:nvGrpSpPr>
        <p:grpSpPr bwMode="auto">
          <a:xfrm>
            <a:off x="2847975" y="4652963"/>
            <a:ext cx="149225" cy="150812"/>
            <a:chOff x="3084" y="1029"/>
            <a:chExt cx="96" cy="96"/>
          </a:xfrm>
        </p:grpSpPr>
        <p:sp>
          <p:nvSpPr>
            <p:cNvPr id="8294572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4573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A</a:t>
              </a:r>
            </a:p>
          </p:txBody>
        </p:sp>
      </p:grpSp>
      <p:grpSp>
        <p:nvGrpSpPr>
          <p:cNvPr id="8294574" name="Group 388"/>
          <p:cNvGrpSpPr>
            <a:grpSpLocks/>
          </p:cNvGrpSpPr>
          <p:nvPr/>
        </p:nvGrpSpPr>
        <p:grpSpPr bwMode="auto">
          <a:xfrm>
            <a:off x="2752725" y="3995738"/>
            <a:ext cx="149225" cy="150812"/>
            <a:chOff x="3084" y="1029"/>
            <a:chExt cx="96" cy="96"/>
          </a:xfrm>
        </p:grpSpPr>
        <p:sp>
          <p:nvSpPr>
            <p:cNvPr id="8294575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4576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C</a:t>
              </a:r>
            </a:p>
          </p:txBody>
        </p:sp>
      </p:grpSp>
      <p:grpSp>
        <p:nvGrpSpPr>
          <p:cNvPr id="8294577" name="Group 43"/>
          <p:cNvGrpSpPr>
            <a:grpSpLocks noChangeAspect="1"/>
          </p:cNvGrpSpPr>
          <p:nvPr/>
        </p:nvGrpSpPr>
        <p:grpSpPr bwMode="auto">
          <a:xfrm>
            <a:off x="2092325" y="1411288"/>
            <a:ext cx="1670050" cy="1527175"/>
            <a:chOff x="2567" y="572"/>
            <a:chExt cx="1201" cy="1170"/>
          </a:xfrm>
        </p:grpSpPr>
        <p:sp>
          <p:nvSpPr>
            <p:cNvPr id="8294578" name="Freeform 44"/>
            <p:cNvSpPr>
              <a:spLocks noChangeAspect="1"/>
            </p:cNvSpPr>
            <p:nvPr/>
          </p:nvSpPr>
          <p:spPr bwMode="auto">
            <a:xfrm>
              <a:off x="2567" y="572"/>
              <a:ext cx="1201" cy="1170"/>
            </a:xfrm>
            <a:custGeom>
              <a:avLst/>
              <a:gdLst>
                <a:gd name="T0" fmla="*/ 226 w 1201"/>
                <a:gd name="T1" fmla="*/ 495 h 1170"/>
                <a:gd name="T2" fmla="*/ 230 w 1201"/>
                <a:gd name="T3" fmla="*/ 449 h 1170"/>
                <a:gd name="T4" fmla="*/ 188 w 1201"/>
                <a:gd name="T5" fmla="*/ 435 h 1170"/>
                <a:gd name="T6" fmla="*/ 84 w 1201"/>
                <a:gd name="T7" fmla="*/ 373 h 1170"/>
                <a:gd name="T8" fmla="*/ 42 w 1201"/>
                <a:gd name="T9" fmla="*/ 325 h 1170"/>
                <a:gd name="T10" fmla="*/ 0 w 1201"/>
                <a:gd name="T11" fmla="*/ 273 h 1170"/>
                <a:gd name="T12" fmla="*/ 42 w 1201"/>
                <a:gd name="T13" fmla="*/ 97 h 1170"/>
                <a:gd name="T14" fmla="*/ 126 w 1201"/>
                <a:gd name="T15" fmla="*/ 79 h 1170"/>
                <a:gd name="T16" fmla="*/ 198 w 1201"/>
                <a:gd name="T17" fmla="*/ 63 h 1170"/>
                <a:gd name="T18" fmla="*/ 274 w 1201"/>
                <a:gd name="T19" fmla="*/ 65 h 1170"/>
                <a:gd name="T20" fmla="*/ 272 w 1201"/>
                <a:gd name="T21" fmla="*/ 9 h 1170"/>
                <a:gd name="T22" fmla="*/ 319 w 1201"/>
                <a:gd name="T23" fmla="*/ 13 h 1170"/>
                <a:gd name="T24" fmla="*/ 377 w 1201"/>
                <a:gd name="T25" fmla="*/ 7 h 1170"/>
                <a:gd name="T26" fmla="*/ 427 w 1201"/>
                <a:gd name="T27" fmla="*/ 78 h 1170"/>
                <a:gd name="T28" fmla="*/ 518 w 1201"/>
                <a:gd name="T29" fmla="*/ 132 h 1170"/>
                <a:gd name="T30" fmla="*/ 541 w 1201"/>
                <a:gd name="T31" fmla="*/ 205 h 1170"/>
                <a:gd name="T32" fmla="*/ 587 w 1201"/>
                <a:gd name="T33" fmla="*/ 274 h 1170"/>
                <a:gd name="T34" fmla="*/ 602 w 1201"/>
                <a:gd name="T35" fmla="*/ 306 h 1170"/>
                <a:gd name="T36" fmla="*/ 613 w 1201"/>
                <a:gd name="T37" fmla="*/ 343 h 1170"/>
                <a:gd name="T38" fmla="*/ 680 w 1201"/>
                <a:gd name="T39" fmla="*/ 339 h 1170"/>
                <a:gd name="T40" fmla="*/ 715 w 1201"/>
                <a:gd name="T41" fmla="*/ 330 h 1170"/>
                <a:gd name="T42" fmla="*/ 835 w 1201"/>
                <a:gd name="T43" fmla="*/ 385 h 1170"/>
                <a:gd name="T44" fmla="*/ 923 w 1201"/>
                <a:gd name="T45" fmla="*/ 348 h 1170"/>
                <a:gd name="T46" fmla="*/ 961 w 1201"/>
                <a:gd name="T47" fmla="*/ 306 h 1170"/>
                <a:gd name="T48" fmla="*/ 985 w 1201"/>
                <a:gd name="T49" fmla="*/ 291 h 1170"/>
                <a:gd name="T50" fmla="*/ 1052 w 1201"/>
                <a:gd name="T51" fmla="*/ 297 h 1170"/>
                <a:gd name="T52" fmla="*/ 1193 w 1201"/>
                <a:gd name="T53" fmla="*/ 345 h 1170"/>
                <a:gd name="T54" fmla="*/ 1192 w 1201"/>
                <a:gd name="T55" fmla="*/ 429 h 1170"/>
                <a:gd name="T56" fmla="*/ 1172 w 1201"/>
                <a:gd name="T57" fmla="*/ 484 h 1170"/>
                <a:gd name="T58" fmla="*/ 1135 w 1201"/>
                <a:gd name="T59" fmla="*/ 553 h 1170"/>
                <a:gd name="T60" fmla="*/ 1090 w 1201"/>
                <a:gd name="T61" fmla="*/ 630 h 1170"/>
                <a:gd name="T62" fmla="*/ 1024 w 1201"/>
                <a:gd name="T63" fmla="*/ 700 h 1170"/>
                <a:gd name="T64" fmla="*/ 968 w 1201"/>
                <a:gd name="T65" fmla="*/ 759 h 1170"/>
                <a:gd name="T66" fmla="*/ 1013 w 1201"/>
                <a:gd name="T67" fmla="*/ 786 h 1170"/>
                <a:gd name="T68" fmla="*/ 988 w 1201"/>
                <a:gd name="T69" fmla="*/ 837 h 1170"/>
                <a:gd name="T70" fmla="*/ 929 w 1201"/>
                <a:gd name="T71" fmla="*/ 882 h 1170"/>
                <a:gd name="T72" fmla="*/ 893 w 1201"/>
                <a:gd name="T73" fmla="*/ 952 h 1170"/>
                <a:gd name="T74" fmla="*/ 919 w 1201"/>
                <a:gd name="T75" fmla="*/ 999 h 1170"/>
                <a:gd name="T76" fmla="*/ 866 w 1201"/>
                <a:gd name="T77" fmla="*/ 1078 h 1170"/>
                <a:gd name="T78" fmla="*/ 813 w 1201"/>
                <a:gd name="T79" fmla="*/ 1170 h 1170"/>
                <a:gd name="T80" fmla="*/ 181 w 1201"/>
                <a:gd name="T81" fmla="*/ 1117 h 1170"/>
                <a:gd name="T82" fmla="*/ 118 w 1201"/>
                <a:gd name="T83" fmla="*/ 1065 h 1170"/>
                <a:gd name="T84" fmla="*/ 92 w 1201"/>
                <a:gd name="T85" fmla="*/ 967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1"/>
                <a:gd name="T130" fmla="*/ 0 h 1170"/>
                <a:gd name="T131" fmla="*/ 1201 w 1201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1" h="1170">
                  <a:moveTo>
                    <a:pt x="32" y="883"/>
                  </a:moveTo>
                  <a:lnTo>
                    <a:pt x="60" y="855"/>
                  </a:lnTo>
                  <a:lnTo>
                    <a:pt x="226" y="495"/>
                  </a:lnTo>
                  <a:lnTo>
                    <a:pt x="230" y="471"/>
                  </a:lnTo>
                  <a:lnTo>
                    <a:pt x="262" y="433"/>
                  </a:lnTo>
                  <a:lnTo>
                    <a:pt x="230" y="449"/>
                  </a:lnTo>
                  <a:lnTo>
                    <a:pt x="206" y="447"/>
                  </a:lnTo>
                  <a:lnTo>
                    <a:pt x="200" y="431"/>
                  </a:lnTo>
                  <a:lnTo>
                    <a:pt x="188" y="435"/>
                  </a:lnTo>
                  <a:lnTo>
                    <a:pt x="164" y="405"/>
                  </a:lnTo>
                  <a:lnTo>
                    <a:pt x="142" y="407"/>
                  </a:lnTo>
                  <a:lnTo>
                    <a:pt x="84" y="373"/>
                  </a:lnTo>
                  <a:lnTo>
                    <a:pt x="88" y="347"/>
                  </a:lnTo>
                  <a:lnTo>
                    <a:pt x="50" y="354"/>
                  </a:lnTo>
                  <a:lnTo>
                    <a:pt x="42" y="325"/>
                  </a:lnTo>
                  <a:lnTo>
                    <a:pt x="20" y="309"/>
                  </a:lnTo>
                  <a:lnTo>
                    <a:pt x="20" y="289"/>
                  </a:lnTo>
                  <a:lnTo>
                    <a:pt x="0" y="273"/>
                  </a:lnTo>
                  <a:lnTo>
                    <a:pt x="0" y="127"/>
                  </a:lnTo>
                  <a:lnTo>
                    <a:pt x="26" y="119"/>
                  </a:lnTo>
                  <a:lnTo>
                    <a:pt x="42" y="97"/>
                  </a:lnTo>
                  <a:lnTo>
                    <a:pt x="74" y="95"/>
                  </a:lnTo>
                  <a:lnTo>
                    <a:pt x="94" y="83"/>
                  </a:lnTo>
                  <a:lnTo>
                    <a:pt x="126" y="79"/>
                  </a:lnTo>
                  <a:lnTo>
                    <a:pt x="140" y="59"/>
                  </a:lnTo>
                  <a:lnTo>
                    <a:pt x="164" y="55"/>
                  </a:lnTo>
                  <a:lnTo>
                    <a:pt x="198" y="63"/>
                  </a:lnTo>
                  <a:lnTo>
                    <a:pt x="220" y="59"/>
                  </a:lnTo>
                  <a:lnTo>
                    <a:pt x="248" y="67"/>
                  </a:lnTo>
                  <a:lnTo>
                    <a:pt x="274" y="65"/>
                  </a:lnTo>
                  <a:lnTo>
                    <a:pt x="280" y="51"/>
                  </a:lnTo>
                  <a:lnTo>
                    <a:pt x="260" y="23"/>
                  </a:lnTo>
                  <a:lnTo>
                    <a:pt x="272" y="9"/>
                  </a:lnTo>
                  <a:lnTo>
                    <a:pt x="289" y="13"/>
                  </a:lnTo>
                  <a:lnTo>
                    <a:pt x="304" y="18"/>
                  </a:lnTo>
                  <a:lnTo>
                    <a:pt x="319" y="13"/>
                  </a:lnTo>
                  <a:lnTo>
                    <a:pt x="337" y="9"/>
                  </a:lnTo>
                  <a:lnTo>
                    <a:pt x="358" y="0"/>
                  </a:lnTo>
                  <a:lnTo>
                    <a:pt x="377" y="7"/>
                  </a:lnTo>
                  <a:lnTo>
                    <a:pt x="385" y="27"/>
                  </a:lnTo>
                  <a:lnTo>
                    <a:pt x="389" y="75"/>
                  </a:lnTo>
                  <a:lnTo>
                    <a:pt x="427" y="78"/>
                  </a:lnTo>
                  <a:lnTo>
                    <a:pt x="463" y="111"/>
                  </a:lnTo>
                  <a:lnTo>
                    <a:pt x="494" y="111"/>
                  </a:lnTo>
                  <a:lnTo>
                    <a:pt x="518" y="132"/>
                  </a:lnTo>
                  <a:lnTo>
                    <a:pt x="514" y="156"/>
                  </a:lnTo>
                  <a:lnTo>
                    <a:pt x="541" y="174"/>
                  </a:lnTo>
                  <a:lnTo>
                    <a:pt x="541" y="205"/>
                  </a:lnTo>
                  <a:lnTo>
                    <a:pt x="554" y="234"/>
                  </a:lnTo>
                  <a:lnTo>
                    <a:pt x="559" y="253"/>
                  </a:lnTo>
                  <a:lnTo>
                    <a:pt x="587" y="274"/>
                  </a:lnTo>
                  <a:lnTo>
                    <a:pt x="584" y="291"/>
                  </a:lnTo>
                  <a:lnTo>
                    <a:pt x="587" y="301"/>
                  </a:lnTo>
                  <a:lnTo>
                    <a:pt x="602" y="306"/>
                  </a:lnTo>
                  <a:lnTo>
                    <a:pt x="599" y="325"/>
                  </a:lnTo>
                  <a:lnTo>
                    <a:pt x="613" y="330"/>
                  </a:lnTo>
                  <a:lnTo>
                    <a:pt x="613" y="343"/>
                  </a:lnTo>
                  <a:lnTo>
                    <a:pt x="644" y="357"/>
                  </a:lnTo>
                  <a:lnTo>
                    <a:pt x="667" y="355"/>
                  </a:lnTo>
                  <a:lnTo>
                    <a:pt x="680" y="339"/>
                  </a:lnTo>
                  <a:lnTo>
                    <a:pt x="695" y="322"/>
                  </a:lnTo>
                  <a:lnTo>
                    <a:pt x="709" y="310"/>
                  </a:lnTo>
                  <a:lnTo>
                    <a:pt x="715" y="330"/>
                  </a:lnTo>
                  <a:lnTo>
                    <a:pt x="737" y="358"/>
                  </a:lnTo>
                  <a:lnTo>
                    <a:pt x="782" y="373"/>
                  </a:lnTo>
                  <a:lnTo>
                    <a:pt x="835" y="385"/>
                  </a:lnTo>
                  <a:lnTo>
                    <a:pt x="887" y="379"/>
                  </a:lnTo>
                  <a:lnTo>
                    <a:pt x="913" y="360"/>
                  </a:lnTo>
                  <a:lnTo>
                    <a:pt x="923" y="348"/>
                  </a:lnTo>
                  <a:lnTo>
                    <a:pt x="937" y="343"/>
                  </a:lnTo>
                  <a:lnTo>
                    <a:pt x="944" y="316"/>
                  </a:lnTo>
                  <a:lnTo>
                    <a:pt x="961" y="306"/>
                  </a:lnTo>
                  <a:lnTo>
                    <a:pt x="971" y="285"/>
                  </a:lnTo>
                  <a:lnTo>
                    <a:pt x="982" y="289"/>
                  </a:lnTo>
                  <a:lnTo>
                    <a:pt x="985" y="291"/>
                  </a:lnTo>
                  <a:lnTo>
                    <a:pt x="1006" y="297"/>
                  </a:lnTo>
                  <a:lnTo>
                    <a:pt x="1027" y="312"/>
                  </a:lnTo>
                  <a:lnTo>
                    <a:pt x="1052" y="297"/>
                  </a:lnTo>
                  <a:lnTo>
                    <a:pt x="1093" y="306"/>
                  </a:lnTo>
                  <a:lnTo>
                    <a:pt x="1151" y="333"/>
                  </a:lnTo>
                  <a:lnTo>
                    <a:pt x="1193" y="345"/>
                  </a:lnTo>
                  <a:lnTo>
                    <a:pt x="1201" y="364"/>
                  </a:lnTo>
                  <a:lnTo>
                    <a:pt x="1199" y="397"/>
                  </a:lnTo>
                  <a:lnTo>
                    <a:pt x="1192" y="429"/>
                  </a:lnTo>
                  <a:lnTo>
                    <a:pt x="1184" y="451"/>
                  </a:lnTo>
                  <a:lnTo>
                    <a:pt x="1171" y="466"/>
                  </a:lnTo>
                  <a:lnTo>
                    <a:pt x="1172" y="484"/>
                  </a:lnTo>
                  <a:lnTo>
                    <a:pt x="1156" y="496"/>
                  </a:lnTo>
                  <a:lnTo>
                    <a:pt x="1160" y="517"/>
                  </a:lnTo>
                  <a:lnTo>
                    <a:pt x="1135" y="553"/>
                  </a:lnTo>
                  <a:lnTo>
                    <a:pt x="1115" y="583"/>
                  </a:lnTo>
                  <a:lnTo>
                    <a:pt x="1111" y="608"/>
                  </a:lnTo>
                  <a:lnTo>
                    <a:pt x="1090" y="630"/>
                  </a:lnTo>
                  <a:lnTo>
                    <a:pt x="1067" y="669"/>
                  </a:lnTo>
                  <a:lnTo>
                    <a:pt x="1045" y="675"/>
                  </a:lnTo>
                  <a:lnTo>
                    <a:pt x="1024" y="700"/>
                  </a:lnTo>
                  <a:lnTo>
                    <a:pt x="988" y="721"/>
                  </a:lnTo>
                  <a:lnTo>
                    <a:pt x="957" y="747"/>
                  </a:lnTo>
                  <a:lnTo>
                    <a:pt x="968" y="759"/>
                  </a:lnTo>
                  <a:lnTo>
                    <a:pt x="991" y="751"/>
                  </a:lnTo>
                  <a:lnTo>
                    <a:pt x="1012" y="772"/>
                  </a:lnTo>
                  <a:lnTo>
                    <a:pt x="1013" y="786"/>
                  </a:lnTo>
                  <a:lnTo>
                    <a:pt x="1000" y="789"/>
                  </a:lnTo>
                  <a:lnTo>
                    <a:pt x="1006" y="805"/>
                  </a:lnTo>
                  <a:lnTo>
                    <a:pt x="988" y="837"/>
                  </a:lnTo>
                  <a:lnTo>
                    <a:pt x="964" y="852"/>
                  </a:lnTo>
                  <a:lnTo>
                    <a:pt x="958" y="882"/>
                  </a:lnTo>
                  <a:lnTo>
                    <a:pt x="929" y="882"/>
                  </a:lnTo>
                  <a:lnTo>
                    <a:pt x="911" y="897"/>
                  </a:lnTo>
                  <a:lnTo>
                    <a:pt x="913" y="936"/>
                  </a:lnTo>
                  <a:lnTo>
                    <a:pt x="893" y="952"/>
                  </a:lnTo>
                  <a:lnTo>
                    <a:pt x="899" y="972"/>
                  </a:lnTo>
                  <a:lnTo>
                    <a:pt x="919" y="979"/>
                  </a:lnTo>
                  <a:lnTo>
                    <a:pt x="919" y="999"/>
                  </a:lnTo>
                  <a:lnTo>
                    <a:pt x="913" y="1021"/>
                  </a:lnTo>
                  <a:lnTo>
                    <a:pt x="889" y="1060"/>
                  </a:lnTo>
                  <a:lnTo>
                    <a:pt x="866" y="1078"/>
                  </a:lnTo>
                  <a:lnTo>
                    <a:pt x="832" y="1119"/>
                  </a:lnTo>
                  <a:lnTo>
                    <a:pt x="833" y="1146"/>
                  </a:lnTo>
                  <a:lnTo>
                    <a:pt x="813" y="1170"/>
                  </a:lnTo>
                  <a:lnTo>
                    <a:pt x="206" y="1131"/>
                  </a:lnTo>
                  <a:lnTo>
                    <a:pt x="193" y="1116"/>
                  </a:lnTo>
                  <a:lnTo>
                    <a:pt x="181" y="1117"/>
                  </a:lnTo>
                  <a:lnTo>
                    <a:pt x="157" y="1084"/>
                  </a:lnTo>
                  <a:lnTo>
                    <a:pt x="137" y="1081"/>
                  </a:lnTo>
                  <a:lnTo>
                    <a:pt x="118" y="1065"/>
                  </a:lnTo>
                  <a:lnTo>
                    <a:pt x="116" y="1021"/>
                  </a:lnTo>
                  <a:lnTo>
                    <a:pt x="101" y="1000"/>
                  </a:lnTo>
                  <a:lnTo>
                    <a:pt x="92" y="967"/>
                  </a:lnTo>
                  <a:lnTo>
                    <a:pt x="74" y="925"/>
                  </a:lnTo>
                  <a:lnTo>
                    <a:pt x="32" y="883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579" name="Freeform 45"/>
            <p:cNvSpPr>
              <a:spLocks noChangeAspect="1"/>
            </p:cNvSpPr>
            <p:nvPr/>
          </p:nvSpPr>
          <p:spPr bwMode="auto">
            <a:xfrm>
              <a:off x="3291" y="750"/>
              <a:ext cx="234" cy="194"/>
            </a:xfrm>
            <a:custGeom>
              <a:avLst/>
              <a:gdLst>
                <a:gd name="T0" fmla="*/ 91 w 234"/>
                <a:gd name="T1" fmla="*/ 0 h 194"/>
                <a:gd name="T2" fmla="*/ 66 w 234"/>
                <a:gd name="T3" fmla="*/ 33 h 194"/>
                <a:gd name="T4" fmla="*/ 45 w 234"/>
                <a:gd name="T5" fmla="*/ 44 h 194"/>
                <a:gd name="T6" fmla="*/ 21 w 234"/>
                <a:gd name="T7" fmla="*/ 65 h 194"/>
                <a:gd name="T8" fmla="*/ 0 w 234"/>
                <a:gd name="T9" fmla="*/ 98 h 194"/>
                <a:gd name="T10" fmla="*/ 0 w 234"/>
                <a:gd name="T11" fmla="*/ 125 h 194"/>
                <a:gd name="T12" fmla="*/ 7 w 234"/>
                <a:gd name="T13" fmla="*/ 146 h 194"/>
                <a:gd name="T14" fmla="*/ 16 w 234"/>
                <a:gd name="T15" fmla="*/ 165 h 194"/>
                <a:gd name="T16" fmla="*/ 45 w 234"/>
                <a:gd name="T17" fmla="*/ 179 h 194"/>
                <a:gd name="T18" fmla="*/ 114 w 234"/>
                <a:gd name="T19" fmla="*/ 194 h 194"/>
                <a:gd name="T20" fmla="*/ 159 w 234"/>
                <a:gd name="T21" fmla="*/ 185 h 194"/>
                <a:gd name="T22" fmla="*/ 186 w 234"/>
                <a:gd name="T23" fmla="*/ 161 h 194"/>
                <a:gd name="T24" fmla="*/ 213 w 234"/>
                <a:gd name="T25" fmla="*/ 114 h 194"/>
                <a:gd name="T26" fmla="*/ 219 w 234"/>
                <a:gd name="T27" fmla="*/ 104 h 194"/>
                <a:gd name="T28" fmla="*/ 220 w 234"/>
                <a:gd name="T29" fmla="*/ 93 h 194"/>
                <a:gd name="T30" fmla="*/ 234 w 234"/>
                <a:gd name="T31" fmla="*/ 75 h 194"/>
                <a:gd name="T32" fmla="*/ 231 w 234"/>
                <a:gd name="T33" fmla="*/ 65 h 194"/>
                <a:gd name="T34" fmla="*/ 213 w 234"/>
                <a:gd name="T35" fmla="*/ 57 h 194"/>
                <a:gd name="T36" fmla="*/ 199 w 234"/>
                <a:gd name="T37" fmla="*/ 54 h 194"/>
                <a:gd name="T38" fmla="*/ 180 w 234"/>
                <a:gd name="T39" fmla="*/ 38 h 194"/>
                <a:gd name="T40" fmla="*/ 160 w 234"/>
                <a:gd name="T41" fmla="*/ 38 h 194"/>
                <a:gd name="T42" fmla="*/ 145 w 234"/>
                <a:gd name="T43" fmla="*/ 18 h 194"/>
                <a:gd name="T44" fmla="*/ 130 w 234"/>
                <a:gd name="T45" fmla="*/ 11 h 194"/>
                <a:gd name="T46" fmla="*/ 111 w 234"/>
                <a:gd name="T47" fmla="*/ 14 h 194"/>
                <a:gd name="T48" fmla="*/ 108 w 234"/>
                <a:gd name="T49" fmla="*/ 3 h 194"/>
                <a:gd name="T50" fmla="*/ 91 w 234"/>
                <a:gd name="T51" fmla="*/ 0 h 1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4"/>
                <a:gd name="T79" fmla="*/ 0 h 194"/>
                <a:gd name="T80" fmla="*/ 234 w 234"/>
                <a:gd name="T81" fmla="*/ 194 h 1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4" h="194">
                  <a:moveTo>
                    <a:pt x="91" y="0"/>
                  </a:moveTo>
                  <a:lnTo>
                    <a:pt x="66" y="33"/>
                  </a:lnTo>
                  <a:lnTo>
                    <a:pt x="45" y="44"/>
                  </a:lnTo>
                  <a:lnTo>
                    <a:pt x="21" y="65"/>
                  </a:lnTo>
                  <a:lnTo>
                    <a:pt x="0" y="98"/>
                  </a:lnTo>
                  <a:lnTo>
                    <a:pt x="0" y="125"/>
                  </a:lnTo>
                  <a:lnTo>
                    <a:pt x="7" y="146"/>
                  </a:lnTo>
                  <a:lnTo>
                    <a:pt x="16" y="165"/>
                  </a:lnTo>
                  <a:lnTo>
                    <a:pt x="45" y="179"/>
                  </a:lnTo>
                  <a:lnTo>
                    <a:pt x="114" y="194"/>
                  </a:lnTo>
                  <a:lnTo>
                    <a:pt x="159" y="185"/>
                  </a:lnTo>
                  <a:lnTo>
                    <a:pt x="186" y="161"/>
                  </a:lnTo>
                  <a:lnTo>
                    <a:pt x="213" y="114"/>
                  </a:lnTo>
                  <a:lnTo>
                    <a:pt x="219" y="104"/>
                  </a:lnTo>
                  <a:lnTo>
                    <a:pt x="220" y="93"/>
                  </a:lnTo>
                  <a:lnTo>
                    <a:pt x="234" y="75"/>
                  </a:lnTo>
                  <a:lnTo>
                    <a:pt x="231" y="65"/>
                  </a:lnTo>
                  <a:lnTo>
                    <a:pt x="213" y="57"/>
                  </a:lnTo>
                  <a:lnTo>
                    <a:pt x="199" y="54"/>
                  </a:lnTo>
                  <a:lnTo>
                    <a:pt x="180" y="38"/>
                  </a:lnTo>
                  <a:lnTo>
                    <a:pt x="160" y="38"/>
                  </a:lnTo>
                  <a:lnTo>
                    <a:pt x="145" y="18"/>
                  </a:lnTo>
                  <a:lnTo>
                    <a:pt x="130" y="11"/>
                  </a:lnTo>
                  <a:lnTo>
                    <a:pt x="111" y="14"/>
                  </a:lnTo>
                  <a:lnTo>
                    <a:pt x="108" y="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94580" name="Freeform 75"/>
          <p:cNvSpPr>
            <a:spLocks noChangeAspect="1"/>
          </p:cNvSpPr>
          <p:nvPr/>
        </p:nvSpPr>
        <p:spPr bwMode="auto">
          <a:xfrm>
            <a:off x="153988" y="1454150"/>
            <a:ext cx="2306637" cy="147002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81" name="Freeform 68"/>
          <p:cNvSpPr>
            <a:spLocks noChangeAspect="1"/>
          </p:cNvSpPr>
          <p:nvPr/>
        </p:nvSpPr>
        <p:spPr bwMode="auto">
          <a:xfrm>
            <a:off x="1046163" y="2692400"/>
            <a:ext cx="947737" cy="693738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82" name="Rectangle 4"/>
          <p:cNvSpPr>
            <a:spLocks noChangeArrowheads="1"/>
          </p:cNvSpPr>
          <p:nvPr/>
        </p:nvSpPr>
        <p:spPr bwMode="auto">
          <a:xfrm>
            <a:off x="2565400" y="176213"/>
            <a:ext cx="4792663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Custo Logístico Total</a:t>
            </a:r>
            <a:r>
              <a:rPr lang="pt-BR" sz="2000" baseline="30000">
                <a:solidFill>
                  <a:schemeClr val="tx2"/>
                </a:solidFill>
                <a:latin typeface="Tahoma" pitchFamily="34" charset="0"/>
              </a:rPr>
              <a:t>1</a:t>
            </a:r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 das Rotas </a:t>
            </a:r>
            <a:r>
              <a:rPr lang="pt-BR" sz="2000" u="sng">
                <a:solidFill>
                  <a:schemeClr val="tx2"/>
                </a:solidFill>
                <a:latin typeface="Tahoma" pitchFamily="34" charset="0"/>
              </a:rPr>
              <a:t>Atuais</a:t>
            </a:r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 de Exportação de Granel Agrícola do Norte Matogrossense</a:t>
            </a:r>
          </a:p>
        </p:txBody>
      </p:sp>
      <p:sp>
        <p:nvSpPr>
          <p:cNvPr id="8294583" name="Line 40"/>
          <p:cNvSpPr>
            <a:spLocks noChangeShapeType="1"/>
          </p:cNvSpPr>
          <p:nvPr/>
        </p:nvSpPr>
        <p:spPr bwMode="auto">
          <a:xfrm>
            <a:off x="5070475" y="1547813"/>
            <a:ext cx="47879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584" name="Rectangle 41"/>
          <p:cNvSpPr>
            <a:spLocks noChangeArrowheads="1"/>
          </p:cNvSpPr>
          <p:nvPr/>
        </p:nvSpPr>
        <p:spPr bwMode="auto">
          <a:xfrm>
            <a:off x="5065713" y="1330325"/>
            <a:ext cx="431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100"/>
              <a:t>Análise das distâncias das principais rotas até o destino</a:t>
            </a:r>
          </a:p>
        </p:txBody>
      </p:sp>
      <p:sp>
        <p:nvSpPr>
          <p:cNvPr id="8294585" name="Oval 252"/>
          <p:cNvSpPr>
            <a:spLocks noChangeArrowheads="1"/>
          </p:cNvSpPr>
          <p:nvPr/>
        </p:nvSpPr>
        <p:spPr bwMode="auto">
          <a:xfrm>
            <a:off x="7516813" y="1622425"/>
            <a:ext cx="211137" cy="204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4586" name="Text Box 253"/>
          <p:cNvSpPr txBox="1">
            <a:spLocks noChangeArrowheads="1"/>
          </p:cNvSpPr>
          <p:nvPr/>
        </p:nvSpPr>
        <p:spPr bwMode="auto">
          <a:xfrm>
            <a:off x="7489825" y="1649413"/>
            <a:ext cx="258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C</a:t>
            </a:r>
          </a:p>
        </p:txBody>
      </p:sp>
      <p:sp>
        <p:nvSpPr>
          <p:cNvPr id="8294587" name="Oval 252"/>
          <p:cNvSpPr>
            <a:spLocks noChangeArrowheads="1"/>
          </p:cNvSpPr>
          <p:nvPr/>
        </p:nvSpPr>
        <p:spPr bwMode="auto">
          <a:xfrm>
            <a:off x="6175375" y="1622425"/>
            <a:ext cx="211138" cy="204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4588" name="Text Box 253"/>
          <p:cNvSpPr txBox="1">
            <a:spLocks noChangeArrowheads="1"/>
          </p:cNvSpPr>
          <p:nvPr/>
        </p:nvSpPr>
        <p:spPr bwMode="auto">
          <a:xfrm>
            <a:off x="6148388" y="1649413"/>
            <a:ext cx="258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A</a:t>
            </a:r>
          </a:p>
        </p:txBody>
      </p:sp>
      <p:sp>
        <p:nvSpPr>
          <p:cNvPr id="8294589" name="Text Box 86"/>
          <p:cNvSpPr txBox="1">
            <a:spLocks noChangeArrowheads="1"/>
          </p:cNvSpPr>
          <p:nvPr/>
        </p:nvSpPr>
        <p:spPr bwMode="auto">
          <a:xfrm>
            <a:off x="5065713" y="1565275"/>
            <a:ext cx="57308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n-US" sz="1000" b="0">
                <a:solidFill>
                  <a:schemeClr val="tx2"/>
                </a:solidFill>
              </a:rPr>
              <a:t>em km</a:t>
            </a:r>
          </a:p>
        </p:txBody>
      </p:sp>
      <p:sp>
        <p:nvSpPr>
          <p:cNvPr id="8294590" name="Rectangle 92"/>
          <p:cNvSpPr>
            <a:spLocks noChangeArrowheads="1"/>
          </p:cNvSpPr>
          <p:nvPr/>
        </p:nvSpPr>
        <p:spPr bwMode="auto">
          <a:xfrm>
            <a:off x="5086350" y="4630738"/>
            <a:ext cx="431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100"/>
              <a:t>Custo logístico total em R$/ton</a:t>
            </a:r>
            <a:endParaRPr lang="pt-BR" sz="1100" baseline="30000"/>
          </a:p>
        </p:txBody>
      </p:sp>
      <p:sp>
        <p:nvSpPr>
          <p:cNvPr id="8294591" name="Line 110"/>
          <p:cNvSpPr>
            <a:spLocks noChangeShapeType="1"/>
          </p:cNvSpPr>
          <p:nvPr/>
        </p:nvSpPr>
        <p:spPr bwMode="auto">
          <a:xfrm>
            <a:off x="5091113" y="4848225"/>
            <a:ext cx="471646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592" name="Rectangle 2"/>
          <p:cNvSpPr>
            <a:spLocks noChangeArrowheads="1"/>
          </p:cNvSpPr>
          <p:nvPr/>
        </p:nvSpPr>
        <p:spPr bwMode="auto">
          <a:xfrm>
            <a:off x="5065713" y="1566863"/>
            <a:ext cx="431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endParaRPr lang="fr-FR" sz="1000" b="0"/>
          </a:p>
        </p:txBody>
      </p:sp>
      <p:sp>
        <p:nvSpPr>
          <p:cNvPr id="8294593" name="Oval 252"/>
          <p:cNvSpPr>
            <a:spLocks noChangeArrowheads="1"/>
          </p:cNvSpPr>
          <p:nvPr/>
        </p:nvSpPr>
        <p:spPr bwMode="auto">
          <a:xfrm>
            <a:off x="6840538" y="1622425"/>
            <a:ext cx="211137" cy="204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4594" name="Text Box 253"/>
          <p:cNvSpPr txBox="1">
            <a:spLocks noChangeArrowheads="1"/>
          </p:cNvSpPr>
          <p:nvPr/>
        </p:nvSpPr>
        <p:spPr bwMode="auto">
          <a:xfrm>
            <a:off x="6813550" y="1649413"/>
            <a:ext cx="258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B</a:t>
            </a:r>
          </a:p>
        </p:txBody>
      </p:sp>
      <p:sp>
        <p:nvSpPr>
          <p:cNvPr id="8294595" name="Rectangle 66"/>
          <p:cNvSpPr>
            <a:spLocks noChangeArrowheads="1"/>
          </p:cNvSpPr>
          <p:nvPr/>
        </p:nvSpPr>
        <p:spPr bwMode="auto">
          <a:xfrm>
            <a:off x="5072063" y="3506788"/>
            <a:ext cx="10223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Total interno</a:t>
            </a:r>
          </a:p>
        </p:txBody>
      </p:sp>
      <p:sp>
        <p:nvSpPr>
          <p:cNvPr id="8294596" name="Text Box 51"/>
          <p:cNvSpPr txBox="1">
            <a:spLocks noChangeArrowheads="1"/>
          </p:cNvSpPr>
          <p:nvPr/>
        </p:nvSpPr>
        <p:spPr bwMode="auto">
          <a:xfrm>
            <a:off x="6686550" y="35067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i="1"/>
              <a:t>2.093</a:t>
            </a:r>
          </a:p>
        </p:txBody>
      </p:sp>
      <p:sp>
        <p:nvSpPr>
          <p:cNvPr id="8294597" name="Line 52"/>
          <p:cNvSpPr>
            <a:spLocks noChangeShapeType="1"/>
          </p:cNvSpPr>
          <p:nvPr/>
        </p:nvSpPr>
        <p:spPr bwMode="auto">
          <a:xfrm>
            <a:off x="6577013" y="2298700"/>
            <a:ext cx="73025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598" name="Rectangle 67"/>
          <p:cNvSpPr>
            <a:spLocks noChangeArrowheads="1"/>
          </p:cNvSpPr>
          <p:nvPr/>
        </p:nvSpPr>
        <p:spPr bwMode="auto">
          <a:xfrm>
            <a:off x="5373688" y="2763838"/>
            <a:ext cx="769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Rodovia</a:t>
            </a:r>
          </a:p>
        </p:txBody>
      </p:sp>
      <p:sp>
        <p:nvSpPr>
          <p:cNvPr id="8294599" name="Text Box 53"/>
          <p:cNvSpPr txBox="1">
            <a:spLocks noChangeArrowheads="1"/>
          </p:cNvSpPr>
          <p:nvPr/>
        </p:nvSpPr>
        <p:spPr bwMode="auto">
          <a:xfrm>
            <a:off x="6686550" y="27638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2.093</a:t>
            </a:r>
          </a:p>
        </p:txBody>
      </p:sp>
      <p:sp>
        <p:nvSpPr>
          <p:cNvPr id="8294600" name="Rectangle 68"/>
          <p:cNvSpPr>
            <a:spLocks noChangeArrowheads="1"/>
          </p:cNvSpPr>
          <p:nvPr/>
        </p:nvSpPr>
        <p:spPr bwMode="auto">
          <a:xfrm>
            <a:off x="5373688" y="2970213"/>
            <a:ext cx="7016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Hidrovia</a:t>
            </a:r>
          </a:p>
        </p:txBody>
      </p:sp>
      <p:sp>
        <p:nvSpPr>
          <p:cNvPr id="8294601" name="Text Box 54"/>
          <p:cNvSpPr txBox="1">
            <a:spLocks noChangeArrowheads="1"/>
          </p:cNvSpPr>
          <p:nvPr/>
        </p:nvSpPr>
        <p:spPr bwMode="auto">
          <a:xfrm>
            <a:off x="6686550" y="297021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602" name="Rectangle 69"/>
          <p:cNvSpPr>
            <a:spLocks noChangeArrowheads="1"/>
          </p:cNvSpPr>
          <p:nvPr/>
        </p:nvSpPr>
        <p:spPr bwMode="auto">
          <a:xfrm>
            <a:off x="5373688" y="3179763"/>
            <a:ext cx="10223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Via Aérea</a:t>
            </a:r>
          </a:p>
        </p:txBody>
      </p:sp>
      <p:sp>
        <p:nvSpPr>
          <p:cNvPr id="8294603" name="Text Box 55"/>
          <p:cNvSpPr txBox="1">
            <a:spLocks noChangeArrowheads="1"/>
          </p:cNvSpPr>
          <p:nvPr/>
        </p:nvSpPr>
        <p:spPr bwMode="auto">
          <a:xfrm>
            <a:off x="6686550" y="31797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604" name="Rectangle 70"/>
          <p:cNvSpPr>
            <a:spLocks noChangeArrowheads="1"/>
          </p:cNvSpPr>
          <p:nvPr/>
        </p:nvSpPr>
        <p:spPr bwMode="auto">
          <a:xfrm>
            <a:off x="5373688" y="2363788"/>
            <a:ext cx="769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Dutovia</a:t>
            </a:r>
          </a:p>
        </p:txBody>
      </p:sp>
      <p:sp>
        <p:nvSpPr>
          <p:cNvPr id="8294605" name="Text Box 56"/>
          <p:cNvSpPr txBox="1">
            <a:spLocks noChangeArrowheads="1"/>
          </p:cNvSpPr>
          <p:nvPr/>
        </p:nvSpPr>
        <p:spPr bwMode="auto">
          <a:xfrm>
            <a:off x="6688138" y="23637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606" name="Rectangle 71"/>
          <p:cNvSpPr>
            <a:spLocks noChangeArrowheads="1"/>
          </p:cNvSpPr>
          <p:nvPr/>
        </p:nvSpPr>
        <p:spPr bwMode="auto">
          <a:xfrm>
            <a:off x="5373688" y="2566988"/>
            <a:ext cx="7016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Ferrovia</a:t>
            </a:r>
          </a:p>
        </p:txBody>
      </p:sp>
      <p:sp>
        <p:nvSpPr>
          <p:cNvPr id="8294607" name="Text Box 57"/>
          <p:cNvSpPr txBox="1">
            <a:spLocks noChangeArrowheads="1"/>
          </p:cNvSpPr>
          <p:nvPr/>
        </p:nvSpPr>
        <p:spPr bwMode="auto">
          <a:xfrm>
            <a:off x="6688138" y="25669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608" name="Text Box 87"/>
          <p:cNvSpPr txBox="1">
            <a:spLocks noChangeArrowheads="1"/>
          </p:cNvSpPr>
          <p:nvPr/>
        </p:nvSpPr>
        <p:spPr bwMode="auto">
          <a:xfrm>
            <a:off x="6556375" y="1928813"/>
            <a:ext cx="79057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900" b="0">
                <a:latin typeface="Tahoma" pitchFamily="34" charset="0"/>
              </a:rPr>
              <a:t>Rodo</a:t>
            </a:r>
          </a:p>
          <a:p>
            <a:pPr algn="ctr"/>
            <a:r>
              <a:rPr lang="fr-FR" sz="900" b="0">
                <a:latin typeface="Tahoma" pitchFamily="34" charset="0"/>
              </a:rPr>
              <a:t>(via Santos)</a:t>
            </a:r>
          </a:p>
        </p:txBody>
      </p:sp>
      <p:sp>
        <p:nvSpPr>
          <p:cNvPr id="8294609" name="Rectangle 97"/>
          <p:cNvSpPr>
            <a:spLocks noChangeArrowheads="1"/>
          </p:cNvSpPr>
          <p:nvPr/>
        </p:nvSpPr>
        <p:spPr bwMode="auto">
          <a:xfrm>
            <a:off x="5072063" y="4378325"/>
            <a:ext cx="10874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Nr.Transbordos</a:t>
            </a:r>
          </a:p>
        </p:txBody>
      </p:sp>
      <p:sp>
        <p:nvSpPr>
          <p:cNvPr id="8294610" name="Text Box 123"/>
          <p:cNvSpPr txBox="1">
            <a:spLocks noChangeArrowheads="1"/>
          </p:cNvSpPr>
          <p:nvPr/>
        </p:nvSpPr>
        <p:spPr bwMode="auto">
          <a:xfrm>
            <a:off x="6697663" y="43783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</a:t>
            </a:r>
          </a:p>
        </p:txBody>
      </p:sp>
      <p:sp>
        <p:nvSpPr>
          <p:cNvPr id="8294611" name="Rectangle 99"/>
          <p:cNvSpPr>
            <a:spLocks noChangeArrowheads="1"/>
          </p:cNvSpPr>
          <p:nvPr/>
        </p:nvSpPr>
        <p:spPr bwMode="auto">
          <a:xfrm>
            <a:off x="5072063" y="3740150"/>
            <a:ext cx="1022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>
                <a:solidFill>
                  <a:schemeClr val="tx2"/>
                </a:solidFill>
              </a:rPr>
              <a:t>MARÍTIMO</a:t>
            </a:r>
          </a:p>
          <a:p>
            <a:pPr defTabSz="957263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- até Rotterdam:</a:t>
            </a:r>
          </a:p>
        </p:txBody>
      </p:sp>
      <p:sp>
        <p:nvSpPr>
          <p:cNvPr id="8294612" name="Text Box 125"/>
          <p:cNvSpPr txBox="1">
            <a:spLocks noChangeArrowheads="1"/>
          </p:cNvSpPr>
          <p:nvPr/>
        </p:nvSpPr>
        <p:spPr bwMode="auto">
          <a:xfrm>
            <a:off x="6680200" y="389255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10.026</a:t>
            </a:r>
          </a:p>
        </p:txBody>
      </p:sp>
      <p:sp>
        <p:nvSpPr>
          <p:cNvPr id="8294613" name="Rectangle 107"/>
          <p:cNvSpPr>
            <a:spLocks noChangeArrowheads="1"/>
          </p:cNvSpPr>
          <p:nvPr/>
        </p:nvSpPr>
        <p:spPr bwMode="auto">
          <a:xfrm>
            <a:off x="5072063" y="4083050"/>
            <a:ext cx="10223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- até Shanghai</a:t>
            </a:r>
          </a:p>
        </p:txBody>
      </p:sp>
      <p:sp>
        <p:nvSpPr>
          <p:cNvPr id="8294614" name="Text Box 126"/>
          <p:cNvSpPr txBox="1">
            <a:spLocks noChangeArrowheads="1"/>
          </p:cNvSpPr>
          <p:nvPr/>
        </p:nvSpPr>
        <p:spPr bwMode="auto">
          <a:xfrm>
            <a:off x="6696075" y="408305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20.320</a:t>
            </a:r>
          </a:p>
        </p:txBody>
      </p:sp>
      <p:sp>
        <p:nvSpPr>
          <p:cNvPr id="8294615" name="Line 132"/>
          <p:cNvSpPr>
            <a:spLocks noChangeShapeType="1"/>
          </p:cNvSpPr>
          <p:nvPr/>
        </p:nvSpPr>
        <p:spPr bwMode="auto">
          <a:xfrm>
            <a:off x="6667500" y="3424238"/>
            <a:ext cx="5857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616" name="Rectangle 98"/>
          <p:cNvSpPr>
            <a:spLocks noChangeArrowheads="1"/>
          </p:cNvSpPr>
          <p:nvPr/>
        </p:nvSpPr>
        <p:spPr bwMode="auto">
          <a:xfrm>
            <a:off x="5100638" y="4951413"/>
            <a:ext cx="11112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até Rotterdam</a:t>
            </a:r>
          </a:p>
        </p:txBody>
      </p:sp>
      <p:sp>
        <p:nvSpPr>
          <p:cNvPr id="8294617" name="Text Box 124"/>
          <p:cNvSpPr txBox="1">
            <a:spLocks noChangeArrowheads="1"/>
          </p:cNvSpPr>
          <p:nvPr/>
        </p:nvSpPr>
        <p:spPr bwMode="auto">
          <a:xfrm>
            <a:off x="6680200" y="4951413"/>
            <a:ext cx="5095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226</a:t>
            </a:r>
          </a:p>
        </p:txBody>
      </p:sp>
      <p:sp>
        <p:nvSpPr>
          <p:cNvPr id="8294618" name="Rectangle 112"/>
          <p:cNvSpPr>
            <a:spLocks noChangeArrowheads="1"/>
          </p:cNvSpPr>
          <p:nvPr/>
        </p:nvSpPr>
        <p:spPr bwMode="auto">
          <a:xfrm>
            <a:off x="5100638" y="5162550"/>
            <a:ext cx="11112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até Shanghai</a:t>
            </a:r>
            <a:endParaRPr lang="pt-BR" sz="1000" b="0" baseline="30000">
              <a:solidFill>
                <a:schemeClr val="tx2"/>
              </a:solidFill>
            </a:endParaRPr>
          </a:p>
        </p:txBody>
      </p:sp>
      <p:grpSp>
        <p:nvGrpSpPr>
          <p:cNvPr id="8294619" name="Group 219"/>
          <p:cNvGrpSpPr>
            <a:grpSpLocks/>
          </p:cNvGrpSpPr>
          <p:nvPr/>
        </p:nvGrpSpPr>
        <p:grpSpPr bwMode="auto">
          <a:xfrm>
            <a:off x="7083425" y="1795463"/>
            <a:ext cx="1074738" cy="3519487"/>
            <a:chOff x="3614" y="1131"/>
            <a:chExt cx="677" cy="2217"/>
          </a:xfrm>
        </p:grpSpPr>
        <p:sp>
          <p:nvSpPr>
            <p:cNvPr id="8294620" name="Line 80"/>
            <p:cNvSpPr>
              <a:spLocks noChangeShapeType="1"/>
            </p:cNvSpPr>
            <p:nvPr/>
          </p:nvSpPr>
          <p:spPr bwMode="auto">
            <a:xfrm>
              <a:off x="3724" y="1448"/>
              <a:ext cx="460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621" name="Line 131"/>
            <p:cNvSpPr>
              <a:spLocks noChangeShapeType="1"/>
            </p:cNvSpPr>
            <p:nvPr/>
          </p:nvSpPr>
          <p:spPr bwMode="auto">
            <a:xfrm>
              <a:off x="3764" y="2157"/>
              <a:ext cx="369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622" name="Text Box 3"/>
            <p:cNvSpPr txBox="1">
              <a:spLocks noChangeArrowheads="1"/>
            </p:cNvSpPr>
            <p:nvPr/>
          </p:nvSpPr>
          <p:spPr bwMode="auto">
            <a:xfrm>
              <a:off x="3614" y="1131"/>
              <a:ext cx="677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900" b="0">
                  <a:latin typeface="Tahoma" pitchFamily="34" charset="0"/>
                </a:rPr>
                <a:t>Rodo</a:t>
              </a:r>
            </a:p>
            <a:p>
              <a:pPr algn="ctr"/>
              <a:r>
                <a:rPr lang="fr-FR" sz="900" b="0">
                  <a:latin typeface="Tahoma" pitchFamily="34" charset="0"/>
                </a:rPr>
                <a:t>(via </a:t>
              </a:r>
            </a:p>
            <a:p>
              <a:pPr algn="ctr"/>
              <a:r>
                <a:rPr lang="fr-FR" sz="900" b="0">
                  <a:latin typeface="Tahoma" pitchFamily="34" charset="0"/>
                </a:rPr>
                <a:t>Paranaguá)</a:t>
              </a:r>
            </a:p>
          </p:txBody>
        </p:sp>
        <p:sp>
          <p:nvSpPr>
            <p:cNvPr id="8294623" name="Text Box 79"/>
            <p:cNvSpPr txBox="1">
              <a:spLocks noChangeArrowheads="1"/>
            </p:cNvSpPr>
            <p:nvPr/>
          </p:nvSpPr>
          <p:spPr bwMode="auto">
            <a:xfrm>
              <a:off x="3793" y="2209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i="1"/>
                <a:t>2.206</a:t>
              </a:r>
            </a:p>
          </p:txBody>
        </p:sp>
        <p:sp>
          <p:nvSpPr>
            <p:cNvPr id="8294624" name="Text Box 81"/>
            <p:cNvSpPr txBox="1">
              <a:spLocks noChangeArrowheads="1"/>
            </p:cNvSpPr>
            <p:nvPr/>
          </p:nvSpPr>
          <p:spPr bwMode="auto">
            <a:xfrm>
              <a:off x="3793" y="1741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2.206</a:t>
              </a:r>
            </a:p>
          </p:txBody>
        </p:sp>
        <p:sp>
          <p:nvSpPr>
            <p:cNvPr id="8294625" name="Text Box 82"/>
            <p:cNvSpPr txBox="1">
              <a:spLocks noChangeArrowheads="1"/>
            </p:cNvSpPr>
            <p:nvPr/>
          </p:nvSpPr>
          <p:spPr bwMode="auto">
            <a:xfrm>
              <a:off x="3793" y="1871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-</a:t>
              </a:r>
            </a:p>
          </p:txBody>
        </p:sp>
        <p:sp>
          <p:nvSpPr>
            <p:cNvPr id="8294626" name="Text Box 83"/>
            <p:cNvSpPr txBox="1">
              <a:spLocks noChangeArrowheads="1"/>
            </p:cNvSpPr>
            <p:nvPr/>
          </p:nvSpPr>
          <p:spPr bwMode="auto">
            <a:xfrm>
              <a:off x="3793" y="2003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-</a:t>
              </a:r>
            </a:p>
          </p:txBody>
        </p:sp>
        <p:sp>
          <p:nvSpPr>
            <p:cNvPr id="8294627" name="Text Box 84"/>
            <p:cNvSpPr txBox="1">
              <a:spLocks noChangeArrowheads="1"/>
            </p:cNvSpPr>
            <p:nvPr/>
          </p:nvSpPr>
          <p:spPr bwMode="auto">
            <a:xfrm>
              <a:off x="3794" y="1489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-</a:t>
              </a:r>
            </a:p>
          </p:txBody>
        </p:sp>
        <p:sp>
          <p:nvSpPr>
            <p:cNvPr id="8294628" name="Text Box 85"/>
            <p:cNvSpPr txBox="1">
              <a:spLocks noChangeArrowheads="1"/>
            </p:cNvSpPr>
            <p:nvPr/>
          </p:nvSpPr>
          <p:spPr bwMode="auto">
            <a:xfrm>
              <a:off x="3794" y="1617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-</a:t>
              </a:r>
            </a:p>
          </p:txBody>
        </p:sp>
        <p:sp>
          <p:nvSpPr>
            <p:cNvPr id="8294629" name="Text Box 103"/>
            <p:cNvSpPr txBox="1">
              <a:spLocks noChangeArrowheads="1"/>
            </p:cNvSpPr>
            <p:nvPr/>
          </p:nvSpPr>
          <p:spPr bwMode="auto">
            <a:xfrm>
              <a:off x="3801" y="2758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1</a:t>
              </a:r>
            </a:p>
          </p:txBody>
        </p:sp>
        <p:sp>
          <p:nvSpPr>
            <p:cNvPr id="8294630" name="Text Box 105"/>
            <p:cNvSpPr txBox="1">
              <a:spLocks noChangeArrowheads="1"/>
            </p:cNvSpPr>
            <p:nvPr/>
          </p:nvSpPr>
          <p:spPr bwMode="auto">
            <a:xfrm>
              <a:off x="3790" y="2452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/>
                <a:t>10.266</a:t>
              </a:r>
            </a:p>
          </p:txBody>
        </p:sp>
        <p:sp>
          <p:nvSpPr>
            <p:cNvPr id="8294631" name="Text Box 109"/>
            <p:cNvSpPr txBox="1">
              <a:spLocks noChangeArrowheads="1"/>
            </p:cNvSpPr>
            <p:nvPr/>
          </p:nvSpPr>
          <p:spPr bwMode="auto">
            <a:xfrm>
              <a:off x="3800" y="2572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/>
                <a:t>20.413</a:t>
              </a:r>
            </a:p>
          </p:txBody>
        </p:sp>
        <p:sp>
          <p:nvSpPr>
            <p:cNvPr id="8294632" name="Text Box 104"/>
            <p:cNvSpPr txBox="1">
              <a:spLocks noChangeArrowheads="1"/>
            </p:cNvSpPr>
            <p:nvPr/>
          </p:nvSpPr>
          <p:spPr bwMode="auto">
            <a:xfrm>
              <a:off x="3807" y="3119"/>
              <a:ext cx="3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/>
                <a:t>238</a:t>
              </a:r>
            </a:p>
          </p:txBody>
        </p:sp>
        <p:sp>
          <p:nvSpPr>
            <p:cNvPr id="8294633" name="Text Box 114"/>
            <p:cNvSpPr txBox="1">
              <a:spLocks noChangeArrowheads="1"/>
            </p:cNvSpPr>
            <p:nvPr/>
          </p:nvSpPr>
          <p:spPr bwMode="auto">
            <a:xfrm>
              <a:off x="3808" y="3252"/>
              <a:ext cx="3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/>
                <a:t>266</a:t>
              </a:r>
            </a:p>
          </p:txBody>
        </p:sp>
      </p:grpSp>
      <p:grpSp>
        <p:nvGrpSpPr>
          <p:cNvPr id="8294634" name="Group 234"/>
          <p:cNvGrpSpPr>
            <a:grpSpLocks/>
          </p:cNvGrpSpPr>
          <p:nvPr/>
        </p:nvGrpSpPr>
        <p:grpSpPr bwMode="auto">
          <a:xfrm>
            <a:off x="5853113" y="1790700"/>
            <a:ext cx="784225" cy="3535363"/>
            <a:chOff x="4535" y="1128"/>
            <a:chExt cx="494" cy="2227"/>
          </a:xfrm>
        </p:grpSpPr>
        <p:sp>
          <p:nvSpPr>
            <p:cNvPr id="8294635" name="Line 52"/>
            <p:cNvSpPr>
              <a:spLocks noChangeShapeType="1"/>
            </p:cNvSpPr>
            <p:nvPr/>
          </p:nvSpPr>
          <p:spPr bwMode="auto">
            <a:xfrm>
              <a:off x="4569" y="1445"/>
              <a:ext cx="460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636" name="Text Box 87"/>
            <p:cNvSpPr txBox="1">
              <a:spLocks noChangeArrowheads="1"/>
            </p:cNvSpPr>
            <p:nvPr/>
          </p:nvSpPr>
          <p:spPr bwMode="auto">
            <a:xfrm>
              <a:off x="4535" y="1128"/>
              <a:ext cx="491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900" b="0">
                  <a:latin typeface="Tahoma" pitchFamily="34" charset="0"/>
                </a:rPr>
                <a:t>Rodo-Ferro</a:t>
              </a:r>
            </a:p>
            <a:p>
              <a:pPr algn="ctr"/>
              <a:r>
                <a:rPr lang="fr-FR" sz="900" b="0">
                  <a:latin typeface="Tahoma" pitchFamily="34" charset="0"/>
                </a:rPr>
                <a:t>(via A.Arag.</a:t>
              </a:r>
            </a:p>
            <a:p>
              <a:pPr algn="ctr"/>
              <a:r>
                <a:rPr lang="fr-FR" sz="900" b="0">
                  <a:latin typeface="Tahoma" pitchFamily="34" charset="0"/>
                </a:rPr>
                <a:t>e Santos)</a:t>
              </a:r>
            </a:p>
          </p:txBody>
        </p:sp>
        <p:sp>
          <p:nvSpPr>
            <p:cNvPr id="8294637" name="Line 132"/>
            <p:cNvSpPr>
              <a:spLocks noChangeShapeType="1"/>
            </p:cNvSpPr>
            <p:nvPr/>
          </p:nvSpPr>
          <p:spPr bwMode="auto">
            <a:xfrm>
              <a:off x="4626" y="2157"/>
              <a:ext cx="369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638" name="Text Box 51"/>
            <p:cNvSpPr txBox="1">
              <a:spLocks noChangeArrowheads="1"/>
            </p:cNvSpPr>
            <p:nvPr/>
          </p:nvSpPr>
          <p:spPr bwMode="auto">
            <a:xfrm>
              <a:off x="4638" y="2216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i="1"/>
                <a:t>2.083</a:t>
              </a:r>
            </a:p>
          </p:txBody>
        </p:sp>
        <p:sp>
          <p:nvSpPr>
            <p:cNvPr id="8294639" name="Text Box 53"/>
            <p:cNvSpPr txBox="1">
              <a:spLocks noChangeArrowheads="1"/>
            </p:cNvSpPr>
            <p:nvPr/>
          </p:nvSpPr>
          <p:spPr bwMode="auto">
            <a:xfrm>
              <a:off x="4638" y="1748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832</a:t>
              </a:r>
            </a:p>
          </p:txBody>
        </p:sp>
        <p:sp>
          <p:nvSpPr>
            <p:cNvPr id="8294640" name="Text Box 54"/>
            <p:cNvSpPr txBox="1">
              <a:spLocks noChangeArrowheads="1"/>
            </p:cNvSpPr>
            <p:nvPr/>
          </p:nvSpPr>
          <p:spPr bwMode="auto">
            <a:xfrm>
              <a:off x="4638" y="1878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-</a:t>
              </a:r>
            </a:p>
          </p:txBody>
        </p:sp>
        <p:sp>
          <p:nvSpPr>
            <p:cNvPr id="8294641" name="Text Box 55"/>
            <p:cNvSpPr txBox="1">
              <a:spLocks noChangeArrowheads="1"/>
            </p:cNvSpPr>
            <p:nvPr/>
          </p:nvSpPr>
          <p:spPr bwMode="auto">
            <a:xfrm>
              <a:off x="4638" y="2010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-</a:t>
              </a:r>
            </a:p>
          </p:txBody>
        </p:sp>
        <p:sp>
          <p:nvSpPr>
            <p:cNvPr id="8294642" name="Text Box 56"/>
            <p:cNvSpPr txBox="1">
              <a:spLocks noChangeArrowheads="1"/>
            </p:cNvSpPr>
            <p:nvPr/>
          </p:nvSpPr>
          <p:spPr bwMode="auto">
            <a:xfrm>
              <a:off x="4639" y="1496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-</a:t>
              </a:r>
            </a:p>
          </p:txBody>
        </p:sp>
        <p:sp>
          <p:nvSpPr>
            <p:cNvPr id="8294643" name="Text Box 57"/>
            <p:cNvSpPr txBox="1">
              <a:spLocks noChangeArrowheads="1"/>
            </p:cNvSpPr>
            <p:nvPr/>
          </p:nvSpPr>
          <p:spPr bwMode="auto">
            <a:xfrm>
              <a:off x="4639" y="1624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1.251</a:t>
              </a:r>
            </a:p>
          </p:txBody>
        </p:sp>
        <p:sp>
          <p:nvSpPr>
            <p:cNvPr id="8294644" name="Text Box 123"/>
            <p:cNvSpPr txBox="1">
              <a:spLocks noChangeArrowheads="1"/>
            </p:cNvSpPr>
            <p:nvPr/>
          </p:nvSpPr>
          <p:spPr bwMode="auto">
            <a:xfrm>
              <a:off x="4645" y="2765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b="0"/>
                <a:t>2</a:t>
              </a:r>
            </a:p>
          </p:txBody>
        </p:sp>
        <p:sp>
          <p:nvSpPr>
            <p:cNvPr id="8294645" name="Text Box 125"/>
            <p:cNvSpPr txBox="1">
              <a:spLocks noChangeArrowheads="1"/>
            </p:cNvSpPr>
            <p:nvPr/>
          </p:nvSpPr>
          <p:spPr bwMode="auto">
            <a:xfrm>
              <a:off x="4634" y="2459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/>
                <a:t>10.026</a:t>
              </a:r>
            </a:p>
          </p:txBody>
        </p:sp>
        <p:sp>
          <p:nvSpPr>
            <p:cNvPr id="8294646" name="Text Box 126"/>
            <p:cNvSpPr txBox="1">
              <a:spLocks noChangeArrowheads="1"/>
            </p:cNvSpPr>
            <p:nvPr/>
          </p:nvSpPr>
          <p:spPr bwMode="auto">
            <a:xfrm>
              <a:off x="4644" y="2579"/>
              <a:ext cx="3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/>
                <a:t>20.320</a:t>
              </a:r>
            </a:p>
          </p:txBody>
        </p:sp>
        <p:sp>
          <p:nvSpPr>
            <p:cNvPr id="8294647" name="Text Box 124"/>
            <p:cNvSpPr txBox="1">
              <a:spLocks noChangeArrowheads="1"/>
            </p:cNvSpPr>
            <p:nvPr/>
          </p:nvSpPr>
          <p:spPr bwMode="auto">
            <a:xfrm>
              <a:off x="4634" y="3126"/>
              <a:ext cx="32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/>
                <a:t>193</a:t>
              </a:r>
            </a:p>
          </p:txBody>
        </p:sp>
        <p:sp>
          <p:nvSpPr>
            <p:cNvPr id="8294648" name="Text Box 127"/>
            <p:cNvSpPr txBox="1">
              <a:spLocks noChangeArrowheads="1"/>
            </p:cNvSpPr>
            <p:nvPr/>
          </p:nvSpPr>
          <p:spPr bwMode="auto">
            <a:xfrm>
              <a:off x="4635" y="3259"/>
              <a:ext cx="3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/>
                <a:t>222</a:t>
              </a:r>
            </a:p>
          </p:txBody>
        </p:sp>
      </p:grpSp>
      <p:sp>
        <p:nvSpPr>
          <p:cNvPr id="8294649" name="Text Box 127"/>
          <p:cNvSpPr txBox="1">
            <a:spLocks noChangeArrowheads="1"/>
          </p:cNvSpPr>
          <p:nvPr/>
        </p:nvSpPr>
        <p:spPr bwMode="auto">
          <a:xfrm>
            <a:off x="6681788" y="5162550"/>
            <a:ext cx="5095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254</a:t>
            </a:r>
          </a:p>
        </p:txBody>
      </p:sp>
      <p:sp>
        <p:nvSpPr>
          <p:cNvPr id="8294650" name="Rectangle 4"/>
          <p:cNvSpPr txBox="1">
            <a:spLocks noChangeArrowheads="1"/>
          </p:cNvSpPr>
          <p:nvPr/>
        </p:nvSpPr>
        <p:spPr bwMode="auto">
          <a:xfrm>
            <a:off x="182563" y="914400"/>
            <a:ext cx="244475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500" b="0"/>
              <a:t>Granel Sólido Agrícola</a:t>
            </a:r>
            <a:endParaRPr lang="pt-BR" sz="1500" b="0" baseline="30000"/>
          </a:p>
        </p:txBody>
      </p:sp>
      <p:sp>
        <p:nvSpPr>
          <p:cNvPr id="8294651" name="Rectangle 93"/>
          <p:cNvSpPr>
            <a:spLocks noChangeArrowheads="1"/>
          </p:cNvSpPr>
          <p:nvPr/>
        </p:nvSpPr>
        <p:spPr bwMode="auto">
          <a:xfrm>
            <a:off x="4949825" y="4892675"/>
            <a:ext cx="431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endParaRPr lang="fr-FR" sz="1000" b="0"/>
          </a:p>
        </p:txBody>
      </p:sp>
      <p:sp>
        <p:nvSpPr>
          <p:cNvPr id="8294652" name="Freeform 39"/>
          <p:cNvSpPr>
            <a:spLocks/>
          </p:cNvSpPr>
          <p:nvPr/>
        </p:nvSpPr>
        <p:spPr bwMode="auto">
          <a:xfrm>
            <a:off x="1946275" y="3302000"/>
            <a:ext cx="522288" cy="250825"/>
          </a:xfrm>
          <a:custGeom>
            <a:avLst/>
            <a:gdLst>
              <a:gd name="T0" fmla="*/ 2147483647 w 10554"/>
              <a:gd name="T1" fmla="*/ 2147483647 h 10880"/>
              <a:gd name="T2" fmla="*/ 2147483647 w 10554"/>
              <a:gd name="T3" fmla="*/ 2147483647 h 10880"/>
              <a:gd name="T4" fmla="*/ 2147483647 w 10554"/>
              <a:gd name="T5" fmla="*/ 2147483647 h 10880"/>
              <a:gd name="T6" fmla="*/ 0 w 10554"/>
              <a:gd name="T7" fmla="*/ 0 h 10880"/>
              <a:gd name="T8" fmla="*/ 0 60000 65536"/>
              <a:gd name="T9" fmla="*/ 0 60000 65536"/>
              <a:gd name="T10" fmla="*/ 0 60000 65536"/>
              <a:gd name="T11" fmla="*/ 0 60000 65536"/>
              <a:gd name="T12" fmla="*/ 0 w 10554"/>
              <a:gd name="T13" fmla="*/ 0 h 10880"/>
              <a:gd name="T14" fmla="*/ 10554 w 10554"/>
              <a:gd name="T15" fmla="*/ 10880 h 10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54" h="10880">
                <a:moveTo>
                  <a:pt x="10554" y="9578"/>
                </a:moveTo>
                <a:cubicBezTo>
                  <a:pt x="9683" y="8684"/>
                  <a:pt x="8812" y="7811"/>
                  <a:pt x="7700" y="7811"/>
                </a:cubicBezTo>
                <a:cubicBezTo>
                  <a:pt x="6588" y="7811"/>
                  <a:pt x="5174" y="10880"/>
                  <a:pt x="3891" y="9578"/>
                </a:cubicBezTo>
                <a:cubicBezTo>
                  <a:pt x="2608" y="8276"/>
                  <a:pt x="1070" y="3806"/>
                  <a:pt x="0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653" name="Freeform 35"/>
          <p:cNvSpPr>
            <a:spLocks/>
          </p:cNvSpPr>
          <p:nvPr/>
        </p:nvSpPr>
        <p:spPr bwMode="auto">
          <a:xfrm>
            <a:off x="1370013" y="2819400"/>
            <a:ext cx="592137" cy="504825"/>
          </a:xfrm>
          <a:custGeom>
            <a:avLst/>
            <a:gdLst>
              <a:gd name="T0" fmla="*/ 0 w 363"/>
              <a:gd name="T1" fmla="*/ 0 h 182"/>
              <a:gd name="T2" fmla="*/ 2147483647 w 363"/>
              <a:gd name="T3" fmla="*/ 2147483647 h 182"/>
              <a:gd name="T4" fmla="*/ 0 60000 65536"/>
              <a:gd name="T5" fmla="*/ 0 60000 65536"/>
              <a:gd name="T6" fmla="*/ 0 w 363"/>
              <a:gd name="T7" fmla="*/ 0 h 182"/>
              <a:gd name="T8" fmla="*/ 363 w 363"/>
              <a:gd name="T9" fmla="*/ 182 h 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82">
                <a:moveTo>
                  <a:pt x="0" y="0"/>
                </a:moveTo>
                <a:cubicBezTo>
                  <a:pt x="140" y="91"/>
                  <a:pt x="280" y="182"/>
                  <a:pt x="363" y="182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654" name="Freeform 48"/>
          <p:cNvSpPr>
            <a:spLocks/>
          </p:cNvSpPr>
          <p:nvPr/>
        </p:nvSpPr>
        <p:spPr bwMode="auto">
          <a:xfrm>
            <a:off x="1371600" y="2679700"/>
            <a:ext cx="233363" cy="114300"/>
          </a:xfrm>
          <a:custGeom>
            <a:avLst/>
            <a:gdLst>
              <a:gd name="T0" fmla="*/ 2147483647 w 5689"/>
              <a:gd name="T1" fmla="*/ 2147483647 h 5810"/>
              <a:gd name="T2" fmla="*/ 2147483647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655" name="Freeform 46"/>
          <p:cNvSpPr>
            <a:spLocks/>
          </p:cNvSpPr>
          <p:nvPr/>
        </p:nvSpPr>
        <p:spPr bwMode="auto">
          <a:xfrm>
            <a:off x="1595438" y="1951038"/>
            <a:ext cx="533400" cy="739775"/>
          </a:xfrm>
          <a:custGeom>
            <a:avLst/>
            <a:gdLst>
              <a:gd name="T0" fmla="*/ 2147483647 w 9549"/>
              <a:gd name="T1" fmla="*/ 0 h 10104"/>
              <a:gd name="T2" fmla="*/ 0 w 9549"/>
              <a:gd name="T3" fmla="*/ 2147483647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38100" algn="ctr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656" name="Text Box 326"/>
          <p:cNvSpPr txBox="1">
            <a:spLocks noChangeArrowheads="1"/>
          </p:cNvSpPr>
          <p:nvPr/>
        </p:nvSpPr>
        <p:spPr bwMode="auto">
          <a:xfrm>
            <a:off x="561975" y="2651125"/>
            <a:ext cx="8366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900" b="0"/>
              <a:t>Porto Velho</a:t>
            </a:r>
          </a:p>
        </p:txBody>
      </p:sp>
      <p:sp>
        <p:nvSpPr>
          <p:cNvPr id="8294657" name="AutoShape 335"/>
          <p:cNvSpPr>
            <a:spLocks noChangeArrowheads="1"/>
          </p:cNvSpPr>
          <p:nvPr/>
        </p:nvSpPr>
        <p:spPr bwMode="auto">
          <a:xfrm rot="10800000">
            <a:off x="1328738" y="2789238"/>
            <a:ext cx="106362" cy="857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8294658" name="Text Box 326"/>
          <p:cNvSpPr txBox="1">
            <a:spLocks noChangeArrowheads="1"/>
          </p:cNvSpPr>
          <p:nvPr/>
        </p:nvSpPr>
        <p:spPr bwMode="auto">
          <a:xfrm>
            <a:off x="1447800" y="1844675"/>
            <a:ext cx="8366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/>
              <a:t>Itacoatiara</a:t>
            </a:r>
          </a:p>
        </p:txBody>
      </p:sp>
      <p:grpSp>
        <p:nvGrpSpPr>
          <p:cNvPr id="8294659" name="Group 342"/>
          <p:cNvGrpSpPr>
            <a:grpSpLocks/>
          </p:cNvGrpSpPr>
          <p:nvPr/>
        </p:nvGrpSpPr>
        <p:grpSpPr bwMode="auto">
          <a:xfrm>
            <a:off x="2124075" y="1963738"/>
            <a:ext cx="149225" cy="150812"/>
            <a:chOff x="3084" y="1029"/>
            <a:chExt cx="96" cy="96"/>
          </a:xfrm>
        </p:grpSpPr>
        <p:sp>
          <p:nvSpPr>
            <p:cNvPr id="8294660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4661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E</a:t>
              </a:r>
            </a:p>
          </p:txBody>
        </p:sp>
      </p:grpSp>
      <p:sp>
        <p:nvSpPr>
          <p:cNvPr id="8294662" name="Freeform 307"/>
          <p:cNvSpPr>
            <a:spLocks/>
          </p:cNvSpPr>
          <p:nvPr/>
        </p:nvSpPr>
        <p:spPr bwMode="auto">
          <a:xfrm>
            <a:off x="2840038" y="1503363"/>
            <a:ext cx="671512" cy="523875"/>
          </a:xfrm>
          <a:custGeom>
            <a:avLst/>
            <a:gdLst>
              <a:gd name="T0" fmla="*/ 0 w 423"/>
              <a:gd name="T1" fmla="*/ 2147483647 h 330"/>
              <a:gd name="T2" fmla="*/ 2147483647 w 423"/>
              <a:gd name="T3" fmla="*/ 2147483647 h 330"/>
              <a:gd name="T4" fmla="*/ 2147483647 w 423"/>
              <a:gd name="T5" fmla="*/ 2147483647 h 330"/>
              <a:gd name="T6" fmla="*/ 2147483647 w 423"/>
              <a:gd name="T7" fmla="*/ 2147483647 h 330"/>
              <a:gd name="T8" fmla="*/ 2147483647 w 423"/>
              <a:gd name="T9" fmla="*/ 2147483647 h 330"/>
              <a:gd name="T10" fmla="*/ 2147483647 w 423"/>
              <a:gd name="T11" fmla="*/ 2147483647 h 330"/>
              <a:gd name="T12" fmla="*/ 2147483647 w 423"/>
              <a:gd name="T13" fmla="*/ 2147483647 h 330"/>
              <a:gd name="T14" fmla="*/ 2147483647 w 423"/>
              <a:gd name="T15" fmla="*/ 2147483647 h 330"/>
              <a:gd name="T16" fmla="*/ 2147483647 w 423"/>
              <a:gd name="T17" fmla="*/ 2147483647 h 330"/>
              <a:gd name="T18" fmla="*/ 2147483647 w 423"/>
              <a:gd name="T19" fmla="*/ 2147483647 h 330"/>
              <a:gd name="T20" fmla="*/ 2147483647 w 423"/>
              <a:gd name="T21" fmla="*/ 2147483647 h 330"/>
              <a:gd name="T22" fmla="*/ 2147483647 w 423"/>
              <a:gd name="T23" fmla="*/ 2147483647 h 330"/>
              <a:gd name="T24" fmla="*/ 2147483647 w 423"/>
              <a:gd name="T25" fmla="*/ 0 h 3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3"/>
              <a:gd name="T40" fmla="*/ 0 h 330"/>
              <a:gd name="T41" fmla="*/ 423 w 423"/>
              <a:gd name="T42" fmla="*/ 330 h 3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3" h="330">
                <a:moveTo>
                  <a:pt x="0" y="270"/>
                </a:moveTo>
                <a:cubicBezTo>
                  <a:pt x="57" y="276"/>
                  <a:pt x="3" y="261"/>
                  <a:pt x="30" y="327"/>
                </a:cubicBezTo>
                <a:cubicBezTo>
                  <a:pt x="31" y="330"/>
                  <a:pt x="49" y="293"/>
                  <a:pt x="51" y="291"/>
                </a:cubicBezTo>
                <a:cubicBezTo>
                  <a:pt x="71" y="274"/>
                  <a:pt x="89" y="251"/>
                  <a:pt x="111" y="237"/>
                </a:cubicBezTo>
                <a:cubicBezTo>
                  <a:pt x="125" y="216"/>
                  <a:pt x="129" y="203"/>
                  <a:pt x="156" y="198"/>
                </a:cubicBezTo>
                <a:cubicBezTo>
                  <a:pt x="166" y="196"/>
                  <a:pt x="186" y="192"/>
                  <a:pt x="186" y="192"/>
                </a:cubicBezTo>
                <a:cubicBezTo>
                  <a:pt x="195" y="166"/>
                  <a:pt x="214" y="141"/>
                  <a:pt x="237" y="126"/>
                </a:cubicBezTo>
                <a:cubicBezTo>
                  <a:pt x="243" y="122"/>
                  <a:pt x="248" y="116"/>
                  <a:pt x="255" y="114"/>
                </a:cubicBezTo>
                <a:cubicBezTo>
                  <a:pt x="261" y="112"/>
                  <a:pt x="273" y="108"/>
                  <a:pt x="273" y="108"/>
                </a:cubicBezTo>
                <a:cubicBezTo>
                  <a:pt x="296" y="85"/>
                  <a:pt x="336" y="76"/>
                  <a:pt x="366" y="66"/>
                </a:cubicBezTo>
                <a:cubicBezTo>
                  <a:pt x="377" y="49"/>
                  <a:pt x="366" y="63"/>
                  <a:pt x="381" y="54"/>
                </a:cubicBezTo>
                <a:cubicBezTo>
                  <a:pt x="387" y="50"/>
                  <a:pt x="399" y="42"/>
                  <a:pt x="399" y="42"/>
                </a:cubicBezTo>
                <a:cubicBezTo>
                  <a:pt x="405" y="24"/>
                  <a:pt x="415" y="17"/>
                  <a:pt x="423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94663" name="Text Box 326"/>
          <p:cNvSpPr txBox="1">
            <a:spLocks noChangeArrowheads="1"/>
          </p:cNvSpPr>
          <p:nvPr/>
        </p:nvSpPr>
        <p:spPr bwMode="auto">
          <a:xfrm>
            <a:off x="2747963" y="1936750"/>
            <a:ext cx="836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/>
              <a:t>Santarém</a:t>
            </a:r>
          </a:p>
        </p:txBody>
      </p:sp>
      <p:grpSp>
        <p:nvGrpSpPr>
          <p:cNvPr id="8294664" name="Group 345"/>
          <p:cNvGrpSpPr>
            <a:grpSpLocks/>
          </p:cNvGrpSpPr>
          <p:nvPr/>
        </p:nvGrpSpPr>
        <p:grpSpPr bwMode="auto">
          <a:xfrm>
            <a:off x="2835275" y="1738313"/>
            <a:ext cx="149225" cy="150812"/>
            <a:chOff x="3084" y="1029"/>
            <a:chExt cx="96" cy="96"/>
          </a:xfrm>
        </p:grpSpPr>
        <p:sp>
          <p:nvSpPr>
            <p:cNvPr id="8294665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4666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F</a:t>
              </a:r>
            </a:p>
          </p:txBody>
        </p:sp>
      </p:grpSp>
      <p:sp>
        <p:nvSpPr>
          <p:cNvPr id="8294667" name="Freeform 491"/>
          <p:cNvSpPr>
            <a:spLocks/>
          </p:cNvSpPr>
          <p:nvPr/>
        </p:nvSpPr>
        <p:spPr bwMode="auto">
          <a:xfrm>
            <a:off x="2170113" y="1792288"/>
            <a:ext cx="657225" cy="225425"/>
          </a:xfrm>
          <a:custGeom>
            <a:avLst/>
            <a:gdLst>
              <a:gd name="T0" fmla="*/ 0 w 8058"/>
              <a:gd name="T1" fmla="*/ 2147483647 h 10000"/>
              <a:gd name="T2" fmla="*/ 2147483647 w 8058"/>
              <a:gd name="T3" fmla="*/ 2147483647 h 10000"/>
              <a:gd name="T4" fmla="*/ 2147483647 w 8058"/>
              <a:gd name="T5" fmla="*/ 2147483647 h 10000"/>
              <a:gd name="T6" fmla="*/ 2147483647 w 8058"/>
              <a:gd name="T7" fmla="*/ 2147483647 h 10000"/>
              <a:gd name="T8" fmla="*/ 2147483647 w 8058"/>
              <a:gd name="T9" fmla="*/ 2147483647 h 10000"/>
              <a:gd name="T10" fmla="*/ 2147483647 w 8058"/>
              <a:gd name="T11" fmla="*/ 2147483647 h 10000"/>
              <a:gd name="T12" fmla="*/ 2147483647 w 8058"/>
              <a:gd name="T13" fmla="*/ 2147483647 h 10000"/>
              <a:gd name="T14" fmla="*/ 2147483647 w 8058"/>
              <a:gd name="T15" fmla="*/ 2147483647 h 10000"/>
              <a:gd name="T16" fmla="*/ 2147483647 w 8058"/>
              <a:gd name="T17" fmla="*/ 2147483647 h 10000"/>
              <a:gd name="T18" fmla="*/ 2147483647 w 8058"/>
              <a:gd name="T19" fmla="*/ 2147483647 h 10000"/>
              <a:gd name="T20" fmla="*/ 2147483647 w 8058"/>
              <a:gd name="T21" fmla="*/ 2147483647 h 10000"/>
              <a:gd name="T22" fmla="*/ 2147483647 w 8058"/>
              <a:gd name="T23" fmla="*/ 2147483647 h 10000"/>
              <a:gd name="T24" fmla="*/ 2147483647 w 8058"/>
              <a:gd name="T25" fmla="*/ 2147483647 h 10000"/>
              <a:gd name="T26" fmla="*/ 2147483647 w 8058"/>
              <a:gd name="T27" fmla="*/ 2147483647 h 10000"/>
              <a:gd name="T28" fmla="*/ 2147483647 w 8058"/>
              <a:gd name="T29" fmla="*/ 2147483647 h 10000"/>
              <a:gd name="T30" fmla="*/ 2147483647 w 8058"/>
              <a:gd name="T31" fmla="*/ 2147483647 h 10000"/>
              <a:gd name="T32" fmla="*/ 2147483647 w 8058"/>
              <a:gd name="T33" fmla="*/ 2147483647 h 10000"/>
              <a:gd name="T34" fmla="*/ 2147483647 w 8058"/>
              <a:gd name="T35" fmla="*/ 2147483647 h 10000"/>
              <a:gd name="T36" fmla="*/ 2147483647 w 8058"/>
              <a:gd name="T37" fmla="*/ 2147483647 h 10000"/>
              <a:gd name="T38" fmla="*/ 2147483647 w 8058"/>
              <a:gd name="T39" fmla="*/ 2147483647 h 10000"/>
              <a:gd name="T40" fmla="*/ 2147483647 w 8058"/>
              <a:gd name="T41" fmla="*/ 0 h 10000"/>
              <a:gd name="T42" fmla="*/ 2147483647 w 8058"/>
              <a:gd name="T43" fmla="*/ 2147483647 h 10000"/>
              <a:gd name="T44" fmla="*/ 2147483647 w 8058"/>
              <a:gd name="T45" fmla="*/ 2147483647 h 1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58"/>
              <a:gd name="T70" fmla="*/ 0 h 10000"/>
              <a:gd name="T71" fmla="*/ 8058 w 8058"/>
              <a:gd name="T72" fmla="*/ 10000 h 1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58" h="10000">
                <a:moveTo>
                  <a:pt x="0" y="4620"/>
                </a:moveTo>
                <a:cubicBezTo>
                  <a:pt x="357" y="3857"/>
                  <a:pt x="869" y="3813"/>
                  <a:pt x="1099" y="4407"/>
                </a:cubicBezTo>
                <a:cubicBezTo>
                  <a:pt x="1278" y="4322"/>
                  <a:pt x="1355" y="4152"/>
                  <a:pt x="1483" y="3813"/>
                </a:cubicBezTo>
                <a:cubicBezTo>
                  <a:pt x="1509" y="3560"/>
                  <a:pt x="1535" y="2881"/>
                  <a:pt x="1611" y="3051"/>
                </a:cubicBezTo>
                <a:cubicBezTo>
                  <a:pt x="1662" y="3136"/>
                  <a:pt x="1611" y="3390"/>
                  <a:pt x="1636" y="3560"/>
                </a:cubicBezTo>
                <a:cubicBezTo>
                  <a:pt x="1662" y="3645"/>
                  <a:pt x="1714" y="3645"/>
                  <a:pt x="1766" y="3645"/>
                </a:cubicBezTo>
                <a:cubicBezTo>
                  <a:pt x="1866" y="4152"/>
                  <a:pt x="1892" y="4322"/>
                  <a:pt x="2072" y="4407"/>
                </a:cubicBezTo>
                <a:cubicBezTo>
                  <a:pt x="2099" y="5001"/>
                  <a:pt x="2404" y="5169"/>
                  <a:pt x="2559" y="5593"/>
                </a:cubicBezTo>
                <a:cubicBezTo>
                  <a:pt x="3274" y="5423"/>
                  <a:pt x="3222" y="6017"/>
                  <a:pt x="3453" y="4660"/>
                </a:cubicBezTo>
                <a:cubicBezTo>
                  <a:pt x="4143" y="5340"/>
                  <a:pt x="3122" y="10000"/>
                  <a:pt x="3838" y="9237"/>
                </a:cubicBezTo>
                <a:cubicBezTo>
                  <a:pt x="3913" y="9068"/>
                  <a:pt x="3990" y="9068"/>
                  <a:pt x="4067" y="8899"/>
                </a:cubicBezTo>
                <a:cubicBezTo>
                  <a:pt x="4195" y="8559"/>
                  <a:pt x="4272" y="7796"/>
                  <a:pt x="4373" y="7373"/>
                </a:cubicBezTo>
                <a:cubicBezTo>
                  <a:pt x="4400" y="6864"/>
                  <a:pt x="4578" y="6355"/>
                  <a:pt x="4680" y="5848"/>
                </a:cubicBezTo>
                <a:cubicBezTo>
                  <a:pt x="4732" y="4831"/>
                  <a:pt x="4630" y="5932"/>
                  <a:pt x="5064" y="5340"/>
                </a:cubicBezTo>
                <a:cubicBezTo>
                  <a:pt x="5116" y="5254"/>
                  <a:pt x="5064" y="5085"/>
                  <a:pt x="5090" y="4915"/>
                </a:cubicBezTo>
                <a:cubicBezTo>
                  <a:pt x="5142" y="4492"/>
                  <a:pt x="5295" y="4322"/>
                  <a:pt x="5397" y="4068"/>
                </a:cubicBezTo>
                <a:cubicBezTo>
                  <a:pt x="5475" y="3560"/>
                  <a:pt x="5500" y="3390"/>
                  <a:pt x="5680" y="3305"/>
                </a:cubicBezTo>
                <a:cubicBezTo>
                  <a:pt x="5807" y="3051"/>
                  <a:pt x="5858" y="2797"/>
                  <a:pt x="5987" y="2627"/>
                </a:cubicBezTo>
                <a:cubicBezTo>
                  <a:pt x="6139" y="2033"/>
                  <a:pt x="6165" y="1186"/>
                  <a:pt x="6446" y="1018"/>
                </a:cubicBezTo>
                <a:cubicBezTo>
                  <a:pt x="6523" y="763"/>
                  <a:pt x="6676" y="338"/>
                  <a:pt x="6779" y="254"/>
                </a:cubicBezTo>
                <a:cubicBezTo>
                  <a:pt x="6931" y="85"/>
                  <a:pt x="7212" y="0"/>
                  <a:pt x="7212" y="0"/>
                </a:cubicBezTo>
                <a:cubicBezTo>
                  <a:pt x="7802" y="254"/>
                  <a:pt x="7291" y="1610"/>
                  <a:pt x="7674" y="1865"/>
                </a:cubicBezTo>
                <a:cubicBezTo>
                  <a:pt x="7777" y="2459"/>
                  <a:pt x="7928" y="2881"/>
                  <a:pt x="8058" y="3390"/>
                </a:cubicBezTo>
              </a:path>
            </a:pathLst>
          </a:custGeom>
          <a:noFill/>
          <a:ln w="38100" algn="ctr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endParaRPr lang="pt-BR" sz="1500"/>
          </a:p>
          <a:p>
            <a:endParaRPr lang="pt-BR" sz="1500"/>
          </a:p>
        </p:txBody>
      </p:sp>
      <p:sp>
        <p:nvSpPr>
          <p:cNvPr id="8294668" name="Freeform 491"/>
          <p:cNvSpPr>
            <a:spLocks/>
          </p:cNvSpPr>
          <p:nvPr/>
        </p:nvSpPr>
        <p:spPr bwMode="auto">
          <a:xfrm>
            <a:off x="2163763" y="1833563"/>
            <a:ext cx="657225" cy="225425"/>
          </a:xfrm>
          <a:custGeom>
            <a:avLst/>
            <a:gdLst>
              <a:gd name="T0" fmla="*/ 0 w 8058"/>
              <a:gd name="T1" fmla="*/ 2147483647 h 10000"/>
              <a:gd name="T2" fmla="*/ 2147483647 w 8058"/>
              <a:gd name="T3" fmla="*/ 2147483647 h 10000"/>
              <a:gd name="T4" fmla="*/ 2147483647 w 8058"/>
              <a:gd name="T5" fmla="*/ 2147483647 h 10000"/>
              <a:gd name="T6" fmla="*/ 2147483647 w 8058"/>
              <a:gd name="T7" fmla="*/ 2147483647 h 10000"/>
              <a:gd name="T8" fmla="*/ 2147483647 w 8058"/>
              <a:gd name="T9" fmla="*/ 2147483647 h 10000"/>
              <a:gd name="T10" fmla="*/ 2147483647 w 8058"/>
              <a:gd name="T11" fmla="*/ 2147483647 h 10000"/>
              <a:gd name="T12" fmla="*/ 2147483647 w 8058"/>
              <a:gd name="T13" fmla="*/ 2147483647 h 10000"/>
              <a:gd name="T14" fmla="*/ 2147483647 w 8058"/>
              <a:gd name="T15" fmla="*/ 2147483647 h 10000"/>
              <a:gd name="T16" fmla="*/ 2147483647 w 8058"/>
              <a:gd name="T17" fmla="*/ 2147483647 h 10000"/>
              <a:gd name="T18" fmla="*/ 2147483647 w 8058"/>
              <a:gd name="T19" fmla="*/ 2147483647 h 10000"/>
              <a:gd name="T20" fmla="*/ 2147483647 w 8058"/>
              <a:gd name="T21" fmla="*/ 2147483647 h 10000"/>
              <a:gd name="T22" fmla="*/ 2147483647 w 8058"/>
              <a:gd name="T23" fmla="*/ 2147483647 h 10000"/>
              <a:gd name="T24" fmla="*/ 2147483647 w 8058"/>
              <a:gd name="T25" fmla="*/ 2147483647 h 10000"/>
              <a:gd name="T26" fmla="*/ 2147483647 w 8058"/>
              <a:gd name="T27" fmla="*/ 2147483647 h 10000"/>
              <a:gd name="T28" fmla="*/ 2147483647 w 8058"/>
              <a:gd name="T29" fmla="*/ 2147483647 h 10000"/>
              <a:gd name="T30" fmla="*/ 2147483647 w 8058"/>
              <a:gd name="T31" fmla="*/ 2147483647 h 10000"/>
              <a:gd name="T32" fmla="*/ 2147483647 w 8058"/>
              <a:gd name="T33" fmla="*/ 2147483647 h 10000"/>
              <a:gd name="T34" fmla="*/ 2147483647 w 8058"/>
              <a:gd name="T35" fmla="*/ 2147483647 h 10000"/>
              <a:gd name="T36" fmla="*/ 2147483647 w 8058"/>
              <a:gd name="T37" fmla="*/ 2147483647 h 10000"/>
              <a:gd name="T38" fmla="*/ 2147483647 w 8058"/>
              <a:gd name="T39" fmla="*/ 2147483647 h 10000"/>
              <a:gd name="T40" fmla="*/ 2147483647 w 8058"/>
              <a:gd name="T41" fmla="*/ 0 h 10000"/>
              <a:gd name="T42" fmla="*/ 2147483647 w 8058"/>
              <a:gd name="T43" fmla="*/ 2147483647 h 10000"/>
              <a:gd name="T44" fmla="*/ 2147483647 w 8058"/>
              <a:gd name="T45" fmla="*/ 2147483647 h 1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58"/>
              <a:gd name="T70" fmla="*/ 0 h 10000"/>
              <a:gd name="T71" fmla="*/ 8058 w 8058"/>
              <a:gd name="T72" fmla="*/ 10000 h 1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58" h="10000">
                <a:moveTo>
                  <a:pt x="0" y="4620"/>
                </a:moveTo>
                <a:cubicBezTo>
                  <a:pt x="357" y="3857"/>
                  <a:pt x="869" y="3813"/>
                  <a:pt x="1099" y="4407"/>
                </a:cubicBezTo>
                <a:cubicBezTo>
                  <a:pt x="1278" y="4322"/>
                  <a:pt x="1355" y="4152"/>
                  <a:pt x="1483" y="3813"/>
                </a:cubicBezTo>
                <a:cubicBezTo>
                  <a:pt x="1509" y="3560"/>
                  <a:pt x="1535" y="2881"/>
                  <a:pt x="1611" y="3051"/>
                </a:cubicBezTo>
                <a:cubicBezTo>
                  <a:pt x="1662" y="3136"/>
                  <a:pt x="1611" y="3390"/>
                  <a:pt x="1636" y="3560"/>
                </a:cubicBezTo>
                <a:cubicBezTo>
                  <a:pt x="1662" y="3645"/>
                  <a:pt x="1714" y="3645"/>
                  <a:pt x="1766" y="3645"/>
                </a:cubicBezTo>
                <a:cubicBezTo>
                  <a:pt x="1866" y="4152"/>
                  <a:pt x="1892" y="4322"/>
                  <a:pt x="2072" y="4407"/>
                </a:cubicBezTo>
                <a:cubicBezTo>
                  <a:pt x="2099" y="5001"/>
                  <a:pt x="2404" y="5169"/>
                  <a:pt x="2559" y="5593"/>
                </a:cubicBezTo>
                <a:cubicBezTo>
                  <a:pt x="3274" y="5423"/>
                  <a:pt x="3222" y="6017"/>
                  <a:pt x="3453" y="4660"/>
                </a:cubicBezTo>
                <a:cubicBezTo>
                  <a:pt x="4143" y="5340"/>
                  <a:pt x="3122" y="10000"/>
                  <a:pt x="3838" y="9237"/>
                </a:cubicBezTo>
                <a:cubicBezTo>
                  <a:pt x="3913" y="9068"/>
                  <a:pt x="3990" y="9068"/>
                  <a:pt x="4067" y="8899"/>
                </a:cubicBezTo>
                <a:cubicBezTo>
                  <a:pt x="4195" y="8559"/>
                  <a:pt x="4272" y="7796"/>
                  <a:pt x="4373" y="7373"/>
                </a:cubicBezTo>
                <a:cubicBezTo>
                  <a:pt x="4400" y="6864"/>
                  <a:pt x="4578" y="6355"/>
                  <a:pt x="4680" y="5848"/>
                </a:cubicBezTo>
                <a:cubicBezTo>
                  <a:pt x="4732" y="4831"/>
                  <a:pt x="4630" y="5932"/>
                  <a:pt x="5064" y="5340"/>
                </a:cubicBezTo>
                <a:cubicBezTo>
                  <a:pt x="5116" y="5254"/>
                  <a:pt x="5064" y="5085"/>
                  <a:pt x="5090" y="4915"/>
                </a:cubicBezTo>
                <a:cubicBezTo>
                  <a:pt x="5142" y="4492"/>
                  <a:pt x="5295" y="4322"/>
                  <a:pt x="5397" y="4068"/>
                </a:cubicBezTo>
                <a:cubicBezTo>
                  <a:pt x="5475" y="3560"/>
                  <a:pt x="5500" y="3390"/>
                  <a:pt x="5680" y="3305"/>
                </a:cubicBezTo>
                <a:cubicBezTo>
                  <a:pt x="5807" y="3051"/>
                  <a:pt x="5858" y="2797"/>
                  <a:pt x="5987" y="2627"/>
                </a:cubicBezTo>
                <a:cubicBezTo>
                  <a:pt x="6139" y="2033"/>
                  <a:pt x="6165" y="1186"/>
                  <a:pt x="6446" y="1018"/>
                </a:cubicBezTo>
                <a:cubicBezTo>
                  <a:pt x="6523" y="763"/>
                  <a:pt x="6676" y="338"/>
                  <a:pt x="6779" y="254"/>
                </a:cubicBezTo>
                <a:cubicBezTo>
                  <a:pt x="6931" y="85"/>
                  <a:pt x="7212" y="0"/>
                  <a:pt x="7212" y="0"/>
                </a:cubicBezTo>
                <a:cubicBezTo>
                  <a:pt x="7802" y="254"/>
                  <a:pt x="7291" y="1610"/>
                  <a:pt x="7674" y="1865"/>
                </a:cubicBezTo>
                <a:cubicBezTo>
                  <a:pt x="7777" y="2459"/>
                  <a:pt x="7928" y="2881"/>
                  <a:pt x="8058" y="3390"/>
                </a:cubicBezTo>
              </a:path>
            </a:pathLst>
          </a:custGeom>
          <a:noFill/>
          <a:ln w="38100" algn="ctr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  <a:p>
            <a:endParaRPr lang="pt-BR" sz="1500"/>
          </a:p>
        </p:txBody>
      </p:sp>
      <p:sp>
        <p:nvSpPr>
          <p:cNvPr id="8294669" name="AutoShape 336"/>
          <p:cNvSpPr>
            <a:spLocks noChangeArrowheads="1"/>
          </p:cNvSpPr>
          <p:nvPr/>
        </p:nvSpPr>
        <p:spPr bwMode="auto">
          <a:xfrm>
            <a:off x="2101850" y="1865313"/>
            <a:ext cx="107950" cy="8572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8294670" name="AutoShape 337"/>
          <p:cNvSpPr>
            <a:spLocks noChangeArrowheads="1"/>
          </p:cNvSpPr>
          <p:nvPr/>
        </p:nvSpPr>
        <p:spPr bwMode="auto">
          <a:xfrm>
            <a:off x="2778125" y="1851025"/>
            <a:ext cx="107950" cy="8572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8294671" name="Line 471"/>
          <p:cNvSpPr>
            <a:spLocks noChangeShapeType="1"/>
          </p:cNvSpPr>
          <p:nvPr/>
        </p:nvSpPr>
        <p:spPr bwMode="auto">
          <a:xfrm>
            <a:off x="4591050" y="4125913"/>
            <a:ext cx="363538" cy="635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94672" name="Freeform 646"/>
          <p:cNvSpPr>
            <a:spLocks/>
          </p:cNvSpPr>
          <p:nvPr/>
        </p:nvSpPr>
        <p:spPr bwMode="auto">
          <a:xfrm>
            <a:off x="3427413" y="3960813"/>
            <a:ext cx="1165225" cy="163512"/>
          </a:xfrm>
          <a:custGeom>
            <a:avLst/>
            <a:gdLst>
              <a:gd name="T0" fmla="*/ 0 w 560"/>
              <a:gd name="T1" fmla="*/ 0 h 85"/>
              <a:gd name="T2" fmla="*/ 2147483647 w 560"/>
              <a:gd name="T3" fmla="*/ 2147483647 h 85"/>
              <a:gd name="T4" fmla="*/ 2147483647 w 560"/>
              <a:gd name="T5" fmla="*/ 2147483647 h 85"/>
              <a:gd name="T6" fmla="*/ 2147483647 w 560"/>
              <a:gd name="T7" fmla="*/ 2147483647 h 85"/>
              <a:gd name="T8" fmla="*/ 0 60000 65536"/>
              <a:gd name="T9" fmla="*/ 0 60000 65536"/>
              <a:gd name="T10" fmla="*/ 0 60000 65536"/>
              <a:gd name="T11" fmla="*/ 0 60000 65536"/>
              <a:gd name="T12" fmla="*/ 0 w 560"/>
              <a:gd name="T13" fmla="*/ 0 h 85"/>
              <a:gd name="T14" fmla="*/ 560 w 560"/>
              <a:gd name="T15" fmla="*/ 85 h 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0" h="85">
                <a:moveTo>
                  <a:pt x="0" y="0"/>
                </a:moveTo>
                <a:cubicBezTo>
                  <a:pt x="84" y="37"/>
                  <a:pt x="169" y="75"/>
                  <a:pt x="216" y="80"/>
                </a:cubicBezTo>
                <a:cubicBezTo>
                  <a:pt x="263" y="85"/>
                  <a:pt x="223" y="32"/>
                  <a:pt x="280" y="32"/>
                </a:cubicBezTo>
                <a:cubicBezTo>
                  <a:pt x="337" y="32"/>
                  <a:pt x="448" y="56"/>
                  <a:pt x="560" y="8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673" name="Text Box 326"/>
          <p:cNvSpPr txBox="1">
            <a:spLocks noChangeArrowheads="1"/>
          </p:cNvSpPr>
          <p:nvPr/>
        </p:nvSpPr>
        <p:spPr bwMode="auto">
          <a:xfrm>
            <a:off x="3511550" y="3856038"/>
            <a:ext cx="8366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/>
              <a:t>Araguari</a:t>
            </a:r>
          </a:p>
        </p:txBody>
      </p:sp>
      <p:sp>
        <p:nvSpPr>
          <p:cNvPr id="8294674" name="Text Box 326"/>
          <p:cNvSpPr txBox="1">
            <a:spLocks noChangeArrowheads="1"/>
          </p:cNvSpPr>
          <p:nvPr/>
        </p:nvSpPr>
        <p:spPr bwMode="auto">
          <a:xfrm>
            <a:off x="4602163" y="3946525"/>
            <a:ext cx="7905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/>
              <a:t>Vitória</a:t>
            </a:r>
          </a:p>
        </p:txBody>
      </p:sp>
      <p:grpSp>
        <p:nvGrpSpPr>
          <p:cNvPr id="8294675" name="Group 319"/>
          <p:cNvGrpSpPr>
            <a:grpSpLocks/>
          </p:cNvGrpSpPr>
          <p:nvPr/>
        </p:nvGrpSpPr>
        <p:grpSpPr bwMode="auto">
          <a:xfrm>
            <a:off x="3946525" y="4021138"/>
            <a:ext cx="149225" cy="150812"/>
            <a:chOff x="3084" y="1029"/>
            <a:chExt cx="96" cy="96"/>
          </a:xfrm>
        </p:grpSpPr>
        <p:sp>
          <p:nvSpPr>
            <p:cNvPr id="8294676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4677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D</a:t>
              </a:r>
            </a:p>
          </p:txBody>
        </p:sp>
      </p:grpSp>
      <p:sp>
        <p:nvSpPr>
          <p:cNvPr id="8294678" name="AutoShape 359"/>
          <p:cNvSpPr>
            <a:spLocks noChangeArrowheads="1"/>
          </p:cNvSpPr>
          <p:nvPr/>
        </p:nvSpPr>
        <p:spPr bwMode="auto">
          <a:xfrm>
            <a:off x="4540250" y="4071938"/>
            <a:ext cx="107950" cy="857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8294679" name="Freeform 643"/>
          <p:cNvSpPr>
            <a:spLocks/>
          </p:cNvSpPr>
          <p:nvPr/>
        </p:nvSpPr>
        <p:spPr bwMode="auto">
          <a:xfrm>
            <a:off x="2809875" y="3786188"/>
            <a:ext cx="601663" cy="174625"/>
          </a:xfrm>
          <a:custGeom>
            <a:avLst/>
            <a:gdLst>
              <a:gd name="T0" fmla="*/ 0 w 464"/>
              <a:gd name="T1" fmla="*/ 0 h 184"/>
              <a:gd name="T2" fmla="*/ 2147483647 w 464"/>
              <a:gd name="T3" fmla="*/ 2147483647 h 184"/>
              <a:gd name="T4" fmla="*/ 2147483647 w 464"/>
              <a:gd name="T5" fmla="*/ 2147483647 h 184"/>
              <a:gd name="T6" fmla="*/ 0 60000 65536"/>
              <a:gd name="T7" fmla="*/ 0 60000 65536"/>
              <a:gd name="T8" fmla="*/ 0 60000 65536"/>
              <a:gd name="T9" fmla="*/ 0 w 464"/>
              <a:gd name="T10" fmla="*/ 0 h 184"/>
              <a:gd name="T11" fmla="*/ 464 w 46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184">
                <a:moveTo>
                  <a:pt x="0" y="0"/>
                </a:moveTo>
                <a:cubicBezTo>
                  <a:pt x="65" y="28"/>
                  <a:pt x="131" y="57"/>
                  <a:pt x="208" y="88"/>
                </a:cubicBezTo>
                <a:cubicBezTo>
                  <a:pt x="285" y="119"/>
                  <a:pt x="421" y="168"/>
                  <a:pt x="464" y="184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680" name="Oval 250"/>
          <p:cNvSpPr>
            <a:spLocks noChangeArrowheads="1"/>
          </p:cNvSpPr>
          <p:nvPr/>
        </p:nvSpPr>
        <p:spPr bwMode="auto">
          <a:xfrm>
            <a:off x="3357563" y="3905250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4681" name="Oval 250"/>
          <p:cNvSpPr>
            <a:spLocks noChangeArrowheads="1"/>
          </p:cNvSpPr>
          <p:nvPr/>
        </p:nvSpPr>
        <p:spPr bwMode="auto">
          <a:xfrm>
            <a:off x="2762250" y="3768725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4682" name="Text Box 4"/>
          <p:cNvSpPr txBox="1">
            <a:spLocks noChangeArrowheads="1"/>
          </p:cNvSpPr>
          <p:nvPr/>
        </p:nvSpPr>
        <p:spPr bwMode="auto">
          <a:xfrm>
            <a:off x="9058275" y="1768475"/>
            <a:ext cx="1074738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0">
                <a:latin typeface="Tahoma" pitchFamily="34" charset="0"/>
              </a:rPr>
              <a:t>Rodo-Hidro</a:t>
            </a:r>
          </a:p>
          <a:p>
            <a:pPr algn="ctr"/>
            <a:r>
              <a:rPr lang="fr-FR" sz="900" b="0">
                <a:latin typeface="Tahoma" pitchFamily="34" charset="0"/>
              </a:rPr>
              <a:t>(via P.Velho</a:t>
            </a:r>
          </a:p>
          <a:p>
            <a:pPr algn="ctr"/>
            <a:r>
              <a:rPr lang="fr-FR" sz="900" b="0">
                <a:latin typeface="Tahoma" pitchFamily="34" charset="0"/>
              </a:rPr>
              <a:t>e Santarém)</a:t>
            </a:r>
          </a:p>
        </p:txBody>
      </p:sp>
      <p:sp>
        <p:nvSpPr>
          <p:cNvPr id="8294683" name="Oval 252"/>
          <p:cNvSpPr>
            <a:spLocks noChangeArrowheads="1"/>
          </p:cNvSpPr>
          <p:nvPr/>
        </p:nvSpPr>
        <p:spPr bwMode="auto">
          <a:xfrm>
            <a:off x="8139113" y="1622425"/>
            <a:ext cx="211137" cy="204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4684" name="Text Box 253"/>
          <p:cNvSpPr txBox="1">
            <a:spLocks noChangeArrowheads="1"/>
          </p:cNvSpPr>
          <p:nvPr/>
        </p:nvSpPr>
        <p:spPr bwMode="auto">
          <a:xfrm>
            <a:off x="8112125" y="1649413"/>
            <a:ext cx="258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D</a:t>
            </a:r>
          </a:p>
        </p:txBody>
      </p:sp>
      <p:sp>
        <p:nvSpPr>
          <p:cNvPr id="8294685" name="Text Box 8"/>
          <p:cNvSpPr txBox="1">
            <a:spLocks noChangeArrowheads="1"/>
          </p:cNvSpPr>
          <p:nvPr/>
        </p:nvSpPr>
        <p:spPr bwMode="auto">
          <a:xfrm>
            <a:off x="8542338" y="1770063"/>
            <a:ext cx="785812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900" b="0">
                <a:latin typeface="Tahoma" pitchFamily="34" charset="0"/>
              </a:rPr>
              <a:t>Rodo-Hidro</a:t>
            </a:r>
          </a:p>
          <a:p>
            <a:pPr algn="ctr"/>
            <a:r>
              <a:rPr lang="fr-FR" sz="900" b="0">
                <a:latin typeface="Tahoma" pitchFamily="34" charset="0"/>
              </a:rPr>
              <a:t>(via P.Velho</a:t>
            </a:r>
          </a:p>
          <a:p>
            <a:pPr algn="ctr"/>
            <a:r>
              <a:rPr lang="fr-FR" sz="900" b="0">
                <a:latin typeface="Tahoma" pitchFamily="34" charset="0"/>
              </a:rPr>
              <a:t>e Itacoat.)</a:t>
            </a:r>
          </a:p>
        </p:txBody>
      </p:sp>
      <p:sp>
        <p:nvSpPr>
          <p:cNvPr id="8294686" name="Oval 252"/>
          <p:cNvSpPr>
            <a:spLocks noChangeArrowheads="1"/>
          </p:cNvSpPr>
          <p:nvPr/>
        </p:nvSpPr>
        <p:spPr bwMode="auto">
          <a:xfrm>
            <a:off x="9436100" y="1622425"/>
            <a:ext cx="211138" cy="204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4687" name="Text Box 253"/>
          <p:cNvSpPr txBox="1">
            <a:spLocks noChangeArrowheads="1"/>
          </p:cNvSpPr>
          <p:nvPr/>
        </p:nvSpPr>
        <p:spPr bwMode="auto">
          <a:xfrm>
            <a:off x="9409113" y="1649413"/>
            <a:ext cx="258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F</a:t>
            </a:r>
          </a:p>
        </p:txBody>
      </p:sp>
      <p:sp>
        <p:nvSpPr>
          <p:cNvPr id="8294688" name="Oval 252"/>
          <p:cNvSpPr>
            <a:spLocks noChangeArrowheads="1"/>
          </p:cNvSpPr>
          <p:nvPr/>
        </p:nvSpPr>
        <p:spPr bwMode="auto">
          <a:xfrm>
            <a:off x="8823325" y="1622425"/>
            <a:ext cx="211138" cy="204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4689" name="Text Box 253"/>
          <p:cNvSpPr txBox="1">
            <a:spLocks noChangeArrowheads="1"/>
          </p:cNvSpPr>
          <p:nvPr/>
        </p:nvSpPr>
        <p:spPr bwMode="auto">
          <a:xfrm>
            <a:off x="8796338" y="1649413"/>
            <a:ext cx="258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E</a:t>
            </a:r>
          </a:p>
        </p:txBody>
      </p:sp>
      <p:sp>
        <p:nvSpPr>
          <p:cNvPr id="8294690" name="Line 60"/>
          <p:cNvSpPr>
            <a:spLocks noChangeShapeType="1"/>
          </p:cNvSpPr>
          <p:nvPr/>
        </p:nvSpPr>
        <p:spPr bwMode="auto">
          <a:xfrm>
            <a:off x="8496300" y="2295525"/>
            <a:ext cx="7318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691" name="Line 61"/>
          <p:cNvSpPr>
            <a:spLocks noChangeShapeType="1"/>
          </p:cNvSpPr>
          <p:nvPr/>
        </p:nvSpPr>
        <p:spPr bwMode="auto">
          <a:xfrm>
            <a:off x="8637588" y="3424238"/>
            <a:ext cx="58578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692" name="Line 74"/>
          <p:cNvSpPr>
            <a:spLocks noChangeShapeType="1"/>
          </p:cNvSpPr>
          <p:nvPr/>
        </p:nvSpPr>
        <p:spPr bwMode="auto">
          <a:xfrm>
            <a:off x="7875588" y="2286000"/>
            <a:ext cx="73183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693" name="Text Box 59"/>
          <p:cNvSpPr txBox="1">
            <a:spLocks noChangeArrowheads="1"/>
          </p:cNvSpPr>
          <p:nvPr/>
        </p:nvSpPr>
        <p:spPr bwMode="auto">
          <a:xfrm>
            <a:off x="8670925" y="34972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i="1"/>
              <a:t>2.531</a:t>
            </a:r>
          </a:p>
        </p:txBody>
      </p:sp>
      <p:sp>
        <p:nvSpPr>
          <p:cNvPr id="8294694" name="Text Box 73"/>
          <p:cNvSpPr txBox="1">
            <a:spLocks noChangeArrowheads="1"/>
          </p:cNvSpPr>
          <p:nvPr/>
        </p:nvSpPr>
        <p:spPr bwMode="auto">
          <a:xfrm>
            <a:off x="7986713" y="34972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i="1"/>
              <a:t>2.705</a:t>
            </a:r>
          </a:p>
        </p:txBody>
      </p:sp>
      <p:sp>
        <p:nvSpPr>
          <p:cNvPr id="8294695" name="Text Box 80"/>
          <p:cNvSpPr txBox="1">
            <a:spLocks noChangeArrowheads="1"/>
          </p:cNvSpPr>
          <p:nvPr/>
        </p:nvSpPr>
        <p:spPr bwMode="auto">
          <a:xfrm>
            <a:off x="9282113" y="34972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i="1"/>
              <a:t>2.941</a:t>
            </a:r>
          </a:p>
        </p:txBody>
      </p:sp>
      <p:sp>
        <p:nvSpPr>
          <p:cNvPr id="8294696" name="Line 81"/>
          <p:cNvSpPr>
            <a:spLocks noChangeShapeType="1"/>
          </p:cNvSpPr>
          <p:nvPr/>
        </p:nvSpPr>
        <p:spPr bwMode="auto">
          <a:xfrm>
            <a:off x="9172575" y="2286000"/>
            <a:ext cx="73025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697" name="Text Box 62"/>
          <p:cNvSpPr txBox="1">
            <a:spLocks noChangeArrowheads="1"/>
          </p:cNvSpPr>
          <p:nvPr/>
        </p:nvSpPr>
        <p:spPr bwMode="auto">
          <a:xfrm>
            <a:off x="8670925" y="27828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1.425</a:t>
            </a:r>
          </a:p>
        </p:txBody>
      </p:sp>
      <p:sp>
        <p:nvSpPr>
          <p:cNvPr id="8294698" name="Text Box 75"/>
          <p:cNvSpPr txBox="1">
            <a:spLocks noChangeArrowheads="1"/>
          </p:cNvSpPr>
          <p:nvPr/>
        </p:nvSpPr>
        <p:spPr bwMode="auto">
          <a:xfrm>
            <a:off x="7986713" y="27828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1.430</a:t>
            </a:r>
          </a:p>
        </p:txBody>
      </p:sp>
      <p:sp>
        <p:nvSpPr>
          <p:cNvPr id="8294699" name="Text Box 82"/>
          <p:cNvSpPr txBox="1">
            <a:spLocks noChangeArrowheads="1"/>
          </p:cNvSpPr>
          <p:nvPr/>
        </p:nvSpPr>
        <p:spPr bwMode="auto">
          <a:xfrm>
            <a:off x="9282113" y="27828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1.425</a:t>
            </a:r>
          </a:p>
        </p:txBody>
      </p:sp>
      <p:sp>
        <p:nvSpPr>
          <p:cNvPr id="8294700" name="Text Box 63"/>
          <p:cNvSpPr txBox="1">
            <a:spLocks noChangeArrowheads="1"/>
          </p:cNvSpPr>
          <p:nvPr/>
        </p:nvSpPr>
        <p:spPr bwMode="auto">
          <a:xfrm>
            <a:off x="8670925" y="29892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1.106</a:t>
            </a:r>
          </a:p>
        </p:txBody>
      </p:sp>
      <p:sp>
        <p:nvSpPr>
          <p:cNvPr id="8294701" name="Text Box 76"/>
          <p:cNvSpPr txBox="1">
            <a:spLocks noChangeArrowheads="1"/>
          </p:cNvSpPr>
          <p:nvPr/>
        </p:nvSpPr>
        <p:spPr bwMode="auto">
          <a:xfrm>
            <a:off x="7986713" y="29892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702" name="Text Box 83"/>
          <p:cNvSpPr txBox="1">
            <a:spLocks noChangeArrowheads="1"/>
          </p:cNvSpPr>
          <p:nvPr/>
        </p:nvSpPr>
        <p:spPr bwMode="auto">
          <a:xfrm>
            <a:off x="9282113" y="29892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1.516</a:t>
            </a:r>
          </a:p>
        </p:txBody>
      </p:sp>
      <p:sp>
        <p:nvSpPr>
          <p:cNvPr id="8294703" name="Text Box 64"/>
          <p:cNvSpPr txBox="1">
            <a:spLocks noChangeArrowheads="1"/>
          </p:cNvSpPr>
          <p:nvPr/>
        </p:nvSpPr>
        <p:spPr bwMode="auto">
          <a:xfrm>
            <a:off x="8670925" y="318611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704" name="Text Box 77"/>
          <p:cNvSpPr txBox="1">
            <a:spLocks noChangeArrowheads="1"/>
          </p:cNvSpPr>
          <p:nvPr/>
        </p:nvSpPr>
        <p:spPr bwMode="auto">
          <a:xfrm>
            <a:off x="7986713" y="318611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705" name="Text Box 84"/>
          <p:cNvSpPr txBox="1">
            <a:spLocks noChangeArrowheads="1"/>
          </p:cNvSpPr>
          <p:nvPr/>
        </p:nvSpPr>
        <p:spPr bwMode="auto">
          <a:xfrm>
            <a:off x="9282113" y="318611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706" name="Text Box 65"/>
          <p:cNvSpPr txBox="1">
            <a:spLocks noChangeArrowheads="1"/>
          </p:cNvSpPr>
          <p:nvPr/>
        </p:nvSpPr>
        <p:spPr bwMode="auto">
          <a:xfrm>
            <a:off x="8672513" y="23574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707" name="Text Box 78"/>
          <p:cNvSpPr txBox="1">
            <a:spLocks noChangeArrowheads="1"/>
          </p:cNvSpPr>
          <p:nvPr/>
        </p:nvSpPr>
        <p:spPr bwMode="auto">
          <a:xfrm>
            <a:off x="7988300" y="23574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708" name="Text Box 85"/>
          <p:cNvSpPr txBox="1">
            <a:spLocks noChangeArrowheads="1"/>
          </p:cNvSpPr>
          <p:nvPr/>
        </p:nvSpPr>
        <p:spPr bwMode="auto">
          <a:xfrm>
            <a:off x="9283700" y="23574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709" name="Text Box 66"/>
          <p:cNvSpPr txBox="1">
            <a:spLocks noChangeArrowheads="1"/>
          </p:cNvSpPr>
          <p:nvPr/>
        </p:nvSpPr>
        <p:spPr bwMode="auto">
          <a:xfrm>
            <a:off x="8672513" y="25606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710" name="Text Box 79"/>
          <p:cNvSpPr txBox="1">
            <a:spLocks noChangeArrowheads="1"/>
          </p:cNvSpPr>
          <p:nvPr/>
        </p:nvSpPr>
        <p:spPr bwMode="auto">
          <a:xfrm>
            <a:off x="7988300" y="25606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1.275</a:t>
            </a:r>
          </a:p>
        </p:txBody>
      </p:sp>
      <p:sp>
        <p:nvSpPr>
          <p:cNvPr id="8294711" name="Text Box 86"/>
          <p:cNvSpPr txBox="1">
            <a:spLocks noChangeArrowheads="1"/>
          </p:cNvSpPr>
          <p:nvPr/>
        </p:nvSpPr>
        <p:spPr bwMode="auto">
          <a:xfrm>
            <a:off x="9283700" y="25606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4712" name="Text Box 95"/>
          <p:cNvSpPr txBox="1">
            <a:spLocks noChangeArrowheads="1"/>
          </p:cNvSpPr>
          <p:nvPr/>
        </p:nvSpPr>
        <p:spPr bwMode="auto">
          <a:xfrm>
            <a:off x="8689975" y="43830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</a:t>
            </a:r>
          </a:p>
        </p:txBody>
      </p:sp>
      <p:sp>
        <p:nvSpPr>
          <p:cNvPr id="8294713" name="Text Box 101"/>
          <p:cNvSpPr txBox="1">
            <a:spLocks noChangeArrowheads="1"/>
          </p:cNvSpPr>
          <p:nvPr/>
        </p:nvSpPr>
        <p:spPr bwMode="auto">
          <a:xfrm>
            <a:off x="8005763" y="43830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</a:t>
            </a:r>
          </a:p>
        </p:txBody>
      </p:sp>
      <p:sp>
        <p:nvSpPr>
          <p:cNvPr id="8294714" name="Text Box 104"/>
          <p:cNvSpPr txBox="1">
            <a:spLocks noChangeArrowheads="1"/>
          </p:cNvSpPr>
          <p:nvPr/>
        </p:nvSpPr>
        <p:spPr bwMode="auto">
          <a:xfrm>
            <a:off x="9294813" y="43830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</a:t>
            </a:r>
          </a:p>
        </p:txBody>
      </p:sp>
      <p:sp>
        <p:nvSpPr>
          <p:cNvPr id="8294715" name="Text Box 96"/>
          <p:cNvSpPr txBox="1">
            <a:spLocks noChangeArrowheads="1"/>
          </p:cNvSpPr>
          <p:nvPr/>
        </p:nvSpPr>
        <p:spPr bwMode="auto">
          <a:xfrm>
            <a:off x="8670925" y="495300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190</a:t>
            </a:r>
          </a:p>
        </p:txBody>
      </p:sp>
      <p:sp>
        <p:nvSpPr>
          <p:cNvPr id="8294716" name="Text Box 102"/>
          <p:cNvSpPr txBox="1">
            <a:spLocks noChangeArrowheads="1"/>
          </p:cNvSpPr>
          <p:nvPr/>
        </p:nvSpPr>
        <p:spPr bwMode="auto">
          <a:xfrm>
            <a:off x="7986713" y="495300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243</a:t>
            </a:r>
          </a:p>
        </p:txBody>
      </p:sp>
      <p:sp>
        <p:nvSpPr>
          <p:cNvPr id="8294717" name="Text Box 105"/>
          <p:cNvSpPr txBox="1">
            <a:spLocks noChangeArrowheads="1"/>
          </p:cNvSpPr>
          <p:nvPr/>
        </p:nvSpPr>
        <p:spPr bwMode="auto">
          <a:xfrm>
            <a:off x="9277350" y="4953000"/>
            <a:ext cx="5095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194</a:t>
            </a:r>
          </a:p>
        </p:txBody>
      </p:sp>
      <p:sp>
        <p:nvSpPr>
          <p:cNvPr id="8294718" name="Text Box 97"/>
          <p:cNvSpPr txBox="1">
            <a:spLocks noChangeArrowheads="1"/>
          </p:cNvSpPr>
          <p:nvPr/>
        </p:nvSpPr>
        <p:spPr bwMode="auto">
          <a:xfrm>
            <a:off x="8672513" y="38750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8.872</a:t>
            </a:r>
          </a:p>
        </p:txBody>
      </p:sp>
      <p:sp>
        <p:nvSpPr>
          <p:cNvPr id="8294719" name="Text Box 103"/>
          <p:cNvSpPr txBox="1">
            <a:spLocks noChangeArrowheads="1"/>
          </p:cNvSpPr>
          <p:nvPr/>
        </p:nvSpPr>
        <p:spPr bwMode="auto">
          <a:xfrm>
            <a:off x="7988300" y="38750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9.221</a:t>
            </a:r>
          </a:p>
        </p:txBody>
      </p:sp>
      <p:sp>
        <p:nvSpPr>
          <p:cNvPr id="8294720" name="Text Box 106"/>
          <p:cNvSpPr txBox="1">
            <a:spLocks noChangeArrowheads="1"/>
          </p:cNvSpPr>
          <p:nvPr/>
        </p:nvSpPr>
        <p:spPr bwMode="auto">
          <a:xfrm>
            <a:off x="9277350" y="38750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8.462</a:t>
            </a:r>
          </a:p>
        </p:txBody>
      </p:sp>
      <p:sp>
        <p:nvSpPr>
          <p:cNvPr id="8294721" name="Text Box 107"/>
          <p:cNvSpPr txBox="1">
            <a:spLocks noChangeArrowheads="1"/>
          </p:cNvSpPr>
          <p:nvPr/>
        </p:nvSpPr>
        <p:spPr bwMode="auto">
          <a:xfrm>
            <a:off x="8675688" y="40687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21.061</a:t>
            </a:r>
          </a:p>
        </p:txBody>
      </p:sp>
      <p:sp>
        <p:nvSpPr>
          <p:cNvPr id="8294722" name="Text Box 109"/>
          <p:cNvSpPr txBox="1">
            <a:spLocks noChangeArrowheads="1"/>
          </p:cNvSpPr>
          <p:nvPr/>
        </p:nvSpPr>
        <p:spPr bwMode="auto">
          <a:xfrm>
            <a:off x="7991475" y="40687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19.902</a:t>
            </a:r>
          </a:p>
        </p:txBody>
      </p:sp>
      <p:sp>
        <p:nvSpPr>
          <p:cNvPr id="8294723" name="Text Box 110"/>
          <p:cNvSpPr txBox="1">
            <a:spLocks noChangeArrowheads="1"/>
          </p:cNvSpPr>
          <p:nvPr/>
        </p:nvSpPr>
        <p:spPr bwMode="auto">
          <a:xfrm>
            <a:off x="9280525" y="40687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20.651</a:t>
            </a:r>
          </a:p>
        </p:txBody>
      </p:sp>
      <p:sp>
        <p:nvSpPr>
          <p:cNvPr id="8294724" name="Text Box 112"/>
          <p:cNvSpPr txBox="1">
            <a:spLocks noChangeArrowheads="1"/>
          </p:cNvSpPr>
          <p:nvPr/>
        </p:nvSpPr>
        <p:spPr bwMode="auto">
          <a:xfrm>
            <a:off x="8672513" y="518477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225</a:t>
            </a:r>
          </a:p>
        </p:txBody>
      </p:sp>
      <p:sp>
        <p:nvSpPr>
          <p:cNvPr id="8294725" name="Text Box 114"/>
          <p:cNvSpPr txBox="1">
            <a:spLocks noChangeArrowheads="1"/>
          </p:cNvSpPr>
          <p:nvPr/>
        </p:nvSpPr>
        <p:spPr bwMode="auto">
          <a:xfrm>
            <a:off x="7988300" y="518477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259</a:t>
            </a:r>
          </a:p>
        </p:txBody>
      </p:sp>
      <p:sp>
        <p:nvSpPr>
          <p:cNvPr id="8294726" name="Text Box 115"/>
          <p:cNvSpPr txBox="1">
            <a:spLocks noChangeArrowheads="1"/>
          </p:cNvSpPr>
          <p:nvPr/>
        </p:nvSpPr>
        <p:spPr bwMode="auto">
          <a:xfrm>
            <a:off x="9278938" y="5184775"/>
            <a:ext cx="5095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231</a:t>
            </a:r>
          </a:p>
        </p:txBody>
      </p:sp>
      <p:sp>
        <p:nvSpPr>
          <p:cNvPr id="8294727" name="Line 131"/>
          <p:cNvSpPr>
            <a:spLocks noChangeShapeType="1"/>
          </p:cNvSpPr>
          <p:nvPr/>
        </p:nvSpPr>
        <p:spPr bwMode="auto">
          <a:xfrm>
            <a:off x="7970838" y="3424238"/>
            <a:ext cx="58578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728" name="Line 132"/>
          <p:cNvSpPr>
            <a:spLocks noChangeShapeType="1"/>
          </p:cNvSpPr>
          <p:nvPr/>
        </p:nvSpPr>
        <p:spPr bwMode="auto">
          <a:xfrm>
            <a:off x="9236075" y="3424238"/>
            <a:ext cx="5857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4729" name="Text Box 89"/>
          <p:cNvSpPr txBox="1">
            <a:spLocks noChangeArrowheads="1"/>
          </p:cNvSpPr>
          <p:nvPr/>
        </p:nvSpPr>
        <p:spPr bwMode="auto">
          <a:xfrm>
            <a:off x="7739063" y="1782763"/>
            <a:ext cx="1077912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0">
                <a:latin typeface="Tahoma" pitchFamily="34" charset="0"/>
              </a:rPr>
              <a:t>Rodo-Ferro</a:t>
            </a:r>
          </a:p>
          <a:p>
            <a:pPr algn="ctr"/>
            <a:r>
              <a:rPr lang="fr-FR" sz="900" b="0">
                <a:latin typeface="Tahoma" pitchFamily="34" charset="0"/>
              </a:rPr>
              <a:t>(via Araguari</a:t>
            </a:r>
          </a:p>
          <a:p>
            <a:pPr algn="ctr"/>
            <a:r>
              <a:rPr lang="fr-FR" sz="900" b="0">
                <a:latin typeface="Tahoma" pitchFamily="34" charset="0"/>
              </a:rPr>
              <a:t>e Vitória)</a:t>
            </a:r>
          </a:p>
        </p:txBody>
      </p:sp>
      <p:sp>
        <p:nvSpPr>
          <p:cNvPr id="8294735" name="Oval 250"/>
          <p:cNvSpPr>
            <a:spLocks noChangeArrowheads="1"/>
          </p:cNvSpPr>
          <p:nvPr/>
        </p:nvSpPr>
        <p:spPr bwMode="auto">
          <a:xfrm>
            <a:off x="3375025" y="4757738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4736" name="Oval 250"/>
          <p:cNvSpPr>
            <a:spLocks noChangeArrowheads="1"/>
          </p:cNvSpPr>
          <p:nvPr/>
        </p:nvSpPr>
        <p:spPr bwMode="auto">
          <a:xfrm>
            <a:off x="3640138" y="4540250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4737" name="Oval 250"/>
          <p:cNvSpPr>
            <a:spLocks noChangeArrowheads="1"/>
          </p:cNvSpPr>
          <p:nvPr/>
        </p:nvSpPr>
        <p:spPr bwMode="auto">
          <a:xfrm>
            <a:off x="1370013" y="2840038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4738" name="Oval 250"/>
          <p:cNvSpPr>
            <a:spLocks noChangeArrowheads="1"/>
          </p:cNvSpPr>
          <p:nvPr/>
        </p:nvSpPr>
        <p:spPr bwMode="auto">
          <a:xfrm>
            <a:off x="4513263" y="407352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4739" name="Oval 250"/>
          <p:cNvSpPr>
            <a:spLocks noChangeArrowheads="1"/>
          </p:cNvSpPr>
          <p:nvPr/>
        </p:nvSpPr>
        <p:spPr bwMode="auto">
          <a:xfrm>
            <a:off x="2092325" y="1916113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4740" name="Oval 250"/>
          <p:cNvSpPr>
            <a:spLocks noChangeArrowheads="1"/>
          </p:cNvSpPr>
          <p:nvPr/>
        </p:nvSpPr>
        <p:spPr bwMode="auto">
          <a:xfrm>
            <a:off x="2757488" y="1868488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grpSp>
        <p:nvGrpSpPr>
          <p:cNvPr id="8294741" name="Group 341"/>
          <p:cNvGrpSpPr>
            <a:grpSpLocks/>
          </p:cNvGrpSpPr>
          <p:nvPr/>
        </p:nvGrpSpPr>
        <p:grpSpPr bwMode="auto">
          <a:xfrm>
            <a:off x="7394575" y="133350"/>
            <a:ext cx="2479675" cy="1103313"/>
            <a:chOff x="4658" y="84"/>
            <a:chExt cx="1562" cy="695"/>
          </a:xfrm>
        </p:grpSpPr>
        <p:sp>
          <p:nvSpPr>
            <p:cNvPr id="8294742" name="Line 304"/>
            <p:cNvSpPr>
              <a:spLocks noChangeShapeType="1"/>
            </p:cNvSpPr>
            <p:nvPr/>
          </p:nvSpPr>
          <p:spPr bwMode="auto">
            <a:xfrm>
              <a:off x="4693" y="413"/>
              <a:ext cx="277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4743" name="Line 304"/>
            <p:cNvSpPr>
              <a:spLocks noChangeShapeType="1"/>
            </p:cNvSpPr>
            <p:nvPr/>
          </p:nvSpPr>
          <p:spPr bwMode="auto">
            <a:xfrm>
              <a:off x="4690" y="236"/>
              <a:ext cx="2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744" name="Line 304"/>
            <p:cNvSpPr>
              <a:spLocks noChangeShapeType="1"/>
            </p:cNvSpPr>
            <p:nvPr/>
          </p:nvSpPr>
          <p:spPr bwMode="auto">
            <a:xfrm>
              <a:off x="4686" y="140"/>
              <a:ext cx="277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4745" name="Text Box 302"/>
            <p:cNvSpPr txBox="1">
              <a:spLocks noChangeArrowheads="1"/>
            </p:cNvSpPr>
            <p:nvPr/>
          </p:nvSpPr>
          <p:spPr bwMode="auto">
            <a:xfrm>
              <a:off x="5024" y="371"/>
              <a:ext cx="24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Hidrovia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46" name="Text Box 302"/>
            <p:cNvSpPr txBox="1">
              <a:spLocks noChangeArrowheads="1"/>
            </p:cNvSpPr>
            <p:nvPr/>
          </p:nvSpPr>
          <p:spPr bwMode="auto">
            <a:xfrm>
              <a:off x="5024" y="84"/>
              <a:ext cx="23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Rodovia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47" name="Text Box 302"/>
            <p:cNvSpPr txBox="1">
              <a:spLocks noChangeArrowheads="1"/>
            </p:cNvSpPr>
            <p:nvPr/>
          </p:nvSpPr>
          <p:spPr bwMode="auto">
            <a:xfrm>
              <a:off x="5024" y="186"/>
              <a:ext cx="24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Ferrovia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48" name="Text Box 302"/>
            <p:cNvSpPr txBox="1">
              <a:spLocks noChangeArrowheads="1"/>
            </p:cNvSpPr>
            <p:nvPr/>
          </p:nvSpPr>
          <p:spPr bwMode="auto">
            <a:xfrm>
              <a:off x="5019" y="628"/>
              <a:ext cx="36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Longo Curso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49" name="Oval 250"/>
            <p:cNvSpPr>
              <a:spLocks noChangeArrowheads="1"/>
            </p:cNvSpPr>
            <p:nvPr/>
          </p:nvSpPr>
          <p:spPr bwMode="auto">
            <a:xfrm>
              <a:off x="5452" y="217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750" name="Oval 250"/>
            <p:cNvSpPr>
              <a:spLocks noChangeArrowheads="1"/>
            </p:cNvSpPr>
            <p:nvPr/>
          </p:nvSpPr>
          <p:spPr bwMode="auto">
            <a:xfrm>
              <a:off x="5451" y="109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751" name="Text Box 118"/>
            <p:cNvSpPr txBox="1">
              <a:spLocks noChangeArrowheads="1"/>
            </p:cNvSpPr>
            <p:nvPr/>
          </p:nvSpPr>
          <p:spPr bwMode="auto">
            <a:xfrm>
              <a:off x="5554" y="84"/>
              <a:ext cx="55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>
                  <a:latin typeface="Calibri" pitchFamily="34" charset="0"/>
                </a:rPr>
                <a:t>Origem ou Destino</a:t>
              </a:r>
            </a:p>
          </p:txBody>
        </p:sp>
        <p:sp>
          <p:nvSpPr>
            <p:cNvPr id="8294752" name="Text Box 119"/>
            <p:cNvSpPr txBox="1">
              <a:spLocks noChangeArrowheads="1"/>
            </p:cNvSpPr>
            <p:nvPr/>
          </p:nvSpPr>
          <p:spPr bwMode="auto">
            <a:xfrm>
              <a:off x="5559" y="188"/>
              <a:ext cx="64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>
                  <a:latin typeface="Calibri" pitchFamily="34" charset="0"/>
                </a:rPr>
                <a:t>Pontos de Transbordo</a:t>
              </a:r>
            </a:p>
          </p:txBody>
        </p:sp>
        <p:sp>
          <p:nvSpPr>
            <p:cNvPr id="8294753" name="Oval 250"/>
            <p:cNvSpPr>
              <a:spLocks noChangeArrowheads="1"/>
            </p:cNvSpPr>
            <p:nvPr/>
          </p:nvSpPr>
          <p:spPr bwMode="auto">
            <a:xfrm>
              <a:off x="5453" y="323"/>
              <a:ext cx="45" cy="4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4754" name="Text Box 119"/>
            <p:cNvSpPr txBox="1">
              <a:spLocks noChangeArrowheads="1"/>
            </p:cNvSpPr>
            <p:nvPr/>
          </p:nvSpPr>
          <p:spPr bwMode="auto">
            <a:xfrm>
              <a:off x="5555" y="294"/>
              <a:ext cx="59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>
                  <a:latin typeface="Calibri" pitchFamily="34" charset="0"/>
                </a:rPr>
                <a:t>Pontos de Passagem</a:t>
              </a:r>
            </a:p>
          </p:txBody>
        </p:sp>
        <p:sp>
          <p:nvSpPr>
            <p:cNvPr id="8294755" name="AutoShape 23"/>
            <p:cNvSpPr>
              <a:spLocks noChangeArrowheads="1"/>
            </p:cNvSpPr>
            <p:nvPr/>
          </p:nvSpPr>
          <p:spPr bwMode="auto">
            <a:xfrm>
              <a:off x="5448" y="413"/>
              <a:ext cx="50" cy="4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4756" name="Text Box 24"/>
            <p:cNvSpPr txBox="1">
              <a:spLocks noChangeArrowheads="1"/>
            </p:cNvSpPr>
            <p:nvPr/>
          </p:nvSpPr>
          <p:spPr bwMode="auto">
            <a:xfrm>
              <a:off x="5556" y="395"/>
              <a:ext cx="48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Porto Handymax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57" name="Text Box 25"/>
            <p:cNvSpPr txBox="1">
              <a:spLocks noChangeArrowheads="1"/>
            </p:cNvSpPr>
            <p:nvPr/>
          </p:nvSpPr>
          <p:spPr bwMode="auto">
            <a:xfrm>
              <a:off x="5558" y="488"/>
              <a:ext cx="4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Porto Panamax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58" name="Line 304"/>
            <p:cNvSpPr>
              <a:spLocks noChangeShapeType="1"/>
            </p:cNvSpPr>
            <p:nvPr/>
          </p:nvSpPr>
          <p:spPr bwMode="auto">
            <a:xfrm>
              <a:off x="4689" y="591"/>
              <a:ext cx="277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4759" name="Text Box 302"/>
            <p:cNvSpPr txBox="1">
              <a:spLocks noChangeArrowheads="1"/>
            </p:cNvSpPr>
            <p:nvPr/>
          </p:nvSpPr>
          <p:spPr bwMode="auto">
            <a:xfrm>
              <a:off x="5015" y="543"/>
              <a:ext cx="33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Cabotagem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60" name="AutoShape 28"/>
            <p:cNvSpPr>
              <a:spLocks noChangeArrowheads="1"/>
            </p:cNvSpPr>
            <p:nvPr/>
          </p:nvSpPr>
          <p:spPr bwMode="auto">
            <a:xfrm rot="10800000">
              <a:off x="5451" y="702"/>
              <a:ext cx="58" cy="39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4761" name="Text Box 29"/>
            <p:cNvSpPr txBox="1">
              <a:spLocks noChangeArrowheads="1"/>
            </p:cNvSpPr>
            <p:nvPr/>
          </p:nvSpPr>
          <p:spPr bwMode="auto">
            <a:xfrm>
              <a:off x="5564" y="674"/>
              <a:ext cx="60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Terminal Hidroviário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62" name="AutoShape 30"/>
            <p:cNvSpPr>
              <a:spLocks noChangeArrowheads="1"/>
            </p:cNvSpPr>
            <p:nvPr/>
          </p:nvSpPr>
          <p:spPr bwMode="auto">
            <a:xfrm>
              <a:off x="5449" y="514"/>
              <a:ext cx="50" cy="47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4763" name="AutoShape 31"/>
            <p:cNvSpPr>
              <a:spLocks noChangeArrowheads="1"/>
            </p:cNvSpPr>
            <p:nvPr/>
          </p:nvSpPr>
          <p:spPr bwMode="auto">
            <a:xfrm>
              <a:off x="5450" y="600"/>
              <a:ext cx="50" cy="47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4764" name="Text Box 32"/>
            <p:cNvSpPr txBox="1">
              <a:spLocks noChangeArrowheads="1"/>
            </p:cNvSpPr>
            <p:nvPr/>
          </p:nvSpPr>
          <p:spPr bwMode="auto">
            <a:xfrm>
              <a:off x="5559" y="589"/>
              <a:ext cx="43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Porto Capesize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65" name="Line 304"/>
            <p:cNvSpPr>
              <a:spLocks noChangeShapeType="1"/>
            </p:cNvSpPr>
            <p:nvPr/>
          </p:nvSpPr>
          <p:spPr bwMode="auto">
            <a:xfrm>
              <a:off x="4696" y="327"/>
              <a:ext cx="27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4766" name="Text Box 302"/>
            <p:cNvSpPr txBox="1">
              <a:spLocks noChangeArrowheads="1"/>
            </p:cNvSpPr>
            <p:nvPr/>
          </p:nvSpPr>
          <p:spPr bwMode="auto">
            <a:xfrm>
              <a:off x="5020" y="277"/>
              <a:ext cx="2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Dutovia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4767" name="Rectangle 35"/>
            <p:cNvSpPr>
              <a:spLocks noChangeArrowheads="1"/>
            </p:cNvSpPr>
            <p:nvPr/>
          </p:nvSpPr>
          <p:spPr bwMode="auto">
            <a:xfrm>
              <a:off x="4658" y="94"/>
              <a:ext cx="1562" cy="6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4768" name="Line 304"/>
            <p:cNvSpPr>
              <a:spLocks noChangeShapeType="1"/>
            </p:cNvSpPr>
            <p:nvPr/>
          </p:nvSpPr>
          <p:spPr bwMode="auto">
            <a:xfrm>
              <a:off x="4695" y="671"/>
              <a:ext cx="277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4769" name="Line 304"/>
            <p:cNvSpPr>
              <a:spLocks noChangeShapeType="1"/>
            </p:cNvSpPr>
            <p:nvPr/>
          </p:nvSpPr>
          <p:spPr bwMode="auto">
            <a:xfrm>
              <a:off x="4689" y="499"/>
              <a:ext cx="277" cy="0"/>
            </a:xfrm>
            <a:prstGeom prst="line">
              <a:avLst/>
            </a:prstGeom>
            <a:noFill/>
            <a:ln w="38100">
              <a:solidFill>
                <a:srgbClr val="FF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4770" name="Text Box 302"/>
            <p:cNvSpPr txBox="1">
              <a:spLocks noChangeArrowheads="1"/>
            </p:cNvSpPr>
            <p:nvPr/>
          </p:nvSpPr>
          <p:spPr bwMode="auto">
            <a:xfrm>
              <a:off x="5020" y="457"/>
              <a:ext cx="22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Aerovia</a:t>
              </a:r>
              <a:endParaRPr lang="en-US" sz="900" b="0">
                <a:latin typeface="Calibri" pitchFamily="34" charset="0"/>
              </a:endParaRPr>
            </a:p>
          </p:txBody>
        </p:sp>
      </p:grpSp>
      <p:sp>
        <p:nvSpPr>
          <p:cNvPr id="8294771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597650"/>
            <a:ext cx="9439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406400" lvl="1" indent="-228600" defTabSz="182563">
              <a:lnSpc>
                <a:spcPct val="95000"/>
              </a:lnSpc>
              <a:buFontTx/>
              <a:buAutoNum type="arabicParenR"/>
              <a:tabLst>
                <a:tab pos="0" algn="r"/>
              </a:tabLst>
            </a:pPr>
            <a:r>
              <a:rPr lang="pt-BR" sz="900" b="0"/>
              <a:t>Inclui custos de frete internos + custos de transbordo + tarifas portuárias + frete marítimo</a:t>
            </a:r>
          </a:p>
          <a:p>
            <a:pPr marL="585788" indent="-585788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Fonte: ANTAQ, SIFRECA, ANTT, Aprosoja, IMEA, Autoridades Portuárias, transportadoras, análise Macrologistica</a:t>
            </a:r>
          </a:p>
        </p:txBody>
      </p:sp>
      <p:sp>
        <p:nvSpPr>
          <p:cNvPr id="8294772" name="AutoShape 372"/>
          <p:cNvSpPr>
            <a:spLocks noChangeArrowheads="1"/>
          </p:cNvSpPr>
          <p:nvPr/>
        </p:nvSpPr>
        <p:spPr bwMode="auto">
          <a:xfrm>
            <a:off x="244475" y="5883275"/>
            <a:ext cx="9388475" cy="627063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94773" name="AutoShape 29"/>
          <p:cNvSpPr>
            <a:spLocks noChangeArrowheads="1"/>
          </p:cNvSpPr>
          <p:nvPr/>
        </p:nvSpPr>
        <p:spPr bwMode="auto">
          <a:xfrm rot="5400000">
            <a:off x="4937918" y="4158457"/>
            <a:ext cx="125413" cy="324485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Ctr="1"/>
          <a:lstStyle/>
          <a:p>
            <a:endParaRPr lang="pt-BR" sz="1000"/>
          </a:p>
        </p:txBody>
      </p:sp>
      <p:sp>
        <p:nvSpPr>
          <p:cNvPr id="8294774" name="Rectangle 374"/>
          <p:cNvSpPr>
            <a:spLocks noChangeArrowheads="1"/>
          </p:cNvSpPr>
          <p:nvPr/>
        </p:nvSpPr>
        <p:spPr bwMode="auto">
          <a:xfrm>
            <a:off x="298450" y="5988050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Para tanto, analisou-se o custo logístico total de todas as principais rotas atualmente utilizadas para cada tipo de carga principal para cada uma das principais mesoregiões da Amazônia 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8498" name="Rectangle 18"/>
          <p:cNvSpPr>
            <a:spLocks noChangeArrowheads="1"/>
          </p:cNvSpPr>
          <p:nvPr/>
        </p:nvSpPr>
        <p:spPr bwMode="auto">
          <a:xfrm>
            <a:off x="5414963" y="1566863"/>
            <a:ext cx="431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endParaRPr lang="fr-FR" sz="1000" b="0"/>
          </a:p>
        </p:txBody>
      </p:sp>
      <p:sp>
        <p:nvSpPr>
          <p:cNvPr id="8298499" name="Text Box 19"/>
          <p:cNvSpPr txBox="1">
            <a:spLocks noChangeArrowheads="1"/>
          </p:cNvSpPr>
          <p:nvPr/>
        </p:nvSpPr>
        <p:spPr bwMode="auto">
          <a:xfrm>
            <a:off x="8194675" y="1776413"/>
            <a:ext cx="944563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0">
                <a:latin typeface="Tahoma" pitchFamily="34" charset="0"/>
              </a:rPr>
              <a:t>Rodo</a:t>
            </a:r>
          </a:p>
          <a:p>
            <a:pPr algn="ctr"/>
            <a:r>
              <a:rPr lang="fr-FR" sz="900" b="0">
                <a:latin typeface="Tahoma" pitchFamily="34" charset="0"/>
              </a:rPr>
              <a:t>(via Sta.Cruz  e Arica)</a:t>
            </a:r>
          </a:p>
        </p:txBody>
      </p:sp>
      <p:sp>
        <p:nvSpPr>
          <p:cNvPr id="8298500" name="Oval 252"/>
          <p:cNvSpPr>
            <a:spLocks noChangeArrowheads="1"/>
          </p:cNvSpPr>
          <p:nvPr/>
        </p:nvSpPr>
        <p:spPr bwMode="auto">
          <a:xfrm>
            <a:off x="7791450" y="1614488"/>
            <a:ext cx="211138" cy="2047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8501" name="Text Box 253"/>
          <p:cNvSpPr txBox="1">
            <a:spLocks noChangeArrowheads="1"/>
          </p:cNvSpPr>
          <p:nvPr/>
        </p:nvSpPr>
        <p:spPr bwMode="auto">
          <a:xfrm>
            <a:off x="7764463" y="1627188"/>
            <a:ext cx="258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U</a:t>
            </a:r>
          </a:p>
        </p:txBody>
      </p:sp>
      <p:sp>
        <p:nvSpPr>
          <p:cNvPr id="8298502" name="Line 56"/>
          <p:cNvSpPr>
            <a:spLocks noChangeShapeType="1"/>
          </p:cNvSpPr>
          <p:nvPr/>
        </p:nvSpPr>
        <p:spPr bwMode="auto">
          <a:xfrm>
            <a:off x="5097463" y="1547813"/>
            <a:ext cx="4752975" cy="111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503" name="Rectangle 57"/>
          <p:cNvSpPr>
            <a:spLocks noChangeArrowheads="1"/>
          </p:cNvSpPr>
          <p:nvPr/>
        </p:nvSpPr>
        <p:spPr bwMode="auto">
          <a:xfrm>
            <a:off x="5092700" y="1330325"/>
            <a:ext cx="431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100"/>
              <a:t>Análise das distâncias das principais rotas até o destino</a:t>
            </a:r>
          </a:p>
        </p:txBody>
      </p:sp>
      <p:sp>
        <p:nvSpPr>
          <p:cNvPr id="8298504" name="Oval 252"/>
          <p:cNvSpPr>
            <a:spLocks noChangeArrowheads="1"/>
          </p:cNvSpPr>
          <p:nvPr/>
        </p:nvSpPr>
        <p:spPr bwMode="auto">
          <a:xfrm>
            <a:off x="9398000" y="1609725"/>
            <a:ext cx="211138" cy="204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8505" name="Text Box 253"/>
          <p:cNvSpPr txBox="1">
            <a:spLocks noChangeArrowheads="1"/>
          </p:cNvSpPr>
          <p:nvPr/>
        </p:nvSpPr>
        <p:spPr bwMode="auto">
          <a:xfrm>
            <a:off x="9371013" y="1622425"/>
            <a:ext cx="258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W</a:t>
            </a:r>
          </a:p>
        </p:txBody>
      </p:sp>
      <p:sp>
        <p:nvSpPr>
          <p:cNvPr id="8298506" name="Oval 252"/>
          <p:cNvSpPr>
            <a:spLocks noChangeArrowheads="1"/>
          </p:cNvSpPr>
          <p:nvPr/>
        </p:nvSpPr>
        <p:spPr bwMode="auto">
          <a:xfrm>
            <a:off x="8585200" y="1614488"/>
            <a:ext cx="211138" cy="2047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8507" name="Text Box 253"/>
          <p:cNvSpPr txBox="1">
            <a:spLocks noChangeArrowheads="1"/>
          </p:cNvSpPr>
          <p:nvPr/>
        </p:nvSpPr>
        <p:spPr bwMode="auto">
          <a:xfrm>
            <a:off x="8558213" y="1627188"/>
            <a:ext cx="258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V</a:t>
            </a:r>
          </a:p>
        </p:txBody>
      </p:sp>
      <p:sp>
        <p:nvSpPr>
          <p:cNvPr id="8298508" name="Line 68"/>
          <p:cNvSpPr>
            <a:spLocks noChangeShapeType="1"/>
          </p:cNvSpPr>
          <p:nvPr/>
        </p:nvSpPr>
        <p:spPr bwMode="auto">
          <a:xfrm>
            <a:off x="9134475" y="2281238"/>
            <a:ext cx="73025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09" name="Line 89"/>
          <p:cNvSpPr>
            <a:spLocks noChangeShapeType="1"/>
          </p:cNvSpPr>
          <p:nvPr/>
        </p:nvSpPr>
        <p:spPr bwMode="auto">
          <a:xfrm>
            <a:off x="7527925" y="2286000"/>
            <a:ext cx="7318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10" name="Line 96"/>
          <p:cNvSpPr>
            <a:spLocks noChangeShapeType="1"/>
          </p:cNvSpPr>
          <p:nvPr/>
        </p:nvSpPr>
        <p:spPr bwMode="auto">
          <a:xfrm>
            <a:off x="8321675" y="2286000"/>
            <a:ext cx="73025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11" name="Text Box 102"/>
          <p:cNvSpPr txBox="1">
            <a:spLocks noChangeArrowheads="1"/>
          </p:cNvSpPr>
          <p:nvPr/>
        </p:nvSpPr>
        <p:spPr bwMode="auto">
          <a:xfrm>
            <a:off x="5097463" y="1565275"/>
            <a:ext cx="57308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n-US" sz="1000" b="0">
                <a:solidFill>
                  <a:schemeClr val="tx2"/>
                </a:solidFill>
              </a:rPr>
              <a:t>em km</a:t>
            </a:r>
          </a:p>
        </p:txBody>
      </p:sp>
      <p:sp>
        <p:nvSpPr>
          <p:cNvPr id="8298512" name="Text Box 103"/>
          <p:cNvSpPr txBox="1">
            <a:spLocks noChangeArrowheads="1"/>
          </p:cNvSpPr>
          <p:nvPr/>
        </p:nvSpPr>
        <p:spPr bwMode="auto">
          <a:xfrm>
            <a:off x="9055100" y="1771650"/>
            <a:ext cx="865188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900" b="0">
                <a:latin typeface="Tahoma" pitchFamily="34" charset="0"/>
              </a:rPr>
              <a:t>Rodo</a:t>
            </a:r>
          </a:p>
          <a:p>
            <a:pPr algn="ctr"/>
            <a:r>
              <a:rPr lang="fr-FR" sz="900" b="0">
                <a:latin typeface="Tahoma" pitchFamily="34" charset="0"/>
              </a:rPr>
              <a:t>(via Sta.Cruz </a:t>
            </a:r>
          </a:p>
          <a:p>
            <a:pPr algn="ctr"/>
            <a:r>
              <a:rPr lang="fr-FR" sz="900" b="0">
                <a:latin typeface="Tahoma" pitchFamily="34" charset="0"/>
              </a:rPr>
              <a:t>e Iquique)</a:t>
            </a:r>
          </a:p>
        </p:txBody>
      </p:sp>
      <p:sp>
        <p:nvSpPr>
          <p:cNvPr id="8298513" name="Text Box 104"/>
          <p:cNvSpPr txBox="1">
            <a:spLocks noChangeArrowheads="1"/>
          </p:cNvSpPr>
          <p:nvPr/>
        </p:nvSpPr>
        <p:spPr bwMode="auto">
          <a:xfrm>
            <a:off x="7350125" y="1776413"/>
            <a:ext cx="1077913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0">
                <a:latin typeface="Tahoma" pitchFamily="34" charset="0"/>
              </a:rPr>
              <a:t>Rodo-Hidro</a:t>
            </a:r>
          </a:p>
          <a:p>
            <a:pPr algn="ctr"/>
            <a:r>
              <a:rPr lang="fr-FR" sz="900" b="0">
                <a:latin typeface="Tahoma" pitchFamily="34" charset="0"/>
              </a:rPr>
              <a:t>(via Morrinho </a:t>
            </a:r>
          </a:p>
          <a:p>
            <a:pPr algn="ctr"/>
            <a:r>
              <a:rPr lang="fr-FR" sz="900" b="0">
                <a:latin typeface="Tahoma" pitchFamily="34" charset="0"/>
              </a:rPr>
              <a:t>e N.Palmira)</a:t>
            </a:r>
          </a:p>
        </p:txBody>
      </p:sp>
      <p:sp>
        <p:nvSpPr>
          <p:cNvPr id="8298514" name="Rectangle 107"/>
          <p:cNvSpPr>
            <a:spLocks noChangeArrowheads="1"/>
          </p:cNvSpPr>
          <p:nvPr/>
        </p:nvSpPr>
        <p:spPr bwMode="auto">
          <a:xfrm>
            <a:off x="5162550" y="4786313"/>
            <a:ext cx="431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100"/>
              <a:t>Custo logístico total em R$/ton</a:t>
            </a:r>
            <a:endParaRPr lang="pt-BR" sz="1100" baseline="30000"/>
          </a:p>
        </p:txBody>
      </p:sp>
      <p:sp>
        <p:nvSpPr>
          <p:cNvPr id="8298515" name="Line 125"/>
          <p:cNvSpPr>
            <a:spLocks noChangeShapeType="1"/>
          </p:cNvSpPr>
          <p:nvPr/>
        </p:nvSpPr>
        <p:spPr bwMode="auto">
          <a:xfrm>
            <a:off x="5167313" y="5003800"/>
            <a:ext cx="466883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516" name="Oval 252"/>
          <p:cNvSpPr>
            <a:spLocks noChangeArrowheads="1"/>
          </p:cNvSpPr>
          <p:nvPr/>
        </p:nvSpPr>
        <p:spPr bwMode="auto">
          <a:xfrm>
            <a:off x="6226175" y="1614488"/>
            <a:ext cx="211138" cy="2047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8517" name="Text Box 253"/>
          <p:cNvSpPr txBox="1">
            <a:spLocks noChangeArrowheads="1"/>
          </p:cNvSpPr>
          <p:nvPr/>
        </p:nvSpPr>
        <p:spPr bwMode="auto">
          <a:xfrm>
            <a:off x="6199188" y="1627188"/>
            <a:ext cx="258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S</a:t>
            </a:r>
          </a:p>
        </p:txBody>
      </p:sp>
      <p:sp>
        <p:nvSpPr>
          <p:cNvPr id="8298518" name="Line 267"/>
          <p:cNvSpPr>
            <a:spLocks noChangeShapeType="1"/>
          </p:cNvSpPr>
          <p:nvPr/>
        </p:nvSpPr>
        <p:spPr bwMode="auto">
          <a:xfrm>
            <a:off x="5962650" y="2286000"/>
            <a:ext cx="7318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19" name="Text Box 273"/>
          <p:cNvSpPr txBox="1">
            <a:spLocks noChangeArrowheads="1"/>
          </p:cNvSpPr>
          <p:nvPr/>
        </p:nvSpPr>
        <p:spPr bwMode="auto">
          <a:xfrm>
            <a:off x="5784850" y="1776413"/>
            <a:ext cx="1077913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0">
                <a:latin typeface="Tahoma" pitchFamily="34" charset="0"/>
              </a:rPr>
              <a:t>Rodo-Hidro</a:t>
            </a:r>
          </a:p>
          <a:p>
            <a:pPr algn="ctr"/>
            <a:r>
              <a:rPr lang="fr-FR" sz="900" b="0">
                <a:latin typeface="Tahoma" pitchFamily="34" charset="0"/>
              </a:rPr>
              <a:t>(via S.Félix </a:t>
            </a:r>
          </a:p>
          <a:p>
            <a:pPr algn="ctr"/>
            <a:r>
              <a:rPr lang="fr-FR" sz="900" b="0">
                <a:latin typeface="Tahoma" pitchFamily="34" charset="0"/>
              </a:rPr>
              <a:t>e V.Conde)</a:t>
            </a:r>
          </a:p>
        </p:txBody>
      </p:sp>
      <p:sp>
        <p:nvSpPr>
          <p:cNvPr id="8298520" name="Oval 252"/>
          <p:cNvSpPr>
            <a:spLocks noChangeArrowheads="1"/>
          </p:cNvSpPr>
          <p:nvPr/>
        </p:nvSpPr>
        <p:spPr bwMode="auto">
          <a:xfrm>
            <a:off x="7013575" y="1614488"/>
            <a:ext cx="211138" cy="2047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000" b="0"/>
          </a:p>
        </p:txBody>
      </p:sp>
      <p:sp>
        <p:nvSpPr>
          <p:cNvPr id="8298521" name="Text Box 253"/>
          <p:cNvSpPr txBox="1">
            <a:spLocks noChangeArrowheads="1"/>
          </p:cNvSpPr>
          <p:nvPr/>
        </p:nvSpPr>
        <p:spPr bwMode="auto">
          <a:xfrm>
            <a:off x="6986588" y="1627188"/>
            <a:ext cx="258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T</a:t>
            </a:r>
          </a:p>
        </p:txBody>
      </p:sp>
      <p:sp>
        <p:nvSpPr>
          <p:cNvPr id="8298522" name="Line 315"/>
          <p:cNvSpPr>
            <a:spLocks noChangeShapeType="1"/>
          </p:cNvSpPr>
          <p:nvPr/>
        </p:nvSpPr>
        <p:spPr bwMode="auto">
          <a:xfrm>
            <a:off x="6750050" y="2286000"/>
            <a:ext cx="7318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23" name="Text Box 69"/>
          <p:cNvSpPr txBox="1">
            <a:spLocks noChangeArrowheads="1"/>
          </p:cNvSpPr>
          <p:nvPr/>
        </p:nvSpPr>
        <p:spPr bwMode="auto">
          <a:xfrm>
            <a:off x="9244013" y="27606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2.887</a:t>
            </a:r>
          </a:p>
        </p:txBody>
      </p:sp>
      <p:sp>
        <p:nvSpPr>
          <p:cNvPr id="8298524" name="Rectangle 83"/>
          <p:cNvSpPr>
            <a:spLocks noChangeArrowheads="1"/>
          </p:cNvSpPr>
          <p:nvPr/>
        </p:nvSpPr>
        <p:spPr bwMode="auto">
          <a:xfrm>
            <a:off x="5230813" y="2760663"/>
            <a:ext cx="769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Rodovia</a:t>
            </a:r>
          </a:p>
        </p:txBody>
      </p:sp>
      <p:sp>
        <p:nvSpPr>
          <p:cNvPr id="8298525" name="Text Box 90"/>
          <p:cNvSpPr txBox="1">
            <a:spLocks noChangeArrowheads="1"/>
          </p:cNvSpPr>
          <p:nvPr/>
        </p:nvSpPr>
        <p:spPr bwMode="auto">
          <a:xfrm>
            <a:off x="7639050" y="27606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600</a:t>
            </a:r>
          </a:p>
        </p:txBody>
      </p:sp>
      <p:sp>
        <p:nvSpPr>
          <p:cNvPr id="8298526" name="Text Box 97"/>
          <p:cNvSpPr txBox="1">
            <a:spLocks noChangeArrowheads="1"/>
          </p:cNvSpPr>
          <p:nvPr/>
        </p:nvSpPr>
        <p:spPr bwMode="auto">
          <a:xfrm>
            <a:off x="8431213" y="27606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2.936</a:t>
            </a:r>
          </a:p>
        </p:txBody>
      </p:sp>
      <p:sp>
        <p:nvSpPr>
          <p:cNvPr id="8298527" name="Text Box 268"/>
          <p:cNvSpPr txBox="1">
            <a:spLocks noChangeArrowheads="1"/>
          </p:cNvSpPr>
          <p:nvPr/>
        </p:nvSpPr>
        <p:spPr bwMode="auto">
          <a:xfrm>
            <a:off x="6073775" y="27606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838</a:t>
            </a:r>
          </a:p>
        </p:txBody>
      </p:sp>
      <p:sp>
        <p:nvSpPr>
          <p:cNvPr id="8298528" name="Text Box 316"/>
          <p:cNvSpPr txBox="1">
            <a:spLocks noChangeArrowheads="1"/>
          </p:cNvSpPr>
          <p:nvPr/>
        </p:nvSpPr>
        <p:spPr bwMode="auto">
          <a:xfrm>
            <a:off x="6861175" y="276066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1.101</a:t>
            </a:r>
          </a:p>
        </p:txBody>
      </p:sp>
      <p:sp>
        <p:nvSpPr>
          <p:cNvPr id="8298529" name="Text Box 71"/>
          <p:cNvSpPr txBox="1">
            <a:spLocks noChangeArrowheads="1"/>
          </p:cNvSpPr>
          <p:nvPr/>
        </p:nvSpPr>
        <p:spPr bwMode="auto">
          <a:xfrm>
            <a:off x="9244013" y="324485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30" name="Rectangle 85"/>
          <p:cNvSpPr>
            <a:spLocks noChangeArrowheads="1"/>
          </p:cNvSpPr>
          <p:nvPr/>
        </p:nvSpPr>
        <p:spPr bwMode="auto">
          <a:xfrm>
            <a:off x="5230813" y="3244850"/>
            <a:ext cx="10223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Via Aérea</a:t>
            </a:r>
          </a:p>
        </p:txBody>
      </p:sp>
      <p:sp>
        <p:nvSpPr>
          <p:cNvPr id="8298531" name="Text Box 92"/>
          <p:cNvSpPr txBox="1">
            <a:spLocks noChangeArrowheads="1"/>
          </p:cNvSpPr>
          <p:nvPr/>
        </p:nvSpPr>
        <p:spPr bwMode="auto">
          <a:xfrm>
            <a:off x="7639050" y="324485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32" name="Text Box 99"/>
          <p:cNvSpPr txBox="1">
            <a:spLocks noChangeArrowheads="1"/>
          </p:cNvSpPr>
          <p:nvPr/>
        </p:nvSpPr>
        <p:spPr bwMode="auto">
          <a:xfrm>
            <a:off x="8431213" y="324485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33" name="Text Box 270"/>
          <p:cNvSpPr txBox="1">
            <a:spLocks noChangeArrowheads="1"/>
          </p:cNvSpPr>
          <p:nvPr/>
        </p:nvSpPr>
        <p:spPr bwMode="auto">
          <a:xfrm>
            <a:off x="6073775" y="324485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34" name="Text Box 318"/>
          <p:cNvSpPr txBox="1">
            <a:spLocks noChangeArrowheads="1"/>
          </p:cNvSpPr>
          <p:nvPr/>
        </p:nvSpPr>
        <p:spPr bwMode="auto">
          <a:xfrm>
            <a:off x="6861175" y="324485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35" name="Text Box 72"/>
          <p:cNvSpPr txBox="1">
            <a:spLocks noChangeArrowheads="1"/>
          </p:cNvSpPr>
          <p:nvPr/>
        </p:nvSpPr>
        <p:spPr bwMode="auto">
          <a:xfrm>
            <a:off x="9245600" y="23463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36" name="Rectangle 86"/>
          <p:cNvSpPr>
            <a:spLocks noChangeArrowheads="1"/>
          </p:cNvSpPr>
          <p:nvPr/>
        </p:nvSpPr>
        <p:spPr bwMode="auto">
          <a:xfrm>
            <a:off x="5232400" y="2346325"/>
            <a:ext cx="7699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Dutovia</a:t>
            </a:r>
          </a:p>
        </p:txBody>
      </p:sp>
      <p:sp>
        <p:nvSpPr>
          <p:cNvPr id="8298537" name="Text Box 93"/>
          <p:cNvSpPr txBox="1">
            <a:spLocks noChangeArrowheads="1"/>
          </p:cNvSpPr>
          <p:nvPr/>
        </p:nvSpPr>
        <p:spPr bwMode="auto">
          <a:xfrm>
            <a:off x="7640638" y="23463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38" name="Text Box 100"/>
          <p:cNvSpPr txBox="1">
            <a:spLocks noChangeArrowheads="1"/>
          </p:cNvSpPr>
          <p:nvPr/>
        </p:nvSpPr>
        <p:spPr bwMode="auto">
          <a:xfrm>
            <a:off x="8432800" y="23463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39" name="Text Box 271"/>
          <p:cNvSpPr txBox="1">
            <a:spLocks noChangeArrowheads="1"/>
          </p:cNvSpPr>
          <p:nvPr/>
        </p:nvSpPr>
        <p:spPr bwMode="auto">
          <a:xfrm>
            <a:off x="6075363" y="23463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40" name="Text Box 319"/>
          <p:cNvSpPr txBox="1">
            <a:spLocks noChangeArrowheads="1"/>
          </p:cNvSpPr>
          <p:nvPr/>
        </p:nvSpPr>
        <p:spPr bwMode="auto">
          <a:xfrm>
            <a:off x="6862763" y="23463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41" name="Text Box 73"/>
          <p:cNvSpPr txBox="1">
            <a:spLocks noChangeArrowheads="1"/>
          </p:cNvSpPr>
          <p:nvPr/>
        </p:nvSpPr>
        <p:spPr bwMode="auto">
          <a:xfrm>
            <a:off x="9245600" y="25479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42" name="Rectangle 87"/>
          <p:cNvSpPr>
            <a:spLocks noChangeArrowheads="1"/>
          </p:cNvSpPr>
          <p:nvPr/>
        </p:nvSpPr>
        <p:spPr bwMode="auto">
          <a:xfrm>
            <a:off x="5232400" y="2547938"/>
            <a:ext cx="7016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Ferrovia</a:t>
            </a:r>
          </a:p>
        </p:txBody>
      </p:sp>
      <p:sp>
        <p:nvSpPr>
          <p:cNvPr id="8298543" name="Text Box 94"/>
          <p:cNvSpPr txBox="1">
            <a:spLocks noChangeArrowheads="1"/>
          </p:cNvSpPr>
          <p:nvPr/>
        </p:nvSpPr>
        <p:spPr bwMode="auto">
          <a:xfrm>
            <a:off x="7640638" y="25479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44" name="Text Box 101"/>
          <p:cNvSpPr txBox="1">
            <a:spLocks noChangeArrowheads="1"/>
          </p:cNvSpPr>
          <p:nvPr/>
        </p:nvSpPr>
        <p:spPr bwMode="auto">
          <a:xfrm>
            <a:off x="8432800" y="25479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45" name="Text Box 272"/>
          <p:cNvSpPr txBox="1">
            <a:spLocks noChangeArrowheads="1"/>
          </p:cNvSpPr>
          <p:nvPr/>
        </p:nvSpPr>
        <p:spPr bwMode="auto">
          <a:xfrm>
            <a:off x="6075363" y="25479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46" name="Text Box 320"/>
          <p:cNvSpPr txBox="1">
            <a:spLocks noChangeArrowheads="1"/>
          </p:cNvSpPr>
          <p:nvPr/>
        </p:nvSpPr>
        <p:spPr bwMode="auto">
          <a:xfrm>
            <a:off x="6862763" y="25479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47" name="Text Box 321"/>
          <p:cNvSpPr txBox="1">
            <a:spLocks noChangeArrowheads="1"/>
          </p:cNvSpPr>
          <p:nvPr/>
        </p:nvSpPr>
        <p:spPr bwMode="auto">
          <a:xfrm>
            <a:off x="6572250" y="1776413"/>
            <a:ext cx="1077913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0">
                <a:latin typeface="Tahoma" pitchFamily="34" charset="0"/>
              </a:rPr>
              <a:t>Rodo-Hidro</a:t>
            </a:r>
          </a:p>
          <a:p>
            <a:pPr algn="ctr"/>
            <a:r>
              <a:rPr lang="fr-FR" sz="900" b="0">
                <a:latin typeface="Tahoma" pitchFamily="34" charset="0"/>
              </a:rPr>
              <a:t>(via Peixe </a:t>
            </a:r>
          </a:p>
          <a:p>
            <a:pPr algn="ctr"/>
            <a:r>
              <a:rPr lang="fr-FR" sz="900" b="0">
                <a:latin typeface="Tahoma" pitchFamily="34" charset="0"/>
              </a:rPr>
              <a:t>e V.Conde)</a:t>
            </a:r>
          </a:p>
        </p:txBody>
      </p:sp>
      <p:sp>
        <p:nvSpPr>
          <p:cNvPr id="8298548" name="Rectangle 112"/>
          <p:cNvSpPr>
            <a:spLocks noChangeArrowheads="1"/>
          </p:cNvSpPr>
          <p:nvPr/>
        </p:nvSpPr>
        <p:spPr bwMode="auto">
          <a:xfrm>
            <a:off x="5148263" y="4516438"/>
            <a:ext cx="10874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Nr.Transbordos</a:t>
            </a:r>
          </a:p>
        </p:txBody>
      </p:sp>
      <p:sp>
        <p:nvSpPr>
          <p:cNvPr id="8298549" name="Text Box 115"/>
          <p:cNvSpPr txBox="1">
            <a:spLocks noChangeArrowheads="1"/>
          </p:cNvSpPr>
          <p:nvPr/>
        </p:nvSpPr>
        <p:spPr bwMode="auto">
          <a:xfrm>
            <a:off x="7658100" y="45164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</a:t>
            </a:r>
          </a:p>
        </p:txBody>
      </p:sp>
      <p:sp>
        <p:nvSpPr>
          <p:cNvPr id="8298550" name="Text Box 118"/>
          <p:cNvSpPr txBox="1">
            <a:spLocks noChangeArrowheads="1"/>
          </p:cNvSpPr>
          <p:nvPr/>
        </p:nvSpPr>
        <p:spPr bwMode="auto">
          <a:xfrm>
            <a:off x="8443913" y="45164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</a:t>
            </a:r>
          </a:p>
        </p:txBody>
      </p:sp>
      <p:sp>
        <p:nvSpPr>
          <p:cNvPr id="8298551" name="Text Box 138"/>
          <p:cNvSpPr txBox="1">
            <a:spLocks noChangeArrowheads="1"/>
          </p:cNvSpPr>
          <p:nvPr/>
        </p:nvSpPr>
        <p:spPr bwMode="auto">
          <a:xfrm>
            <a:off x="9255125" y="45164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</a:t>
            </a:r>
          </a:p>
        </p:txBody>
      </p:sp>
      <p:sp>
        <p:nvSpPr>
          <p:cNvPr id="8298552" name="Text Box 274"/>
          <p:cNvSpPr txBox="1">
            <a:spLocks noChangeArrowheads="1"/>
          </p:cNvSpPr>
          <p:nvPr/>
        </p:nvSpPr>
        <p:spPr bwMode="auto">
          <a:xfrm>
            <a:off x="6092825" y="45164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</a:t>
            </a:r>
          </a:p>
        </p:txBody>
      </p:sp>
      <p:sp>
        <p:nvSpPr>
          <p:cNvPr id="8298553" name="Text Box 322"/>
          <p:cNvSpPr txBox="1">
            <a:spLocks noChangeArrowheads="1"/>
          </p:cNvSpPr>
          <p:nvPr/>
        </p:nvSpPr>
        <p:spPr bwMode="auto">
          <a:xfrm>
            <a:off x="6880225" y="45164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</a:t>
            </a:r>
          </a:p>
        </p:txBody>
      </p:sp>
      <p:sp>
        <p:nvSpPr>
          <p:cNvPr id="8298554" name="Rectangle 108"/>
          <p:cNvSpPr>
            <a:spLocks noChangeArrowheads="1"/>
          </p:cNvSpPr>
          <p:nvPr/>
        </p:nvSpPr>
        <p:spPr bwMode="auto">
          <a:xfrm>
            <a:off x="5462588" y="5035550"/>
            <a:ext cx="43116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endParaRPr lang="fr-FR" sz="1000" b="0"/>
          </a:p>
        </p:txBody>
      </p:sp>
      <p:sp>
        <p:nvSpPr>
          <p:cNvPr id="8298555" name="Rectangle 113"/>
          <p:cNvSpPr>
            <a:spLocks noChangeArrowheads="1"/>
          </p:cNvSpPr>
          <p:nvPr/>
        </p:nvSpPr>
        <p:spPr bwMode="auto">
          <a:xfrm>
            <a:off x="5148263" y="5073650"/>
            <a:ext cx="11112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até Rotterdam</a:t>
            </a:r>
          </a:p>
        </p:txBody>
      </p:sp>
      <p:sp>
        <p:nvSpPr>
          <p:cNvPr id="8298556" name="Text Box 116"/>
          <p:cNvSpPr txBox="1">
            <a:spLocks noChangeArrowheads="1"/>
          </p:cNvSpPr>
          <p:nvPr/>
        </p:nvSpPr>
        <p:spPr bwMode="auto">
          <a:xfrm>
            <a:off x="7639050" y="5073650"/>
            <a:ext cx="5111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153</a:t>
            </a:r>
          </a:p>
        </p:txBody>
      </p:sp>
      <p:sp>
        <p:nvSpPr>
          <p:cNvPr id="8298557" name="Text Box 119"/>
          <p:cNvSpPr txBox="1">
            <a:spLocks noChangeArrowheads="1"/>
          </p:cNvSpPr>
          <p:nvPr/>
        </p:nvSpPr>
        <p:spPr bwMode="auto">
          <a:xfrm>
            <a:off x="8426450" y="5073650"/>
            <a:ext cx="5095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-</a:t>
            </a:r>
          </a:p>
        </p:txBody>
      </p:sp>
      <p:sp>
        <p:nvSpPr>
          <p:cNvPr id="8298558" name="Text Box 139"/>
          <p:cNvSpPr txBox="1">
            <a:spLocks noChangeArrowheads="1"/>
          </p:cNvSpPr>
          <p:nvPr/>
        </p:nvSpPr>
        <p:spPr bwMode="auto">
          <a:xfrm>
            <a:off x="9237663" y="5073650"/>
            <a:ext cx="5095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-</a:t>
            </a:r>
          </a:p>
        </p:txBody>
      </p:sp>
      <p:sp>
        <p:nvSpPr>
          <p:cNvPr id="8298559" name="Text Box 275"/>
          <p:cNvSpPr txBox="1">
            <a:spLocks noChangeArrowheads="1"/>
          </p:cNvSpPr>
          <p:nvPr/>
        </p:nvSpPr>
        <p:spPr bwMode="auto">
          <a:xfrm>
            <a:off x="6073775" y="5073650"/>
            <a:ext cx="5111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154</a:t>
            </a:r>
          </a:p>
        </p:txBody>
      </p:sp>
      <p:sp>
        <p:nvSpPr>
          <p:cNvPr id="8298560" name="Text Box 323"/>
          <p:cNvSpPr txBox="1">
            <a:spLocks noChangeArrowheads="1"/>
          </p:cNvSpPr>
          <p:nvPr/>
        </p:nvSpPr>
        <p:spPr bwMode="auto">
          <a:xfrm>
            <a:off x="6861175" y="5073650"/>
            <a:ext cx="5111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169</a:t>
            </a:r>
          </a:p>
        </p:txBody>
      </p:sp>
      <p:sp>
        <p:nvSpPr>
          <p:cNvPr id="8298561" name="Rectangle 114"/>
          <p:cNvSpPr>
            <a:spLocks noChangeArrowheads="1"/>
          </p:cNvSpPr>
          <p:nvPr/>
        </p:nvSpPr>
        <p:spPr bwMode="auto">
          <a:xfrm>
            <a:off x="5149850" y="3806825"/>
            <a:ext cx="1022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>
                <a:solidFill>
                  <a:schemeClr val="tx2"/>
                </a:solidFill>
              </a:rPr>
              <a:t>MARITIMO</a:t>
            </a:r>
          </a:p>
          <a:p>
            <a:pPr defTabSz="957263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- até Rotterdam:</a:t>
            </a:r>
          </a:p>
        </p:txBody>
      </p:sp>
      <p:sp>
        <p:nvSpPr>
          <p:cNvPr id="8298562" name="Text Box 117"/>
          <p:cNvSpPr txBox="1">
            <a:spLocks noChangeArrowheads="1"/>
          </p:cNvSpPr>
          <p:nvPr/>
        </p:nvSpPr>
        <p:spPr bwMode="auto">
          <a:xfrm>
            <a:off x="7640638" y="39592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12.023</a:t>
            </a:r>
          </a:p>
        </p:txBody>
      </p:sp>
      <p:sp>
        <p:nvSpPr>
          <p:cNvPr id="8298563" name="Text Box 120"/>
          <p:cNvSpPr txBox="1">
            <a:spLocks noChangeArrowheads="1"/>
          </p:cNvSpPr>
          <p:nvPr/>
        </p:nvSpPr>
        <p:spPr bwMode="auto">
          <a:xfrm>
            <a:off x="8426450" y="39592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-</a:t>
            </a:r>
          </a:p>
        </p:txBody>
      </p:sp>
      <p:sp>
        <p:nvSpPr>
          <p:cNvPr id="8298564" name="Text Box 140"/>
          <p:cNvSpPr txBox="1">
            <a:spLocks noChangeArrowheads="1"/>
          </p:cNvSpPr>
          <p:nvPr/>
        </p:nvSpPr>
        <p:spPr bwMode="auto">
          <a:xfrm>
            <a:off x="9237663" y="39592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-</a:t>
            </a:r>
          </a:p>
        </p:txBody>
      </p:sp>
      <p:sp>
        <p:nvSpPr>
          <p:cNvPr id="8298565" name="Text Box 276"/>
          <p:cNvSpPr txBox="1">
            <a:spLocks noChangeArrowheads="1"/>
          </p:cNvSpPr>
          <p:nvPr/>
        </p:nvSpPr>
        <p:spPr bwMode="auto">
          <a:xfrm>
            <a:off x="6110288" y="39592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7.825</a:t>
            </a:r>
          </a:p>
        </p:txBody>
      </p:sp>
      <p:sp>
        <p:nvSpPr>
          <p:cNvPr id="8298566" name="Text Box 324"/>
          <p:cNvSpPr txBox="1">
            <a:spLocks noChangeArrowheads="1"/>
          </p:cNvSpPr>
          <p:nvPr/>
        </p:nvSpPr>
        <p:spPr bwMode="auto">
          <a:xfrm>
            <a:off x="6862763" y="395922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7.825</a:t>
            </a:r>
          </a:p>
        </p:txBody>
      </p:sp>
      <p:sp>
        <p:nvSpPr>
          <p:cNvPr id="8298567" name="Rectangle 122"/>
          <p:cNvSpPr>
            <a:spLocks noChangeArrowheads="1"/>
          </p:cNvSpPr>
          <p:nvPr/>
        </p:nvSpPr>
        <p:spPr bwMode="auto">
          <a:xfrm>
            <a:off x="5165725" y="4173538"/>
            <a:ext cx="10223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- até Shanghai</a:t>
            </a:r>
          </a:p>
        </p:txBody>
      </p:sp>
      <p:sp>
        <p:nvSpPr>
          <p:cNvPr id="8298568" name="Text Box 123"/>
          <p:cNvSpPr txBox="1">
            <a:spLocks noChangeArrowheads="1"/>
          </p:cNvSpPr>
          <p:nvPr/>
        </p:nvSpPr>
        <p:spPr bwMode="auto">
          <a:xfrm>
            <a:off x="7656513" y="41735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20.489</a:t>
            </a:r>
          </a:p>
        </p:txBody>
      </p:sp>
      <p:sp>
        <p:nvSpPr>
          <p:cNvPr id="8298569" name="Text Box 124"/>
          <p:cNvSpPr txBox="1">
            <a:spLocks noChangeArrowheads="1"/>
          </p:cNvSpPr>
          <p:nvPr/>
        </p:nvSpPr>
        <p:spPr bwMode="auto">
          <a:xfrm>
            <a:off x="8442325" y="41735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18.181</a:t>
            </a:r>
            <a:endParaRPr lang="pt-BR" sz="1000" baseline="30000">
              <a:solidFill>
                <a:schemeClr val="tx2"/>
              </a:solidFill>
            </a:endParaRPr>
          </a:p>
        </p:txBody>
      </p:sp>
      <p:sp>
        <p:nvSpPr>
          <p:cNvPr id="8298570" name="Text Box 141"/>
          <p:cNvSpPr txBox="1">
            <a:spLocks noChangeArrowheads="1"/>
          </p:cNvSpPr>
          <p:nvPr/>
        </p:nvSpPr>
        <p:spPr bwMode="auto">
          <a:xfrm>
            <a:off x="9253538" y="41735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18.049</a:t>
            </a:r>
            <a:endParaRPr lang="pt-BR" sz="1000" baseline="30000">
              <a:solidFill>
                <a:schemeClr val="tx2"/>
              </a:solidFill>
            </a:endParaRPr>
          </a:p>
        </p:txBody>
      </p:sp>
      <p:sp>
        <p:nvSpPr>
          <p:cNvPr id="8298571" name="Text Box 277"/>
          <p:cNvSpPr txBox="1">
            <a:spLocks noChangeArrowheads="1"/>
          </p:cNvSpPr>
          <p:nvPr/>
        </p:nvSpPr>
        <p:spPr bwMode="auto">
          <a:xfrm>
            <a:off x="6126163" y="41735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20.203</a:t>
            </a:r>
          </a:p>
        </p:txBody>
      </p:sp>
      <p:sp>
        <p:nvSpPr>
          <p:cNvPr id="8298572" name="Text Box 325"/>
          <p:cNvSpPr txBox="1">
            <a:spLocks noChangeArrowheads="1"/>
          </p:cNvSpPr>
          <p:nvPr/>
        </p:nvSpPr>
        <p:spPr bwMode="auto">
          <a:xfrm>
            <a:off x="6878638" y="417353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20.203</a:t>
            </a:r>
          </a:p>
        </p:txBody>
      </p:sp>
      <p:sp>
        <p:nvSpPr>
          <p:cNvPr id="8298573" name="Rectangle 127"/>
          <p:cNvSpPr>
            <a:spLocks noChangeArrowheads="1"/>
          </p:cNvSpPr>
          <p:nvPr/>
        </p:nvSpPr>
        <p:spPr bwMode="auto">
          <a:xfrm>
            <a:off x="5149850" y="5297488"/>
            <a:ext cx="11112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até Shanghai</a:t>
            </a:r>
            <a:endParaRPr lang="pt-BR" sz="1000" b="0" baseline="30000">
              <a:solidFill>
                <a:schemeClr val="tx2"/>
              </a:solidFill>
            </a:endParaRPr>
          </a:p>
        </p:txBody>
      </p:sp>
      <p:sp>
        <p:nvSpPr>
          <p:cNvPr id="8298574" name="Text Box 128"/>
          <p:cNvSpPr txBox="1">
            <a:spLocks noChangeArrowheads="1"/>
          </p:cNvSpPr>
          <p:nvPr/>
        </p:nvSpPr>
        <p:spPr bwMode="auto">
          <a:xfrm>
            <a:off x="7640638" y="52974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178</a:t>
            </a:r>
          </a:p>
        </p:txBody>
      </p:sp>
      <p:sp>
        <p:nvSpPr>
          <p:cNvPr id="8298575" name="Text Box 129"/>
          <p:cNvSpPr txBox="1">
            <a:spLocks noChangeArrowheads="1"/>
          </p:cNvSpPr>
          <p:nvPr/>
        </p:nvSpPr>
        <p:spPr bwMode="auto">
          <a:xfrm>
            <a:off x="8428038" y="5297488"/>
            <a:ext cx="5095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303</a:t>
            </a:r>
          </a:p>
        </p:txBody>
      </p:sp>
      <p:sp>
        <p:nvSpPr>
          <p:cNvPr id="8298576" name="Text Box 142"/>
          <p:cNvSpPr txBox="1">
            <a:spLocks noChangeArrowheads="1"/>
          </p:cNvSpPr>
          <p:nvPr/>
        </p:nvSpPr>
        <p:spPr bwMode="auto">
          <a:xfrm>
            <a:off x="9239250" y="5297488"/>
            <a:ext cx="5095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302</a:t>
            </a:r>
          </a:p>
        </p:txBody>
      </p:sp>
      <p:sp>
        <p:nvSpPr>
          <p:cNvPr id="8298577" name="Text Box 278"/>
          <p:cNvSpPr txBox="1">
            <a:spLocks noChangeArrowheads="1"/>
          </p:cNvSpPr>
          <p:nvPr/>
        </p:nvSpPr>
        <p:spPr bwMode="auto">
          <a:xfrm>
            <a:off x="6075363" y="52974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170</a:t>
            </a:r>
          </a:p>
        </p:txBody>
      </p:sp>
      <p:sp>
        <p:nvSpPr>
          <p:cNvPr id="8298578" name="Text Box 326"/>
          <p:cNvSpPr txBox="1">
            <a:spLocks noChangeArrowheads="1"/>
          </p:cNvSpPr>
          <p:nvPr/>
        </p:nvSpPr>
        <p:spPr bwMode="auto">
          <a:xfrm>
            <a:off x="6862763" y="5297488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185</a:t>
            </a:r>
          </a:p>
        </p:txBody>
      </p:sp>
      <p:sp>
        <p:nvSpPr>
          <p:cNvPr id="8298579" name="Text Box 67"/>
          <p:cNvSpPr txBox="1">
            <a:spLocks noChangeArrowheads="1"/>
          </p:cNvSpPr>
          <p:nvPr/>
        </p:nvSpPr>
        <p:spPr bwMode="auto">
          <a:xfrm>
            <a:off x="9244013" y="355441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i="1"/>
              <a:t>2.887</a:t>
            </a:r>
          </a:p>
        </p:txBody>
      </p:sp>
      <p:sp>
        <p:nvSpPr>
          <p:cNvPr id="8298580" name="Rectangle 82"/>
          <p:cNvSpPr>
            <a:spLocks noChangeArrowheads="1"/>
          </p:cNvSpPr>
          <p:nvPr/>
        </p:nvSpPr>
        <p:spPr bwMode="auto">
          <a:xfrm>
            <a:off x="5230813" y="3554413"/>
            <a:ext cx="10223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Total interno</a:t>
            </a:r>
          </a:p>
        </p:txBody>
      </p:sp>
      <p:sp>
        <p:nvSpPr>
          <p:cNvPr id="8298581" name="Text Box 88"/>
          <p:cNvSpPr txBox="1">
            <a:spLocks noChangeArrowheads="1"/>
          </p:cNvSpPr>
          <p:nvPr/>
        </p:nvSpPr>
        <p:spPr bwMode="auto">
          <a:xfrm>
            <a:off x="7639050" y="355441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i="1"/>
              <a:t>2.800</a:t>
            </a:r>
          </a:p>
        </p:txBody>
      </p:sp>
      <p:sp>
        <p:nvSpPr>
          <p:cNvPr id="8298582" name="Text Box 95"/>
          <p:cNvSpPr txBox="1">
            <a:spLocks noChangeArrowheads="1"/>
          </p:cNvSpPr>
          <p:nvPr/>
        </p:nvSpPr>
        <p:spPr bwMode="auto">
          <a:xfrm>
            <a:off x="8431213" y="355441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i="1"/>
              <a:t>2.936</a:t>
            </a:r>
          </a:p>
        </p:txBody>
      </p:sp>
      <p:sp>
        <p:nvSpPr>
          <p:cNvPr id="8298583" name="Line 145"/>
          <p:cNvSpPr>
            <a:spLocks noChangeShapeType="1"/>
          </p:cNvSpPr>
          <p:nvPr/>
        </p:nvSpPr>
        <p:spPr bwMode="auto">
          <a:xfrm>
            <a:off x="7623175" y="3500438"/>
            <a:ext cx="5857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84" name="Line 146"/>
          <p:cNvSpPr>
            <a:spLocks noChangeShapeType="1"/>
          </p:cNvSpPr>
          <p:nvPr/>
        </p:nvSpPr>
        <p:spPr bwMode="auto">
          <a:xfrm>
            <a:off x="8385175" y="3500438"/>
            <a:ext cx="5857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85" name="Line 147"/>
          <p:cNvSpPr>
            <a:spLocks noChangeShapeType="1"/>
          </p:cNvSpPr>
          <p:nvPr/>
        </p:nvSpPr>
        <p:spPr bwMode="auto">
          <a:xfrm>
            <a:off x="9224963" y="3500438"/>
            <a:ext cx="58578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86" name="Text Box 266"/>
          <p:cNvSpPr txBox="1">
            <a:spLocks noChangeArrowheads="1"/>
          </p:cNvSpPr>
          <p:nvPr/>
        </p:nvSpPr>
        <p:spPr bwMode="auto">
          <a:xfrm>
            <a:off x="6073775" y="355441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i="1"/>
              <a:t>2.654</a:t>
            </a:r>
          </a:p>
        </p:txBody>
      </p:sp>
      <p:sp>
        <p:nvSpPr>
          <p:cNvPr id="8298587" name="Line 281"/>
          <p:cNvSpPr>
            <a:spLocks noChangeShapeType="1"/>
          </p:cNvSpPr>
          <p:nvPr/>
        </p:nvSpPr>
        <p:spPr bwMode="auto">
          <a:xfrm>
            <a:off x="6057900" y="3500438"/>
            <a:ext cx="5857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88" name="Text Box 314"/>
          <p:cNvSpPr txBox="1">
            <a:spLocks noChangeArrowheads="1"/>
          </p:cNvSpPr>
          <p:nvPr/>
        </p:nvSpPr>
        <p:spPr bwMode="auto">
          <a:xfrm>
            <a:off x="6861175" y="3554413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i="1"/>
              <a:t>2.516</a:t>
            </a:r>
          </a:p>
        </p:txBody>
      </p:sp>
      <p:sp>
        <p:nvSpPr>
          <p:cNvPr id="8298589" name="Line 329"/>
          <p:cNvSpPr>
            <a:spLocks noChangeShapeType="1"/>
          </p:cNvSpPr>
          <p:nvPr/>
        </p:nvSpPr>
        <p:spPr bwMode="auto">
          <a:xfrm>
            <a:off x="6845300" y="3500438"/>
            <a:ext cx="58578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590" name="Text Box 70"/>
          <p:cNvSpPr txBox="1">
            <a:spLocks noChangeArrowheads="1"/>
          </p:cNvSpPr>
          <p:nvPr/>
        </p:nvSpPr>
        <p:spPr bwMode="auto">
          <a:xfrm>
            <a:off x="9244013" y="298767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91" name="Rectangle 84"/>
          <p:cNvSpPr>
            <a:spLocks noChangeArrowheads="1"/>
          </p:cNvSpPr>
          <p:nvPr/>
        </p:nvSpPr>
        <p:spPr bwMode="auto">
          <a:xfrm>
            <a:off x="5230813" y="2987675"/>
            <a:ext cx="7016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spcBef>
                <a:spcPct val="20000"/>
              </a:spcBef>
              <a:buClr>
                <a:schemeClr val="tx2"/>
              </a:buClr>
            </a:pPr>
            <a:r>
              <a:rPr lang="pt-BR" sz="1000" b="0">
                <a:solidFill>
                  <a:schemeClr val="tx2"/>
                </a:solidFill>
              </a:rPr>
              <a:t>Hidrovia</a:t>
            </a:r>
          </a:p>
        </p:txBody>
      </p:sp>
      <p:sp>
        <p:nvSpPr>
          <p:cNvPr id="8298592" name="Text Box 91"/>
          <p:cNvSpPr txBox="1">
            <a:spLocks noChangeArrowheads="1"/>
          </p:cNvSpPr>
          <p:nvPr/>
        </p:nvSpPr>
        <p:spPr bwMode="auto">
          <a:xfrm>
            <a:off x="7639050" y="298767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2.200</a:t>
            </a:r>
          </a:p>
        </p:txBody>
      </p:sp>
      <p:sp>
        <p:nvSpPr>
          <p:cNvPr id="8298593" name="Text Box 98"/>
          <p:cNvSpPr txBox="1">
            <a:spLocks noChangeArrowheads="1"/>
          </p:cNvSpPr>
          <p:nvPr/>
        </p:nvSpPr>
        <p:spPr bwMode="auto">
          <a:xfrm>
            <a:off x="8431213" y="298767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-</a:t>
            </a:r>
          </a:p>
        </p:txBody>
      </p:sp>
      <p:sp>
        <p:nvSpPr>
          <p:cNvPr id="8298594" name="Text Box 269"/>
          <p:cNvSpPr txBox="1">
            <a:spLocks noChangeArrowheads="1"/>
          </p:cNvSpPr>
          <p:nvPr/>
        </p:nvSpPr>
        <p:spPr bwMode="auto">
          <a:xfrm>
            <a:off x="6073775" y="298767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1.816</a:t>
            </a:r>
          </a:p>
        </p:txBody>
      </p:sp>
      <p:sp>
        <p:nvSpPr>
          <p:cNvPr id="8298595" name="Text Box 341"/>
          <p:cNvSpPr txBox="1">
            <a:spLocks noChangeArrowheads="1"/>
          </p:cNvSpPr>
          <p:nvPr/>
        </p:nvSpPr>
        <p:spPr bwMode="auto">
          <a:xfrm>
            <a:off x="6851650" y="2987675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 b="0"/>
              <a:t>1.415</a:t>
            </a:r>
          </a:p>
        </p:txBody>
      </p:sp>
      <p:sp>
        <p:nvSpPr>
          <p:cNvPr id="8298596" name="Line 342"/>
          <p:cNvSpPr>
            <a:spLocks noChangeShapeType="1"/>
          </p:cNvSpPr>
          <p:nvPr/>
        </p:nvSpPr>
        <p:spPr bwMode="auto">
          <a:xfrm flipH="1">
            <a:off x="1122363" y="4214813"/>
            <a:ext cx="382587" cy="15875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98597" name="Line 343"/>
          <p:cNvSpPr>
            <a:spLocks noChangeShapeType="1"/>
          </p:cNvSpPr>
          <p:nvPr/>
        </p:nvSpPr>
        <p:spPr bwMode="auto">
          <a:xfrm flipH="1">
            <a:off x="1089025" y="4054475"/>
            <a:ext cx="382588" cy="15875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98598" name="Freeform 17"/>
          <p:cNvSpPr>
            <a:spLocks/>
          </p:cNvSpPr>
          <p:nvPr/>
        </p:nvSpPr>
        <p:spPr bwMode="gray">
          <a:xfrm>
            <a:off x="2306638" y="2798763"/>
            <a:ext cx="1122362" cy="1084262"/>
          </a:xfrm>
          <a:custGeom>
            <a:avLst/>
            <a:gdLst>
              <a:gd name="T0" fmla="*/ 2147483647 w 617"/>
              <a:gd name="T1" fmla="*/ 2147483647 h 668"/>
              <a:gd name="T2" fmla="*/ 2147483647 w 617"/>
              <a:gd name="T3" fmla="*/ 2147483647 h 668"/>
              <a:gd name="T4" fmla="*/ 2147483647 w 617"/>
              <a:gd name="T5" fmla="*/ 2147483647 h 668"/>
              <a:gd name="T6" fmla="*/ 2147483647 w 617"/>
              <a:gd name="T7" fmla="*/ 2147483647 h 668"/>
              <a:gd name="T8" fmla="*/ 2147483647 w 617"/>
              <a:gd name="T9" fmla="*/ 2147483647 h 668"/>
              <a:gd name="T10" fmla="*/ 2147483647 w 617"/>
              <a:gd name="T11" fmla="*/ 0 h 668"/>
              <a:gd name="T12" fmla="*/ 2147483647 w 617"/>
              <a:gd name="T13" fmla="*/ 2147483647 h 668"/>
              <a:gd name="T14" fmla="*/ 2147483647 w 617"/>
              <a:gd name="T15" fmla="*/ 2147483647 h 668"/>
              <a:gd name="T16" fmla="*/ 2147483647 w 617"/>
              <a:gd name="T17" fmla="*/ 2147483647 h 668"/>
              <a:gd name="T18" fmla="*/ 2147483647 w 617"/>
              <a:gd name="T19" fmla="*/ 2147483647 h 668"/>
              <a:gd name="T20" fmla="*/ 0 w 617"/>
              <a:gd name="T21" fmla="*/ 2147483647 h 668"/>
              <a:gd name="T22" fmla="*/ 0 w 617"/>
              <a:gd name="T23" fmla="*/ 2147483647 h 668"/>
              <a:gd name="T24" fmla="*/ 2147483647 w 617"/>
              <a:gd name="T25" fmla="*/ 2147483647 h 668"/>
              <a:gd name="T26" fmla="*/ 2147483647 w 617"/>
              <a:gd name="T27" fmla="*/ 2147483647 h 668"/>
              <a:gd name="T28" fmla="*/ 2147483647 w 617"/>
              <a:gd name="T29" fmla="*/ 2147483647 h 668"/>
              <a:gd name="T30" fmla="*/ 2147483647 w 617"/>
              <a:gd name="T31" fmla="*/ 2147483647 h 668"/>
              <a:gd name="T32" fmla="*/ 2147483647 w 617"/>
              <a:gd name="T33" fmla="*/ 2147483647 h 668"/>
              <a:gd name="T34" fmla="*/ 2147483647 w 617"/>
              <a:gd name="T35" fmla="*/ 2147483647 h 668"/>
              <a:gd name="T36" fmla="*/ 2147483647 w 617"/>
              <a:gd name="T37" fmla="*/ 2147483647 h 668"/>
              <a:gd name="T38" fmla="*/ 2147483647 w 617"/>
              <a:gd name="T39" fmla="*/ 2147483647 h 668"/>
              <a:gd name="T40" fmla="*/ 2147483647 w 617"/>
              <a:gd name="T41" fmla="*/ 2147483647 h 668"/>
              <a:gd name="T42" fmla="*/ 2147483647 w 617"/>
              <a:gd name="T43" fmla="*/ 2147483647 h 668"/>
              <a:gd name="T44" fmla="*/ 2147483647 w 617"/>
              <a:gd name="T45" fmla="*/ 2147483647 h 668"/>
              <a:gd name="T46" fmla="*/ 2147483647 w 617"/>
              <a:gd name="T47" fmla="*/ 2147483647 h 668"/>
              <a:gd name="T48" fmla="*/ 2147483647 w 617"/>
              <a:gd name="T49" fmla="*/ 2147483647 h 668"/>
              <a:gd name="T50" fmla="*/ 2147483647 w 617"/>
              <a:gd name="T51" fmla="*/ 2147483647 h 668"/>
              <a:gd name="T52" fmla="*/ 2147483647 w 617"/>
              <a:gd name="T53" fmla="*/ 2147483647 h 668"/>
              <a:gd name="T54" fmla="*/ 2147483647 w 617"/>
              <a:gd name="T55" fmla="*/ 2147483647 h 668"/>
              <a:gd name="T56" fmla="*/ 2147483647 w 617"/>
              <a:gd name="T57" fmla="*/ 2147483647 h 668"/>
              <a:gd name="T58" fmla="*/ 2147483647 w 617"/>
              <a:gd name="T59" fmla="*/ 2147483647 h 668"/>
              <a:gd name="T60" fmla="*/ 2147483647 w 617"/>
              <a:gd name="T61" fmla="*/ 2147483647 h 668"/>
              <a:gd name="T62" fmla="*/ 2147483647 w 617"/>
              <a:gd name="T63" fmla="*/ 2147483647 h 668"/>
              <a:gd name="T64" fmla="*/ 2147483647 w 617"/>
              <a:gd name="T65" fmla="*/ 2147483647 h 668"/>
              <a:gd name="T66" fmla="*/ 2147483647 w 617"/>
              <a:gd name="T67" fmla="*/ 2147483647 h 668"/>
              <a:gd name="T68" fmla="*/ 2147483647 w 617"/>
              <a:gd name="T69" fmla="*/ 2147483647 h 668"/>
              <a:gd name="T70" fmla="*/ 2147483647 w 617"/>
              <a:gd name="T71" fmla="*/ 2147483647 h 668"/>
              <a:gd name="T72" fmla="*/ 2147483647 w 617"/>
              <a:gd name="T73" fmla="*/ 2147483647 h 668"/>
              <a:gd name="T74" fmla="*/ 2147483647 w 617"/>
              <a:gd name="T75" fmla="*/ 2147483647 h 668"/>
              <a:gd name="T76" fmla="*/ 2147483647 w 617"/>
              <a:gd name="T77" fmla="*/ 2147483647 h 668"/>
              <a:gd name="T78" fmla="*/ 2147483647 w 617"/>
              <a:gd name="T79" fmla="*/ 2147483647 h 668"/>
              <a:gd name="T80" fmla="*/ 2147483647 w 617"/>
              <a:gd name="T81" fmla="*/ 2147483647 h 668"/>
              <a:gd name="T82" fmla="*/ 2147483647 w 617"/>
              <a:gd name="T83" fmla="*/ 2147483647 h 668"/>
              <a:gd name="T84" fmla="*/ 2147483647 w 617"/>
              <a:gd name="T85" fmla="*/ 2147483647 h 668"/>
              <a:gd name="T86" fmla="*/ 2147483647 w 617"/>
              <a:gd name="T87" fmla="*/ 2147483647 h 6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17"/>
              <a:gd name="T133" fmla="*/ 0 h 668"/>
              <a:gd name="T134" fmla="*/ 617 w 617"/>
              <a:gd name="T135" fmla="*/ 668 h 6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17" h="668">
                <a:moveTo>
                  <a:pt x="616" y="147"/>
                </a:moveTo>
                <a:lnTo>
                  <a:pt x="288" y="134"/>
                </a:lnTo>
                <a:lnTo>
                  <a:pt x="249" y="114"/>
                </a:lnTo>
                <a:lnTo>
                  <a:pt x="237" y="94"/>
                </a:lnTo>
                <a:lnTo>
                  <a:pt x="218" y="54"/>
                </a:lnTo>
                <a:lnTo>
                  <a:pt x="179" y="0"/>
                </a:lnTo>
                <a:lnTo>
                  <a:pt x="179" y="33"/>
                </a:lnTo>
                <a:lnTo>
                  <a:pt x="160" y="74"/>
                </a:lnTo>
                <a:lnTo>
                  <a:pt x="160" y="114"/>
                </a:lnTo>
                <a:lnTo>
                  <a:pt x="12" y="114"/>
                </a:lnTo>
                <a:lnTo>
                  <a:pt x="0" y="147"/>
                </a:lnTo>
                <a:lnTo>
                  <a:pt x="0" y="249"/>
                </a:lnTo>
                <a:lnTo>
                  <a:pt x="89" y="262"/>
                </a:lnTo>
                <a:lnTo>
                  <a:pt x="89" y="343"/>
                </a:lnTo>
                <a:lnTo>
                  <a:pt x="51" y="417"/>
                </a:lnTo>
                <a:lnTo>
                  <a:pt x="70" y="478"/>
                </a:lnTo>
                <a:lnTo>
                  <a:pt x="51" y="498"/>
                </a:lnTo>
                <a:lnTo>
                  <a:pt x="70" y="532"/>
                </a:lnTo>
                <a:lnTo>
                  <a:pt x="70" y="572"/>
                </a:lnTo>
                <a:lnTo>
                  <a:pt x="160" y="592"/>
                </a:lnTo>
                <a:lnTo>
                  <a:pt x="199" y="592"/>
                </a:lnTo>
                <a:lnTo>
                  <a:pt x="199" y="612"/>
                </a:lnTo>
                <a:lnTo>
                  <a:pt x="218" y="646"/>
                </a:lnTo>
                <a:lnTo>
                  <a:pt x="249" y="667"/>
                </a:lnTo>
                <a:lnTo>
                  <a:pt x="249" y="646"/>
                </a:lnTo>
                <a:lnTo>
                  <a:pt x="269" y="626"/>
                </a:lnTo>
                <a:lnTo>
                  <a:pt x="307" y="626"/>
                </a:lnTo>
                <a:lnTo>
                  <a:pt x="358" y="646"/>
                </a:lnTo>
                <a:lnTo>
                  <a:pt x="397" y="626"/>
                </a:lnTo>
                <a:lnTo>
                  <a:pt x="416" y="612"/>
                </a:lnTo>
                <a:lnTo>
                  <a:pt x="436" y="612"/>
                </a:lnTo>
                <a:lnTo>
                  <a:pt x="455" y="626"/>
                </a:lnTo>
                <a:lnTo>
                  <a:pt x="468" y="626"/>
                </a:lnTo>
                <a:lnTo>
                  <a:pt x="468" y="612"/>
                </a:lnTo>
                <a:lnTo>
                  <a:pt x="487" y="553"/>
                </a:lnTo>
                <a:lnTo>
                  <a:pt x="526" y="512"/>
                </a:lnTo>
                <a:lnTo>
                  <a:pt x="545" y="478"/>
                </a:lnTo>
                <a:lnTo>
                  <a:pt x="577" y="458"/>
                </a:lnTo>
                <a:lnTo>
                  <a:pt x="596" y="417"/>
                </a:lnTo>
                <a:lnTo>
                  <a:pt x="596" y="377"/>
                </a:lnTo>
                <a:lnTo>
                  <a:pt x="616" y="323"/>
                </a:lnTo>
                <a:lnTo>
                  <a:pt x="596" y="262"/>
                </a:lnTo>
                <a:lnTo>
                  <a:pt x="596" y="208"/>
                </a:lnTo>
                <a:lnTo>
                  <a:pt x="616" y="147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599" name="Freeform 286"/>
          <p:cNvSpPr>
            <a:spLocks/>
          </p:cNvSpPr>
          <p:nvPr/>
        </p:nvSpPr>
        <p:spPr bwMode="auto">
          <a:xfrm>
            <a:off x="2311400" y="2806700"/>
            <a:ext cx="849313" cy="771525"/>
          </a:xfrm>
          <a:custGeom>
            <a:avLst/>
            <a:gdLst>
              <a:gd name="T0" fmla="*/ 0 w 535"/>
              <a:gd name="T1" fmla="*/ 2147483647 h 486"/>
              <a:gd name="T2" fmla="*/ 0 w 535"/>
              <a:gd name="T3" fmla="*/ 2147483647 h 486"/>
              <a:gd name="T4" fmla="*/ 0 w 535"/>
              <a:gd name="T5" fmla="*/ 2147483647 h 486"/>
              <a:gd name="T6" fmla="*/ 2147483647 w 535"/>
              <a:gd name="T7" fmla="*/ 2147483647 h 486"/>
              <a:gd name="T8" fmla="*/ 2147483647 w 535"/>
              <a:gd name="T9" fmla="*/ 2147483647 h 486"/>
              <a:gd name="T10" fmla="*/ 2147483647 w 535"/>
              <a:gd name="T11" fmla="*/ 0 h 486"/>
              <a:gd name="T12" fmla="*/ 2147483647 w 535"/>
              <a:gd name="T13" fmla="*/ 2147483647 h 486"/>
              <a:gd name="T14" fmla="*/ 2147483647 w 535"/>
              <a:gd name="T15" fmla="*/ 2147483647 h 486"/>
              <a:gd name="T16" fmla="*/ 2147483647 w 535"/>
              <a:gd name="T17" fmla="*/ 2147483647 h 486"/>
              <a:gd name="T18" fmla="*/ 2147483647 w 535"/>
              <a:gd name="T19" fmla="*/ 2147483647 h 486"/>
              <a:gd name="T20" fmla="*/ 2147483647 w 535"/>
              <a:gd name="T21" fmla="*/ 2147483647 h 486"/>
              <a:gd name="T22" fmla="*/ 2147483647 w 535"/>
              <a:gd name="T23" fmla="*/ 2147483647 h 486"/>
              <a:gd name="T24" fmla="*/ 2147483647 w 535"/>
              <a:gd name="T25" fmla="*/ 2147483647 h 486"/>
              <a:gd name="T26" fmla="*/ 2147483647 w 535"/>
              <a:gd name="T27" fmla="*/ 2147483647 h 486"/>
              <a:gd name="T28" fmla="*/ 2147483647 w 535"/>
              <a:gd name="T29" fmla="*/ 2147483647 h 486"/>
              <a:gd name="T30" fmla="*/ 2147483647 w 535"/>
              <a:gd name="T31" fmla="*/ 2147483647 h 486"/>
              <a:gd name="T32" fmla="*/ 2147483647 w 535"/>
              <a:gd name="T33" fmla="*/ 2147483647 h 486"/>
              <a:gd name="T34" fmla="*/ 2147483647 w 535"/>
              <a:gd name="T35" fmla="*/ 2147483647 h 486"/>
              <a:gd name="T36" fmla="*/ 2147483647 w 535"/>
              <a:gd name="T37" fmla="*/ 2147483647 h 486"/>
              <a:gd name="T38" fmla="*/ 2147483647 w 535"/>
              <a:gd name="T39" fmla="*/ 2147483647 h 486"/>
              <a:gd name="T40" fmla="*/ 2147483647 w 535"/>
              <a:gd name="T41" fmla="*/ 2147483647 h 486"/>
              <a:gd name="T42" fmla="*/ 2147483647 w 535"/>
              <a:gd name="T43" fmla="*/ 2147483647 h 486"/>
              <a:gd name="T44" fmla="*/ 2147483647 w 535"/>
              <a:gd name="T45" fmla="*/ 2147483647 h 486"/>
              <a:gd name="T46" fmla="*/ 2147483647 w 535"/>
              <a:gd name="T47" fmla="*/ 2147483647 h 486"/>
              <a:gd name="T48" fmla="*/ 2147483647 w 535"/>
              <a:gd name="T49" fmla="*/ 2147483647 h 486"/>
              <a:gd name="T50" fmla="*/ 2147483647 w 535"/>
              <a:gd name="T51" fmla="*/ 2147483647 h 486"/>
              <a:gd name="T52" fmla="*/ 2147483647 w 535"/>
              <a:gd name="T53" fmla="*/ 2147483647 h 486"/>
              <a:gd name="T54" fmla="*/ 2147483647 w 535"/>
              <a:gd name="T55" fmla="*/ 2147483647 h 486"/>
              <a:gd name="T56" fmla="*/ 2147483647 w 535"/>
              <a:gd name="T57" fmla="*/ 2147483647 h 486"/>
              <a:gd name="T58" fmla="*/ 2147483647 w 535"/>
              <a:gd name="T59" fmla="*/ 2147483647 h 486"/>
              <a:gd name="T60" fmla="*/ 2147483647 w 535"/>
              <a:gd name="T61" fmla="*/ 2147483647 h 486"/>
              <a:gd name="T62" fmla="*/ 2147483647 w 535"/>
              <a:gd name="T63" fmla="*/ 2147483647 h 486"/>
              <a:gd name="T64" fmla="*/ 2147483647 w 535"/>
              <a:gd name="T65" fmla="*/ 2147483647 h 486"/>
              <a:gd name="T66" fmla="*/ 2147483647 w 535"/>
              <a:gd name="T67" fmla="*/ 2147483647 h 486"/>
              <a:gd name="T68" fmla="*/ 0 w 535"/>
              <a:gd name="T69" fmla="*/ 2147483647 h 48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35"/>
              <a:gd name="T106" fmla="*/ 0 h 486"/>
              <a:gd name="T107" fmla="*/ 535 w 535"/>
              <a:gd name="T108" fmla="*/ 486 h 48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35" h="486">
                <a:moveTo>
                  <a:pt x="0" y="240"/>
                </a:moveTo>
                <a:lnTo>
                  <a:pt x="0" y="145"/>
                </a:lnTo>
                <a:lnTo>
                  <a:pt x="0" y="110"/>
                </a:lnTo>
                <a:lnTo>
                  <a:pt x="175" y="105"/>
                </a:lnTo>
                <a:lnTo>
                  <a:pt x="185" y="60"/>
                </a:lnTo>
                <a:lnTo>
                  <a:pt x="205" y="0"/>
                </a:lnTo>
                <a:lnTo>
                  <a:pt x="270" y="80"/>
                </a:lnTo>
                <a:lnTo>
                  <a:pt x="345" y="130"/>
                </a:lnTo>
                <a:lnTo>
                  <a:pt x="480" y="140"/>
                </a:lnTo>
                <a:lnTo>
                  <a:pt x="530" y="140"/>
                </a:lnTo>
                <a:lnTo>
                  <a:pt x="530" y="190"/>
                </a:lnTo>
                <a:lnTo>
                  <a:pt x="500" y="271"/>
                </a:lnTo>
                <a:lnTo>
                  <a:pt x="500" y="301"/>
                </a:lnTo>
                <a:lnTo>
                  <a:pt x="535" y="331"/>
                </a:lnTo>
                <a:lnTo>
                  <a:pt x="520" y="406"/>
                </a:lnTo>
                <a:lnTo>
                  <a:pt x="495" y="451"/>
                </a:lnTo>
                <a:lnTo>
                  <a:pt x="440" y="466"/>
                </a:lnTo>
                <a:lnTo>
                  <a:pt x="400" y="486"/>
                </a:lnTo>
                <a:lnTo>
                  <a:pt x="385" y="456"/>
                </a:lnTo>
                <a:lnTo>
                  <a:pt x="410" y="436"/>
                </a:lnTo>
                <a:lnTo>
                  <a:pt x="370" y="451"/>
                </a:lnTo>
                <a:lnTo>
                  <a:pt x="330" y="456"/>
                </a:lnTo>
                <a:lnTo>
                  <a:pt x="305" y="441"/>
                </a:lnTo>
                <a:lnTo>
                  <a:pt x="270" y="426"/>
                </a:lnTo>
                <a:lnTo>
                  <a:pt x="225" y="446"/>
                </a:lnTo>
                <a:lnTo>
                  <a:pt x="195" y="441"/>
                </a:lnTo>
                <a:lnTo>
                  <a:pt x="170" y="421"/>
                </a:lnTo>
                <a:lnTo>
                  <a:pt x="160" y="451"/>
                </a:lnTo>
                <a:lnTo>
                  <a:pt x="95" y="431"/>
                </a:lnTo>
                <a:lnTo>
                  <a:pt x="60" y="416"/>
                </a:lnTo>
                <a:lnTo>
                  <a:pt x="95" y="351"/>
                </a:lnTo>
                <a:lnTo>
                  <a:pt x="95" y="291"/>
                </a:lnTo>
                <a:lnTo>
                  <a:pt x="95" y="251"/>
                </a:lnTo>
                <a:lnTo>
                  <a:pt x="35" y="256"/>
                </a:lnTo>
                <a:lnTo>
                  <a:pt x="0" y="240"/>
                </a:lnTo>
                <a:close/>
              </a:path>
            </a:pathLst>
          </a:custGeom>
          <a:solidFill>
            <a:srgbClr val="AF1B17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00" name="Freeform 2"/>
          <p:cNvSpPr>
            <a:spLocks/>
          </p:cNvSpPr>
          <p:nvPr/>
        </p:nvSpPr>
        <p:spPr bwMode="gray">
          <a:xfrm>
            <a:off x="3159125" y="3390900"/>
            <a:ext cx="773113" cy="593725"/>
          </a:xfrm>
          <a:custGeom>
            <a:avLst/>
            <a:gdLst>
              <a:gd name="T0" fmla="*/ 2147483647 w 425"/>
              <a:gd name="T1" fmla="*/ 2147483647 h 365"/>
              <a:gd name="T2" fmla="*/ 2147483647 w 425"/>
              <a:gd name="T3" fmla="*/ 2147483647 h 365"/>
              <a:gd name="T4" fmla="*/ 2147483647 w 425"/>
              <a:gd name="T5" fmla="*/ 2147483647 h 365"/>
              <a:gd name="T6" fmla="*/ 2147483647 w 425"/>
              <a:gd name="T7" fmla="*/ 2147483647 h 365"/>
              <a:gd name="T8" fmla="*/ 2147483647 w 425"/>
              <a:gd name="T9" fmla="*/ 2147483647 h 365"/>
              <a:gd name="T10" fmla="*/ 2147483647 w 425"/>
              <a:gd name="T11" fmla="*/ 2147483647 h 365"/>
              <a:gd name="T12" fmla="*/ 0 w 425"/>
              <a:gd name="T13" fmla="*/ 2147483647 h 365"/>
              <a:gd name="T14" fmla="*/ 0 w 425"/>
              <a:gd name="T15" fmla="*/ 2147483647 h 365"/>
              <a:gd name="T16" fmla="*/ 2147483647 w 425"/>
              <a:gd name="T17" fmla="*/ 2147483647 h 365"/>
              <a:gd name="T18" fmla="*/ 2147483647 w 425"/>
              <a:gd name="T19" fmla="*/ 2147483647 h 365"/>
              <a:gd name="T20" fmla="*/ 2147483647 w 425"/>
              <a:gd name="T21" fmla="*/ 2147483647 h 365"/>
              <a:gd name="T22" fmla="*/ 2147483647 w 425"/>
              <a:gd name="T23" fmla="*/ 2147483647 h 365"/>
              <a:gd name="T24" fmla="*/ 2147483647 w 425"/>
              <a:gd name="T25" fmla="*/ 2147483647 h 365"/>
              <a:gd name="T26" fmla="*/ 2147483647 w 425"/>
              <a:gd name="T27" fmla="*/ 2147483647 h 365"/>
              <a:gd name="T28" fmla="*/ 2147483647 w 425"/>
              <a:gd name="T29" fmla="*/ 2147483647 h 365"/>
              <a:gd name="T30" fmla="*/ 2147483647 w 425"/>
              <a:gd name="T31" fmla="*/ 2147483647 h 365"/>
              <a:gd name="T32" fmla="*/ 2147483647 w 425"/>
              <a:gd name="T33" fmla="*/ 2147483647 h 365"/>
              <a:gd name="T34" fmla="*/ 2147483647 w 425"/>
              <a:gd name="T35" fmla="*/ 2147483647 h 365"/>
              <a:gd name="T36" fmla="*/ 2147483647 w 425"/>
              <a:gd name="T37" fmla="*/ 2147483647 h 365"/>
              <a:gd name="T38" fmla="*/ 2147483647 w 425"/>
              <a:gd name="T39" fmla="*/ 2147483647 h 365"/>
              <a:gd name="T40" fmla="*/ 2147483647 w 425"/>
              <a:gd name="T41" fmla="*/ 2147483647 h 365"/>
              <a:gd name="T42" fmla="*/ 2147483647 w 425"/>
              <a:gd name="T43" fmla="*/ 2147483647 h 365"/>
              <a:gd name="T44" fmla="*/ 2147483647 w 425"/>
              <a:gd name="T45" fmla="*/ 2147483647 h 365"/>
              <a:gd name="T46" fmla="*/ 2147483647 w 425"/>
              <a:gd name="T47" fmla="*/ 2147483647 h 365"/>
              <a:gd name="T48" fmla="*/ 2147483647 w 425"/>
              <a:gd name="T49" fmla="*/ 0 h 365"/>
              <a:gd name="T50" fmla="*/ 2147483647 w 425"/>
              <a:gd name="T51" fmla="*/ 2147483647 h 365"/>
              <a:gd name="T52" fmla="*/ 2147483647 w 425"/>
              <a:gd name="T53" fmla="*/ 2147483647 h 365"/>
              <a:gd name="T54" fmla="*/ 2147483647 w 425"/>
              <a:gd name="T55" fmla="*/ 2147483647 h 365"/>
              <a:gd name="T56" fmla="*/ 2147483647 w 425"/>
              <a:gd name="T57" fmla="*/ 0 h 365"/>
              <a:gd name="T58" fmla="*/ 2147483647 w 425"/>
              <a:gd name="T59" fmla="*/ 0 h 365"/>
              <a:gd name="T60" fmla="*/ 2147483647 w 425"/>
              <a:gd name="T61" fmla="*/ 2147483647 h 365"/>
              <a:gd name="T62" fmla="*/ 2147483647 w 425"/>
              <a:gd name="T63" fmla="*/ 2147483647 h 3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5"/>
              <a:gd name="T97" fmla="*/ 0 h 365"/>
              <a:gd name="T98" fmla="*/ 425 w 425"/>
              <a:gd name="T99" fmla="*/ 365 h 3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5" h="365">
                <a:moveTo>
                  <a:pt x="128" y="13"/>
                </a:moveTo>
                <a:lnTo>
                  <a:pt x="128" y="54"/>
                </a:lnTo>
                <a:lnTo>
                  <a:pt x="109" y="94"/>
                </a:lnTo>
                <a:lnTo>
                  <a:pt x="77" y="114"/>
                </a:lnTo>
                <a:lnTo>
                  <a:pt x="57" y="148"/>
                </a:lnTo>
                <a:lnTo>
                  <a:pt x="19" y="189"/>
                </a:lnTo>
                <a:lnTo>
                  <a:pt x="0" y="249"/>
                </a:lnTo>
                <a:lnTo>
                  <a:pt x="0" y="282"/>
                </a:lnTo>
                <a:lnTo>
                  <a:pt x="38" y="303"/>
                </a:lnTo>
                <a:lnTo>
                  <a:pt x="109" y="364"/>
                </a:lnTo>
                <a:lnTo>
                  <a:pt x="147" y="364"/>
                </a:lnTo>
                <a:lnTo>
                  <a:pt x="186" y="323"/>
                </a:lnTo>
                <a:lnTo>
                  <a:pt x="237" y="303"/>
                </a:lnTo>
                <a:lnTo>
                  <a:pt x="314" y="303"/>
                </a:lnTo>
                <a:lnTo>
                  <a:pt x="346" y="262"/>
                </a:lnTo>
                <a:lnTo>
                  <a:pt x="346" y="249"/>
                </a:lnTo>
                <a:lnTo>
                  <a:pt x="327" y="208"/>
                </a:lnTo>
                <a:lnTo>
                  <a:pt x="346" y="189"/>
                </a:lnTo>
                <a:lnTo>
                  <a:pt x="346" y="148"/>
                </a:lnTo>
                <a:lnTo>
                  <a:pt x="366" y="135"/>
                </a:lnTo>
                <a:lnTo>
                  <a:pt x="385" y="94"/>
                </a:lnTo>
                <a:lnTo>
                  <a:pt x="424" y="114"/>
                </a:lnTo>
                <a:lnTo>
                  <a:pt x="424" y="54"/>
                </a:lnTo>
                <a:lnTo>
                  <a:pt x="404" y="13"/>
                </a:lnTo>
                <a:lnTo>
                  <a:pt x="327" y="0"/>
                </a:lnTo>
                <a:lnTo>
                  <a:pt x="295" y="13"/>
                </a:lnTo>
                <a:lnTo>
                  <a:pt x="276" y="33"/>
                </a:lnTo>
                <a:lnTo>
                  <a:pt x="237" y="13"/>
                </a:lnTo>
                <a:lnTo>
                  <a:pt x="218" y="0"/>
                </a:lnTo>
                <a:lnTo>
                  <a:pt x="186" y="0"/>
                </a:lnTo>
                <a:lnTo>
                  <a:pt x="147" y="13"/>
                </a:lnTo>
                <a:lnTo>
                  <a:pt x="128" y="13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98601" name="Group 3"/>
          <p:cNvGrpSpPr>
            <a:grpSpLocks/>
          </p:cNvGrpSpPr>
          <p:nvPr/>
        </p:nvGrpSpPr>
        <p:grpSpPr bwMode="auto">
          <a:xfrm>
            <a:off x="141288" y="941388"/>
            <a:ext cx="3217862" cy="4883150"/>
            <a:chOff x="244" y="592"/>
            <a:chExt cx="2027" cy="3076"/>
          </a:xfrm>
        </p:grpSpPr>
        <p:sp>
          <p:nvSpPr>
            <p:cNvPr id="8298602" name="Freeform 4"/>
            <p:cNvSpPr>
              <a:spLocks/>
            </p:cNvSpPr>
            <p:nvPr/>
          </p:nvSpPr>
          <p:spPr bwMode="gray">
            <a:xfrm>
              <a:off x="358" y="592"/>
              <a:ext cx="877" cy="1034"/>
            </a:xfrm>
            <a:custGeom>
              <a:avLst/>
              <a:gdLst>
                <a:gd name="T0" fmla="*/ 2019039 w 603"/>
                <a:gd name="T1" fmla="*/ 18107 h 763"/>
                <a:gd name="T2" fmla="*/ 1796432 w 603"/>
                <a:gd name="T3" fmla="*/ 58105 h 763"/>
                <a:gd name="T4" fmla="*/ 1713910 w 603"/>
                <a:gd name="T5" fmla="*/ 84942 h 763"/>
                <a:gd name="T6" fmla="*/ 1617534 w 603"/>
                <a:gd name="T7" fmla="*/ 135248 h 763"/>
                <a:gd name="T8" fmla="*/ 1685443 w 603"/>
                <a:gd name="T9" fmla="*/ 176092 h 763"/>
                <a:gd name="T10" fmla="*/ 1894762 w 603"/>
                <a:gd name="T11" fmla="*/ 244444 h 763"/>
                <a:gd name="T12" fmla="*/ 2513058 w 603"/>
                <a:gd name="T13" fmla="*/ 266702 h 763"/>
                <a:gd name="T14" fmla="*/ 2730877 w 603"/>
                <a:gd name="T15" fmla="*/ 295797 h 763"/>
                <a:gd name="T16" fmla="*/ 2889323 w 603"/>
                <a:gd name="T17" fmla="*/ 286487 h 763"/>
                <a:gd name="T18" fmla="*/ 3028150 w 603"/>
                <a:gd name="T19" fmla="*/ 296292 h 763"/>
                <a:gd name="T20" fmla="*/ 3020120 w 603"/>
                <a:gd name="T21" fmla="*/ 324513 h 763"/>
                <a:gd name="T22" fmla="*/ 2923217 w 603"/>
                <a:gd name="T23" fmla="*/ 337858 h 763"/>
                <a:gd name="T24" fmla="*/ 2914167 w 603"/>
                <a:gd name="T25" fmla="*/ 364787 h 763"/>
                <a:gd name="T26" fmla="*/ 3038809 w 603"/>
                <a:gd name="T27" fmla="*/ 412668 h 763"/>
                <a:gd name="T28" fmla="*/ 3278470 w 603"/>
                <a:gd name="T29" fmla="*/ 464885 h 763"/>
                <a:gd name="T30" fmla="*/ 3327164 w 603"/>
                <a:gd name="T31" fmla="*/ 548184 h 763"/>
                <a:gd name="T32" fmla="*/ 3172407 w 603"/>
                <a:gd name="T33" fmla="*/ 499182 h 763"/>
                <a:gd name="T34" fmla="*/ 2957136 w 603"/>
                <a:gd name="T35" fmla="*/ 497775 h 763"/>
                <a:gd name="T36" fmla="*/ 2536863 w 603"/>
                <a:gd name="T37" fmla="*/ 515993 h 763"/>
                <a:gd name="T38" fmla="*/ 2536863 w 603"/>
                <a:gd name="T39" fmla="*/ 535031 h 763"/>
                <a:gd name="T40" fmla="*/ 2693971 w 603"/>
                <a:gd name="T41" fmla="*/ 548184 h 763"/>
                <a:gd name="T42" fmla="*/ 2696383 w 603"/>
                <a:gd name="T43" fmla="*/ 568284 h 763"/>
                <a:gd name="T44" fmla="*/ 2541136 w 603"/>
                <a:gd name="T45" fmla="*/ 566185 h 763"/>
                <a:gd name="T46" fmla="*/ 2451299 w 603"/>
                <a:gd name="T47" fmla="*/ 581241 h 763"/>
                <a:gd name="T48" fmla="*/ 2536863 w 603"/>
                <a:gd name="T49" fmla="*/ 642923 h 763"/>
                <a:gd name="T50" fmla="*/ 2696383 w 603"/>
                <a:gd name="T51" fmla="*/ 675554 h 763"/>
                <a:gd name="T52" fmla="*/ 2526080 w 603"/>
                <a:gd name="T53" fmla="*/ 828825 h 763"/>
                <a:gd name="T54" fmla="*/ 2285085 w 603"/>
                <a:gd name="T55" fmla="*/ 806176 h 763"/>
                <a:gd name="T56" fmla="*/ 2268799 w 603"/>
                <a:gd name="T57" fmla="*/ 731305 h 763"/>
                <a:gd name="T58" fmla="*/ 2328721 w 603"/>
                <a:gd name="T59" fmla="*/ 721361 h 763"/>
                <a:gd name="T60" fmla="*/ 2285085 w 603"/>
                <a:gd name="T61" fmla="*/ 705601 h 763"/>
                <a:gd name="T62" fmla="*/ 2211202 w 603"/>
                <a:gd name="T63" fmla="*/ 697945 h 763"/>
                <a:gd name="T64" fmla="*/ 1910216 w 603"/>
                <a:gd name="T65" fmla="*/ 697945 h 763"/>
                <a:gd name="T66" fmla="*/ 1784676 w 603"/>
                <a:gd name="T67" fmla="*/ 710537 h 763"/>
                <a:gd name="T68" fmla="*/ 1650851 w 603"/>
                <a:gd name="T69" fmla="*/ 690116 h 763"/>
                <a:gd name="T70" fmla="*/ 1468463 w 603"/>
                <a:gd name="T71" fmla="*/ 674573 h 763"/>
                <a:gd name="T72" fmla="*/ 1262582 w 603"/>
                <a:gd name="T73" fmla="*/ 660974 h 763"/>
                <a:gd name="T74" fmla="*/ 1262582 w 603"/>
                <a:gd name="T75" fmla="*/ 620962 h 763"/>
                <a:gd name="T76" fmla="*/ 1058220 w 603"/>
                <a:gd name="T77" fmla="*/ 620962 h 763"/>
                <a:gd name="T78" fmla="*/ 474489 w 603"/>
                <a:gd name="T79" fmla="*/ 570149 h 763"/>
                <a:gd name="T80" fmla="*/ 0 w 603"/>
                <a:gd name="T81" fmla="*/ 577486 h 763"/>
                <a:gd name="T82" fmla="*/ 428731 w 603"/>
                <a:gd name="T83" fmla="*/ 438256 h 763"/>
                <a:gd name="T84" fmla="*/ 428731 w 603"/>
                <a:gd name="T85" fmla="*/ 280218 h 763"/>
                <a:gd name="T86" fmla="*/ 658592 w 603"/>
                <a:gd name="T87" fmla="*/ 205168 h 763"/>
                <a:gd name="T88" fmla="*/ 800278 w 603"/>
                <a:gd name="T89" fmla="*/ 159882 h 763"/>
                <a:gd name="T90" fmla="*/ 936156 w 603"/>
                <a:gd name="T91" fmla="*/ 146572 h 763"/>
                <a:gd name="T92" fmla="*/ 1119939 w 603"/>
                <a:gd name="T93" fmla="*/ 63701 h 763"/>
                <a:gd name="T94" fmla="*/ 1240308 w 603"/>
                <a:gd name="T95" fmla="*/ 73644 h 763"/>
                <a:gd name="T96" fmla="*/ 1337157 w 603"/>
                <a:gd name="T97" fmla="*/ 45064 h 763"/>
                <a:gd name="T98" fmla="*/ 1918288 w 603"/>
                <a:gd name="T99" fmla="*/ 0 h 763"/>
                <a:gd name="T100" fmla="*/ 2019039 w 603"/>
                <a:gd name="T101" fmla="*/ 18107 h 7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3"/>
                <a:gd name="T154" fmla="*/ 0 h 763"/>
                <a:gd name="T155" fmla="*/ 603 w 603"/>
                <a:gd name="T156" fmla="*/ 763 h 7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3" h="763">
                  <a:moveTo>
                    <a:pt x="366" y="16"/>
                  </a:moveTo>
                  <a:lnTo>
                    <a:pt x="326" y="53"/>
                  </a:lnTo>
                  <a:lnTo>
                    <a:pt x="311" y="78"/>
                  </a:lnTo>
                  <a:lnTo>
                    <a:pt x="293" y="125"/>
                  </a:lnTo>
                  <a:lnTo>
                    <a:pt x="305" y="162"/>
                  </a:lnTo>
                  <a:lnTo>
                    <a:pt x="344" y="225"/>
                  </a:lnTo>
                  <a:lnTo>
                    <a:pt x="455" y="246"/>
                  </a:lnTo>
                  <a:lnTo>
                    <a:pt x="495" y="272"/>
                  </a:lnTo>
                  <a:lnTo>
                    <a:pt x="524" y="264"/>
                  </a:lnTo>
                  <a:lnTo>
                    <a:pt x="549" y="273"/>
                  </a:lnTo>
                  <a:lnTo>
                    <a:pt x="547" y="299"/>
                  </a:lnTo>
                  <a:lnTo>
                    <a:pt x="530" y="311"/>
                  </a:lnTo>
                  <a:lnTo>
                    <a:pt x="528" y="336"/>
                  </a:lnTo>
                  <a:lnTo>
                    <a:pt x="551" y="379"/>
                  </a:lnTo>
                  <a:lnTo>
                    <a:pt x="594" y="428"/>
                  </a:lnTo>
                  <a:lnTo>
                    <a:pt x="603" y="505"/>
                  </a:lnTo>
                  <a:lnTo>
                    <a:pt x="575" y="460"/>
                  </a:lnTo>
                  <a:lnTo>
                    <a:pt x="536" y="458"/>
                  </a:lnTo>
                  <a:lnTo>
                    <a:pt x="459" y="475"/>
                  </a:lnTo>
                  <a:lnTo>
                    <a:pt x="459" y="493"/>
                  </a:lnTo>
                  <a:lnTo>
                    <a:pt x="488" y="505"/>
                  </a:lnTo>
                  <a:lnTo>
                    <a:pt x="489" y="523"/>
                  </a:lnTo>
                  <a:lnTo>
                    <a:pt x="461" y="521"/>
                  </a:lnTo>
                  <a:lnTo>
                    <a:pt x="444" y="535"/>
                  </a:lnTo>
                  <a:lnTo>
                    <a:pt x="459" y="592"/>
                  </a:lnTo>
                  <a:lnTo>
                    <a:pt x="489" y="622"/>
                  </a:lnTo>
                  <a:lnTo>
                    <a:pt x="458" y="763"/>
                  </a:lnTo>
                  <a:lnTo>
                    <a:pt x="414" y="742"/>
                  </a:lnTo>
                  <a:lnTo>
                    <a:pt x="411" y="674"/>
                  </a:lnTo>
                  <a:lnTo>
                    <a:pt x="422" y="664"/>
                  </a:lnTo>
                  <a:lnTo>
                    <a:pt x="414" y="649"/>
                  </a:lnTo>
                  <a:lnTo>
                    <a:pt x="401" y="643"/>
                  </a:lnTo>
                  <a:lnTo>
                    <a:pt x="346" y="643"/>
                  </a:lnTo>
                  <a:lnTo>
                    <a:pt x="323" y="654"/>
                  </a:lnTo>
                  <a:lnTo>
                    <a:pt x="299" y="635"/>
                  </a:lnTo>
                  <a:lnTo>
                    <a:pt x="266" y="621"/>
                  </a:lnTo>
                  <a:lnTo>
                    <a:pt x="229" y="608"/>
                  </a:lnTo>
                  <a:lnTo>
                    <a:pt x="229" y="572"/>
                  </a:lnTo>
                  <a:lnTo>
                    <a:pt x="192" y="572"/>
                  </a:lnTo>
                  <a:lnTo>
                    <a:pt x="86" y="525"/>
                  </a:lnTo>
                  <a:lnTo>
                    <a:pt x="0" y="531"/>
                  </a:lnTo>
                  <a:lnTo>
                    <a:pt x="78" y="404"/>
                  </a:lnTo>
                  <a:lnTo>
                    <a:pt x="78" y="258"/>
                  </a:lnTo>
                  <a:lnTo>
                    <a:pt x="119" y="189"/>
                  </a:lnTo>
                  <a:lnTo>
                    <a:pt x="145" y="147"/>
                  </a:lnTo>
                  <a:lnTo>
                    <a:pt x="170" y="135"/>
                  </a:lnTo>
                  <a:lnTo>
                    <a:pt x="203" y="59"/>
                  </a:lnTo>
                  <a:lnTo>
                    <a:pt x="225" y="68"/>
                  </a:lnTo>
                  <a:lnTo>
                    <a:pt x="242" y="41"/>
                  </a:lnTo>
                  <a:lnTo>
                    <a:pt x="348" y="0"/>
                  </a:lnTo>
                  <a:lnTo>
                    <a:pt x="366" y="16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03" name="Freeform 5"/>
            <p:cNvSpPr>
              <a:spLocks/>
            </p:cNvSpPr>
            <p:nvPr/>
          </p:nvSpPr>
          <p:spPr bwMode="gray">
            <a:xfrm>
              <a:off x="785" y="637"/>
              <a:ext cx="971" cy="658"/>
            </a:xfrm>
            <a:custGeom>
              <a:avLst/>
              <a:gdLst>
                <a:gd name="T0" fmla="*/ 185703 w 667"/>
                <a:gd name="T1" fmla="*/ 22436 h 485"/>
                <a:gd name="T2" fmla="*/ 308347 w 667"/>
                <a:gd name="T3" fmla="*/ 54549 h 485"/>
                <a:gd name="T4" fmla="*/ 308347 w 667"/>
                <a:gd name="T5" fmla="*/ 100405 h 485"/>
                <a:gd name="T6" fmla="*/ 408030 w 667"/>
                <a:gd name="T7" fmla="*/ 118215 h 485"/>
                <a:gd name="T8" fmla="*/ 584644 w 667"/>
                <a:gd name="T9" fmla="*/ 113560 h 485"/>
                <a:gd name="T10" fmla="*/ 584644 w 667"/>
                <a:gd name="T11" fmla="*/ 25103 h 485"/>
                <a:gd name="T12" fmla="*/ 902819 w 667"/>
                <a:gd name="T13" fmla="*/ 0 h 485"/>
                <a:gd name="T14" fmla="*/ 1267567 w 667"/>
                <a:gd name="T15" fmla="*/ 2183 h 485"/>
                <a:gd name="T16" fmla="*/ 1443712 w 667"/>
                <a:gd name="T17" fmla="*/ 25103 h 485"/>
                <a:gd name="T18" fmla="*/ 1808954 w 667"/>
                <a:gd name="T19" fmla="*/ 25103 h 485"/>
                <a:gd name="T20" fmla="*/ 2030019 w 667"/>
                <a:gd name="T21" fmla="*/ 37190 h 485"/>
                <a:gd name="T22" fmla="*/ 3068497 w 667"/>
                <a:gd name="T23" fmla="*/ 13617 h 485"/>
                <a:gd name="T24" fmla="*/ 2907709 w 667"/>
                <a:gd name="T25" fmla="*/ 41297 h 485"/>
                <a:gd name="T26" fmla="*/ 3068497 w 667"/>
                <a:gd name="T27" fmla="*/ 54549 h 485"/>
                <a:gd name="T28" fmla="*/ 3195184 w 667"/>
                <a:gd name="T29" fmla="*/ 76013 h 485"/>
                <a:gd name="T30" fmla="*/ 3375653 w 667"/>
                <a:gd name="T31" fmla="*/ 87134 h 485"/>
                <a:gd name="T32" fmla="*/ 3375653 w 667"/>
                <a:gd name="T33" fmla="*/ 126000 h 485"/>
                <a:gd name="T34" fmla="*/ 3761142 w 667"/>
                <a:gd name="T35" fmla="*/ 141261 h 485"/>
                <a:gd name="T36" fmla="*/ 3484656 w 667"/>
                <a:gd name="T37" fmla="*/ 178022 h 485"/>
                <a:gd name="T38" fmla="*/ 3484656 w 667"/>
                <a:gd name="T39" fmla="*/ 184810 h 485"/>
                <a:gd name="T40" fmla="*/ 3575854 w 667"/>
                <a:gd name="T41" fmla="*/ 207341 h 485"/>
                <a:gd name="T42" fmla="*/ 3497935 w 667"/>
                <a:gd name="T43" fmla="*/ 218795 h 485"/>
                <a:gd name="T44" fmla="*/ 3375653 w 667"/>
                <a:gd name="T45" fmla="*/ 216087 h 485"/>
                <a:gd name="T46" fmla="*/ 3299496 w 667"/>
                <a:gd name="T47" fmla="*/ 244180 h 485"/>
                <a:gd name="T48" fmla="*/ 3331966 w 667"/>
                <a:gd name="T49" fmla="*/ 269365 h 485"/>
                <a:gd name="T50" fmla="*/ 3349056 w 667"/>
                <a:gd name="T51" fmla="*/ 286689 h 485"/>
                <a:gd name="T52" fmla="*/ 3203677 w 667"/>
                <a:gd name="T53" fmla="*/ 271906 h 485"/>
                <a:gd name="T54" fmla="*/ 3187786 w 667"/>
                <a:gd name="T55" fmla="*/ 299983 h 485"/>
                <a:gd name="T56" fmla="*/ 2856671 w 667"/>
                <a:gd name="T57" fmla="*/ 331726 h 485"/>
                <a:gd name="T58" fmla="*/ 2779171 w 667"/>
                <a:gd name="T59" fmla="*/ 365448 h 485"/>
                <a:gd name="T60" fmla="*/ 2730244 w 667"/>
                <a:gd name="T61" fmla="*/ 349390 h 485"/>
                <a:gd name="T62" fmla="*/ 2607631 w 667"/>
                <a:gd name="T63" fmla="*/ 343182 h 485"/>
                <a:gd name="T64" fmla="*/ 2288797 w 667"/>
                <a:gd name="T65" fmla="*/ 331726 h 485"/>
                <a:gd name="T66" fmla="*/ 2253382 w 667"/>
                <a:gd name="T67" fmla="*/ 350137 h 485"/>
                <a:gd name="T68" fmla="*/ 2365360 w 667"/>
                <a:gd name="T69" fmla="*/ 366410 h 485"/>
                <a:gd name="T70" fmla="*/ 2374168 w 667"/>
                <a:gd name="T71" fmla="*/ 390304 h 485"/>
                <a:gd name="T72" fmla="*/ 2474521 w 667"/>
                <a:gd name="T73" fmla="*/ 430766 h 485"/>
                <a:gd name="T74" fmla="*/ 2625818 w 667"/>
                <a:gd name="T75" fmla="*/ 443864 h 485"/>
                <a:gd name="T76" fmla="*/ 2645142 w 667"/>
                <a:gd name="T77" fmla="*/ 462930 h 485"/>
                <a:gd name="T78" fmla="*/ 2437095 w 667"/>
                <a:gd name="T79" fmla="*/ 484070 h 485"/>
                <a:gd name="T80" fmla="*/ 2300536 w 667"/>
                <a:gd name="T81" fmla="*/ 509262 h 485"/>
                <a:gd name="T82" fmla="*/ 2224787 w 667"/>
                <a:gd name="T83" fmla="*/ 524583 h 485"/>
                <a:gd name="T84" fmla="*/ 2100512 w 667"/>
                <a:gd name="T85" fmla="*/ 530347 h 485"/>
                <a:gd name="T86" fmla="*/ 1879195 w 667"/>
                <a:gd name="T87" fmla="*/ 540730 h 485"/>
                <a:gd name="T88" fmla="*/ 1757169 w 667"/>
                <a:gd name="T89" fmla="*/ 527690 h 485"/>
                <a:gd name="T90" fmla="*/ 1697155 w 667"/>
                <a:gd name="T91" fmla="*/ 442848 h 485"/>
                <a:gd name="T92" fmla="*/ 1454655 w 667"/>
                <a:gd name="T93" fmla="*/ 385280 h 485"/>
                <a:gd name="T94" fmla="*/ 1302006 w 667"/>
                <a:gd name="T95" fmla="*/ 333833 h 485"/>
                <a:gd name="T96" fmla="*/ 1335819 w 667"/>
                <a:gd name="T97" fmla="*/ 312578 h 485"/>
                <a:gd name="T98" fmla="*/ 1419296 w 667"/>
                <a:gd name="T99" fmla="*/ 296839 h 485"/>
                <a:gd name="T100" fmla="*/ 1434735 w 667"/>
                <a:gd name="T101" fmla="*/ 268630 h 485"/>
                <a:gd name="T102" fmla="*/ 1302006 w 667"/>
                <a:gd name="T103" fmla="*/ 257529 h 485"/>
                <a:gd name="T104" fmla="*/ 1135773 w 667"/>
                <a:gd name="T105" fmla="*/ 266535 h 485"/>
                <a:gd name="T106" fmla="*/ 914994 w 667"/>
                <a:gd name="T107" fmla="*/ 237634 h 485"/>
                <a:gd name="T108" fmla="*/ 287412 w 667"/>
                <a:gd name="T109" fmla="*/ 213917 h 485"/>
                <a:gd name="T110" fmla="*/ 58701 w 667"/>
                <a:gd name="T111" fmla="*/ 139913 h 485"/>
                <a:gd name="T112" fmla="*/ 0 w 667"/>
                <a:gd name="T113" fmla="*/ 103127 h 485"/>
                <a:gd name="T114" fmla="*/ 99945 w 667"/>
                <a:gd name="T115" fmla="*/ 47669 h 485"/>
                <a:gd name="T116" fmla="*/ 185703 w 667"/>
                <a:gd name="T117" fmla="*/ 22436 h 4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7"/>
                <a:gd name="T178" fmla="*/ 0 h 485"/>
                <a:gd name="T179" fmla="*/ 667 w 667"/>
                <a:gd name="T180" fmla="*/ 485 h 4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7" h="485">
                  <a:moveTo>
                    <a:pt x="33" y="20"/>
                  </a:moveTo>
                  <a:lnTo>
                    <a:pt x="55" y="49"/>
                  </a:lnTo>
                  <a:lnTo>
                    <a:pt x="55" y="90"/>
                  </a:lnTo>
                  <a:lnTo>
                    <a:pt x="72" y="106"/>
                  </a:lnTo>
                  <a:lnTo>
                    <a:pt x="104" y="102"/>
                  </a:lnTo>
                  <a:lnTo>
                    <a:pt x="104" y="23"/>
                  </a:lnTo>
                  <a:lnTo>
                    <a:pt x="160" y="0"/>
                  </a:lnTo>
                  <a:lnTo>
                    <a:pt x="225" y="2"/>
                  </a:lnTo>
                  <a:lnTo>
                    <a:pt x="256" y="23"/>
                  </a:lnTo>
                  <a:lnTo>
                    <a:pt x="321" y="23"/>
                  </a:lnTo>
                  <a:lnTo>
                    <a:pt x="360" y="33"/>
                  </a:lnTo>
                  <a:lnTo>
                    <a:pt x="544" y="12"/>
                  </a:lnTo>
                  <a:lnTo>
                    <a:pt x="516" y="37"/>
                  </a:lnTo>
                  <a:lnTo>
                    <a:pt x="544" y="49"/>
                  </a:lnTo>
                  <a:lnTo>
                    <a:pt x="567" y="68"/>
                  </a:lnTo>
                  <a:lnTo>
                    <a:pt x="599" y="78"/>
                  </a:lnTo>
                  <a:lnTo>
                    <a:pt x="599" y="113"/>
                  </a:lnTo>
                  <a:lnTo>
                    <a:pt x="667" y="127"/>
                  </a:lnTo>
                  <a:lnTo>
                    <a:pt x="618" y="160"/>
                  </a:lnTo>
                  <a:lnTo>
                    <a:pt x="618" y="166"/>
                  </a:lnTo>
                  <a:lnTo>
                    <a:pt x="634" y="186"/>
                  </a:lnTo>
                  <a:lnTo>
                    <a:pt x="620" y="196"/>
                  </a:lnTo>
                  <a:lnTo>
                    <a:pt x="599" y="194"/>
                  </a:lnTo>
                  <a:lnTo>
                    <a:pt x="585" y="219"/>
                  </a:lnTo>
                  <a:lnTo>
                    <a:pt x="591" y="242"/>
                  </a:lnTo>
                  <a:lnTo>
                    <a:pt x="594" y="257"/>
                  </a:lnTo>
                  <a:lnTo>
                    <a:pt x="568" y="244"/>
                  </a:lnTo>
                  <a:lnTo>
                    <a:pt x="565" y="269"/>
                  </a:lnTo>
                  <a:lnTo>
                    <a:pt x="507" y="298"/>
                  </a:lnTo>
                  <a:lnTo>
                    <a:pt x="493" y="328"/>
                  </a:lnTo>
                  <a:lnTo>
                    <a:pt x="484" y="313"/>
                  </a:lnTo>
                  <a:lnTo>
                    <a:pt x="462" y="308"/>
                  </a:lnTo>
                  <a:lnTo>
                    <a:pt x="406" y="298"/>
                  </a:lnTo>
                  <a:lnTo>
                    <a:pt x="400" y="314"/>
                  </a:lnTo>
                  <a:lnTo>
                    <a:pt x="420" y="329"/>
                  </a:lnTo>
                  <a:lnTo>
                    <a:pt x="421" y="350"/>
                  </a:lnTo>
                  <a:lnTo>
                    <a:pt x="439" y="386"/>
                  </a:lnTo>
                  <a:lnTo>
                    <a:pt x="466" y="398"/>
                  </a:lnTo>
                  <a:lnTo>
                    <a:pt x="469" y="415"/>
                  </a:lnTo>
                  <a:lnTo>
                    <a:pt x="432" y="434"/>
                  </a:lnTo>
                  <a:lnTo>
                    <a:pt x="408" y="457"/>
                  </a:lnTo>
                  <a:lnTo>
                    <a:pt x="394" y="470"/>
                  </a:lnTo>
                  <a:lnTo>
                    <a:pt x="372" y="476"/>
                  </a:lnTo>
                  <a:lnTo>
                    <a:pt x="333" y="485"/>
                  </a:lnTo>
                  <a:lnTo>
                    <a:pt x="312" y="473"/>
                  </a:lnTo>
                  <a:lnTo>
                    <a:pt x="301" y="397"/>
                  </a:lnTo>
                  <a:lnTo>
                    <a:pt x="258" y="346"/>
                  </a:lnTo>
                  <a:lnTo>
                    <a:pt x="231" y="299"/>
                  </a:lnTo>
                  <a:lnTo>
                    <a:pt x="237" y="280"/>
                  </a:lnTo>
                  <a:lnTo>
                    <a:pt x="252" y="266"/>
                  </a:lnTo>
                  <a:lnTo>
                    <a:pt x="254" y="241"/>
                  </a:lnTo>
                  <a:lnTo>
                    <a:pt x="231" y="231"/>
                  </a:lnTo>
                  <a:lnTo>
                    <a:pt x="201" y="239"/>
                  </a:lnTo>
                  <a:lnTo>
                    <a:pt x="162" y="213"/>
                  </a:lnTo>
                  <a:lnTo>
                    <a:pt x="51" y="192"/>
                  </a:lnTo>
                  <a:lnTo>
                    <a:pt x="10" y="125"/>
                  </a:lnTo>
                  <a:lnTo>
                    <a:pt x="0" y="92"/>
                  </a:lnTo>
                  <a:lnTo>
                    <a:pt x="18" y="43"/>
                  </a:lnTo>
                  <a:lnTo>
                    <a:pt x="33" y="20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04" name="Freeform 6"/>
            <p:cNvSpPr>
              <a:spLocks/>
            </p:cNvSpPr>
            <p:nvPr/>
          </p:nvSpPr>
          <p:spPr bwMode="gray">
            <a:xfrm>
              <a:off x="1636" y="811"/>
              <a:ext cx="345" cy="402"/>
            </a:xfrm>
            <a:custGeom>
              <a:avLst/>
              <a:gdLst>
                <a:gd name="T0" fmla="*/ 448558 w 237"/>
                <a:gd name="T1" fmla="*/ 0 h 296"/>
                <a:gd name="T2" fmla="*/ 185627 w 237"/>
                <a:gd name="T3" fmla="*/ 35239 h 296"/>
                <a:gd name="T4" fmla="*/ 185627 w 237"/>
                <a:gd name="T5" fmla="*/ 42012 h 296"/>
                <a:gd name="T6" fmla="*/ 272832 w 237"/>
                <a:gd name="T7" fmla="*/ 64996 h 296"/>
                <a:gd name="T8" fmla="*/ 185627 w 237"/>
                <a:gd name="T9" fmla="*/ 75667 h 296"/>
                <a:gd name="T10" fmla="*/ 76695 w 237"/>
                <a:gd name="T11" fmla="*/ 74082 h 296"/>
                <a:gd name="T12" fmla="*/ 0 w 237"/>
                <a:gd name="T13" fmla="*/ 102764 h 296"/>
                <a:gd name="T14" fmla="*/ 11509 w 237"/>
                <a:gd name="T15" fmla="*/ 128402 h 296"/>
                <a:gd name="T16" fmla="*/ 51682 w 237"/>
                <a:gd name="T17" fmla="*/ 177889 h 296"/>
                <a:gd name="T18" fmla="*/ 135479 w 237"/>
                <a:gd name="T19" fmla="*/ 175909 h 296"/>
                <a:gd name="T20" fmla="*/ 209642 w 237"/>
                <a:gd name="T21" fmla="*/ 207254 h 296"/>
                <a:gd name="T22" fmla="*/ 135479 w 237"/>
                <a:gd name="T23" fmla="*/ 255395 h 296"/>
                <a:gd name="T24" fmla="*/ 209642 w 237"/>
                <a:gd name="T25" fmla="*/ 326124 h 296"/>
                <a:gd name="T26" fmla="*/ 324815 w 237"/>
                <a:gd name="T27" fmla="*/ 338229 h 296"/>
                <a:gd name="T28" fmla="*/ 627740 w 237"/>
                <a:gd name="T29" fmla="*/ 326124 h 296"/>
                <a:gd name="T30" fmla="*/ 885577 w 237"/>
                <a:gd name="T31" fmla="*/ 307061 h 296"/>
                <a:gd name="T32" fmla="*/ 1114079 w 237"/>
                <a:gd name="T33" fmla="*/ 307061 h 296"/>
                <a:gd name="T34" fmla="*/ 1188556 w 237"/>
                <a:gd name="T35" fmla="*/ 293547 h 296"/>
                <a:gd name="T36" fmla="*/ 1114079 w 237"/>
                <a:gd name="T37" fmla="*/ 290389 h 296"/>
                <a:gd name="T38" fmla="*/ 1182991 w 237"/>
                <a:gd name="T39" fmla="*/ 278500 h 296"/>
                <a:gd name="T40" fmla="*/ 1334735 w 237"/>
                <a:gd name="T41" fmla="*/ 274643 h 296"/>
                <a:gd name="T42" fmla="*/ 1298878 w 237"/>
                <a:gd name="T43" fmla="*/ 255395 h 296"/>
                <a:gd name="T44" fmla="*/ 1037513 w 237"/>
                <a:gd name="T45" fmla="*/ 216508 h 296"/>
                <a:gd name="T46" fmla="*/ 968369 w 237"/>
                <a:gd name="T47" fmla="*/ 188052 h 296"/>
                <a:gd name="T48" fmla="*/ 1222572 w 237"/>
                <a:gd name="T49" fmla="*/ 124490 h 296"/>
                <a:gd name="T50" fmla="*/ 816486 w 237"/>
                <a:gd name="T51" fmla="*/ 75667 h 296"/>
                <a:gd name="T52" fmla="*/ 769962 w 237"/>
                <a:gd name="T53" fmla="*/ 86431 h 296"/>
                <a:gd name="T54" fmla="*/ 680784 w 237"/>
                <a:gd name="T55" fmla="*/ 44824 h 296"/>
                <a:gd name="T56" fmla="*/ 448558 w 237"/>
                <a:gd name="T57" fmla="*/ 0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96"/>
                <a:gd name="T89" fmla="*/ 237 w 237"/>
                <a:gd name="T90" fmla="*/ 296 h 2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96">
                  <a:moveTo>
                    <a:pt x="80" y="0"/>
                  </a:moveTo>
                  <a:lnTo>
                    <a:pt x="33" y="31"/>
                  </a:lnTo>
                  <a:lnTo>
                    <a:pt x="33" y="37"/>
                  </a:lnTo>
                  <a:lnTo>
                    <a:pt x="49" y="57"/>
                  </a:lnTo>
                  <a:lnTo>
                    <a:pt x="33" y="66"/>
                  </a:lnTo>
                  <a:lnTo>
                    <a:pt x="14" y="65"/>
                  </a:lnTo>
                  <a:lnTo>
                    <a:pt x="0" y="90"/>
                  </a:lnTo>
                  <a:lnTo>
                    <a:pt x="2" y="113"/>
                  </a:lnTo>
                  <a:lnTo>
                    <a:pt x="9" y="155"/>
                  </a:lnTo>
                  <a:lnTo>
                    <a:pt x="24" y="154"/>
                  </a:lnTo>
                  <a:lnTo>
                    <a:pt x="37" y="182"/>
                  </a:lnTo>
                  <a:lnTo>
                    <a:pt x="24" y="223"/>
                  </a:lnTo>
                  <a:lnTo>
                    <a:pt x="37" y="286"/>
                  </a:lnTo>
                  <a:lnTo>
                    <a:pt x="58" y="296"/>
                  </a:lnTo>
                  <a:lnTo>
                    <a:pt x="111" y="286"/>
                  </a:lnTo>
                  <a:lnTo>
                    <a:pt x="157" y="269"/>
                  </a:lnTo>
                  <a:lnTo>
                    <a:pt x="198" y="269"/>
                  </a:lnTo>
                  <a:lnTo>
                    <a:pt x="211" y="257"/>
                  </a:lnTo>
                  <a:lnTo>
                    <a:pt x="198" y="254"/>
                  </a:lnTo>
                  <a:lnTo>
                    <a:pt x="210" y="244"/>
                  </a:lnTo>
                  <a:lnTo>
                    <a:pt x="237" y="241"/>
                  </a:lnTo>
                  <a:lnTo>
                    <a:pt x="231" y="223"/>
                  </a:lnTo>
                  <a:lnTo>
                    <a:pt x="184" y="190"/>
                  </a:lnTo>
                  <a:lnTo>
                    <a:pt x="172" y="164"/>
                  </a:lnTo>
                  <a:lnTo>
                    <a:pt x="217" y="109"/>
                  </a:lnTo>
                  <a:lnTo>
                    <a:pt x="145" y="66"/>
                  </a:lnTo>
                  <a:lnTo>
                    <a:pt x="137" y="76"/>
                  </a:lnTo>
                  <a:lnTo>
                    <a:pt x="121" y="39"/>
                  </a:lnTo>
                  <a:lnTo>
                    <a:pt x="80" y="0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05" name="Freeform 7"/>
            <p:cNvSpPr>
              <a:spLocks/>
            </p:cNvSpPr>
            <p:nvPr/>
          </p:nvSpPr>
          <p:spPr bwMode="gray">
            <a:xfrm>
              <a:off x="244" y="1304"/>
              <a:ext cx="395" cy="402"/>
            </a:xfrm>
            <a:custGeom>
              <a:avLst/>
              <a:gdLst>
                <a:gd name="T0" fmla="*/ 2147483647 w 139"/>
                <a:gd name="T1" fmla="*/ 2147483647 h 152"/>
                <a:gd name="T2" fmla="*/ 2147483647 w 139"/>
                <a:gd name="T3" fmla="*/ 2147483647 h 152"/>
                <a:gd name="T4" fmla="*/ 2147483647 w 139"/>
                <a:gd name="T5" fmla="*/ 2147483647 h 152"/>
                <a:gd name="T6" fmla="*/ 0 w 139"/>
                <a:gd name="T7" fmla="*/ 2147483647 h 152"/>
                <a:gd name="T8" fmla="*/ 2147483647 w 139"/>
                <a:gd name="T9" fmla="*/ 2147483647 h 152"/>
                <a:gd name="T10" fmla="*/ 2147483647 w 139"/>
                <a:gd name="T11" fmla="*/ 2147483647 h 152"/>
                <a:gd name="T12" fmla="*/ 2147483647 w 139"/>
                <a:gd name="T13" fmla="*/ 2147483647 h 152"/>
                <a:gd name="T14" fmla="*/ 2147483647 w 139"/>
                <a:gd name="T15" fmla="*/ 2147483647 h 152"/>
                <a:gd name="T16" fmla="*/ 2147483647 w 139"/>
                <a:gd name="T17" fmla="*/ 2147483647 h 152"/>
                <a:gd name="T18" fmla="*/ 2147483647 w 139"/>
                <a:gd name="T19" fmla="*/ 2147483647 h 152"/>
                <a:gd name="T20" fmla="*/ 2147483647 w 139"/>
                <a:gd name="T21" fmla="*/ 2147483647 h 152"/>
                <a:gd name="T22" fmla="*/ 2147483647 w 139"/>
                <a:gd name="T23" fmla="*/ 2147483647 h 152"/>
                <a:gd name="T24" fmla="*/ 2147483647 w 139"/>
                <a:gd name="T25" fmla="*/ 2147483647 h 152"/>
                <a:gd name="T26" fmla="*/ 2147483647 w 139"/>
                <a:gd name="T27" fmla="*/ 2147483647 h 152"/>
                <a:gd name="T28" fmla="*/ 2147483647 w 139"/>
                <a:gd name="T29" fmla="*/ 2147483647 h 152"/>
                <a:gd name="T30" fmla="*/ 2147483647 w 139"/>
                <a:gd name="T31" fmla="*/ 2147483647 h 152"/>
                <a:gd name="T32" fmla="*/ 2147483647 w 139"/>
                <a:gd name="T33" fmla="*/ 0 h 152"/>
                <a:gd name="T34" fmla="*/ 2147483647 w 139"/>
                <a:gd name="T35" fmla="*/ 2147483647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"/>
                <a:gd name="T55" fmla="*/ 0 h 152"/>
                <a:gd name="T56" fmla="*/ 139 w 139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" h="152">
                  <a:moveTo>
                    <a:pt x="41" y="3"/>
                  </a:moveTo>
                  <a:lnTo>
                    <a:pt x="17" y="6"/>
                  </a:lnTo>
                  <a:lnTo>
                    <a:pt x="19" y="31"/>
                  </a:lnTo>
                  <a:lnTo>
                    <a:pt x="0" y="66"/>
                  </a:lnTo>
                  <a:lnTo>
                    <a:pt x="7" y="93"/>
                  </a:lnTo>
                  <a:lnTo>
                    <a:pt x="24" y="93"/>
                  </a:lnTo>
                  <a:lnTo>
                    <a:pt x="27" y="121"/>
                  </a:lnTo>
                  <a:lnTo>
                    <a:pt x="28" y="130"/>
                  </a:lnTo>
                  <a:lnTo>
                    <a:pt x="38" y="151"/>
                  </a:lnTo>
                  <a:lnTo>
                    <a:pt x="52" y="145"/>
                  </a:lnTo>
                  <a:lnTo>
                    <a:pt x="72" y="126"/>
                  </a:lnTo>
                  <a:lnTo>
                    <a:pt x="82" y="96"/>
                  </a:lnTo>
                  <a:lnTo>
                    <a:pt x="107" y="88"/>
                  </a:lnTo>
                  <a:lnTo>
                    <a:pt x="114" y="63"/>
                  </a:lnTo>
                  <a:lnTo>
                    <a:pt x="138" y="40"/>
                  </a:lnTo>
                  <a:lnTo>
                    <a:pt x="138" y="24"/>
                  </a:lnTo>
                  <a:lnTo>
                    <a:pt x="85" y="0"/>
                  </a:lnTo>
                  <a:lnTo>
                    <a:pt x="41" y="3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06" name="Freeform 8"/>
            <p:cNvSpPr>
              <a:spLocks/>
            </p:cNvSpPr>
            <p:nvPr/>
          </p:nvSpPr>
          <p:spPr bwMode="gray">
            <a:xfrm>
              <a:off x="264" y="1367"/>
              <a:ext cx="897" cy="1154"/>
            </a:xfrm>
            <a:custGeom>
              <a:avLst/>
              <a:gdLst>
                <a:gd name="T0" fmla="*/ 861728 w 615"/>
                <a:gd name="T1" fmla="*/ 156781 h 851"/>
                <a:gd name="T2" fmla="*/ 517648 w 615"/>
                <a:gd name="T3" fmla="*/ 262568 h 851"/>
                <a:gd name="T4" fmla="*/ 253307 w 615"/>
                <a:gd name="T5" fmla="*/ 230473 h 851"/>
                <a:gd name="T6" fmla="*/ 116143 w 615"/>
                <a:gd name="T7" fmla="*/ 200712 h 851"/>
                <a:gd name="T8" fmla="*/ 0 w 615"/>
                <a:gd name="T9" fmla="*/ 325032 h 851"/>
                <a:gd name="T10" fmla="*/ 205134 w 615"/>
                <a:gd name="T11" fmla="*/ 365388 h 851"/>
                <a:gd name="T12" fmla="*/ 733918 w 615"/>
                <a:gd name="T13" fmla="*/ 483606 h 851"/>
                <a:gd name="T14" fmla="*/ 1135151 w 615"/>
                <a:gd name="T15" fmla="*/ 600853 h 851"/>
                <a:gd name="T16" fmla="*/ 1311579 w 615"/>
                <a:gd name="T17" fmla="*/ 646354 h 851"/>
                <a:gd name="T18" fmla="*/ 1569884 w 615"/>
                <a:gd name="T19" fmla="*/ 752781 h 851"/>
                <a:gd name="T20" fmla="*/ 2289733 w 615"/>
                <a:gd name="T21" fmla="*/ 841883 h 851"/>
                <a:gd name="T22" fmla="*/ 3162215 w 615"/>
                <a:gd name="T23" fmla="*/ 938477 h 851"/>
                <a:gd name="T24" fmla="*/ 3452444 w 615"/>
                <a:gd name="T25" fmla="*/ 897403 h 851"/>
                <a:gd name="T26" fmla="*/ 3621815 w 615"/>
                <a:gd name="T27" fmla="*/ 843158 h 851"/>
                <a:gd name="T28" fmla="*/ 3530615 w 615"/>
                <a:gd name="T29" fmla="*/ 807743 h 851"/>
                <a:gd name="T30" fmla="*/ 3573216 w 615"/>
                <a:gd name="T31" fmla="*/ 739848 h 851"/>
                <a:gd name="T32" fmla="*/ 3530615 w 615"/>
                <a:gd name="T33" fmla="*/ 637198 h 851"/>
                <a:gd name="T34" fmla="*/ 3291961 w 615"/>
                <a:gd name="T35" fmla="*/ 555127 h 851"/>
                <a:gd name="T36" fmla="*/ 2976774 w 615"/>
                <a:gd name="T37" fmla="*/ 545019 h 851"/>
                <a:gd name="T38" fmla="*/ 2835491 w 615"/>
                <a:gd name="T39" fmla="*/ 525409 h 851"/>
                <a:gd name="T40" fmla="*/ 2553746 w 615"/>
                <a:gd name="T41" fmla="*/ 509001 h 851"/>
                <a:gd name="T42" fmla="*/ 2420656 w 615"/>
                <a:gd name="T43" fmla="*/ 476644 h 851"/>
                <a:gd name="T44" fmla="*/ 2173688 w 615"/>
                <a:gd name="T45" fmla="*/ 424589 h 851"/>
                <a:gd name="T46" fmla="*/ 2159934 w 615"/>
                <a:gd name="T47" fmla="*/ 363463 h 851"/>
                <a:gd name="T48" fmla="*/ 2335018 w 615"/>
                <a:gd name="T49" fmla="*/ 303257 h 851"/>
                <a:gd name="T50" fmla="*/ 2583087 w 615"/>
                <a:gd name="T51" fmla="*/ 240569 h 851"/>
                <a:gd name="T52" fmla="*/ 3055559 w 615"/>
                <a:gd name="T53" fmla="*/ 210458 h 851"/>
                <a:gd name="T54" fmla="*/ 2801940 w 615"/>
                <a:gd name="T55" fmla="*/ 110566 h 851"/>
                <a:gd name="T56" fmla="*/ 2838745 w 615"/>
                <a:gd name="T57" fmla="*/ 84190 h 851"/>
                <a:gd name="T58" fmla="*/ 2403903 w 615"/>
                <a:gd name="T59" fmla="*/ 77128 h 851"/>
                <a:gd name="T60" fmla="*/ 2137017 w 615"/>
                <a:gd name="T61" fmla="*/ 68319 h 851"/>
                <a:gd name="T62" fmla="*/ 1705161 w 615"/>
                <a:gd name="T63" fmla="*/ 36782 h 851"/>
                <a:gd name="T64" fmla="*/ 1506284 w 615"/>
                <a:gd name="T65" fmla="*/ 0 h 851"/>
                <a:gd name="T66" fmla="*/ 1218192 w 615"/>
                <a:gd name="T67" fmla="*/ 90660 h 8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5"/>
                <a:gd name="T103" fmla="*/ 0 h 851"/>
                <a:gd name="T104" fmla="*/ 615 w 615"/>
                <a:gd name="T105" fmla="*/ 851 h 8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5" h="851">
                  <a:moveTo>
                    <a:pt x="199" y="125"/>
                  </a:moveTo>
                  <a:lnTo>
                    <a:pt x="146" y="142"/>
                  </a:lnTo>
                  <a:lnTo>
                    <a:pt x="127" y="199"/>
                  </a:lnTo>
                  <a:lnTo>
                    <a:pt x="88" y="238"/>
                  </a:lnTo>
                  <a:lnTo>
                    <a:pt x="61" y="246"/>
                  </a:lnTo>
                  <a:lnTo>
                    <a:pt x="43" y="209"/>
                  </a:lnTo>
                  <a:lnTo>
                    <a:pt x="39" y="189"/>
                  </a:lnTo>
                  <a:lnTo>
                    <a:pt x="20" y="182"/>
                  </a:lnTo>
                  <a:lnTo>
                    <a:pt x="0" y="215"/>
                  </a:lnTo>
                  <a:lnTo>
                    <a:pt x="0" y="295"/>
                  </a:lnTo>
                  <a:lnTo>
                    <a:pt x="12" y="316"/>
                  </a:lnTo>
                  <a:lnTo>
                    <a:pt x="35" y="332"/>
                  </a:lnTo>
                  <a:lnTo>
                    <a:pt x="115" y="426"/>
                  </a:lnTo>
                  <a:lnTo>
                    <a:pt x="125" y="439"/>
                  </a:lnTo>
                  <a:lnTo>
                    <a:pt x="154" y="509"/>
                  </a:lnTo>
                  <a:lnTo>
                    <a:pt x="193" y="545"/>
                  </a:lnTo>
                  <a:lnTo>
                    <a:pt x="217" y="578"/>
                  </a:lnTo>
                  <a:lnTo>
                    <a:pt x="223" y="586"/>
                  </a:lnTo>
                  <a:lnTo>
                    <a:pt x="236" y="632"/>
                  </a:lnTo>
                  <a:lnTo>
                    <a:pt x="267" y="683"/>
                  </a:lnTo>
                  <a:lnTo>
                    <a:pt x="314" y="712"/>
                  </a:lnTo>
                  <a:lnTo>
                    <a:pt x="389" y="763"/>
                  </a:lnTo>
                  <a:lnTo>
                    <a:pt x="480" y="806"/>
                  </a:lnTo>
                  <a:lnTo>
                    <a:pt x="537" y="851"/>
                  </a:lnTo>
                  <a:lnTo>
                    <a:pt x="576" y="798"/>
                  </a:lnTo>
                  <a:lnTo>
                    <a:pt x="586" y="814"/>
                  </a:lnTo>
                  <a:lnTo>
                    <a:pt x="594" y="812"/>
                  </a:lnTo>
                  <a:lnTo>
                    <a:pt x="615" y="765"/>
                  </a:lnTo>
                  <a:lnTo>
                    <a:pt x="609" y="744"/>
                  </a:lnTo>
                  <a:lnTo>
                    <a:pt x="599" y="732"/>
                  </a:lnTo>
                  <a:lnTo>
                    <a:pt x="599" y="707"/>
                  </a:lnTo>
                  <a:lnTo>
                    <a:pt x="607" y="671"/>
                  </a:lnTo>
                  <a:lnTo>
                    <a:pt x="607" y="611"/>
                  </a:lnTo>
                  <a:lnTo>
                    <a:pt x="599" y="578"/>
                  </a:lnTo>
                  <a:lnTo>
                    <a:pt x="594" y="547"/>
                  </a:lnTo>
                  <a:lnTo>
                    <a:pt x="559" y="504"/>
                  </a:lnTo>
                  <a:lnTo>
                    <a:pt x="519" y="504"/>
                  </a:lnTo>
                  <a:lnTo>
                    <a:pt x="505" y="494"/>
                  </a:lnTo>
                  <a:lnTo>
                    <a:pt x="502" y="449"/>
                  </a:lnTo>
                  <a:lnTo>
                    <a:pt x="481" y="477"/>
                  </a:lnTo>
                  <a:lnTo>
                    <a:pt x="444" y="477"/>
                  </a:lnTo>
                  <a:lnTo>
                    <a:pt x="433" y="462"/>
                  </a:lnTo>
                  <a:lnTo>
                    <a:pt x="417" y="464"/>
                  </a:lnTo>
                  <a:lnTo>
                    <a:pt x="411" y="432"/>
                  </a:lnTo>
                  <a:lnTo>
                    <a:pt x="379" y="410"/>
                  </a:lnTo>
                  <a:lnTo>
                    <a:pt x="369" y="385"/>
                  </a:lnTo>
                  <a:lnTo>
                    <a:pt x="361" y="357"/>
                  </a:lnTo>
                  <a:lnTo>
                    <a:pt x="367" y="330"/>
                  </a:lnTo>
                  <a:lnTo>
                    <a:pt x="396" y="296"/>
                  </a:lnTo>
                  <a:lnTo>
                    <a:pt x="396" y="275"/>
                  </a:lnTo>
                  <a:lnTo>
                    <a:pt x="412" y="242"/>
                  </a:lnTo>
                  <a:lnTo>
                    <a:pt x="439" y="218"/>
                  </a:lnTo>
                  <a:lnTo>
                    <a:pt x="477" y="206"/>
                  </a:lnTo>
                  <a:lnTo>
                    <a:pt x="519" y="191"/>
                  </a:lnTo>
                  <a:lnTo>
                    <a:pt x="478" y="170"/>
                  </a:lnTo>
                  <a:lnTo>
                    <a:pt x="476" y="100"/>
                  </a:lnTo>
                  <a:lnTo>
                    <a:pt x="484" y="94"/>
                  </a:lnTo>
                  <a:lnTo>
                    <a:pt x="482" y="76"/>
                  </a:lnTo>
                  <a:lnTo>
                    <a:pt x="465" y="70"/>
                  </a:lnTo>
                  <a:lnTo>
                    <a:pt x="408" y="70"/>
                  </a:lnTo>
                  <a:lnTo>
                    <a:pt x="387" y="82"/>
                  </a:lnTo>
                  <a:lnTo>
                    <a:pt x="363" y="62"/>
                  </a:lnTo>
                  <a:lnTo>
                    <a:pt x="328" y="49"/>
                  </a:lnTo>
                  <a:lnTo>
                    <a:pt x="289" y="33"/>
                  </a:lnTo>
                  <a:lnTo>
                    <a:pt x="289" y="0"/>
                  </a:lnTo>
                  <a:lnTo>
                    <a:pt x="256" y="0"/>
                  </a:lnTo>
                  <a:lnTo>
                    <a:pt x="260" y="31"/>
                  </a:lnTo>
                  <a:lnTo>
                    <a:pt x="207" y="82"/>
                  </a:lnTo>
                  <a:lnTo>
                    <a:pt x="199" y="125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07" name="Freeform 9"/>
            <p:cNvSpPr>
              <a:spLocks/>
            </p:cNvSpPr>
            <p:nvPr/>
          </p:nvSpPr>
          <p:spPr bwMode="gray">
            <a:xfrm>
              <a:off x="1086" y="1972"/>
              <a:ext cx="836" cy="821"/>
            </a:xfrm>
            <a:custGeom>
              <a:avLst/>
              <a:gdLst>
                <a:gd name="T0" fmla="*/ 0 w 574"/>
                <a:gd name="T1" fmla="*/ 66821 h 606"/>
                <a:gd name="T2" fmla="*/ 188576 w 574"/>
                <a:gd name="T3" fmla="*/ 63473 h 606"/>
                <a:gd name="T4" fmla="*/ 496884 w 574"/>
                <a:gd name="T5" fmla="*/ 45262 h 606"/>
                <a:gd name="T6" fmla="*/ 718945 w 574"/>
                <a:gd name="T7" fmla="*/ 19577 h 606"/>
                <a:gd name="T8" fmla="*/ 907806 w 574"/>
                <a:gd name="T9" fmla="*/ 0 h 606"/>
                <a:gd name="T10" fmla="*/ 995854 w 574"/>
                <a:gd name="T11" fmla="*/ 2149 h 606"/>
                <a:gd name="T12" fmla="*/ 1082457 w 574"/>
                <a:gd name="T13" fmla="*/ 18202 h 606"/>
                <a:gd name="T14" fmla="*/ 1077840 w 574"/>
                <a:gd name="T15" fmla="*/ 61320 h 606"/>
                <a:gd name="T16" fmla="*/ 1219784 w 574"/>
                <a:gd name="T17" fmla="*/ 112549 h 606"/>
                <a:gd name="T18" fmla="*/ 1506901 w 574"/>
                <a:gd name="T19" fmla="*/ 125453 h 606"/>
                <a:gd name="T20" fmla="*/ 1708458 w 574"/>
                <a:gd name="T21" fmla="*/ 139281 h 606"/>
                <a:gd name="T22" fmla="*/ 2094114 w 574"/>
                <a:gd name="T23" fmla="*/ 152480 h 606"/>
                <a:gd name="T24" fmla="*/ 2272307 w 574"/>
                <a:gd name="T25" fmla="*/ 170520 h 606"/>
                <a:gd name="T26" fmla="*/ 2331423 w 574"/>
                <a:gd name="T27" fmla="*/ 216779 h 606"/>
                <a:gd name="T28" fmla="*/ 2282305 w 574"/>
                <a:gd name="T29" fmla="*/ 231727 h 606"/>
                <a:gd name="T30" fmla="*/ 2358622 w 574"/>
                <a:gd name="T31" fmla="*/ 264576 h 606"/>
                <a:gd name="T32" fmla="*/ 2364595 w 574"/>
                <a:gd name="T33" fmla="*/ 298043 h 606"/>
                <a:gd name="T34" fmla="*/ 2530069 w 574"/>
                <a:gd name="T35" fmla="*/ 301020 h 606"/>
                <a:gd name="T36" fmla="*/ 2699725 w 574"/>
                <a:gd name="T37" fmla="*/ 310379 h 606"/>
                <a:gd name="T38" fmla="*/ 2958541 w 574"/>
                <a:gd name="T39" fmla="*/ 313940 h 606"/>
                <a:gd name="T40" fmla="*/ 2958541 w 574"/>
                <a:gd name="T41" fmla="*/ 333957 h 606"/>
                <a:gd name="T42" fmla="*/ 3032187 w 574"/>
                <a:gd name="T43" fmla="*/ 358444 h 606"/>
                <a:gd name="T44" fmla="*/ 3160459 w 574"/>
                <a:gd name="T45" fmla="*/ 367948 h 606"/>
                <a:gd name="T46" fmla="*/ 3148609 w 574"/>
                <a:gd name="T47" fmla="*/ 403784 h 606"/>
                <a:gd name="T48" fmla="*/ 3272427 w 574"/>
                <a:gd name="T49" fmla="*/ 426965 h 606"/>
                <a:gd name="T50" fmla="*/ 3266060 w 574"/>
                <a:gd name="T51" fmla="*/ 459626 h 606"/>
                <a:gd name="T52" fmla="*/ 3160459 w 574"/>
                <a:gd name="T53" fmla="*/ 487211 h 606"/>
                <a:gd name="T54" fmla="*/ 2882779 w 574"/>
                <a:gd name="T55" fmla="*/ 491921 h 606"/>
                <a:gd name="T56" fmla="*/ 2694882 w 574"/>
                <a:gd name="T57" fmla="*/ 477211 h 606"/>
                <a:gd name="T58" fmla="*/ 2358622 w 574"/>
                <a:gd name="T59" fmla="*/ 479647 h 606"/>
                <a:gd name="T60" fmla="*/ 2108734 w 574"/>
                <a:gd name="T61" fmla="*/ 527170 h 606"/>
                <a:gd name="T62" fmla="*/ 2084253 w 574"/>
                <a:gd name="T63" fmla="*/ 552506 h 606"/>
                <a:gd name="T64" fmla="*/ 1995886 w 574"/>
                <a:gd name="T65" fmla="*/ 576219 h 606"/>
                <a:gd name="T66" fmla="*/ 1960752 w 574"/>
                <a:gd name="T67" fmla="*/ 622695 h 606"/>
                <a:gd name="T68" fmla="*/ 1796972 w 574"/>
                <a:gd name="T69" fmla="*/ 622695 h 606"/>
                <a:gd name="T70" fmla="*/ 1637216 w 574"/>
                <a:gd name="T71" fmla="*/ 605515 h 606"/>
                <a:gd name="T72" fmla="*/ 1571224 w 574"/>
                <a:gd name="T73" fmla="*/ 653840 h 606"/>
                <a:gd name="T74" fmla="*/ 1259833 w 574"/>
                <a:gd name="T75" fmla="*/ 620114 h 606"/>
                <a:gd name="T76" fmla="*/ 1163758 w 574"/>
                <a:gd name="T77" fmla="*/ 620114 h 606"/>
                <a:gd name="T78" fmla="*/ 1013172 w 574"/>
                <a:gd name="T79" fmla="*/ 607812 h 606"/>
                <a:gd name="T80" fmla="*/ 813351 w 574"/>
                <a:gd name="T81" fmla="*/ 629130 h 606"/>
                <a:gd name="T82" fmla="*/ 258634 w 574"/>
                <a:gd name="T83" fmla="*/ 569683 h 606"/>
                <a:gd name="T84" fmla="*/ 392356 w 574"/>
                <a:gd name="T85" fmla="*/ 498491 h 606"/>
                <a:gd name="T86" fmla="*/ 239539 w 574"/>
                <a:gd name="T87" fmla="*/ 424021 h 606"/>
                <a:gd name="T88" fmla="*/ 160832 w 574"/>
                <a:gd name="T89" fmla="*/ 403784 h 606"/>
                <a:gd name="T90" fmla="*/ 125611 w 574"/>
                <a:gd name="T91" fmla="*/ 397415 h 606"/>
                <a:gd name="T92" fmla="*/ 171447 w 574"/>
                <a:gd name="T93" fmla="*/ 390396 h 606"/>
                <a:gd name="T94" fmla="*/ 290370 w 574"/>
                <a:gd name="T95" fmla="*/ 341356 h 606"/>
                <a:gd name="T96" fmla="*/ 258634 w 574"/>
                <a:gd name="T97" fmla="*/ 323085 h 606"/>
                <a:gd name="T98" fmla="*/ 205427 w 574"/>
                <a:gd name="T99" fmla="*/ 310379 h 606"/>
                <a:gd name="T100" fmla="*/ 205427 w 574"/>
                <a:gd name="T101" fmla="*/ 278715 h 606"/>
                <a:gd name="T102" fmla="*/ 247111 w 574"/>
                <a:gd name="T103" fmla="*/ 243030 h 606"/>
                <a:gd name="T104" fmla="*/ 247111 w 574"/>
                <a:gd name="T105" fmla="*/ 171043 h 606"/>
                <a:gd name="T106" fmla="*/ 205427 w 574"/>
                <a:gd name="T107" fmla="*/ 140773 h 606"/>
                <a:gd name="T108" fmla="*/ 171447 w 574"/>
                <a:gd name="T109" fmla="*/ 107555 h 606"/>
                <a:gd name="T110" fmla="*/ 77534 w 574"/>
                <a:gd name="T111" fmla="*/ 93189 h 6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4"/>
                <a:gd name="T169" fmla="*/ 0 h 606"/>
                <a:gd name="T170" fmla="*/ 574 w 574"/>
                <a:gd name="T171" fmla="*/ 606 h 60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4" h="606">
                  <a:moveTo>
                    <a:pt x="0" y="62"/>
                  </a:moveTo>
                  <a:lnTo>
                    <a:pt x="33" y="59"/>
                  </a:lnTo>
                  <a:lnTo>
                    <a:pt x="87" y="42"/>
                  </a:lnTo>
                  <a:lnTo>
                    <a:pt x="126" y="18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90" y="17"/>
                  </a:lnTo>
                  <a:lnTo>
                    <a:pt x="189" y="57"/>
                  </a:lnTo>
                  <a:lnTo>
                    <a:pt x="214" y="104"/>
                  </a:lnTo>
                  <a:lnTo>
                    <a:pt x="264" y="116"/>
                  </a:lnTo>
                  <a:lnTo>
                    <a:pt x="300" y="129"/>
                  </a:lnTo>
                  <a:lnTo>
                    <a:pt x="367" y="141"/>
                  </a:lnTo>
                  <a:lnTo>
                    <a:pt x="399" y="158"/>
                  </a:lnTo>
                  <a:lnTo>
                    <a:pt x="409" y="201"/>
                  </a:lnTo>
                  <a:lnTo>
                    <a:pt x="400" y="215"/>
                  </a:lnTo>
                  <a:lnTo>
                    <a:pt x="414" y="245"/>
                  </a:lnTo>
                  <a:lnTo>
                    <a:pt x="415" y="276"/>
                  </a:lnTo>
                  <a:lnTo>
                    <a:pt x="444" y="279"/>
                  </a:lnTo>
                  <a:lnTo>
                    <a:pt x="474" y="288"/>
                  </a:lnTo>
                  <a:lnTo>
                    <a:pt x="519" y="291"/>
                  </a:lnTo>
                  <a:lnTo>
                    <a:pt x="519" y="309"/>
                  </a:lnTo>
                  <a:lnTo>
                    <a:pt x="532" y="332"/>
                  </a:lnTo>
                  <a:lnTo>
                    <a:pt x="555" y="341"/>
                  </a:lnTo>
                  <a:lnTo>
                    <a:pt x="553" y="374"/>
                  </a:lnTo>
                  <a:lnTo>
                    <a:pt x="574" y="396"/>
                  </a:lnTo>
                  <a:lnTo>
                    <a:pt x="573" y="426"/>
                  </a:lnTo>
                  <a:lnTo>
                    <a:pt x="555" y="452"/>
                  </a:lnTo>
                  <a:lnTo>
                    <a:pt x="506" y="456"/>
                  </a:lnTo>
                  <a:lnTo>
                    <a:pt x="473" y="442"/>
                  </a:lnTo>
                  <a:lnTo>
                    <a:pt x="414" y="444"/>
                  </a:lnTo>
                  <a:lnTo>
                    <a:pt x="370" y="489"/>
                  </a:lnTo>
                  <a:lnTo>
                    <a:pt x="366" y="512"/>
                  </a:lnTo>
                  <a:lnTo>
                    <a:pt x="350" y="534"/>
                  </a:lnTo>
                  <a:lnTo>
                    <a:pt x="344" y="577"/>
                  </a:lnTo>
                  <a:lnTo>
                    <a:pt x="315" y="577"/>
                  </a:lnTo>
                  <a:lnTo>
                    <a:pt x="288" y="561"/>
                  </a:lnTo>
                  <a:lnTo>
                    <a:pt x="276" y="606"/>
                  </a:lnTo>
                  <a:lnTo>
                    <a:pt x="221" y="575"/>
                  </a:lnTo>
                  <a:lnTo>
                    <a:pt x="204" y="575"/>
                  </a:lnTo>
                  <a:lnTo>
                    <a:pt x="178" y="563"/>
                  </a:lnTo>
                  <a:lnTo>
                    <a:pt x="143" y="583"/>
                  </a:lnTo>
                  <a:lnTo>
                    <a:pt x="45" y="528"/>
                  </a:lnTo>
                  <a:lnTo>
                    <a:pt x="69" y="462"/>
                  </a:lnTo>
                  <a:lnTo>
                    <a:pt x="42" y="393"/>
                  </a:lnTo>
                  <a:lnTo>
                    <a:pt x="28" y="374"/>
                  </a:lnTo>
                  <a:lnTo>
                    <a:pt x="22" y="368"/>
                  </a:lnTo>
                  <a:lnTo>
                    <a:pt x="30" y="362"/>
                  </a:lnTo>
                  <a:lnTo>
                    <a:pt x="51" y="317"/>
                  </a:lnTo>
                  <a:lnTo>
                    <a:pt x="45" y="299"/>
                  </a:lnTo>
                  <a:lnTo>
                    <a:pt x="36" y="288"/>
                  </a:lnTo>
                  <a:lnTo>
                    <a:pt x="36" y="258"/>
                  </a:lnTo>
                  <a:lnTo>
                    <a:pt x="43" y="225"/>
                  </a:lnTo>
                  <a:lnTo>
                    <a:pt x="43" y="159"/>
                  </a:lnTo>
                  <a:lnTo>
                    <a:pt x="36" y="131"/>
                  </a:lnTo>
                  <a:lnTo>
                    <a:pt x="30" y="100"/>
                  </a:lnTo>
                  <a:lnTo>
                    <a:pt x="14" y="86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08" name="Freeform 10"/>
            <p:cNvSpPr>
              <a:spLocks/>
            </p:cNvSpPr>
            <p:nvPr/>
          </p:nvSpPr>
          <p:spPr bwMode="gray">
            <a:xfrm>
              <a:off x="1842" y="3240"/>
              <a:ext cx="371" cy="362"/>
            </a:xfrm>
            <a:custGeom>
              <a:avLst/>
              <a:gdLst>
                <a:gd name="T0" fmla="*/ 488387 w 254"/>
                <a:gd name="T1" fmla="*/ 2720 h 268"/>
                <a:gd name="T2" fmla="*/ 450791 w 254"/>
                <a:gd name="T3" fmla="*/ 37470 h 268"/>
                <a:gd name="T4" fmla="*/ 236809 w 254"/>
                <a:gd name="T5" fmla="*/ 65768 h 268"/>
                <a:gd name="T6" fmla="*/ 236809 w 254"/>
                <a:gd name="T7" fmla="*/ 110663 h 268"/>
                <a:gd name="T8" fmla="*/ 186633 w 254"/>
                <a:gd name="T9" fmla="*/ 144288 h 268"/>
                <a:gd name="T10" fmla="*/ 174227 w 254"/>
                <a:gd name="T11" fmla="*/ 175000 h 268"/>
                <a:gd name="T12" fmla="*/ 0 w 254"/>
                <a:gd name="T13" fmla="*/ 206116 h 268"/>
                <a:gd name="T14" fmla="*/ 0 w 254"/>
                <a:gd name="T15" fmla="*/ 232724 h 268"/>
                <a:gd name="T16" fmla="*/ 119282 w 254"/>
                <a:gd name="T17" fmla="*/ 234534 h 268"/>
                <a:gd name="T18" fmla="*/ 224530 w 254"/>
                <a:gd name="T19" fmla="*/ 246929 h 268"/>
                <a:gd name="T20" fmla="*/ 236809 w 254"/>
                <a:gd name="T21" fmla="*/ 250576 h 268"/>
                <a:gd name="T22" fmla="*/ 513425 w 254"/>
                <a:gd name="T23" fmla="*/ 270176 h 268"/>
                <a:gd name="T24" fmla="*/ 632738 w 254"/>
                <a:gd name="T25" fmla="*/ 257890 h 268"/>
                <a:gd name="T26" fmla="*/ 1016328 w 254"/>
                <a:gd name="T27" fmla="*/ 257890 h 268"/>
                <a:gd name="T28" fmla="*/ 1120950 w 254"/>
                <a:gd name="T29" fmla="*/ 236381 h 268"/>
                <a:gd name="T30" fmla="*/ 1256067 w 254"/>
                <a:gd name="T31" fmla="*/ 216448 h 268"/>
                <a:gd name="T32" fmla="*/ 1332099 w 254"/>
                <a:gd name="T33" fmla="*/ 171604 h 268"/>
                <a:gd name="T34" fmla="*/ 1441554 w 254"/>
                <a:gd name="T35" fmla="*/ 149337 h 268"/>
                <a:gd name="T36" fmla="*/ 1441554 w 254"/>
                <a:gd name="T37" fmla="*/ 112970 h 268"/>
                <a:gd name="T38" fmla="*/ 1547362 w 254"/>
                <a:gd name="T39" fmla="*/ 105993 h 268"/>
                <a:gd name="T40" fmla="*/ 1535346 w 254"/>
                <a:gd name="T41" fmla="*/ 73903 h 268"/>
                <a:gd name="T42" fmla="*/ 1441554 w 254"/>
                <a:gd name="T43" fmla="*/ 84788 h 268"/>
                <a:gd name="T44" fmla="*/ 1123187 w 254"/>
                <a:gd name="T45" fmla="*/ 31279 h 268"/>
                <a:gd name="T46" fmla="*/ 1021962 w 254"/>
                <a:gd name="T47" fmla="*/ 30143 h 268"/>
                <a:gd name="T48" fmla="*/ 675695 w 254"/>
                <a:gd name="T49" fmla="*/ 0 h 2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4"/>
                <a:gd name="T76" fmla="*/ 0 h 268"/>
                <a:gd name="T77" fmla="*/ 254 w 254"/>
                <a:gd name="T78" fmla="*/ 268 h 2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4" h="268">
                  <a:moveTo>
                    <a:pt x="80" y="3"/>
                  </a:moveTo>
                  <a:lnTo>
                    <a:pt x="74" y="37"/>
                  </a:lnTo>
                  <a:lnTo>
                    <a:pt x="39" y="65"/>
                  </a:lnTo>
                  <a:lnTo>
                    <a:pt x="39" y="110"/>
                  </a:lnTo>
                  <a:lnTo>
                    <a:pt x="31" y="143"/>
                  </a:lnTo>
                  <a:lnTo>
                    <a:pt x="29" y="174"/>
                  </a:lnTo>
                  <a:lnTo>
                    <a:pt x="0" y="204"/>
                  </a:lnTo>
                  <a:lnTo>
                    <a:pt x="0" y="231"/>
                  </a:lnTo>
                  <a:lnTo>
                    <a:pt x="20" y="233"/>
                  </a:lnTo>
                  <a:lnTo>
                    <a:pt x="37" y="245"/>
                  </a:lnTo>
                  <a:lnTo>
                    <a:pt x="39" y="249"/>
                  </a:lnTo>
                  <a:lnTo>
                    <a:pt x="84" y="268"/>
                  </a:lnTo>
                  <a:lnTo>
                    <a:pt x="104" y="256"/>
                  </a:lnTo>
                  <a:lnTo>
                    <a:pt x="167" y="256"/>
                  </a:lnTo>
                  <a:lnTo>
                    <a:pt x="184" y="235"/>
                  </a:lnTo>
                  <a:lnTo>
                    <a:pt x="206" y="215"/>
                  </a:lnTo>
                  <a:lnTo>
                    <a:pt x="219" y="170"/>
                  </a:lnTo>
                  <a:lnTo>
                    <a:pt x="237" y="148"/>
                  </a:lnTo>
                  <a:lnTo>
                    <a:pt x="237" y="112"/>
                  </a:lnTo>
                  <a:lnTo>
                    <a:pt x="254" y="105"/>
                  </a:lnTo>
                  <a:lnTo>
                    <a:pt x="252" y="73"/>
                  </a:lnTo>
                  <a:lnTo>
                    <a:pt x="237" y="84"/>
                  </a:lnTo>
                  <a:lnTo>
                    <a:pt x="185" y="31"/>
                  </a:lnTo>
                  <a:lnTo>
                    <a:pt x="168" y="30"/>
                  </a:lnTo>
                  <a:lnTo>
                    <a:pt x="111" y="0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09" name="Freeform 11"/>
            <p:cNvSpPr>
              <a:spLocks/>
            </p:cNvSpPr>
            <p:nvPr/>
          </p:nvSpPr>
          <p:spPr bwMode="gray">
            <a:xfrm>
              <a:off x="1887" y="952"/>
              <a:ext cx="278" cy="208"/>
            </a:xfrm>
            <a:custGeom>
              <a:avLst/>
              <a:gdLst>
                <a:gd name="T0" fmla="*/ 251410 w 191"/>
                <a:gd name="T1" fmla="*/ 6520 h 153"/>
                <a:gd name="T2" fmla="*/ 416933 w 191"/>
                <a:gd name="T3" fmla="*/ 19430 h 153"/>
                <a:gd name="T4" fmla="*/ 988735 w 191"/>
                <a:gd name="T5" fmla="*/ 0 h 153"/>
                <a:gd name="T6" fmla="*/ 1048607 w 191"/>
                <a:gd name="T7" fmla="*/ 54530 h 153"/>
                <a:gd name="T8" fmla="*/ 931779 w 191"/>
                <a:gd name="T9" fmla="*/ 97237 h 153"/>
                <a:gd name="T10" fmla="*/ 988735 w 191"/>
                <a:gd name="T11" fmla="*/ 110636 h 153"/>
                <a:gd name="T12" fmla="*/ 988735 w 191"/>
                <a:gd name="T13" fmla="*/ 140594 h 153"/>
                <a:gd name="T14" fmla="*/ 1071641 w 191"/>
                <a:gd name="T15" fmla="*/ 157975 h 153"/>
                <a:gd name="T16" fmla="*/ 958963 w 191"/>
                <a:gd name="T17" fmla="*/ 179057 h 153"/>
                <a:gd name="T18" fmla="*/ 651073 w 191"/>
                <a:gd name="T19" fmla="*/ 174365 h 153"/>
                <a:gd name="T20" fmla="*/ 466721 w 191"/>
                <a:gd name="T21" fmla="*/ 160172 h 153"/>
                <a:gd name="T22" fmla="*/ 347548 w 191"/>
                <a:gd name="T23" fmla="*/ 156090 h 153"/>
                <a:gd name="T24" fmla="*/ 331820 w 191"/>
                <a:gd name="T25" fmla="*/ 137590 h 153"/>
                <a:gd name="T26" fmla="*/ 76594 w 191"/>
                <a:gd name="T27" fmla="*/ 101208 h 153"/>
                <a:gd name="T28" fmla="*/ 0 w 191"/>
                <a:gd name="T29" fmla="*/ 70107 h 153"/>
                <a:gd name="T30" fmla="*/ 251410 w 191"/>
                <a:gd name="T31" fmla="*/ 652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153"/>
                <a:gd name="T50" fmla="*/ 191 w 191"/>
                <a:gd name="T51" fmla="*/ 153 h 1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153">
                  <a:moveTo>
                    <a:pt x="45" y="5"/>
                  </a:moveTo>
                  <a:lnTo>
                    <a:pt x="74" y="17"/>
                  </a:lnTo>
                  <a:lnTo>
                    <a:pt x="176" y="0"/>
                  </a:lnTo>
                  <a:lnTo>
                    <a:pt x="187" y="46"/>
                  </a:lnTo>
                  <a:lnTo>
                    <a:pt x="166" y="83"/>
                  </a:lnTo>
                  <a:lnTo>
                    <a:pt x="176" y="95"/>
                  </a:lnTo>
                  <a:lnTo>
                    <a:pt x="176" y="120"/>
                  </a:lnTo>
                  <a:lnTo>
                    <a:pt x="191" y="135"/>
                  </a:lnTo>
                  <a:lnTo>
                    <a:pt x="171" y="153"/>
                  </a:lnTo>
                  <a:lnTo>
                    <a:pt x="116" y="149"/>
                  </a:lnTo>
                  <a:lnTo>
                    <a:pt x="83" y="137"/>
                  </a:lnTo>
                  <a:lnTo>
                    <a:pt x="62" y="134"/>
                  </a:lnTo>
                  <a:lnTo>
                    <a:pt x="59" y="118"/>
                  </a:lnTo>
                  <a:lnTo>
                    <a:pt x="14" y="87"/>
                  </a:lnTo>
                  <a:lnTo>
                    <a:pt x="0" y="60"/>
                  </a:lnTo>
                  <a:lnTo>
                    <a:pt x="45" y="5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10" name="Freeform 12"/>
            <p:cNvSpPr>
              <a:spLocks/>
            </p:cNvSpPr>
            <p:nvPr/>
          </p:nvSpPr>
          <p:spPr bwMode="gray">
            <a:xfrm>
              <a:off x="2129" y="946"/>
              <a:ext cx="142" cy="190"/>
            </a:xfrm>
            <a:custGeom>
              <a:avLst/>
              <a:gdLst>
                <a:gd name="T0" fmla="*/ 48087 w 98"/>
                <a:gd name="T1" fmla="*/ 3912 h 139"/>
                <a:gd name="T2" fmla="*/ 132954 w 98"/>
                <a:gd name="T3" fmla="*/ 0 h 139"/>
                <a:gd name="T4" fmla="*/ 263083 w 98"/>
                <a:gd name="T5" fmla="*/ 44680 h 139"/>
                <a:gd name="T6" fmla="*/ 414576 w 98"/>
                <a:gd name="T7" fmla="*/ 61073 h 139"/>
                <a:gd name="T8" fmla="*/ 496220 w 98"/>
                <a:gd name="T9" fmla="*/ 89080 h 139"/>
                <a:gd name="T10" fmla="*/ 482674 w 98"/>
                <a:gd name="T11" fmla="*/ 94758 h 139"/>
                <a:gd name="T12" fmla="*/ 419507 w 98"/>
                <a:gd name="T13" fmla="*/ 92981 h 139"/>
                <a:gd name="T14" fmla="*/ 326543 w 98"/>
                <a:gd name="T15" fmla="*/ 127096 h 139"/>
                <a:gd name="T16" fmla="*/ 204358 w 98"/>
                <a:gd name="T17" fmla="*/ 166440 h 139"/>
                <a:gd name="T18" fmla="*/ 116028 w 98"/>
                <a:gd name="T19" fmla="*/ 183891 h 139"/>
                <a:gd name="T20" fmla="*/ 48087 w 98"/>
                <a:gd name="T21" fmla="*/ 165586 h 139"/>
                <a:gd name="T22" fmla="*/ 48087 w 98"/>
                <a:gd name="T23" fmla="*/ 133939 h 139"/>
                <a:gd name="T24" fmla="*/ 0 w 98"/>
                <a:gd name="T25" fmla="*/ 115729 h 139"/>
                <a:gd name="T26" fmla="*/ 102598 w 98"/>
                <a:gd name="T27" fmla="*/ 65976 h 139"/>
                <a:gd name="T28" fmla="*/ 77177 w 98"/>
                <a:gd name="T29" fmla="*/ 29667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139"/>
                <a:gd name="T47" fmla="*/ 98 w 98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139">
                  <a:moveTo>
                    <a:pt x="10" y="3"/>
                  </a:moveTo>
                  <a:lnTo>
                    <a:pt x="26" y="0"/>
                  </a:lnTo>
                  <a:lnTo>
                    <a:pt x="52" y="34"/>
                  </a:lnTo>
                  <a:lnTo>
                    <a:pt x="82" y="46"/>
                  </a:lnTo>
                  <a:lnTo>
                    <a:pt x="98" y="67"/>
                  </a:lnTo>
                  <a:lnTo>
                    <a:pt x="95" y="72"/>
                  </a:lnTo>
                  <a:lnTo>
                    <a:pt x="83" y="70"/>
                  </a:lnTo>
                  <a:lnTo>
                    <a:pt x="64" y="96"/>
                  </a:lnTo>
                  <a:lnTo>
                    <a:pt x="41" y="126"/>
                  </a:lnTo>
                  <a:lnTo>
                    <a:pt x="23" y="139"/>
                  </a:lnTo>
                  <a:lnTo>
                    <a:pt x="10" y="125"/>
                  </a:lnTo>
                  <a:lnTo>
                    <a:pt x="10" y="101"/>
                  </a:lnTo>
                  <a:lnTo>
                    <a:pt x="0" y="87"/>
                  </a:lnTo>
                  <a:lnTo>
                    <a:pt x="21" y="50"/>
                  </a:lnTo>
                  <a:lnTo>
                    <a:pt x="15" y="23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11" name="Freeform 13"/>
            <p:cNvSpPr>
              <a:spLocks/>
            </p:cNvSpPr>
            <p:nvPr/>
          </p:nvSpPr>
          <p:spPr bwMode="gray">
            <a:xfrm>
              <a:off x="1581" y="2572"/>
              <a:ext cx="564" cy="542"/>
            </a:xfrm>
            <a:custGeom>
              <a:avLst/>
              <a:gdLst>
                <a:gd name="T0" fmla="*/ 440722 w 387"/>
                <a:gd name="T1" fmla="*/ 0 h 400"/>
                <a:gd name="T2" fmla="*/ 165850 w 387"/>
                <a:gd name="T3" fmla="*/ 51352 h 400"/>
                <a:gd name="T4" fmla="*/ 142384 w 387"/>
                <a:gd name="T5" fmla="*/ 76044 h 400"/>
                <a:gd name="T6" fmla="*/ 59653 w 387"/>
                <a:gd name="T7" fmla="*/ 99602 h 400"/>
                <a:gd name="T8" fmla="*/ 0 w 387"/>
                <a:gd name="T9" fmla="*/ 144271 h 400"/>
                <a:gd name="T10" fmla="*/ 59653 w 387"/>
                <a:gd name="T11" fmla="*/ 171035 h 400"/>
                <a:gd name="T12" fmla="*/ 305088 w 387"/>
                <a:gd name="T13" fmla="*/ 200898 h 400"/>
                <a:gd name="T14" fmla="*/ 482688 w 387"/>
                <a:gd name="T15" fmla="*/ 207054 h 400"/>
                <a:gd name="T16" fmla="*/ 838119 w 387"/>
                <a:gd name="T17" fmla="*/ 244904 h 400"/>
                <a:gd name="T18" fmla="*/ 995881 w 387"/>
                <a:gd name="T19" fmla="*/ 250553 h 400"/>
                <a:gd name="T20" fmla="*/ 1138206 w 387"/>
                <a:gd name="T21" fmla="*/ 268474 h 400"/>
                <a:gd name="T22" fmla="*/ 1255001 w 387"/>
                <a:gd name="T23" fmla="*/ 304103 h 400"/>
                <a:gd name="T24" fmla="*/ 1266607 w 387"/>
                <a:gd name="T25" fmla="*/ 357259 h 400"/>
                <a:gd name="T26" fmla="*/ 1186018 w 387"/>
                <a:gd name="T27" fmla="*/ 375480 h 400"/>
                <a:gd name="T28" fmla="*/ 1208438 w 387"/>
                <a:gd name="T29" fmla="*/ 399285 h 400"/>
                <a:gd name="T30" fmla="*/ 1399586 w 387"/>
                <a:gd name="T31" fmla="*/ 424748 h 400"/>
                <a:gd name="T32" fmla="*/ 1805301 w 387"/>
                <a:gd name="T33" fmla="*/ 433250 h 400"/>
                <a:gd name="T34" fmla="*/ 1976342 w 387"/>
                <a:gd name="T35" fmla="*/ 380910 h 400"/>
                <a:gd name="T36" fmla="*/ 2124671 w 387"/>
                <a:gd name="T37" fmla="*/ 362725 h 400"/>
                <a:gd name="T38" fmla="*/ 2238235 w 387"/>
                <a:gd name="T39" fmla="*/ 345476 h 400"/>
                <a:gd name="T40" fmla="*/ 2232685 w 387"/>
                <a:gd name="T41" fmla="*/ 304103 h 400"/>
                <a:gd name="T42" fmla="*/ 2185885 w 387"/>
                <a:gd name="T43" fmla="*/ 284352 h 400"/>
                <a:gd name="T44" fmla="*/ 2030254 w 387"/>
                <a:gd name="T45" fmla="*/ 270618 h 400"/>
                <a:gd name="T46" fmla="*/ 2022699 w 387"/>
                <a:gd name="T47" fmla="*/ 249176 h 400"/>
                <a:gd name="T48" fmla="*/ 2099358 w 387"/>
                <a:gd name="T49" fmla="*/ 238923 h 400"/>
                <a:gd name="T50" fmla="*/ 2082325 w 387"/>
                <a:gd name="T51" fmla="*/ 196169 h 400"/>
                <a:gd name="T52" fmla="*/ 1908307 w 387"/>
                <a:gd name="T53" fmla="*/ 193827 h 400"/>
                <a:gd name="T54" fmla="*/ 1838073 w 387"/>
                <a:gd name="T55" fmla="*/ 180741 h 400"/>
                <a:gd name="T56" fmla="*/ 1785336 w 387"/>
                <a:gd name="T57" fmla="*/ 160496 h 400"/>
                <a:gd name="T58" fmla="*/ 1692083 w 387"/>
                <a:gd name="T59" fmla="*/ 118447 h 400"/>
                <a:gd name="T60" fmla="*/ 1328264 w 387"/>
                <a:gd name="T61" fmla="*/ 119278 h 400"/>
                <a:gd name="T62" fmla="*/ 1249535 w 387"/>
                <a:gd name="T63" fmla="*/ 101452 h 400"/>
                <a:gd name="T64" fmla="*/ 1249535 w 387"/>
                <a:gd name="T65" fmla="*/ 11877 h 400"/>
                <a:gd name="T66" fmla="*/ 927108 w 387"/>
                <a:gd name="T67" fmla="*/ 13352 h 400"/>
                <a:gd name="T68" fmla="*/ 756089 w 387"/>
                <a:gd name="T69" fmla="*/ 0 h 400"/>
                <a:gd name="T70" fmla="*/ 440722 w 387"/>
                <a:gd name="T71" fmla="*/ 0 h 4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7"/>
                <a:gd name="T109" fmla="*/ 0 h 400"/>
                <a:gd name="T110" fmla="*/ 387 w 387"/>
                <a:gd name="T111" fmla="*/ 400 h 4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7" h="400">
                  <a:moveTo>
                    <a:pt x="76" y="0"/>
                  </a:moveTo>
                  <a:lnTo>
                    <a:pt x="29" y="47"/>
                  </a:lnTo>
                  <a:lnTo>
                    <a:pt x="25" y="70"/>
                  </a:lnTo>
                  <a:lnTo>
                    <a:pt x="10" y="92"/>
                  </a:lnTo>
                  <a:lnTo>
                    <a:pt x="0" y="133"/>
                  </a:lnTo>
                  <a:lnTo>
                    <a:pt x="10" y="158"/>
                  </a:lnTo>
                  <a:lnTo>
                    <a:pt x="53" y="185"/>
                  </a:lnTo>
                  <a:lnTo>
                    <a:pt x="84" y="191"/>
                  </a:lnTo>
                  <a:lnTo>
                    <a:pt x="145" y="226"/>
                  </a:lnTo>
                  <a:lnTo>
                    <a:pt x="172" y="232"/>
                  </a:lnTo>
                  <a:lnTo>
                    <a:pt x="197" y="248"/>
                  </a:lnTo>
                  <a:lnTo>
                    <a:pt x="217" y="281"/>
                  </a:lnTo>
                  <a:lnTo>
                    <a:pt x="219" y="330"/>
                  </a:lnTo>
                  <a:lnTo>
                    <a:pt x="205" y="347"/>
                  </a:lnTo>
                  <a:lnTo>
                    <a:pt x="209" y="369"/>
                  </a:lnTo>
                  <a:lnTo>
                    <a:pt x="242" y="392"/>
                  </a:lnTo>
                  <a:lnTo>
                    <a:pt x="312" y="400"/>
                  </a:lnTo>
                  <a:lnTo>
                    <a:pt x="342" y="352"/>
                  </a:lnTo>
                  <a:lnTo>
                    <a:pt x="368" y="335"/>
                  </a:lnTo>
                  <a:lnTo>
                    <a:pt x="387" y="319"/>
                  </a:lnTo>
                  <a:lnTo>
                    <a:pt x="386" y="281"/>
                  </a:lnTo>
                  <a:lnTo>
                    <a:pt x="378" y="263"/>
                  </a:lnTo>
                  <a:lnTo>
                    <a:pt x="351" y="250"/>
                  </a:lnTo>
                  <a:lnTo>
                    <a:pt x="350" y="230"/>
                  </a:lnTo>
                  <a:lnTo>
                    <a:pt x="363" y="221"/>
                  </a:lnTo>
                  <a:lnTo>
                    <a:pt x="360" y="181"/>
                  </a:lnTo>
                  <a:lnTo>
                    <a:pt x="330" y="179"/>
                  </a:lnTo>
                  <a:lnTo>
                    <a:pt x="318" y="167"/>
                  </a:lnTo>
                  <a:lnTo>
                    <a:pt x="309" y="148"/>
                  </a:lnTo>
                  <a:lnTo>
                    <a:pt x="293" y="109"/>
                  </a:lnTo>
                  <a:lnTo>
                    <a:pt x="230" y="110"/>
                  </a:lnTo>
                  <a:lnTo>
                    <a:pt x="216" y="94"/>
                  </a:lnTo>
                  <a:lnTo>
                    <a:pt x="216" y="11"/>
                  </a:lnTo>
                  <a:lnTo>
                    <a:pt x="160" y="12"/>
                  </a:lnTo>
                  <a:lnTo>
                    <a:pt x="131" y="0"/>
                  </a:lnTo>
                  <a:lnTo>
                    <a:pt x="76" y="0"/>
                  </a:lnTo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12" name="Freeform 14"/>
            <p:cNvSpPr>
              <a:spLocks/>
            </p:cNvSpPr>
            <p:nvPr/>
          </p:nvSpPr>
          <p:spPr bwMode="gray">
            <a:xfrm>
              <a:off x="1128" y="2732"/>
              <a:ext cx="910" cy="936"/>
            </a:xfrm>
            <a:custGeom>
              <a:avLst/>
              <a:gdLst>
                <a:gd name="T0" fmla="*/ 788 w 910"/>
                <a:gd name="T1" fmla="*/ 936 h 936"/>
                <a:gd name="T2" fmla="*/ 790 w 910"/>
                <a:gd name="T3" fmla="*/ 910 h 936"/>
                <a:gd name="T4" fmla="*/ 768 w 910"/>
                <a:gd name="T5" fmla="*/ 836 h 936"/>
                <a:gd name="T6" fmla="*/ 744 w 910"/>
                <a:gd name="T7" fmla="*/ 822 h 936"/>
                <a:gd name="T8" fmla="*/ 714 w 910"/>
                <a:gd name="T9" fmla="*/ 820 h 936"/>
                <a:gd name="T10" fmla="*/ 714 w 910"/>
                <a:gd name="T11" fmla="*/ 782 h 936"/>
                <a:gd name="T12" fmla="*/ 758 w 910"/>
                <a:gd name="T13" fmla="*/ 746 h 936"/>
                <a:gd name="T14" fmla="*/ 758 w 910"/>
                <a:gd name="T15" fmla="*/ 702 h 936"/>
                <a:gd name="T16" fmla="*/ 772 w 910"/>
                <a:gd name="T17" fmla="*/ 658 h 936"/>
                <a:gd name="T18" fmla="*/ 772 w 910"/>
                <a:gd name="T19" fmla="*/ 592 h 936"/>
                <a:gd name="T20" fmla="*/ 824 w 910"/>
                <a:gd name="T21" fmla="*/ 550 h 936"/>
                <a:gd name="T22" fmla="*/ 832 w 910"/>
                <a:gd name="T23" fmla="*/ 510 h 936"/>
                <a:gd name="T24" fmla="*/ 828 w 910"/>
                <a:gd name="T25" fmla="*/ 490 h 936"/>
                <a:gd name="T26" fmla="*/ 910 w 910"/>
                <a:gd name="T27" fmla="*/ 380 h 936"/>
                <a:gd name="T28" fmla="*/ 806 w 910"/>
                <a:gd name="T29" fmla="*/ 370 h 936"/>
                <a:gd name="T30" fmla="*/ 756 w 910"/>
                <a:gd name="T31" fmla="*/ 338 h 936"/>
                <a:gd name="T32" fmla="*/ 750 w 910"/>
                <a:gd name="T33" fmla="*/ 306 h 936"/>
                <a:gd name="T34" fmla="*/ 772 w 910"/>
                <a:gd name="T35" fmla="*/ 288 h 936"/>
                <a:gd name="T36" fmla="*/ 770 w 910"/>
                <a:gd name="T37" fmla="*/ 214 h 936"/>
                <a:gd name="T38" fmla="*/ 736 w 910"/>
                <a:gd name="T39" fmla="*/ 172 h 936"/>
                <a:gd name="T40" fmla="*/ 702 w 910"/>
                <a:gd name="T41" fmla="*/ 152 h 936"/>
                <a:gd name="T42" fmla="*/ 656 w 910"/>
                <a:gd name="T43" fmla="*/ 146 h 936"/>
                <a:gd name="T44" fmla="*/ 576 w 910"/>
                <a:gd name="T45" fmla="*/ 96 h 936"/>
                <a:gd name="T46" fmla="*/ 528 w 910"/>
                <a:gd name="T47" fmla="*/ 88 h 936"/>
                <a:gd name="T48" fmla="*/ 464 w 910"/>
                <a:gd name="T49" fmla="*/ 52 h 936"/>
                <a:gd name="T50" fmla="*/ 452 w 910"/>
                <a:gd name="T51" fmla="*/ 18 h 936"/>
                <a:gd name="T52" fmla="*/ 416 w 910"/>
                <a:gd name="T53" fmla="*/ 22 h 936"/>
                <a:gd name="T54" fmla="*/ 374 w 910"/>
                <a:gd name="T55" fmla="*/ 0 h 936"/>
                <a:gd name="T56" fmla="*/ 358 w 910"/>
                <a:gd name="T57" fmla="*/ 50 h 936"/>
                <a:gd name="T58" fmla="*/ 276 w 910"/>
                <a:gd name="T59" fmla="*/ 18 h 936"/>
                <a:gd name="T60" fmla="*/ 256 w 910"/>
                <a:gd name="T61" fmla="*/ 18 h 936"/>
                <a:gd name="T62" fmla="*/ 218 w 910"/>
                <a:gd name="T63" fmla="*/ 2 h 936"/>
                <a:gd name="T64" fmla="*/ 166 w 910"/>
                <a:gd name="T65" fmla="*/ 24 h 936"/>
                <a:gd name="T66" fmla="*/ 190 w 910"/>
                <a:gd name="T67" fmla="*/ 100 h 936"/>
                <a:gd name="T68" fmla="*/ 170 w 910"/>
                <a:gd name="T69" fmla="*/ 142 h 936"/>
                <a:gd name="T70" fmla="*/ 114 w 910"/>
                <a:gd name="T71" fmla="*/ 168 h 936"/>
                <a:gd name="T72" fmla="*/ 82 w 910"/>
                <a:gd name="T73" fmla="*/ 240 h 936"/>
                <a:gd name="T74" fmla="*/ 98 w 910"/>
                <a:gd name="T75" fmla="*/ 266 h 936"/>
                <a:gd name="T76" fmla="*/ 90 w 910"/>
                <a:gd name="T77" fmla="*/ 354 h 936"/>
                <a:gd name="T78" fmla="*/ 70 w 910"/>
                <a:gd name="T79" fmla="*/ 412 h 936"/>
                <a:gd name="T80" fmla="*/ 0 w 910"/>
                <a:gd name="T81" fmla="*/ 488 h 936"/>
                <a:gd name="T82" fmla="*/ 24 w 910"/>
                <a:gd name="T83" fmla="*/ 580 h 936"/>
                <a:gd name="T84" fmla="*/ 48 w 910"/>
                <a:gd name="T85" fmla="*/ 878 h 936"/>
                <a:gd name="T86" fmla="*/ 788 w 910"/>
                <a:gd name="T87" fmla="*/ 936 h 9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0"/>
                <a:gd name="T133" fmla="*/ 0 h 936"/>
                <a:gd name="T134" fmla="*/ 910 w 910"/>
                <a:gd name="T135" fmla="*/ 936 h 9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0" h="936">
                  <a:moveTo>
                    <a:pt x="788" y="936"/>
                  </a:moveTo>
                  <a:lnTo>
                    <a:pt x="790" y="910"/>
                  </a:lnTo>
                  <a:lnTo>
                    <a:pt x="768" y="836"/>
                  </a:lnTo>
                  <a:lnTo>
                    <a:pt x="744" y="822"/>
                  </a:lnTo>
                  <a:lnTo>
                    <a:pt x="714" y="820"/>
                  </a:lnTo>
                  <a:lnTo>
                    <a:pt x="714" y="782"/>
                  </a:lnTo>
                  <a:lnTo>
                    <a:pt x="758" y="746"/>
                  </a:lnTo>
                  <a:lnTo>
                    <a:pt x="758" y="702"/>
                  </a:lnTo>
                  <a:lnTo>
                    <a:pt x="772" y="658"/>
                  </a:lnTo>
                  <a:lnTo>
                    <a:pt x="772" y="592"/>
                  </a:lnTo>
                  <a:lnTo>
                    <a:pt x="824" y="550"/>
                  </a:lnTo>
                  <a:lnTo>
                    <a:pt x="832" y="510"/>
                  </a:lnTo>
                  <a:lnTo>
                    <a:pt x="828" y="490"/>
                  </a:lnTo>
                  <a:lnTo>
                    <a:pt x="910" y="380"/>
                  </a:lnTo>
                  <a:lnTo>
                    <a:pt x="806" y="370"/>
                  </a:lnTo>
                  <a:lnTo>
                    <a:pt x="756" y="338"/>
                  </a:lnTo>
                  <a:lnTo>
                    <a:pt x="750" y="306"/>
                  </a:lnTo>
                  <a:lnTo>
                    <a:pt x="772" y="288"/>
                  </a:lnTo>
                  <a:lnTo>
                    <a:pt x="770" y="214"/>
                  </a:lnTo>
                  <a:lnTo>
                    <a:pt x="736" y="172"/>
                  </a:lnTo>
                  <a:lnTo>
                    <a:pt x="702" y="152"/>
                  </a:lnTo>
                  <a:lnTo>
                    <a:pt x="656" y="146"/>
                  </a:lnTo>
                  <a:lnTo>
                    <a:pt x="576" y="96"/>
                  </a:lnTo>
                  <a:lnTo>
                    <a:pt x="528" y="88"/>
                  </a:lnTo>
                  <a:lnTo>
                    <a:pt x="464" y="52"/>
                  </a:lnTo>
                  <a:lnTo>
                    <a:pt x="452" y="18"/>
                  </a:lnTo>
                  <a:lnTo>
                    <a:pt x="416" y="22"/>
                  </a:lnTo>
                  <a:lnTo>
                    <a:pt x="374" y="0"/>
                  </a:lnTo>
                  <a:lnTo>
                    <a:pt x="358" y="50"/>
                  </a:lnTo>
                  <a:lnTo>
                    <a:pt x="276" y="18"/>
                  </a:lnTo>
                  <a:lnTo>
                    <a:pt x="256" y="18"/>
                  </a:lnTo>
                  <a:lnTo>
                    <a:pt x="218" y="2"/>
                  </a:lnTo>
                  <a:lnTo>
                    <a:pt x="166" y="24"/>
                  </a:lnTo>
                  <a:lnTo>
                    <a:pt x="190" y="100"/>
                  </a:lnTo>
                  <a:lnTo>
                    <a:pt x="170" y="142"/>
                  </a:lnTo>
                  <a:lnTo>
                    <a:pt x="114" y="168"/>
                  </a:lnTo>
                  <a:lnTo>
                    <a:pt x="82" y="240"/>
                  </a:lnTo>
                  <a:lnTo>
                    <a:pt x="98" y="266"/>
                  </a:lnTo>
                  <a:lnTo>
                    <a:pt x="90" y="354"/>
                  </a:lnTo>
                  <a:lnTo>
                    <a:pt x="70" y="412"/>
                  </a:lnTo>
                  <a:lnTo>
                    <a:pt x="0" y="488"/>
                  </a:lnTo>
                  <a:lnTo>
                    <a:pt x="24" y="580"/>
                  </a:lnTo>
                  <a:lnTo>
                    <a:pt x="48" y="878"/>
                  </a:lnTo>
                  <a:lnTo>
                    <a:pt x="788" y="936"/>
                  </a:ln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613" name="Freeform 15"/>
            <p:cNvSpPr>
              <a:spLocks/>
            </p:cNvSpPr>
            <p:nvPr/>
          </p:nvSpPr>
          <p:spPr bwMode="gray">
            <a:xfrm>
              <a:off x="1046" y="2446"/>
              <a:ext cx="270" cy="1162"/>
            </a:xfrm>
            <a:custGeom>
              <a:avLst/>
              <a:gdLst>
                <a:gd name="T0" fmla="*/ 128 w 270"/>
                <a:gd name="T1" fmla="*/ 1162 h 1162"/>
                <a:gd name="T2" fmla="*/ 0 w 270"/>
                <a:gd name="T3" fmla="*/ 1162 h 1162"/>
                <a:gd name="T4" fmla="*/ 34 w 270"/>
                <a:gd name="T5" fmla="*/ 1128 h 1162"/>
                <a:gd name="T6" fmla="*/ 36 w 270"/>
                <a:gd name="T7" fmla="*/ 882 h 1162"/>
                <a:gd name="T8" fmla="*/ 74 w 270"/>
                <a:gd name="T9" fmla="*/ 838 h 1162"/>
                <a:gd name="T10" fmla="*/ 42 w 270"/>
                <a:gd name="T11" fmla="*/ 786 h 1162"/>
                <a:gd name="T12" fmla="*/ 36 w 270"/>
                <a:gd name="T13" fmla="*/ 706 h 1162"/>
                <a:gd name="T14" fmla="*/ 50 w 270"/>
                <a:gd name="T15" fmla="*/ 688 h 1162"/>
                <a:gd name="T16" fmla="*/ 56 w 270"/>
                <a:gd name="T17" fmla="*/ 640 h 1162"/>
                <a:gd name="T18" fmla="*/ 56 w 270"/>
                <a:gd name="T19" fmla="*/ 440 h 1162"/>
                <a:gd name="T20" fmla="*/ 22 w 270"/>
                <a:gd name="T21" fmla="*/ 420 h 1162"/>
                <a:gd name="T22" fmla="*/ 54 w 270"/>
                <a:gd name="T23" fmla="*/ 384 h 1162"/>
                <a:gd name="T24" fmla="*/ 52 w 270"/>
                <a:gd name="T25" fmla="*/ 162 h 1162"/>
                <a:gd name="T26" fmla="*/ 32 w 270"/>
                <a:gd name="T27" fmla="*/ 98 h 1162"/>
                <a:gd name="T28" fmla="*/ 4 w 270"/>
                <a:gd name="T29" fmla="*/ 72 h 1162"/>
                <a:gd name="T30" fmla="*/ 52 w 270"/>
                <a:gd name="T31" fmla="*/ 0 h 1162"/>
                <a:gd name="T32" fmla="*/ 104 w 270"/>
                <a:gd name="T33" fmla="*/ 64 h 1162"/>
                <a:gd name="T34" fmla="*/ 142 w 270"/>
                <a:gd name="T35" fmla="*/ 152 h 1162"/>
                <a:gd name="T36" fmla="*/ 108 w 270"/>
                <a:gd name="T37" fmla="*/ 238 h 1162"/>
                <a:gd name="T38" fmla="*/ 248 w 270"/>
                <a:gd name="T39" fmla="*/ 314 h 1162"/>
                <a:gd name="T40" fmla="*/ 270 w 270"/>
                <a:gd name="T41" fmla="*/ 382 h 1162"/>
                <a:gd name="T42" fmla="*/ 252 w 270"/>
                <a:gd name="T43" fmla="*/ 426 h 1162"/>
                <a:gd name="T44" fmla="*/ 194 w 270"/>
                <a:gd name="T45" fmla="*/ 452 h 1162"/>
                <a:gd name="T46" fmla="*/ 162 w 270"/>
                <a:gd name="T47" fmla="*/ 528 h 1162"/>
                <a:gd name="T48" fmla="*/ 178 w 270"/>
                <a:gd name="T49" fmla="*/ 550 h 1162"/>
                <a:gd name="T50" fmla="*/ 168 w 270"/>
                <a:gd name="T51" fmla="*/ 642 h 1162"/>
                <a:gd name="T52" fmla="*/ 146 w 270"/>
                <a:gd name="T53" fmla="*/ 700 h 1162"/>
                <a:gd name="T54" fmla="*/ 82 w 270"/>
                <a:gd name="T55" fmla="*/ 770 h 1162"/>
                <a:gd name="T56" fmla="*/ 110 w 270"/>
                <a:gd name="T57" fmla="*/ 876 h 1162"/>
                <a:gd name="T58" fmla="*/ 128 w 270"/>
                <a:gd name="T59" fmla="*/ 1162 h 11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0"/>
                <a:gd name="T91" fmla="*/ 0 h 1162"/>
                <a:gd name="T92" fmla="*/ 270 w 270"/>
                <a:gd name="T93" fmla="*/ 1162 h 11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0" h="1162">
                  <a:moveTo>
                    <a:pt x="128" y="1162"/>
                  </a:moveTo>
                  <a:lnTo>
                    <a:pt x="0" y="1162"/>
                  </a:lnTo>
                  <a:lnTo>
                    <a:pt x="34" y="1128"/>
                  </a:lnTo>
                  <a:lnTo>
                    <a:pt x="36" y="882"/>
                  </a:lnTo>
                  <a:lnTo>
                    <a:pt x="74" y="838"/>
                  </a:lnTo>
                  <a:lnTo>
                    <a:pt x="42" y="786"/>
                  </a:lnTo>
                  <a:lnTo>
                    <a:pt x="36" y="706"/>
                  </a:lnTo>
                  <a:lnTo>
                    <a:pt x="50" y="688"/>
                  </a:lnTo>
                  <a:lnTo>
                    <a:pt x="56" y="640"/>
                  </a:lnTo>
                  <a:lnTo>
                    <a:pt x="56" y="440"/>
                  </a:lnTo>
                  <a:lnTo>
                    <a:pt x="22" y="420"/>
                  </a:lnTo>
                  <a:lnTo>
                    <a:pt x="54" y="384"/>
                  </a:lnTo>
                  <a:lnTo>
                    <a:pt x="52" y="162"/>
                  </a:lnTo>
                  <a:lnTo>
                    <a:pt x="32" y="98"/>
                  </a:lnTo>
                  <a:lnTo>
                    <a:pt x="4" y="72"/>
                  </a:lnTo>
                  <a:lnTo>
                    <a:pt x="52" y="0"/>
                  </a:lnTo>
                  <a:lnTo>
                    <a:pt x="104" y="64"/>
                  </a:lnTo>
                  <a:lnTo>
                    <a:pt x="142" y="152"/>
                  </a:lnTo>
                  <a:lnTo>
                    <a:pt x="108" y="238"/>
                  </a:lnTo>
                  <a:lnTo>
                    <a:pt x="248" y="314"/>
                  </a:lnTo>
                  <a:lnTo>
                    <a:pt x="270" y="382"/>
                  </a:lnTo>
                  <a:lnTo>
                    <a:pt x="252" y="426"/>
                  </a:lnTo>
                  <a:lnTo>
                    <a:pt x="194" y="452"/>
                  </a:lnTo>
                  <a:lnTo>
                    <a:pt x="162" y="528"/>
                  </a:lnTo>
                  <a:lnTo>
                    <a:pt x="178" y="550"/>
                  </a:lnTo>
                  <a:lnTo>
                    <a:pt x="168" y="642"/>
                  </a:lnTo>
                  <a:lnTo>
                    <a:pt x="146" y="700"/>
                  </a:lnTo>
                  <a:lnTo>
                    <a:pt x="82" y="770"/>
                  </a:lnTo>
                  <a:lnTo>
                    <a:pt x="110" y="876"/>
                  </a:lnTo>
                  <a:lnTo>
                    <a:pt x="128" y="1162"/>
                  </a:ln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98614" name="Freeform 16"/>
          <p:cNvSpPr>
            <a:spLocks/>
          </p:cNvSpPr>
          <p:nvPr/>
        </p:nvSpPr>
        <p:spPr bwMode="auto">
          <a:xfrm>
            <a:off x="2279650" y="3790950"/>
            <a:ext cx="63500" cy="69850"/>
          </a:xfrm>
          <a:custGeom>
            <a:avLst/>
            <a:gdLst>
              <a:gd name="T0" fmla="*/ 0 w 32"/>
              <a:gd name="T1" fmla="*/ 2147483647 h 32"/>
              <a:gd name="T2" fmla="*/ 2147483647 w 32"/>
              <a:gd name="T3" fmla="*/ 0 h 32"/>
              <a:gd name="T4" fmla="*/ 0 60000 65536"/>
              <a:gd name="T5" fmla="*/ 0 60000 65536"/>
              <a:gd name="T6" fmla="*/ 0 w 32"/>
              <a:gd name="T7" fmla="*/ 0 h 32"/>
              <a:gd name="T8" fmla="*/ 32 w 32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32">
                <a:moveTo>
                  <a:pt x="0" y="32"/>
                </a:moveTo>
                <a:cubicBezTo>
                  <a:pt x="0" y="32"/>
                  <a:pt x="16" y="16"/>
                  <a:pt x="32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15" name="Line 41"/>
          <p:cNvSpPr>
            <a:spLocks noChangeShapeType="1"/>
          </p:cNvSpPr>
          <p:nvPr/>
        </p:nvSpPr>
        <p:spPr bwMode="auto">
          <a:xfrm flipV="1">
            <a:off x="1460500" y="3803650"/>
            <a:ext cx="228600" cy="22225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16" name="Freeform 151"/>
          <p:cNvSpPr>
            <a:spLocks/>
          </p:cNvSpPr>
          <p:nvPr/>
        </p:nvSpPr>
        <p:spPr bwMode="gray">
          <a:xfrm>
            <a:off x="2936875" y="1655763"/>
            <a:ext cx="527050" cy="528637"/>
          </a:xfrm>
          <a:custGeom>
            <a:avLst/>
            <a:gdLst>
              <a:gd name="T0" fmla="*/ 2147483647 w 291"/>
              <a:gd name="T1" fmla="*/ 2147483647 h 325"/>
              <a:gd name="T2" fmla="*/ 2147483647 w 291"/>
              <a:gd name="T3" fmla="*/ 2147483647 h 325"/>
              <a:gd name="T4" fmla="*/ 2147483647 w 291"/>
              <a:gd name="T5" fmla="*/ 2147483647 h 325"/>
              <a:gd name="T6" fmla="*/ 2147483647 w 291"/>
              <a:gd name="T7" fmla="*/ 2147483647 h 325"/>
              <a:gd name="T8" fmla="*/ 2147483647 w 291"/>
              <a:gd name="T9" fmla="*/ 2147483647 h 325"/>
              <a:gd name="T10" fmla="*/ 2147483647 w 291"/>
              <a:gd name="T11" fmla="*/ 2147483647 h 325"/>
              <a:gd name="T12" fmla="*/ 2147483647 w 291"/>
              <a:gd name="T13" fmla="*/ 2147483647 h 325"/>
              <a:gd name="T14" fmla="*/ 0 w 291"/>
              <a:gd name="T15" fmla="*/ 2147483647 h 325"/>
              <a:gd name="T16" fmla="*/ 0 w 291"/>
              <a:gd name="T17" fmla="*/ 2147483647 h 325"/>
              <a:gd name="T18" fmla="*/ 2147483647 w 291"/>
              <a:gd name="T19" fmla="*/ 2147483647 h 325"/>
              <a:gd name="T20" fmla="*/ 2147483647 w 291"/>
              <a:gd name="T21" fmla="*/ 2147483647 h 325"/>
              <a:gd name="T22" fmla="*/ 2147483647 w 291"/>
              <a:gd name="T23" fmla="*/ 2147483647 h 325"/>
              <a:gd name="T24" fmla="*/ 2147483647 w 291"/>
              <a:gd name="T25" fmla="*/ 2147483647 h 325"/>
              <a:gd name="T26" fmla="*/ 2147483647 w 291"/>
              <a:gd name="T27" fmla="*/ 0 h 325"/>
              <a:gd name="T28" fmla="*/ 2147483647 w 291"/>
              <a:gd name="T29" fmla="*/ 0 h 325"/>
              <a:gd name="T30" fmla="*/ 2147483647 w 291"/>
              <a:gd name="T31" fmla="*/ 2147483647 h 325"/>
              <a:gd name="T32" fmla="*/ 2147483647 w 291"/>
              <a:gd name="T33" fmla="*/ 2147483647 h 325"/>
              <a:gd name="T34" fmla="*/ 2147483647 w 291"/>
              <a:gd name="T35" fmla="*/ 2147483647 h 325"/>
              <a:gd name="T36" fmla="*/ 2147483647 w 291"/>
              <a:gd name="T37" fmla="*/ 2147483647 h 325"/>
              <a:gd name="T38" fmla="*/ 2147483647 w 291"/>
              <a:gd name="T39" fmla="*/ 2147483647 h 325"/>
              <a:gd name="T40" fmla="*/ 2147483647 w 291"/>
              <a:gd name="T41" fmla="*/ 2147483647 h 325"/>
              <a:gd name="T42" fmla="*/ 2147483647 w 291"/>
              <a:gd name="T43" fmla="*/ 2147483647 h 325"/>
              <a:gd name="T44" fmla="*/ 2147483647 w 291"/>
              <a:gd name="T45" fmla="*/ 2147483647 h 325"/>
              <a:gd name="T46" fmla="*/ 2147483647 w 291"/>
              <a:gd name="T47" fmla="*/ 2147483647 h 3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1"/>
              <a:gd name="T73" fmla="*/ 0 h 325"/>
              <a:gd name="T74" fmla="*/ 291 w 291"/>
              <a:gd name="T75" fmla="*/ 325 h 3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1" h="325">
                <a:moveTo>
                  <a:pt x="219" y="324"/>
                </a:moveTo>
                <a:lnTo>
                  <a:pt x="180" y="324"/>
                </a:lnTo>
                <a:lnTo>
                  <a:pt x="141" y="283"/>
                </a:lnTo>
                <a:lnTo>
                  <a:pt x="122" y="229"/>
                </a:lnTo>
                <a:lnTo>
                  <a:pt x="90" y="168"/>
                </a:lnTo>
                <a:lnTo>
                  <a:pt x="51" y="155"/>
                </a:lnTo>
                <a:lnTo>
                  <a:pt x="32" y="155"/>
                </a:lnTo>
                <a:lnTo>
                  <a:pt x="0" y="135"/>
                </a:lnTo>
                <a:lnTo>
                  <a:pt x="0" y="94"/>
                </a:lnTo>
                <a:lnTo>
                  <a:pt x="51" y="114"/>
                </a:lnTo>
                <a:lnTo>
                  <a:pt x="109" y="114"/>
                </a:lnTo>
                <a:lnTo>
                  <a:pt x="161" y="74"/>
                </a:lnTo>
                <a:lnTo>
                  <a:pt x="199" y="20"/>
                </a:lnTo>
                <a:lnTo>
                  <a:pt x="219" y="0"/>
                </a:lnTo>
                <a:lnTo>
                  <a:pt x="232" y="0"/>
                </a:lnTo>
                <a:lnTo>
                  <a:pt x="232" y="54"/>
                </a:lnTo>
                <a:lnTo>
                  <a:pt x="251" y="114"/>
                </a:lnTo>
                <a:lnTo>
                  <a:pt x="270" y="155"/>
                </a:lnTo>
                <a:lnTo>
                  <a:pt x="290" y="168"/>
                </a:lnTo>
                <a:lnTo>
                  <a:pt x="290" y="189"/>
                </a:lnTo>
                <a:lnTo>
                  <a:pt x="270" y="209"/>
                </a:lnTo>
                <a:lnTo>
                  <a:pt x="232" y="249"/>
                </a:lnTo>
                <a:lnTo>
                  <a:pt x="219" y="303"/>
                </a:lnTo>
                <a:lnTo>
                  <a:pt x="219" y="324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17" name="Freeform 152"/>
          <p:cNvSpPr>
            <a:spLocks/>
          </p:cNvSpPr>
          <p:nvPr/>
        </p:nvSpPr>
        <p:spPr bwMode="gray">
          <a:xfrm>
            <a:off x="1914525" y="1535113"/>
            <a:ext cx="598488" cy="679450"/>
          </a:xfrm>
          <a:custGeom>
            <a:avLst/>
            <a:gdLst>
              <a:gd name="T0" fmla="*/ 2147483647 w 329"/>
              <a:gd name="T1" fmla="*/ 2147483647 h 419"/>
              <a:gd name="T2" fmla="*/ 2147483647 w 329"/>
              <a:gd name="T3" fmla="*/ 2147483647 h 419"/>
              <a:gd name="T4" fmla="*/ 2147483647 w 329"/>
              <a:gd name="T5" fmla="*/ 2147483647 h 419"/>
              <a:gd name="T6" fmla="*/ 2147483647 w 329"/>
              <a:gd name="T7" fmla="*/ 2147483647 h 419"/>
              <a:gd name="T8" fmla="*/ 2147483647 w 329"/>
              <a:gd name="T9" fmla="*/ 2147483647 h 419"/>
              <a:gd name="T10" fmla="*/ 2147483647 w 329"/>
              <a:gd name="T11" fmla="*/ 2147483647 h 419"/>
              <a:gd name="T12" fmla="*/ 2147483647 w 329"/>
              <a:gd name="T13" fmla="*/ 2147483647 h 419"/>
              <a:gd name="T14" fmla="*/ 2147483647 w 329"/>
              <a:gd name="T15" fmla="*/ 2147483647 h 419"/>
              <a:gd name="T16" fmla="*/ 2147483647 w 329"/>
              <a:gd name="T17" fmla="*/ 2147483647 h 419"/>
              <a:gd name="T18" fmla="*/ 2147483647 w 329"/>
              <a:gd name="T19" fmla="*/ 2147483647 h 419"/>
              <a:gd name="T20" fmla="*/ 2147483647 w 329"/>
              <a:gd name="T21" fmla="*/ 2147483647 h 419"/>
              <a:gd name="T22" fmla="*/ 2147483647 w 329"/>
              <a:gd name="T23" fmla="*/ 2147483647 h 419"/>
              <a:gd name="T24" fmla="*/ 2147483647 w 329"/>
              <a:gd name="T25" fmla="*/ 2147483647 h 419"/>
              <a:gd name="T26" fmla="*/ 2147483647 w 329"/>
              <a:gd name="T27" fmla="*/ 2147483647 h 419"/>
              <a:gd name="T28" fmla="*/ 2147483647 w 329"/>
              <a:gd name="T29" fmla="*/ 2147483647 h 419"/>
              <a:gd name="T30" fmla="*/ 2147483647 w 329"/>
              <a:gd name="T31" fmla="*/ 2147483647 h 419"/>
              <a:gd name="T32" fmla="*/ 2147483647 w 329"/>
              <a:gd name="T33" fmla="*/ 2147483647 h 419"/>
              <a:gd name="T34" fmla="*/ 2147483647 w 329"/>
              <a:gd name="T35" fmla="*/ 2147483647 h 419"/>
              <a:gd name="T36" fmla="*/ 2147483647 w 329"/>
              <a:gd name="T37" fmla="*/ 2147483647 h 419"/>
              <a:gd name="T38" fmla="*/ 0 w 329"/>
              <a:gd name="T39" fmla="*/ 2147483647 h 419"/>
              <a:gd name="T40" fmla="*/ 2147483647 w 329"/>
              <a:gd name="T41" fmla="*/ 2147483647 h 419"/>
              <a:gd name="T42" fmla="*/ 2147483647 w 329"/>
              <a:gd name="T43" fmla="*/ 2147483647 h 419"/>
              <a:gd name="T44" fmla="*/ 2147483647 w 329"/>
              <a:gd name="T45" fmla="*/ 2147483647 h 419"/>
              <a:gd name="T46" fmla="*/ 2147483647 w 329"/>
              <a:gd name="T47" fmla="*/ 2147483647 h 419"/>
              <a:gd name="T48" fmla="*/ 2147483647 w 329"/>
              <a:gd name="T49" fmla="*/ 2147483647 h 419"/>
              <a:gd name="T50" fmla="*/ 2147483647 w 329"/>
              <a:gd name="T51" fmla="*/ 2147483647 h 419"/>
              <a:gd name="T52" fmla="*/ 2147483647 w 329"/>
              <a:gd name="T53" fmla="*/ 0 h 419"/>
              <a:gd name="T54" fmla="*/ 2147483647 w 329"/>
              <a:gd name="T55" fmla="*/ 2147483647 h 419"/>
              <a:gd name="T56" fmla="*/ 2147483647 w 329"/>
              <a:gd name="T57" fmla="*/ 2147483647 h 419"/>
              <a:gd name="T58" fmla="*/ 2147483647 w 329"/>
              <a:gd name="T59" fmla="*/ 2147483647 h 419"/>
              <a:gd name="T60" fmla="*/ 2147483647 w 329"/>
              <a:gd name="T61" fmla="*/ 2147483647 h 419"/>
              <a:gd name="T62" fmla="*/ 2147483647 w 329"/>
              <a:gd name="T63" fmla="*/ 2147483647 h 419"/>
              <a:gd name="T64" fmla="*/ 2147483647 w 329"/>
              <a:gd name="T65" fmla="*/ 2147483647 h 419"/>
              <a:gd name="T66" fmla="*/ 2147483647 w 329"/>
              <a:gd name="T67" fmla="*/ 2147483647 h 419"/>
              <a:gd name="T68" fmla="*/ 2147483647 w 329"/>
              <a:gd name="T69" fmla="*/ 2147483647 h 419"/>
              <a:gd name="T70" fmla="*/ 2147483647 w 329"/>
              <a:gd name="T71" fmla="*/ 2147483647 h 4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9"/>
              <a:gd name="T109" fmla="*/ 0 h 419"/>
              <a:gd name="T110" fmla="*/ 329 w 329"/>
              <a:gd name="T111" fmla="*/ 419 h 41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9" h="419">
                <a:moveTo>
                  <a:pt x="328" y="343"/>
                </a:moveTo>
                <a:lnTo>
                  <a:pt x="270" y="343"/>
                </a:lnTo>
                <a:lnTo>
                  <a:pt x="250" y="357"/>
                </a:lnTo>
                <a:lnTo>
                  <a:pt x="250" y="377"/>
                </a:lnTo>
                <a:lnTo>
                  <a:pt x="231" y="397"/>
                </a:lnTo>
                <a:lnTo>
                  <a:pt x="218" y="397"/>
                </a:lnTo>
                <a:lnTo>
                  <a:pt x="199" y="377"/>
                </a:lnTo>
                <a:lnTo>
                  <a:pt x="180" y="377"/>
                </a:lnTo>
                <a:lnTo>
                  <a:pt x="160" y="418"/>
                </a:lnTo>
                <a:lnTo>
                  <a:pt x="122" y="397"/>
                </a:lnTo>
                <a:lnTo>
                  <a:pt x="109" y="377"/>
                </a:lnTo>
                <a:lnTo>
                  <a:pt x="122" y="357"/>
                </a:lnTo>
                <a:lnTo>
                  <a:pt x="122" y="303"/>
                </a:lnTo>
                <a:lnTo>
                  <a:pt x="109" y="262"/>
                </a:lnTo>
                <a:lnTo>
                  <a:pt x="109" y="228"/>
                </a:lnTo>
                <a:lnTo>
                  <a:pt x="90" y="208"/>
                </a:lnTo>
                <a:lnTo>
                  <a:pt x="51" y="188"/>
                </a:lnTo>
                <a:lnTo>
                  <a:pt x="32" y="147"/>
                </a:lnTo>
                <a:lnTo>
                  <a:pt x="32" y="114"/>
                </a:lnTo>
                <a:lnTo>
                  <a:pt x="0" y="93"/>
                </a:lnTo>
                <a:lnTo>
                  <a:pt x="12" y="73"/>
                </a:lnTo>
                <a:lnTo>
                  <a:pt x="90" y="93"/>
                </a:lnTo>
                <a:lnTo>
                  <a:pt x="109" y="93"/>
                </a:lnTo>
                <a:lnTo>
                  <a:pt x="122" y="114"/>
                </a:lnTo>
                <a:lnTo>
                  <a:pt x="141" y="73"/>
                </a:lnTo>
                <a:lnTo>
                  <a:pt x="218" y="32"/>
                </a:lnTo>
                <a:lnTo>
                  <a:pt x="218" y="0"/>
                </a:lnTo>
                <a:lnTo>
                  <a:pt x="250" y="13"/>
                </a:lnTo>
                <a:lnTo>
                  <a:pt x="250" y="53"/>
                </a:lnTo>
                <a:lnTo>
                  <a:pt x="270" y="53"/>
                </a:lnTo>
                <a:lnTo>
                  <a:pt x="289" y="93"/>
                </a:lnTo>
                <a:lnTo>
                  <a:pt x="270" y="147"/>
                </a:lnTo>
                <a:lnTo>
                  <a:pt x="289" y="228"/>
                </a:lnTo>
                <a:lnTo>
                  <a:pt x="308" y="242"/>
                </a:lnTo>
                <a:lnTo>
                  <a:pt x="328" y="303"/>
                </a:lnTo>
                <a:lnTo>
                  <a:pt x="328" y="343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18" name="Freeform 153"/>
          <p:cNvSpPr>
            <a:spLocks/>
          </p:cNvSpPr>
          <p:nvPr/>
        </p:nvSpPr>
        <p:spPr bwMode="gray">
          <a:xfrm>
            <a:off x="2867025" y="4773613"/>
            <a:ext cx="690563" cy="690562"/>
          </a:xfrm>
          <a:custGeom>
            <a:avLst/>
            <a:gdLst>
              <a:gd name="T0" fmla="*/ 2147483647 w 380"/>
              <a:gd name="T1" fmla="*/ 2147483647 h 426"/>
              <a:gd name="T2" fmla="*/ 2147483647 w 380"/>
              <a:gd name="T3" fmla="*/ 2147483647 h 426"/>
              <a:gd name="T4" fmla="*/ 2147483647 w 380"/>
              <a:gd name="T5" fmla="*/ 2147483647 h 426"/>
              <a:gd name="T6" fmla="*/ 2147483647 w 380"/>
              <a:gd name="T7" fmla="*/ 2147483647 h 426"/>
              <a:gd name="T8" fmla="*/ 2147483647 w 380"/>
              <a:gd name="T9" fmla="*/ 2147483647 h 426"/>
              <a:gd name="T10" fmla="*/ 2147483647 w 380"/>
              <a:gd name="T11" fmla="*/ 2147483647 h 426"/>
              <a:gd name="T12" fmla="*/ 2147483647 w 380"/>
              <a:gd name="T13" fmla="*/ 2147483647 h 426"/>
              <a:gd name="T14" fmla="*/ 2147483647 w 380"/>
              <a:gd name="T15" fmla="*/ 2147483647 h 426"/>
              <a:gd name="T16" fmla="*/ 2147483647 w 380"/>
              <a:gd name="T17" fmla="*/ 2147483647 h 426"/>
              <a:gd name="T18" fmla="*/ 2147483647 w 380"/>
              <a:gd name="T19" fmla="*/ 2147483647 h 426"/>
              <a:gd name="T20" fmla="*/ 2147483647 w 380"/>
              <a:gd name="T21" fmla="*/ 2147483647 h 426"/>
              <a:gd name="T22" fmla="*/ 2147483647 w 380"/>
              <a:gd name="T23" fmla="*/ 2147483647 h 426"/>
              <a:gd name="T24" fmla="*/ 2147483647 w 380"/>
              <a:gd name="T25" fmla="*/ 0 h 426"/>
              <a:gd name="T26" fmla="*/ 2147483647 w 380"/>
              <a:gd name="T27" fmla="*/ 0 h 426"/>
              <a:gd name="T28" fmla="*/ 2147483647 w 380"/>
              <a:gd name="T29" fmla="*/ 2147483647 h 426"/>
              <a:gd name="T30" fmla="*/ 0 w 380"/>
              <a:gd name="T31" fmla="*/ 2147483647 h 426"/>
              <a:gd name="T32" fmla="*/ 0 w 380"/>
              <a:gd name="T33" fmla="*/ 2147483647 h 426"/>
              <a:gd name="T34" fmla="*/ 2147483647 w 380"/>
              <a:gd name="T35" fmla="*/ 2147483647 h 426"/>
              <a:gd name="T36" fmla="*/ 2147483647 w 380"/>
              <a:gd name="T37" fmla="*/ 2147483647 h 426"/>
              <a:gd name="T38" fmla="*/ 2147483647 w 380"/>
              <a:gd name="T39" fmla="*/ 2147483647 h 426"/>
              <a:gd name="T40" fmla="*/ 2147483647 w 380"/>
              <a:gd name="T41" fmla="*/ 2147483647 h 426"/>
              <a:gd name="T42" fmla="*/ 2147483647 w 380"/>
              <a:gd name="T43" fmla="*/ 2147483647 h 426"/>
              <a:gd name="T44" fmla="*/ 2147483647 w 380"/>
              <a:gd name="T45" fmla="*/ 2147483647 h 426"/>
              <a:gd name="T46" fmla="*/ 2147483647 w 380"/>
              <a:gd name="T47" fmla="*/ 2147483647 h 426"/>
              <a:gd name="T48" fmla="*/ 2147483647 w 380"/>
              <a:gd name="T49" fmla="*/ 2147483647 h 4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0"/>
              <a:gd name="T76" fmla="*/ 0 h 426"/>
              <a:gd name="T77" fmla="*/ 380 w 380"/>
              <a:gd name="T78" fmla="*/ 426 h 4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0" h="426">
                <a:moveTo>
                  <a:pt x="199" y="425"/>
                </a:moveTo>
                <a:lnTo>
                  <a:pt x="237" y="404"/>
                </a:lnTo>
                <a:lnTo>
                  <a:pt x="269" y="323"/>
                </a:lnTo>
                <a:lnTo>
                  <a:pt x="308" y="289"/>
                </a:lnTo>
                <a:lnTo>
                  <a:pt x="346" y="196"/>
                </a:lnTo>
                <a:lnTo>
                  <a:pt x="379" y="135"/>
                </a:lnTo>
                <a:lnTo>
                  <a:pt x="366" y="114"/>
                </a:lnTo>
                <a:lnTo>
                  <a:pt x="366" y="81"/>
                </a:lnTo>
                <a:lnTo>
                  <a:pt x="346" y="81"/>
                </a:lnTo>
                <a:lnTo>
                  <a:pt x="327" y="60"/>
                </a:lnTo>
                <a:lnTo>
                  <a:pt x="289" y="40"/>
                </a:lnTo>
                <a:lnTo>
                  <a:pt x="269" y="20"/>
                </a:lnTo>
                <a:lnTo>
                  <a:pt x="218" y="0"/>
                </a:lnTo>
                <a:lnTo>
                  <a:pt x="160" y="0"/>
                </a:lnTo>
                <a:lnTo>
                  <a:pt x="109" y="40"/>
                </a:lnTo>
                <a:lnTo>
                  <a:pt x="0" y="209"/>
                </a:lnTo>
                <a:lnTo>
                  <a:pt x="0" y="228"/>
                </a:lnTo>
                <a:lnTo>
                  <a:pt x="38" y="228"/>
                </a:lnTo>
                <a:lnTo>
                  <a:pt x="109" y="269"/>
                </a:lnTo>
                <a:lnTo>
                  <a:pt x="128" y="269"/>
                </a:lnTo>
                <a:lnTo>
                  <a:pt x="199" y="343"/>
                </a:lnTo>
                <a:lnTo>
                  <a:pt x="218" y="323"/>
                </a:lnTo>
                <a:lnTo>
                  <a:pt x="218" y="364"/>
                </a:lnTo>
                <a:lnTo>
                  <a:pt x="199" y="384"/>
                </a:lnTo>
                <a:lnTo>
                  <a:pt x="199" y="425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19" name="Freeform 154"/>
          <p:cNvSpPr>
            <a:spLocks/>
          </p:cNvSpPr>
          <p:nvPr/>
        </p:nvSpPr>
        <p:spPr bwMode="gray">
          <a:xfrm>
            <a:off x="3159125" y="4654550"/>
            <a:ext cx="503238" cy="341313"/>
          </a:xfrm>
          <a:custGeom>
            <a:avLst/>
            <a:gdLst>
              <a:gd name="T0" fmla="*/ 2147483647 w 277"/>
              <a:gd name="T1" fmla="*/ 2147483647 h 210"/>
              <a:gd name="T2" fmla="*/ 2147483647 w 277"/>
              <a:gd name="T3" fmla="*/ 2147483647 h 210"/>
              <a:gd name="T4" fmla="*/ 2147483647 w 277"/>
              <a:gd name="T5" fmla="*/ 2147483647 h 210"/>
              <a:gd name="T6" fmla="*/ 2147483647 w 277"/>
              <a:gd name="T7" fmla="*/ 2147483647 h 210"/>
              <a:gd name="T8" fmla="*/ 2147483647 w 277"/>
              <a:gd name="T9" fmla="*/ 2147483647 h 210"/>
              <a:gd name="T10" fmla="*/ 2147483647 w 277"/>
              <a:gd name="T11" fmla="*/ 0 h 210"/>
              <a:gd name="T12" fmla="*/ 2147483647 w 277"/>
              <a:gd name="T13" fmla="*/ 0 h 210"/>
              <a:gd name="T14" fmla="*/ 2147483647 w 277"/>
              <a:gd name="T15" fmla="*/ 2147483647 h 210"/>
              <a:gd name="T16" fmla="*/ 2147483647 w 277"/>
              <a:gd name="T17" fmla="*/ 2147483647 h 210"/>
              <a:gd name="T18" fmla="*/ 2147483647 w 277"/>
              <a:gd name="T19" fmla="*/ 2147483647 h 210"/>
              <a:gd name="T20" fmla="*/ 0 w 277"/>
              <a:gd name="T21" fmla="*/ 2147483647 h 210"/>
              <a:gd name="T22" fmla="*/ 0 w 277"/>
              <a:gd name="T23" fmla="*/ 2147483647 h 210"/>
              <a:gd name="T24" fmla="*/ 2147483647 w 277"/>
              <a:gd name="T25" fmla="*/ 2147483647 h 210"/>
              <a:gd name="T26" fmla="*/ 2147483647 w 277"/>
              <a:gd name="T27" fmla="*/ 2147483647 h 210"/>
              <a:gd name="T28" fmla="*/ 2147483647 w 277"/>
              <a:gd name="T29" fmla="*/ 2147483647 h 210"/>
              <a:gd name="T30" fmla="*/ 2147483647 w 277"/>
              <a:gd name="T31" fmla="*/ 2147483647 h 210"/>
              <a:gd name="T32" fmla="*/ 2147483647 w 277"/>
              <a:gd name="T33" fmla="*/ 2147483647 h 210"/>
              <a:gd name="T34" fmla="*/ 2147483647 w 277"/>
              <a:gd name="T35" fmla="*/ 2147483647 h 210"/>
              <a:gd name="T36" fmla="*/ 2147483647 w 277"/>
              <a:gd name="T37" fmla="*/ 2147483647 h 210"/>
              <a:gd name="T38" fmla="*/ 2147483647 w 277"/>
              <a:gd name="T39" fmla="*/ 2147483647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77"/>
              <a:gd name="T61" fmla="*/ 0 h 210"/>
              <a:gd name="T62" fmla="*/ 277 w 277"/>
              <a:gd name="T63" fmla="*/ 210 h 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77" h="210">
                <a:moveTo>
                  <a:pt x="218" y="209"/>
                </a:moveTo>
                <a:lnTo>
                  <a:pt x="256" y="155"/>
                </a:lnTo>
                <a:lnTo>
                  <a:pt x="276" y="74"/>
                </a:lnTo>
                <a:lnTo>
                  <a:pt x="276" y="20"/>
                </a:lnTo>
                <a:lnTo>
                  <a:pt x="256" y="20"/>
                </a:lnTo>
                <a:lnTo>
                  <a:pt x="218" y="0"/>
                </a:lnTo>
                <a:lnTo>
                  <a:pt x="186" y="0"/>
                </a:lnTo>
                <a:lnTo>
                  <a:pt x="147" y="20"/>
                </a:lnTo>
                <a:lnTo>
                  <a:pt x="128" y="40"/>
                </a:lnTo>
                <a:lnTo>
                  <a:pt x="57" y="20"/>
                </a:lnTo>
                <a:lnTo>
                  <a:pt x="0" y="20"/>
                </a:lnTo>
                <a:lnTo>
                  <a:pt x="0" y="74"/>
                </a:lnTo>
                <a:lnTo>
                  <a:pt x="57" y="74"/>
                </a:lnTo>
                <a:lnTo>
                  <a:pt x="109" y="94"/>
                </a:lnTo>
                <a:lnTo>
                  <a:pt x="128" y="114"/>
                </a:lnTo>
                <a:lnTo>
                  <a:pt x="166" y="134"/>
                </a:lnTo>
                <a:lnTo>
                  <a:pt x="186" y="155"/>
                </a:lnTo>
                <a:lnTo>
                  <a:pt x="205" y="155"/>
                </a:lnTo>
                <a:lnTo>
                  <a:pt x="205" y="188"/>
                </a:lnTo>
                <a:lnTo>
                  <a:pt x="218" y="209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0" name="Freeform 155"/>
          <p:cNvSpPr>
            <a:spLocks/>
          </p:cNvSpPr>
          <p:nvPr/>
        </p:nvSpPr>
        <p:spPr bwMode="gray">
          <a:xfrm>
            <a:off x="3063875" y="4316413"/>
            <a:ext cx="671513" cy="407987"/>
          </a:xfrm>
          <a:custGeom>
            <a:avLst/>
            <a:gdLst>
              <a:gd name="T0" fmla="*/ 2147483647 w 368"/>
              <a:gd name="T1" fmla="*/ 2147483647 h 250"/>
              <a:gd name="T2" fmla="*/ 2147483647 w 368"/>
              <a:gd name="T3" fmla="*/ 2147483647 h 250"/>
              <a:gd name="T4" fmla="*/ 2147483647 w 368"/>
              <a:gd name="T5" fmla="*/ 2147483647 h 250"/>
              <a:gd name="T6" fmla="*/ 2147483647 w 368"/>
              <a:gd name="T7" fmla="*/ 2147483647 h 250"/>
              <a:gd name="T8" fmla="*/ 2147483647 w 368"/>
              <a:gd name="T9" fmla="*/ 2147483647 h 250"/>
              <a:gd name="T10" fmla="*/ 2147483647 w 368"/>
              <a:gd name="T11" fmla="*/ 2147483647 h 250"/>
              <a:gd name="T12" fmla="*/ 2147483647 w 368"/>
              <a:gd name="T13" fmla="*/ 2147483647 h 250"/>
              <a:gd name="T14" fmla="*/ 2147483647 w 368"/>
              <a:gd name="T15" fmla="*/ 2147483647 h 250"/>
              <a:gd name="T16" fmla="*/ 2147483647 w 368"/>
              <a:gd name="T17" fmla="*/ 2147483647 h 250"/>
              <a:gd name="T18" fmla="*/ 2147483647 w 368"/>
              <a:gd name="T19" fmla="*/ 2147483647 h 250"/>
              <a:gd name="T20" fmla="*/ 2147483647 w 368"/>
              <a:gd name="T21" fmla="*/ 2147483647 h 250"/>
              <a:gd name="T22" fmla="*/ 2147483647 w 368"/>
              <a:gd name="T23" fmla="*/ 2147483647 h 250"/>
              <a:gd name="T24" fmla="*/ 2147483647 w 368"/>
              <a:gd name="T25" fmla="*/ 2147483647 h 250"/>
              <a:gd name="T26" fmla="*/ 2147483647 w 368"/>
              <a:gd name="T27" fmla="*/ 2147483647 h 250"/>
              <a:gd name="T28" fmla="*/ 2147483647 w 368"/>
              <a:gd name="T29" fmla="*/ 2147483647 h 250"/>
              <a:gd name="T30" fmla="*/ 2147483647 w 368"/>
              <a:gd name="T31" fmla="*/ 2147483647 h 250"/>
              <a:gd name="T32" fmla="*/ 2147483647 w 368"/>
              <a:gd name="T33" fmla="*/ 2147483647 h 250"/>
              <a:gd name="T34" fmla="*/ 2147483647 w 368"/>
              <a:gd name="T35" fmla="*/ 0 h 250"/>
              <a:gd name="T36" fmla="*/ 2147483647 w 368"/>
              <a:gd name="T37" fmla="*/ 0 h 250"/>
              <a:gd name="T38" fmla="*/ 2147483647 w 368"/>
              <a:gd name="T39" fmla="*/ 2147483647 h 250"/>
              <a:gd name="T40" fmla="*/ 2147483647 w 368"/>
              <a:gd name="T41" fmla="*/ 2147483647 h 250"/>
              <a:gd name="T42" fmla="*/ 2147483647 w 368"/>
              <a:gd name="T43" fmla="*/ 2147483647 h 250"/>
              <a:gd name="T44" fmla="*/ 2147483647 w 368"/>
              <a:gd name="T45" fmla="*/ 2147483647 h 250"/>
              <a:gd name="T46" fmla="*/ 0 w 368"/>
              <a:gd name="T47" fmla="*/ 2147483647 h 250"/>
              <a:gd name="T48" fmla="*/ 0 w 368"/>
              <a:gd name="T49" fmla="*/ 2147483647 h 250"/>
              <a:gd name="T50" fmla="*/ 2147483647 w 368"/>
              <a:gd name="T51" fmla="*/ 2147483647 h 250"/>
              <a:gd name="T52" fmla="*/ 2147483647 w 368"/>
              <a:gd name="T53" fmla="*/ 2147483647 h 25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68"/>
              <a:gd name="T82" fmla="*/ 0 h 250"/>
              <a:gd name="T83" fmla="*/ 368 w 368"/>
              <a:gd name="T84" fmla="*/ 250 h 25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68" h="250">
                <a:moveTo>
                  <a:pt x="51" y="228"/>
                </a:moveTo>
                <a:lnTo>
                  <a:pt x="109" y="228"/>
                </a:lnTo>
                <a:lnTo>
                  <a:pt x="180" y="249"/>
                </a:lnTo>
                <a:lnTo>
                  <a:pt x="199" y="228"/>
                </a:lnTo>
                <a:lnTo>
                  <a:pt x="238" y="208"/>
                </a:lnTo>
                <a:lnTo>
                  <a:pt x="270" y="208"/>
                </a:lnTo>
                <a:lnTo>
                  <a:pt x="309" y="228"/>
                </a:lnTo>
                <a:lnTo>
                  <a:pt x="328" y="228"/>
                </a:lnTo>
                <a:lnTo>
                  <a:pt x="328" y="188"/>
                </a:lnTo>
                <a:lnTo>
                  <a:pt x="367" y="147"/>
                </a:lnTo>
                <a:lnTo>
                  <a:pt x="347" y="147"/>
                </a:lnTo>
                <a:lnTo>
                  <a:pt x="309" y="113"/>
                </a:lnTo>
                <a:lnTo>
                  <a:pt x="289" y="113"/>
                </a:lnTo>
                <a:lnTo>
                  <a:pt x="257" y="54"/>
                </a:lnTo>
                <a:lnTo>
                  <a:pt x="238" y="33"/>
                </a:lnTo>
                <a:lnTo>
                  <a:pt x="218" y="20"/>
                </a:lnTo>
                <a:lnTo>
                  <a:pt x="160" y="20"/>
                </a:lnTo>
                <a:lnTo>
                  <a:pt x="109" y="0"/>
                </a:lnTo>
                <a:lnTo>
                  <a:pt x="70" y="0"/>
                </a:lnTo>
                <a:lnTo>
                  <a:pt x="51" y="20"/>
                </a:lnTo>
                <a:lnTo>
                  <a:pt x="19" y="73"/>
                </a:lnTo>
                <a:lnTo>
                  <a:pt x="19" y="113"/>
                </a:lnTo>
                <a:lnTo>
                  <a:pt x="19" y="147"/>
                </a:lnTo>
                <a:lnTo>
                  <a:pt x="0" y="167"/>
                </a:lnTo>
                <a:lnTo>
                  <a:pt x="0" y="188"/>
                </a:lnTo>
                <a:lnTo>
                  <a:pt x="38" y="208"/>
                </a:lnTo>
                <a:lnTo>
                  <a:pt x="51" y="228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1" name="Freeform 156"/>
          <p:cNvSpPr>
            <a:spLocks/>
          </p:cNvSpPr>
          <p:nvPr/>
        </p:nvSpPr>
        <p:spPr bwMode="gray">
          <a:xfrm>
            <a:off x="3194050" y="4035425"/>
            <a:ext cx="866775" cy="525463"/>
          </a:xfrm>
          <a:custGeom>
            <a:avLst/>
            <a:gdLst>
              <a:gd name="T0" fmla="*/ 2147483647 w 477"/>
              <a:gd name="T1" fmla="*/ 2147483647 h 324"/>
              <a:gd name="T2" fmla="*/ 2147483647 w 477"/>
              <a:gd name="T3" fmla="*/ 2147483647 h 324"/>
              <a:gd name="T4" fmla="*/ 2147483647 w 477"/>
              <a:gd name="T5" fmla="*/ 2147483647 h 324"/>
              <a:gd name="T6" fmla="*/ 2147483647 w 477"/>
              <a:gd name="T7" fmla="*/ 2147483647 h 324"/>
              <a:gd name="T8" fmla="*/ 2147483647 w 477"/>
              <a:gd name="T9" fmla="*/ 2147483647 h 324"/>
              <a:gd name="T10" fmla="*/ 2147483647 w 477"/>
              <a:gd name="T11" fmla="*/ 2147483647 h 324"/>
              <a:gd name="T12" fmla="*/ 2147483647 w 477"/>
              <a:gd name="T13" fmla="*/ 2147483647 h 324"/>
              <a:gd name="T14" fmla="*/ 2147483647 w 477"/>
              <a:gd name="T15" fmla="*/ 2147483647 h 324"/>
              <a:gd name="T16" fmla="*/ 2147483647 w 477"/>
              <a:gd name="T17" fmla="*/ 2147483647 h 324"/>
              <a:gd name="T18" fmla="*/ 2147483647 w 477"/>
              <a:gd name="T19" fmla="*/ 2147483647 h 324"/>
              <a:gd name="T20" fmla="*/ 2147483647 w 477"/>
              <a:gd name="T21" fmla="*/ 2147483647 h 324"/>
              <a:gd name="T22" fmla="*/ 2147483647 w 477"/>
              <a:gd name="T23" fmla="*/ 0 h 324"/>
              <a:gd name="T24" fmla="*/ 2147483647 w 477"/>
              <a:gd name="T25" fmla="*/ 2147483647 h 324"/>
              <a:gd name="T26" fmla="*/ 2147483647 w 477"/>
              <a:gd name="T27" fmla="*/ 0 h 324"/>
              <a:gd name="T28" fmla="*/ 2147483647 w 477"/>
              <a:gd name="T29" fmla="*/ 0 h 324"/>
              <a:gd name="T30" fmla="*/ 2147483647 w 477"/>
              <a:gd name="T31" fmla="*/ 2147483647 h 324"/>
              <a:gd name="T32" fmla="*/ 2147483647 w 477"/>
              <a:gd name="T33" fmla="*/ 2147483647 h 324"/>
              <a:gd name="T34" fmla="*/ 2147483647 w 477"/>
              <a:gd name="T35" fmla="*/ 2147483647 h 324"/>
              <a:gd name="T36" fmla="*/ 0 w 477"/>
              <a:gd name="T37" fmla="*/ 2147483647 h 324"/>
              <a:gd name="T38" fmla="*/ 2147483647 w 477"/>
              <a:gd name="T39" fmla="*/ 2147483647 h 324"/>
              <a:gd name="T40" fmla="*/ 2147483647 w 477"/>
              <a:gd name="T41" fmla="*/ 2147483647 h 324"/>
              <a:gd name="T42" fmla="*/ 2147483647 w 477"/>
              <a:gd name="T43" fmla="*/ 2147483647 h 324"/>
              <a:gd name="T44" fmla="*/ 2147483647 w 477"/>
              <a:gd name="T45" fmla="*/ 2147483647 h 324"/>
              <a:gd name="T46" fmla="*/ 2147483647 w 477"/>
              <a:gd name="T47" fmla="*/ 2147483647 h 324"/>
              <a:gd name="T48" fmla="*/ 2147483647 w 477"/>
              <a:gd name="T49" fmla="*/ 2147483647 h 324"/>
              <a:gd name="T50" fmla="*/ 2147483647 w 477"/>
              <a:gd name="T51" fmla="*/ 2147483647 h 324"/>
              <a:gd name="T52" fmla="*/ 2147483647 w 477"/>
              <a:gd name="T53" fmla="*/ 2147483647 h 324"/>
              <a:gd name="T54" fmla="*/ 2147483647 w 477"/>
              <a:gd name="T55" fmla="*/ 2147483647 h 324"/>
              <a:gd name="T56" fmla="*/ 2147483647 w 477"/>
              <a:gd name="T57" fmla="*/ 2147483647 h 324"/>
              <a:gd name="T58" fmla="*/ 2147483647 w 477"/>
              <a:gd name="T59" fmla="*/ 2147483647 h 324"/>
              <a:gd name="T60" fmla="*/ 2147483647 w 477"/>
              <a:gd name="T61" fmla="*/ 2147483647 h 324"/>
              <a:gd name="T62" fmla="*/ 2147483647 w 477"/>
              <a:gd name="T63" fmla="*/ 2147483647 h 3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77"/>
              <a:gd name="T97" fmla="*/ 0 h 324"/>
              <a:gd name="T98" fmla="*/ 477 w 477"/>
              <a:gd name="T99" fmla="*/ 324 h 3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77" h="324">
                <a:moveTo>
                  <a:pt x="456" y="209"/>
                </a:moveTo>
                <a:lnTo>
                  <a:pt x="456" y="195"/>
                </a:lnTo>
                <a:lnTo>
                  <a:pt x="476" y="175"/>
                </a:lnTo>
                <a:lnTo>
                  <a:pt x="437" y="175"/>
                </a:lnTo>
                <a:lnTo>
                  <a:pt x="405" y="175"/>
                </a:lnTo>
                <a:lnTo>
                  <a:pt x="366" y="155"/>
                </a:lnTo>
                <a:lnTo>
                  <a:pt x="347" y="114"/>
                </a:lnTo>
                <a:lnTo>
                  <a:pt x="347" y="94"/>
                </a:lnTo>
                <a:lnTo>
                  <a:pt x="328" y="80"/>
                </a:lnTo>
                <a:lnTo>
                  <a:pt x="328" y="40"/>
                </a:lnTo>
                <a:lnTo>
                  <a:pt x="308" y="20"/>
                </a:lnTo>
                <a:lnTo>
                  <a:pt x="276" y="0"/>
                </a:lnTo>
                <a:lnTo>
                  <a:pt x="218" y="20"/>
                </a:lnTo>
                <a:lnTo>
                  <a:pt x="186" y="0"/>
                </a:lnTo>
                <a:lnTo>
                  <a:pt x="128" y="0"/>
                </a:lnTo>
                <a:lnTo>
                  <a:pt x="90" y="60"/>
                </a:lnTo>
                <a:lnTo>
                  <a:pt x="57" y="114"/>
                </a:lnTo>
                <a:lnTo>
                  <a:pt x="19" y="155"/>
                </a:lnTo>
                <a:lnTo>
                  <a:pt x="0" y="175"/>
                </a:lnTo>
                <a:lnTo>
                  <a:pt x="38" y="175"/>
                </a:lnTo>
                <a:lnTo>
                  <a:pt x="90" y="195"/>
                </a:lnTo>
                <a:lnTo>
                  <a:pt x="147" y="195"/>
                </a:lnTo>
                <a:lnTo>
                  <a:pt x="167" y="209"/>
                </a:lnTo>
                <a:lnTo>
                  <a:pt x="186" y="229"/>
                </a:lnTo>
                <a:lnTo>
                  <a:pt x="218" y="289"/>
                </a:lnTo>
                <a:lnTo>
                  <a:pt x="238" y="289"/>
                </a:lnTo>
                <a:lnTo>
                  <a:pt x="276" y="323"/>
                </a:lnTo>
                <a:lnTo>
                  <a:pt x="295" y="323"/>
                </a:lnTo>
                <a:lnTo>
                  <a:pt x="308" y="309"/>
                </a:lnTo>
                <a:lnTo>
                  <a:pt x="366" y="269"/>
                </a:lnTo>
                <a:lnTo>
                  <a:pt x="418" y="229"/>
                </a:lnTo>
                <a:lnTo>
                  <a:pt x="456" y="209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2" name="Freeform 157"/>
          <p:cNvSpPr>
            <a:spLocks/>
          </p:cNvSpPr>
          <p:nvPr/>
        </p:nvSpPr>
        <p:spPr bwMode="gray">
          <a:xfrm>
            <a:off x="3986213" y="4133850"/>
            <a:ext cx="468312" cy="242888"/>
          </a:xfrm>
          <a:custGeom>
            <a:avLst/>
            <a:gdLst>
              <a:gd name="T0" fmla="*/ 2147483647 w 257"/>
              <a:gd name="T1" fmla="*/ 2147483647 h 149"/>
              <a:gd name="T2" fmla="*/ 2147483647 w 257"/>
              <a:gd name="T3" fmla="*/ 2147483647 h 149"/>
              <a:gd name="T4" fmla="*/ 2147483647 w 257"/>
              <a:gd name="T5" fmla="*/ 2147483647 h 149"/>
              <a:gd name="T6" fmla="*/ 0 w 257"/>
              <a:gd name="T7" fmla="*/ 2147483647 h 149"/>
              <a:gd name="T8" fmla="*/ 2147483647 w 257"/>
              <a:gd name="T9" fmla="*/ 2147483647 h 149"/>
              <a:gd name="T10" fmla="*/ 2147483647 w 257"/>
              <a:gd name="T11" fmla="*/ 2147483647 h 149"/>
              <a:gd name="T12" fmla="*/ 2147483647 w 257"/>
              <a:gd name="T13" fmla="*/ 2147483647 h 149"/>
              <a:gd name="T14" fmla="*/ 2147483647 w 257"/>
              <a:gd name="T15" fmla="*/ 2147483647 h 149"/>
              <a:gd name="T16" fmla="*/ 2147483647 w 257"/>
              <a:gd name="T17" fmla="*/ 2147483647 h 149"/>
              <a:gd name="T18" fmla="*/ 2147483647 w 257"/>
              <a:gd name="T19" fmla="*/ 0 h 149"/>
              <a:gd name="T20" fmla="*/ 2147483647 w 257"/>
              <a:gd name="T21" fmla="*/ 2147483647 h 149"/>
              <a:gd name="T22" fmla="*/ 2147483647 w 257"/>
              <a:gd name="T23" fmla="*/ 2147483647 h 149"/>
              <a:gd name="T24" fmla="*/ 2147483647 w 257"/>
              <a:gd name="T25" fmla="*/ 2147483647 h 149"/>
              <a:gd name="T26" fmla="*/ 2147483647 w 257"/>
              <a:gd name="T27" fmla="*/ 2147483647 h 149"/>
              <a:gd name="T28" fmla="*/ 2147483647 w 257"/>
              <a:gd name="T29" fmla="*/ 2147483647 h 149"/>
              <a:gd name="T30" fmla="*/ 2147483647 w 257"/>
              <a:gd name="T31" fmla="*/ 2147483647 h 149"/>
              <a:gd name="T32" fmla="*/ 2147483647 w 257"/>
              <a:gd name="T33" fmla="*/ 2147483647 h 149"/>
              <a:gd name="T34" fmla="*/ 2147483647 w 257"/>
              <a:gd name="T35" fmla="*/ 2147483647 h 1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57"/>
              <a:gd name="T55" fmla="*/ 0 h 149"/>
              <a:gd name="T56" fmla="*/ 257 w 257"/>
              <a:gd name="T57" fmla="*/ 149 h 1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57" h="149">
                <a:moveTo>
                  <a:pt x="19" y="148"/>
                </a:moveTo>
                <a:lnTo>
                  <a:pt x="19" y="134"/>
                </a:lnTo>
                <a:lnTo>
                  <a:pt x="38" y="114"/>
                </a:lnTo>
                <a:lnTo>
                  <a:pt x="0" y="114"/>
                </a:lnTo>
                <a:lnTo>
                  <a:pt x="38" y="94"/>
                </a:lnTo>
                <a:lnTo>
                  <a:pt x="76" y="74"/>
                </a:lnTo>
                <a:lnTo>
                  <a:pt x="108" y="74"/>
                </a:lnTo>
                <a:lnTo>
                  <a:pt x="146" y="53"/>
                </a:lnTo>
                <a:lnTo>
                  <a:pt x="166" y="20"/>
                </a:lnTo>
                <a:lnTo>
                  <a:pt x="185" y="0"/>
                </a:lnTo>
                <a:lnTo>
                  <a:pt x="198" y="33"/>
                </a:lnTo>
                <a:lnTo>
                  <a:pt x="256" y="33"/>
                </a:lnTo>
                <a:lnTo>
                  <a:pt x="236" y="53"/>
                </a:lnTo>
                <a:lnTo>
                  <a:pt x="236" y="74"/>
                </a:lnTo>
                <a:lnTo>
                  <a:pt x="198" y="94"/>
                </a:lnTo>
                <a:lnTo>
                  <a:pt x="185" y="134"/>
                </a:lnTo>
                <a:lnTo>
                  <a:pt x="89" y="134"/>
                </a:lnTo>
                <a:lnTo>
                  <a:pt x="19" y="148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3" name="Freeform 158"/>
          <p:cNvSpPr>
            <a:spLocks/>
          </p:cNvSpPr>
          <p:nvPr/>
        </p:nvSpPr>
        <p:spPr bwMode="gray">
          <a:xfrm>
            <a:off x="4322763" y="3849688"/>
            <a:ext cx="257175" cy="341312"/>
          </a:xfrm>
          <a:custGeom>
            <a:avLst/>
            <a:gdLst>
              <a:gd name="T0" fmla="*/ 2147483647 w 142"/>
              <a:gd name="T1" fmla="*/ 2147483647 h 211"/>
              <a:gd name="T2" fmla="*/ 2147483647 w 142"/>
              <a:gd name="T3" fmla="*/ 2147483647 h 211"/>
              <a:gd name="T4" fmla="*/ 2147483647 w 142"/>
              <a:gd name="T5" fmla="*/ 2147483647 h 211"/>
              <a:gd name="T6" fmla="*/ 2147483647 w 142"/>
              <a:gd name="T7" fmla="*/ 2147483647 h 211"/>
              <a:gd name="T8" fmla="*/ 2147483647 w 142"/>
              <a:gd name="T9" fmla="*/ 0 h 211"/>
              <a:gd name="T10" fmla="*/ 2147483647 w 142"/>
              <a:gd name="T11" fmla="*/ 0 h 211"/>
              <a:gd name="T12" fmla="*/ 2147483647 w 142"/>
              <a:gd name="T13" fmla="*/ 2147483647 h 211"/>
              <a:gd name="T14" fmla="*/ 2147483647 w 142"/>
              <a:gd name="T15" fmla="*/ 2147483647 h 211"/>
              <a:gd name="T16" fmla="*/ 2147483647 w 142"/>
              <a:gd name="T17" fmla="*/ 2147483647 h 211"/>
              <a:gd name="T18" fmla="*/ 2147483647 w 142"/>
              <a:gd name="T19" fmla="*/ 2147483647 h 211"/>
              <a:gd name="T20" fmla="*/ 2147483647 w 142"/>
              <a:gd name="T21" fmla="*/ 2147483647 h 211"/>
              <a:gd name="T22" fmla="*/ 0 w 142"/>
              <a:gd name="T23" fmla="*/ 2147483647 h 211"/>
              <a:gd name="T24" fmla="*/ 2147483647 w 142"/>
              <a:gd name="T25" fmla="*/ 2147483647 h 211"/>
              <a:gd name="T26" fmla="*/ 2147483647 w 142"/>
              <a:gd name="T27" fmla="*/ 2147483647 h 2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211"/>
              <a:gd name="T44" fmla="*/ 142 w 142"/>
              <a:gd name="T45" fmla="*/ 211 h 2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211">
                <a:moveTo>
                  <a:pt x="70" y="210"/>
                </a:moveTo>
                <a:lnTo>
                  <a:pt x="108" y="135"/>
                </a:lnTo>
                <a:lnTo>
                  <a:pt x="121" y="60"/>
                </a:lnTo>
                <a:lnTo>
                  <a:pt x="141" y="20"/>
                </a:lnTo>
                <a:lnTo>
                  <a:pt x="121" y="0"/>
                </a:lnTo>
                <a:lnTo>
                  <a:pt x="89" y="0"/>
                </a:lnTo>
                <a:lnTo>
                  <a:pt x="70" y="20"/>
                </a:lnTo>
                <a:lnTo>
                  <a:pt x="70" y="40"/>
                </a:lnTo>
                <a:lnTo>
                  <a:pt x="51" y="81"/>
                </a:lnTo>
                <a:lnTo>
                  <a:pt x="51" y="94"/>
                </a:lnTo>
                <a:lnTo>
                  <a:pt x="12" y="135"/>
                </a:lnTo>
                <a:lnTo>
                  <a:pt x="0" y="176"/>
                </a:lnTo>
                <a:lnTo>
                  <a:pt x="12" y="210"/>
                </a:lnTo>
                <a:lnTo>
                  <a:pt x="70" y="21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4" name="Freeform 159"/>
          <p:cNvSpPr>
            <a:spLocks/>
          </p:cNvSpPr>
          <p:nvPr/>
        </p:nvSpPr>
        <p:spPr bwMode="gray">
          <a:xfrm>
            <a:off x="3425825" y="3511550"/>
            <a:ext cx="1157288" cy="812800"/>
          </a:xfrm>
          <a:custGeom>
            <a:avLst/>
            <a:gdLst>
              <a:gd name="T0" fmla="*/ 2147483647 w 637"/>
              <a:gd name="T1" fmla="*/ 2147483647 h 500"/>
              <a:gd name="T2" fmla="*/ 2147483647 w 637"/>
              <a:gd name="T3" fmla="*/ 2147483647 h 500"/>
              <a:gd name="T4" fmla="*/ 2147483647 w 637"/>
              <a:gd name="T5" fmla="*/ 2147483647 h 500"/>
              <a:gd name="T6" fmla="*/ 2147483647 w 637"/>
              <a:gd name="T7" fmla="*/ 2147483647 h 500"/>
              <a:gd name="T8" fmla="*/ 2147483647 w 637"/>
              <a:gd name="T9" fmla="*/ 2147483647 h 500"/>
              <a:gd name="T10" fmla="*/ 2147483647 w 637"/>
              <a:gd name="T11" fmla="*/ 2147483647 h 500"/>
              <a:gd name="T12" fmla="*/ 2147483647 w 637"/>
              <a:gd name="T13" fmla="*/ 2147483647 h 500"/>
              <a:gd name="T14" fmla="*/ 2147483647 w 637"/>
              <a:gd name="T15" fmla="*/ 2147483647 h 500"/>
              <a:gd name="T16" fmla="*/ 2147483647 w 637"/>
              <a:gd name="T17" fmla="*/ 2147483647 h 500"/>
              <a:gd name="T18" fmla="*/ 2147483647 w 637"/>
              <a:gd name="T19" fmla="*/ 2147483647 h 500"/>
              <a:gd name="T20" fmla="*/ 2147483647 w 637"/>
              <a:gd name="T21" fmla="*/ 2147483647 h 500"/>
              <a:gd name="T22" fmla="*/ 2147483647 w 637"/>
              <a:gd name="T23" fmla="*/ 0 h 500"/>
              <a:gd name="T24" fmla="*/ 2147483647 w 637"/>
              <a:gd name="T25" fmla="*/ 0 h 500"/>
              <a:gd name="T26" fmla="*/ 2147483647 w 637"/>
              <a:gd name="T27" fmla="*/ 2147483647 h 500"/>
              <a:gd name="T28" fmla="*/ 2147483647 w 637"/>
              <a:gd name="T29" fmla="*/ 2147483647 h 500"/>
              <a:gd name="T30" fmla="*/ 2147483647 w 637"/>
              <a:gd name="T31" fmla="*/ 2147483647 h 500"/>
              <a:gd name="T32" fmla="*/ 2147483647 w 637"/>
              <a:gd name="T33" fmla="*/ 2147483647 h 500"/>
              <a:gd name="T34" fmla="*/ 2147483647 w 637"/>
              <a:gd name="T35" fmla="*/ 2147483647 h 500"/>
              <a:gd name="T36" fmla="*/ 2147483647 w 637"/>
              <a:gd name="T37" fmla="*/ 2147483647 h 500"/>
              <a:gd name="T38" fmla="*/ 2147483647 w 637"/>
              <a:gd name="T39" fmla="*/ 2147483647 h 500"/>
              <a:gd name="T40" fmla="*/ 2147483647 w 637"/>
              <a:gd name="T41" fmla="*/ 2147483647 h 500"/>
              <a:gd name="T42" fmla="*/ 2147483647 w 637"/>
              <a:gd name="T43" fmla="*/ 2147483647 h 500"/>
              <a:gd name="T44" fmla="*/ 2147483647 w 637"/>
              <a:gd name="T45" fmla="*/ 2147483647 h 500"/>
              <a:gd name="T46" fmla="*/ 2147483647 w 637"/>
              <a:gd name="T47" fmla="*/ 2147483647 h 500"/>
              <a:gd name="T48" fmla="*/ 2147483647 w 637"/>
              <a:gd name="T49" fmla="*/ 2147483647 h 500"/>
              <a:gd name="T50" fmla="*/ 0 w 637"/>
              <a:gd name="T51" fmla="*/ 2147483647 h 500"/>
              <a:gd name="T52" fmla="*/ 0 w 637"/>
              <a:gd name="T53" fmla="*/ 2147483647 h 500"/>
              <a:gd name="T54" fmla="*/ 2147483647 w 637"/>
              <a:gd name="T55" fmla="*/ 2147483647 h 500"/>
              <a:gd name="T56" fmla="*/ 2147483647 w 637"/>
              <a:gd name="T57" fmla="*/ 2147483647 h 500"/>
              <a:gd name="T58" fmla="*/ 2147483647 w 637"/>
              <a:gd name="T59" fmla="*/ 2147483647 h 500"/>
              <a:gd name="T60" fmla="*/ 2147483647 w 637"/>
              <a:gd name="T61" fmla="*/ 2147483647 h 500"/>
              <a:gd name="T62" fmla="*/ 2147483647 w 637"/>
              <a:gd name="T63" fmla="*/ 2147483647 h 500"/>
              <a:gd name="T64" fmla="*/ 2147483647 w 637"/>
              <a:gd name="T65" fmla="*/ 2147483647 h 500"/>
              <a:gd name="T66" fmla="*/ 2147483647 w 637"/>
              <a:gd name="T67" fmla="*/ 2147483647 h 500"/>
              <a:gd name="T68" fmla="*/ 2147483647 w 637"/>
              <a:gd name="T69" fmla="*/ 2147483647 h 500"/>
              <a:gd name="T70" fmla="*/ 2147483647 w 637"/>
              <a:gd name="T71" fmla="*/ 2147483647 h 500"/>
              <a:gd name="T72" fmla="*/ 2147483647 w 637"/>
              <a:gd name="T73" fmla="*/ 2147483647 h 500"/>
              <a:gd name="T74" fmla="*/ 2147483647 w 637"/>
              <a:gd name="T75" fmla="*/ 2147483647 h 500"/>
              <a:gd name="T76" fmla="*/ 2147483647 w 637"/>
              <a:gd name="T77" fmla="*/ 2147483647 h 500"/>
              <a:gd name="T78" fmla="*/ 2147483647 w 637"/>
              <a:gd name="T79" fmla="*/ 2147483647 h 500"/>
              <a:gd name="T80" fmla="*/ 2147483647 w 637"/>
              <a:gd name="T81" fmla="*/ 2147483647 h 500"/>
              <a:gd name="T82" fmla="*/ 2147483647 w 637"/>
              <a:gd name="T83" fmla="*/ 2147483647 h 500"/>
              <a:gd name="T84" fmla="*/ 2147483647 w 637"/>
              <a:gd name="T85" fmla="*/ 2147483647 h 500"/>
              <a:gd name="T86" fmla="*/ 2147483647 w 637"/>
              <a:gd name="T87" fmla="*/ 2147483647 h 500"/>
              <a:gd name="T88" fmla="*/ 2147483647 w 637"/>
              <a:gd name="T89" fmla="*/ 2147483647 h 500"/>
              <a:gd name="T90" fmla="*/ 2147483647 w 637"/>
              <a:gd name="T91" fmla="*/ 2147483647 h 500"/>
              <a:gd name="T92" fmla="*/ 2147483647 w 637"/>
              <a:gd name="T93" fmla="*/ 2147483647 h 500"/>
              <a:gd name="T94" fmla="*/ 2147483647 w 637"/>
              <a:gd name="T95" fmla="*/ 2147483647 h 500"/>
              <a:gd name="T96" fmla="*/ 2147483647 w 637"/>
              <a:gd name="T97" fmla="*/ 2147483647 h 500"/>
              <a:gd name="T98" fmla="*/ 2147483647 w 637"/>
              <a:gd name="T99" fmla="*/ 2147483647 h 500"/>
              <a:gd name="T100" fmla="*/ 2147483647 w 637"/>
              <a:gd name="T101" fmla="*/ 2147483647 h 500"/>
              <a:gd name="T102" fmla="*/ 2147483647 w 637"/>
              <a:gd name="T103" fmla="*/ 2147483647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37"/>
              <a:gd name="T157" fmla="*/ 0 h 500"/>
              <a:gd name="T158" fmla="*/ 637 w 637"/>
              <a:gd name="T159" fmla="*/ 500 h 5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37" h="500">
                <a:moveTo>
                  <a:pt x="616" y="188"/>
                </a:moveTo>
                <a:lnTo>
                  <a:pt x="603" y="174"/>
                </a:lnTo>
                <a:lnTo>
                  <a:pt x="616" y="134"/>
                </a:lnTo>
                <a:lnTo>
                  <a:pt x="636" y="114"/>
                </a:lnTo>
                <a:lnTo>
                  <a:pt x="636" y="94"/>
                </a:lnTo>
                <a:lnTo>
                  <a:pt x="584" y="74"/>
                </a:lnTo>
                <a:lnTo>
                  <a:pt x="565" y="74"/>
                </a:lnTo>
                <a:lnTo>
                  <a:pt x="526" y="40"/>
                </a:lnTo>
                <a:lnTo>
                  <a:pt x="494" y="40"/>
                </a:lnTo>
                <a:lnTo>
                  <a:pt x="455" y="20"/>
                </a:lnTo>
                <a:lnTo>
                  <a:pt x="417" y="20"/>
                </a:lnTo>
                <a:lnTo>
                  <a:pt x="385" y="0"/>
                </a:lnTo>
                <a:lnTo>
                  <a:pt x="328" y="0"/>
                </a:lnTo>
                <a:lnTo>
                  <a:pt x="308" y="20"/>
                </a:lnTo>
                <a:lnTo>
                  <a:pt x="276" y="40"/>
                </a:lnTo>
                <a:lnTo>
                  <a:pt x="237" y="20"/>
                </a:lnTo>
                <a:lnTo>
                  <a:pt x="218" y="60"/>
                </a:lnTo>
                <a:lnTo>
                  <a:pt x="199" y="74"/>
                </a:lnTo>
                <a:lnTo>
                  <a:pt x="199" y="114"/>
                </a:lnTo>
                <a:lnTo>
                  <a:pt x="180" y="134"/>
                </a:lnTo>
                <a:lnTo>
                  <a:pt x="199" y="174"/>
                </a:lnTo>
                <a:lnTo>
                  <a:pt x="199" y="188"/>
                </a:lnTo>
                <a:lnTo>
                  <a:pt x="167" y="228"/>
                </a:lnTo>
                <a:lnTo>
                  <a:pt x="90" y="228"/>
                </a:lnTo>
                <a:lnTo>
                  <a:pt x="38" y="249"/>
                </a:lnTo>
                <a:lnTo>
                  <a:pt x="0" y="289"/>
                </a:lnTo>
                <a:lnTo>
                  <a:pt x="0" y="323"/>
                </a:lnTo>
                <a:lnTo>
                  <a:pt x="57" y="323"/>
                </a:lnTo>
                <a:lnTo>
                  <a:pt x="90" y="343"/>
                </a:lnTo>
                <a:lnTo>
                  <a:pt x="147" y="323"/>
                </a:lnTo>
                <a:lnTo>
                  <a:pt x="180" y="343"/>
                </a:lnTo>
                <a:lnTo>
                  <a:pt x="199" y="363"/>
                </a:lnTo>
                <a:lnTo>
                  <a:pt x="199" y="404"/>
                </a:lnTo>
                <a:lnTo>
                  <a:pt x="218" y="417"/>
                </a:lnTo>
                <a:lnTo>
                  <a:pt x="218" y="438"/>
                </a:lnTo>
                <a:lnTo>
                  <a:pt x="237" y="478"/>
                </a:lnTo>
                <a:lnTo>
                  <a:pt x="276" y="499"/>
                </a:lnTo>
                <a:lnTo>
                  <a:pt x="308" y="499"/>
                </a:lnTo>
                <a:lnTo>
                  <a:pt x="347" y="478"/>
                </a:lnTo>
                <a:lnTo>
                  <a:pt x="385" y="458"/>
                </a:lnTo>
                <a:lnTo>
                  <a:pt x="417" y="458"/>
                </a:lnTo>
                <a:lnTo>
                  <a:pt x="455" y="438"/>
                </a:lnTo>
                <a:lnTo>
                  <a:pt x="475" y="404"/>
                </a:lnTo>
                <a:lnTo>
                  <a:pt x="494" y="384"/>
                </a:lnTo>
                <a:lnTo>
                  <a:pt x="507" y="343"/>
                </a:lnTo>
                <a:lnTo>
                  <a:pt x="545" y="303"/>
                </a:lnTo>
                <a:lnTo>
                  <a:pt x="545" y="289"/>
                </a:lnTo>
                <a:lnTo>
                  <a:pt x="565" y="249"/>
                </a:lnTo>
                <a:lnTo>
                  <a:pt x="565" y="228"/>
                </a:lnTo>
                <a:lnTo>
                  <a:pt x="584" y="208"/>
                </a:lnTo>
                <a:lnTo>
                  <a:pt x="616" y="208"/>
                </a:lnTo>
                <a:lnTo>
                  <a:pt x="616" y="188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5" name="Freeform 160"/>
          <p:cNvSpPr>
            <a:spLocks/>
          </p:cNvSpPr>
          <p:nvPr/>
        </p:nvSpPr>
        <p:spPr bwMode="gray">
          <a:xfrm>
            <a:off x="3857625" y="2894013"/>
            <a:ext cx="995363" cy="993775"/>
          </a:xfrm>
          <a:custGeom>
            <a:avLst/>
            <a:gdLst>
              <a:gd name="T0" fmla="*/ 2147483647 w 547"/>
              <a:gd name="T1" fmla="*/ 2147483647 h 613"/>
              <a:gd name="T2" fmla="*/ 2147483647 w 547"/>
              <a:gd name="T3" fmla="*/ 2147483647 h 613"/>
              <a:gd name="T4" fmla="*/ 2147483647 w 547"/>
              <a:gd name="T5" fmla="*/ 2147483647 h 613"/>
              <a:gd name="T6" fmla="*/ 2147483647 w 547"/>
              <a:gd name="T7" fmla="*/ 2147483647 h 613"/>
              <a:gd name="T8" fmla="*/ 2147483647 w 547"/>
              <a:gd name="T9" fmla="*/ 2147483647 h 613"/>
              <a:gd name="T10" fmla="*/ 2147483647 w 547"/>
              <a:gd name="T11" fmla="*/ 2147483647 h 613"/>
              <a:gd name="T12" fmla="*/ 2147483647 w 547"/>
              <a:gd name="T13" fmla="*/ 2147483647 h 613"/>
              <a:gd name="T14" fmla="*/ 2147483647 w 547"/>
              <a:gd name="T15" fmla="*/ 2147483647 h 613"/>
              <a:gd name="T16" fmla="*/ 2147483647 w 547"/>
              <a:gd name="T17" fmla="*/ 2147483647 h 613"/>
              <a:gd name="T18" fmla="*/ 2147483647 w 547"/>
              <a:gd name="T19" fmla="*/ 2147483647 h 613"/>
              <a:gd name="T20" fmla="*/ 2147483647 w 547"/>
              <a:gd name="T21" fmla="*/ 2147483647 h 613"/>
              <a:gd name="T22" fmla="*/ 2147483647 w 547"/>
              <a:gd name="T23" fmla="*/ 2147483647 h 613"/>
              <a:gd name="T24" fmla="*/ 2147483647 w 547"/>
              <a:gd name="T25" fmla="*/ 2147483647 h 613"/>
              <a:gd name="T26" fmla="*/ 2147483647 w 547"/>
              <a:gd name="T27" fmla="*/ 2147483647 h 613"/>
              <a:gd name="T28" fmla="*/ 2147483647 w 547"/>
              <a:gd name="T29" fmla="*/ 2147483647 h 613"/>
              <a:gd name="T30" fmla="*/ 2147483647 w 547"/>
              <a:gd name="T31" fmla="*/ 2147483647 h 613"/>
              <a:gd name="T32" fmla="*/ 2147483647 w 547"/>
              <a:gd name="T33" fmla="*/ 2147483647 h 613"/>
              <a:gd name="T34" fmla="*/ 2147483647 w 547"/>
              <a:gd name="T35" fmla="*/ 2147483647 h 613"/>
              <a:gd name="T36" fmla="*/ 2147483647 w 547"/>
              <a:gd name="T37" fmla="*/ 2147483647 h 613"/>
              <a:gd name="T38" fmla="*/ 2147483647 w 547"/>
              <a:gd name="T39" fmla="*/ 2147483647 h 613"/>
              <a:gd name="T40" fmla="*/ 2147483647 w 547"/>
              <a:gd name="T41" fmla="*/ 2147483647 h 613"/>
              <a:gd name="T42" fmla="*/ 2147483647 w 547"/>
              <a:gd name="T43" fmla="*/ 2147483647 h 613"/>
              <a:gd name="T44" fmla="*/ 2147483647 w 547"/>
              <a:gd name="T45" fmla="*/ 2147483647 h 613"/>
              <a:gd name="T46" fmla="*/ 2147483647 w 547"/>
              <a:gd name="T47" fmla="*/ 2147483647 h 613"/>
              <a:gd name="T48" fmla="*/ 2147483647 w 547"/>
              <a:gd name="T49" fmla="*/ 2147483647 h 613"/>
              <a:gd name="T50" fmla="*/ 2147483647 w 547"/>
              <a:gd name="T51" fmla="*/ 2147483647 h 613"/>
              <a:gd name="T52" fmla="*/ 2147483647 w 547"/>
              <a:gd name="T53" fmla="*/ 2147483647 h 613"/>
              <a:gd name="T54" fmla="*/ 2147483647 w 547"/>
              <a:gd name="T55" fmla="*/ 2147483647 h 613"/>
              <a:gd name="T56" fmla="*/ 2147483647 w 547"/>
              <a:gd name="T57" fmla="*/ 2147483647 h 613"/>
              <a:gd name="T58" fmla="*/ 2147483647 w 547"/>
              <a:gd name="T59" fmla="*/ 2147483647 h 613"/>
              <a:gd name="T60" fmla="*/ 2147483647 w 547"/>
              <a:gd name="T61" fmla="*/ 2147483647 h 613"/>
              <a:gd name="T62" fmla="*/ 2147483647 w 547"/>
              <a:gd name="T63" fmla="*/ 2147483647 h 613"/>
              <a:gd name="T64" fmla="*/ 2147483647 w 547"/>
              <a:gd name="T65" fmla="*/ 2147483647 h 613"/>
              <a:gd name="T66" fmla="*/ 2147483647 w 547"/>
              <a:gd name="T67" fmla="*/ 2147483647 h 613"/>
              <a:gd name="T68" fmla="*/ 2147483647 w 547"/>
              <a:gd name="T69" fmla="*/ 2147483647 h 613"/>
              <a:gd name="T70" fmla="*/ 2147483647 w 547"/>
              <a:gd name="T71" fmla="*/ 2147483647 h 613"/>
              <a:gd name="T72" fmla="*/ 2147483647 w 547"/>
              <a:gd name="T73" fmla="*/ 2147483647 h 613"/>
              <a:gd name="T74" fmla="*/ 2147483647 w 547"/>
              <a:gd name="T75" fmla="*/ 0 h 613"/>
              <a:gd name="T76" fmla="*/ 2147483647 w 547"/>
              <a:gd name="T77" fmla="*/ 2147483647 h 613"/>
              <a:gd name="T78" fmla="*/ 2147483647 w 547"/>
              <a:gd name="T79" fmla="*/ 2147483647 h 613"/>
              <a:gd name="T80" fmla="*/ 2147483647 w 547"/>
              <a:gd name="T81" fmla="*/ 2147483647 h 613"/>
              <a:gd name="T82" fmla="*/ 2147483647 w 547"/>
              <a:gd name="T83" fmla="*/ 0 h 613"/>
              <a:gd name="T84" fmla="*/ 2147483647 w 547"/>
              <a:gd name="T85" fmla="*/ 2147483647 h 613"/>
              <a:gd name="T86" fmla="*/ 2147483647 w 547"/>
              <a:gd name="T87" fmla="*/ 2147483647 h 613"/>
              <a:gd name="T88" fmla="*/ 2147483647 w 547"/>
              <a:gd name="T89" fmla="*/ 2147483647 h 613"/>
              <a:gd name="T90" fmla="*/ 2147483647 w 547"/>
              <a:gd name="T91" fmla="*/ 2147483647 h 613"/>
              <a:gd name="T92" fmla="*/ 2147483647 w 547"/>
              <a:gd name="T93" fmla="*/ 2147483647 h 613"/>
              <a:gd name="T94" fmla="*/ 2147483647 w 547"/>
              <a:gd name="T95" fmla="*/ 2147483647 h 613"/>
              <a:gd name="T96" fmla="*/ 2147483647 w 547"/>
              <a:gd name="T97" fmla="*/ 2147483647 h 613"/>
              <a:gd name="T98" fmla="*/ 2147483647 w 547"/>
              <a:gd name="T99" fmla="*/ 2147483647 h 613"/>
              <a:gd name="T100" fmla="*/ 2147483647 w 547"/>
              <a:gd name="T101" fmla="*/ 2147483647 h 613"/>
              <a:gd name="T102" fmla="*/ 2147483647 w 547"/>
              <a:gd name="T103" fmla="*/ 2147483647 h 613"/>
              <a:gd name="T104" fmla="*/ 2147483647 w 547"/>
              <a:gd name="T105" fmla="*/ 2147483647 h 613"/>
              <a:gd name="T106" fmla="*/ 2147483647 w 547"/>
              <a:gd name="T107" fmla="*/ 2147483647 h 613"/>
              <a:gd name="T108" fmla="*/ 0 w 547"/>
              <a:gd name="T109" fmla="*/ 2147483647 h 613"/>
              <a:gd name="T110" fmla="*/ 2147483647 w 547"/>
              <a:gd name="T111" fmla="*/ 2147483647 h 613"/>
              <a:gd name="T112" fmla="*/ 2147483647 w 547"/>
              <a:gd name="T113" fmla="*/ 2147483647 h 613"/>
              <a:gd name="T114" fmla="*/ 2147483647 w 547"/>
              <a:gd name="T115" fmla="*/ 2147483647 h 613"/>
              <a:gd name="T116" fmla="*/ 2147483647 w 547"/>
              <a:gd name="T117" fmla="*/ 2147483647 h 6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47"/>
              <a:gd name="T178" fmla="*/ 0 h 613"/>
              <a:gd name="T179" fmla="*/ 547 w 547"/>
              <a:gd name="T180" fmla="*/ 613 h 6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47" h="613">
                <a:moveTo>
                  <a:pt x="38" y="424"/>
                </a:moveTo>
                <a:lnTo>
                  <a:pt x="70" y="403"/>
                </a:lnTo>
                <a:lnTo>
                  <a:pt x="90" y="383"/>
                </a:lnTo>
                <a:lnTo>
                  <a:pt x="147" y="383"/>
                </a:lnTo>
                <a:lnTo>
                  <a:pt x="179" y="403"/>
                </a:lnTo>
                <a:lnTo>
                  <a:pt x="217" y="403"/>
                </a:lnTo>
                <a:lnTo>
                  <a:pt x="256" y="424"/>
                </a:lnTo>
                <a:lnTo>
                  <a:pt x="288" y="424"/>
                </a:lnTo>
                <a:lnTo>
                  <a:pt x="327" y="457"/>
                </a:lnTo>
                <a:lnTo>
                  <a:pt x="346" y="457"/>
                </a:lnTo>
                <a:lnTo>
                  <a:pt x="398" y="477"/>
                </a:lnTo>
                <a:lnTo>
                  <a:pt x="398" y="498"/>
                </a:lnTo>
                <a:lnTo>
                  <a:pt x="378" y="517"/>
                </a:lnTo>
                <a:lnTo>
                  <a:pt x="365" y="558"/>
                </a:lnTo>
                <a:lnTo>
                  <a:pt x="378" y="571"/>
                </a:lnTo>
                <a:lnTo>
                  <a:pt x="378" y="591"/>
                </a:lnTo>
                <a:lnTo>
                  <a:pt x="398" y="612"/>
                </a:lnTo>
                <a:lnTo>
                  <a:pt x="417" y="591"/>
                </a:lnTo>
                <a:lnTo>
                  <a:pt x="436" y="558"/>
                </a:lnTo>
                <a:lnTo>
                  <a:pt x="436" y="498"/>
                </a:lnTo>
                <a:lnTo>
                  <a:pt x="455" y="457"/>
                </a:lnTo>
                <a:lnTo>
                  <a:pt x="455" y="322"/>
                </a:lnTo>
                <a:lnTo>
                  <a:pt x="475" y="289"/>
                </a:lnTo>
                <a:lnTo>
                  <a:pt x="475" y="309"/>
                </a:lnTo>
                <a:lnTo>
                  <a:pt x="488" y="309"/>
                </a:lnTo>
                <a:lnTo>
                  <a:pt x="526" y="228"/>
                </a:lnTo>
                <a:lnTo>
                  <a:pt x="546" y="208"/>
                </a:lnTo>
                <a:lnTo>
                  <a:pt x="488" y="194"/>
                </a:lnTo>
                <a:lnTo>
                  <a:pt x="488" y="174"/>
                </a:lnTo>
                <a:lnTo>
                  <a:pt x="475" y="154"/>
                </a:lnTo>
                <a:lnTo>
                  <a:pt x="475" y="134"/>
                </a:lnTo>
                <a:lnTo>
                  <a:pt x="488" y="134"/>
                </a:lnTo>
                <a:lnTo>
                  <a:pt x="507" y="113"/>
                </a:lnTo>
                <a:lnTo>
                  <a:pt x="507" y="80"/>
                </a:lnTo>
                <a:lnTo>
                  <a:pt x="488" y="40"/>
                </a:lnTo>
                <a:lnTo>
                  <a:pt x="475" y="40"/>
                </a:lnTo>
                <a:lnTo>
                  <a:pt x="475" y="20"/>
                </a:lnTo>
                <a:lnTo>
                  <a:pt x="398" y="0"/>
                </a:lnTo>
                <a:lnTo>
                  <a:pt x="365" y="40"/>
                </a:lnTo>
                <a:lnTo>
                  <a:pt x="327" y="40"/>
                </a:lnTo>
                <a:lnTo>
                  <a:pt x="327" y="20"/>
                </a:lnTo>
                <a:lnTo>
                  <a:pt x="307" y="0"/>
                </a:lnTo>
                <a:lnTo>
                  <a:pt x="269" y="40"/>
                </a:lnTo>
                <a:lnTo>
                  <a:pt x="198" y="60"/>
                </a:lnTo>
                <a:lnTo>
                  <a:pt x="160" y="40"/>
                </a:lnTo>
                <a:lnTo>
                  <a:pt x="147" y="60"/>
                </a:lnTo>
                <a:lnTo>
                  <a:pt x="147" y="80"/>
                </a:lnTo>
                <a:lnTo>
                  <a:pt x="160" y="93"/>
                </a:lnTo>
                <a:lnTo>
                  <a:pt x="160" y="113"/>
                </a:lnTo>
                <a:lnTo>
                  <a:pt x="128" y="154"/>
                </a:lnTo>
                <a:lnTo>
                  <a:pt x="90" y="154"/>
                </a:lnTo>
                <a:lnTo>
                  <a:pt x="51" y="134"/>
                </a:lnTo>
                <a:lnTo>
                  <a:pt x="38" y="134"/>
                </a:lnTo>
                <a:lnTo>
                  <a:pt x="19" y="154"/>
                </a:lnTo>
                <a:lnTo>
                  <a:pt x="0" y="194"/>
                </a:lnTo>
                <a:lnTo>
                  <a:pt x="19" y="248"/>
                </a:lnTo>
                <a:lnTo>
                  <a:pt x="19" y="322"/>
                </a:lnTo>
                <a:lnTo>
                  <a:pt x="38" y="363"/>
                </a:lnTo>
                <a:lnTo>
                  <a:pt x="38" y="424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6" name="Freeform 161"/>
          <p:cNvSpPr>
            <a:spLocks/>
          </p:cNvSpPr>
          <p:nvPr/>
        </p:nvSpPr>
        <p:spPr bwMode="gray">
          <a:xfrm>
            <a:off x="4722813" y="3025775"/>
            <a:ext cx="200025" cy="209550"/>
          </a:xfrm>
          <a:custGeom>
            <a:avLst/>
            <a:gdLst>
              <a:gd name="T0" fmla="*/ 2147483647 w 111"/>
              <a:gd name="T1" fmla="*/ 2147483647 h 129"/>
              <a:gd name="T2" fmla="*/ 2147483647 w 111"/>
              <a:gd name="T3" fmla="*/ 2147483647 h 129"/>
              <a:gd name="T4" fmla="*/ 2147483647 w 111"/>
              <a:gd name="T5" fmla="*/ 2147483647 h 129"/>
              <a:gd name="T6" fmla="*/ 2147483647 w 111"/>
              <a:gd name="T7" fmla="*/ 0 h 129"/>
              <a:gd name="T8" fmla="*/ 2147483647 w 111"/>
              <a:gd name="T9" fmla="*/ 0 h 129"/>
              <a:gd name="T10" fmla="*/ 2147483647 w 111"/>
              <a:gd name="T11" fmla="*/ 2147483647 h 129"/>
              <a:gd name="T12" fmla="*/ 2147483647 w 111"/>
              <a:gd name="T13" fmla="*/ 2147483647 h 129"/>
              <a:gd name="T14" fmla="*/ 0 w 111"/>
              <a:gd name="T15" fmla="*/ 2147483647 h 129"/>
              <a:gd name="T16" fmla="*/ 0 w 111"/>
              <a:gd name="T17" fmla="*/ 2147483647 h 129"/>
              <a:gd name="T18" fmla="*/ 2147483647 w 111"/>
              <a:gd name="T19" fmla="*/ 2147483647 h 129"/>
              <a:gd name="T20" fmla="*/ 2147483647 w 111"/>
              <a:gd name="T21" fmla="*/ 2147483647 h 129"/>
              <a:gd name="T22" fmla="*/ 2147483647 w 111"/>
              <a:gd name="T23" fmla="*/ 2147483647 h 1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"/>
              <a:gd name="T37" fmla="*/ 0 h 129"/>
              <a:gd name="T38" fmla="*/ 111 w 111"/>
              <a:gd name="T39" fmla="*/ 129 h 1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" h="129">
                <a:moveTo>
                  <a:pt x="71" y="128"/>
                </a:moveTo>
                <a:lnTo>
                  <a:pt x="110" y="53"/>
                </a:lnTo>
                <a:lnTo>
                  <a:pt x="90" y="33"/>
                </a:lnTo>
                <a:lnTo>
                  <a:pt x="51" y="0"/>
                </a:lnTo>
                <a:lnTo>
                  <a:pt x="32" y="0"/>
                </a:lnTo>
                <a:lnTo>
                  <a:pt x="32" y="33"/>
                </a:lnTo>
                <a:lnTo>
                  <a:pt x="12" y="53"/>
                </a:lnTo>
                <a:lnTo>
                  <a:pt x="0" y="53"/>
                </a:lnTo>
                <a:lnTo>
                  <a:pt x="0" y="74"/>
                </a:lnTo>
                <a:lnTo>
                  <a:pt x="12" y="94"/>
                </a:lnTo>
                <a:lnTo>
                  <a:pt x="12" y="114"/>
                </a:lnTo>
                <a:lnTo>
                  <a:pt x="71" y="128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7" name="Freeform 162"/>
          <p:cNvSpPr>
            <a:spLocks/>
          </p:cNvSpPr>
          <p:nvPr/>
        </p:nvSpPr>
        <p:spPr bwMode="gray">
          <a:xfrm>
            <a:off x="4745038" y="2928938"/>
            <a:ext cx="341312" cy="185737"/>
          </a:xfrm>
          <a:custGeom>
            <a:avLst/>
            <a:gdLst>
              <a:gd name="T0" fmla="*/ 2147483647 w 188"/>
              <a:gd name="T1" fmla="*/ 2147483647 h 115"/>
              <a:gd name="T2" fmla="*/ 2147483647 w 188"/>
              <a:gd name="T3" fmla="*/ 2147483647 h 115"/>
              <a:gd name="T4" fmla="*/ 2147483647 w 188"/>
              <a:gd name="T5" fmla="*/ 2147483647 h 115"/>
              <a:gd name="T6" fmla="*/ 2147483647 w 188"/>
              <a:gd name="T7" fmla="*/ 0 h 115"/>
              <a:gd name="T8" fmla="*/ 2147483647 w 188"/>
              <a:gd name="T9" fmla="*/ 0 h 115"/>
              <a:gd name="T10" fmla="*/ 2147483647 w 188"/>
              <a:gd name="T11" fmla="*/ 2147483647 h 115"/>
              <a:gd name="T12" fmla="*/ 2147483647 w 188"/>
              <a:gd name="T13" fmla="*/ 2147483647 h 115"/>
              <a:gd name="T14" fmla="*/ 2147483647 w 188"/>
              <a:gd name="T15" fmla="*/ 0 h 115"/>
              <a:gd name="T16" fmla="*/ 2147483647 w 188"/>
              <a:gd name="T17" fmla="*/ 0 h 115"/>
              <a:gd name="T18" fmla="*/ 0 w 188"/>
              <a:gd name="T19" fmla="*/ 2147483647 h 115"/>
              <a:gd name="T20" fmla="*/ 2147483647 w 188"/>
              <a:gd name="T21" fmla="*/ 2147483647 h 115"/>
              <a:gd name="T22" fmla="*/ 2147483647 w 188"/>
              <a:gd name="T23" fmla="*/ 2147483647 h 115"/>
              <a:gd name="T24" fmla="*/ 2147483647 w 188"/>
              <a:gd name="T25" fmla="*/ 2147483647 h 115"/>
              <a:gd name="T26" fmla="*/ 2147483647 w 188"/>
              <a:gd name="T27" fmla="*/ 2147483647 h 1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8"/>
              <a:gd name="T43" fmla="*/ 0 h 115"/>
              <a:gd name="T44" fmla="*/ 188 w 188"/>
              <a:gd name="T45" fmla="*/ 115 h 1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8" h="115">
                <a:moveTo>
                  <a:pt x="96" y="114"/>
                </a:moveTo>
                <a:lnTo>
                  <a:pt x="128" y="93"/>
                </a:lnTo>
                <a:lnTo>
                  <a:pt x="148" y="59"/>
                </a:lnTo>
                <a:lnTo>
                  <a:pt x="187" y="0"/>
                </a:lnTo>
                <a:lnTo>
                  <a:pt x="128" y="0"/>
                </a:lnTo>
                <a:lnTo>
                  <a:pt x="109" y="20"/>
                </a:lnTo>
                <a:lnTo>
                  <a:pt x="96" y="20"/>
                </a:lnTo>
                <a:lnTo>
                  <a:pt x="58" y="0"/>
                </a:lnTo>
                <a:lnTo>
                  <a:pt x="19" y="0"/>
                </a:lnTo>
                <a:lnTo>
                  <a:pt x="0" y="20"/>
                </a:lnTo>
                <a:lnTo>
                  <a:pt x="19" y="59"/>
                </a:lnTo>
                <a:lnTo>
                  <a:pt x="38" y="59"/>
                </a:lnTo>
                <a:lnTo>
                  <a:pt x="77" y="93"/>
                </a:lnTo>
                <a:lnTo>
                  <a:pt x="96" y="114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8" name="Freeform 163"/>
          <p:cNvSpPr>
            <a:spLocks/>
          </p:cNvSpPr>
          <p:nvPr/>
        </p:nvSpPr>
        <p:spPr bwMode="gray">
          <a:xfrm>
            <a:off x="4418013" y="2741613"/>
            <a:ext cx="703262" cy="222250"/>
          </a:xfrm>
          <a:custGeom>
            <a:avLst/>
            <a:gdLst>
              <a:gd name="T0" fmla="*/ 2147483647 w 387"/>
              <a:gd name="T1" fmla="*/ 0 h 136"/>
              <a:gd name="T2" fmla="*/ 2147483647 w 387"/>
              <a:gd name="T3" fmla="*/ 0 h 136"/>
              <a:gd name="T4" fmla="*/ 2147483647 w 387"/>
              <a:gd name="T5" fmla="*/ 2147483647 h 136"/>
              <a:gd name="T6" fmla="*/ 2147483647 w 387"/>
              <a:gd name="T7" fmla="*/ 2147483647 h 136"/>
              <a:gd name="T8" fmla="*/ 2147483647 w 387"/>
              <a:gd name="T9" fmla="*/ 2147483647 h 136"/>
              <a:gd name="T10" fmla="*/ 2147483647 w 387"/>
              <a:gd name="T11" fmla="*/ 2147483647 h 136"/>
              <a:gd name="T12" fmla="*/ 2147483647 w 387"/>
              <a:gd name="T13" fmla="*/ 2147483647 h 136"/>
              <a:gd name="T14" fmla="*/ 2147483647 w 387"/>
              <a:gd name="T15" fmla="*/ 2147483647 h 136"/>
              <a:gd name="T16" fmla="*/ 2147483647 w 387"/>
              <a:gd name="T17" fmla="*/ 2147483647 h 136"/>
              <a:gd name="T18" fmla="*/ 2147483647 w 387"/>
              <a:gd name="T19" fmla="*/ 2147483647 h 136"/>
              <a:gd name="T20" fmla="*/ 2147483647 w 387"/>
              <a:gd name="T21" fmla="*/ 2147483647 h 136"/>
              <a:gd name="T22" fmla="*/ 2147483647 w 387"/>
              <a:gd name="T23" fmla="*/ 2147483647 h 136"/>
              <a:gd name="T24" fmla="*/ 2147483647 w 387"/>
              <a:gd name="T25" fmla="*/ 2147483647 h 136"/>
              <a:gd name="T26" fmla="*/ 2147483647 w 387"/>
              <a:gd name="T27" fmla="*/ 2147483647 h 136"/>
              <a:gd name="T28" fmla="*/ 2147483647 w 387"/>
              <a:gd name="T29" fmla="*/ 2147483647 h 136"/>
              <a:gd name="T30" fmla="*/ 2147483647 w 387"/>
              <a:gd name="T31" fmla="*/ 2147483647 h 136"/>
              <a:gd name="T32" fmla="*/ 2147483647 w 387"/>
              <a:gd name="T33" fmla="*/ 2147483647 h 136"/>
              <a:gd name="T34" fmla="*/ 0 w 387"/>
              <a:gd name="T35" fmla="*/ 2147483647 h 136"/>
              <a:gd name="T36" fmla="*/ 2147483647 w 387"/>
              <a:gd name="T37" fmla="*/ 2147483647 h 136"/>
              <a:gd name="T38" fmla="*/ 2147483647 w 387"/>
              <a:gd name="T39" fmla="*/ 2147483647 h 136"/>
              <a:gd name="T40" fmla="*/ 2147483647 w 387"/>
              <a:gd name="T41" fmla="*/ 2147483647 h 136"/>
              <a:gd name="T42" fmla="*/ 2147483647 w 387"/>
              <a:gd name="T43" fmla="*/ 2147483647 h 136"/>
              <a:gd name="T44" fmla="*/ 2147483647 w 387"/>
              <a:gd name="T45" fmla="*/ 2147483647 h 136"/>
              <a:gd name="T46" fmla="*/ 2147483647 w 387"/>
              <a:gd name="T47" fmla="*/ 2147483647 h 136"/>
              <a:gd name="T48" fmla="*/ 2147483647 w 387"/>
              <a:gd name="T49" fmla="*/ 2147483647 h 136"/>
              <a:gd name="T50" fmla="*/ 2147483647 w 387"/>
              <a:gd name="T51" fmla="*/ 2147483647 h 136"/>
              <a:gd name="T52" fmla="*/ 2147483647 w 387"/>
              <a:gd name="T53" fmla="*/ 2147483647 h 136"/>
              <a:gd name="T54" fmla="*/ 2147483647 w 387"/>
              <a:gd name="T55" fmla="*/ 2147483647 h 136"/>
              <a:gd name="T56" fmla="*/ 2147483647 w 387"/>
              <a:gd name="T57" fmla="*/ 2147483647 h 136"/>
              <a:gd name="T58" fmla="*/ 2147483647 w 387"/>
              <a:gd name="T59" fmla="*/ 2147483647 h 136"/>
              <a:gd name="T60" fmla="*/ 2147483647 w 387"/>
              <a:gd name="T61" fmla="*/ 2147483647 h 136"/>
              <a:gd name="T62" fmla="*/ 2147483647 w 387"/>
              <a:gd name="T63" fmla="*/ 2147483647 h 136"/>
              <a:gd name="T64" fmla="*/ 2147483647 w 387"/>
              <a:gd name="T65" fmla="*/ 0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7"/>
              <a:gd name="T100" fmla="*/ 0 h 136"/>
              <a:gd name="T101" fmla="*/ 387 w 387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7" h="136">
                <a:moveTo>
                  <a:pt x="386" y="0"/>
                </a:moveTo>
                <a:lnTo>
                  <a:pt x="366" y="0"/>
                </a:lnTo>
                <a:lnTo>
                  <a:pt x="328" y="40"/>
                </a:lnTo>
                <a:lnTo>
                  <a:pt x="289" y="40"/>
                </a:lnTo>
                <a:lnTo>
                  <a:pt x="276" y="40"/>
                </a:lnTo>
                <a:lnTo>
                  <a:pt x="257" y="60"/>
                </a:lnTo>
                <a:lnTo>
                  <a:pt x="218" y="60"/>
                </a:lnTo>
                <a:lnTo>
                  <a:pt x="238" y="20"/>
                </a:lnTo>
                <a:lnTo>
                  <a:pt x="218" y="20"/>
                </a:lnTo>
                <a:lnTo>
                  <a:pt x="180" y="40"/>
                </a:lnTo>
                <a:lnTo>
                  <a:pt x="167" y="60"/>
                </a:lnTo>
                <a:lnTo>
                  <a:pt x="109" y="40"/>
                </a:lnTo>
                <a:lnTo>
                  <a:pt x="90" y="40"/>
                </a:lnTo>
                <a:lnTo>
                  <a:pt x="70" y="20"/>
                </a:lnTo>
                <a:lnTo>
                  <a:pt x="38" y="20"/>
                </a:lnTo>
                <a:lnTo>
                  <a:pt x="19" y="40"/>
                </a:lnTo>
                <a:lnTo>
                  <a:pt x="19" y="74"/>
                </a:lnTo>
                <a:lnTo>
                  <a:pt x="0" y="94"/>
                </a:lnTo>
                <a:lnTo>
                  <a:pt x="19" y="114"/>
                </a:lnTo>
                <a:lnTo>
                  <a:pt x="19" y="135"/>
                </a:lnTo>
                <a:lnTo>
                  <a:pt x="57" y="135"/>
                </a:lnTo>
                <a:lnTo>
                  <a:pt x="90" y="94"/>
                </a:lnTo>
                <a:lnTo>
                  <a:pt x="167" y="114"/>
                </a:lnTo>
                <a:lnTo>
                  <a:pt x="167" y="135"/>
                </a:lnTo>
                <a:lnTo>
                  <a:pt x="180" y="135"/>
                </a:lnTo>
                <a:lnTo>
                  <a:pt x="199" y="114"/>
                </a:lnTo>
                <a:lnTo>
                  <a:pt x="238" y="114"/>
                </a:lnTo>
                <a:lnTo>
                  <a:pt x="276" y="135"/>
                </a:lnTo>
                <a:lnTo>
                  <a:pt x="289" y="135"/>
                </a:lnTo>
                <a:lnTo>
                  <a:pt x="308" y="114"/>
                </a:lnTo>
                <a:lnTo>
                  <a:pt x="366" y="114"/>
                </a:lnTo>
                <a:lnTo>
                  <a:pt x="386" y="60"/>
                </a:lnTo>
                <a:lnTo>
                  <a:pt x="386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29" name="Freeform 164"/>
          <p:cNvSpPr>
            <a:spLocks/>
          </p:cNvSpPr>
          <p:nvPr/>
        </p:nvSpPr>
        <p:spPr bwMode="gray">
          <a:xfrm>
            <a:off x="4616450" y="2620963"/>
            <a:ext cx="504825" cy="222250"/>
          </a:xfrm>
          <a:custGeom>
            <a:avLst/>
            <a:gdLst>
              <a:gd name="T0" fmla="*/ 2147483647 w 277"/>
              <a:gd name="T1" fmla="*/ 2147483647 h 136"/>
              <a:gd name="T2" fmla="*/ 2147483647 w 277"/>
              <a:gd name="T3" fmla="*/ 2147483647 h 136"/>
              <a:gd name="T4" fmla="*/ 2147483647 w 277"/>
              <a:gd name="T5" fmla="*/ 2147483647 h 136"/>
              <a:gd name="T6" fmla="*/ 2147483647 w 277"/>
              <a:gd name="T7" fmla="*/ 2147483647 h 136"/>
              <a:gd name="T8" fmla="*/ 2147483647 w 277"/>
              <a:gd name="T9" fmla="*/ 2147483647 h 136"/>
              <a:gd name="T10" fmla="*/ 2147483647 w 277"/>
              <a:gd name="T11" fmla="*/ 2147483647 h 136"/>
              <a:gd name="T12" fmla="*/ 2147483647 w 277"/>
              <a:gd name="T13" fmla="*/ 2147483647 h 136"/>
              <a:gd name="T14" fmla="*/ 2147483647 w 277"/>
              <a:gd name="T15" fmla="*/ 2147483647 h 136"/>
              <a:gd name="T16" fmla="*/ 2147483647 w 277"/>
              <a:gd name="T17" fmla="*/ 2147483647 h 136"/>
              <a:gd name="T18" fmla="*/ 2147483647 w 277"/>
              <a:gd name="T19" fmla="*/ 0 h 136"/>
              <a:gd name="T20" fmla="*/ 2147483647 w 277"/>
              <a:gd name="T21" fmla="*/ 2147483647 h 136"/>
              <a:gd name="T22" fmla="*/ 2147483647 w 277"/>
              <a:gd name="T23" fmla="*/ 2147483647 h 136"/>
              <a:gd name="T24" fmla="*/ 2147483647 w 277"/>
              <a:gd name="T25" fmla="*/ 2147483647 h 136"/>
              <a:gd name="T26" fmla="*/ 2147483647 w 277"/>
              <a:gd name="T27" fmla="*/ 2147483647 h 136"/>
              <a:gd name="T28" fmla="*/ 0 w 277"/>
              <a:gd name="T29" fmla="*/ 2147483647 h 136"/>
              <a:gd name="T30" fmla="*/ 2147483647 w 277"/>
              <a:gd name="T31" fmla="*/ 2147483647 h 136"/>
              <a:gd name="T32" fmla="*/ 2147483647 w 277"/>
              <a:gd name="T33" fmla="*/ 2147483647 h 136"/>
              <a:gd name="T34" fmla="*/ 2147483647 w 277"/>
              <a:gd name="T35" fmla="*/ 2147483647 h 136"/>
              <a:gd name="T36" fmla="*/ 2147483647 w 277"/>
              <a:gd name="T37" fmla="*/ 2147483647 h 136"/>
              <a:gd name="T38" fmla="*/ 2147483647 w 277"/>
              <a:gd name="T39" fmla="*/ 2147483647 h 136"/>
              <a:gd name="T40" fmla="*/ 2147483647 w 277"/>
              <a:gd name="T41" fmla="*/ 2147483647 h 136"/>
              <a:gd name="T42" fmla="*/ 2147483647 w 277"/>
              <a:gd name="T43" fmla="*/ 2147483647 h 136"/>
              <a:gd name="T44" fmla="*/ 2147483647 w 277"/>
              <a:gd name="T45" fmla="*/ 2147483647 h 136"/>
              <a:gd name="T46" fmla="*/ 2147483647 w 277"/>
              <a:gd name="T47" fmla="*/ 2147483647 h 136"/>
              <a:gd name="T48" fmla="*/ 2147483647 w 277"/>
              <a:gd name="T49" fmla="*/ 2147483647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7"/>
              <a:gd name="T76" fmla="*/ 0 h 136"/>
              <a:gd name="T77" fmla="*/ 277 w 277"/>
              <a:gd name="T78" fmla="*/ 136 h 1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7" h="136">
                <a:moveTo>
                  <a:pt x="276" y="74"/>
                </a:moveTo>
                <a:lnTo>
                  <a:pt x="256" y="33"/>
                </a:lnTo>
                <a:lnTo>
                  <a:pt x="198" y="33"/>
                </a:lnTo>
                <a:lnTo>
                  <a:pt x="179" y="20"/>
                </a:lnTo>
                <a:lnTo>
                  <a:pt x="166" y="20"/>
                </a:lnTo>
                <a:lnTo>
                  <a:pt x="166" y="33"/>
                </a:lnTo>
                <a:lnTo>
                  <a:pt x="166" y="54"/>
                </a:lnTo>
                <a:lnTo>
                  <a:pt x="89" y="54"/>
                </a:lnTo>
                <a:lnTo>
                  <a:pt x="128" y="20"/>
                </a:lnTo>
                <a:lnTo>
                  <a:pt x="109" y="0"/>
                </a:lnTo>
                <a:lnTo>
                  <a:pt x="89" y="20"/>
                </a:lnTo>
                <a:lnTo>
                  <a:pt x="57" y="33"/>
                </a:lnTo>
                <a:lnTo>
                  <a:pt x="38" y="33"/>
                </a:lnTo>
                <a:lnTo>
                  <a:pt x="19" y="94"/>
                </a:lnTo>
                <a:lnTo>
                  <a:pt x="0" y="114"/>
                </a:lnTo>
                <a:lnTo>
                  <a:pt x="57" y="135"/>
                </a:lnTo>
                <a:lnTo>
                  <a:pt x="70" y="114"/>
                </a:lnTo>
                <a:lnTo>
                  <a:pt x="109" y="94"/>
                </a:lnTo>
                <a:lnTo>
                  <a:pt x="128" y="94"/>
                </a:lnTo>
                <a:lnTo>
                  <a:pt x="109" y="135"/>
                </a:lnTo>
                <a:lnTo>
                  <a:pt x="147" y="135"/>
                </a:lnTo>
                <a:lnTo>
                  <a:pt x="166" y="114"/>
                </a:lnTo>
                <a:lnTo>
                  <a:pt x="218" y="114"/>
                </a:lnTo>
                <a:lnTo>
                  <a:pt x="256" y="74"/>
                </a:lnTo>
                <a:lnTo>
                  <a:pt x="276" y="74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0" name="Freeform 165"/>
          <p:cNvSpPr>
            <a:spLocks/>
          </p:cNvSpPr>
          <p:nvPr/>
        </p:nvSpPr>
        <p:spPr bwMode="gray">
          <a:xfrm>
            <a:off x="4687888" y="2490788"/>
            <a:ext cx="398462" cy="220662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0 h 136"/>
              <a:gd name="T10" fmla="*/ 2147483647 w 220"/>
              <a:gd name="T11" fmla="*/ 0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0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0"/>
              <a:gd name="T58" fmla="*/ 0 h 136"/>
              <a:gd name="T59" fmla="*/ 220 w 220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0" h="136">
                <a:moveTo>
                  <a:pt x="219" y="114"/>
                </a:moveTo>
                <a:lnTo>
                  <a:pt x="199" y="40"/>
                </a:lnTo>
                <a:lnTo>
                  <a:pt x="180" y="20"/>
                </a:lnTo>
                <a:lnTo>
                  <a:pt x="141" y="20"/>
                </a:lnTo>
                <a:lnTo>
                  <a:pt x="90" y="0"/>
                </a:lnTo>
                <a:lnTo>
                  <a:pt x="70" y="0"/>
                </a:lnTo>
                <a:lnTo>
                  <a:pt x="51" y="20"/>
                </a:lnTo>
                <a:lnTo>
                  <a:pt x="32" y="60"/>
                </a:lnTo>
                <a:lnTo>
                  <a:pt x="0" y="114"/>
                </a:lnTo>
                <a:lnTo>
                  <a:pt x="19" y="114"/>
                </a:lnTo>
                <a:lnTo>
                  <a:pt x="51" y="101"/>
                </a:lnTo>
                <a:lnTo>
                  <a:pt x="70" y="81"/>
                </a:lnTo>
                <a:lnTo>
                  <a:pt x="90" y="101"/>
                </a:lnTo>
                <a:lnTo>
                  <a:pt x="51" y="135"/>
                </a:lnTo>
                <a:lnTo>
                  <a:pt x="128" y="135"/>
                </a:lnTo>
                <a:lnTo>
                  <a:pt x="128" y="101"/>
                </a:lnTo>
                <a:lnTo>
                  <a:pt x="141" y="101"/>
                </a:lnTo>
                <a:lnTo>
                  <a:pt x="161" y="114"/>
                </a:lnTo>
                <a:lnTo>
                  <a:pt x="219" y="114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1" name="Freeform 166"/>
          <p:cNvSpPr>
            <a:spLocks/>
          </p:cNvSpPr>
          <p:nvPr/>
        </p:nvSpPr>
        <p:spPr bwMode="gray">
          <a:xfrm>
            <a:off x="4384675" y="2338388"/>
            <a:ext cx="468313" cy="473075"/>
          </a:xfrm>
          <a:custGeom>
            <a:avLst/>
            <a:gdLst>
              <a:gd name="T0" fmla="*/ 2147483647 w 258"/>
              <a:gd name="T1" fmla="*/ 2147483647 h 291"/>
              <a:gd name="T2" fmla="*/ 2147483647 w 258"/>
              <a:gd name="T3" fmla="*/ 2147483647 h 291"/>
              <a:gd name="T4" fmla="*/ 2147483647 w 258"/>
              <a:gd name="T5" fmla="*/ 2147483647 h 291"/>
              <a:gd name="T6" fmla="*/ 2147483647 w 258"/>
              <a:gd name="T7" fmla="*/ 2147483647 h 291"/>
              <a:gd name="T8" fmla="*/ 2147483647 w 258"/>
              <a:gd name="T9" fmla="*/ 0 h 291"/>
              <a:gd name="T10" fmla="*/ 0 w 258"/>
              <a:gd name="T11" fmla="*/ 0 h 291"/>
              <a:gd name="T12" fmla="*/ 0 w 258"/>
              <a:gd name="T13" fmla="*/ 2147483647 h 291"/>
              <a:gd name="T14" fmla="*/ 0 w 258"/>
              <a:gd name="T15" fmla="*/ 2147483647 h 291"/>
              <a:gd name="T16" fmla="*/ 2147483647 w 258"/>
              <a:gd name="T17" fmla="*/ 2147483647 h 291"/>
              <a:gd name="T18" fmla="*/ 2147483647 w 258"/>
              <a:gd name="T19" fmla="*/ 2147483647 h 291"/>
              <a:gd name="T20" fmla="*/ 2147483647 w 258"/>
              <a:gd name="T21" fmla="*/ 2147483647 h 291"/>
              <a:gd name="T22" fmla="*/ 2147483647 w 258"/>
              <a:gd name="T23" fmla="*/ 2147483647 h 291"/>
              <a:gd name="T24" fmla="*/ 2147483647 w 258"/>
              <a:gd name="T25" fmla="*/ 2147483647 h 291"/>
              <a:gd name="T26" fmla="*/ 2147483647 w 258"/>
              <a:gd name="T27" fmla="*/ 2147483647 h 291"/>
              <a:gd name="T28" fmla="*/ 2147483647 w 258"/>
              <a:gd name="T29" fmla="*/ 2147483647 h 291"/>
              <a:gd name="T30" fmla="*/ 2147483647 w 258"/>
              <a:gd name="T31" fmla="*/ 2147483647 h 291"/>
              <a:gd name="T32" fmla="*/ 2147483647 w 258"/>
              <a:gd name="T33" fmla="*/ 2147483647 h 291"/>
              <a:gd name="T34" fmla="*/ 2147483647 w 258"/>
              <a:gd name="T35" fmla="*/ 2147483647 h 291"/>
              <a:gd name="T36" fmla="*/ 2147483647 w 258"/>
              <a:gd name="T37" fmla="*/ 2147483647 h 291"/>
              <a:gd name="T38" fmla="*/ 2147483647 w 258"/>
              <a:gd name="T39" fmla="*/ 2147483647 h 291"/>
              <a:gd name="T40" fmla="*/ 2147483647 w 258"/>
              <a:gd name="T41" fmla="*/ 2147483647 h 29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8"/>
              <a:gd name="T64" fmla="*/ 0 h 291"/>
              <a:gd name="T65" fmla="*/ 258 w 258"/>
              <a:gd name="T66" fmla="*/ 291 h 29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8" h="291">
                <a:moveTo>
                  <a:pt x="257" y="94"/>
                </a:moveTo>
                <a:lnTo>
                  <a:pt x="199" y="60"/>
                </a:lnTo>
                <a:lnTo>
                  <a:pt x="186" y="60"/>
                </a:lnTo>
                <a:lnTo>
                  <a:pt x="147" y="20"/>
                </a:lnTo>
                <a:lnTo>
                  <a:pt x="89" y="0"/>
                </a:lnTo>
                <a:lnTo>
                  <a:pt x="0" y="0"/>
                </a:lnTo>
                <a:lnTo>
                  <a:pt x="0" y="40"/>
                </a:lnTo>
                <a:lnTo>
                  <a:pt x="0" y="80"/>
                </a:lnTo>
                <a:lnTo>
                  <a:pt x="19" y="155"/>
                </a:lnTo>
                <a:lnTo>
                  <a:pt x="19" y="195"/>
                </a:lnTo>
                <a:lnTo>
                  <a:pt x="57" y="249"/>
                </a:lnTo>
                <a:lnTo>
                  <a:pt x="57" y="269"/>
                </a:lnTo>
                <a:lnTo>
                  <a:pt x="89" y="269"/>
                </a:lnTo>
                <a:lnTo>
                  <a:pt x="109" y="290"/>
                </a:lnTo>
                <a:lnTo>
                  <a:pt x="128" y="290"/>
                </a:lnTo>
                <a:lnTo>
                  <a:pt x="147" y="269"/>
                </a:lnTo>
                <a:lnTo>
                  <a:pt x="167" y="209"/>
                </a:lnTo>
                <a:lnTo>
                  <a:pt x="199" y="155"/>
                </a:lnTo>
                <a:lnTo>
                  <a:pt x="218" y="114"/>
                </a:lnTo>
                <a:lnTo>
                  <a:pt x="237" y="94"/>
                </a:lnTo>
                <a:lnTo>
                  <a:pt x="257" y="94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2" name="Freeform 167"/>
          <p:cNvSpPr>
            <a:spLocks/>
          </p:cNvSpPr>
          <p:nvPr/>
        </p:nvSpPr>
        <p:spPr bwMode="gray">
          <a:xfrm>
            <a:off x="3894138" y="2335213"/>
            <a:ext cx="596900" cy="812800"/>
          </a:xfrm>
          <a:custGeom>
            <a:avLst/>
            <a:gdLst>
              <a:gd name="T0" fmla="*/ 2147483647 w 328"/>
              <a:gd name="T1" fmla="*/ 0 h 500"/>
              <a:gd name="T2" fmla="*/ 2147483647 w 328"/>
              <a:gd name="T3" fmla="*/ 2147483647 h 500"/>
              <a:gd name="T4" fmla="*/ 2147483647 w 328"/>
              <a:gd name="T5" fmla="*/ 2147483647 h 500"/>
              <a:gd name="T6" fmla="*/ 2147483647 w 328"/>
              <a:gd name="T7" fmla="*/ 2147483647 h 500"/>
              <a:gd name="T8" fmla="*/ 2147483647 w 328"/>
              <a:gd name="T9" fmla="*/ 2147483647 h 500"/>
              <a:gd name="T10" fmla="*/ 2147483647 w 328"/>
              <a:gd name="T11" fmla="*/ 2147483647 h 500"/>
              <a:gd name="T12" fmla="*/ 2147483647 w 328"/>
              <a:gd name="T13" fmla="*/ 2147483647 h 500"/>
              <a:gd name="T14" fmla="*/ 2147483647 w 328"/>
              <a:gd name="T15" fmla="*/ 2147483647 h 500"/>
              <a:gd name="T16" fmla="*/ 2147483647 w 328"/>
              <a:gd name="T17" fmla="*/ 2147483647 h 500"/>
              <a:gd name="T18" fmla="*/ 2147483647 w 328"/>
              <a:gd name="T19" fmla="*/ 2147483647 h 500"/>
              <a:gd name="T20" fmla="*/ 2147483647 w 328"/>
              <a:gd name="T21" fmla="*/ 2147483647 h 500"/>
              <a:gd name="T22" fmla="*/ 2147483647 w 328"/>
              <a:gd name="T23" fmla="*/ 2147483647 h 500"/>
              <a:gd name="T24" fmla="*/ 0 w 328"/>
              <a:gd name="T25" fmla="*/ 2147483647 h 500"/>
              <a:gd name="T26" fmla="*/ 2147483647 w 328"/>
              <a:gd name="T27" fmla="*/ 2147483647 h 500"/>
              <a:gd name="T28" fmla="*/ 2147483647 w 328"/>
              <a:gd name="T29" fmla="*/ 2147483647 h 500"/>
              <a:gd name="T30" fmla="*/ 2147483647 w 328"/>
              <a:gd name="T31" fmla="*/ 2147483647 h 500"/>
              <a:gd name="T32" fmla="*/ 2147483647 w 328"/>
              <a:gd name="T33" fmla="*/ 2147483647 h 500"/>
              <a:gd name="T34" fmla="*/ 2147483647 w 328"/>
              <a:gd name="T35" fmla="*/ 2147483647 h 500"/>
              <a:gd name="T36" fmla="*/ 2147483647 w 328"/>
              <a:gd name="T37" fmla="*/ 2147483647 h 500"/>
              <a:gd name="T38" fmla="*/ 2147483647 w 328"/>
              <a:gd name="T39" fmla="*/ 2147483647 h 500"/>
              <a:gd name="T40" fmla="*/ 2147483647 w 328"/>
              <a:gd name="T41" fmla="*/ 2147483647 h 500"/>
              <a:gd name="T42" fmla="*/ 2147483647 w 328"/>
              <a:gd name="T43" fmla="*/ 2147483647 h 500"/>
              <a:gd name="T44" fmla="*/ 2147483647 w 328"/>
              <a:gd name="T45" fmla="*/ 2147483647 h 500"/>
              <a:gd name="T46" fmla="*/ 2147483647 w 328"/>
              <a:gd name="T47" fmla="*/ 2147483647 h 500"/>
              <a:gd name="T48" fmla="*/ 2147483647 w 328"/>
              <a:gd name="T49" fmla="*/ 2147483647 h 500"/>
              <a:gd name="T50" fmla="*/ 2147483647 w 328"/>
              <a:gd name="T51" fmla="*/ 2147483647 h 500"/>
              <a:gd name="T52" fmla="*/ 2147483647 w 328"/>
              <a:gd name="T53" fmla="*/ 2147483647 h 500"/>
              <a:gd name="T54" fmla="*/ 2147483647 w 328"/>
              <a:gd name="T55" fmla="*/ 2147483647 h 500"/>
              <a:gd name="T56" fmla="*/ 2147483647 w 328"/>
              <a:gd name="T57" fmla="*/ 2147483647 h 500"/>
              <a:gd name="T58" fmla="*/ 2147483647 w 328"/>
              <a:gd name="T59" fmla="*/ 2147483647 h 500"/>
              <a:gd name="T60" fmla="*/ 2147483647 w 328"/>
              <a:gd name="T61" fmla="*/ 2147483647 h 500"/>
              <a:gd name="T62" fmla="*/ 2147483647 w 328"/>
              <a:gd name="T63" fmla="*/ 2147483647 h 500"/>
              <a:gd name="T64" fmla="*/ 2147483647 w 328"/>
              <a:gd name="T65" fmla="*/ 2147483647 h 500"/>
              <a:gd name="T66" fmla="*/ 2147483647 w 328"/>
              <a:gd name="T67" fmla="*/ 2147483647 h 500"/>
              <a:gd name="T68" fmla="*/ 2147483647 w 328"/>
              <a:gd name="T69" fmla="*/ 0 h 500"/>
              <a:gd name="T70" fmla="*/ 2147483647 w 328"/>
              <a:gd name="T71" fmla="*/ 0 h 5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8"/>
              <a:gd name="T109" fmla="*/ 0 h 500"/>
              <a:gd name="T110" fmla="*/ 328 w 328"/>
              <a:gd name="T111" fmla="*/ 500 h 5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8" h="500">
                <a:moveTo>
                  <a:pt x="249" y="0"/>
                </a:moveTo>
                <a:lnTo>
                  <a:pt x="237" y="20"/>
                </a:lnTo>
                <a:lnTo>
                  <a:pt x="217" y="20"/>
                </a:lnTo>
                <a:lnTo>
                  <a:pt x="198" y="40"/>
                </a:lnTo>
                <a:lnTo>
                  <a:pt x="179" y="81"/>
                </a:lnTo>
                <a:lnTo>
                  <a:pt x="179" y="114"/>
                </a:lnTo>
                <a:lnTo>
                  <a:pt x="159" y="175"/>
                </a:lnTo>
                <a:lnTo>
                  <a:pt x="159" y="209"/>
                </a:lnTo>
                <a:lnTo>
                  <a:pt x="140" y="229"/>
                </a:lnTo>
                <a:lnTo>
                  <a:pt x="89" y="249"/>
                </a:lnTo>
                <a:lnTo>
                  <a:pt x="51" y="270"/>
                </a:lnTo>
                <a:lnTo>
                  <a:pt x="19" y="310"/>
                </a:lnTo>
                <a:lnTo>
                  <a:pt x="0" y="385"/>
                </a:lnTo>
                <a:lnTo>
                  <a:pt x="19" y="458"/>
                </a:lnTo>
                <a:lnTo>
                  <a:pt x="19" y="478"/>
                </a:lnTo>
                <a:lnTo>
                  <a:pt x="32" y="478"/>
                </a:lnTo>
                <a:lnTo>
                  <a:pt x="70" y="499"/>
                </a:lnTo>
                <a:lnTo>
                  <a:pt x="109" y="499"/>
                </a:lnTo>
                <a:lnTo>
                  <a:pt x="140" y="458"/>
                </a:lnTo>
                <a:lnTo>
                  <a:pt x="140" y="438"/>
                </a:lnTo>
                <a:lnTo>
                  <a:pt x="127" y="424"/>
                </a:lnTo>
                <a:lnTo>
                  <a:pt x="127" y="405"/>
                </a:lnTo>
                <a:lnTo>
                  <a:pt x="140" y="385"/>
                </a:lnTo>
                <a:lnTo>
                  <a:pt x="179" y="405"/>
                </a:lnTo>
                <a:lnTo>
                  <a:pt x="249" y="385"/>
                </a:lnTo>
                <a:lnTo>
                  <a:pt x="288" y="344"/>
                </a:lnTo>
                <a:lnTo>
                  <a:pt x="307" y="324"/>
                </a:lnTo>
                <a:lnTo>
                  <a:pt x="307" y="290"/>
                </a:lnTo>
                <a:lnTo>
                  <a:pt x="327" y="270"/>
                </a:lnTo>
                <a:lnTo>
                  <a:pt x="327" y="249"/>
                </a:lnTo>
                <a:lnTo>
                  <a:pt x="288" y="195"/>
                </a:lnTo>
                <a:lnTo>
                  <a:pt x="288" y="155"/>
                </a:lnTo>
                <a:lnTo>
                  <a:pt x="269" y="81"/>
                </a:lnTo>
                <a:lnTo>
                  <a:pt x="269" y="40"/>
                </a:lnTo>
                <a:lnTo>
                  <a:pt x="269" y="0"/>
                </a:lnTo>
                <a:lnTo>
                  <a:pt x="249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3" name="Freeform 168"/>
          <p:cNvSpPr>
            <a:spLocks/>
          </p:cNvSpPr>
          <p:nvPr/>
        </p:nvSpPr>
        <p:spPr bwMode="gray">
          <a:xfrm>
            <a:off x="3625850" y="2154238"/>
            <a:ext cx="727075" cy="930275"/>
          </a:xfrm>
          <a:custGeom>
            <a:avLst/>
            <a:gdLst>
              <a:gd name="T0" fmla="*/ 2147483647 w 399"/>
              <a:gd name="T1" fmla="*/ 0 h 573"/>
              <a:gd name="T2" fmla="*/ 2147483647 w 399"/>
              <a:gd name="T3" fmla="*/ 2147483647 h 573"/>
              <a:gd name="T4" fmla="*/ 2147483647 w 399"/>
              <a:gd name="T5" fmla="*/ 2147483647 h 573"/>
              <a:gd name="T6" fmla="*/ 2147483647 w 399"/>
              <a:gd name="T7" fmla="*/ 2147483647 h 573"/>
              <a:gd name="T8" fmla="*/ 2147483647 w 399"/>
              <a:gd name="T9" fmla="*/ 2147483647 h 573"/>
              <a:gd name="T10" fmla="*/ 2147483647 w 399"/>
              <a:gd name="T11" fmla="*/ 2147483647 h 573"/>
              <a:gd name="T12" fmla="*/ 0 w 399"/>
              <a:gd name="T13" fmla="*/ 2147483647 h 573"/>
              <a:gd name="T14" fmla="*/ 2147483647 w 399"/>
              <a:gd name="T15" fmla="*/ 2147483647 h 573"/>
              <a:gd name="T16" fmla="*/ 2147483647 w 399"/>
              <a:gd name="T17" fmla="*/ 2147483647 h 573"/>
              <a:gd name="T18" fmla="*/ 2147483647 w 399"/>
              <a:gd name="T19" fmla="*/ 2147483647 h 573"/>
              <a:gd name="T20" fmla="*/ 2147483647 w 399"/>
              <a:gd name="T21" fmla="*/ 2147483647 h 573"/>
              <a:gd name="T22" fmla="*/ 2147483647 w 399"/>
              <a:gd name="T23" fmla="*/ 2147483647 h 573"/>
              <a:gd name="T24" fmla="*/ 2147483647 w 399"/>
              <a:gd name="T25" fmla="*/ 2147483647 h 573"/>
              <a:gd name="T26" fmla="*/ 2147483647 w 399"/>
              <a:gd name="T27" fmla="*/ 2147483647 h 573"/>
              <a:gd name="T28" fmla="*/ 2147483647 w 399"/>
              <a:gd name="T29" fmla="*/ 2147483647 h 573"/>
              <a:gd name="T30" fmla="*/ 2147483647 w 399"/>
              <a:gd name="T31" fmla="*/ 2147483647 h 573"/>
              <a:gd name="T32" fmla="*/ 2147483647 w 399"/>
              <a:gd name="T33" fmla="*/ 2147483647 h 573"/>
              <a:gd name="T34" fmla="*/ 2147483647 w 399"/>
              <a:gd name="T35" fmla="*/ 2147483647 h 573"/>
              <a:gd name="T36" fmla="*/ 2147483647 w 399"/>
              <a:gd name="T37" fmla="*/ 2147483647 h 573"/>
              <a:gd name="T38" fmla="*/ 2147483647 w 399"/>
              <a:gd name="T39" fmla="*/ 2147483647 h 573"/>
              <a:gd name="T40" fmla="*/ 2147483647 w 399"/>
              <a:gd name="T41" fmla="*/ 2147483647 h 573"/>
              <a:gd name="T42" fmla="*/ 2147483647 w 399"/>
              <a:gd name="T43" fmla="*/ 2147483647 h 573"/>
              <a:gd name="T44" fmla="*/ 2147483647 w 399"/>
              <a:gd name="T45" fmla="*/ 2147483647 h 573"/>
              <a:gd name="T46" fmla="*/ 2147483647 w 399"/>
              <a:gd name="T47" fmla="*/ 2147483647 h 573"/>
              <a:gd name="T48" fmla="*/ 2147483647 w 399"/>
              <a:gd name="T49" fmla="*/ 2147483647 h 573"/>
              <a:gd name="T50" fmla="*/ 2147483647 w 399"/>
              <a:gd name="T51" fmla="*/ 2147483647 h 573"/>
              <a:gd name="T52" fmla="*/ 2147483647 w 399"/>
              <a:gd name="T53" fmla="*/ 2147483647 h 573"/>
              <a:gd name="T54" fmla="*/ 2147483647 w 399"/>
              <a:gd name="T55" fmla="*/ 2147483647 h 573"/>
              <a:gd name="T56" fmla="*/ 2147483647 w 399"/>
              <a:gd name="T57" fmla="*/ 2147483647 h 573"/>
              <a:gd name="T58" fmla="*/ 2147483647 w 399"/>
              <a:gd name="T59" fmla="*/ 2147483647 h 573"/>
              <a:gd name="T60" fmla="*/ 2147483647 w 399"/>
              <a:gd name="T61" fmla="*/ 2147483647 h 573"/>
              <a:gd name="T62" fmla="*/ 2147483647 w 399"/>
              <a:gd name="T63" fmla="*/ 2147483647 h 573"/>
              <a:gd name="T64" fmla="*/ 2147483647 w 399"/>
              <a:gd name="T65" fmla="*/ 2147483647 h 573"/>
              <a:gd name="T66" fmla="*/ 2147483647 w 399"/>
              <a:gd name="T67" fmla="*/ 2147483647 h 573"/>
              <a:gd name="T68" fmla="*/ 2147483647 w 399"/>
              <a:gd name="T69" fmla="*/ 2147483647 h 573"/>
              <a:gd name="T70" fmla="*/ 2147483647 w 399"/>
              <a:gd name="T71" fmla="*/ 2147483647 h 573"/>
              <a:gd name="T72" fmla="*/ 2147483647 w 399"/>
              <a:gd name="T73" fmla="*/ 2147483647 h 573"/>
              <a:gd name="T74" fmla="*/ 2147483647 w 399"/>
              <a:gd name="T75" fmla="*/ 2147483647 h 573"/>
              <a:gd name="T76" fmla="*/ 2147483647 w 399"/>
              <a:gd name="T77" fmla="*/ 2147483647 h 573"/>
              <a:gd name="T78" fmla="*/ 2147483647 w 399"/>
              <a:gd name="T79" fmla="*/ 2147483647 h 573"/>
              <a:gd name="T80" fmla="*/ 2147483647 w 399"/>
              <a:gd name="T81" fmla="*/ 2147483647 h 573"/>
              <a:gd name="T82" fmla="*/ 2147483647 w 399"/>
              <a:gd name="T83" fmla="*/ 2147483647 h 573"/>
              <a:gd name="T84" fmla="*/ 2147483647 w 399"/>
              <a:gd name="T85" fmla="*/ 0 h 5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9"/>
              <a:gd name="T130" fmla="*/ 0 h 573"/>
              <a:gd name="T131" fmla="*/ 399 w 399"/>
              <a:gd name="T132" fmla="*/ 573 h 5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9" h="573">
                <a:moveTo>
                  <a:pt x="128" y="0"/>
                </a:moveTo>
                <a:lnTo>
                  <a:pt x="128" y="60"/>
                </a:lnTo>
                <a:lnTo>
                  <a:pt x="109" y="134"/>
                </a:lnTo>
                <a:lnTo>
                  <a:pt x="90" y="194"/>
                </a:lnTo>
                <a:lnTo>
                  <a:pt x="57" y="228"/>
                </a:lnTo>
                <a:lnTo>
                  <a:pt x="19" y="248"/>
                </a:lnTo>
                <a:lnTo>
                  <a:pt x="0" y="269"/>
                </a:lnTo>
                <a:lnTo>
                  <a:pt x="38" y="269"/>
                </a:lnTo>
                <a:lnTo>
                  <a:pt x="57" y="289"/>
                </a:lnTo>
                <a:lnTo>
                  <a:pt x="57" y="309"/>
                </a:lnTo>
                <a:lnTo>
                  <a:pt x="38" y="343"/>
                </a:lnTo>
                <a:lnTo>
                  <a:pt x="57" y="404"/>
                </a:lnTo>
                <a:lnTo>
                  <a:pt x="90" y="424"/>
                </a:lnTo>
                <a:lnTo>
                  <a:pt x="109" y="404"/>
                </a:lnTo>
                <a:lnTo>
                  <a:pt x="128" y="424"/>
                </a:lnTo>
                <a:lnTo>
                  <a:pt x="128" y="437"/>
                </a:lnTo>
                <a:lnTo>
                  <a:pt x="109" y="458"/>
                </a:lnTo>
                <a:lnTo>
                  <a:pt x="90" y="498"/>
                </a:lnTo>
                <a:lnTo>
                  <a:pt x="109" y="538"/>
                </a:lnTo>
                <a:lnTo>
                  <a:pt x="147" y="572"/>
                </a:lnTo>
                <a:lnTo>
                  <a:pt x="167" y="572"/>
                </a:lnTo>
                <a:lnTo>
                  <a:pt x="147" y="498"/>
                </a:lnTo>
                <a:lnTo>
                  <a:pt x="167" y="424"/>
                </a:lnTo>
                <a:lnTo>
                  <a:pt x="199" y="383"/>
                </a:lnTo>
                <a:lnTo>
                  <a:pt x="237" y="363"/>
                </a:lnTo>
                <a:lnTo>
                  <a:pt x="288" y="343"/>
                </a:lnTo>
                <a:lnTo>
                  <a:pt x="307" y="323"/>
                </a:lnTo>
                <a:lnTo>
                  <a:pt x="307" y="289"/>
                </a:lnTo>
                <a:lnTo>
                  <a:pt x="327" y="228"/>
                </a:lnTo>
                <a:lnTo>
                  <a:pt x="327" y="194"/>
                </a:lnTo>
                <a:lnTo>
                  <a:pt x="346" y="154"/>
                </a:lnTo>
                <a:lnTo>
                  <a:pt x="365" y="134"/>
                </a:lnTo>
                <a:lnTo>
                  <a:pt x="385" y="134"/>
                </a:lnTo>
                <a:lnTo>
                  <a:pt x="398" y="113"/>
                </a:lnTo>
                <a:lnTo>
                  <a:pt x="385" y="113"/>
                </a:lnTo>
                <a:lnTo>
                  <a:pt x="346" y="93"/>
                </a:lnTo>
                <a:lnTo>
                  <a:pt x="288" y="80"/>
                </a:lnTo>
                <a:lnTo>
                  <a:pt x="257" y="60"/>
                </a:lnTo>
                <a:lnTo>
                  <a:pt x="237" y="93"/>
                </a:lnTo>
                <a:lnTo>
                  <a:pt x="237" y="60"/>
                </a:lnTo>
                <a:lnTo>
                  <a:pt x="199" y="40"/>
                </a:lnTo>
                <a:lnTo>
                  <a:pt x="180" y="20"/>
                </a:lnTo>
                <a:lnTo>
                  <a:pt x="128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4" name="Freeform 169"/>
          <p:cNvSpPr>
            <a:spLocks/>
          </p:cNvSpPr>
          <p:nvPr/>
        </p:nvSpPr>
        <p:spPr bwMode="gray">
          <a:xfrm>
            <a:off x="3392488" y="2584450"/>
            <a:ext cx="539750" cy="865188"/>
          </a:xfrm>
          <a:custGeom>
            <a:avLst/>
            <a:gdLst>
              <a:gd name="T0" fmla="*/ 2147483647 w 297"/>
              <a:gd name="T1" fmla="*/ 0 h 534"/>
              <a:gd name="T2" fmla="*/ 2147483647 w 297"/>
              <a:gd name="T3" fmla="*/ 2147483647 h 534"/>
              <a:gd name="T4" fmla="*/ 2147483647 w 297"/>
              <a:gd name="T5" fmla="*/ 2147483647 h 534"/>
              <a:gd name="T6" fmla="*/ 2147483647 w 297"/>
              <a:gd name="T7" fmla="*/ 2147483647 h 534"/>
              <a:gd name="T8" fmla="*/ 2147483647 w 297"/>
              <a:gd name="T9" fmla="*/ 2147483647 h 534"/>
              <a:gd name="T10" fmla="*/ 2147483647 w 297"/>
              <a:gd name="T11" fmla="*/ 2147483647 h 534"/>
              <a:gd name="T12" fmla="*/ 2147483647 w 297"/>
              <a:gd name="T13" fmla="*/ 2147483647 h 534"/>
              <a:gd name="T14" fmla="*/ 2147483647 w 297"/>
              <a:gd name="T15" fmla="*/ 2147483647 h 534"/>
              <a:gd name="T16" fmla="*/ 0 w 297"/>
              <a:gd name="T17" fmla="*/ 2147483647 h 534"/>
              <a:gd name="T18" fmla="*/ 0 w 297"/>
              <a:gd name="T19" fmla="*/ 2147483647 h 534"/>
              <a:gd name="T20" fmla="*/ 2147483647 w 297"/>
              <a:gd name="T21" fmla="*/ 2147483647 h 534"/>
              <a:gd name="T22" fmla="*/ 0 w 297"/>
              <a:gd name="T23" fmla="*/ 2147483647 h 534"/>
              <a:gd name="T24" fmla="*/ 2147483647 w 297"/>
              <a:gd name="T25" fmla="*/ 2147483647 h 534"/>
              <a:gd name="T26" fmla="*/ 2147483647 w 297"/>
              <a:gd name="T27" fmla="*/ 2147483647 h 534"/>
              <a:gd name="T28" fmla="*/ 2147483647 w 297"/>
              <a:gd name="T29" fmla="*/ 2147483647 h 534"/>
              <a:gd name="T30" fmla="*/ 2147483647 w 297"/>
              <a:gd name="T31" fmla="*/ 2147483647 h 534"/>
              <a:gd name="T32" fmla="*/ 2147483647 w 297"/>
              <a:gd name="T33" fmla="*/ 2147483647 h 534"/>
              <a:gd name="T34" fmla="*/ 2147483647 w 297"/>
              <a:gd name="T35" fmla="*/ 2147483647 h 534"/>
              <a:gd name="T36" fmla="*/ 2147483647 w 297"/>
              <a:gd name="T37" fmla="*/ 2147483647 h 534"/>
              <a:gd name="T38" fmla="*/ 2147483647 w 297"/>
              <a:gd name="T39" fmla="*/ 2147483647 h 534"/>
              <a:gd name="T40" fmla="*/ 2147483647 w 297"/>
              <a:gd name="T41" fmla="*/ 2147483647 h 534"/>
              <a:gd name="T42" fmla="*/ 2147483647 w 297"/>
              <a:gd name="T43" fmla="*/ 2147483647 h 534"/>
              <a:gd name="T44" fmla="*/ 2147483647 w 297"/>
              <a:gd name="T45" fmla="*/ 2147483647 h 534"/>
              <a:gd name="T46" fmla="*/ 2147483647 w 297"/>
              <a:gd name="T47" fmla="*/ 2147483647 h 534"/>
              <a:gd name="T48" fmla="*/ 2147483647 w 297"/>
              <a:gd name="T49" fmla="*/ 2147483647 h 534"/>
              <a:gd name="T50" fmla="*/ 2147483647 w 297"/>
              <a:gd name="T51" fmla="*/ 2147483647 h 534"/>
              <a:gd name="T52" fmla="*/ 2147483647 w 297"/>
              <a:gd name="T53" fmla="*/ 2147483647 h 534"/>
              <a:gd name="T54" fmla="*/ 2147483647 w 297"/>
              <a:gd name="T55" fmla="*/ 2147483647 h 534"/>
              <a:gd name="T56" fmla="*/ 2147483647 w 297"/>
              <a:gd name="T57" fmla="*/ 2147483647 h 534"/>
              <a:gd name="T58" fmla="*/ 2147483647 w 297"/>
              <a:gd name="T59" fmla="*/ 2147483647 h 534"/>
              <a:gd name="T60" fmla="*/ 2147483647 w 297"/>
              <a:gd name="T61" fmla="*/ 2147483647 h 534"/>
              <a:gd name="T62" fmla="*/ 2147483647 w 297"/>
              <a:gd name="T63" fmla="*/ 2147483647 h 534"/>
              <a:gd name="T64" fmla="*/ 2147483647 w 297"/>
              <a:gd name="T65" fmla="*/ 2147483647 h 534"/>
              <a:gd name="T66" fmla="*/ 2147483647 w 297"/>
              <a:gd name="T67" fmla="*/ 2147483647 h 534"/>
              <a:gd name="T68" fmla="*/ 2147483647 w 297"/>
              <a:gd name="T69" fmla="*/ 2147483647 h 534"/>
              <a:gd name="T70" fmla="*/ 2147483647 w 297"/>
              <a:gd name="T71" fmla="*/ 2147483647 h 534"/>
              <a:gd name="T72" fmla="*/ 2147483647 w 297"/>
              <a:gd name="T73" fmla="*/ 2147483647 h 534"/>
              <a:gd name="T74" fmla="*/ 2147483647 w 297"/>
              <a:gd name="T75" fmla="*/ 0 h 534"/>
              <a:gd name="T76" fmla="*/ 2147483647 w 297"/>
              <a:gd name="T77" fmla="*/ 0 h 5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7"/>
              <a:gd name="T118" fmla="*/ 0 h 534"/>
              <a:gd name="T119" fmla="*/ 297 w 297"/>
              <a:gd name="T120" fmla="*/ 534 h 53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7" h="534">
                <a:moveTo>
                  <a:pt x="128" y="0"/>
                </a:moveTo>
                <a:lnTo>
                  <a:pt x="148" y="20"/>
                </a:lnTo>
                <a:lnTo>
                  <a:pt x="148" y="40"/>
                </a:lnTo>
                <a:lnTo>
                  <a:pt x="90" y="94"/>
                </a:lnTo>
                <a:lnTo>
                  <a:pt x="77" y="135"/>
                </a:lnTo>
                <a:lnTo>
                  <a:pt x="77" y="189"/>
                </a:lnTo>
                <a:lnTo>
                  <a:pt x="57" y="229"/>
                </a:lnTo>
                <a:lnTo>
                  <a:pt x="19" y="282"/>
                </a:lnTo>
                <a:lnTo>
                  <a:pt x="0" y="343"/>
                </a:lnTo>
                <a:lnTo>
                  <a:pt x="0" y="397"/>
                </a:lnTo>
                <a:lnTo>
                  <a:pt x="19" y="458"/>
                </a:lnTo>
                <a:lnTo>
                  <a:pt x="0" y="512"/>
                </a:lnTo>
                <a:lnTo>
                  <a:pt x="19" y="512"/>
                </a:lnTo>
                <a:lnTo>
                  <a:pt x="57" y="499"/>
                </a:lnTo>
                <a:lnTo>
                  <a:pt x="90" y="499"/>
                </a:lnTo>
                <a:lnTo>
                  <a:pt x="109" y="512"/>
                </a:lnTo>
                <a:lnTo>
                  <a:pt x="148" y="533"/>
                </a:lnTo>
                <a:lnTo>
                  <a:pt x="167" y="512"/>
                </a:lnTo>
                <a:lnTo>
                  <a:pt x="199" y="499"/>
                </a:lnTo>
                <a:lnTo>
                  <a:pt x="276" y="512"/>
                </a:lnTo>
                <a:lnTo>
                  <a:pt x="276" y="438"/>
                </a:lnTo>
                <a:lnTo>
                  <a:pt x="257" y="384"/>
                </a:lnTo>
                <a:lnTo>
                  <a:pt x="276" y="343"/>
                </a:lnTo>
                <a:lnTo>
                  <a:pt x="296" y="323"/>
                </a:lnTo>
                <a:lnTo>
                  <a:pt x="296" y="303"/>
                </a:lnTo>
                <a:lnTo>
                  <a:pt x="276" y="303"/>
                </a:lnTo>
                <a:lnTo>
                  <a:pt x="238" y="269"/>
                </a:lnTo>
                <a:lnTo>
                  <a:pt x="218" y="229"/>
                </a:lnTo>
                <a:lnTo>
                  <a:pt x="238" y="189"/>
                </a:lnTo>
                <a:lnTo>
                  <a:pt x="257" y="168"/>
                </a:lnTo>
                <a:lnTo>
                  <a:pt x="257" y="155"/>
                </a:lnTo>
                <a:lnTo>
                  <a:pt x="238" y="135"/>
                </a:lnTo>
                <a:lnTo>
                  <a:pt x="218" y="155"/>
                </a:lnTo>
                <a:lnTo>
                  <a:pt x="186" y="135"/>
                </a:lnTo>
                <a:lnTo>
                  <a:pt x="167" y="74"/>
                </a:lnTo>
                <a:lnTo>
                  <a:pt x="186" y="40"/>
                </a:lnTo>
                <a:lnTo>
                  <a:pt x="186" y="20"/>
                </a:lnTo>
                <a:lnTo>
                  <a:pt x="167" y="0"/>
                </a:lnTo>
                <a:lnTo>
                  <a:pt x="128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5" name="Freeform 170"/>
          <p:cNvSpPr>
            <a:spLocks/>
          </p:cNvSpPr>
          <p:nvPr/>
        </p:nvSpPr>
        <p:spPr bwMode="gray">
          <a:xfrm>
            <a:off x="2762250" y="3794125"/>
            <a:ext cx="666750" cy="682625"/>
          </a:xfrm>
          <a:custGeom>
            <a:avLst/>
            <a:gdLst>
              <a:gd name="T0" fmla="*/ 2147483647 w 367"/>
              <a:gd name="T1" fmla="*/ 2147483647 h 419"/>
              <a:gd name="T2" fmla="*/ 2147483647 w 367"/>
              <a:gd name="T3" fmla="*/ 2147483647 h 419"/>
              <a:gd name="T4" fmla="*/ 2147483647 w 367"/>
              <a:gd name="T5" fmla="*/ 0 h 419"/>
              <a:gd name="T6" fmla="*/ 2147483647 w 367"/>
              <a:gd name="T7" fmla="*/ 0 h 419"/>
              <a:gd name="T8" fmla="*/ 2147483647 w 367"/>
              <a:gd name="T9" fmla="*/ 2147483647 h 419"/>
              <a:gd name="T10" fmla="*/ 2147483647 w 367"/>
              <a:gd name="T11" fmla="*/ 2147483647 h 419"/>
              <a:gd name="T12" fmla="*/ 2147483647 w 367"/>
              <a:gd name="T13" fmla="*/ 2147483647 h 419"/>
              <a:gd name="T14" fmla="*/ 2147483647 w 367"/>
              <a:gd name="T15" fmla="*/ 2147483647 h 419"/>
              <a:gd name="T16" fmla="*/ 0 w 367"/>
              <a:gd name="T17" fmla="*/ 2147483647 h 419"/>
              <a:gd name="T18" fmla="*/ 0 w 367"/>
              <a:gd name="T19" fmla="*/ 2147483647 h 419"/>
              <a:gd name="T20" fmla="*/ 2147483647 w 367"/>
              <a:gd name="T21" fmla="*/ 2147483647 h 419"/>
              <a:gd name="T22" fmla="*/ 2147483647 w 367"/>
              <a:gd name="T23" fmla="*/ 2147483647 h 419"/>
              <a:gd name="T24" fmla="*/ 0 w 367"/>
              <a:gd name="T25" fmla="*/ 2147483647 h 419"/>
              <a:gd name="T26" fmla="*/ 0 w 367"/>
              <a:gd name="T27" fmla="*/ 2147483647 h 419"/>
              <a:gd name="T28" fmla="*/ 2147483647 w 367"/>
              <a:gd name="T29" fmla="*/ 2147483647 h 419"/>
              <a:gd name="T30" fmla="*/ 2147483647 w 367"/>
              <a:gd name="T31" fmla="*/ 2147483647 h 419"/>
              <a:gd name="T32" fmla="*/ 2147483647 w 367"/>
              <a:gd name="T33" fmla="*/ 2147483647 h 419"/>
              <a:gd name="T34" fmla="*/ 2147483647 w 367"/>
              <a:gd name="T35" fmla="*/ 2147483647 h 419"/>
              <a:gd name="T36" fmla="*/ 2147483647 w 367"/>
              <a:gd name="T37" fmla="*/ 2147483647 h 419"/>
              <a:gd name="T38" fmla="*/ 2147483647 w 367"/>
              <a:gd name="T39" fmla="*/ 2147483647 h 419"/>
              <a:gd name="T40" fmla="*/ 2147483647 w 367"/>
              <a:gd name="T41" fmla="*/ 2147483647 h 419"/>
              <a:gd name="T42" fmla="*/ 2147483647 w 367"/>
              <a:gd name="T43" fmla="*/ 2147483647 h 419"/>
              <a:gd name="T44" fmla="*/ 2147483647 w 367"/>
              <a:gd name="T45" fmla="*/ 2147483647 h 419"/>
              <a:gd name="T46" fmla="*/ 2147483647 w 367"/>
              <a:gd name="T47" fmla="*/ 2147483647 h 419"/>
              <a:gd name="T48" fmla="*/ 2147483647 w 367"/>
              <a:gd name="T49" fmla="*/ 2147483647 h 419"/>
              <a:gd name="T50" fmla="*/ 2147483647 w 367"/>
              <a:gd name="T51" fmla="*/ 2147483647 h 419"/>
              <a:gd name="T52" fmla="*/ 2147483647 w 367"/>
              <a:gd name="T53" fmla="*/ 2147483647 h 419"/>
              <a:gd name="T54" fmla="*/ 2147483647 w 367"/>
              <a:gd name="T55" fmla="*/ 2147483647 h 419"/>
              <a:gd name="T56" fmla="*/ 2147483647 w 367"/>
              <a:gd name="T57" fmla="*/ 2147483647 h 419"/>
              <a:gd name="T58" fmla="*/ 2147483647 w 367"/>
              <a:gd name="T59" fmla="*/ 2147483647 h 419"/>
              <a:gd name="T60" fmla="*/ 2147483647 w 367"/>
              <a:gd name="T61" fmla="*/ 2147483647 h 4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7"/>
              <a:gd name="T94" fmla="*/ 0 h 419"/>
              <a:gd name="T95" fmla="*/ 367 w 367"/>
              <a:gd name="T96" fmla="*/ 419 h 41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7" h="419">
                <a:moveTo>
                  <a:pt x="218" y="13"/>
                </a:moveTo>
                <a:lnTo>
                  <a:pt x="205" y="13"/>
                </a:lnTo>
                <a:lnTo>
                  <a:pt x="186" y="0"/>
                </a:lnTo>
                <a:lnTo>
                  <a:pt x="166" y="0"/>
                </a:lnTo>
                <a:lnTo>
                  <a:pt x="147" y="13"/>
                </a:lnTo>
                <a:lnTo>
                  <a:pt x="109" y="33"/>
                </a:lnTo>
                <a:lnTo>
                  <a:pt x="57" y="13"/>
                </a:lnTo>
                <a:lnTo>
                  <a:pt x="19" y="13"/>
                </a:lnTo>
                <a:lnTo>
                  <a:pt x="0" y="33"/>
                </a:lnTo>
                <a:lnTo>
                  <a:pt x="0" y="94"/>
                </a:lnTo>
                <a:lnTo>
                  <a:pt x="19" y="114"/>
                </a:lnTo>
                <a:lnTo>
                  <a:pt x="19" y="148"/>
                </a:lnTo>
                <a:lnTo>
                  <a:pt x="0" y="189"/>
                </a:lnTo>
                <a:lnTo>
                  <a:pt x="0" y="304"/>
                </a:lnTo>
                <a:lnTo>
                  <a:pt x="19" y="324"/>
                </a:lnTo>
                <a:lnTo>
                  <a:pt x="96" y="324"/>
                </a:lnTo>
                <a:lnTo>
                  <a:pt x="109" y="344"/>
                </a:lnTo>
                <a:lnTo>
                  <a:pt x="128" y="397"/>
                </a:lnTo>
                <a:lnTo>
                  <a:pt x="147" y="418"/>
                </a:lnTo>
                <a:lnTo>
                  <a:pt x="186" y="418"/>
                </a:lnTo>
                <a:lnTo>
                  <a:pt x="186" y="397"/>
                </a:lnTo>
                <a:lnTo>
                  <a:pt x="218" y="344"/>
                </a:lnTo>
                <a:lnTo>
                  <a:pt x="237" y="324"/>
                </a:lnTo>
                <a:lnTo>
                  <a:pt x="295" y="263"/>
                </a:lnTo>
                <a:lnTo>
                  <a:pt x="327" y="209"/>
                </a:lnTo>
                <a:lnTo>
                  <a:pt x="366" y="148"/>
                </a:lnTo>
                <a:lnTo>
                  <a:pt x="366" y="114"/>
                </a:lnTo>
                <a:lnTo>
                  <a:pt x="327" y="114"/>
                </a:lnTo>
                <a:lnTo>
                  <a:pt x="256" y="54"/>
                </a:lnTo>
                <a:lnTo>
                  <a:pt x="218" y="33"/>
                </a:lnTo>
                <a:lnTo>
                  <a:pt x="218" y="13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6" name="Freeform 171"/>
          <p:cNvSpPr>
            <a:spLocks/>
          </p:cNvSpPr>
          <p:nvPr/>
        </p:nvSpPr>
        <p:spPr bwMode="gray">
          <a:xfrm>
            <a:off x="1739900" y="2889250"/>
            <a:ext cx="736600" cy="588963"/>
          </a:xfrm>
          <a:custGeom>
            <a:avLst/>
            <a:gdLst>
              <a:gd name="T0" fmla="*/ 2147483647 w 406"/>
              <a:gd name="T1" fmla="*/ 2147483647 h 364"/>
              <a:gd name="T2" fmla="*/ 2147483647 w 406"/>
              <a:gd name="T3" fmla="*/ 2147483647 h 364"/>
              <a:gd name="T4" fmla="*/ 2147483647 w 406"/>
              <a:gd name="T5" fmla="*/ 2147483647 h 364"/>
              <a:gd name="T6" fmla="*/ 2147483647 w 406"/>
              <a:gd name="T7" fmla="*/ 2147483647 h 364"/>
              <a:gd name="T8" fmla="*/ 2147483647 w 406"/>
              <a:gd name="T9" fmla="*/ 2147483647 h 364"/>
              <a:gd name="T10" fmla="*/ 2147483647 w 406"/>
              <a:gd name="T11" fmla="*/ 2147483647 h 364"/>
              <a:gd name="T12" fmla="*/ 2147483647 w 406"/>
              <a:gd name="T13" fmla="*/ 2147483647 h 364"/>
              <a:gd name="T14" fmla="*/ 2147483647 w 406"/>
              <a:gd name="T15" fmla="*/ 0 h 364"/>
              <a:gd name="T16" fmla="*/ 2147483647 w 406"/>
              <a:gd name="T17" fmla="*/ 2147483647 h 364"/>
              <a:gd name="T18" fmla="*/ 2147483647 w 406"/>
              <a:gd name="T19" fmla="*/ 2147483647 h 364"/>
              <a:gd name="T20" fmla="*/ 2147483647 w 406"/>
              <a:gd name="T21" fmla="*/ 2147483647 h 364"/>
              <a:gd name="T22" fmla="*/ 2147483647 w 406"/>
              <a:gd name="T23" fmla="*/ 2147483647 h 364"/>
              <a:gd name="T24" fmla="*/ 2147483647 w 406"/>
              <a:gd name="T25" fmla="*/ 2147483647 h 364"/>
              <a:gd name="T26" fmla="*/ 2147483647 w 406"/>
              <a:gd name="T27" fmla="*/ 2147483647 h 364"/>
              <a:gd name="T28" fmla="*/ 0 w 406"/>
              <a:gd name="T29" fmla="*/ 2147483647 h 364"/>
              <a:gd name="T30" fmla="*/ 2147483647 w 406"/>
              <a:gd name="T31" fmla="*/ 2147483647 h 364"/>
              <a:gd name="T32" fmla="*/ 2147483647 w 406"/>
              <a:gd name="T33" fmla="*/ 2147483647 h 364"/>
              <a:gd name="T34" fmla="*/ 2147483647 w 406"/>
              <a:gd name="T35" fmla="*/ 2147483647 h 364"/>
              <a:gd name="T36" fmla="*/ 2147483647 w 406"/>
              <a:gd name="T37" fmla="*/ 2147483647 h 364"/>
              <a:gd name="T38" fmla="*/ 2147483647 w 406"/>
              <a:gd name="T39" fmla="*/ 2147483647 h 364"/>
              <a:gd name="T40" fmla="*/ 2147483647 w 406"/>
              <a:gd name="T41" fmla="*/ 2147483647 h 364"/>
              <a:gd name="T42" fmla="*/ 2147483647 w 406"/>
              <a:gd name="T43" fmla="*/ 2147483647 h 364"/>
              <a:gd name="T44" fmla="*/ 2147483647 w 406"/>
              <a:gd name="T45" fmla="*/ 2147483647 h 364"/>
              <a:gd name="T46" fmla="*/ 2147483647 w 406"/>
              <a:gd name="T47" fmla="*/ 2147483647 h 364"/>
              <a:gd name="T48" fmla="*/ 2147483647 w 406"/>
              <a:gd name="T49" fmla="*/ 2147483647 h 364"/>
              <a:gd name="T50" fmla="*/ 2147483647 w 406"/>
              <a:gd name="T51" fmla="*/ 2147483647 h 364"/>
              <a:gd name="T52" fmla="*/ 2147483647 w 406"/>
              <a:gd name="T53" fmla="*/ 2147483647 h 364"/>
              <a:gd name="T54" fmla="*/ 2147483647 w 406"/>
              <a:gd name="T55" fmla="*/ 2147483647 h 364"/>
              <a:gd name="T56" fmla="*/ 2147483647 w 406"/>
              <a:gd name="T57" fmla="*/ 2147483647 h 364"/>
              <a:gd name="T58" fmla="*/ 2147483647 w 406"/>
              <a:gd name="T59" fmla="*/ 2147483647 h 3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6"/>
              <a:gd name="T91" fmla="*/ 0 h 364"/>
              <a:gd name="T92" fmla="*/ 406 w 406"/>
              <a:gd name="T93" fmla="*/ 364 h 3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6" h="364">
                <a:moveTo>
                  <a:pt x="327" y="60"/>
                </a:moveTo>
                <a:lnTo>
                  <a:pt x="295" y="60"/>
                </a:lnTo>
                <a:lnTo>
                  <a:pt x="276" y="80"/>
                </a:lnTo>
                <a:lnTo>
                  <a:pt x="257" y="80"/>
                </a:lnTo>
                <a:lnTo>
                  <a:pt x="257" y="40"/>
                </a:lnTo>
                <a:lnTo>
                  <a:pt x="237" y="20"/>
                </a:lnTo>
                <a:lnTo>
                  <a:pt x="218" y="20"/>
                </a:lnTo>
                <a:lnTo>
                  <a:pt x="186" y="0"/>
                </a:lnTo>
                <a:lnTo>
                  <a:pt x="147" y="20"/>
                </a:lnTo>
                <a:lnTo>
                  <a:pt x="147" y="40"/>
                </a:lnTo>
                <a:lnTo>
                  <a:pt x="128" y="60"/>
                </a:lnTo>
                <a:lnTo>
                  <a:pt x="96" y="80"/>
                </a:lnTo>
                <a:lnTo>
                  <a:pt x="96" y="93"/>
                </a:lnTo>
                <a:lnTo>
                  <a:pt x="38" y="113"/>
                </a:lnTo>
                <a:lnTo>
                  <a:pt x="0" y="154"/>
                </a:lnTo>
                <a:lnTo>
                  <a:pt x="19" y="174"/>
                </a:lnTo>
                <a:lnTo>
                  <a:pt x="57" y="154"/>
                </a:lnTo>
                <a:lnTo>
                  <a:pt x="77" y="154"/>
                </a:lnTo>
                <a:lnTo>
                  <a:pt x="96" y="174"/>
                </a:lnTo>
                <a:lnTo>
                  <a:pt x="96" y="228"/>
                </a:lnTo>
                <a:lnTo>
                  <a:pt x="128" y="288"/>
                </a:lnTo>
                <a:lnTo>
                  <a:pt x="205" y="309"/>
                </a:lnTo>
                <a:lnTo>
                  <a:pt x="237" y="322"/>
                </a:lnTo>
                <a:lnTo>
                  <a:pt x="327" y="342"/>
                </a:lnTo>
                <a:lnTo>
                  <a:pt x="366" y="363"/>
                </a:lnTo>
                <a:lnTo>
                  <a:pt x="405" y="288"/>
                </a:lnTo>
                <a:lnTo>
                  <a:pt x="405" y="208"/>
                </a:lnTo>
                <a:lnTo>
                  <a:pt x="315" y="194"/>
                </a:lnTo>
                <a:lnTo>
                  <a:pt x="315" y="93"/>
                </a:lnTo>
                <a:lnTo>
                  <a:pt x="327" y="6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7" name="Freeform 172"/>
          <p:cNvSpPr>
            <a:spLocks/>
          </p:cNvSpPr>
          <p:nvPr/>
        </p:nvSpPr>
        <p:spPr bwMode="gray">
          <a:xfrm>
            <a:off x="1012825" y="2889250"/>
            <a:ext cx="758825" cy="369888"/>
          </a:xfrm>
          <a:custGeom>
            <a:avLst/>
            <a:gdLst>
              <a:gd name="T0" fmla="*/ 0 w 418"/>
              <a:gd name="T1" fmla="*/ 0 h 229"/>
              <a:gd name="T2" fmla="*/ 2147483647 w 418"/>
              <a:gd name="T3" fmla="*/ 2147483647 h 229"/>
              <a:gd name="T4" fmla="*/ 2147483647 w 418"/>
              <a:gd name="T5" fmla="*/ 2147483647 h 229"/>
              <a:gd name="T6" fmla="*/ 2147483647 w 418"/>
              <a:gd name="T7" fmla="*/ 2147483647 h 229"/>
              <a:gd name="T8" fmla="*/ 2147483647 w 418"/>
              <a:gd name="T9" fmla="*/ 2147483647 h 229"/>
              <a:gd name="T10" fmla="*/ 2147483647 w 418"/>
              <a:gd name="T11" fmla="*/ 2147483647 h 229"/>
              <a:gd name="T12" fmla="*/ 2147483647 w 418"/>
              <a:gd name="T13" fmla="*/ 2147483647 h 229"/>
              <a:gd name="T14" fmla="*/ 2147483647 w 418"/>
              <a:gd name="T15" fmla="*/ 2147483647 h 229"/>
              <a:gd name="T16" fmla="*/ 2147483647 w 418"/>
              <a:gd name="T17" fmla="*/ 2147483647 h 229"/>
              <a:gd name="T18" fmla="*/ 2147483647 w 418"/>
              <a:gd name="T19" fmla="*/ 2147483647 h 229"/>
              <a:gd name="T20" fmla="*/ 2147483647 w 418"/>
              <a:gd name="T21" fmla="*/ 2147483647 h 229"/>
              <a:gd name="T22" fmla="*/ 2147483647 w 418"/>
              <a:gd name="T23" fmla="*/ 2147483647 h 229"/>
              <a:gd name="T24" fmla="*/ 2147483647 w 418"/>
              <a:gd name="T25" fmla="*/ 2147483647 h 229"/>
              <a:gd name="T26" fmla="*/ 2147483647 w 418"/>
              <a:gd name="T27" fmla="*/ 2147483647 h 229"/>
              <a:gd name="T28" fmla="*/ 2147483647 w 418"/>
              <a:gd name="T29" fmla="*/ 2147483647 h 229"/>
              <a:gd name="T30" fmla="*/ 2147483647 w 418"/>
              <a:gd name="T31" fmla="*/ 2147483647 h 229"/>
              <a:gd name="T32" fmla="*/ 2147483647 w 418"/>
              <a:gd name="T33" fmla="*/ 2147483647 h 229"/>
              <a:gd name="T34" fmla="*/ 2147483647 w 418"/>
              <a:gd name="T35" fmla="*/ 2147483647 h 229"/>
              <a:gd name="T36" fmla="*/ 2147483647 w 418"/>
              <a:gd name="T37" fmla="*/ 2147483647 h 229"/>
              <a:gd name="T38" fmla="*/ 2147483647 w 418"/>
              <a:gd name="T39" fmla="*/ 2147483647 h 229"/>
              <a:gd name="T40" fmla="*/ 0 w 418"/>
              <a:gd name="T41" fmla="*/ 2147483647 h 229"/>
              <a:gd name="T42" fmla="*/ 0 w 418"/>
              <a:gd name="T43" fmla="*/ 0 h 2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8"/>
              <a:gd name="T67" fmla="*/ 0 h 229"/>
              <a:gd name="T68" fmla="*/ 418 w 418"/>
              <a:gd name="T69" fmla="*/ 229 h 2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8" h="229">
                <a:moveTo>
                  <a:pt x="0" y="0"/>
                </a:moveTo>
                <a:lnTo>
                  <a:pt x="38" y="20"/>
                </a:lnTo>
                <a:lnTo>
                  <a:pt x="89" y="40"/>
                </a:lnTo>
                <a:lnTo>
                  <a:pt x="147" y="40"/>
                </a:lnTo>
                <a:lnTo>
                  <a:pt x="199" y="60"/>
                </a:lnTo>
                <a:lnTo>
                  <a:pt x="275" y="93"/>
                </a:lnTo>
                <a:lnTo>
                  <a:pt x="327" y="133"/>
                </a:lnTo>
                <a:lnTo>
                  <a:pt x="397" y="153"/>
                </a:lnTo>
                <a:lnTo>
                  <a:pt x="417" y="174"/>
                </a:lnTo>
                <a:lnTo>
                  <a:pt x="365" y="207"/>
                </a:lnTo>
                <a:lnTo>
                  <a:pt x="288" y="228"/>
                </a:lnTo>
                <a:lnTo>
                  <a:pt x="199" y="228"/>
                </a:lnTo>
                <a:lnTo>
                  <a:pt x="179" y="207"/>
                </a:lnTo>
                <a:lnTo>
                  <a:pt x="179" y="153"/>
                </a:lnTo>
                <a:lnTo>
                  <a:pt x="147" y="194"/>
                </a:lnTo>
                <a:lnTo>
                  <a:pt x="109" y="194"/>
                </a:lnTo>
                <a:lnTo>
                  <a:pt x="89" y="174"/>
                </a:lnTo>
                <a:lnTo>
                  <a:pt x="70" y="174"/>
                </a:lnTo>
                <a:lnTo>
                  <a:pt x="57" y="133"/>
                </a:lnTo>
                <a:lnTo>
                  <a:pt x="19" y="93"/>
                </a:lnTo>
                <a:lnTo>
                  <a:pt x="0" y="6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8" name="Freeform 173"/>
          <p:cNvSpPr>
            <a:spLocks/>
          </p:cNvSpPr>
          <p:nvPr/>
        </p:nvSpPr>
        <p:spPr bwMode="gray">
          <a:xfrm>
            <a:off x="2474913" y="1808163"/>
            <a:ext cx="1389062" cy="1236662"/>
          </a:xfrm>
          <a:custGeom>
            <a:avLst/>
            <a:gdLst>
              <a:gd name="T0" fmla="*/ 0 w 765"/>
              <a:gd name="T1" fmla="*/ 2147483647 h 762"/>
              <a:gd name="T2" fmla="*/ 2147483647 w 765"/>
              <a:gd name="T3" fmla="*/ 2147483647 h 762"/>
              <a:gd name="T4" fmla="*/ 2147483647 w 765"/>
              <a:gd name="T5" fmla="*/ 2147483647 h 762"/>
              <a:gd name="T6" fmla="*/ 2147483647 w 765"/>
              <a:gd name="T7" fmla="*/ 2147483647 h 762"/>
              <a:gd name="T8" fmla="*/ 2147483647 w 765"/>
              <a:gd name="T9" fmla="*/ 2147483647 h 762"/>
              <a:gd name="T10" fmla="*/ 2147483647 w 765"/>
              <a:gd name="T11" fmla="*/ 2147483647 h 762"/>
              <a:gd name="T12" fmla="*/ 2147483647 w 765"/>
              <a:gd name="T13" fmla="*/ 2147483647 h 762"/>
              <a:gd name="T14" fmla="*/ 2147483647 w 765"/>
              <a:gd name="T15" fmla="*/ 2147483647 h 762"/>
              <a:gd name="T16" fmla="*/ 2147483647 w 765"/>
              <a:gd name="T17" fmla="*/ 2147483647 h 762"/>
              <a:gd name="T18" fmla="*/ 2147483647 w 765"/>
              <a:gd name="T19" fmla="*/ 2147483647 h 762"/>
              <a:gd name="T20" fmla="*/ 2147483647 w 765"/>
              <a:gd name="T21" fmla="*/ 2147483647 h 762"/>
              <a:gd name="T22" fmla="*/ 2147483647 w 765"/>
              <a:gd name="T23" fmla="*/ 2147483647 h 762"/>
              <a:gd name="T24" fmla="*/ 2147483647 w 765"/>
              <a:gd name="T25" fmla="*/ 2147483647 h 762"/>
              <a:gd name="T26" fmla="*/ 2147483647 w 765"/>
              <a:gd name="T27" fmla="*/ 2147483647 h 762"/>
              <a:gd name="T28" fmla="*/ 2147483647 w 765"/>
              <a:gd name="T29" fmla="*/ 2147483647 h 762"/>
              <a:gd name="T30" fmla="*/ 2147483647 w 765"/>
              <a:gd name="T31" fmla="*/ 2147483647 h 762"/>
              <a:gd name="T32" fmla="*/ 2147483647 w 765"/>
              <a:gd name="T33" fmla="*/ 2147483647 h 762"/>
              <a:gd name="T34" fmla="*/ 2147483647 w 765"/>
              <a:gd name="T35" fmla="*/ 2147483647 h 762"/>
              <a:gd name="T36" fmla="*/ 2147483647 w 765"/>
              <a:gd name="T37" fmla="*/ 2147483647 h 762"/>
              <a:gd name="T38" fmla="*/ 2147483647 w 765"/>
              <a:gd name="T39" fmla="*/ 2147483647 h 762"/>
              <a:gd name="T40" fmla="*/ 2147483647 w 765"/>
              <a:gd name="T41" fmla="*/ 2147483647 h 762"/>
              <a:gd name="T42" fmla="*/ 2147483647 w 765"/>
              <a:gd name="T43" fmla="*/ 2147483647 h 762"/>
              <a:gd name="T44" fmla="*/ 2147483647 w 765"/>
              <a:gd name="T45" fmla="*/ 2147483647 h 762"/>
              <a:gd name="T46" fmla="*/ 2147483647 w 765"/>
              <a:gd name="T47" fmla="*/ 2147483647 h 762"/>
              <a:gd name="T48" fmla="*/ 2147483647 w 765"/>
              <a:gd name="T49" fmla="*/ 2147483647 h 762"/>
              <a:gd name="T50" fmla="*/ 2147483647 w 765"/>
              <a:gd name="T51" fmla="*/ 2147483647 h 762"/>
              <a:gd name="T52" fmla="*/ 2147483647 w 765"/>
              <a:gd name="T53" fmla="*/ 2147483647 h 762"/>
              <a:gd name="T54" fmla="*/ 2147483647 w 765"/>
              <a:gd name="T55" fmla="*/ 2147483647 h 762"/>
              <a:gd name="T56" fmla="*/ 2147483647 w 765"/>
              <a:gd name="T57" fmla="*/ 2147483647 h 762"/>
              <a:gd name="T58" fmla="*/ 2147483647 w 765"/>
              <a:gd name="T59" fmla="*/ 2147483647 h 762"/>
              <a:gd name="T60" fmla="*/ 2147483647 w 765"/>
              <a:gd name="T61" fmla="*/ 2147483647 h 762"/>
              <a:gd name="T62" fmla="*/ 2147483647 w 765"/>
              <a:gd name="T63" fmla="*/ 2147483647 h 762"/>
              <a:gd name="T64" fmla="*/ 2147483647 w 765"/>
              <a:gd name="T65" fmla="*/ 2147483647 h 762"/>
              <a:gd name="T66" fmla="*/ 2147483647 w 765"/>
              <a:gd name="T67" fmla="*/ 2147483647 h 762"/>
              <a:gd name="T68" fmla="*/ 2147483647 w 765"/>
              <a:gd name="T69" fmla="*/ 2147483647 h 762"/>
              <a:gd name="T70" fmla="*/ 2147483647 w 765"/>
              <a:gd name="T71" fmla="*/ 2147483647 h 762"/>
              <a:gd name="T72" fmla="*/ 2147483647 w 765"/>
              <a:gd name="T73" fmla="*/ 2147483647 h 762"/>
              <a:gd name="T74" fmla="*/ 2147483647 w 765"/>
              <a:gd name="T75" fmla="*/ 2147483647 h 762"/>
              <a:gd name="T76" fmla="*/ 2147483647 w 765"/>
              <a:gd name="T77" fmla="*/ 2147483647 h 762"/>
              <a:gd name="T78" fmla="*/ 2147483647 w 765"/>
              <a:gd name="T79" fmla="*/ 2147483647 h 762"/>
              <a:gd name="T80" fmla="*/ 2147483647 w 765"/>
              <a:gd name="T81" fmla="*/ 2147483647 h 762"/>
              <a:gd name="T82" fmla="*/ 2147483647 w 765"/>
              <a:gd name="T83" fmla="*/ 2147483647 h 762"/>
              <a:gd name="T84" fmla="*/ 2147483647 w 765"/>
              <a:gd name="T85" fmla="*/ 2147483647 h 762"/>
              <a:gd name="T86" fmla="*/ 2147483647 w 765"/>
              <a:gd name="T87" fmla="*/ 2147483647 h 762"/>
              <a:gd name="T88" fmla="*/ 2147483647 w 765"/>
              <a:gd name="T89" fmla="*/ 2147483647 h 762"/>
              <a:gd name="T90" fmla="*/ 2147483647 w 765"/>
              <a:gd name="T91" fmla="*/ 0 h 762"/>
              <a:gd name="T92" fmla="*/ 2147483647 w 765"/>
              <a:gd name="T93" fmla="*/ 0 h 762"/>
              <a:gd name="T94" fmla="*/ 2147483647 w 765"/>
              <a:gd name="T95" fmla="*/ 2147483647 h 762"/>
              <a:gd name="T96" fmla="*/ 2147483647 w 765"/>
              <a:gd name="T97" fmla="*/ 2147483647 h 762"/>
              <a:gd name="T98" fmla="*/ 2147483647 w 765"/>
              <a:gd name="T99" fmla="*/ 2147483647 h 762"/>
              <a:gd name="T100" fmla="*/ 2147483647 w 765"/>
              <a:gd name="T101" fmla="*/ 2147483647 h 762"/>
              <a:gd name="T102" fmla="*/ 2147483647 w 765"/>
              <a:gd name="T103" fmla="*/ 2147483647 h 762"/>
              <a:gd name="T104" fmla="*/ 2147483647 w 765"/>
              <a:gd name="T105" fmla="*/ 2147483647 h 762"/>
              <a:gd name="T106" fmla="*/ 0 w 765"/>
              <a:gd name="T107" fmla="*/ 2147483647 h 7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5"/>
              <a:gd name="T163" fmla="*/ 0 h 762"/>
              <a:gd name="T164" fmla="*/ 765 w 765"/>
              <a:gd name="T165" fmla="*/ 762 h 7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5" h="762">
                <a:moveTo>
                  <a:pt x="0" y="74"/>
                </a:moveTo>
                <a:lnTo>
                  <a:pt x="19" y="134"/>
                </a:lnTo>
                <a:lnTo>
                  <a:pt x="19" y="175"/>
                </a:lnTo>
                <a:lnTo>
                  <a:pt x="51" y="249"/>
                </a:lnTo>
                <a:lnTo>
                  <a:pt x="70" y="269"/>
                </a:lnTo>
                <a:lnTo>
                  <a:pt x="109" y="269"/>
                </a:lnTo>
                <a:lnTo>
                  <a:pt x="147" y="290"/>
                </a:lnTo>
                <a:lnTo>
                  <a:pt x="147" y="323"/>
                </a:lnTo>
                <a:lnTo>
                  <a:pt x="159" y="343"/>
                </a:lnTo>
                <a:lnTo>
                  <a:pt x="89" y="552"/>
                </a:lnTo>
                <a:lnTo>
                  <a:pt x="89" y="613"/>
                </a:lnTo>
                <a:lnTo>
                  <a:pt x="128" y="667"/>
                </a:lnTo>
                <a:lnTo>
                  <a:pt x="147" y="707"/>
                </a:lnTo>
                <a:lnTo>
                  <a:pt x="159" y="728"/>
                </a:lnTo>
                <a:lnTo>
                  <a:pt x="198" y="747"/>
                </a:lnTo>
                <a:lnTo>
                  <a:pt x="526" y="761"/>
                </a:lnTo>
                <a:lnTo>
                  <a:pt x="564" y="707"/>
                </a:lnTo>
                <a:lnTo>
                  <a:pt x="584" y="667"/>
                </a:lnTo>
                <a:lnTo>
                  <a:pt x="584" y="613"/>
                </a:lnTo>
                <a:lnTo>
                  <a:pt x="596" y="572"/>
                </a:lnTo>
                <a:lnTo>
                  <a:pt x="654" y="518"/>
                </a:lnTo>
                <a:lnTo>
                  <a:pt x="654" y="498"/>
                </a:lnTo>
                <a:lnTo>
                  <a:pt x="635" y="478"/>
                </a:lnTo>
                <a:lnTo>
                  <a:pt x="654" y="458"/>
                </a:lnTo>
                <a:lnTo>
                  <a:pt x="693" y="437"/>
                </a:lnTo>
                <a:lnTo>
                  <a:pt x="725" y="404"/>
                </a:lnTo>
                <a:lnTo>
                  <a:pt x="744" y="343"/>
                </a:lnTo>
                <a:lnTo>
                  <a:pt x="764" y="269"/>
                </a:lnTo>
                <a:lnTo>
                  <a:pt x="764" y="209"/>
                </a:lnTo>
                <a:lnTo>
                  <a:pt x="744" y="188"/>
                </a:lnTo>
                <a:lnTo>
                  <a:pt x="674" y="175"/>
                </a:lnTo>
                <a:lnTo>
                  <a:pt x="654" y="209"/>
                </a:lnTo>
                <a:lnTo>
                  <a:pt x="616" y="249"/>
                </a:lnTo>
                <a:lnTo>
                  <a:pt x="596" y="290"/>
                </a:lnTo>
                <a:lnTo>
                  <a:pt x="584" y="343"/>
                </a:lnTo>
                <a:lnTo>
                  <a:pt x="584" y="290"/>
                </a:lnTo>
                <a:lnTo>
                  <a:pt x="506" y="269"/>
                </a:lnTo>
                <a:lnTo>
                  <a:pt x="474" y="229"/>
                </a:lnTo>
                <a:lnTo>
                  <a:pt x="436" y="229"/>
                </a:lnTo>
                <a:lnTo>
                  <a:pt x="397" y="188"/>
                </a:lnTo>
                <a:lnTo>
                  <a:pt x="378" y="134"/>
                </a:lnTo>
                <a:lnTo>
                  <a:pt x="346" y="74"/>
                </a:lnTo>
                <a:lnTo>
                  <a:pt x="307" y="60"/>
                </a:lnTo>
                <a:lnTo>
                  <a:pt x="288" y="60"/>
                </a:lnTo>
                <a:lnTo>
                  <a:pt x="256" y="40"/>
                </a:lnTo>
                <a:lnTo>
                  <a:pt x="256" y="0"/>
                </a:lnTo>
                <a:lnTo>
                  <a:pt x="198" y="0"/>
                </a:lnTo>
                <a:lnTo>
                  <a:pt x="179" y="20"/>
                </a:lnTo>
                <a:lnTo>
                  <a:pt x="198" y="20"/>
                </a:lnTo>
                <a:lnTo>
                  <a:pt x="179" y="40"/>
                </a:lnTo>
                <a:lnTo>
                  <a:pt x="128" y="40"/>
                </a:lnTo>
                <a:lnTo>
                  <a:pt x="70" y="60"/>
                </a:lnTo>
                <a:lnTo>
                  <a:pt x="19" y="74"/>
                </a:lnTo>
                <a:lnTo>
                  <a:pt x="0" y="74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39" name="Freeform 174"/>
          <p:cNvSpPr>
            <a:spLocks/>
          </p:cNvSpPr>
          <p:nvPr/>
        </p:nvSpPr>
        <p:spPr bwMode="gray">
          <a:xfrm>
            <a:off x="1017588" y="1871663"/>
            <a:ext cx="1751012" cy="1271587"/>
          </a:xfrm>
          <a:custGeom>
            <a:avLst/>
            <a:gdLst>
              <a:gd name="T0" fmla="*/ 2147483647 w 964"/>
              <a:gd name="T1" fmla="*/ 2147483647 h 783"/>
              <a:gd name="T2" fmla="*/ 2147483647 w 964"/>
              <a:gd name="T3" fmla="*/ 2147483647 h 783"/>
              <a:gd name="T4" fmla="*/ 2147483647 w 964"/>
              <a:gd name="T5" fmla="*/ 2147483647 h 783"/>
              <a:gd name="T6" fmla="*/ 2147483647 w 964"/>
              <a:gd name="T7" fmla="*/ 2147483647 h 783"/>
              <a:gd name="T8" fmla="*/ 2147483647 w 964"/>
              <a:gd name="T9" fmla="*/ 2147483647 h 783"/>
              <a:gd name="T10" fmla="*/ 2147483647 w 964"/>
              <a:gd name="T11" fmla="*/ 2147483647 h 783"/>
              <a:gd name="T12" fmla="*/ 2147483647 w 964"/>
              <a:gd name="T13" fmla="*/ 2147483647 h 783"/>
              <a:gd name="T14" fmla="*/ 2147483647 w 964"/>
              <a:gd name="T15" fmla="*/ 2147483647 h 783"/>
              <a:gd name="T16" fmla="*/ 2147483647 w 964"/>
              <a:gd name="T17" fmla="*/ 2147483647 h 783"/>
              <a:gd name="T18" fmla="*/ 2147483647 w 964"/>
              <a:gd name="T19" fmla="*/ 2147483647 h 783"/>
              <a:gd name="T20" fmla="*/ 2147483647 w 964"/>
              <a:gd name="T21" fmla="*/ 2147483647 h 783"/>
              <a:gd name="T22" fmla="*/ 2147483647 w 964"/>
              <a:gd name="T23" fmla="*/ 2147483647 h 783"/>
              <a:gd name="T24" fmla="*/ 2147483647 w 964"/>
              <a:gd name="T25" fmla="*/ 2147483647 h 783"/>
              <a:gd name="T26" fmla="*/ 2147483647 w 964"/>
              <a:gd name="T27" fmla="*/ 2147483647 h 783"/>
              <a:gd name="T28" fmla="*/ 2147483647 w 964"/>
              <a:gd name="T29" fmla="*/ 2147483647 h 783"/>
              <a:gd name="T30" fmla="*/ 2147483647 w 964"/>
              <a:gd name="T31" fmla="*/ 2147483647 h 783"/>
              <a:gd name="T32" fmla="*/ 2147483647 w 964"/>
              <a:gd name="T33" fmla="*/ 2147483647 h 783"/>
              <a:gd name="T34" fmla="*/ 2147483647 w 964"/>
              <a:gd name="T35" fmla="*/ 2147483647 h 783"/>
              <a:gd name="T36" fmla="*/ 2147483647 w 964"/>
              <a:gd name="T37" fmla="*/ 2147483647 h 783"/>
              <a:gd name="T38" fmla="*/ 2147483647 w 964"/>
              <a:gd name="T39" fmla="*/ 2147483647 h 783"/>
              <a:gd name="T40" fmla="*/ 2147483647 w 964"/>
              <a:gd name="T41" fmla="*/ 2147483647 h 783"/>
              <a:gd name="T42" fmla="*/ 2147483647 w 964"/>
              <a:gd name="T43" fmla="*/ 2147483647 h 783"/>
              <a:gd name="T44" fmla="*/ 2147483647 w 964"/>
              <a:gd name="T45" fmla="*/ 2147483647 h 783"/>
              <a:gd name="T46" fmla="*/ 0 w 964"/>
              <a:gd name="T47" fmla="*/ 2147483647 h 783"/>
              <a:gd name="T48" fmla="*/ 2147483647 w 964"/>
              <a:gd name="T49" fmla="*/ 2147483647 h 783"/>
              <a:gd name="T50" fmla="*/ 2147483647 w 964"/>
              <a:gd name="T51" fmla="*/ 2147483647 h 783"/>
              <a:gd name="T52" fmla="*/ 2147483647 w 964"/>
              <a:gd name="T53" fmla="*/ 2147483647 h 783"/>
              <a:gd name="T54" fmla="*/ 2147483647 w 964"/>
              <a:gd name="T55" fmla="*/ 2147483647 h 783"/>
              <a:gd name="T56" fmla="*/ 2147483647 w 964"/>
              <a:gd name="T57" fmla="*/ 2147483647 h 783"/>
              <a:gd name="T58" fmla="*/ 2147483647 w 964"/>
              <a:gd name="T59" fmla="*/ 2147483647 h 783"/>
              <a:gd name="T60" fmla="*/ 2147483647 w 964"/>
              <a:gd name="T61" fmla="*/ 2147483647 h 783"/>
              <a:gd name="T62" fmla="*/ 2147483647 w 964"/>
              <a:gd name="T63" fmla="*/ 2147483647 h 783"/>
              <a:gd name="T64" fmla="*/ 2147483647 w 964"/>
              <a:gd name="T65" fmla="*/ 2147483647 h 783"/>
              <a:gd name="T66" fmla="*/ 2147483647 w 964"/>
              <a:gd name="T67" fmla="*/ 2147483647 h 783"/>
              <a:gd name="T68" fmla="*/ 2147483647 w 964"/>
              <a:gd name="T69" fmla="*/ 2147483647 h 783"/>
              <a:gd name="T70" fmla="*/ 2147483647 w 964"/>
              <a:gd name="T71" fmla="*/ 2147483647 h 7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64"/>
              <a:gd name="T109" fmla="*/ 0 h 783"/>
              <a:gd name="T110" fmla="*/ 964 w 964"/>
              <a:gd name="T111" fmla="*/ 783 h 7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64" h="783">
                <a:moveTo>
                  <a:pt x="584" y="0"/>
                </a:moveTo>
                <a:lnTo>
                  <a:pt x="603" y="20"/>
                </a:lnTo>
                <a:lnTo>
                  <a:pt x="603" y="54"/>
                </a:lnTo>
                <a:lnTo>
                  <a:pt x="616" y="94"/>
                </a:lnTo>
                <a:lnTo>
                  <a:pt x="616" y="148"/>
                </a:lnTo>
                <a:lnTo>
                  <a:pt x="603" y="168"/>
                </a:lnTo>
                <a:lnTo>
                  <a:pt x="616" y="189"/>
                </a:lnTo>
                <a:lnTo>
                  <a:pt x="655" y="209"/>
                </a:lnTo>
                <a:lnTo>
                  <a:pt x="674" y="168"/>
                </a:lnTo>
                <a:lnTo>
                  <a:pt x="693" y="168"/>
                </a:lnTo>
                <a:lnTo>
                  <a:pt x="713" y="189"/>
                </a:lnTo>
                <a:lnTo>
                  <a:pt x="725" y="189"/>
                </a:lnTo>
                <a:lnTo>
                  <a:pt x="745" y="168"/>
                </a:lnTo>
                <a:lnTo>
                  <a:pt x="745" y="148"/>
                </a:lnTo>
                <a:lnTo>
                  <a:pt x="764" y="135"/>
                </a:lnTo>
                <a:lnTo>
                  <a:pt x="822" y="135"/>
                </a:lnTo>
                <a:lnTo>
                  <a:pt x="854" y="209"/>
                </a:lnTo>
                <a:lnTo>
                  <a:pt x="873" y="229"/>
                </a:lnTo>
                <a:lnTo>
                  <a:pt x="912" y="229"/>
                </a:lnTo>
                <a:lnTo>
                  <a:pt x="950" y="249"/>
                </a:lnTo>
                <a:lnTo>
                  <a:pt x="950" y="282"/>
                </a:lnTo>
                <a:lnTo>
                  <a:pt x="963" y="303"/>
                </a:lnTo>
                <a:lnTo>
                  <a:pt x="893" y="512"/>
                </a:lnTo>
                <a:lnTo>
                  <a:pt x="893" y="607"/>
                </a:lnTo>
                <a:lnTo>
                  <a:pt x="873" y="647"/>
                </a:lnTo>
                <a:lnTo>
                  <a:pt x="873" y="688"/>
                </a:lnTo>
                <a:lnTo>
                  <a:pt x="725" y="688"/>
                </a:lnTo>
                <a:lnTo>
                  <a:pt x="693" y="688"/>
                </a:lnTo>
                <a:lnTo>
                  <a:pt x="674" y="707"/>
                </a:lnTo>
                <a:lnTo>
                  <a:pt x="655" y="707"/>
                </a:lnTo>
                <a:lnTo>
                  <a:pt x="655" y="667"/>
                </a:lnTo>
                <a:lnTo>
                  <a:pt x="635" y="647"/>
                </a:lnTo>
                <a:lnTo>
                  <a:pt x="616" y="647"/>
                </a:lnTo>
                <a:lnTo>
                  <a:pt x="584" y="627"/>
                </a:lnTo>
                <a:lnTo>
                  <a:pt x="545" y="647"/>
                </a:lnTo>
                <a:lnTo>
                  <a:pt x="545" y="667"/>
                </a:lnTo>
                <a:lnTo>
                  <a:pt x="526" y="688"/>
                </a:lnTo>
                <a:lnTo>
                  <a:pt x="494" y="707"/>
                </a:lnTo>
                <a:lnTo>
                  <a:pt x="494" y="721"/>
                </a:lnTo>
                <a:lnTo>
                  <a:pt x="436" y="741"/>
                </a:lnTo>
                <a:lnTo>
                  <a:pt x="397" y="782"/>
                </a:lnTo>
                <a:lnTo>
                  <a:pt x="327" y="761"/>
                </a:lnTo>
                <a:lnTo>
                  <a:pt x="275" y="721"/>
                </a:lnTo>
                <a:lnTo>
                  <a:pt x="199" y="688"/>
                </a:lnTo>
                <a:lnTo>
                  <a:pt x="147" y="667"/>
                </a:lnTo>
                <a:lnTo>
                  <a:pt x="90" y="667"/>
                </a:lnTo>
                <a:lnTo>
                  <a:pt x="38" y="647"/>
                </a:lnTo>
                <a:lnTo>
                  <a:pt x="0" y="627"/>
                </a:lnTo>
                <a:lnTo>
                  <a:pt x="19" y="593"/>
                </a:lnTo>
                <a:lnTo>
                  <a:pt x="38" y="573"/>
                </a:lnTo>
                <a:lnTo>
                  <a:pt x="38" y="553"/>
                </a:lnTo>
                <a:lnTo>
                  <a:pt x="57" y="512"/>
                </a:lnTo>
                <a:lnTo>
                  <a:pt x="90" y="478"/>
                </a:lnTo>
                <a:lnTo>
                  <a:pt x="180" y="438"/>
                </a:lnTo>
                <a:lnTo>
                  <a:pt x="199" y="438"/>
                </a:lnTo>
                <a:lnTo>
                  <a:pt x="217" y="363"/>
                </a:lnTo>
                <a:lnTo>
                  <a:pt x="237" y="249"/>
                </a:lnTo>
                <a:lnTo>
                  <a:pt x="199" y="209"/>
                </a:lnTo>
                <a:lnTo>
                  <a:pt x="180" y="135"/>
                </a:lnTo>
                <a:lnTo>
                  <a:pt x="199" y="114"/>
                </a:lnTo>
                <a:lnTo>
                  <a:pt x="237" y="114"/>
                </a:lnTo>
                <a:lnTo>
                  <a:pt x="237" y="94"/>
                </a:lnTo>
                <a:lnTo>
                  <a:pt x="199" y="74"/>
                </a:lnTo>
                <a:lnTo>
                  <a:pt x="199" y="54"/>
                </a:lnTo>
                <a:lnTo>
                  <a:pt x="288" y="33"/>
                </a:lnTo>
                <a:lnTo>
                  <a:pt x="346" y="33"/>
                </a:lnTo>
                <a:lnTo>
                  <a:pt x="365" y="54"/>
                </a:lnTo>
                <a:lnTo>
                  <a:pt x="385" y="94"/>
                </a:lnTo>
                <a:lnTo>
                  <a:pt x="417" y="114"/>
                </a:lnTo>
                <a:lnTo>
                  <a:pt x="494" y="94"/>
                </a:lnTo>
                <a:lnTo>
                  <a:pt x="526" y="54"/>
                </a:lnTo>
                <a:lnTo>
                  <a:pt x="584" y="20"/>
                </a:lnTo>
                <a:lnTo>
                  <a:pt x="584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40" name="Freeform 175"/>
          <p:cNvSpPr>
            <a:spLocks/>
          </p:cNvSpPr>
          <p:nvPr/>
        </p:nvSpPr>
        <p:spPr bwMode="gray">
          <a:xfrm>
            <a:off x="3359150" y="2047875"/>
            <a:ext cx="292100" cy="188913"/>
          </a:xfrm>
          <a:custGeom>
            <a:avLst/>
            <a:gdLst>
              <a:gd name="T0" fmla="*/ 2147483647 w 162"/>
              <a:gd name="T1" fmla="*/ 2147483647 h 116"/>
              <a:gd name="T2" fmla="*/ 2147483647 w 162"/>
              <a:gd name="T3" fmla="*/ 2147483647 h 116"/>
              <a:gd name="T4" fmla="*/ 2147483647 w 162"/>
              <a:gd name="T5" fmla="*/ 2147483647 h 116"/>
              <a:gd name="T6" fmla="*/ 2147483647 w 162"/>
              <a:gd name="T7" fmla="*/ 2147483647 h 116"/>
              <a:gd name="T8" fmla="*/ 2147483647 w 162"/>
              <a:gd name="T9" fmla="*/ 2147483647 h 116"/>
              <a:gd name="T10" fmla="*/ 0 w 162"/>
              <a:gd name="T11" fmla="*/ 2147483647 h 116"/>
              <a:gd name="T12" fmla="*/ 2147483647 w 162"/>
              <a:gd name="T13" fmla="*/ 2147483647 h 116"/>
              <a:gd name="T14" fmla="*/ 2147483647 w 162"/>
              <a:gd name="T15" fmla="*/ 0 h 116"/>
              <a:gd name="T16" fmla="*/ 2147483647 w 162"/>
              <a:gd name="T17" fmla="*/ 0 h 116"/>
              <a:gd name="T18" fmla="*/ 2147483647 w 162"/>
              <a:gd name="T19" fmla="*/ 2147483647 h 116"/>
              <a:gd name="T20" fmla="*/ 2147483647 w 162"/>
              <a:gd name="T21" fmla="*/ 0 h 116"/>
              <a:gd name="T22" fmla="*/ 2147483647 w 162"/>
              <a:gd name="T23" fmla="*/ 2147483647 h 1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"/>
              <a:gd name="T37" fmla="*/ 0 h 116"/>
              <a:gd name="T38" fmla="*/ 162 w 162"/>
              <a:gd name="T39" fmla="*/ 116 h 1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" h="116">
                <a:moveTo>
                  <a:pt x="161" y="20"/>
                </a:moveTo>
                <a:lnTo>
                  <a:pt x="148" y="60"/>
                </a:lnTo>
                <a:lnTo>
                  <a:pt x="109" y="94"/>
                </a:lnTo>
                <a:lnTo>
                  <a:pt x="70" y="115"/>
                </a:lnTo>
                <a:lnTo>
                  <a:pt x="38" y="94"/>
                </a:lnTo>
                <a:lnTo>
                  <a:pt x="0" y="81"/>
                </a:lnTo>
                <a:lnTo>
                  <a:pt x="19" y="20"/>
                </a:lnTo>
                <a:lnTo>
                  <a:pt x="51" y="0"/>
                </a:lnTo>
                <a:lnTo>
                  <a:pt x="70" y="0"/>
                </a:lnTo>
                <a:lnTo>
                  <a:pt x="109" y="20"/>
                </a:lnTo>
                <a:lnTo>
                  <a:pt x="148" y="0"/>
                </a:lnTo>
                <a:lnTo>
                  <a:pt x="161" y="20"/>
                </a:lnTo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41" name="Freeform 77"/>
          <p:cNvSpPr>
            <a:spLocks noChangeAspect="1"/>
          </p:cNvSpPr>
          <p:nvPr/>
        </p:nvSpPr>
        <p:spPr bwMode="auto">
          <a:xfrm>
            <a:off x="1798638" y="2554288"/>
            <a:ext cx="11112" cy="22225"/>
          </a:xfrm>
          <a:custGeom>
            <a:avLst/>
            <a:gdLst>
              <a:gd name="T0" fmla="*/ 0 w 20"/>
              <a:gd name="T1" fmla="*/ 2147483647 h 33"/>
              <a:gd name="T2" fmla="*/ 2147483647 w 20"/>
              <a:gd name="T3" fmla="*/ 0 h 33"/>
              <a:gd name="T4" fmla="*/ 0 60000 65536"/>
              <a:gd name="T5" fmla="*/ 0 60000 65536"/>
              <a:gd name="T6" fmla="*/ 0 w 20"/>
              <a:gd name="T7" fmla="*/ 0 h 33"/>
              <a:gd name="T8" fmla="*/ 20 w 20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3">
                <a:moveTo>
                  <a:pt x="0" y="33"/>
                </a:moveTo>
                <a:cubicBezTo>
                  <a:pt x="9" y="7"/>
                  <a:pt x="2" y="18"/>
                  <a:pt x="20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642" name="Freeform 79"/>
          <p:cNvSpPr>
            <a:spLocks noChangeAspect="1"/>
          </p:cNvSpPr>
          <p:nvPr/>
        </p:nvSpPr>
        <p:spPr bwMode="auto">
          <a:xfrm>
            <a:off x="1441450" y="2343150"/>
            <a:ext cx="33338" cy="20638"/>
          </a:xfrm>
          <a:custGeom>
            <a:avLst/>
            <a:gdLst>
              <a:gd name="T0" fmla="*/ 2147483647 w 53"/>
              <a:gd name="T1" fmla="*/ 2147483647 h 33"/>
              <a:gd name="T2" fmla="*/ 0 w 53"/>
              <a:gd name="T3" fmla="*/ 0 h 33"/>
              <a:gd name="T4" fmla="*/ 0 60000 65536"/>
              <a:gd name="T5" fmla="*/ 0 60000 65536"/>
              <a:gd name="T6" fmla="*/ 0 w 53"/>
              <a:gd name="T7" fmla="*/ 0 h 33"/>
              <a:gd name="T8" fmla="*/ 53 w 5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33">
                <a:moveTo>
                  <a:pt x="53" y="33"/>
                </a:moveTo>
                <a:cubicBezTo>
                  <a:pt x="23" y="27"/>
                  <a:pt x="13" y="27"/>
                  <a:pt x="0" y="0"/>
                </a:cubicBezTo>
              </a:path>
            </a:pathLst>
          </a:cu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298643" name="Forma 269"/>
          <p:cNvCxnSpPr>
            <a:cxnSpLocks noChangeShapeType="1"/>
          </p:cNvCxnSpPr>
          <p:nvPr/>
        </p:nvCxnSpPr>
        <p:spPr bwMode="auto">
          <a:xfrm flipV="1">
            <a:off x="3403600" y="1620838"/>
            <a:ext cx="228600" cy="455612"/>
          </a:xfrm>
          <a:prstGeom prst="curvedConnector2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8298644" name="Conector em curva 284"/>
          <p:cNvCxnSpPr>
            <a:cxnSpLocks noChangeShapeType="1"/>
          </p:cNvCxnSpPr>
          <p:nvPr/>
        </p:nvCxnSpPr>
        <p:spPr bwMode="auto">
          <a:xfrm>
            <a:off x="3657600" y="2098675"/>
            <a:ext cx="896938" cy="920750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8298645" name="Forma 269"/>
          <p:cNvCxnSpPr>
            <a:cxnSpLocks noChangeShapeType="1"/>
          </p:cNvCxnSpPr>
          <p:nvPr/>
        </p:nvCxnSpPr>
        <p:spPr bwMode="auto">
          <a:xfrm rot="-5400000">
            <a:off x="2441575" y="3487738"/>
            <a:ext cx="895350" cy="450850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8298646" name="Freeform 191"/>
          <p:cNvSpPr>
            <a:spLocks/>
          </p:cNvSpPr>
          <p:nvPr/>
        </p:nvSpPr>
        <p:spPr bwMode="auto">
          <a:xfrm>
            <a:off x="3841750" y="4518025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"/>
              <a:gd name="T52" fmla="*/ 0 h 1"/>
              <a:gd name="T53" fmla="*/ 0 w 1"/>
              <a:gd name="T54" fmla="*/ 1 h 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47" name="Freeform 192"/>
          <p:cNvSpPr>
            <a:spLocks/>
          </p:cNvSpPr>
          <p:nvPr/>
        </p:nvSpPr>
        <p:spPr bwMode="auto">
          <a:xfrm>
            <a:off x="3846513" y="45180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"/>
              <a:gd name="T43" fmla="*/ 0 h 1"/>
              <a:gd name="T44" fmla="*/ 1 w 1"/>
              <a:gd name="T45" fmla="*/ 1 h 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48" name="Freeform 193"/>
          <p:cNvSpPr>
            <a:spLocks/>
          </p:cNvSpPr>
          <p:nvPr/>
        </p:nvSpPr>
        <p:spPr bwMode="auto">
          <a:xfrm>
            <a:off x="3846513" y="4518025"/>
            <a:ext cx="1587" cy="6350"/>
          </a:xfrm>
          <a:custGeom>
            <a:avLst/>
            <a:gdLst>
              <a:gd name="T0" fmla="*/ 0 w 1"/>
              <a:gd name="T1" fmla="*/ 2147483647 h 6"/>
              <a:gd name="T2" fmla="*/ 0 w 1"/>
              <a:gd name="T3" fmla="*/ 0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0 h 6"/>
              <a:gd name="T10" fmla="*/ 0 w 1"/>
              <a:gd name="T11" fmla="*/ 0 h 6"/>
              <a:gd name="T12" fmla="*/ 0 w 1"/>
              <a:gd name="T13" fmla="*/ 0 h 6"/>
              <a:gd name="T14" fmla="*/ 0 w 1"/>
              <a:gd name="T15" fmla="*/ 2147483647 h 6"/>
              <a:gd name="T16" fmla="*/ 0 w 1"/>
              <a:gd name="T17" fmla="*/ 2147483647 h 6"/>
              <a:gd name="T18" fmla="*/ 0 w 1"/>
              <a:gd name="T19" fmla="*/ 2147483647 h 6"/>
              <a:gd name="T20" fmla="*/ 0 w 1"/>
              <a:gd name="T21" fmla="*/ 2147483647 h 6"/>
              <a:gd name="T22" fmla="*/ 0 w 1"/>
              <a:gd name="T23" fmla="*/ 2147483647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6"/>
              <a:gd name="T38" fmla="*/ 1 w 1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49" name="Freeform 194"/>
          <p:cNvSpPr>
            <a:spLocks/>
          </p:cNvSpPr>
          <p:nvPr/>
        </p:nvSpPr>
        <p:spPr bwMode="auto">
          <a:xfrm>
            <a:off x="3938588" y="4465638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0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50" name="Freeform 195"/>
          <p:cNvSpPr>
            <a:spLocks/>
          </p:cNvSpPr>
          <p:nvPr/>
        </p:nvSpPr>
        <p:spPr bwMode="auto">
          <a:xfrm>
            <a:off x="3967163" y="4465638"/>
            <a:ext cx="1587" cy="7937"/>
          </a:xfrm>
          <a:custGeom>
            <a:avLst/>
            <a:gdLst>
              <a:gd name="T0" fmla="*/ 0 w 1"/>
              <a:gd name="T1" fmla="*/ 2147483647 h 7"/>
              <a:gd name="T2" fmla="*/ 0 w 1"/>
              <a:gd name="T3" fmla="*/ 2147483647 h 7"/>
              <a:gd name="T4" fmla="*/ 0 w 1"/>
              <a:gd name="T5" fmla="*/ 2147483647 h 7"/>
              <a:gd name="T6" fmla="*/ 0 w 1"/>
              <a:gd name="T7" fmla="*/ 2147483647 h 7"/>
              <a:gd name="T8" fmla="*/ 0 w 1"/>
              <a:gd name="T9" fmla="*/ 2147483647 h 7"/>
              <a:gd name="T10" fmla="*/ 0 w 1"/>
              <a:gd name="T11" fmla="*/ 2147483647 h 7"/>
              <a:gd name="T12" fmla="*/ 0 w 1"/>
              <a:gd name="T13" fmla="*/ 2147483647 h 7"/>
              <a:gd name="T14" fmla="*/ 0 w 1"/>
              <a:gd name="T15" fmla="*/ 0 h 7"/>
              <a:gd name="T16" fmla="*/ 0 w 1"/>
              <a:gd name="T17" fmla="*/ 0 h 7"/>
              <a:gd name="T18" fmla="*/ 0 w 1"/>
              <a:gd name="T19" fmla="*/ 0 h 7"/>
              <a:gd name="T20" fmla="*/ 0 w 1"/>
              <a:gd name="T21" fmla="*/ 0 h 7"/>
              <a:gd name="T22" fmla="*/ 0 w 1"/>
              <a:gd name="T23" fmla="*/ 0 h 7"/>
              <a:gd name="T24" fmla="*/ 0 w 1"/>
              <a:gd name="T25" fmla="*/ 0 h 7"/>
              <a:gd name="T26" fmla="*/ 0 w 1"/>
              <a:gd name="T27" fmla="*/ 0 h 7"/>
              <a:gd name="T28" fmla="*/ 0 w 1"/>
              <a:gd name="T29" fmla="*/ 0 h 7"/>
              <a:gd name="T30" fmla="*/ 0 w 1"/>
              <a:gd name="T31" fmla="*/ 0 h 7"/>
              <a:gd name="T32" fmla="*/ 0 w 1"/>
              <a:gd name="T33" fmla="*/ 2147483647 h 7"/>
              <a:gd name="T34" fmla="*/ 0 w 1"/>
              <a:gd name="T35" fmla="*/ 2147483647 h 7"/>
              <a:gd name="T36" fmla="*/ 0 w 1"/>
              <a:gd name="T37" fmla="*/ 2147483647 h 7"/>
              <a:gd name="T38" fmla="*/ 0 w 1"/>
              <a:gd name="T39" fmla="*/ 2147483647 h 7"/>
              <a:gd name="T40" fmla="*/ 0 w 1"/>
              <a:gd name="T41" fmla="*/ 2147483647 h 7"/>
              <a:gd name="T42" fmla="*/ 0 w 1"/>
              <a:gd name="T43" fmla="*/ 2147483647 h 7"/>
              <a:gd name="T44" fmla="*/ 0 w 1"/>
              <a:gd name="T45" fmla="*/ 2147483647 h 7"/>
              <a:gd name="T46" fmla="*/ 0 w 1"/>
              <a:gd name="T47" fmla="*/ 2147483647 h 7"/>
              <a:gd name="T48" fmla="*/ 0 w 1"/>
              <a:gd name="T49" fmla="*/ 2147483647 h 7"/>
              <a:gd name="T50" fmla="*/ 0 w 1"/>
              <a:gd name="T51" fmla="*/ 2147483647 h 7"/>
              <a:gd name="T52" fmla="*/ 0 w 1"/>
              <a:gd name="T53" fmla="*/ 2147483647 h 7"/>
              <a:gd name="T54" fmla="*/ 0 w 1"/>
              <a:gd name="T55" fmla="*/ 2147483647 h 7"/>
              <a:gd name="T56" fmla="*/ 0 w 1"/>
              <a:gd name="T57" fmla="*/ 2147483647 h 7"/>
              <a:gd name="T58" fmla="*/ 0 w 1"/>
              <a:gd name="T59" fmla="*/ 2147483647 h 7"/>
              <a:gd name="T60" fmla="*/ 0 w 1"/>
              <a:gd name="T61" fmla="*/ 2147483647 h 7"/>
              <a:gd name="T62" fmla="*/ 0 w 1"/>
              <a:gd name="T63" fmla="*/ 2147483647 h 7"/>
              <a:gd name="T64" fmla="*/ 0 w 1"/>
              <a:gd name="T65" fmla="*/ 2147483647 h 7"/>
              <a:gd name="T66" fmla="*/ 0 w 1"/>
              <a:gd name="T67" fmla="*/ 2147483647 h 7"/>
              <a:gd name="T68" fmla="*/ 0 w 1"/>
              <a:gd name="T69" fmla="*/ 2147483647 h 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"/>
              <a:gd name="T106" fmla="*/ 0 h 7"/>
              <a:gd name="T107" fmla="*/ 1 w 1"/>
              <a:gd name="T108" fmla="*/ 7 h 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" h="7">
                <a:moveTo>
                  <a:pt x="0" y="7"/>
                </a:move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51" name="Freeform 196"/>
          <p:cNvSpPr>
            <a:spLocks/>
          </p:cNvSpPr>
          <p:nvPr/>
        </p:nvSpPr>
        <p:spPr bwMode="auto">
          <a:xfrm>
            <a:off x="3967163" y="4465638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0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52" name="Rectangle 197"/>
          <p:cNvSpPr>
            <a:spLocks noChangeArrowheads="1"/>
          </p:cNvSpPr>
          <p:nvPr/>
        </p:nvSpPr>
        <p:spPr bwMode="auto">
          <a:xfrm>
            <a:off x="3967163" y="4473575"/>
            <a:ext cx="1587" cy="0"/>
          </a:xfrm>
          <a:prstGeom prst="rect">
            <a:avLst/>
          </a:prstGeom>
          <a:solidFill>
            <a:schemeClr val="accent1"/>
          </a:solidFill>
          <a:ln w="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 sz="1000" b="0">
              <a:latin typeface="Tahoma" pitchFamily="34" charset="0"/>
            </a:endParaRPr>
          </a:p>
        </p:txBody>
      </p:sp>
      <p:sp>
        <p:nvSpPr>
          <p:cNvPr id="8298653" name="Freeform 198"/>
          <p:cNvSpPr>
            <a:spLocks/>
          </p:cNvSpPr>
          <p:nvPr/>
        </p:nvSpPr>
        <p:spPr bwMode="auto">
          <a:xfrm>
            <a:off x="3967163" y="4473575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0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54" name="Freeform 202"/>
          <p:cNvSpPr>
            <a:spLocks/>
          </p:cNvSpPr>
          <p:nvPr/>
        </p:nvSpPr>
        <p:spPr bwMode="auto">
          <a:xfrm>
            <a:off x="3967163" y="4473575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"/>
              <a:gd name="T29" fmla="*/ 1 w 1"/>
              <a:gd name="T30" fmla="*/ 0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55" name="Freeform 288"/>
          <p:cNvSpPr>
            <a:spLocks/>
          </p:cNvSpPr>
          <p:nvPr/>
        </p:nvSpPr>
        <p:spPr bwMode="auto">
          <a:xfrm>
            <a:off x="2819400" y="3427413"/>
            <a:ext cx="39688" cy="269875"/>
          </a:xfrm>
          <a:custGeom>
            <a:avLst/>
            <a:gdLst>
              <a:gd name="T0" fmla="*/ 0 w 25"/>
              <a:gd name="T1" fmla="*/ 2147483647 h 170"/>
              <a:gd name="T2" fmla="*/ 2147483647 w 25"/>
              <a:gd name="T3" fmla="*/ 0 h 170"/>
              <a:gd name="T4" fmla="*/ 0 60000 65536"/>
              <a:gd name="T5" fmla="*/ 0 60000 65536"/>
              <a:gd name="T6" fmla="*/ 0 w 25"/>
              <a:gd name="T7" fmla="*/ 0 h 170"/>
              <a:gd name="T8" fmla="*/ 25 w 25"/>
              <a:gd name="T9" fmla="*/ 170 h 1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170">
                <a:moveTo>
                  <a:pt x="0" y="170"/>
                </a:moveTo>
                <a:cubicBezTo>
                  <a:pt x="0" y="170"/>
                  <a:pt x="12" y="85"/>
                  <a:pt x="25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56" name="Freeform 194"/>
          <p:cNvSpPr>
            <a:spLocks/>
          </p:cNvSpPr>
          <p:nvPr/>
        </p:nvSpPr>
        <p:spPr bwMode="auto">
          <a:xfrm>
            <a:off x="2703513" y="3681413"/>
            <a:ext cx="109537" cy="103187"/>
          </a:xfrm>
          <a:custGeom>
            <a:avLst/>
            <a:gdLst>
              <a:gd name="T0" fmla="*/ 2147483647 w 69"/>
              <a:gd name="T1" fmla="*/ 2147483647 h 65"/>
              <a:gd name="T2" fmla="*/ 2147483647 w 69"/>
              <a:gd name="T3" fmla="*/ 2147483647 h 65"/>
              <a:gd name="T4" fmla="*/ 2147483647 w 69"/>
              <a:gd name="T5" fmla="*/ 2147483647 h 65"/>
              <a:gd name="T6" fmla="*/ 0 60000 65536"/>
              <a:gd name="T7" fmla="*/ 0 60000 65536"/>
              <a:gd name="T8" fmla="*/ 0 60000 65536"/>
              <a:gd name="T9" fmla="*/ 0 w 69"/>
              <a:gd name="T10" fmla="*/ 0 h 65"/>
              <a:gd name="T11" fmla="*/ 69 w 69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65">
                <a:moveTo>
                  <a:pt x="69" y="9"/>
                </a:moveTo>
                <a:cubicBezTo>
                  <a:pt x="43" y="4"/>
                  <a:pt x="18" y="0"/>
                  <a:pt x="9" y="9"/>
                </a:cubicBezTo>
                <a:cubicBezTo>
                  <a:pt x="0" y="18"/>
                  <a:pt x="6" y="41"/>
                  <a:pt x="13" y="65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57" name="Freeform 195"/>
          <p:cNvSpPr>
            <a:spLocks/>
          </p:cNvSpPr>
          <p:nvPr/>
        </p:nvSpPr>
        <p:spPr bwMode="auto">
          <a:xfrm>
            <a:off x="2640013" y="3810000"/>
            <a:ext cx="174625" cy="1841500"/>
          </a:xfrm>
          <a:custGeom>
            <a:avLst/>
            <a:gdLst>
              <a:gd name="T0" fmla="*/ 2147483647 w 110"/>
              <a:gd name="T1" fmla="*/ 0 h 1160"/>
              <a:gd name="T2" fmla="*/ 2147483647 w 110"/>
              <a:gd name="T3" fmla="*/ 2147483647 h 1160"/>
              <a:gd name="T4" fmla="*/ 2147483647 w 110"/>
              <a:gd name="T5" fmla="*/ 2147483647 h 1160"/>
              <a:gd name="T6" fmla="*/ 2147483647 w 110"/>
              <a:gd name="T7" fmla="*/ 2147483647 h 1160"/>
              <a:gd name="T8" fmla="*/ 2147483647 w 110"/>
              <a:gd name="T9" fmla="*/ 2147483647 h 1160"/>
              <a:gd name="T10" fmla="*/ 2147483647 w 110"/>
              <a:gd name="T11" fmla="*/ 2147483647 h 1160"/>
              <a:gd name="T12" fmla="*/ 2147483647 w 110"/>
              <a:gd name="T13" fmla="*/ 2147483647 h 1160"/>
              <a:gd name="T14" fmla="*/ 2147483647 w 110"/>
              <a:gd name="T15" fmla="*/ 2147483647 h 1160"/>
              <a:gd name="T16" fmla="*/ 2147483647 w 110"/>
              <a:gd name="T17" fmla="*/ 2147483647 h 1160"/>
              <a:gd name="T18" fmla="*/ 2147483647 w 110"/>
              <a:gd name="T19" fmla="*/ 2147483647 h 1160"/>
              <a:gd name="T20" fmla="*/ 2147483647 w 110"/>
              <a:gd name="T21" fmla="*/ 2147483647 h 1160"/>
              <a:gd name="T22" fmla="*/ 2147483647 w 110"/>
              <a:gd name="T23" fmla="*/ 2147483647 h 1160"/>
              <a:gd name="T24" fmla="*/ 2147483647 w 110"/>
              <a:gd name="T25" fmla="*/ 2147483647 h 1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0"/>
              <a:gd name="T40" fmla="*/ 0 h 1160"/>
              <a:gd name="T41" fmla="*/ 110 w 110"/>
              <a:gd name="T42" fmla="*/ 1160 h 1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0" h="1160">
                <a:moveTo>
                  <a:pt x="77" y="0"/>
                </a:moveTo>
                <a:cubicBezTo>
                  <a:pt x="85" y="18"/>
                  <a:pt x="94" y="37"/>
                  <a:pt x="97" y="56"/>
                </a:cubicBezTo>
                <a:cubicBezTo>
                  <a:pt x="100" y="75"/>
                  <a:pt x="95" y="94"/>
                  <a:pt x="97" y="112"/>
                </a:cubicBezTo>
                <a:cubicBezTo>
                  <a:pt x="99" y="130"/>
                  <a:pt x="110" y="151"/>
                  <a:pt x="109" y="164"/>
                </a:cubicBezTo>
                <a:cubicBezTo>
                  <a:pt x="108" y="177"/>
                  <a:pt x="99" y="167"/>
                  <a:pt x="93" y="188"/>
                </a:cubicBezTo>
                <a:cubicBezTo>
                  <a:pt x="87" y="209"/>
                  <a:pt x="75" y="258"/>
                  <a:pt x="73" y="292"/>
                </a:cubicBezTo>
                <a:cubicBezTo>
                  <a:pt x="71" y="326"/>
                  <a:pt x="79" y="349"/>
                  <a:pt x="81" y="392"/>
                </a:cubicBezTo>
                <a:cubicBezTo>
                  <a:pt x="83" y="435"/>
                  <a:pt x="88" y="504"/>
                  <a:pt x="85" y="548"/>
                </a:cubicBezTo>
                <a:cubicBezTo>
                  <a:pt x="82" y="592"/>
                  <a:pt x="74" y="592"/>
                  <a:pt x="65" y="656"/>
                </a:cubicBezTo>
                <a:cubicBezTo>
                  <a:pt x="56" y="720"/>
                  <a:pt x="39" y="865"/>
                  <a:pt x="29" y="932"/>
                </a:cubicBezTo>
                <a:cubicBezTo>
                  <a:pt x="19" y="999"/>
                  <a:pt x="8" y="1024"/>
                  <a:pt x="5" y="1056"/>
                </a:cubicBezTo>
                <a:cubicBezTo>
                  <a:pt x="2" y="1088"/>
                  <a:pt x="0" y="1107"/>
                  <a:pt x="9" y="1124"/>
                </a:cubicBezTo>
                <a:cubicBezTo>
                  <a:pt x="18" y="1141"/>
                  <a:pt x="46" y="1153"/>
                  <a:pt x="57" y="116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58" name="Oval 250"/>
          <p:cNvSpPr>
            <a:spLocks noChangeArrowheads="1"/>
          </p:cNvSpPr>
          <p:nvPr/>
        </p:nvSpPr>
        <p:spPr bwMode="auto">
          <a:xfrm>
            <a:off x="2792413" y="3662363"/>
            <a:ext cx="61912" cy="55562"/>
          </a:xfrm>
          <a:prstGeom prst="ellipse">
            <a:avLst/>
          </a:prstGeom>
          <a:solidFill>
            <a:srgbClr val="F8F8F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659" name="Text Box 326"/>
          <p:cNvSpPr txBox="1">
            <a:spLocks noChangeArrowheads="1"/>
          </p:cNvSpPr>
          <p:nvPr/>
        </p:nvSpPr>
        <p:spPr bwMode="auto">
          <a:xfrm>
            <a:off x="2506663" y="5414963"/>
            <a:ext cx="598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800" b="0"/>
              <a:t>Nueva Palmira</a:t>
            </a:r>
          </a:p>
        </p:txBody>
      </p:sp>
      <p:sp>
        <p:nvSpPr>
          <p:cNvPr id="8298660" name="AutoShape 198"/>
          <p:cNvSpPr>
            <a:spLocks noChangeArrowheads="1"/>
          </p:cNvSpPr>
          <p:nvPr/>
        </p:nvSpPr>
        <p:spPr bwMode="auto">
          <a:xfrm>
            <a:off x="2662238" y="5602288"/>
            <a:ext cx="87312" cy="714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grpSp>
        <p:nvGrpSpPr>
          <p:cNvPr id="8298661" name="Group 199"/>
          <p:cNvGrpSpPr>
            <a:grpSpLocks/>
          </p:cNvGrpSpPr>
          <p:nvPr/>
        </p:nvGrpSpPr>
        <p:grpSpPr bwMode="auto">
          <a:xfrm>
            <a:off x="2760663" y="4144963"/>
            <a:ext cx="123825" cy="136525"/>
            <a:chOff x="3084" y="1029"/>
            <a:chExt cx="96" cy="104"/>
          </a:xfrm>
        </p:grpSpPr>
        <p:sp>
          <p:nvSpPr>
            <p:cNvPr id="8298662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8663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U</a:t>
              </a:r>
            </a:p>
          </p:txBody>
        </p:sp>
      </p:grpSp>
      <p:sp>
        <p:nvSpPr>
          <p:cNvPr id="8298664" name="Line 202"/>
          <p:cNvSpPr>
            <a:spLocks noChangeShapeType="1"/>
          </p:cNvSpPr>
          <p:nvPr/>
        </p:nvSpPr>
        <p:spPr bwMode="auto">
          <a:xfrm flipH="1" flipV="1">
            <a:off x="1689100" y="3803650"/>
            <a:ext cx="127000" cy="10160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65" name="Oval 250"/>
          <p:cNvSpPr>
            <a:spLocks noChangeArrowheads="1"/>
          </p:cNvSpPr>
          <p:nvPr/>
        </p:nvSpPr>
        <p:spPr bwMode="auto">
          <a:xfrm>
            <a:off x="1668463" y="3776663"/>
            <a:ext cx="61912" cy="55562"/>
          </a:xfrm>
          <a:prstGeom prst="ellipse">
            <a:avLst/>
          </a:prstGeom>
          <a:solidFill>
            <a:srgbClr val="F8F8F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666" name="AutoShape 207"/>
          <p:cNvSpPr>
            <a:spLocks noChangeAspect="1" noChangeArrowheads="1"/>
          </p:cNvSpPr>
          <p:nvPr/>
        </p:nvSpPr>
        <p:spPr bwMode="auto">
          <a:xfrm>
            <a:off x="1390650" y="3968750"/>
            <a:ext cx="131763" cy="10795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8298667" name="Line 208"/>
          <p:cNvSpPr>
            <a:spLocks noChangeShapeType="1"/>
          </p:cNvSpPr>
          <p:nvPr/>
        </p:nvSpPr>
        <p:spPr bwMode="auto">
          <a:xfrm flipH="1">
            <a:off x="1657350" y="3924300"/>
            <a:ext cx="139700" cy="14605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68" name="Freeform 209"/>
          <p:cNvSpPr>
            <a:spLocks/>
          </p:cNvSpPr>
          <p:nvPr/>
        </p:nvSpPr>
        <p:spPr bwMode="auto">
          <a:xfrm>
            <a:off x="1492250" y="4076700"/>
            <a:ext cx="139700" cy="152400"/>
          </a:xfrm>
          <a:custGeom>
            <a:avLst/>
            <a:gdLst>
              <a:gd name="T0" fmla="*/ 2147483647 w 88"/>
              <a:gd name="T1" fmla="*/ 0 h 96"/>
              <a:gd name="T2" fmla="*/ 2147483647 w 88"/>
              <a:gd name="T3" fmla="*/ 2147483647 h 96"/>
              <a:gd name="T4" fmla="*/ 0 w 88"/>
              <a:gd name="T5" fmla="*/ 2147483647 h 96"/>
              <a:gd name="T6" fmla="*/ 0 60000 65536"/>
              <a:gd name="T7" fmla="*/ 0 60000 65536"/>
              <a:gd name="T8" fmla="*/ 0 60000 65536"/>
              <a:gd name="T9" fmla="*/ 0 w 88"/>
              <a:gd name="T10" fmla="*/ 0 h 96"/>
              <a:gd name="T11" fmla="*/ 88 w 8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96">
                <a:moveTo>
                  <a:pt x="88" y="0"/>
                </a:moveTo>
                <a:cubicBezTo>
                  <a:pt x="77" y="16"/>
                  <a:pt x="67" y="32"/>
                  <a:pt x="52" y="48"/>
                </a:cubicBezTo>
                <a:cubicBezTo>
                  <a:pt x="37" y="64"/>
                  <a:pt x="18" y="80"/>
                  <a:pt x="0" y="96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69" name="Freeform 210"/>
          <p:cNvSpPr>
            <a:spLocks/>
          </p:cNvSpPr>
          <p:nvPr/>
        </p:nvSpPr>
        <p:spPr bwMode="auto">
          <a:xfrm>
            <a:off x="1803400" y="3843338"/>
            <a:ext cx="457200" cy="74612"/>
          </a:xfrm>
          <a:custGeom>
            <a:avLst/>
            <a:gdLst>
              <a:gd name="T0" fmla="*/ 2147483647 w 288"/>
              <a:gd name="T1" fmla="*/ 2147483647 h 47"/>
              <a:gd name="T2" fmla="*/ 2147483647 w 288"/>
              <a:gd name="T3" fmla="*/ 2147483647 h 47"/>
              <a:gd name="T4" fmla="*/ 2147483647 w 288"/>
              <a:gd name="T5" fmla="*/ 2147483647 h 47"/>
              <a:gd name="T6" fmla="*/ 0 w 28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7"/>
              <a:gd name="T14" fmla="*/ 288 w 28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7">
                <a:moveTo>
                  <a:pt x="288" y="11"/>
                </a:moveTo>
                <a:cubicBezTo>
                  <a:pt x="210" y="7"/>
                  <a:pt x="133" y="4"/>
                  <a:pt x="92" y="3"/>
                </a:cubicBezTo>
                <a:cubicBezTo>
                  <a:pt x="51" y="2"/>
                  <a:pt x="59" y="0"/>
                  <a:pt x="44" y="7"/>
                </a:cubicBezTo>
                <a:cubicBezTo>
                  <a:pt x="29" y="14"/>
                  <a:pt x="14" y="30"/>
                  <a:pt x="0" y="47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70" name="AutoShape 211"/>
          <p:cNvSpPr>
            <a:spLocks noChangeAspect="1" noChangeArrowheads="1"/>
          </p:cNvSpPr>
          <p:nvPr/>
        </p:nvSpPr>
        <p:spPr bwMode="auto">
          <a:xfrm>
            <a:off x="1443038" y="4159250"/>
            <a:ext cx="131762" cy="10795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8298671" name="Oval 250"/>
          <p:cNvSpPr>
            <a:spLocks noChangeArrowheads="1"/>
          </p:cNvSpPr>
          <p:nvPr/>
        </p:nvSpPr>
        <p:spPr bwMode="auto">
          <a:xfrm>
            <a:off x="1776413" y="3884613"/>
            <a:ext cx="61912" cy="55562"/>
          </a:xfrm>
          <a:prstGeom prst="ellipse">
            <a:avLst/>
          </a:prstGeom>
          <a:solidFill>
            <a:srgbClr val="F8F8F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672" name="Oval 250"/>
          <p:cNvSpPr>
            <a:spLocks noChangeArrowheads="1"/>
          </p:cNvSpPr>
          <p:nvPr/>
        </p:nvSpPr>
        <p:spPr bwMode="auto">
          <a:xfrm>
            <a:off x="2246313" y="3846513"/>
            <a:ext cx="61912" cy="55562"/>
          </a:xfrm>
          <a:prstGeom prst="ellipse">
            <a:avLst/>
          </a:prstGeom>
          <a:solidFill>
            <a:srgbClr val="F8F8F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673" name="Freeform 216"/>
          <p:cNvSpPr>
            <a:spLocks/>
          </p:cNvSpPr>
          <p:nvPr/>
        </p:nvSpPr>
        <p:spPr bwMode="auto">
          <a:xfrm>
            <a:off x="2330450" y="3732213"/>
            <a:ext cx="381000" cy="65087"/>
          </a:xfrm>
          <a:custGeom>
            <a:avLst/>
            <a:gdLst>
              <a:gd name="T0" fmla="*/ 2147483647 w 240"/>
              <a:gd name="T1" fmla="*/ 2147483647 h 41"/>
              <a:gd name="T2" fmla="*/ 2147483647 w 240"/>
              <a:gd name="T3" fmla="*/ 2147483647 h 41"/>
              <a:gd name="T4" fmla="*/ 2147483647 w 240"/>
              <a:gd name="T5" fmla="*/ 2147483647 h 41"/>
              <a:gd name="T6" fmla="*/ 2147483647 w 240"/>
              <a:gd name="T7" fmla="*/ 2147483647 h 41"/>
              <a:gd name="T8" fmla="*/ 0 w 240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41"/>
              <a:gd name="T17" fmla="*/ 240 w 24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41">
                <a:moveTo>
                  <a:pt x="240" y="41"/>
                </a:moveTo>
                <a:cubicBezTo>
                  <a:pt x="224" y="34"/>
                  <a:pt x="208" y="27"/>
                  <a:pt x="180" y="21"/>
                </a:cubicBezTo>
                <a:cubicBezTo>
                  <a:pt x="152" y="15"/>
                  <a:pt x="96" y="8"/>
                  <a:pt x="72" y="5"/>
                </a:cubicBezTo>
                <a:cubicBezTo>
                  <a:pt x="48" y="2"/>
                  <a:pt x="48" y="0"/>
                  <a:pt x="36" y="5"/>
                </a:cubicBezTo>
                <a:cubicBezTo>
                  <a:pt x="24" y="10"/>
                  <a:pt x="12" y="21"/>
                  <a:pt x="0" y="33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74" name="Text Box 326"/>
          <p:cNvSpPr txBox="1">
            <a:spLocks noChangeArrowheads="1"/>
          </p:cNvSpPr>
          <p:nvPr/>
        </p:nvSpPr>
        <p:spPr bwMode="auto">
          <a:xfrm>
            <a:off x="815975" y="3908425"/>
            <a:ext cx="5984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800" b="0"/>
              <a:t>Arica</a:t>
            </a:r>
          </a:p>
        </p:txBody>
      </p:sp>
      <p:sp>
        <p:nvSpPr>
          <p:cNvPr id="8298675" name="Text Box 326"/>
          <p:cNvSpPr txBox="1">
            <a:spLocks noChangeArrowheads="1"/>
          </p:cNvSpPr>
          <p:nvPr/>
        </p:nvSpPr>
        <p:spPr bwMode="auto">
          <a:xfrm>
            <a:off x="876300" y="4241800"/>
            <a:ext cx="5984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800" b="0"/>
              <a:t>Iquique</a:t>
            </a:r>
          </a:p>
        </p:txBody>
      </p:sp>
      <p:sp>
        <p:nvSpPr>
          <p:cNvPr id="8298676" name="Text Box 326"/>
          <p:cNvSpPr txBox="1">
            <a:spLocks noChangeArrowheads="1"/>
          </p:cNvSpPr>
          <p:nvPr/>
        </p:nvSpPr>
        <p:spPr bwMode="auto">
          <a:xfrm>
            <a:off x="1081088" y="3676650"/>
            <a:ext cx="598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800" b="0"/>
              <a:t>La Paz</a:t>
            </a:r>
          </a:p>
        </p:txBody>
      </p:sp>
      <p:sp>
        <p:nvSpPr>
          <p:cNvPr id="8298677" name="Text Box 326"/>
          <p:cNvSpPr txBox="1">
            <a:spLocks noChangeArrowheads="1"/>
          </p:cNvSpPr>
          <p:nvPr/>
        </p:nvSpPr>
        <p:spPr bwMode="auto">
          <a:xfrm>
            <a:off x="1836738" y="3930650"/>
            <a:ext cx="598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/>
              <a:t>Oruro</a:t>
            </a:r>
          </a:p>
        </p:txBody>
      </p:sp>
      <p:sp>
        <p:nvSpPr>
          <p:cNvPr id="8298678" name="Text Box 326"/>
          <p:cNvSpPr txBox="1">
            <a:spLocks noChangeArrowheads="1"/>
          </p:cNvSpPr>
          <p:nvPr/>
        </p:nvSpPr>
        <p:spPr bwMode="auto">
          <a:xfrm>
            <a:off x="2281238" y="3892550"/>
            <a:ext cx="598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/>
              <a:t>Sta. Cruz</a:t>
            </a:r>
          </a:p>
        </p:txBody>
      </p:sp>
      <p:sp>
        <p:nvSpPr>
          <p:cNvPr id="8298679" name="Text Box 326"/>
          <p:cNvSpPr txBox="1">
            <a:spLocks noChangeArrowheads="1"/>
          </p:cNvSpPr>
          <p:nvPr/>
        </p:nvSpPr>
        <p:spPr bwMode="auto">
          <a:xfrm>
            <a:off x="2789238" y="3835400"/>
            <a:ext cx="598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/>
              <a:t>Morrinho</a:t>
            </a:r>
          </a:p>
        </p:txBody>
      </p:sp>
      <p:sp>
        <p:nvSpPr>
          <p:cNvPr id="8298680" name="Text Box 326"/>
          <p:cNvSpPr txBox="1">
            <a:spLocks noChangeArrowheads="1"/>
          </p:cNvSpPr>
          <p:nvPr/>
        </p:nvSpPr>
        <p:spPr bwMode="auto">
          <a:xfrm>
            <a:off x="3790950" y="3573463"/>
            <a:ext cx="5984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/>
              <a:t>Cuiabá</a:t>
            </a:r>
          </a:p>
        </p:txBody>
      </p:sp>
      <p:grpSp>
        <p:nvGrpSpPr>
          <p:cNvPr id="8298681" name="Group 242"/>
          <p:cNvGrpSpPr>
            <a:grpSpLocks/>
          </p:cNvGrpSpPr>
          <p:nvPr/>
        </p:nvGrpSpPr>
        <p:grpSpPr bwMode="auto">
          <a:xfrm>
            <a:off x="1443038" y="3789363"/>
            <a:ext cx="123825" cy="136525"/>
            <a:chOff x="3084" y="1029"/>
            <a:chExt cx="96" cy="104"/>
          </a:xfrm>
        </p:grpSpPr>
        <p:sp>
          <p:nvSpPr>
            <p:cNvPr id="8298682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8683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V</a:t>
              </a:r>
            </a:p>
          </p:txBody>
        </p:sp>
      </p:grpSp>
      <p:grpSp>
        <p:nvGrpSpPr>
          <p:cNvPr id="8298684" name="Group 245"/>
          <p:cNvGrpSpPr>
            <a:grpSpLocks/>
          </p:cNvGrpSpPr>
          <p:nvPr/>
        </p:nvGrpSpPr>
        <p:grpSpPr bwMode="auto">
          <a:xfrm>
            <a:off x="1643063" y="4037013"/>
            <a:ext cx="123825" cy="136525"/>
            <a:chOff x="3084" y="1029"/>
            <a:chExt cx="96" cy="104"/>
          </a:xfrm>
        </p:grpSpPr>
        <p:sp>
          <p:nvSpPr>
            <p:cNvPr id="8298685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8686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W</a:t>
              </a:r>
            </a:p>
          </p:txBody>
        </p:sp>
      </p:grpSp>
      <p:sp>
        <p:nvSpPr>
          <p:cNvPr id="8298687" name="Freeform 248"/>
          <p:cNvSpPr>
            <a:spLocks/>
          </p:cNvSpPr>
          <p:nvPr/>
        </p:nvSpPr>
        <p:spPr bwMode="auto">
          <a:xfrm>
            <a:off x="3514725" y="2598738"/>
            <a:ext cx="114300" cy="317500"/>
          </a:xfrm>
          <a:custGeom>
            <a:avLst/>
            <a:gdLst>
              <a:gd name="T0" fmla="*/ 2147483647 w 89"/>
              <a:gd name="T1" fmla="*/ 0 h 240"/>
              <a:gd name="T2" fmla="*/ 2147483647 w 89"/>
              <a:gd name="T3" fmla="*/ 2147483647 h 240"/>
              <a:gd name="T4" fmla="*/ 2147483647 w 89"/>
              <a:gd name="T5" fmla="*/ 2147483647 h 240"/>
              <a:gd name="T6" fmla="*/ 2147483647 w 89"/>
              <a:gd name="T7" fmla="*/ 2147483647 h 240"/>
              <a:gd name="T8" fmla="*/ 2147483647 w 89"/>
              <a:gd name="T9" fmla="*/ 2147483647 h 240"/>
              <a:gd name="T10" fmla="*/ 2147483647 w 89"/>
              <a:gd name="T11" fmla="*/ 2147483647 h 240"/>
              <a:gd name="T12" fmla="*/ 2147483647 w 89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"/>
              <a:gd name="T22" fmla="*/ 0 h 240"/>
              <a:gd name="T23" fmla="*/ 89 w 89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" h="240">
                <a:moveTo>
                  <a:pt x="62" y="0"/>
                </a:moveTo>
                <a:cubicBezTo>
                  <a:pt x="73" y="8"/>
                  <a:pt x="85" y="16"/>
                  <a:pt x="87" y="30"/>
                </a:cubicBezTo>
                <a:cubicBezTo>
                  <a:pt x="89" y="44"/>
                  <a:pt x="82" y="71"/>
                  <a:pt x="77" y="85"/>
                </a:cubicBezTo>
                <a:cubicBezTo>
                  <a:pt x="72" y="99"/>
                  <a:pt x="66" y="106"/>
                  <a:pt x="57" y="115"/>
                </a:cubicBezTo>
                <a:cubicBezTo>
                  <a:pt x="48" y="124"/>
                  <a:pt x="31" y="125"/>
                  <a:pt x="22" y="140"/>
                </a:cubicBezTo>
                <a:cubicBezTo>
                  <a:pt x="13" y="155"/>
                  <a:pt x="4" y="188"/>
                  <a:pt x="2" y="205"/>
                </a:cubicBezTo>
                <a:cubicBezTo>
                  <a:pt x="0" y="222"/>
                  <a:pt x="3" y="231"/>
                  <a:pt x="7" y="240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88" name="Freeform 249"/>
          <p:cNvSpPr>
            <a:spLocks/>
          </p:cNvSpPr>
          <p:nvPr/>
        </p:nvSpPr>
        <p:spPr bwMode="auto">
          <a:xfrm>
            <a:off x="3373438" y="2916238"/>
            <a:ext cx="141287" cy="377825"/>
          </a:xfrm>
          <a:custGeom>
            <a:avLst/>
            <a:gdLst>
              <a:gd name="T0" fmla="*/ 2147483647 w 111"/>
              <a:gd name="T1" fmla="*/ 0 h 286"/>
              <a:gd name="T2" fmla="*/ 2147483647 w 111"/>
              <a:gd name="T3" fmla="*/ 2147483647 h 286"/>
              <a:gd name="T4" fmla="*/ 2147483647 w 111"/>
              <a:gd name="T5" fmla="*/ 2147483647 h 286"/>
              <a:gd name="T6" fmla="*/ 2147483647 w 111"/>
              <a:gd name="T7" fmla="*/ 2147483647 h 286"/>
              <a:gd name="T8" fmla="*/ 2147483647 w 111"/>
              <a:gd name="T9" fmla="*/ 2147483647 h 286"/>
              <a:gd name="T10" fmla="*/ 2147483647 w 111"/>
              <a:gd name="T11" fmla="*/ 2147483647 h 286"/>
              <a:gd name="T12" fmla="*/ 2147483647 w 111"/>
              <a:gd name="T13" fmla="*/ 2147483647 h 286"/>
              <a:gd name="T14" fmla="*/ 2147483647 w 111"/>
              <a:gd name="T15" fmla="*/ 2147483647 h 2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1"/>
              <a:gd name="T25" fmla="*/ 0 h 286"/>
              <a:gd name="T26" fmla="*/ 111 w 111"/>
              <a:gd name="T27" fmla="*/ 286 h 2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1" h="286">
                <a:moveTo>
                  <a:pt x="107" y="0"/>
                </a:moveTo>
                <a:cubicBezTo>
                  <a:pt x="109" y="10"/>
                  <a:pt x="111" y="20"/>
                  <a:pt x="107" y="30"/>
                </a:cubicBezTo>
                <a:cubicBezTo>
                  <a:pt x="103" y="40"/>
                  <a:pt x="92" y="52"/>
                  <a:pt x="82" y="60"/>
                </a:cubicBezTo>
                <a:cubicBezTo>
                  <a:pt x="72" y="68"/>
                  <a:pt x="56" y="68"/>
                  <a:pt x="47" y="80"/>
                </a:cubicBezTo>
                <a:cubicBezTo>
                  <a:pt x="38" y="92"/>
                  <a:pt x="33" y="118"/>
                  <a:pt x="27" y="135"/>
                </a:cubicBezTo>
                <a:cubicBezTo>
                  <a:pt x="21" y="152"/>
                  <a:pt x="16" y="171"/>
                  <a:pt x="12" y="185"/>
                </a:cubicBezTo>
                <a:cubicBezTo>
                  <a:pt x="8" y="199"/>
                  <a:pt x="4" y="203"/>
                  <a:pt x="2" y="220"/>
                </a:cubicBezTo>
                <a:cubicBezTo>
                  <a:pt x="0" y="237"/>
                  <a:pt x="1" y="261"/>
                  <a:pt x="2" y="286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89" name="Freeform 250"/>
          <p:cNvSpPr>
            <a:spLocks/>
          </p:cNvSpPr>
          <p:nvPr/>
        </p:nvSpPr>
        <p:spPr bwMode="auto">
          <a:xfrm>
            <a:off x="3489325" y="2454275"/>
            <a:ext cx="227013" cy="215900"/>
          </a:xfrm>
          <a:custGeom>
            <a:avLst/>
            <a:gdLst>
              <a:gd name="T0" fmla="*/ 2147483647 w 176"/>
              <a:gd name="T1" fmla="*/ 2147483647 h 164"/>
              <a:gd name="T2" fmla="*/ 2147483647 w 176"/>
              <a:gd name="T3" fmla="*/ 2147483647 h 164"/>
              <a:gd name="T4" fmla="*/ 2147483647 w 176"/>
              <a:gd name="T5" fmla="*/ 2147483647 h 164"/>
              <a:gd name="T6" fmla="*/ 2147483647 w 176"/>
              <a:gd name="T7" fmla="*/ 2147483647 h 164"/>
              <a:gd name="T8" fmla="*/ 0 w 176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64"/>
              <a:gd name="T17" fmla="*/ 176 w 176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64">
                <a:moveTo>
                  <a:pt x="176" y="164"/>
                </a:moveTo>
                <a:cubicBezTo>
                  <a:pt x="169" y="153"/>
                  <a:pt x="163" y="143"/>
                  <a:pt x="156" y="136"/>
                </a:cubicBezTo>
                <a:cubicBezTo>
                  <a:pt x="149" y="129"/>
                  <a:pt x="142" y="125"/>
                  <a:pt x="132" y="120"/>
                </a:cubicBezTo>
                <a:cubicBezTo>
                  <a:pt x="122" y="115"/>
                  <a:pt x="118" y="128"/>
                  <a:pt x="96" y="108"/>
                </a:cubicBezTo>
                <a:cubicBezTo>
                  <a:pt x="74" y="88"/>
                  <a:pt x="37" y="44"/>
                  <a:pt x="0" y="0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90" name="Text Box 326"/>
          <p:cNvSpPr txBox="1">
            <a:spLocks noChangeArrowheads="1"/>
          </p:cNvSpPr>
          <p:nvPr/>
        </p:nvSpPr>
        <p:spPr bwMode="auto">
          <a:xfrm>
            <a:off x="3411538" y="2365375"/>
            <a:ext cx="471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800" b="0"/>
              <a:t>Tucuruí</a:t>
            </a:r>
          </a:p>
        </p:txBody>
      </p:sp>
      <p:sp>
        <p:nvSpPr>
          <p:cNvPr id="8298691" name="Freeform 290"/>
          <p:cNvSpPr>
            <a:spLocks/>
          </p:cNvSpPr>
          <p:nvPr/>
        </p:nvSpPr>
        <p:spPr bwMode="auto">
          <a:xfrm>
            <a:off x="2874963" y="3292475"/>
            <a:ext cx="528637" cy="149225"/>
          </a:xfrm>
          <a:custGeom>
            <a:avLst/>
            <a:gdLst>
              <a:gd name="T0" fmla="*/ 0 w 333"/>
              <a:gd name="T1" fmla="*/ 2147483647 h 94"/>
              <a:gd name="T2" fmla="*/ 2147483647 w 333"/>
              <a:gd name="T3" fmla="*/ 2147483647 h 94"/>
              <a:gd name="T4" fmla="*/ 2147483647 w 333"/>
              <a:gd name="T5" fmla="*/ 0 h 94"/>
              <a:gd name="T6" fmla="*/ 0 60000 65536"/>
              <a:gd name="T7" fmla="*/ 0 60000 65536"/>
              <a:gd name="T8" fmla="*/ 0 60000 65536"/>
              <a:gd name="T9" fmla="*/ 0 w 333"/>
              <a:gd name="T10" fmla="*/ 0 h 94"/>
              <a:gd name="T11" fmla="*/ 333 w 333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" h="94">
                <a:moveTo>
                  <a:pt x="0" y="85"/>
                </a:moveTo>
                <a:cubicBezTo>
                  <a:pt x="114" y="89"/>
                  <a:pt x="229" y="94"/>
                  <a:pt x="281" y="80"/>
                </a:cubicBezTo>
                <a:cubicBezTo>
                  <a:pt x="333" y="66"/>
                  <a:pt x="322" y="33"/>
                  <a:pt x="311" y="0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92" name="Freeform 252"/>
          <p:cNvSpPr>
            <a:spLocks/>
          </p:cNvSpPr>
          <p:nvPr/>
        </p:nvSpPr>
        <p:spPr bwMode="auto">
          <a:xfrm>
            <a:off x="3459163" y="2230438"/>
            <a:ext cx="96837" cy="238125"/>
          </a:xfrm>
          <a:custGeom>
            <a:avLst/>
            <a:gdLst>
              <a:gd name="T0" fmla="*/ 2147483647 w 76"/>
              <a:gd name="T1" fmla="*/ 2147483647 h 180"/>
              <a:gd name="T2" fmla="*/ 2147483647 w 76"/>
              <a:gd name="T3" fmla="*/ 2147483647 h 180"/>
              <a:gd name="T4" fmla="*/ 2147483647 w 76"/>
              <a:gd name="T5" fmla="*/ 2147483647 h 180"/>
              <a:gd name="T6" fmla="*/ 2147483647 w 76"/>
              <a:gd name="T7" fmla="*/ 2147483647 h 180"/>
              <a:gd name="T8" fmla="*/ 2147483647 w 76"/>
              <a:gd name="T9" fmla="*/ 2147483647 h 180"/>
              <a:gd name="T10" fmla="*/ 2147483647 w 76"/>
              <a:gd name="T11" fmla="*/ 2147483647 h 180"/>
              <a:gd name="T12" fmla="*/ 2147483647 w 76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180"/>
              <a:gd name="T23" fmla="*/ 76 w 76"/>
              <a:gd name="T24" fmla="*/ 180 h 1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180">
                <a:moveTo>
                  <a:pt x="36" y="180"/>
                </a:moveTo>
                <a:cubicBezTo>
                  <a:pt x="26" y="159"/>
                  <a:pt x="17" y="138"/>
                  <a:pt x="12" y="120"/>
                </a:cubicBezTo>
                <a:cubicBezTo>
                  <a:pt x="7" y="102"/>
                  <a:pt x="9" y="85"/>
                  <a:pt x="8" y="72"/>
                </a:cubicBezTo>
                <a:cubicBezTo>
                  <a:pt x="7" y="59"/>
                  <a:pt x="0" y="51"/>
                  <a:pt x="4" y="44"/>
                </a:cubicBezTo>
                <a:cubicBezTo>
                  <a:pt x="8" y="37"/>
                  <a:pt x="24" y="37"/>
                  <a:pt x="32" y="32"/>
                </a:cubicBezTo>
                <a:cubicBezTo>
                  <a:pt x="40" y="27"/>
                  <a:pt x="45" y="21"/>
                  <a:pt x="52" y="16"/>
                </a:cubicBezTo>
                <a:cubicBezTo>
                  <a:pt x="59" y="11"/>
                  <a:pt x="67" y="5"/>
                  <a:pt x="76" y="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93" name="Text Box 326"/>
          <p:cNvSpPr txBox="1">
            <a:spLocks noChangeArrowheads="1"/>
          </p:cNvSpPr>
          <p:nvPr/>
        </p:nvSpPr>
        <p:spPr bwMode="auto">
          <a:xfrm>
            <a:off x="3175000" y="2532063"/>
            <a:ext cx="4937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/>
              <a:t>Marabá</a:t>
            </a:r>
          </a:p>
        </p:txBody>
      </p:sp>
      <p:sp>
        <p:nvSpPr>
          <p:cNvPr id="8298694" name="Oval 250"/>
          <p:cNvSpPr>
            <a:spLocks noChangeArrowheads="1"/>
          </p:cNvSpPr>
          <p:nvPr/>
        </p:nvSpPr>
        <p:spPr bwMode="auto">
          <a:xfrm>
            <a:off x="3452813" y="2417763"/>
            <a:ext cx="61912" cy="55562"/>
          </a:xfrm>
          <a:prstGeom prst="ellipse">
            <a:avLst/>
          </a:prstGeom>
          <a:solidFill>
            <a:srgbClr val="F8F8F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695" name="AutoShape 256"/>
          <p:cNvSpPr>
            <a:spLocks noChangeAspect="1" noChangeArrowheads="1"/>
          </p:cNvSpPr>
          <p:nvPr/>
        </p:nvSpPr>
        <p:spPr bwMode="auto">
          <a:xfrm rot="10800000">
            <a:off x="3568700" y="2573338"/>
            <a:ext cx="101600" cy="7143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 sz="1500"/>
          </a:p>
        </p:txBody>
      </p:sp>
      <p:sp>
        <p:nvSpPr>
          <p:cNvPr id="8298696" name="Freeform 334"/>
          <p:cNvSpPr>
            <a:spLocks/>
          </p:cNvSpPr>
          <p:nvPr/>
        </p:nvSpPr>
        <p:spPr bwMode="auto">
          <a:xfrm>
            <a:off x="3486150" y="3319463"/>
            <a:ext cx="119063" cy="33337"/>
          </a:xfrm>
          <a:custGeom>
            <a:avLst/>
            <a:gdLst>
              <a:gd name="T0" fmla="*/ 2147483647 w 93"/>
              <a:gd name="T1" fmla="*/ 2147483647 h 26"/>
              <a:gd name="T2" fmla="*/ 2147483647 w 93"/>
              <a:gd name="T3" fmla="*/ 2147483647 h 26"/>
              <a:gd name="T4" fmla="*/ 2147483647 w 93"/>
              <a:gd name="T5" fmla="*/ 2147483647 h 26"/>
              <a:gd name="T6" fmla="*/ 0 w 93"/>
              <a:gd name="T7" fmla="*/ 214748364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26"/>
              <a:gd name="T14" fmla="*/ 93 w 93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26">
                <a:moveTo>
                  <a:pt x="93" y="7"/>
                </a:moveTo>
                <a:cubicBezTo>
                  <a:pt x="80" y="16"/>
                  <a:pt x="67" y="26"/>
                  <a:pt x="60" y="25"/>
                </a:cubicBezTo>
                <a:cubicBezTo>
                  <a:pt x="53" y="24"/>
                  <a:pt x="58" y="6"/>
                  <a:pt x="48" y="3"/>
                </a:cubicBezTo>
                <a:cubicBezTo>
                  <a:pt x="38" y="0"/>
                  <a:pt x="19" y="3"/>
                  <a:pt x="0" y="7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97" name="Freeform 335"/>
          <p:cNvSpPr>
            <a:spLocks/>
          </p:cNvSpPr>
          <p:nvPr/>
        </p:nvSpPr>
        <p:spPr bwMode="auto">
          <a:xfrm>
            <a:off x="3386138" y="3289300"/>
            <a:ext cx="115887" cy="33338"/>
          </a:xfrm>
          <a:custGeom>
            <a:avLst/>
            <a:gdLst>
              <a:gd name="T0" fmla="*/ 0 w 90"/>
              <a:gd name="T1" fmla="*/ 0 h 26"/>
              <a:gd name="T2" fmla="*/ 2147483647 w 90"/>
              <a:gd name="T3" fmla="*/ 2147483647 h 26"/>
              <a:gd name="T4" fmla="*/ 0 60000 65536"/>
              <a:gd name="T5" fmla="*/ 0 60000 65536"/>
              <a:gd name="T6" fmla="*/ 0 w 90"/>
              <a:gd name="T7" fmla="*/ 0 h 26"/>
              <a:gd name="T8" fmla="*/ 90 w 90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" h="26">
                <a:moveTo>
                  <a:pt x="0" y="0"/>
                </a:moveTo>
                <a:cubicBezTo>
                  <a:pt x="0" y="0"/>
                  <a:pt x="45" y="13"/>
                  <a:pt x="90" y="26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698" name="Line 257"/>
          <p:cNvSpPr>
            <a:spLocks noChangeShapeType="1"/>
          </p:cNvSpPr>
          <p:nvPr/>
        </p:nvSpPr>
        <p:spPr bwMode="auto">
          <a:xfrm flipV="1">
            <a:off x="3579813" y="2006600"/>
            <a:ext cx="179387" cy="1905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98699" name="AutoShape 261"/>
          <p:cNvSpPr>
            <a:spLocks noChangeAspect="1" noChangeArrowheads="1"/>
          </p:cNvSpPr>
          <p:nvPr/>
        </p:nvSpPr>
        <p:spPr bwMode="auto">
          <a:xfrm rot="10800000">
            <a:off x="3316288" y="3241675"/>
            <a:ext cx="106362" cy="714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 sz="1500"/>
          </a:p>
        </p:txBody>
      </p:sp>
      <p:sp>
        <p:nvSpPr>
          <p:cNvPr id="8298700" name="Text Box 326"/>
          <p:cNvSpPr txBox="1">
            <a:spLocks noChangeArrowheads="1"/>
          </p:cNvSpPr>
          <p:nvPr/>
        </p:nvSpPr>
        <p:spPr bwMode="auto">
          <a:xfrm>
            <a:off x="2776538" y="3070225"/>
            <a:ext cx="6556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/>
              <a:t>S. Félix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pt-BR" sz="800" b="0"/>
              <a:t>do Araguaia</a:t>
            </a:r>
          </a:p>
        </p:txBody>
      </p:sp>
      <p:grpSp>
        <p:nvGrpSpPr>
          <p:cNvPr id="8298701" name="Group 282"/>
          <p:cNvGrpSpPr>
            <a:grpSpLocks/>
          </p:cNvGrpSpPr>
          <p:nvPr/>
        </p:nvGrpSpPr>
        <p:grpSpPr bwMode="auto">
          <a:xfrm>
            <a:off x="3406775" y="3132138"/>
            <a:ext cx="123825" cy="136525"/>
            <a:chOff x="3084" y="1029"/>
            <a:chExt cx="96" cy="104"/>
          </a:xfrm>
        </p:grpSpPr>
        <p:sp>
          <p:nvSpPr>
            <p:cNvPr id="8298702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8703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S</a:t>
              </a:r>
            </a:p>
          </p:txBody>
        </p:sp>
      </p:grpSp>
      <p:sp>
        <p:nvSpPr>
          <p:cNvPr id="8298704" name="Oval 250"/>
          <p:cNvSpPr>
            <a:spLocks noChangeArrowheads="1"/>
          </p:cNvSpPr>
          <p:nvPr/>
        </p:nvSpPr>
        <p:spPr bwMode="auto">
          <a:xfrm>
            <a:off x="2822575" y="3387725"/>
            <a:ext cx="98425" cy="82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05" name="Oval 250"/>
          <p:cNvSpPr>
            <a:spLocks noChangeArrowheads="1"/>
          </p:cNvSpPr>
          <p:nvPr/>
        </p:nvSpPr>
        <p:spPr bwMode="auto">
          <a:xfrm>
            <a:off x="3286125" y="3402013"/>
            <a:ext cx="61913" cy="55562"/>
          </a:xfrm>
          <a:prstGeom prst="ellipse">
            <a:avLst/>
          </a:prstGeom>
          <a:solidFill>
            <a:srgbClr val="F8F8F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06" name="Text Box 326"/>
          <p:cNvSpPr txBox="1">
            <a:spLocks noChangeArrowheads="1"/>
          </p:cNvSpPr>
          <p:nvPr/>
        </p:nvSpPr>
        <p:spPr bwMode="auto">
          <a:xfrm>
            <a:off x="2389188" y="3219450"/>
            <a:ext cx="636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/>
              <a:t>Lucas 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pt-BR" sz="900" b="0"/>
              <a:t>R.Verde </a:t>
            </a:r>
          </a:p>
        </p:txBody>
      </p:sp>
      <p:sp>
        <p:nvSpPr>
          <p:cNvPr id="8298707" name="Freeform 330"/>
          <p:cNvSpPr>
            <a:spLocks/>
          </p:cNvSpPr>
          <p:nvPr/>
        </p:nvSpPr>
        <p:spPr bwMode="auto">
          <a:xfrm>
            <a:off x="3606800" y="2698750"/>
            <a:ext cx="141288" cy="641350"/>
          </a:xfrm>
          <a:custGeom>
            <a:avLst/>
            <a:gdLst>
              <a:gd name="T0" fmla="*/ 2147483647 w 110"/>
              <a:gd name="T1" fmla="*/ 0 h 486"/>
              <a:gd name="T2" fmla="*/ 2147483647 w 110"/>
              <a:gd name="T3" fmla="*/ 2147483647 h 486"/>
              <a:gd name="T4" fmla="*/ 2147483647 w 110"/>
              <a:gd name="T5" fmla="*/ 2147483647 h 486"/>
              <a:gd name="T6" fmla="*/ 2147483647 w 110"/>
              <a:gd name="T7" fmla="*/ 2147483647 h 486"/>
              <a:gd name="T8" fmla="*/ 2147483647 w 110"/>
              <a:gd name="T9" fmla="*/ 2147483647 h 486"/>
              <a:gd name="T10" fmla="*/ 2147483647 w 110"/>
              <a:gd name="T11" fmla="*/ 2147483647 h 486"/>
              <a:gd name="T12" fmla="*/ 2147483647 w 110"/>
              <a:gd name="T13" fmla="*/ 2147483647 h 486"/>
              <a:gd name="T14" fmla="*/ 2147483647 w 110"/>
              <a:gd name="T15" fmla="*/ 2147483647 h 486"/>
              <a:gd name="T16" fmla="*/ 2147483647 w 110"/>
              <a:gd name="T17" fmla="*/ 2147483647 h 486"/>
              <a:gd name="T18" fmla="*/ 0 w 110"/>
              <a:gd name="T19" fmla="*/ 2147483647 h 4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0"/>
              <a:gd name="T31" fmla="*/ 0 h 486"/>
              <a:gd name="T32" fmla="*/ 110 w 110"/>
              <a:gd name="T33" fmla="*/ 486 h 4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0" h="486">
                <a:moveTo>
                  <a:pt x="95" y="0"/>
                </a:moveTo>
                <a:cubicBezTo>
                  <a:pt x="94" y="23"/>
                  <a:pt x="93" y="46"/>
                  <a:pt x="90" y="60"/>
                </a:cubicBezTo>
                <a:cubicBezTo>
                  <a:pt x="87" y="74"/>
                  <a:pt x="74" y="74"/>
                  <a:pt x="75" y="85"/>
                </a:cubicBezTo>
                <a:cubicBezTo>
                  <a:pt x="76" y="96"/>
                  <a:pt x="90" y="113"/>
                  <a:pt x="95" y="125"/>
                </a:cubicBezTo>
                <a:cubicBezTo>
                  <a:pt x="100" y="137"/>
                  <a:pt x="110" y="140"/>
                  <a:pt x="105" y="155"/>
                </a:cubicBezTo>
                <a:cubicBezTo>
                  <a:pt x="100" y="170"/>
                  <a:pt x="73" y="195"/>
                  <a:pt x="65" y="215"/>
                </a:cubicBezTo>
                <a:cubicBezTo>
                  <a:pt x="57" y="235"/>
                  <a:pt x="60" y="256"/>
                  <a:pt x="55" y="275"/>
                </a:cubicBezTo>
                <a:cubicBezTo>
                  <a:pt x="50" y="294"/>
                  <a:pt x="41" y="312"/>
                  <a:pt x="35" y="330"/>
                </a:cubicBezTo>
                <a:cubicBezTo>
                  <a:pt x="29" y="348"/>
                  <a:pt x="26" y="359"/>
                  <a:pt x="20" y="385"/>
                </a:cubicBezTo>
                <a:cubicBezTo>
                  <a:pt x="14" y="411"/>
                  <a:pt x="7" y="448"/>
                  <a:pt x="0" y="486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98708" name="Oval 250"/>
          <p:cNvSpPr>
            <a:spLocks noChangeArrowheads="1"/>
          </p:cNvSpPr>
          <p:nvPr/>
        </p:nvSpPr>
        <p:spPr bwMode="auto">
          <a:xfrm>
            <a:off x="2635250" y="5581650"/>
            <a:ext cx="76200" cy="650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09" name="AutoShape 331"/>
          <p:cNvSpPr>
            <a:spLocks noChangeAspect="1" noChangeArrowheads="1"/>
          </p:cNvSpPr>
          <p:nvPr/>
        </p:nvSpPr>
        <p:spPr bwMode="auto">
          <a:xfrm rot="10800000">
            <a:off x="3529013" y="3309938"/>
            <a:ext cx="101600" cy="7143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 sz="1500"/>
          </a:p>
        </p:txBody>
      </p:sp>
      <p:sp>
        <p:nvSpPr>
          <p:cNvPr id="8298710" name="Oval 250"/>
          <p:cNvSpPr>
            <a:spLocks noChangeArrowheads="1"/>
          </p:cNvSpPr>
          <p:nvPr/>
        </p:nvSpPr>
        <p:spPr bwMode="auto">
          <a:xfrm>
            <a:off x="3700463" y="2649538"/>
            <a:ext cx="61912" cy="53975"/>
          </a:xfrm>
          <a:prstGeom prst="ellipse">
            <a:avLst/>
          </a:prstGeom>
          <a:solidFill>
            <a:srgbClr val="F8F8F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11" name="Text Box 326"/>
          <p:cNvSpPr txBox="1">
            <a:spLocks noChangeArrowheads="1"/>
          </p:cNvSpPr>
          <p:nvPr/>
        </p:nvSpPr>
        <p:spPr bwMode="auto">
          <a:xfrm>
            <a:off x="3646488" y="3251200"/>
            <a:ext cx="454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/>
              <a:t>Peixe</a:t>
            </a:r>
          </a:p>
        </p:txBody>
      </p:sp>
      <p:sp>
        <p:nvSpPr>
          <p:cNvPr id="8298712" name="Text Box 326"/>
          <p:cNvSpPr txBox="1">
            <a:spLocks noChangeArrowheads="1"/>
          </p:cNvSpPr>
          <p:nvPr/>
        </p:nvSpPr>
        <p:spPr bwMode="auto">
          <a:xfrm>
            <a:off x="3779838" y="2619375"/>
            <a:ext cx="471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/>
              <a:t>Estreito</a:t>
            </a:r>
          </a:p>
        </p:txBody>
      </p:sp>
      <p:grpSp>
        <p:nvGrpSpPr>
          <p:cNvPr id="8298713" name="Group 338"/>
          <p:cNvGrpSpPr>
            <a:grpSpLocks/>
          </p:cNvGrpSpPr>
          <p:nvPr/>
        </p:nvGrpSpPr>
        <p:grpSpPr bwMode="auto">
          <a:xfrm>
            <a:off x="3648075" y="3113088"/>
            <a:ext cx="123825" cy="136525"/>
            <a:chOff x="3084" y="1029"/>
            <a:chExt cx="96" cy="104"/>
          </a:xfrm>
        </p:grpSpPr>
        <p:sp>
          <p:nvSpPr>
            <p:cNvPr id="8298714" name="Oval 255"/>
            <p:cNvSpPr>
              <a:spLocks noChangeArrowheads="1"/>
            </p:cNvSpPr>
            <p:nvPr/>
          </p:nvSpPr>
          <p:spPr bwMode="auto">
            <a:xfrm>
              <a:off x="3084" y="1037"/>
              <a:ext cx="96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/>
            </a:p>
          </p:txBody>
        </p:sp>
        <p:sp>
          <p:nvSpPr>
            <p:cNvPr id="8298715" name="Text Box 256"/>
            <p:cNvSpPr txBox="1">
              <a:spLocks noChangeArrowheads="1"/>
            </p:cNvSpPr>
            <p:nvPr/>
          </p:nvSpPr>
          <p:spPr bwMode="auto">
            <a:xfrm>
              <a:off x="3093" y="1029"/>
              <a:ext cx="78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900"/>
                <a:t>T</a:t>
              </a:r>
            </a:p>
          </p:txBody>
        </p:sp>
      </p:grpSp>
      <p:sp>
        <p:nvSpPr>
          <p:cNvPr id="8298716" name="Freeform 344"/>
          <p:cNvSpPr>
            <a:spLocks/>
          </p:cNvSpPr>
          <p:nvPr/>
        </p:nvSpPr>
        <p:spPr bwMode="auto">
          <a:xfrm>
            <a:off x="2743200" y="5668963"/>
            <a:ext cx="461963" cy="122237"/>
          </a:xfrm>
          <a:custGeom>
            <a:avLst/>
            <a:gdLst>
              <a:gd name="T0" fmla="*/ 0 w 291"/>
              <a:gd name="T1" fmla="*/ 0 h 77"/>
              <a:gd name="T2" fmla="*/ 2147483647 w 291"/>
              <a:gd name="T3" fmla="*/ 2147483647 h 77"/>
              <a:gd name="T4" fmla="*/ 2147483647 w 291"/>
              <a:gd name="T5" fmla="*/ 2147483647 h 77"/>
              <a:gd name="T6" fmla="*/ 2147483647 w 291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291"/>
              <a:gd name="T13" fmla="*/ 0 h 77"/>
              <a:gd name="T14" fmla="*/ 291 w 291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1" h="77">
                <a:moveTo>
                  <a:pt x="0" y="0"/>
                </a:moveTo>
                <a:cubicBezTo>
                  <a:pt x="26" y="26"/>
                  <a:pt x="53" y="53"/>
                  <a:pt x="85" y="65"/>
                </a:cubicBezTo>
                <a:cubicBezTo>
                  <a:pt x="117" y="77"/>
                  <a:pt x="156" y="68"/>
                  <a:pt x="190" y="70"/>
                </a:cubicBezTo>
                <a:cubicBezTo>
                  <a:pt x="224" y="72"/>
                  <a:pt x="257" y="73"/>
                  <a:pt x="291" y="75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98717" name="Rectangle 4"/>
          <p:cNvSpPr txBox="1">
            <a:spLocks noChangeArrowheads="1"/>
          </p:cNvSpPr>
          <p:nvPr/>
        </p:nvSpPr>
        <p:spPr bwMode="auto">
          <a:xfrm>
            <a:off x="182563" y="914400"/>
            <a:ext cx="2444750" cy="230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500" b="0"/>
              <a:t>Granel Sólido Agrícola</a:t>
            </a:r>
            <a:endParaRPr lang="pt-BR" sz="1500" b="0" baseline="30000"/>
          </a:p>
        </p:txBody>
      </p:sp>
      <p:sp>
        <p:nvSpPr>
          <p:cNvPr id="8298718" name="AutoShape 258"/>
          <p:cNvSpPr>
            <a:spLocks noChangeAspect="1" noChangeArrowheads="1"/>
          </p:cNvSpPr>
          <p:nvPr/>
        </p:nvSpPr>
        <p:spPr bwMode="auto">
          <a:xfrm>
            <a:off x="3465513" y="2146300"/>
            <a:ext cx="131762" cy="107950"/>
          </a:xfrm>
          <a:prstGeom prst="triangle">
            <a:avLst>
              <a:gd name="adj" fmla="val 50000"/>
            </a:avLst>
          </a:prstGeom>
          <a:solidFill>
            <a:srgbClr val="AF1B17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000"/>
          </a:p>
        </p:txBody>
      </p:sp>
      <p:sp>
        <p:nvSpPr>
          <p:cNvPr id="8298719" name="AutoShape 204"/>
          <p:cNvSpPr>
            <a:spLocks noChangeAspect="1" noChangeArrowheads="1"/>
          </p:cNvSpPr>
          <p:nvPr/>
        </p:nvSpPr>
        <p:spPr bwMode="auto">
          <a:xfrm rot="10800000">
            <a:off x="2687638" y="3783013"/>
            <a:ext cx="104775" cy="7143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 sz="1500"/>
          </a:p>
        </p:txBody>
      </p:sp>
      <p:sp>
        <p:nvSpPr>
          <p:cNvPr id="8298720" name="Oval 250"/>
          <p:cNvSpPr>
            <a:spLocks noChangeArrowheads="1"/>
          </p:cNvSpPr>
          <p:nvPr/>
        </p:nvSpPr>
        <p:spPr bwMode="auto">
          <a:xfrm>
            <a:off x="3484563" y="2897188"/>
            <a:ext cx="61912" cy="53975"/>
          </a:xfrm>
          <a:prstGeom prst="ellipse">
            <a:avLst/>
          </a:prstGeom>
          <a:solidFill>
            <a:srgbClr val="F8F8F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21" name="Text Box 326"/>
          <p:cNvSpPr txBox="1">
            <a:spLocks noChangeArrowheads="1"/>
          </p:cNvSpPr>
          <p:nvPr/>
        </p:nvSpPr>
        <p:spPr bwMode="auto">
          <a:xfrm>
            <a:off x="3587750" y="2867025"/>
            <a:ext cx="1019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/>
              <a:t>Couto Magalhães</a:t>
            </a:r>
          </a:p>
        </p:txBody>
      </p:sp>
      <p:sp>
        <p:nvSpPr>
          <p:cNvPr id="8298723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419850"/>
            <a:ext cx="943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35000" lvl="1" indent="-457200" defTabSz="182563">
              <a:lnSpc>
                <a:spcPct val="95000"/>
              </a:lnSpc>
              <a:buFontTx/>
              <a:buAutoNum type="arabicParenR"/>
              <a:tabLst>
                <a:tab pos="0" algn="r"/>
              </a:tabLst>
            </a:pPr>
            <a:r>
              <a:rPr lang="pt-BR" sz="900" b="0"/>
              <a:t>Inclui custos de frete internos + custos de transbordo + tarifas portuárias + frete marítimo</a:t>
            </a:r>
          </a:p>
          <a:p>
            <a:pPr marL="635000" lvl="1" indent="-457200" defTabSz="182563">
              <a:lnSpc>
                <a:spcPct val="95000"/>
              </a:lnSpc>
              <a:buFontTx/>
              <a:buAutoNum type="arabicParenR"/>
              <a:tabLst>
                <a:tab pos="0" algn="r"/>
              </a:tabLst>
            </a:pPr>
            <a:r>
              <a:rPr lang="pt-BR" sz="900" b="0"/>
              <a:t>Para rotas potenciais, o porto de Vila do Conde que é Panamax foi considerado como sendo Capesize por depender apenas de uma dragagem do Canal do Quiriri</a:t>
            </a:r>
          </a:p>
          <a:p>
            <a:pPr marL="585788" indent="-585788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Fonte: ANTAQ, SIFRECA, ANTT, Aprosoja, IMEA, Autoridades Portuárias, transportadoras, análise Macrologistica</a:t>
            </a:r>
          </a:p>
        </p:txBody>
      </p:sp>
      <p:sp>
        <p:nvSpPr>
          <p:cNvPr id="8298724" name="AutoShape 228"/>
          <p:cNvSpPr>
            <a:spLocks noChangeArrowheads="1"/>
          </p:cNvSpPr>
          <p:nvPr/>
        </p:nvSpPr>
        <p:spPr bwMode="auto">
          <a:xfrm>
            <a:off x="244475" y="5821363"/>
            <a:ext cx="9388475" cy="590550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1227788" name="AutoShape 12"/>
          <p:cNvSpPr>
            <a:spLocks noChangeArrowheads="1"/>
          </p:cNvSpPr>
          <p:nvPr/>
        </p:nvSpPr>
        <p:spPr bwMode="auto">
          <a:xfrm>
            <a:off x="276225" y="5838825"/>
            <a:ext cx="9375775" cy="473075"/>
          </a:xfrm>
          <a:prstGeom prst="roundRect">
            <a:avLst>
              <a:gd name="adj" fmla="val 1623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185738" lvl="1" indent="-635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Em seguida, analisou-se para cada uma das principais mesoregiões da Amazônia Legal o custo logístico total das principais rotas potenciais baseadas nos eixos de integração nacionais e internacionais</a:t>
            </a:r>
          </a:p>
        </p:txBody>
      </p:sp>
      <p:sp>
        <p:nvSpPr>
          <p:cNvPr id="8298726" name="AutoShape 29"/>
          <p:cNvSpPr>
            <a:spLocks noChangeArrowheads="1"/>
          </p:cNvSpPr>
          <p:nvPr/>
        </p:nvSpPr>
        <p:spPr bwMode="auto">
          <a:xfrm rot="5400000">
            <a:off x="4937918" y="4110832"/>
            <a:ext cx="125413" cy="324485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Ctr="1"/>
          <a:lstStyle/>
          <a:p>
            <a:endParaRPr lang="pt-BR" sz="1000"/>
          </a:p>
        </p:txBody>
      </p:sp>
      <p:sp>
        <p:nvSpPr>
          <p:cNvPr id="8298727" name="Rectangle 4"/>
          <p:cNvSpPr>
            <a:spLocks noChangeArrowheads="1"/>
          </p:cNvSpPr>
          <p:nvPr/>
        </p:nvSpPr>
        <p:spPr bwMode="auto">
          <a:xfrm>
            <a:off x="2565400" y="176213"/>
            <a:ext cx="4792663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Custo Logístico Total</a:t>
            </a:r>
            <a:r>
              <a:rPr lang="pt-BR" sz="2000" baseline="30000">
                <a:solidFill>
                  <a:schemeClr val="tx2"/>
                </a:solidFill>
                <a:latin typeface="Tahoma" pitchFamily="34" charset="0"/>
              </a:rPr>
              <a:t>1</a:t>
            </a:r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 das Rotas </a:t>
            </a:r>
            <a:r>
              <a:rPr lang="pt-BR" sz="2000" u="sng">
                <a:solidFill>
                  <a:schemeClr val="tx2"/>
                </a:solidFill>
                <a:latin typeface="Tahoma" pitchFamily="34" charset="0"/>
              </a:rPr>
              <a:t>Potenciais</a:t>
            </a:r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 de Exportação de Granel Agrícola do Norte Matogrossense</a:t>
            </a:r>
          </a:p>
        </p:txBody>
      </p:sp>
      <p:sp>
        <p:nvSpPr>
          <p:cNvPr id="8298728" name="Oval 250"/>
          <p:cNvSpPr>
            <a:spLocks noChangeArrowheads="1"/>
          </p:cNvSpPr>
          <p:nvPr/>
        </p:nvSpPr>
        <p:spPr bwMode="auto">
          <a:xfrm>
            <a:off x="3319463" y="3263900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29" name="Oval 250"/>
          <p:cNvSpPr>
            <a:spLocks noChangeArrowheads="1"/>
          </p:cNvSpPr>
          <p:nvPr/>
        </p:nvSpPr>
        <p:spPr bwMode="auto">
          <a:xfrm>
            <a:off x="3470275" y="222885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30" name="Oval 250"/>
          <p:cNvSpPr>
            <a:spLocks noChangeArrowheads="1"/>
          </p:cNvSpPr>
          <p:nvPr/>
        </p:nvSpPr>
        <p:spPr bwMode="auto">
          <a:xfrm>
            <a:off x="3568700" y="32639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31" name="Oval 250"/>
          <p:cNvSpPr>
            <a:spLocks noChangeArrowheads="1"/>
          </p:cNvSpPr>
          <p:nvPr/>
        </p:nvSpPr>
        <p:spPr bwMode="auto">
          <a:xfrm>
            <a:off x="2693988" y="3736975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32" name="Oval 250"/>
          <p:cNvSpPr>
            <a:spLocks noChangeArrowheads="1"/>
          </p:cNvSpPr>
          <p:nvPr/>
        </p:nvSpPr>
        <p:spPr bwMode="auto">
          <a:xfrm>
            <a:off x="1450975" y="3954463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98733" name="Oval 250"/>
          <p:cNvSpPr>
            <a:spLocks noChangeArrowheads="1"/>
          </p:cNvSpPr>
          <p:nvPr/>
        </p:nvSpPr>
        <p:spPr bwMode="auto">
          <a:xfrm>
            <a:off x="1506538" y="4170363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grpSp>
        <p:nvGrpSpPr>
          <p:cNvPr id="8298734" name="Group 238"/>
          <p:cNvGrpSpPr>
            <a:grpSpLocks/>
          </p:cNvGrpSpPr>
          <p:nvPr/>
        </p:nvGrpSpPr>
        <p:grpSpPr bwMode="auto">
          <a:xfrm>
            <a:off x="7394575" y="133350"/>
            <a:ext cx="2479675" cy="1103313"/>
            <a:chOff x="4658" y="84"/>
            <a:chExt cx="1562" cy="695"/>
          </a:xfrm>
        </p:grpSpPr>
        <p:sp>
          <p:nvSpPr>
            <p:cNvPr id="8298735" name="Line 304"/>
            <p:cNvSpPr>
              <a:spLocks noChangeShapeType="1"/>
            </p:cNvSpPr>
            <p:nvPr/>
          </p:nvSpPr>
          <p:spPr bwMode="auto">
            <a:xfrm>
              <a:off x="4693" y="413"/>
              <a:ext cx="277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736" name="Line 304"/>
            <p:cNvSpPr>
              <a:spLocks noChangeShapeType="1"/>
            </p:cNvSpPr>
            <p:nvPr/>
          </p:nvSpPr>
          <p:spPr bwMode="auto">
            <a:xfrm>
              <a:off x="4690" y="236"/>
              <a:ext cx="2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8737" name="Line 304"/>
            <p:cNvSpPr>
              <a:spLocks noChangeShapeType="1"/>
            </p:cNvSpPr>
            <p:nvPr/>
          </p:nvSpPr>
          <p:spPr bwMode="auto">
            <a:xfrm>
              <a:off x="4686" y="140"/>
              <a:ext cx="277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738" name="Text Box 302"/>
            <p:cNvSpPr txBox="1">
              <a:spLocks noChangeArrowheads="1"/>
            </p:cNvSpPr>
            <p:nvPr/>
          </p:nvSpPr>
          <p:spPr bwMode="auto">
            <a:xfrm>
              <a:off x="5024" y="371"/>
              <a:ext cx="24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Hidrovia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39" name="Text Box 302"/>
            <p:cNvSpPr txBox="1">
              <a:spLocks noChangeArrowheads="1"/>
            </p:cNvSpPr>
            <p:nvPr/>
          </p:nvSpPr>
          <p:spPr bwMode="auto">
            <a:xfrm>
              <a:off x="5024" y="84"/>
              <a:ext cx="23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Rodovia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40" name="Text Box 302"/>
            <p:cNvSpPr txBox="1">
              <a:spLocks noChangeArrowheads="1"/>
            </p:cNvSpPr>
            <p:nvPr/>
          </p:nvSpPr>
          <p:spPr bwMode="auto">
            <a:xfrm>
              <a:off x="5024" y="186"/>
              <a:ext cx="24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Ferrovia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41" name="Text Box 302"/>
            <p:cNvSpPr txBox="1">
              <a:spLocks noChangeArrowheads="1"/>
            </p:cNvSpPr>
            <p:nvPr/>
          </p:nvSpPr>
          <p:spPr bwMode="auto">
            <a:xfrm>
              <a:off x="5019" y="628"/>
              <a:ext cx="36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Longo Curso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42" name="Oval 250"/>
            <p:cNvSpPr>
              <a:spLocks noChangeArrowheads="1"/>
            </p:cNvSpPr>
            <p:nvPr/>
          </p:nvSpPr>
          <p:spPr bwMode="auto">
            <a:xfrm>
              <a:off x="5452" y="217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8743" name="Oval 250"/>
            <p:cNvSpPr>
              <a:spLocks noChangeArrowheads="1"/>
            </p:cNvSpPr>
            <p:nvPr/>
          </p:nvSpPr>
          <p:spPr bwMode="auto">
            <a:xfrm>
              <a:off x="5451" y="109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8744" name="Text Box 118"/>
            <p:cNvSpPr txBox="1">
              <a:spLocks noChangeArrowheads="1"/>
            </p:cNvSpPr>
            <p:nvPr/>
          </p:nvSpPr>
          <p:spPr bwMode="auto">
            <a:xfrm>
              <a:off x="5554" y="84"/>
              <a:ext cx="55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>
                  <a:latin typeface="Calibri" pitchFamily="34" charset="0"/>
                </a:rPr>
                <a:t>Origem ou Destino</a:t>
              </a:r>
            </a:p>
          </p:txBody>
        </p:sp>
        <p:sp>
          <p:nvSpPr>
            <p:cNvPr id="8298745" name="Text Box 119"/>
            <p:cNvSpPr txBox="1">
              <a:spLocks noChangeArrowheads="1"/>
            </p:cNvSpPr>
            <p:nvPr/>
          </p:nvSpPr>
          <p:spPr bwMode="auto">
            <a:xfrm>
              <a:off x="5559" y="188"/>
              <a:ext cx="64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>
                  <a:latin typeface="Calibri" pitchFamily="34" charset="0"/>
                </a:rPr>
                <a:t>Pontos de Transbordo</a:t>
              </a:r>
            </a:p>
          </p:txBody>
        </p:sp>
        <p:sp>
          <p:nvSpPr>
            <p:cNvPr id="8298746" name="Oval 250"/>
            <p:cNvSpPr>
              <a:spLocks noChangeArrowheads="1"/>
            </p:cNvSpPr>
            <p:nvPr/>
          </p:nvSpPr>
          <p:spPr bwMode="auto">
            <a:xfrm>
              <a:off x="5453" y="323"/>
              <a:ext cx="45" cy="4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98747" name="Text Box 119"/>
            <p:cNvSpPr txBox="1">
              <a:spLocks noChangeArrowheads="1"/>
            </p:cNvSpPr>
            <p:nvPr/>
          </p:nvSpPr>
          <p:spPr bwMode="auto">
            <a:xfrm>
              <a:off x="5555" y="294"/>
              <a:ext cx="59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>
                  <a:latin typeface="Calibri" pitchFamily="34" charset="0"/>
                </a:rPr>
                <a:t>Pontos de Passagem</a:t>
              </a:r>
            </a:p>
          </p:txBody>
        </p:sp>
        <p:sp>
          <p:nvSpPr>
            <p:cNvPr id="8298748" name="AutoShape 23"/>
            <p:cNvSpPr>
              <a:spLocks noChangeArrowheads="1"/>
            </p:cNvSpPr>
            <p:nvPr/>
          </p:nvSpPr>
          <p:spPr bwMode="auto">
            <a:xfrm>
              <a:off x="5448" y="413"/>
              <a:ext cx="50" cy="4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8749" name="Text Box 24"/>
            <p:cNvSpPr txBox="1">
              <a:spLocks noChangeArrowheads="1"/>
            </p:cNvSpPr>
            <p:nvPr/>
          </p:nvSpPr>
          <p:spPr bwMode="auto">
            <a:xfrm>
              <a:off x="5556" y="395"/>
              <a:ext cx="48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Porto Handymax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50" name="Text Box 25"/>
            <p:cNvSpPr txBox="1">
              <a:spLocks noChangeArrowheads="1"/>
            </p:cNvSpPr>
            <p:nvPr/>
          </p:nvSpPr>
          <p:spPr bwMode="auto">
            <a:xfrm>
              <a:off x="5558" y="488"/>
              <a:ext cx="4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Porto Panamax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51" name="Line 304"/>
            <p:cNvSpPr>
              <a:spLocks noChangeShapeType="1"/>
            </p:cNvSpPr>
            <p:nvPr/>
          </p:nvSpPr>
          <p:spPr bwMode="auto">
            <a:xfrm>
              <a:off x="4689" y="591"/>
              <a:ext cx="277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752" name="Text Box 302"/>
            <p:cNvSpPr txBox="1">
              <a:spLocks noChangeArrowheads="1"/>
            </p:cNvSpPr>
            <p:nvPr/>
          </p:nvSpPr>
          <p:spPr bwMode="auto">
            <a:xfrm>
              <a:off x="5015" y="543"/>
              <a:ext cx="33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Cabotagem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53" name="AutoShape 28"/>
            <p:cNvSpPr>
              <a:spLocks noChangeArrowheads="1"/>
            </p:cNvSpPr>
            <p:nvPr/>
          </p:nvSpPr>
          <p:spPr bwMode="auto">
            <a:xfrm rot="10800000">
              <a:off x="5451" y="702"/>
              <a:ext cx="58" cy="39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8754" name="Text Box 29"/>
            <p:cNvSpPr txBox="1">
              <a:spLocks noChangeArrowheads="1"/>
            </p:cNvSpPr>
            <p:nvPr/>
          </p:nvSpPr>
          <p:spPr bwMode="auto">
            <a:xfrm>
              <a:off x="5564" y="674"/>
              <a:ext cx="60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Terminal Hidroviário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55" name="AutoShape 30"/>
            <p:cNvSpPr>
              <a:spLocks noChangeArrowheads="1"/>
            </p:cNvSpPr>
            <p:nvPr/>
          </p:nvSpPr>
          <p:spPr bwMode="auto">
            <a:xfrm>
              <a:off x="5449" y="514"/>
              <a:ext cx="50" cy="47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8756" name="AutoShape 31"/>
            <p:cNvSpPr>
              <a:spLocks noChangeArrowheads="1"/>
            </p:cNvSpPr>
            <p:nvPr/>
          </p:nvSpPr>
          <p:spPr bwMode="auto">
            <a:xfrm>
              <a:off x="5450" y="600"/>
              <a:ext cx="50" cy="47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8757" name="Text Box 32"/>
            <p:cNvSpPr txBox="1">
              <a:spLocks noChangeArrowheads="1"/>
            </p:cNvSpPr>
            <p:nvPr/>
          </p:nvSpPr>
          <p:spPr bwMode="auto">
            <a:xfrm>
              <a:off x="5559" y="589"/>
              <a:ext cx="43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Porto Capesize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58" name="Line 304"/>
            <p:cNvSpPr>
              <a:spLocks noChangeShapeType="1"/>
            </p:cNvSpPr>
            <p:nvPr/>
          </p:nvSpPr>
          <p:spPr bwMode="auto">
            <a:xfrm>
              <a:off x="4696" y="327"/>
              <a:ext cx="27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98759" name="Text Box 302"/>
            <p:cNvSpPr txBox="1">
              <a:spLocks noChangeArrowheads="1"/>
            </p:cNvSpPr>
            <p:nvPr/>
          </p:nvSpPr>
          <p:spPr bwMode="auto">
            <a:xfrm>
              <a:off x="5020" y="277"/>
              <a:ext cx="2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Dutovia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98760" name="Rectangle 35"/>
            <p:cNvSpPr>
              <a:spLocks noChangeArrowheads="1"/>
            </p:cNvSpPr>
            <p:nvPr/>
          </p:nvSpPr>
          <p:spPr bwMode="auto">
            <a:xfrm>
              <a:off x="4658" y="94"/>
              <a:ext cx="1562" cy="6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500"/>
            </a:p>
          </p:txBody>
        </p:sp>
        <p:sp>
          <p:nvSpPr>
            <p:cNvPr id="8298761" name="Line 304"/>
            <p:cNvSpPr>
              <a:spLocks noChangeShapeType="1"/>
            </p:cNvSpPr>
            <p:nvPr/>
          </p:nvSpPr>
          <p:spPr bwMode="auto">
            <a:xfrm>
              <a:off x="4695" y="671"/>
              <a:ext cx="277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762" name="Line 304"/>
            <p:cNvSpPr>
              <a:spLocks noChangeShapeType="1"/>
            </p:cNvSpPr>
            <p:nvPr/>
          </p:nvSpPr>
          <p:spPr bwMode="auto">
            <a:xfrm>
              <a:off x="4689" y="499"/>
              <a:ext cx="277" cy="0"/>
            </a:xfrm>
            <a:prstGeom prst="line">
              <a:avLst/>
            </a:prstGeom>
            <a:noFill/>
            <a:ln w="38100">
              <a:solidFill>
                <a:srgbClr val="FF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98763" name="Text Box 302"/>
            <p:cNvSpPr txBox="1">
              <a:spLocks noChangeArrowheads="1"/>
            </p:cNvSpPr>
            <p:nvPr/>
          </p:nvSpPr>
          <p:spPr bwMode="auto">
            <a:xfrm>
              <a:off x="5020" y="457"/>
              <a:ext cx="22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Aerovia</a:t>
              </a:r>
              <a:endParaRPr lang="en-US" sz="900" b="0">
                <a:latin typeface="Calibri" pitchFamily="34" charset="0"/>
              </a:endParaRPr>
            </a:p>
          </p:txBody>
        </p:sp>
      </p:grpSp>
      <p:sp>
        <p:nvSpPr>
          <p:cNvPr id="8298764" name="Text Box 326"/>
          <p:cNvSpPr txBox="1">
            <a:spLocks noChangeArrowheads="1"/>
          </p:cNvSpPr>
          <p:nvPr/>
        </p:nvSpPr>
        <p:spPr bwMode="auto">
          <a:xfrm>
            <a:off x="3592513" y="2159000"/>
            <a:ext cx="836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/>
              <a:t>Vila do Conde</a:t>
            </a:r>
            <a:r>
              <a:rPr lang="pt-BR" sz="900" b="0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752" name="AutoShape 160"/>
          <p:cNvSpPr>
            <a:spLocks noChangeArrowheads="1"/>
          </p:cNvSpPr>
          <p:nvPr/>
        </p:nvSpPr>
        <p:spPr bwMode="auto">
          <a:xfrm>
            <a:off x="244475" y="5922963"/>
            <a:ext cx="9388475" cy="501650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302594" name="Elipse 20"/>
          <p:cNvSpPr>
            <a:spLocks noChangeArrowheads="1"/>
          </p:cNvSpPr>
          <p:nvPr/>
        </p:nvSpPr>
        <p:spPr bwMode="auto">
          <a:xfrm>
            <a:off x="7072313" y="2881313"/>
            <a:ext cx="477837" cy="260350"/>
          </a:xfrm>
          <a:prstGeom prst="ellipse">
            <a:avLst/>
          </a:prstGeom>
          <a:solidFill>
            <a:srgbClr val="FF0000">
              <a:alpha val="3098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 sz="1500"/>
          </a:p>
        </p:txBody>
      </p:sp>
      <p:sp>
        <p:nvSpPr>
          <p:cNvPr id="8302595" name="Elipse 21"/>
          <p:cNvSpPr>
            <a:spLocks noChangeArrowheads="1"/>
          </p:cNvSpPr>
          <p:nvPr/>
        </p:nvSpPr>
        <p:spPr bwMode="auto">
          <a:xfrm>
            <a:off x="8561388" y="1741488"/>
            <a:ext cx="477837" cy="258762"/>
          </a:xfrm>
          <a:prstGeom prst="ellipse">
            <a:avLst/>
          </a:prstGeom>
          <a:solidFill>
            <a:srgbClr val="FF0000">
              <a:alpha val="3098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 sz="1500"/>
          </a:p>
        </p:txBody>
      </p:sp>
      <p:sp>
        <p:nvSpPr>
          <p:cNvPr id="8302596" name="Elipse 19"/>
          <p:cNvSpPr>
            <a:spLocks noChangeArrowheads="1"/>
          </p:cNvSpPr>
          <p:nvPr/>
        </p:nvSpPr>
        <p:spPr bwMode="auto">
          <a:xfrm>
            <a:off x="7061200" y="5456238"/>
            <a:ext cx="476250" cy="260350"/>
          </a:xfrm>
          <a:prstGeom prst="ellipse">
            <a:avLst/>
          </a:prstGeom>
          <a:solidFill>
            <a:srgbClr val="00CC00">
              <a:alpha val="30980"/>
            </a:srgbClr>
          </a:solidFill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 sz="1500"/>
          </a:p>
        </p:txBody>
      </p:sp>
      <p:sp>
        <p:nvSpPr>
          <p:cNvPr id="8302597" name="Elipse 22"/>
          <p:cNvSpPr>
            <a:spLocks noChangeArrowheads="1"/>
          </p:cNvSpPr>
          <p:nvPr/>
        </p:nvSpPr>
        <p:spPr bwMode="auto">
          <a:xfrm>
            <a:off x="8550275" y="5445125"/>
            <a:ext cx="477838" cy="260350"/>
          </a:xfrm>
          <a:prstGeom prst="ellipse">
            <a:avLst/>
          </a:prstGeom>
          <a:solidFill>
            <a:srgbClr val="00CC00">
              <a:alpha val="30980"/>
            </a:srgbClr>
          </a:solidFill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 sz="1500"/>
          </a:p>
        </p:txBody>
      </p:sp>
      <p:sp>
        <p:nvSpPr>
          <p:cNvPr id="8302598" name="Rectangle 4"/>
          <p:cNvSpPr>
            <a:spLocks noChangeArrowheads="1"/>
          </p:cNvSpPr>
          <p:nvPr/>
        </p:nvSpPr>
        <p:spPr bwMode="auto">
          <a:xfrm>
            <a:off x="2574925" y="152400"/>
            <a:ext cx="58705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Resumo do Custo Logístico Total</a:t>
            </a:r>
            <a:r>
              <a:rPr lang="pt-BR" sz="2000" baseline="30000">
                <a:solidFill>
                  <a:schemeClr val="tx2"/>
                </a:solidFill>
                <a:latin typeface="Tahoma" pitchFamily="34" charset="0"/>
              </a:rPr>
              <a:t>1</a:t>
            </a:r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 para as Rotas </a:t>
            </a:r>
            <a:r>
              <a:rPr lang="pt-BR" sz="2000" u="sng">
                <a:solidFill>
                  <a:schemeClr val="tx2"/>
                </a:solidFill>
                <a:latin typeface="Tahoma" pitchFamily="34" charset="0"/>
              </a:rPr>
              <a:t>Atuais e Potenciais</a:t>
            </a:r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 de Exportação de Granel Agrícola do Norte Matogrossense-MT</a:t>
            </a:r>
          </a:p>
        </p:txBody>
      </p:sp>
      <p:graphicFrame>
        <p:nvGraphicFramePr>
          <p:cNvPr id="8302599" name="Group 7"/>
          <p:cNvGraphicFramePr>
            <a:graphicFrameLocks noGrp="1"/>
          </p:cNvGraphicFramePr>
          <p:nvPr>
            <p:ph sz="half" idx="4294967295"/>
          </p:nvPr>
        </p:nvGraphicFramePr>
        <p:xfrm>
          <a:off x="635000" y="1382713"/>
          <a:ext cx="9164638" cy="4652962"/>
        </p:xfrm>
        <a:graphic>
          <a:graphicData uri="http://schemas.openxmlformats.org/drawingml/2006/table">
            <a:tbl>
              <a:tblPr/>
              <a:tblGrid>
                <a:gridCol w="388938"/>
                <a:gridCol w="4313237"/>
                <a:gridCol w="750888"/>
                <a:gridCol w="736600"/>
                <a:gridCol w="941387"/>
                <a:gridCol w="573088"/>
                <a:gridCol w="914400"/>
                <a:gridCol w="5461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Rodo-ferroviária até Santos (Ferronorte)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2.083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Rodoviária até Santos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2.093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+19%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+14%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Rodoviária até Paranaguá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2.206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+25%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+20%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Rodo-ferroviária até Vitória (FCA/EFVM)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2.705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+28%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+17%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Rodo-hidroviária até Itacoatiara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Rodo-hidroviária até Santarem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2.941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Ferroviária até São Luis (Norte-Sul via Ribeirão Cascalheira)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2.253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Ferroviária até Vila do Conde (Norte-Sul via Ribeirão Cascalheira)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2.217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-19%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Ferroviária até São Luis (Norte-Sul via Alvorada)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2.520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Ferroviária até Vila do Conde (Norte-Sul via Alvorada)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2.484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Ferroviária até Ilhéus (Oeste-Leste)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2.462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Rodo-hidroviária até Vila do Conde (via Miritituba)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2.381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Rodo-hidroviária até Vila do Conde (via Cachoeira Rasteira)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2.683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-25%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-29%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Rodo-hidroviária até Vila do Conde (via Porto dos Gaúchos)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2.705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-37%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-39%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42320" name="Rectangle 368"/>
          <p:cNvSpPr>
            <a:spLocks noChangeArrowheads="1"/>
          </p:cNvSpPr>
          <p:nvPr/>
        </p:nvSpPr>
        <p:spPr bwMode="auto">
          <a:xfrm>
            <a:off x="195572" y="1763555"/>
            <a:ext cx="445874" cy="16620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vert270" anchor="ctr"/>
          <a:lstStyle/>
          <a:p>
            <a:pPr algn="ctr" defTabSz="977900">
              <a:defRPr/>
            </a:pPr>
            <a:r>
              <a:rPr lang="pt-BR" dirty="0"/>
              <a:t>Rotas Atuais</a:t>
            </a:r>
          </a:p>
        </p:txBody>
      </p:sp>
      <p:sp>
        <p:nvSpPr>
          <p:cNvPr id="8302730" name="AutoShape 375"/>
          <p:cNvSpPr>
            <a:spLocks noChangeArrowheads="1"/>
          </p:cNvSpPr>
          <p:nvPr/>
        </p:nvSpPr>
        <p:spPr bwMode="auto">
          <a:xfrm rot="10800000">
            <a:off x="3378200" y="5761038"/>
            <a:ext cx="32702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8302731" name="Rectangle 4"/>
          <p:cNvSpPr txBox="1">
            <a:spLocks noChangeArrowheads="1"/>
          </p:cNvSpPr>
          <p:nvPr/>
        </p:nvSpPr>
        <p:spPr bwMode="auto">
          <a:xfrm>
            <a:off x="182563" y="914400"/>
            <a:ext cx="244475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pt-BR" sz="1500" b="0"/>
              <a:t>Granel Sólido Agrícola</a:t>
            </a:r>
            <a:endParaRPr lang="pt-BR" sz="1500" b="0" baseline="30000"/>
          </a:p>
        </p:txBody>
      </p:sp>
      <p:sp>
        <p:nvSpPr>
          <p:cNvPr id="26" name="Rectangle 368"/>
          <p:cNvSpPr>
            <a:spLocks noChangeArrowheads="1"/>
          </p:cNvSpPr>
          <p:nvPr/>
        </p:nvSpPr>
        <p:spPr bwMode="auto">
          <a:xfrm>
            <a:off x="197843" y="3499123"/>
            <a:ext cx="446400" cy="22465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vert270" anchor="ctr"/>
          <a:lstStyle/>
          <a:p>
            <a:pPr algn="ctr" defTabSz="977900">
              <a:defRPr/>
            </a:pPr>
            <a:r>
              <a:rPr lang="pt-BR" dirty="0"/>
              <a:t>Rotas Potenciais</a:t>
            </a:r>
          </a:p>
        </p:txBody>
      </p:sp>
      <p:cxnSp>
        <p:nvCxnSpPr>
          <p:cNvPr id="8302733" name="Conector reto 23"/>
          <p:cNvCxnSpPr>
            <a:cxnSpLocks noChangeShapeType="1"/>
          </p:cNvCxnSpPr>
          <p:nvPr/>
        </p:nvCxnSpPr>
        <p:spPr bwMode="auto">
          <a:xfrm>
            <a:off x="695325" y="3452813"/>
            <a:ext cx="9169400" cy="1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prstDash val="sysDot"/>
            <a:round/>
            <a:headEnd/>
            <a:tailEnd/>
          </a:ln>
        </p:spPr>
      </p:cxnSp>
      <p:grpSp>
        <p:nvGrpSpPr>
          <p:cNvPr id="8302734" name="Group 142"/>
          <p:cNvGrpSpPr>
            <a:grpSpLocks/>
          </p:cNvGrpSpPr>
          <p:nvPr/>
        </p:nvGrpSpPr>
        <p:grpSpPr bwMode="auto">
          <a:xfrm>
            <a:off x="8623300" y="109538"/>
            <a:ext cx="1427163" cy="676275"/>
            <a:chOff x="5432" y="69"/>
            <a:chExt cx="899" cy="426"/>
          </a:xfrm>
        </p:grpSpPr>
        <p:sp>
          <p:nvSpPr>
            <p:cNvPr id="8302735" name="Elipse 16"/>
            <p:cNvSpPr>
              <a:spLocks noChangeArrowheads="1"/>
            </p:cNvSpPr>
            <p:nvPr/>
          </p:nvSpPr>
          <p:spPr bwMode="auto">
            <a:xfrm>
              <a:off x="5463" y="129"/>
              <a:ext cx="198" cy="112"/>
            </a:xfrm>
            <a:prstGeom prst="ellipse">
              <a:avLst/>
            </a:prstGeom>
            <a:solidFill>
              <a:srgbClr val="FF0000">
                <a:alpha val="30980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 sz="1500"/>
            </a:p>
          </p:txBody>
        </p:sp>
        <p:sp>
          <p:nvSpPr>
            <p:cNvPr id="8302736" name="CaixaDeTexto 19"/>
            <p:cNvSpPr txBox="1">
              <a:spLocks noChangeArrowheads="1"/>
            </p:cNvSpPr>
            <p:nvPr/>
          </p:nvSpPr>
          <p:spPr bwMode="auto">
            <a:xfrm>
              <a:off x="5669" y="69"/>
              <a:ext cx="66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900" b="0"/>
                <a:t>Rota atual de menor custo</a:t>
              </a:r>
            </a:p>
          </p:txBody>
        </p:sp>
        <p:sp>
          <p:nvSpPr>
            <p:cNvPr id="8302737" name="Elipse 21"/>
            <p:cNvSpPr>
              <a:spLocks noChangeArrowheads="1"/>
            </p:cNvSpPr>
            <p:nvPr/>
          </p:nvSpPr>
          <p:spPr bwMode="auto">
            <a:xfrm>
              <a:off x="5465" y="320"/>
              <a:ext cx="197" cy="111"/>
            </a:xfrm>
            <a:prstGeom prst="ellipse">
              <a:avLst/>
            </a:prstGeom>
            <a:solidFill>
              <a:srgbClr val="00CC00">
                <a:alpha val="30980"/>
              </a:srgbClr>
            </a:solidFill>
            <a:ln w="9525" algn="ctr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 sz="1500"/>
            </a:p>
          </p:txBody>
        </p:sp>
        <p:sp>
          <p:nvSpPr>
            <p:cNvPr id="8302738" name="CaixaDeTexto 22"/>
            <p:cNvSpPr txBox="1">
              <a:spLocks noChangeArrowheads="1"/>
            </p:cNvSpPr>
            <p:nvPr/>
          </p:nvSpPr>
          <p:spPr bwMode="auto">
            <a:xfrm>
              <a:off x="5671" y="259"/>
              <a:ext cx="6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900" b="0"/>
                <a:t>Rota potencial  de menor custo</a:t>
              </a:r>
            </a:p>
          </p:txBody>
        </p:sp>
        <p:sp>
          <p:nvSpPr>
            <p:cNvPr id="8302739" name="Rectangle 147"/>
            <p:cNvSpPr>
              <a:spLocks noChangeArrowheads="1"/>
            </p:cNvSpPr>
            <p:nvPr/>
          </p:nvSpPr>
          <p:spPr bwMode="auto">
            <a:xfrm>
              <a:off x="5432" y="76"/>
              <a:ext cx="808" cy="4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302740" name="Group 148"/>
          <p:cNvGrpSpPr>
            <a:grpSpLocks/>
          </p:cNvGrpSpPr>
          <p:nvPr/>
        </p:nvGrpSpPr>
        <p:grpSpPr bwMode="auto">
          <a:xfrm>
            <a:off x="177800" y="1044575"/>
            <a:ext cx="9675813" cy="693738"/>
            <a:chOff x="112" y="658"/>
            <a:chExt cx="6095" cy="437"/>
          </a:xfrm>
        </p:grpSpPr>
        <p:sp>
          <p:nvSpPr>
            <p:cNvPr id="8302741" name="Retângulo 175"/>
            <p:cNvSpPr>
              <a:spLocks noChangeArrowheads="1"/>
            </p:cNvSpPr>
            <p:nvPr/>
          </p:nvSpPr>
          <p:spPr bwMode="auto">
            <a:xfrm>
              <a:off x="654" y="779"/>
              <a:ext cx="2690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Descrição das Rotas</a:t>
              </a:r>
            </a:p>
          </p:txBody>
        </p:sp>
        <p:sp>
          <p:nvSpPr>
            <p:cNvPr id="8302742" name="Retângulo 175"/>
            <p:cNvSpPr>
              <a:spLocks noChangeArrowheads="1"/>
            </p:cNvSpPr>
            <p:nvPr/>
          </p:nvSpPr>
          <p:spPr bwMode="auto">
            <a:xfrm>
              <a:off x="3834" y="779"/>
              <a:ext cx="453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Trans-</a:t>
              </a:r>
            </a:p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bordos</a:t>
              </a:r>
            </a:p>
          </p:txBody>
        </p:sp>
        <p:sp>
          <p:nvSpPr>
            <p:cNvPr id="8302743" name="Retângulo 175"/>
            <p:cNvSpPr>
              <a:spLocks noChangeArrowheads="1"/>
            </p:cNvSpPr>
            <p:nvPr/>
          </p:nvSpPr>
          <p:spPr bwMode="auto">
            <a:xfrm>
              <a:off x="4307" y="779"/>
              <a:ext cx="567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Rotterdam</a:t>
              </a:r>
            </a:p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(R$/ton)</a:t>
              </a:r>
            </a:p>
          </p:txBody>
        </p:sp>
        <p:sp>
          <p:nvSpPr>
            <p:cNvPr id="8302744" name="Retângulo 175"/>
            <p:cNvSpPr>
              <a:spLocks noChangeArrowheads="1"/>
            </p:cNvSpPr>
            <p:nvPr/>
          </p:nvSpPr>
          <p:spPr bwMode="auto">
            <a:xfrm>
              <a:off x="5253" y="779"/>
              <a:ext cx="567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Shanghai</a:t>
              </a:r>
            </a:p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(R$/ton)</a:t>
              </a:r>
            </a:p>
          </p:txBody>
        </p:sp>
        <p:sp>
          <p:nvSpPr>
            <p:cNvPr id="8302745" name="Retângulo 175"/>
            <p:cNvSpPr>
              <a:spLocks noChangeArrowheads="1"/>
            </p:cNvSpPr>
            <p:nvPr/>
          </p:nvSpPr>
          <p:spPr bwMode="auto">
            <a:xfrm>
              <a:off x="112" y="779"/>
              <a:ext cx="524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Rotas </a:t>
              </a:r>
            </a:p>
          </p:txBody>
        </p:sp>
        <p:sp>
          <p:nvSpPr>
            <p:cNvPr id="8302746" name="Retângulo 175"/>
            <p:cNvSpPr>
              <a:spLocks noChangeArrowheads="1"/>
            </p:cNvSpPr>
            <p:nvPr/>
          </p:nvSpPr>
          <p:spPr bwMode="auto">
            <a:xfrm>
              <a:off x="3361" y="779"/>
              <a:ext cx="453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Distância </a:t>
              </a:r>
            </a:p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(Km)</a:t>
              </a:r>
              <a:r>
                <a:rPr lang="pt-BR" sz="1000" baseline="30000">
                  <a:solidFill>
                    <a:schemeClr val="tx2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8302747" name="Rectangle 41"/>
            <p:cNvSpPr>
              <a:spLocks noChangeArrowheads="1"/>
            </p:cNvSpPr>
            <p:nvPr/>
          </p:nvSpPr>
          <p:spPr bwMode="auto">
            <a:xfrm>
              <a:off x="4601" y="658"/>
              <a:ext cx="160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algn="ctr">
                <a:buClr>
                  <a:schemeClr val="tx2"/>
                </a:buClr>
              </a:pPr>
              <a:r>
                <a:rPr lang="pt-BR" sz="1100"/>
                <a:t>Custo Logístico Total até destino</a:t>
              </a:r>
            </a:p>
          </p:txBody>
        </p:sp>
        <p:sp>
          <p:nvSpPr>
            <p:cNvPr id="8302748" name="Retângulo 175"/>
            <p:cNvSpPr>
              <a:spLocks noChangeArrowheads="1"/>
            </p:cNvSpPr>
            <p:nvPr/>
          </p:nvSpPr>
          <p:spPr bwMode="auto">
            <a:xfrm>
              <a:off x="4893" y="780"/>
              <a:ext cx="340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2000">
                  <a:solidFill>
                    <a:schemeClr val="tx2"/>
                  </a:solidFill>
                  <a:latin typeface="Symbol" pitchFamily="18" charset="2"/>
                  <a:cs typeface="Arial" charset="0"/>
                </a:rPr>
                <a:t>D</a:t>
              </a:r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%</a:t>
              </a:r>
              <a:r>
                <a:rPr lang="pt-BR" sz="1000" baseline="30000">
                  <a:solidFill>
                    <a:schemeClr val="tx2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8302749" name="Retângulo 175"/>
            <p:cNvSpPr>
              <a:spLocks noChangeArrowheads="1"/>
            </p:cNvSpPr>
            <p:nvPr/>
          </p:nvSpPr>
          <p:spPr bwMode="auto">
            <a:xfrm>
              <a:off x="5840" y="782"/>
              <a:ext cx="340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2000">
                  <a:solidFill>
                    <a:schemeClr val="tx2"/>
                  </a:solidFill>
                  <a:latin typeface="Symbol" pitchFamily="18" charset="2"/>
                  <a:cs typeface="Arial" charset="0"/>
                </a:rPr>
                <a:t>D</a:t>
              </a:r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%</a:t>
              </a:r>
              <a:r>
                <a:rPr lang="pt-BR" sz="1000" baseline="30000">
                  <a:solidFill>
                    <a:schemeClr val="tx2"/>
                  </a:solidFill>
                  <a:cs typeface="Arial" charset="0"/>
                </a:rPr>
                <a:t>3</a:t>
              </a:r>
            </a:p>
          </p:txBody>
        </p:sp>
      </p:grpSp>
      <p:sp>
        <p:nvSpPr>
          <p:cNvPr id="8302750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4000" y="6423025"/>
            <a:ext cx="943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36588" lvl="1" indent="-457200" defTabSz="182563">
              <a:lnSpc>
                <a:spcPct val="95000"/>
              </a:lnSpc>
              <a:buFontTx/>
              <a:buAutoNum type="arabicParenR"/>
              <a:tabLst>
                <a:tab pos="0" algn="r"/>
              </a:tabLst>
            </a:pPr>
            <a:endParaRPr lang="pt-BR" sz="900" b="0"/>
          </a:p>
          <a:p>
            <a:pPr marL="636588" lvl="1" indent="-457200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1) Inclui custos de frete internos + custos de transbordo + tarifas portuárias + frete marítimo; 2) Trecho interno até porto de embarque; 3) Em relação à rota de menor custo</a:t>
            </a:r>
          </a:p>
          <a:p>
            <a:pPr marL="636588" lvl="1" indent="-457200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Fonte: Análise Macrologística</a:t>
            </a:r>
          </a:p>
        </p:txBody>
      </p:sp>
      <p:sp>
        <p:nvSpPr>
          <p:cNvPr id="8302751" name="Rectangle 159"/>
          <p:cNvSpPr>
            <a:spLocks noChangeArrowheads="1"/>
          </p:cNvSpPr>
          <p:nvPr/>
        </p:nvSpPr>
        <p:spPr bwMode="auto">
          <a:xfrm>
            <a:off x="298450" y="5932488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Com isto, pôde-se avaliar qual o menor custo atual e compará-lo com todas as rotas potenciais para avaliar qual rota reduziria o custo total logístico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4914" name="Text Box 2"/>
          <p:cNvSpPr txBox="1">
            <a:spLocks noChangeArrowheads="1"/>
          </p:cNvSpPr>
          <p:nvPr/>
        </p:nvSpPr>
        <p:spPr bwMode="auto">
          <a:xfrm>
            <a:off x="406400" y="1649413"/>
            <a:ext cx="9058275" cy="421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1500" b="0"/>
              <a:t>Elaborar o </a:t>
            </a:r>
            <a:r>
              <a:rPr lang="pt-BR" sz="1500"/>
              <a:t>PLANEJAMENTO ESTRATÉGICO DA INFRA-ESTRUTURA DE TRANSPORTE E LOGISTICA DE CARGAS</a:t>
            </a:r>
            <a:r>
              <a:rPr lang="pt-BR" sz="1500" b="0"/>
              <a:t> da Amazônia Legal incluindo os Estados do Acre, Amapá, Amazonas, Maranhão, Mato Grosso, Pará, Rondônia, Roraima e Tocantins, que permita atingir os seguintes alvos estratégicos:</a:t>
            </a:r>
          </a:p>
          <a:p>
            <a:pPr marL="723900" lvl="1" indent="-188913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1500" b="0"/>
              <a:t> Integrar </a:t>
            </a:r>
            <a:r>
              <a:rPr lang="pt-BR" sz="1500" b="0" u="sng"/>
              <a:t>física e economicamente</a:t>
            </a:r>
            <a:r>
              <a:rPr lang="pt-BR" sz="1500" b="0"/>
              <a:t> os Estados e</a:t>
            </a:r>
            <a:r>
              <a:rPr lang="pt-BR" sz="1500"/>
              <a:t> </a:t>
            </a:r>
            <a:r>
              <a:rPr lang="pt-BR" sz="1500" b="0"/>
              <a:t>Regiões:</a:t>
            </a:r>
          </a:p>
          <a:p>
            <a:pPr marL="723900" lvl="1" indent="-188913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1500" b="0"/>
              <a:t>Tornar os Sistemas de Logística formados pela infra-estrutura de transporte de cargas da Região abrangida pelo estudo mais </a:t>
            </a:r>
            <a:r>
              <a:rPr lang="pt-BR" sz="1500" b="0" u="sng"/>
              <a:t>competitivos</a:t>
            </a:r>
            <a:r>
              <a:rPr lang="pt-BR" sz="1500" b="0"/>
              <a:t>;</a:t>
            </a:r>
          </a:p>
          <a:p>
            <a:pPr marL="723900" lvl="1" indent="-188913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1500" b="0"/>
              <a:t>Identificar e capacitar com os elementos de infra-estrutura os eixos integrados de transporte voltados ao mercado interno, exportação e importação, de forma a transformá-los em </a:t>
            </a:r>
            <a:r>
              <a:rPr lang="pt-BR" sz="1500" u="sng"/>
              <a:t>Eixos integrados de desenvolvimento</a:t>
            </a:r>
            <a:r>
              <a:rPr lang="pt-BR" sz="1500"/>
              <a:t>, </a:t>
            </a:r>
            <a:r>
              <a:rPr lang="pt-BR" sz="1500" b="0"/>
              <a:t>competitivos, fomentando a inserção das Regiões abrangidas pelo estudo na economia mundial;</a:t>
            </a:r>
          </a:p>
          <a:p>
            <a:pPr marL="723900" lvl="1" indent="-188913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1500" b="0"/>
              <a:t>Liderar o processo de reconstrução e melhoria da infra-estrutura brasileira, com a participação da iniciativa privada.</a:t>
            </a:r>
          </a:p>
        </p:txBody>
      </p:sp>
      <p:sp>
        <p:nvSpPr>
          <p:cNvPr id="7974915" name="Rectangle 3"/>
          <p:cNvSpPr>
            <a:spLocks noChangeArrowheads="1"/>
          </p:cNvSpPr>
          <p:nvPr/>
        </p:nvSpPr>
        <p:spPr bwMode="auto">
          <a:xfrm>
            <a:off x="2616200" y="209550"/>
            <a:ext cx="69929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Objetivos do Projeto Norte Competitivo</a:t>
            </a:r>
          </a:p>
        </p:txBody>
      </p:sp>
      <p:sp>
        <p:nvSpPr>
          <p:cNvPr id="7974916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800" y="6530975"/>
            <a:ext cx="9028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</a:t>
            </a:r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Fonte:	Análise Macrologística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0687" name="AutoShape 15"/>
          <p:cNvSpPr>
            <a:spLocks noChangeArrowheads="1"/>
          </p:cNvSpPr>
          <p:nvPr/>
        </p:nvSpPr>
        <p:spPr bwMode="auto">
          <a:xfrm>
            <a:off x="328613" y="6038850"/>
            <a:ext cx="9577387" cy="65087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20674" name="Rectangle 2"/>
          <p:cNvSpPr>
            <a:spLocks noChangeArrowheads="1"/>
          </p:cNvSpPr>
          <p:nvPr/>
        </p:nvSpPr>
        <p:spPr bwMode="auto">
          <a:xfrm>
            <a:off x="5516563" y="1225550"/>
            <a:ext cx="431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endParaRPr lang="fr-FR" sz="1000" b="0"/>
          </a:p>
        </p:txBody>
      </p:sp>
      <p:sp>
        <p:nvSpPr>
          <p:cNvPr id="8220675" name="Rectangle 4"/>
          <p:cNvSpPr>
            <a:spLocks noChangeArrowheads="1"/>
          </p:cNvSpPr>
          <p:nvPr/>
        </p:nvSpPr>
        <p:spPr bwMode="auto">
          <a:xfrm>
            <a:off x="2565400" y="177800"/>
            <a:ext cx="7162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O Modelo Otimizador: Painel de Controle</a:t>
            </a:r>
          </a:p>
        </p:txBody>
      </p:sp>
      <p:sp>
        <p:nvSpPr>
          <p:cNvPr id="8220677" name="Rectangle 19"/>
          <p:cNvSpPr>
            <a:spLocks noChangeArrowheads="1"/>
          </p:cNvSpPr>
          <p:nvPr/>
        </p:nvSpPr>
        <p:spPr bwMode="auto">
          <a:xfrm>
            <a:off x="4421188" y="1366838"/>
            <a:ext cx="528161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algn="just" defTabSz="933450">
              <a:spcAft>
                <a:spcPts val="600"/>
              </a:spcAft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200" b="0"/>
              <a:t> O modelo de otimização busca o menor custo logístico para o transporte de cargas na região da Amazônia Legal.</a:t>
            </a:r>
          </a:p>
          <a:p>
            <a:pPr algn="just" defTabSz="933450">
              <a:spcAft>
                <a:spcPts val="600"/>
              </a:spcAft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200" b="0"/>
              <a:t> A sua estrutura é composta por 32 origens e 38 destinos de cargas que representam os principais pólos de produção e consumo das Mesoregiões em estudo</a:t>
            </a:r>
          </a:p>
          <a:p>
            <a:pPr algn="just" defTabSz="933450">
              <a:spcAft>
                <a:spcPts val="600"/>
              </a:spcAft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200" b="0"/>
              <a:t> São analisados os fluxos existentes para 33 diferentes tipos de produtos que se utilizam de uma malha logística composta por 932 rotas de ligação entre as diferentes origens e destinos existentes para cada tipo de produto</a:t>
            </a:r>
          </a:p>
          <a:p>
            <a:pPr algn="just" defTabSz="933450">
              <a:spcAft>
                <a:spcPts val="600"/>
              </a:spcAft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200" b="0"/>
              <a:t> São estabelecidas restrições para a malha logística que respeitam as capacidades de movimentação de carga existente e futuras para a infra-estrutura de transporte disponível</a:t>
            </a:r>
          </a:p>
          <a:p>
            <a:pPr algn="just" defTabSz="933450">
              <a:spcAft>
                <a:spcPts val="600"/>
              </a:spcAft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200" b="0"/>
              <a:t> São imputados parâmetros de custos de frete interno, transbordo, tarifas portuárias e frete marítimo para todo o tipo de transporte (hidro, ferro, aéreo, rodo, portos) e carga (granel agrícola, granel mineral, carga geral, granel líquido, contêineres)</a:t>
            </a:r>
          </a:p>
          <a:p>
            <a:pPr algn="just" defTabSz="933450">
              <a:spcAft>
                <a:spcPts val="600"/>
              </a:spcAft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200" b="0"/>
              <a:t> Dadas as condições acima estabelecidas o modelo analisa todas as movimentações de carga possíveis, considerando as novas limitações de capacidade dadas pela implantação dos projetos propostos e calcula qual o menor custo logístico para atender a demanda de transporte existente na região da amazônia Legal</a:t>
            </a:r>
          </a:p>
          <a:p>
            <a:pPr algn="just" defTabSz="933450">
              <a:spcAft>
                <a:spcPts val="600"/>
              </a:spcAft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200" b="0"/>
              <a:t> O modelo então simula as economias geradas pela inclusão de um novo eixo de integração no custo logístico total da Amazônia Legal </a:t>
            </a:r>
          </a:p>
        </p:txBody>
      </p:sp>
      <p:sp>
        <p:nvSpPr>
          <p:cNvPr id="8220678" name="Line 56"/>
          <p:cNvSpPr>
            <a:spLocks noChangeShapeType="1"/>
          </p:cNvSpPr>
          <p:nvPr/>
        </p:nvSpPr>
        <p:spPr bwMode="auto">
          <a:xfrm>
            <a:off x="4468813" y="1314450"/>
            <a:ext cx="529431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0679" name="Rectangle 57"/>
          <p:cNvSpPr>
            <a:spLocks noChangeArrowheads="1"/>
          </p:cNvSpPr>
          <p:nvPr/>
        </p:nvSpPr>
        <p:spPr bwMode="auto">
          <a:xfrm>
            <a:off x="4518025" y="1044575"/>
            <a:ext cx="4860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pt-BR" sz="1500">
                <a:solidFill>
                  <a:schemeClr val="tx2"/>
                </a:solidFill>
              </a:rPr>
              <a:t>Características gerais do modelo de otimização</a:t>
            </a:r>
            <a:endParaRPr lang="es-ES_tradnl" sz="1500">
              <a:solidFill>
                <a:schemeClr val="tx2"/>
              </a:solidFill>
            </a:endParaRPr>
          </a:p>
        </p:txBody>
      </p:sp>
      <p:sp>
        <p:nvSpPr>
          <p:cNvPr id="8220682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13" y="6654800"/>
            <a:ext cx="95488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Fonte:	 Análise Macrologística</a:t>
            </a:r>
          </a:p>
        </p:txBody>
      </p:sp>
      <p:pic>
        <p:nvPicPr>
          <p:cNvPr id="822068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" y="1404938"/>
            <a:ext cx="39703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68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25" y="3651250"/>
            <a:ext cx="40084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0685" name="Rectangle 13"/>
          <p:cNvSpPr>
            <a:spLocks noChangeArrowheads="1"/>
          </p:cNvSpPr>
          <p:nvPr/>
        </p:nvSpPr>
        <p:spPr bwMode="auto">
          <a:xfrm>
            <a:off x="290513" y="6016625"/>
            <a:ext cx="9372600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Para prosseguir, o Projeto Norte Competitivo desenvolveu um modelo otimizador complexo que simulou o fluxo de cargas na Amazônia Legal e as economias geradas no custo logístico total quando da inclusão de um novo eixo de integração</a:t>
            </a:r>
          </a:p>
        </p:txBody>
      </p:sp>
      <p:sp>
        <p:nvSpPr>
          <p:cNvPr id="9" name="Text Box 69"/>
          <p:cNvSpPr txBox="1">
            <a:spLocks noChangeArrowheads="1"/>
          </p:cNvSpPr>
          <p:nvPr/>
        </p:nvSpPr>
        <p:spPr bwMode="auto">
          <a:xfrm>
            <a:off x="2506663" y="3733800"/>
            <a:ext cx="1768475" cy="1968500"/>
          </a:xfrm>
          <a:prstGeom prst="rect">
            <a:avLst/>
          </a:prstGeom>
          <a:solidFill>
            <a:srgbClr val="000000"/>
          </a:solidFill>
          <a:ln w="6350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457200" defTabSz="977900"/>
            <a:r>
              <a:rPr lang="pt-BR" sz="800">
                <a:solidFill>
                  <a:srgbClr val="FFFFFF"/>
                </a:solidFill>
              </a:rPr>
              <a:t>PParâmetros da modelagem:</a:t>
            </a:r>
          </a:p>
          <a:p>
            <a:pPr indent="-457200" defTabSz="977900">
              <a:lnSpc>
                <a:spcPts val="800"/>
              </a:lnSpc>
            </a:pPr>
            <a:r>
              <a:rPr lang="pt-BR" sz="800" b="0">
                <a:solidFill>
                  <a:srgbClr val="FFFFFF"/>
                </a:solidFill>
              </a:rPr>
              <a:t>- Número de nós: 123</a:t>
            </a:r>
          </a:p>
          <a:p>
            <a:pPr indent="-457200" defTabSz="977900">
              <a:lnSpc>
                <a:spcPts val="800"/>
              </a:lnSpc>
            </a:pPr>
            <a:r>
              <a:rPr lang="pt-BR" sz="800" b="0">
                <a:solidFill>
                  <a:srgbClr val="FFFFFF"/>
                </a:solidFill>
              </a:rPr>
              <a:t>- Produtos: 33</a:t>
            </a:r>
          </a:p>
          <a:p>
            <a:pPr indent="-457200" defTabSz="977900">
              <a:lnSpc>
                <a:spcPts val="800"/>
              </a:lnSpc>
            </a:pPr>
            <a:r>
              <a:rPr lang="pt-BR" sz="800" b="0">
                <a:solidFill>
                  <a:srgbClr val="FFFFFF"/>
                </a:solidFill>
              </a:rPr>
              <a:t>- Pólos de origem de produção: 32</a:t>
            </a:r>
          </a:p>
          <a:p>
            <a:pPr indent="-457200" defTabSz="977900">
              <a:lnSpc>
                <a:spcPts val="800"/>
              </a:lnSpc>
            </a:pPr>
            <a:r>
              <a:rPr lang="pt-BR" sz="800" b="0">
                <a:solidFill>
                  <a:srgbClr val="FFFFFF"/>
                </a:solidFill>
              </a:rPr>
              <a:t>- Pólos de consumo: 38</a:t>
            </a:r>
          </a:p>
          <a:p>
            <a:pPr indent="-457200" defTabSz="977900">
              <a:lnSpc>
                <a:spcPts val="800"/>
              </a:lnSpc>
            </a:pPr>
            <a:r>
              <a:rPr lang="pt-BR" sz="800" b="0">
                <a:solidFill>
                  <a:srgbClr val="FFFFFF"/>
                </a:solidFill>
              </a:rPr>
              <a:t>- Rotas analisadas: 932</a:t>
            </a:r>
          </a:p>
          <a:p>
            <a:pPr indent="-457200" defTabSz="977900">
              <a:lnSpc>
                <a:spcPts val="800"/>
              </a:lnSpc>
            </a:pPr>
            <a:r>
              <a:rPr lang="pt-BR" sz="800" b="0">
                <a:solidFill>
                  <a:srgbClr val="FFFFFF"/>
                </a:solidFill>
              </a:rPr>
              <a:t>- Nr. de projetos analisados: 175</a:t>
            </a:r>
          </a:p>
          <a:p>
            <a:pPr indent="-457200" defTabSz="977900">
              <a:lnSpc>
                <a:spcPts val="800"/>
              </a:lnSpc>
            </a:pPr>
            <a:r>
              <a:rPr lang="pt-BR" sz="800" b="0">
                <a:solidFill>
                  <a:srgbClr val="FFFFFF"/>
                </a:solidFill>
              </a:rPr>
              <a:t>- Variáveis de análise: 2.000</a:t>
            </a:r>
          </a:p>
          <a:p>
            <a:pPr indent="-457200" defTabSz="977900">
              <a:lnSpc>
                <a:spcPts val="800"/>
              </a:lnSpc>
            </a:pPr>
            <a:r>
              <a:rPr lang="pt-BR" sz="800" b="0">
                <a:solidFill>
                  <a:srgbClr val="FFFFFF"/>
                </a:solidFill>
              </a:rPr>
              <a:t>- Número de restrições: 1.400</a:t>
            </a:r>
          </a:p>
        </p:txBody>
      </p:sp>
      <p:sp>
        <p:nvSpPr>
          <p:cNvPr id="8220688" name="AutoShape 375"/>
          <p:cNvSpPr>
            <a:spLocks noChangeArrowheads="1"/>
          </p:cNvSpPr>
          <p:nvPr/>
        </p:nvSpPr>
        <p:spPr bwMode="auto">
          <a:xfrm rot="10800000">
            <a:off x="3433763" y="5891213"/>
            <a:ext cx="3270250" cy="968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20689" name="Rectangle 2"/>
          <p:cNvSpPr>
            <a:spLocks noChangeArrowheads="1"/>
          </p:cNvSpPr>
          <p:nvPr/>
        </p:nvSpPr>
        <p:spPr bwMode="auto">
          <a:xfrm>
            <a:off x="1265238" y="1223963"/>
            <a:ext cx="431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endParaRPr lang="fr-FR" sz="1000" b="0"/>
          </a:p>
        </p:txBody>
      </p:sp>
      <p:sp>
        <p:nvSpPr>
          <p:cNvPr id="8220690" name="Line 56"/>
          <p:cNvSpPr>
            <a:spLocks noChangeShapeType="1"/>
          </p:cNvSpPr>
          <p:nvPr/>
        </p:nvSpPr>
        <p:spPr bwMode="auto">
          <a:xfrm>
            <a:off x="217488" y="1312863"/>
            <a:ext cx="4156075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0691" name="Rectangle 57"/>
          <p:cNvSpPr>
            <a:spLocks noChangeArrowheads="1"/>
          </p:cNvSpPr>
          <p:nvPr/>
        </p:nvSpPr>
        <p:spPr bwMode="auto">
          <a:xfrm>
            <a:off x="266700" y="1042988"/>
            <a:ext cx="4860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pt-BR" sz="1500">
                <a:solidFill>
                  <a:schemeClr val="tx2"/>
                </a:solidFill>
              </a:rPr>
              <a:t>Exemplos de Telas do Modelo</a:t>
            </a:r>
            <a:endParaRPr lang="es-ES_tradnl" sz="15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Freeform 75"/>
          <p:cNvSpPr>
            <a:spLocks noChangeAspect="1"/>
          </p:cNvSpPr>
          <p:nvPr/>
        </p:nvSpPr>
        <p:spPr bwMode="auto">
          <a:xfrm>
            <a:off x="493713" y="1639888"/>
            <a:ext cx="3795712" cy="263207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5" name="Freeform 47"/>
          <p:cNvSpPr>
            <a:spLocks noChangeAspect="1"/>
          </p:cNvSpPr>
          <p:nvPr/>
        </p:nvSpPr>
        <p:spPr bwMode="auto">
          <a:xfrm>
            <a:off x="2409825" y="1057275"/>
            <a:ext cx="1282700" cy="1381125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8" name="Freeform 60"/>
          <p:cNvSpPr>
            <a:spLocks noChangeAspect="1"/>
          </p:cNvSpPr>
          <p:nvPr/>
        </p:nvSpPr>
        <p:spPr bwMode="auto">
          <a:xfrm>
            <a:off x="3092450" y="3694113"/>
            <a:ext cx="2449513" cy="23209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208390" name="Forma livre 165"/>
          <p:cNvSpPr>
            <a:spLocks noChangeArrowheads="1"/>
          </p:cNvSpPr>
          <p:nvPr/>
        </p:nvSpPr>
        <p:spPr bwMode="auto">
          <a:xfrm>
            <a:off x="4362450" y="4891088"/>
            <a:ext cx="219075" cy="519112"/>
          </a:xfrm>
          <a:custGeom>
            <a:avLst/>
            <a:gdLst>
              <a:gd name="T0" fmla="*/ 195972 w 218282"/>
              <a:gd name="T1" fmla="*/ 0 h 519112"/>
              <a:gd name="T2" fmla="*/ 186413 w 218282"/>
              <a:gd name="T3" fmla="*/ 161925 h 519112"/>
              <a:gd name="T4" fmla="*/ 0 w 218282"/>
              <a:gd name="T5" fmla="*/ 519112 h 519112"/>
              <a:gd name="T6" fmla="*/ 0 60000 65536"/>
              <a:gd name="T7" fmla="*/ 0 60000 65536"/>
              <a:gd name="T8" fmla="*/ 0 60000 65536"/>
              <a:gd name="T9" fmla="*/ 0 w 218282"/>
              <a:gd name="T10" fmla="*/ 0 h 519112"/>
              <a:gd name="T11" fmla="*/ 218282 w 218282"/>
              <a:gd name="T12" fmla="*/ 519112 h 519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82" h="519112">
                <a:moveTo>
                  <a:pt x="195263" y="0"/>
                </a:moveTo>
                <a:cubicBezTo>
                  <a:pt x="206772" y="37703"/>
                  <a:pt x="218282" y="75406"/>
                  <a:pt x="185738" y="161925"/>
                </a:cubicBezTo>
                <a:cubicBezTo>
                  <a:pt x="153194" y="248444"/>
                  <a:pt x="76597" y="383778"/>
                  <a:pt x="0" y="519112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61" name="Freeform 177"/>
          <p:cNvSpPr>
            <a:spLocks/>
          </p:cNvSpPr>
          <p:nvPr/>
        </p:nvSpPr>
        <p:spPr bwMode="auto">
          <a:xfrm>
            <a:off x="4419600" y="5126038"/>
            <a:ext cx="833438" cy="552450"/>
          </a:xfrm>
          <a:custGeom>
            <a:avLst/>
            <a:gdLst/>
            <a:ahLst/>
            <a:cxnLst>
              <a:cxn ang="0">
                <a:pos x="0" y="323"/>
              </a:cxn>
              <a:cxn ang="0">
                <a:pos x="273" y="323"/>
              </a:cxn>
              <a:cxn ang="0">
                <a:pos x="318" y="313"/>
              </a:cxn>
              <a:cxn ang="0">
                <a:pos x="349" y="303"/>
              </a:cxn>
              <a:cxn ang="0">
                <a:pos x="394" y="278"/>
              </a:cxn>
              <a:cxn ang="0">
                <a:pos x="445" y="176"/>
              </a:cxn>
              <a:cxn ang="0">
                <a:pos x="490" y="146"/>
              </a:cxn>
              <a:cxn ang="0">
                <a:pos x="525" y="0"/>
              </a:cxn>
            </a:cxnLst>
            <a:rect l="0" t="0" r="r" b="b"/>
            <a:pathLst>
              <a:path w="525" h="348">
                <a:moveTo>
                  <a:pt x="0" y="323"/>
                </a:moveTo>
                <a:cubicBezTo>
                  <a:pt x="101" y="348"/>
                  <a:pt x="28" y="332"/>
                  <a:pt x="273" y="323"/>
                </a:cubicBezTo>
                <a:cubicBezTo>
                  <a:pt x="279" y="323"/>
                  <a:pt x="311" y="315"/>
                  <a:pt x="318" y="313"/>
                </a:cubicBezTo>
                <a:cubicBezTo>
                  <a:pt x="328" y="310"/>
                  <a:pt x="349" y="303"/>
                  <a:pt x="349" y="303"/>
                </a:cubicBezTo>
                <a:cubicBezTo>
                  <a:pt x="364" y="293"/>
                  <a:pt x="379" y="288"/>
                  <a:pt x="394" y="278"/>
                </a:cubicBezTo>
                <a:cubicBezTo>
                  <a:pt x="404" y="239"/>
                  <a:pt x="402" y="192"/>
                  <a:pt x="445" y="176"/>
                </a:cubicBezTo>
                <a:cubicBezTo>
                  <a:pt x="460" y="161"/>
                  <a:pt x="473" y="158"/>
                  <a:pt x="490" y="146"/>
                </a:cubicBezTo>
                <a:cubicBezTo>
                  <a:pt x="506" y="98"/>
                  <a:pt x="525" y="51"/>
                  <a:pt x="525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565" name="Freeform 181"/>
          <p:cNvSpPr>
            <a:spLocks/>
          </p:cNvSpPr>
          <p:nvPr/>
        </p:nvSpPr>
        <p:spPr bwMode="auto">
          <a:xfrm>
            <a:off x="3617913" y="5229225"/>
            <a:ext cx="712787" cy="328613"/>
          </a:xfrm>
          <a:custGeom>
            <a:avLst/>
            <a:gdLst/>
            <a:ahLst/>
            <a:cxnLst>
              <a:cxn ang="0">
                <a:pos x="449" y="207"/>
              </a:cxn>
              <a:cxn ang="0">
                <a:pos x="419" y="101"/>
              </a:cxn>
              <a:cxn ang="0">
                <a:pos x="389" y="71"/>
              </a:cxn>
              <a:cxn ang="0">
                <a:pos x="358" y="61"/>
              </a:cxn>
              <a:cxn ang="0">
                <a:pos x="65" y="61"/>
              </a:cxn>
              <a:cxn ang="0">
                <a:pos x="0" y="0"/>
              </a:cxn>
            </a:cxnLst>
            <a:rect l="0" t="0" r="r" b="b"/>
            <a:pathLst>
              <a:path w="449" h="207">
                <a:moveTo>
                  <a:pt x="449" y="207"/>
                </a:moveTo>
                <a:cubicBezTo>
                  <a:pt x="438" y="174"/>
                  <a:pt x="443" y="128"/>
                  <a:pt x="419" y="101"/>
                </a:cubicBezTo>
                <a:cubicBezTo>
                  <a:pt x="410" y="90"/>
                  <a:pt x="402" y="75"/>
                  <a:pt x="389" y="71"/>
                </a:cubicBezTo>
                <a:cubicBezTo>
                  <a:pt x="379" y="68"/>
                  <a:pt x="358" y="61"/>
                  <a:pt x="358" y="61"/>
                </a:cubicBezTo>
                <a:cubicBezTo>
                  <a:pt x="246" y="65"/>
                  <a:pt x="181" y="71"/>
                  <a:pt x="65" y="61"/>
                </a:cubicBezTo>
                <a:cubicBezTo>
                  <a:pt x="41" y="59"/>
                  <a:pt x="18" y="18"/>
                  <a:pt x="0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74" name="Freeform 68"/>
          <p:cNvSpPr>
            <a:spLocks noChangeAspect="1"/>
          </p:cNvSpPr>
          <p:nvPr/>
        </p:nvSpPr>
        <p:spPr bwMode="auto">
          <a:xfrm>
            <a:off x="1947863" y="3854450"/>
            <a:ext cx="1560512" cy="1239838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3" name="Freeform 73"/>
          <p:cNvSpPr>
            <a:spLocks noChangeAspect="1"/>
          </p:cNvSpPr>
          <p:nvPr/>
        </p:nvSpPr>
        <p:spPr bwMode="auto">
          <a:xfrm>
            <a:off x="450850" y="3702050"/>
            <a:ext cx="1568450" cy="842963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208393" name="Forma livre 164"/>
          <p:cNvSpPr>
            <a:spLocks noChangeArrowheads="1"/>
          </p:cNvSpPr>
          <p:nvPr/>
        </p:nvSpPr>
        <p:spPr bwMode="auto">
          <a:xfrm>
            <a:off x="1743075" y="4133850"/>
            <a:ext cx="828675" cy="201613"/>
          </a:xfrm>
          <a:custGeom>
            <a:avLst/>
            <a:gdLst>
              <a:gd name="T0" fmla="*/ 828675 w 828675"/>
              <a:gd name="T1" fmla="*/ 0 h 201612"/>
              <a:gd name="T2" fmla="*/ 481013 w 828675"/>
              <a:gd name="T3" fmla="*/ 123826 h 201612"/>
              <a:gd name="T4" fmla="*/ 157163 w 828675"/>
              <a:gd name="T5" fmla="*/ 200026 h 201612"/>
              <a:gd name="T6" fmla="*/ 0 w 828675"/>
              <a:gd name="T7" fmla="*/ 133351 h 201612"/>
              <a:gd name="T8" fmla="*/ 0 60000 65536"/>
              <a:gd name="T9" fmla="*/ 0 60000 65536"/>
              <a:gd name="T10" fmla="*/ 0 60000 65536"/>
              <a:gd name="T11" fmla="*/ 0 60000 65536"/>
              <a:gd name="T12" fmla="*/ 0 w 828675"/>
              <a:gd name="T13" fmla="*/ 0 h 201612"/>
              <a:gd name="T14" fmla="*/ 828675 w 828675"/>
              <a:gd name="T15" fmla="*/ 201612 h 201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8675" h="201612">
                <a:moveTo>
                  <a:pt x="828675" y="0"/>
                </a:moveTo>
                <a:cubicBezTo>
                  <a:pt x="710803" y="45244"/>
                  <a:pt x="592932" y="90488"/>
                  <a:pt x="481013" y="123825"/>
                </a:cubicBezTo>
                <a:cubicBezTo>
                  <a:pt x="369094" y="157162"/>
                  <a:pt x="237332" y="198438"/>
                  <a:pt x="157163" y="200025"/>
                </a:cubicBezTo>
                <a:cubicBezTo>
                  <a:pt x="76994" y="201612"/>
                  <a:pt x="23813" y="146844"/>
                  <a:pt x="0" y="13335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11266" name="Freeform 56"/>
          <p:cNvSpPr>
            <a:spLocks noChangeAspect="1"/>
          </p:cNvSpPr>
          <p:nvPr/>
        </p:nvSpPr>
        <p:spPr bwMode="auto">
          <a:xfrm>
            <a:off x="5367338" y="3240088"/>
            <a:ext cx="1187450" cy="1979612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1" name="Freeform 44"/>
          <p:cNvSpPr>
            <a:spLocks noChangeAspect="1"/>
          </p:cNvSpPr>
          <p:nvPr/>
        </p:nvSpPr>
        <p:spPr bwMode="auto">
          <a:xfrm>
            <a:off x="3684588" y="1555750"/>
            <a:ext cx="2752725" cy="2730500"/>
          </a:xfrm>
          <a:custGeom>
            <a:avLst/>
            <a:gdLst>
              <a:gd name="T0" fmla="*/ 2147483647 w 1201"/>
              <a:gd name="T1" fmla="*/ 2147483647 h 1170"/>
              <a:gd name="T2" fmla="*/ 2147483647 w 1201"/>
              <a:gd name="T3" fmla="*/ 2147483647 h 1170"/>
              <a:gd name="T4" fmla="*/ 2147483647 w 1201"/>
              <a:gd name="T5" fmla="*/ 2147483647 h 1170"/>
              <a:gd name="T6" fmla="*/ 2147483647 w 1201"/>
              <a:gd name="T7" fmla="*/ 2147483647 h 1170"/>
              <a:gd name="T8" fmla="*/ 2147483647 w 1201"/>
              <a:gd name="T9" fmla="*/ 2147483647 h 1170"/>
              <a:gd name="T10" fmla="*/ 0 w 1201"/>
              <a:gd name="T11" fmla="*/ 2147483647 h 1170"/>
              <a:gd name="T12" fmla="*/ 2147483647 w 1201"/>
              <a:gd name="T13" fmla="*/ 2147483647 h 1170"/>
              <a:gd name="T14" fmla="*/ 2147483647 w 1201"/>
              <a:gd name="T15" fmla="*/ 2147483647 h 1170"/>
              <a:gd name="T16" fmla="*/ 2147483647 w 1201"/>
              <a:gd name="T17" fmla="*/ 2147483647 h 1170"/>
              <a:gd name="T18" fmla="*/ 2147483647 w 1201"/>
              <a:gd name="T19" fmla="*/ 2147483647 h 1170"/>
              <a:gd name="T20" fmla="*/ 2147483647 w 1201"/>
              <a:gd name="T21" fmla="*/ 2147483647 h 1170"/>
              <a:gd name="T22" fmla="*/ 2147483647 w 1201"/>
              <a:gd name="T23" fmla="*/ 2147483647 h 1170"/>
              <a:gd name="T24" fmla="*/ 2147483647 w 1201"/>
              <a:gd name="T25" fmla="*/ 2147483647 h 1170"/>
              <a:gd name="T26" fmla="*/ 2147483647 w 1201"/>
              <a:gd name="T27" fmla="*/ 2147483647 h 1170"/>
              <a:gd name="T28" fmla="*/ 2147483647 w 1201"/>
              <a:gd name="T29" fmla="*/ 2147483647 h 1170"/>
              <a:gd name="T30" fmla="*/ 2147483647 w 1201"/>
              <a:gd name="T31" fmla="*/ 2147483647 h 1170"/>
              <a:gd name="T32" fmla="*/ 2147483647 w 1201"/>
              <a:gd name="T33" fmla="*/ 2147483647 h 1170"/>
              <a:gd name="T34" fmla="*/ 2147483647 w 1201"/>
              <a:gd name="T35" fmla="*/ 2147483647 h 1170"/>
              <a:gd name="T36" fmla="*/ 2147483647 w 1201"/>
              <a:gd name="T37" fmla="*/ 2147483647 h 1170"/>
              <a:gd name="T38" fmla="*/ 2147483647 w 1201"/>
              <a:gd name="T39" fmla="*/ 2147483647 h 1170"/>
              <a:gd name="T40" fmla="*/ 2147483647 w 1201"/>
              <a:gd name="T41" fmla="*/ 2147483647 h 1170"/>
              <a:gd name="T42" fmla="*/ 2147483647 w 1201"/>
              <a:gd name="T43" fmla="*/ 2147483647 h 1170"/>
              <a:gd name="T44" fmla="*/ 2147483647 w 1201"/>
              <a:gd name="T45" fmla="*/ 2147483647 h 1170"/>
              <a:gd name="T46" fmla="*/ 2147483647 w 1201"/>
              <a:gd name="T47" fmla="*/ 2147483647 h 1170"/>
              <a:gd name="T48" fmla="*/ 2147483647 w 1201"/>
              <a:gd name="T49" fmla="*/ 2147483647 h 1170"/>
              <a:gd name="T50" fmla="*/ 2147483647 w 1201"/>
              <a:gd name="T51" fmla="*/ 2147483647 h 1170"/>
              <a:gd name="T52" fmla="*/ 2147483647 w 1201"/>
              <a:gd name="T53" fmla="*/ 2147483647 h 1170"/>
              <a:gd name="T54" fmla="*/ 2147483647 w 1201"/>
              <a:gd name="T55" fmla="*/ 2147483647 h 1170"/>
              <a:gd name="T56" fmla="*/ 2147483647 w 1201"/>
              <a:gd name="T57" fmla="*/ 2147483647 h 1170"/>
              <a:gd name="T58" fmla="*/ 2147483647 w 1201"/>
              <a:gd name="T59" fmla="*/ 2147483647 h 1170"/>
              <a:gd name="T60" fmla="*/ 2147483647 w 1201"/>
              <a:gd name="T61" fmla="*/ 2147483647 h 1170"/>
              <a:gd name="T62" fmla="*/ 2147483647 w 1201"/>
              <a:gd name="T63" fmla="*/ 2147483647 h 1170"/>
              <a:gd name="T64" fmla="*/ 2147483647 w 1201"/>
              <a:gd name="T65" fmla="*/ 2147483647 h 1170"/>
              <a:gd name="T66" fmla="*/ 2147483647 w 1201"/>
              <a:gd name="T67" fmla="*/ 2147483647 h 1170"/>
              <a:gd name="T68" fmla="*/ 2147483647 w 1201"/>
              <a:gd name="T69" fmla="*/ 2147483647 h 1170"/>
              <a:gd name="T70" fmla="*/ 2147483647 w 1201"/>
              <a:gd name="T71" fmla="*/ 2147483647 h 1170"/>
              <a:gd name="T72" fmla="*/ 2147483647 w 1201"/>
              <a:gd name="T73" fmla="*/ 2147483647 h 1170"/>
              <a:gd name="T74" fmla="*/ 2147483647 w 1201"/>
              <a:gd name="T75" fmla="*/ 2147483647 h 1170"/>
              <a:gd name="T76" fmla="*/ 2147483647 w 1201"/>
              <a:gd name="T77" fmla="*/ 2147483647 h 1170"/>
              <a:gd name="T78" fmla="*/ 2147483647 w 1201"/>
              <a:gd name="T79" fmla="*/ 2147483647 h 1170"/>
              <a:gd name="T80" fmla="*/ 2147483647 w 1201"/>
              <a:gd name="T81" fmla="*/ 2147483647 h 1170"/>
              <a:gd name="T82" fmla="*/ 2147483647 w 1201"/>
              <a:gd name="T83" fmla="*/ 2147483647 h 1170"/>
              <a:gd name="T84" fmla="*/ 2147483647 w 1201"/>
              <a:gd name="T85" fmla="*/ 2147483647 h 11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1"/>
              <a:gd name="T130" fmla="*/ 0 h 1170"/>
              <a:gd name="T131" fmla="*/ 1201 w 1201"/>
              <a:gd name="T132" fmla="*/ 1170 h 11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1" h="1170">
                <a:moveTo>
                  <a:pt x="32" y="883"/>
                </a:moveTo>
                <a:lnTo>
                  <a:pt x="60" y="855"/>
                </a:lnTo>
                <a:lnTo>
                  <a:pt x="226" y="495"/>
                </a:lnTo>
                <a:lnTo>
                  <a:pt x="230" y="471"/>
                </a:lnTo>
                <a:lnTo>
                  <a:pt x="262" y="433"/>
                </a:lnTo>
                <a:lnTo>
                  <a:pt x="230" y="449"/>
                </a:lnTo>
                <a:lnTo>
                  <a:pt x="206" y="447"/>
                </a:lnTo>
                <a:lnTo>
                  <a:pt x="200" y="431"/>
                </a:lnTo>
                <a:lnTo>
                  <a:pt x="188" y="435"/>
                </a:lnTo>
                <a:lnTo>
                  <a:pt x="164" y="405"/>
                </a:lnTo>
                <a:lnTo>
                  <a:pt x="142" y="407"/>
                </a:lnTo>
                <a:lnTo>
                  <a:pt x="84" y="373"/>
                </a:lnTo>
                <a:lnTo>
                  <a:pt x="88" y="347"/>
                </a:lnTo>
                <a:lnTo>
                  <a:pt x="50" y="354"/>
                </a:lnTo>
                <a:lnTo>
                  <a:pt x="42" y="325"/>
                </a:lnTo>
                <a:lnTo>
                  <a:pt x="20" y="309"/>
                </a:lnTo>
                <a:lnTo>
                  <a:pt x="20" y="289"/>
                </a:lnTo>
                <a:lnTo>
                  <a:pt x="0" y="273"/>
                </a:lnTo>
                <a:lnTo>
                  <a:pt x="0" y="127"/>
                </a:lnTo>
                <a:lnTo>
                  <a:pt x="26" y="119"/>
                </a:lnTo>
                <a:lnTo>
                  <a:pt x="42" y="97"/>
                </a:lnTo>
                <a:lnTo>
                  <a:pt x="74" y="95"/>
                </a:lnTo>
                <a:lnTo>
                  <a:pt x="94" y="83"/>
                </a:lnTo>
                <a:lnTo>
                  <a:pt x="126" y="79"/>
                </a:lnTo>
                <a:lnTo>
                  <a:pt x="140" y="59"/>
                </a:lnTo>
                <a:lnTo>
                  <a:pt x="164" y="55"/>
                </a:lnTo>
                <a:lnTo>
                  <a:pt x="198" y="63"/>
                </a:lnTo>
                <a:lnTo>
                  <a:pt x="220" y="59"/>
                </a:lnTo>
                <a:lnTo>
                  <a:pt x="248" y="67"/>
                </a:lnTo>
                <a:lnTo>
                  <a:pt x="274" y="65"/>
                </a:lnTo>
                <a:lnTo>
                  <a:pt x="280" y="51"/>
                </a:lnTo>
                <a:lnTo>
                  <a:pt x="260" y="23"/>
                </a:lnTo>
                <a:lnTo>
                  <a:pt x="272" y="9"/>
                </a:lnTo>
                <a:lnTo>
                  <a:pt x="289" y="13"/>
                </a:lnTo>
                <a:lnTo>
                  <a:pt x="304" y="18"/>
                </a:lnTo>
                <a:lnTo>
                  <a:pt x="319" y="13"/>
                </a:lnTo>
                <a:lnTo>
                  <a:pt x="337" y="9"/>
                </a:lnTo>
                <a:lnTo>
                  <a:pt x="358" y="0"/>
                </a:lnTo>
                <a:lnTo>
                  <a:pt x="377" y="7"/>
                </a:lnTo>
                <a:lnTo>
                  <a:pt x="385" y="27"/>
                </a:lnTo>
                <a:lnTo>
                  <a:pt x="389" y="75"/>
                </a:lnTo>
                <a:lnTo>
                  <a:pt x="427" y="78"/>
                </a:lnTo>
                <a:lnTo>
                  <a:pt x="463" y="111"/>
                </a:lnTo>
                <a:lnTo>
                  <a:pt x="494" y="111"/>
                </a:lnTo>
                <a:lnTo>
                  <a:pt x="518" y="132"/>
                </a:lnTo>
                <a:lnTo>
                  <a:pt x="514" y="156"/>
                </a:lnTo>
                <a:lnTo>
                  <a:pt x="541" y="174"/>
                </a:lnTo>
                <a:lnTo>
                  <a:pt x="541" y="205"/>
                </a:lnTo>
                <a:lnTo>
                  <a:pt x="554" y="234"/>
                </a:lnTo>
                <a:lnTo>
                  <a:pt x="559" y="253"/>
                </a:lnTo>
                <a:lnTo>
                  <a:pt x="587" y="274"/>
                </a:lnTo>
                <a:lnTo>
                  <a:pt x="584" y="291"/>
                </a:lnTo>
                <a:lnTo>
                  <a:pt x="587" y="301"/>
                </a:lnTo>
                <a:lnTo>
                  <a:pt x="602" y="306"/>
                </a:lnTo>
                <a:lnTo>
                  <a:pt x="599" y="325"/>
                </a:lnTo>
                <a:lnTo>
                  <a:pt x="613" y="330"/>
                </a:lnTo>
                <a:lnTo>
                  <a:pt x="613" y="343"/>
                </a:lnTo>
                <a:lnTo>
                  <a:pt x="644" y="357"/>
                </a:lnTo>
                <a:lnTo>
                  <a:pt x="667" y="355"/>
                </a:lnTo>
                <a:lnTo>
                  <a:pt x="680" y="339"/>
                </a:lnTo>
                <a:lnTo>
                  <a:pt x="695" y="322"/>
                </a:lnTo>
                <a:lnTo>
                  <a:pt x="709" y="310"/>
                </a:lnTo>
                <a:lnTo>
                  <a:pt x="715" y="330"/>
                </a:lnTo>
                <a:lnTo>
                  <a:pt x="737" y="358"/>
                </a:lnTo>
                <a:lnTo>
                  <a:pt x="782" y="373"/>
                </a:lnTo>
                <a:lnTo>
                  <a:pt x="835" y="385"/>
                </a:lnTo>
                <a:lnTo>
                  <a:pt x="887" y="379"/>
                </a:lnTo>
                <a:lnTo>
                  <a:pt x="913" y="360"/>
                </a:lnTo>
                <a:lnTo>
                  <a:pt x="923" y="348"/>
                </a:lnTo>
                <a:lnTo>
                  <a:pt x="937" y="343"/>
                </a:lnTo>
                <a:lnTo>
                  <a:pt x="944" y="316"/>
                </a:lnTo>
                <a:lnTo>
                  <a:pt x="961" y="306"/>
                </a:lnTo>
                <a:lnTo>
                  <a:pt x="971" y="285"/>
                </a:lnTo>
                <a:lnTo>
                  <a:pt x="982" y="289"/>
                </a:lnTo>
                <a:lnTo>
                  <a:pt x="985" y="291"/>
                </a:lnTo>
                <a:lnTo>
                  <a:pt x="1006" y="297"/>
                </a:lnTo>
                <a:lnTo>
                  <a:pt x="1027" y="312"/>
                </a:lnTo>
                <a:lnTo>
                  <a:pt x="1052" y="297"/>
                </a:lnTo>
                <a:lnTo>
                  <a:pt x="1093" y="306"/>
                </a:lnTo>
                <a:lnTo>
                  <a:pt x="1151" y="333"/>
                </a:lnTo>
                <a:lnTo>
                  <a:pt x="1193" y="345"/>
                </a:lnTo>
                <a:lnTo>
                  <a:pt x="1201" y="364"/>
                </a:lnTo>
                <a:lnTo>
                  <a:pt x="1199" y="397"/>
                </a:lnTo>
                <a:lnTo>
                  <a:pt x="1192" y="429"/>
                </a:lnTo>
                <a:lnTo>
                  <a:pt x="1184" y="451"/>
                </a:lnTo>
                <a:lnTo>
                  <a:pt x="1171" y="466"/>
                </a:lnTo>
                <a:lnTo>
                  <a:pt x="1172" y="484"/>
                </a:lnTo>
                <a:lnTo>
                  <a:pt x="1156" y="496"/>
                </a:lnTo>
                <a:lnTo>
                  <a:pt x="1160" y="517"/>
                </a:lnTo>
                <a:lnTo>
                  <a:pt x="1135" y="553"/>
                </a:lnTo>
                <a:lnTo>
                  <a:pt x="1115" y="583"/>
                </a:lnTo>
                <a:lnTo>
                  <a:pt x="1111" y="608"/>
                </a:lnTo>
                <a:lnTo>
                  <a:pt x="1090" y="630"/>
                </a:lnTo>
                <a:lnTo>
                  <a:pt x="1067" y="669"/>
                </a:lnTo>
                <a:lnTo>
                  <a:pt x="1045" y="675"/>
                </a:lnTo>
                <a:lnTo>
                  <a:pt x="1024" y="700"/>
                </a:lnTo>
                <a:lnTo>
                  <a:pt x="988" y="721"/>
                </a:lnTo>
                <a:lnTo>
                  <a:pt x="957" y="747"/>
                </a:lnTo>
                <a:lnTo>
                  <a:pt x="968" y="759"/>
                </a:lnTo>
                <a:lnTo>
                  <a:pt x="991" y="751"/>
                </a:lnTo>
                <a:lnTo>
                  <a:pt x="1012" y="772"/>
                </a:lnTo>
                <a:lnTo>
                  <a:pt x="1013" y="786"/>
                </a:lnTo>
                <a:lnTo>
                  <a:pt x="1000" y="789"/>
                </a:lnTo>
                <a:lnTo>
                  <a:pt x="1006" y="805"/>
                </a:lnTo>
                <a:lnTo>
                  <a:pt x="988" y="837"/>
                </a:lnTo>
                <a:lnTo>
                  <a:pt x="964" y="852"/>
                </a:lnTo>
                <a:lnTo>
                  <a:pt x="958" y="882"/>
                </a:lnTo>
                <a:lnTo>
                  <a:pt x="929" y="882"/>
                </a:lnTo>
                <a:lnTo>
                  <a:pt x="911" y="897"/>
                </a:lnTo>
                <a:lnTo>
                  <a:pt x="913" y="936"/>
                </a:lnTo>
                <a:lnTo>
                  <a:pt x="893" y="952"/>
                </a:lnTo>
                <a:lnTo>
                  <a:pt x="899" y="972"/>
                </a:lnTo>
                <a:lnTo>
                  <a:pt x="919" y="979"/>
                </a:lnTo>
                <a:lnTo>
                  <a:pt x="919" y="999"/>
                </a:lnTo>
                <a:lnTo>
                  <a:pt x="913" y="1021"/>
                </a:lnTo>
                <a:lnTo>
                  <a:pt x="889" y="1060"/>
                </a:lnTo>
                <a:lnTo>
                  <a:pt x="866" y="1078"/>
                </a:lnTo>
                <a:lnTo>
                  <a:pt x="832" y="1119"/>
                </a:lnTo>
                <a:lnTo>
                  <a:pt x="833" y="1146"/>
                </a:lnTo>
                <a:lnTo>
                  <a:pt x="813" y="1170"/>
                </a:lnTo>
                <a:lnTo>
                  <a:pt x="206" y="1131"/>
                </a:lnTo>
                <a:lnTo>
                  <a:pt x="193" y="1116"/>
                </a:lnTo>
                <a:lnTo>
                  <a:pt x="181" y="1117"/>
                </a:lnTo>
                <a:lnTo>
                  <a:pt x="157" y="1084"/>
                </a:lnTo>
                <a:lnTo>
                  <a:pt x="137" y="1081"/>
                </a:lnTo>
                <a:lnTo>
                  <a:pt x="118" y="1065"/>
                </a:lnTo>
                <a:lnTo>
                  <a:pt x="116" y="1021"/>
                </a:lnTo>
                <a:lnTo>
                  <a:pt x="101" y="1000"/>
                </a:lnTo>
                <a:lnTo>
                  <a:pt x="92" y="967"/>
                </a:lnTo>
                <a:lnTo>
                  <a:pt x="74" y="925"/>
                </a:lnTo>
                <a:lnTo>
                  <a:pt x="32" y="883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208397" name="Forma livre 358"/>
          <p:cNvSpPr>
            <a:spLocks noChangeArrowheads="1"/>
          </p:cNvSpPr>
          <p:nvPr/>
        </p:nvSpPr>
        <p:spPr bwMode="auto">
          <a:xfrm>
            <a:off x="2578100" y="4133850"/>
            <a:ext cx="1701800" cy="1549400"/>
          </a:xfrm>
          <a:custGeom>
            <a:avLst/>
            <a:gdLst>
              <a:gd name="T0" fmla="*/ 0 w 1701800"/>
              <a:gd name="T1" fmla="*/ 0 h 1549400"/>
              <a:gd name="T2" fmla="*/ 222250 w 1701800"/>
              <a:gd name="T3" fmla="*/ 317500 h 1549400"/>
              <a:gd name="T4" fmla="*/ 819150 w 1701800"/>
              <a:gd name="T5" fmla="*/ 768350 h 1549400"/>
              <a:gd name="T6" fmla="*/ 1193800 w 1701800"/>
              <a:gd name="T7" fmla="*/ 1428750 h 1549400"/>
              <a:gd name="T8" fmla="*/ 1517650 w 1701800"/>
              <a:gd name="T9" fmla="*/ 1492250 h 1549400"/>
              <a:gd name="T10" fmla="*/ 1701800 w 1701800"/>
              <a:gd name="T11" fmla="*/ 1498600 h 1549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01800"/>
              <a:gd name="T19" fmla="*/ 0 h 1549400"/>
              <a:gd name="T20" fmla="*/ 1701800 w 1701800"/>
              <a:gd name="T21" fmla="*/ 1549400 h 1549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01800" h="1549400">
                <a:moveTo>
                  <a:pt x="0" y="0"/>
                </a:moveTo>
                <a:cubicBezTo>
                  <a:pt x="42862" y="94721"/>
                  <a:pt x="85725" y="189442"/>
                  <a:pt x="222250" y="317500"/>
                </a:cubicBezTo>
                <a:cubicBezTo>
                  <a:pt x="358775" y="445558"/>
                  <a:pt x="657225" y="583142"/>
                  <a:pt x="819150" y="768350"/>
                </a:cubicBezTo>
                <a:cubicBezTo>
                  <a:pt x="981075" y="953558"/>
                  <a:pt x="1077383" y="1308100"/>
                  <a:pt x="1193800" y="1428750"/>
                </a:cubicBezTo>
                <a:cubicBezTo>
                  <a:pt x="1310217" y="1549400"/>
                  <a:pt x="1432983" y="1480608"/>
                  <a:pt x="1517650" y="1492250"/>
                </a:cubicBezTo>
                <a:cubicBezTo>
                  <a:pt x="1602317" y="1503892"/>
                  <a:pt x="1652058" y="1501246"/>
                  <a:pt x="1701800" y="149860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11270" name="Freeform 50"/>
          <p:cNvSpPr>
            <a:spLocks noChangeAspect="1"/>
          </p:cNvSpPr>
          <p:nvPr/>
        </p:nvSpPr>
        <p:spPr bwMode="auto">
          <a:xfrm>
            <a:off x="5880100" y="2390775"/>
            <a:ext cx="1530350" cy="2060575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208564" name="Freeform 180"/>
          <p:cNvSpPr>
            <a:spLocks/>
          </p:cNvSpPr>
          <p:nvPr/>
        </p:nvSpPr>
        <p:spPr bwMode="auto">
          <a:xfrm>
            <a:off x="5649913" y="2382838"/>
            <a:ext cx="254000" cy="865187"/>
          </a:xfrm>
          <a:custGeom>
            <a:avLst/>
            <a:gdLst/>
            <a:ahLst/>
            <a:cxnLst>
              <a:cxn ang="0">
                <a:pos x="160" y="545"/>
              </a:cxn>
              <a:cxn ang="0">
                <a:pos x="104" y="490"/>
              </a:cxn>
              <a:cxn ang="0">
                <a:pos x="54" y="424"/>
              </a:cxn>
              <a:cxn ang="0">
                <a:pos x="33" y="394"/>
              </a:cxn>
              <a:cxn ang="0">
                <a:pos x="23" y="363"/>
              </a:cxn>
              <a:cxn ang="0">
                <a:pos x="49" y="151"/>
              </a:cxn>
              <a:cxn ang="0">
                <a:pos x="74" y="106"/>
              </a:cxn>
              <a:cxn ang="0">
                <a:pos x="84" y="0"/>
              </a:cxn>
            </a:cxnLst>
            <a:rect l="0" t="0" r="r" b="b"/>
            <a:pathLst>
              <a:path w="160" h="545">
                <a:moveTo>
                  <a:pt x="160" y="545"/>
                </a:moveTo>
                <a:cubicBezTo>
                  <a:pt x="145" y="522"/>
                  <a:pt x="126" y="505"/>
                  <a:pt x="104" y="490"/>
                </a:cubicBezTo>
                <a:cubicBezTo>
                  <a:pt x="95" y="464"/>
                  <a:pt x="77" y="439"/>
                  <a:pt x="54" y="424"/>
                </a:cubicBezTo>
                <a:cubicBezTo>
                  <a:pt x="47" y="414"/>
                  <a:pt x="40" y="404"/>
                  <a:pt x="33" y="394"/>
                </a:cubicBezTo>
                <a:cubicBezTo>
                  <a:pt x="27" y="385"/>
                  <a:pt x="23" y="363"/>
                  <a:pt x="23" y="363"/>
                </a:cubicBezTo>
                <a:cubicBezTo>
                  <a:pt x="24" y="340"/>
                  <a:pt x="0" y="195"/>
                  <a:pt x="49" y="151"/>
                </a:cubicBezTo>
                <a:cubicBezTo>
                  <a:pt x="54" y="135"/>
                  <a:pt x="74" y="106"/>
                  <a:pt x="74" y="106"/>
                </a:cubicBezTo>
                <a:cubicBezTo>
                  <a:pt x="80" y="68"/>
                  <a:pt x="84" y="39"/>
                  <a:pt x="84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568" name="Freeform 184"/>
          <p:cNvSpPr>
            <a:spLocks/>
          </p:cNvSpPr>
          <p:nvPr/>
        </p:nvSpPr>
        <p:spPr bwMode="auto">
          <a:xfrm>
            <a:off x="6408738" y="2735263"/>
            <a:ext cx="531812" cy="1114425"/>
          </a:xfrm>
          <a:custGeom>
            <a:avLst/>
            <a:gdLst/>
            <a:ahLst/>
            <a:cxnLst>
              <a:cxn ang="0">
                <a:pos x="0" y="702"/>
              </a:cxn>
              <a:cxn ang="0">
                <a:pos x="5" y="525"/>
              </a:cxn>
              <a:cxn ang="0">
                <a:pos x="15" y="490"/>
              </a:cxn>
              <a:cxn ang="0">
                <a:pos x="61" y="455"/>
              </a:cxn>
              <a:cxn ang="0">
                <a:pos x="106" y="440"/>
              </a:cxn>
              <a:cxn ang="0">
                <a:pos x="298" y="399"/>
              </a:cxn>
              <a:cxn ang="0">
                <a:pos x="303" y="237"/>
              </a:cxn>
              <a:cxn ang="0">
                <a:pos x="243" y="0"/>
              </a:cxn>
            </a:cxnLst>
            <a:rect l="0" t="0" r="r" b="b"/>
            <a:pathLst>
              <a:path w="335" h="702">
                <a:moveTo>
                  <a:pt x="0" y="702"/>
                </a:moveTo>
                <a:cubicBezTo>
                  <a:pt x="2" y="643"/>
                  <a:pt x="2" y="584"/>
                  <a:pt x="5" y="525"/>
                </a:cubicBezTo>
                <a:cubicBezTo>
                  <a:pt x="5" y="523"/>
                  <a:pt x="13" y="493"/>
                  <a:pt x="15" y="490"/>
                </a:cubicBezTo>
                <a:cubicBezTo>
                  <a:pt x="24" y="477"/>
                  <a:pt x="51" y="462"/>
                  <a:pt x="61" y="455"/>
                </a:cubicBezTo>
                <a:cubicBezTo>
                  <a:pt x="74" y="446"/>
                  <a:pt x="106" y="440"/>
                  <a:pt x="106" y="440"/>
                </a:cubicBezTo>
                <a:cubicBezTo>
                  <a:pt x="137" y="406"/>
                  <a:pt x="255" y="403"/>
                  <a:pt x="298" y="399"/>
                </a:cubicBezTo>
                <a:cubicBezTo>
                  <a:pt x="335" y="344"/>
                  <a:pt x="311" y="385"/>
                  <a:pt x="303" y="237"/>
                </a:cubicBezTo>
                <a:cubicBezTo>
                  <a:pt x="298" y="155"/>
                  <a:pt x="243" y="84"/>
                  <a:pt x="243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569" name="Freeform 185"/>
          <p:cNvSpPr>
            <a:spLocks/>
          </p:cNvSpPr>
          <p:nvPr/>
        </p:nvSpPr>
        <p:spPr bwMode="auto">
          <a:xfrm>
            <a:off x="6862763" y="3271838"/>
            <a:ext cx="171450" cy="377825"/>
          </a:xfrm>
          <a:custGeom>
            <a:avLst/>
            <a:gdLst/>
            <a:ahLst/>
            <a:cxnLst>
              <a:cxn ang="0">
                <a:pos x="108" y="238"/>
              </a:cxn>
              <a:cxn ang="0">
                <a:pos x="68" y="192"/>
              </a:cxn>
              <a:cxn ang="0">
                <a:pos x="38" y="162"/>
              </a:cxn>
              <a:cxn ang="0">
                <a:pos x="38" y="86"/>
              </a:cxn>
              <a:cxn ang="0">
                <a:pos x="43" y="0"/>
              </a:cxn>
            </a:cxnLst>
            <a:rect l="0" t="0" r="r" b="b"/>
            <a:pathLst>
              <a:path w="108" h="238">
                <a:moveTo>
                  <a:pt x="108" y="238"/>
                </a:moveTo>
                <a:cubicBezTo>
                  <a:pt x="90" y="212"/>
                  <a:pt x="101" y="226"/>
                  <a:pt x="68" y="192"/>
                </a:cubicBezTo>
                <a:cubicBezTo>
                  <a:pt x="58" y="182"/>
                  <a:pt x="38" y="162"/>
                  <a:pt x="38" y="162"/>
                </a:cubicBezTo>
                <a:cubicBezTo>
                  <a:pt x="28" y="133"/>
                  <a:pt x="0" y="120"/>
                  <a:pt x="38" y="86"/>
                </a:cubicBezTo>
                <a:cubicBezTo>
                  <a:pt x="50" y="49"/>
                  <a:pt x="43" y="76"/>
                  <a:pt x="43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399" name="Forma livre 357"/>
          <p:cNvSpPr>
            <a:spLocks noChangeArrowheads="1"/>
          </p:cNvSpPr>
          <p:nvPr/>
        </p:nvSpPr>
        <p:spPr bwMode="auto">
          <a:xfrm>
            <a:off x="5765800" y="2489200"/>
            <a:ext cx="369888" cy="3098800"/>
          </a:xfrm>
          <a:custGeom>
            <a:avLst/>
            <a:gdLst>
              <a:gd name="T0" fmla="*/ 127547 w 369358"/>
              <a:gd name="T1" fmla="*/ 0 h 2635250"/>
              <a:gd name="T2" fmla="*/ 235963 w 369358"/>
              <a:gd name="T3" fmla="*/ 327813 h 2635250"/>
              <a:gd name="T4" fmla="*/ 357133 w 369358"/>
              <a:gd name="T5" fmla="*/ 862022 h 2635250"/>
              <a:gd name="T6" fmla="*/ 318869 w 369358"/>
              <a:gd name="T7" fmla="*/ 1651199 h 2635250"/>
              <a:gd name="T8" fmla="*/ 350756 w 369358"/>
              <a:gd name="T9" fmla="*/ 1930447 h 2635250"/>
              <a:gd name="T10" fmla="*/ 197698 w 369358"/>
              <a:gd name="T11" fmla="*/ 3144561 h 2635250"/>
              <a:gd name="T12" fmla="*/ 165812 w 369358"/>
              <a:gd name="T13" fmla="*/ 3630209 h 2635250"/>
              <a:gd name="T14" fmla="*/ 31888 w 369358"/>
              <a:gd name="T15" fmla="*/ 4431524 h 2635250"/>
              <a:gd name="T16" fmla="*/ 0 w 369358"/>
              <a:gd name="T17" fmla="*/ 5038583 h 2635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9358"/>
              <a:gd name="T28" fmla="*/ 0 h 2635250"/>
              <a:gd name="T29" fmla="*/ 369358 w 369358"/>
              <a:gd name="T30" fmla="*/ 2635250 h 2635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9358" h="2635250">
                <a:moveTo>
                  <a:pt x="127000" y="0"/>
                </a:moveTo>
                <a:cubicBezTo>
                  <a:pt x="161925" y="48154"/>
                  <a:pt x="196850" y="96308"/>
                  <a:pt x="234950" y="171450"/>
                </a:cubicBezTo>
                <a:cubicBezTo>
                  <a:pt x="273050" y="246592"/>
                  <a:pt x="341842" y="335492"/>
                  <a:pt x="355600" y="450850"/>
                </a:cubicBezTo>
                <a:cubicBezTo>
                  <a:pt x="369358" y="566208"/>
                  <a:pt x="318558" y="770467"/>
                  <a:pt x="317500" y="863600"/>
                </a:cubicBezTo>
                <a:cubicBezTo>
                  <a:pt x="316442" y="956733"/>
                  <a:pt x="369358" y="879475"/>
                  <a:pt x="349250" y="1009650"/>
                </a:cubicBezTo>
                <a:cubicBezTo>
                  <a:pt x="329142" y="1139825"/>
                  <a:pt x="227542" y="1496483"/>
                  <a:pt x="196850" y="1644650"/>
                </a:cubicBezTo>
                <a:cubicBezTo>
                  <a:pt x="166158" y="1792817"/>
                  <a:pt x="192617" y="1786467"/>
                  <a:pt x="165100" y="1898650"/>
                </a:cubicBezTo>
                <a:cubicBezTo>
                  <a:pt x="137583" y="2010833"/>
                  <a:pt x="59267" y="2194983"/>
                  <a:pt x="31750" y="2317750"/>
                </a:cubicBezTo>
                <a:cubicBezTo>
                  <a:pt x="4233" y="2440517"/>
                  <a:pt x="0" y="2635250"/>
                  <a:pt x="0" y="263525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00" name="Forma livre 356"/>
          <p:cNvSpPr>
            <a:spLocks noChangeArrowheads="1"/>
          </p:cNvSpPr>
          <p:nvPr/>
        </p:nvSpPr>
        <p:spPr bwMode="auto">
          <a:xfrm>
            <a:off x="5613400" y="2667000"/>
            <a:ext cx="1247775" cy="784225"/>
          </a:xfrm>
          <a:custGeom>
            <a:avLst/>
            <a:gdLst>
              <a:gd name="T0" fmla="*/ 17753 w 1248410"/>
              <a:gd name="T1" fmla="*/ 782957 h 784860"/>
              <a:gd name="T2" fmla="*/ 40577 w 1248410"/>
              <a:gd name="T3" fmla="*/ 653731 h 784860"/>
              <a:gd name="T4" fmla="*/ 261221 w 1248410"/>
              <a:gd name="T5" fmla="*/ 585317 h 784860"/>
              <a:gd name="T6" fmla="*/ 367739 w 1248410"/>
              <a:gd name="T7" fmla="*/ 585317 h 784860"/>
              <a:gd name="T8" fmla="*/ 481864 w 1248410"/>
              <a:gd name="T9" fmla="*/ 509302 h 784860"/>
              <a:gd name="T10" fmla="*/ 649248 w 1248410"/>
              <a:gd name="T11" fmla="*/ 532107 h 784860"/>
              <a:gd name="T12" fmla="*/ 877499 w 1248410"/>
              <a:gd name="T13" fmla="*/ 220443 h 784860"/>
              <a:gd name="T14" fmla="*/ 1189443 w 1248410"/>
              <a:gd name="T15" fmla="*/ 129225 h 784860"/>
              <a:gd name="T16" fmla="*/ 1219877 w 1248410"/>
              <a:gd name="T17" fmla="*/ 0 h 784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8410"/>
              <a:gd name="T28" fmla="*/ 0 h 784860"/>
              <a:gd name="T29" fmla="*/ 1248410 w 1248410"/>
              <a:gd name="T30" fmla="*/ 784860 h 784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8410" h="784860">
                <a:moveTo>
                  <a:pt x="17780" y="784860"/>
                </a:moveTo>
                <a:cubicBezTo>
                  <a:pt x="8890" y="736600"/>
                  <a:pt x="0" y="688340"/>
                  <a:pt x="40640" y="655320"/>
                </a:cubicBezTo>
                <a:cubicBezTo>
                  <a:pt x="81280" y="622300"/>
                  <a:pt x="207010" y="598170"/>
                  <a:pt x="261620" y="586740"/>
                </a:cubicBezTo>
                <a:cubicBezTo>
                  <a:pt x="316230" y="575310"/>
                  <a:pt x="331470" y="599440"/>
                  <a:pt x="368300" y="586740"/>
                </a:cubicBezTo>
                <a:cubicBezTo>
                  <a:pt x="405130" y="574040"/>
                  <a:pt x="435610" y="519430"/>
                  <a:pt x="482600" y="510540"/>
                </a:cubicBezTo>
                <a:cubicBezTo>
                  <a:pt x="529590" y="501650"/>
                  <a:pt x="584200" y="581660"/>
                  <a:pt x="650240" y="533400"/>
                </a:cubicBezTo>
                <a:cubicBezTo>
                  <a:pt x="716280" y="485140"/>
                  <a:pt x="788670" y="288290"/>
                  <a:pt x="878840" y="220980"/>
                </a:cubicBezTo>
                <a:cubicBezTo>
                  <a:pt x="969010" y="153670"/>
                  <a:pt x="1134110" y="166370"/>
                  <a:pt x="1191260" y="129540"/>
                </a:cubicBezTo>
                <a:cubicBezTo>
                  <a:pt x="1248410" y="92710"/>
                  <a:pt x="1219200" y="20320"/>
                  <a:pt x="1221740" y="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01" name="Forma livre 355"/>
          <p:cNvSpPr>
            <a:spLocks noChangeArrowheads="1"/>
          </p:cNvSpPr>
          <p:nvPr/>
        </p:nvSpPr>
        <p:spPr bwMode="auto">
          <a:xfrm>
            <a:off x="4259263" y="5295900"/>
            <a:ext cx="655637" cy="600075"/>
          </a:xfrm>
          <a:custGeom>
            <a:avLst/>
            <a:gdLst>
              <a:gd name="T0" fmla="*/ 83943 w 655320"/>
              <a:gd name="T1" fmla="*/ 0 h 463550"/>
              <a:gd name="T2" fmla="*/ 45786 w 655320"/>
              <a:gd name="T3" fmla="*/ 342745 h 463550"/>
              <a:gd name="T4" fmla="*/ 358659 w 655320"/>
              <a:gd name="T5" fmla="*/ 1156762 h 463550"/>
              <a:gd name="T6" fmla="*/ 656271 w 655320"/>
              <a:gd name="T7" fmla="*/ 1221027 h 463550"/>
              <a:gd name="T8" fmla="*/ 0 60000 65536"/>
              <a:gd name="T9" fmla="*/ 0 60000 65536"/>
              <a:gd name="T10" fmla="*/ 0 60000 65536"/>
              <a:gd name="T11" fmla="*/ 0 60000 65536"/>
              <a:gd name="T12" fmla="*/ 0 w 655320"/>
              <a:gd name="T13" fmla="*/ 0 h 463550"/>
              <a:gd name="T14" fmla="*/ 655320 w 655320"/>
              <a:gd name="T15" fmla="*/ 463550 h 463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5320" h="463550">
                <a:moveTo>
                  <a:pt x="83820" y="0"/>
                </a:moveTo>
                <a:cubicBezTo>
                  <a:pt x="41910" y="26670"/>
                  <a:pt x="0" y="53340"/>
                  <a:pt x="45720" y="121920"/>
                </a:cubicBezTo>
                <a:cubicBezTo>
                  <a:pt x="91440" y="190500"/>
                  <a:pt x="256540" y="359410"/>
                  <a:pt x="358140" y="411480"/>
                </a:cubicBezTo>
                <a:cubicBezTo>
                  <a:pt x="459740" y="463550"/>
                  <a:pt x="610870" y="427990"/>
                  <a:pt x="655320" y="43434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02" name="Freeform 45"/>
          <p:cNvSpPr>
            <a:spLocks noChangeAspect="1"/>
          </p:cNvSpPr>
          <p:nvPr/>
        </p:nvSpPr>
        <p:spPr bwMode="auto">
          <a:xfrm>
            <a:off x="5462588" y="2008188"/>
            <a:ext cx="442912" cy="406400"/>
          </a:xfrm>
          <a:custGeom>
            <a:avLst/>
            <a:gdLst>
              <a:gd name="T0" fmla="*/ 2147483647 w 234"/>
              <a:gd name="T1" fmla="*/ 0 h 194"/>
              <a:gd name="T2" fmla="*/ 2147483647 w 234"/>
              <a:gd name="T3" fmla="*/ 2147483647 h 194"/>
              <a:gd name="T4" fmla="*/ 2147483647 w 234"/>
              <a:gd name="T5" fmla="*/ 2147483647 h 194"/>
              <a:gd name="T6" fmla="*/ 2147483647 w 234"/>
              <a:gd name="T7" fmla="*/ 2147483647 h 194"/>
              <a:gd name="T8" fmla="*/ 0 w 234"/>
              <a:gd name="T9" fmla="*/ 2147483647 h 194"/>
              <a:gd name="T10" fmla="*/ 0 w 234"/>
              <a:gd name="T11" fmla="*/ 2147483647 h 194"/>
              <a:gd name="T12" fmla="*/ 2147483647 w 234"/>
              <a:gd name="T13" fmla="*/ 2147483647 h 194"/>
              <a:gd name="T14" fmla="*/ 2147483647 w 234"/>
              <a:gd name="T15" fmla="*/ 2147483647 h 194"/>
              <a:gd name="T16" fmla="*/ 2147483647 w 234"/>
              <a:gd name="T17" fmla="*/ 2147483647 h 194"/>
              <a:gd name="T18" fmla="*/ 2147483647 w 234"/>
              <a:gd name="T19" fmla="*/ 2147483647 h 194"/>
              <a:gd name="T20" fmla="*/ 2147483647 w 234"/>
              <a:gd name="T21" fmla="*/ 2147483647 h 194"/>
              <a:gd name="T22" fmla="*/ 2147483647 w 234"/>
              <a:gd name="T23" fmla="*/ 2147483647 h 194"/>
              <a:gd name="T24" fmla="*/ 2147483647 w 234"/>
              <a:gd name="T25" fmla="*/ 2147483647 h 194"/>
              <a:gd name="T26" fmla="*/ 2147483647 w 234"/>
              <a:gd name="T27" fmla="*/ 2147483647 h 194"/>
              <a:gd name="T28" fmla="*/ 2147483647 w 234"/>
              <a:gd name="T29" fmla="*/ 2147483647 h 194"/>
              <a:gd name="T30" fmla="*/ 2147483647 w 234"/>
              <a:gd name="T31" fmla="*/ 2147483647 h 194"/>
              <a:gd name="T32" fmla="*/ 2147483647 w 234"/>
              <a:gd name="T33" fmla="*/ 2147483647 h 194"/>
              <a:gd name="T34" fmla="*/ 2147483647 w 234"/>
              <a:gd name="T35" fmla="*/ 2147483647 h 194"/>
              <a:gd name="T36" fmla="*/ 2147483647 w 234"/>
              <a:gd name="T37" fmla="*/ 2147483647 h 194"/>
              <a:gd name="T38" fmla="*/ 2147483647 w 234"/>
              <a:gd name="T39" fmla="*/ 2147483647 h 194"/>
              <a:gd name="T40" fmla="*/ 2147483647 w 234"/>
              <a:gd name="T41" fmla="*/ 2147483647 h 194"/>
              <a:gd name="T42" fmla="*/ 2147483647 w 234"/>
              <a:gd name="T43" fmla="*/ 2147483647 h 194"/>
              <a:gd name="T44" fmla="*/ 2147483647 w 234"/>
              <a:gd name="T45" fmla="*/ 2147483647 h 194"/>
              <a:gd name="T46" fmla="*/ 2147483647 w 234"/>
              <a:gd name="T47" fmla="*/ 2147483647 h 194"/>
              <a:gd name="T48" fmla="*/ 2147483647 w 234"/>
              <a:gd name="T49" fmla="*/ 2147483647 h 194"/>
              <a:gd name="T50" fmla="*/ 2147483647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8403" name="Forma livre 352"/>
          <p:cNvSpPr>
            <a:spLocks noChangeArrowheads="1"/>
          </p:cNvSpPr>
          <p:nvPr/>
        </p:nvSpPr>
        <p:spPr bwMode="auto">
          <a:xfrm>
            <a:off x="5181600" y="2117725"/>
            <a:ext cx="792163" cy="361950"/>
          </a:xfrm>
          <a:custGeom>
            <a:avLst/>
            <a:gdLst>
              <a:gd name="T0" fmla="*/ 0 w 792480"/>
              <a:gd name="T1" fmla="*/ 289560 h 361950"/>
              <a:gd name="T2" fmla="*/ 433818 w 792480"/>
              <a:gd name="T3" fmla="*/ 350520 h 361950"/>
              <a:gd name="T4" fmla="*/ 654534 w 792480"/>
              <a:gd name="T5" fmla="*/ 220980 h 361950"/>
              <a:gd name="T6" fmla="*/ 791529 w 792480"/>
              <a:gd name="T7" fmla="*/ 0 h 361950"/>
              <a:gd name="T8" fmla="*/ 0 60000 65536"/>
              <a:gd name="T9" fmla="*/ 0 60000 65536"/>
              <a:gd name="T10" fmla="*/ 0 60000 65536"/>
              <a:gd name="T11" fmla="*/ 0 60000 65536"/>
              <a:gd name="T12" fmla="*/ 0 w 792480"/>
              <a:gd name="T13" fmla="*/ 0 h 361950"/>
              <a:gd name="T14" fmla="*/ 792480 w 79248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480" h="361950">
                <a:moveTo>
                  <a:pt x="0" y="289560"/>
                </a:moveTo>
                <a:cubicBezTo>
                  <a:pt x="162560" y="325755"/>
                  <a:pt x="325120" y="361950"/>
                  <a:pt x="434340" y="350520"/>
                </a:cubicBezTo>
                <a:cubicBezTo>
                  <a:pt x="543560" y="339090"/>
                  <a:pt x="595630" y="279400"/>
                  <a:pt x="655320" y="220980"/>
                </a:cubicBezTo>
                <a:cubicBezTo>
                  <a:pt x="715010" y="162560"/>
                  <a:pt x="765810" y="38100"/>
                  <a:pt x="792480" y="0"/>
                </a:cubicBezTo>
              </a:path>
            </a:pathLst>
          </a:custGeom>
          <a:noFill/>
          <a:ln w="31750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11269" name="Freeform 191"/>
          <p:cNvSpPr>
            <a:spLocks noChangeAspect="1"/>
          </p:cNvSpPr>
          <p:nvPr/>
        </p:nvSpPr>
        <p:spPr bwMode="auto">
          <a:xfrm>
            <a:off x="4548188" y="1141413"/>
            <a:ext cx="1052512" cy="1252537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8208405" name="Grupo 354"/>
          <p:cNvGrpSpPr>
            <a:grpSpLocks/>
          </p:cNvGrpSpPr>
          <p:nvPr/>
        </p:nvGrpSpPr>
        <p:grpSpPr bwMode="auto">
          <a:xfrm>
            <a:off x="2616200" y="1943100"/>
            <a:ext cx="3006725" cy="2152650"/>
            <a:chOff x="2616200" y="1943100"/>
            <a:chExt cx="3007360" cy="2152650"/>
          </a:xfrm>
        </p:grpSpPr>
        <p:sp>
          <p:nvSpPr>
            <p:cNvPr id="8208406" name="Forma livre 318"/>
            <p:cNvSpPr>
              <a:spLocks noChangeArrowheads="1"/>
            </p:cNvSpPr>
            <p:nvPr/>
          </p:nvSpPr>
          <p:spPr bwMode="auto">
            <a:xfrm>
              <a:off x="2616200" y="2743200"/>
              <a:ext cx="1085850" cy="1352550"/>
            </a:xfrm>
            <a:custGeom>
              <a:avLst/>
              <a:gdLst>
                <a:gd name="T0" fmla="*/ 0 w 1085850"/>
                <a:gd name="T1" fmla="*/ 1352550 h 1352550"/>
                <a:gd name="T2" fmla="*/ 107950 w 1085850"/>
                <a:gd name="T3" fmla="*/ 1244600 h 1352550"/>
                <a:gd name="T4" fmla="*/ 260350 w 1085850"/>
                <a:gd name="T5" fmla="*/ 1155700 h 1352550"/>
                <a:gd name="T6" fmla="*/ 368300 w 1085850"/>
                <a:gd name="T7" fmla="*/ 1123950 h 1352550"/>
                <a:gd name="T8" fmla="*/ 577850 w 1085850"/>
                <a:gd name="T9" fmla="*/ 971550 h 1352550"/>
                <a:gd name="T10" fmla="*/ 914400 w 1085850"/>
                <a:gd name="T11" fmla="*/ 412750 h 1352550"/>
                <a:gd name="T12" fmla="*/ 1085850 w 1085850"/>
                <a:gd name="T13" fmla="*/ 0 h 13525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5850"/>
                <a:gd name="T22" fmla="*/ 0 h 1352550"/>
                <a:gd name="T23" fmla="*/ 1085850 w 1085850"/>
                <a:gd name="T24" fmla="*/ 1352550 h 13525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5850" h="1352550">
                  <a:moveTo>
                    <a:pt x="0" y="1352550"/>
                  </a:moveTo>
                  <a:cubicBezTo>
                    <a:pt x="32279" y="1314979"/>
                    <a:pt x="64558" y="1277408"/>
                    <a:pt x="107950" y="1244600"/>
                  </a:cubicBezTo>
                  <a:cubicBezTo>
                    <a:pt x="151342" y="1211792"/>
                    <a:pt x="216958" y="1175808"/>
                    <a:pt x="260350" y="1155700"/>
                  </a:cubicBezTo>
                  <a:cubicBezTo>
                    <a:pt x="303742" y="1135592"/>
                    <a:pt x="315383" y="1154642"/>
                    <a:pt x="368300" y="1123950"/>
                  </a:cubicBezTo>
                  <a:cubicBezTo>
                    <a:pt x="421217" y="1093258"/>
                    <a:pt x="486833" y="1090083"/>
                    <a:pt x="577850" y="971550"/>
                  </a:cubicBezTo>
                  <a:cubicBezTo>
                    <a:pt x="668867" y="853017"/>
                    <a:pt x="829733" y="574675"/>
                    <a:pt x="914400" y="412750"/>
                  </a:cubicBezTo>
                  <a:cubicBezTo>
                    <a:pt x="999067" y="250825"/>
                    <a:pt x="1042458" y="125412"/>
                    <a:pt x="1085850" y="0"/>
                  </a:cubicBezTo>
                </a:path>
              </a:pathLst>
            </a:custGeom>
            <a:noFill/>
            <a:ln w="317500">
              <a:solidFill>
                <a:srgbClr val="FFFF00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/>
            </a:p>
          </p:txBody>
        </p:sp>
        <p:sp>
          <p:nvSpPr>
            <p:cNvPr id="8208407" name="Forma livre 351"/>
            <p:cNvSpPr>
              <a:spLocks noChangeArrowheads="1"/>
            </p:cNvSpPr>
            <p:nvPr/>
          </p:nvSpPr>
          <p:spPr bwMode="auto">
            <a:xfrm>
              <a:off x="3703320" y="1943100"/>
              <a:ext cx="1920240" cy="777240"/>
            </a:xfrm>
            <a:custGeom>
              <a:avLst/>
              <a:gdLst>
                <a:gd name="T0" fmla="*/ 0 w 1920240"/>
                <a:gd name="T1" fmla="*/ 777240 h 777240"/>
                <a:gd name="T2" fmla="*/ 777240 w 1920240"/>
                <a:gd name="T3" fmla="*/ 624840 h 777240"/>
                <a:gd name="T4" fmla="*/ 1264920 w 1920240"/>
                <a:gd name="T5" fmla="*/ 541020 h 777240"/>
                <a:gd name="T6" fmla="*/ 1463040 w 1920240"/>
                <a:gd name="T7" fmla="*/ 449580 h 777240"/>
                <a:gd name="T8" fmla="*/ 1706880 w 1920240"/>
                <a:gd name="T9" fmla="*/ 129540 h 777240"/>
                <a:gd name="T10" fmla="*/ 1920240 w 1920240"/>
                <a:gd name="T11" fmla="*/ 0 h 777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0240"/>
                <a:gd name="T19" fmla="*/ 0 h 777240"/>
                <a:gd name="T20" fmla="*/ 1920240 w 1920240"/>
                <a:gd name="T21" fmla="*/ 777240 h 777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0240" h="777240">
                  <a:moveTo>
                    <a:pt x="0" y="777240"/>
                  </a:moveTo>
                  <a:lnTo>
                    <a:pt x="777240" y="624840"/>
                  </a:lnTo>
                  <a:cubicBezTo>
                    <a:pt x="988060" y="585470"/>
                    <a:pt x="1150620" y="570230"/>
                    <a:pt x="1264920" y="541020"/>
                  </a:cubicBezTo>
                  <a:cubicBezTo>
                    <a:pt x="1379220" y="511810"/>
                    <a:pt x="1389380" y="518160"/>
                    <a:pt x="1463040" y="449580"/>
                  </a:cubicBezTo>
                  <a:cubicBezTo>
                    <a:pt x="1536700" y="381000"/>
                    <a:pt x="1630680" y="204470"/>
                    <a:pt x="1706880" y="129540"/>
                  </a:cubicBezTo>
                  <a:cubicBezTo>
                    <a:pt x="1783080" y="54610"/>
                    <a:pt x="1920240" y="0"/>
                    <a:pt x="1920240" y="0"/>
                  </a:cubicBezTo>
                </a:path>
              </a:pathLst>
            </a:custGeom>
            <a:noFill/>
            <a:ln w="317500">
              <a:solidFill>
                <a:srgbClr val="FFFF00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/>
            </a:p>
          </p:txBody>
        </p:sp>
        <p:sp>
          <p:nvSpPr>
            <p:cNvPr id="8208408" name="Forma livre 353"/>
            <p:cNvSpPr>
              <a:spLocks noChangeArrowheads="1"/>
            </p:cNvSpPr>
            <p:nvPr/>
          </p:nvSpPr>
          <p:spPr bwMode="auto">
            <a:xfrm>
              <a:off x="3634740" y="2697480"/>
              <a:ext cx="243840" cy="144780"/>
            </a:xfrm>
            <a:custGeom>
              <a:avLst/>
              <a:gdLst>
                <a:gd name="T0" fmla="*/ 243840 w 243840"/>
                <a:gd name="T1" fmla="*/ 0 h 144780"/>
                <a:gd name="T2" fmla="*/ 0 w 243840"/>
                <a:gd name="T3" fmla="*/ 144780 h 144780"/>
                <a:gd name="T4" fmla="*/ 0 60000 65536"/>
                <a:gd name="T5" fmla="*/ 0 60000 65536"/>
                <a:gd name="T6" fmla="*/ 0 w 243840"/>
                <a:gd name="T7" fmla="*/ 0 h 144780"/>
                <a:gd name="T8" fmla="*/ 243840 w 243840"/>
                <a:gd name="T9" fmla="*/ 144780 h 1447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3840" h="144780">
                  <a:moveTo>
                    <a:pt x="243840" y="0"/>
                  </a:moveTo>
                  <a:cubicBezTo>
                    <a:pt x="140970" y="3175"/>
                    <a:pt x="38100" y="6350"/>
                    <a:pt x="0" y="144780"/>
                  </a:cubicBezTo>
                </a:path>
              </a:pathLst>
            </a:custGeom>
            <a:noFill/>
            <a:ln w="317500">
              <a:solidFill>
                <a:srgbClr val="FFFF00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/>
            </a:p>
          </p:txBody>
        </p:sp>
      </p:grpSp>
      <p:sp>
        <p:nvSpPr>
          <p:cNvPr id="161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8208562" name="Freeform 178"/>
          <p:cNvSpPr>
            <a:spLocks/>
          </p:cNvSpPr>
          <p:nvPr/>
        </p:nvSpPr>
        <p:spPr bwMode="auto">
          <a:xfrm>
            <a:off x="5197475" y="1828800"/>
            <a:ext cx="176213" cy="288925"/>
          </a:xfrm>
          <a:custGeom>
            <a:avLst/>
            <a:gdLst/>
            <a:ahLst/>
            <a:cxnLst>
              <a:cxn ang="0">
                <a:pos x="111" y="182"/>
              </a:cxn>
              <a:cxn ang="0">
                <a:pos x="61" y="131"/>
              </a:cxn>
              <a:cxn ang="0">
                <a:pos x="46" y="101"/>
              </a:cxn>
              <a:cxn ang="0">
                <a:pos x="20" y="76"/>
              </a:cxn>
              <a:cxn ang="0">
                <a:pos x="0" y="0"/>
              </a:cxn>
            </a:cxnLst>
            <a:rect l="0" t="0" r="r" b="b"/>
            <a:pathLst>
              <a:path w="111" h="182">
                <a:moveTo>
                  <a:pt x="111" y="182"/>
                </a:moveTo>
                <a:cubicBezTo>
                  <a:pt x="89" y="168"/>
                  <a:pt x="83" y="145"/>
                  <a:pt x="61" y="131"/>
                </a:cubicBezTo>
                <a:cubicBezTo>
                  <a:pt x="56" y="117"/>
                  <a:pt x="56" y="112"/>
                  <a:pt x="46" y="101"/>
                </a:cubicBezTo>
                <a:cubicBezTo>
                  <a:pt x="38" y="92"/>
                  <a:pt x="20" y="76"/>
                  <a:pt x="20" y="76"/>
                </a:cubicBezTo>
                <a:cubicBezTo>
                  <a:pt x="10" y="45"/>
                  <a:pt x="0" y="34"/>
                  <a:pt x="0" y="0"/>
                </a:cubicBezTo>
              </a:path>
            </a:pathLst>
          </a:custGeom>
          <a:noFill/>
          <a:ln w="317500" cap="flat" cmpd="sng">
            <a:solidFill>
              <a:srgbClr val="FFFF00">
                <a:alpha val="5999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410" name="Rectangle 5"/>
          <p:cNvSpPr>
            <a:spLocks noChangeArrowheads="1"/>
          </p:cNvSpPr>
          <p:nvPr/>
        </p:nvSpPr>
        <p:spPr bwMode="auto">
          <a:xfrm>
            <a:off x="7593013" y="5981700"/>
            <a:ext cx="260350" cy="2587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11" name="Oval 250"/>
          <p:cNvSpPr>
            <a:spLocks noChangeArrowheads="1"/>
          </p:cNvSpPr>
          <p:nvPr/>
        </p:nvSpPr>
        <p:spPr bwMode="auto">
          <a:xfrm>
            <a:off x="4999038" y="55626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12" name="Oval 250"/>
          <p:cNvSpPr>
            <a:spLocks noChangeArrowheads="1"/>
          </p:cNvSpPr>
          <p:nvPr/>
        </p:nvSpPr>
        <p:spPr bwMode="auto">
          <a:xfrm>
            <a:off x="4508500" y="503713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13" name="Text Box 326"/>
          <p:cNvSpPr txBox="1">
            <a:spLocks noChangeArrowheads="1"/>
          </p:cNvSpPr>
          <p:nvPr/>
        </p:nvSpPr>
        <p:spPr bwMode="auto">
          <a:xfrm>
            <a:off x="3987800" y="5081588"/>
            <a:ext cx="5175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Lucas do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Rio Verde</a:t>
            </a:r>
          </a:p>
        </p:txBody>
      </p:sp>
      <p:sp>
        <p:nvSpPr>
          <p:cNvPr id="8208414" name="Freeform 55"/>
          <p:cNvSpPr>
            <a:spLocks/>
          </p:cNvSpPr>
          <p:nvPr/>
        </p:nvSpPr>
        <p:spPr bwMode="auto">
          <a:xfrm>
            <a:off x="5786438" y="2097088"/>
            <a:ext cx="280987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415" name="Text Box 326"/>
          <p:cNvSpPr txBox="1">
            <a:spLocks noChangeArrowheads="1"/>
          </p:cNvSpPr>
          <p:nvPr/>
        </p:nvSpPr>
        <p:spPr bwMode="auto">
          <a:xfrm>
            <a:off x="5683250" y="2333625"/>
            <a:ext cx="915988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Vila do Conde</a:t>
            </a:r>
            <a:endParaRPr lang="pt-BR" sz="700" b="0">
              <a:latin typeface="Calibri" pitchFamily="34" charset="0"/>
            </a:endParaRPr>
          </a:p>
        </p:txBody>
      </p:sp>
      <p:sp>
        <p:nvSpPr>
          <p:cNvPr id="8208416" name="Freeform 64"/>
          <p:cNvSpPr>
            <a:spLocks/>
          </p:cNvSpPr>
          <p:nvPr/>
        </p:nvSpPr>
        <p:spPr bwMode="auto">
          <a:xfrm>
            <a:off x="5662613" y="2403475"/>
            <a:ext cx="46037" cy="382588"/>
          </a:xfrm>
          <a:custGeom>
            <a:avLst/>
            <a:gdLst>
              <a:gd name="T0" fmla="*/ 2147483647 w 189"/>
              <a:gd name="T1" fmla="*/ 0 h 591"/>
              <a:gd name="T2" fmla="*/ 0 w 189"/>
              <a:gd name="T3" fmla="*/ 2147483647 h 591"/>
              <a:gd name="T4" fmla="*/ 2147483647 w 189"/>
              <a:gd name="T5" fmla="*/ 2147483647 h 591"/>
              <a:gd name="T6" fmla="*/ 2147483647 w 189"/>
              <a:gd name="T7" fmla="*/ 2147483647 h 591"/>
              <a:gd name="T8" fmla="*/ 2147483647 w 189"/>
              <a:gd name="T9" fmla="*/ 2147483647 h 591"/>
              <a:gd name="T10" fmla="*/ 2147483647 w 189"/>
              <a:gd name="T11" fmla="*/ 2147483647 h 5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591"/>
              <a:gd name="T20" fmla="*/ 189 w 189"/>
              <a:gd name="T21" fmla="*/ 591 h 5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591">
                <a:moveTo>
                  <a:pt x="30" y="0"/>
                </a:moveTo>
                <a:cubicBezTo>
                  <a:pt x="15" y="71"/>
                  <a:pt x="0" y="143"/>
                  <a:pt x="0" y="190"/>
                </a:cubicBezTo>
                <a:cubicBezTo>
                  <a:pt x="0" y="237"/>
                  <a:pt x="14" y="248"/>
                  <a:pt x="30" y="280"/>
                </a:cubicBezTo>
                <a:cubicBezTo>
                  <a:pt x="46" y="312"/>
                  <a:pt x="71" y="339"/>
                  <a:pt x="95" y="381"/>
                </a:cubicBezTo>
                <a:cubicBezTo>
                  <a:pt x="119" y="423"/>
                  <a:pt x="161" y="496"/>
                  <a:pt x="175" y="531"/>
                </a:cubicBezTo>
                <a:cubicBezTo>
                  <a:pt x="189" y="566"/>
                  <a:pt x="184" y="578"/>
                  <a:pt x="180" y="591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17" name="Text Box 326"/>
          <p:cNvSpPr txBox="1">
            <a:spLocks noChangeArrowheads="1"/>
          </p:cNvSpPr>
          <p:nvPr/>
        </p:nvSpPr>
        <p:spPr bwMode="auto">
          <a:xfrm>
            <a:off x="5456238" y="3149600"/>
            <a:ext cx="34925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Marabá</a:t>
            </a:r>
          </a:p>
        </p:txBody>
      </p:sp>
      <p:sp>
        <p:nvSpPr>
          <p:cNvPr id="8208418" name="Rectangle 68"/>
          <p:cNvSpPr>
            <a:spLocks noChangeArrowheads="1"/>
          </p:cNvSpPr>
          <p:nvPr/>
        </p:nvSpPr>
        <p:spPr bwMode="auto">
          <a:xfrm>
            <a:off x="5684838" y="2727325"/>
            <a:ext cx="71437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19" name="Freeform 69"/>
          <p:cNvSpPr>
            <a:spLocks/>
          </p:cNvSpPr>
          <p:nvPr/>
        </p:nvSpPr>
        <p:spPr bwMode="auto">
          <a:xfrm>
            <a:off x="5657850" y="2370138"/>
            <a:ext cx="146050" cy="49212"/>
          </a:xfrm>
          <a:custGeom>
            <a:avLst/>
            <a:gdLst>
              <a:gd name="T0" fmla="*/ 0 w 85"/>
              <a:gd name="T1" fmla="*/ 2147483647 h 41"/>
              <a:gd name="T2" fmla="*/ 2147483647 w 85"/>
              <a:gd name="T3" fmla="*/ 0 h 41"/>
              <a:gd name="T4" fmla="*/ 0 60000 65536"/>
              <a:gd name="T5" fmla="*/ 0 60000 65536"/>
              <a:gd name="T6" fmla="*/ 0 w 85"/>
              <a:gd name="T7" fmla="*/ 0 h 41"/>
              <a:gd name="T8" fmla="*/ 85 w 85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41">
                <a:moveTo>
                  <a:pt x="0" y="41"/>
                </a:moveTo>
                <a:cubicBezTo>
                  <a:pt x="38" y="33"/>
                  <a:pt x="58" y="27"/>
                  <a:pt x="85" y="0"/>
                </a:cubicBezTo>
              </a:path>
            </a:pathLst>
          </a:cu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8420" name="Text Box 71"/>
          <p:cNvSpPr txBox="1">
            <a:spLocks noChangeArrowheads="1"/>
          </p:cNvSpPr>
          <p:nvPr/>
        </p:nvSpPr>
        <p:spPr bwMode="auto">
          <a:xfrm>
            <a:off x="5219700" y="2601913"/>
            <a:ext cx="544513" cy="1682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Tucuruí</a:t>
            </a:r>
          </a:p>
        </p:txBody>
      </p:sp>
      <p:sp>
        <p:nvSpPr>
          <p:cNvPr id="8208421" name="Text Box 326"/>
          <p:cNvSpPr txBox="1">
            <a:spLocks noChangeArrowheads="1"/>
          </p:cNvSpPr>
          <p:nvPr/>
        </p:nvSpPr>
        <p:spPr bwMode="auto">
          <a:xfrm>
            <a:off x="5948363" y="4543425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Palmas</a:t>
            </a:r>
          </a:p>
        </p:txBody>
      </p:sp>
      <p:sp>
        <p:nvSpPr>
          <p:cNvPr id="8208422" name="Text Box 326"/>
          <p:cNvSpPr txBox="1">
            <a:spLocks noChangeArrowheads="1"/>
          </p:cNvSpPr>
          <p:nvPr/>
        </p:nvSpPr>
        <p:spPr bwMode="auto">
          <a:xfrm>
            <a:off x="4737100" y="5105400"/>
            <a:ext cx="5159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Ribeirão Cascalheira</a:t>
            </a:r>
          </a:p>
        </p:txBody>
      </p:sp>
      <p:sp>
        <p:nvSpPr>
          <p:cNvPr id="8208423" name="Text Box 326"/>
          <p:cNvSpPr txBox="1">
            <a:spLocks noChangeArrowheads="1"/>
          </p:cNvSpPr>
          <p:nvPr/>
        </p:nvSpPr>
        <p:spPr bwMode="auto">
          <a:xfrm>
            <a:off x="4432300" y="4816475"/>
            <a:ext cx="5143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Sorriso</a:t>
            </a:r>
          </a:p>
        </p:txBody>
      </p:sp>
      <p:sp>
        <p:nvSpPr>
          <p:cNvPr id="8208424" name="Freeform 55"/>
          <p:cNvSpPr>
            <a:spLocks/>
          </p:cNvSpPr>
          <p:nvPr/>
        </p:nvSpPr>
        <p:spPr bwMode="auto">
          <a:xfrm>
            <a:off x="6823075" y="2376488"/>
            <a:ext cx="280988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08425" name="Line 58"/>
          <p:cNvSpPr>
            <a:spLocks noChangeShapeType="1"/>
          </p:cNvSpPr>
          <p:nvPr/>
        </p:nvSpPr>
        <p:spPr bwMode="auto">
          <a:xfrm flipH="1" flipV="1">
            <a:off x="4654550" y="3022600"/>
            <a:ext cx="10795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8426" name="Freeform 53"/>
          <p:cNvSpPr>
            <a:spLocks/>
          </p:cNvSpPr>
          <p:nvPr/>
        </p:nvSpPr>
        <p:spPr bwMode="auto">
          <a:xfrm>
            <a:off x="6107113" y="2668588"/>
            <a:ext cx="712787" cy="546100"/>
          </a:xfrm>
          <a:custGeom>
            <a:avLst/>
            <a:gdLst>
              <a:gd name="T0" fmla="*/ 2147483647 w 1451"/>
              <a:gd name="T1" fmla="*/ 0 h 960"/>
              <a:gd name="T2" fmla="*/ 2147483647 w 1451"/>
              <a:gd name="T3" fmla="*/ 2147483647 h 960"/>
              <a:gd name="T4" fmla="*/ 2147483647 w 1451"/>
              <a:gd name="T5" fmla="*/ 2147483647 h 960"/>
              <a:gd name="T6" fmla="*/ 2147483647 w 1451"/>
              <a:gd name="T7" fmla="*/ 2147483647 h 960"/>
              <a:gd name="T8" fmla="*/ 0 w 1451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1"/>
              <a:gd name="T16" fmla="*/ 0 h 960"/>
              <a:gd name="T17" fmla="*/ 1451 w 1451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1" h="960">
                <a:moveTo>
                  <a:pt x="1451" y="0"/>
                </a:moveTo>
                <a:cubicBezTo>
                  <a:pt x="1432" y="87"/>
                  <a:pt x="1413" y="174"/>
                  <a:pt x="1315" y="227"/>
                </a:cubicBezTo>
                <a:cubicBezTo>
                  <a:pt x="1217" y="280"/>
                  <a:pt x="1013" y="212"/>
                  <a:pt x="862" y="318"/>
                </a:cubicBezTo>
                <a:cubicBezTo>
                  <a:pt x="711" y="424"/>
                  <a:pt x="552" y="764"/>
                  <a:pt x="408" y="862"/>
                </a:cubicBezTo>
                <a:cubicBezTo>
                  <a:pt x="264" y="960"/>
                  <a:pt x="106" y="907"/>
                  <a:pt x="0" y="90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27" name="Line 74"/>
          <p:cNvSpPr>
            <a:spLocks noChangeShapeType="1"/>
          </p:cNvSpPr>
          <p:nvPr/>
        </p:nvSpPr>
        <p:spPr bwMode="auto">
          <a:xfrm flipH="1" flipV="1">
            <a:off x="4646613" y="3003550"/>
            <a:ext cx="1079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8428" name="Line 98"/>
          <p:cNvSpPr>
            <a:spLocks noChangeShapeType="1"/>
          </p:cNvSpPr>
          <p:nvPr/>
        </p:nvSpPr>
        <p:spPr bwMode="auto">
          <a:xfrm flipH="1" flipV="1">
            <a:off x="4645025" y="3009900"/>
            <a:ext cx="107950" cy="14288"/>
          </a:xfrm>
          <a:prstGeom prst="line">
            <a:avLst/>
          </a:prstGeom>
          <a:noFill/>
          <a:ln w="47625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8429" name="Text Box 75"/>
          <p:cNvSpPr txBox="1">
            <a:spLocks noChangeArrowheads="1"/>
          </p:cNvSpPr>
          <p:nvPr/>
        </p:nvSpPr>
        <p:spPr bwMode="auto">
          <a:xfrm rot="-3292146">
            <a:off x="6371431" y="2845594"/>
            <a:ext cx="352425" cy="1857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EFC</a:t>
            </a:r>
          </a:p>
        </p:txBody>
      </p:sp>
      <p:sp>
        <p:nvSpPr>
          <p:cNvPr id="8208430" name="AutoShape 76"/>
          <p:cNvSpPr>
            <a:spLocks noChangeArrowheads="1"/>
          </p:cNvSpPr>
          <p:nvPr/>
        </p:nvSpPr>
        <p:spPr bwMode="auto">
          <a:xfrm>
            <a:off x="6802438" y="2684463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31" name="Text Box 326"/>
          <p:cNvSpPr txBox="1">
            <a:spLocks noChangeArrowheads="1"/>
          </p:cNvSpPr>
          <p:nvPr/>
        </p:nvSpPr>
        <p:spPr bwMode="auto">
          <a:xfrm>
            <a:off x="6137275" y="3187700"/>
            <a:ext cx="515938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Açailândia</a:t>
            </a:r>
          </a:p>
        </p:txBody>
      </p:sp>
      <p:sp>
        <p:nvSpPr>
          <p:cNvPr id="8208433" name="Text Box 326"/>
          <p:cNvSpPr txBox="1">
            <a:spLocks noChangeArrowheads="1"/>
          </p:cNvSpPr>
          <p:nvPr/>
        </p:nvSpPr>
        <p:spPr bwMode="auto">
          <a:xfrm>
            <a:off x="6881813" y="2708275"/>
            <a:ext cx="2794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Itaqui</a:t>
            </a:r>
          </a:p>
        </p:txBody>
      </p:sp>
      <p:sp>
        <p:nvSpPr>
          <p:cNvPr id="8208434" name="Forma livre 189"/>
          <p:cNvSpPr>
            <a:spLocks noChangeArrowheads="1"/>
          </p:cNvSpPr>
          <p:nvPr/>
        </p:nvSpPr>
        <p:spPr bwMode="auto">
          <a:xfrm>
            <a:off x="4383088" y="2566988"/>
            <a:ext cx="100012" cy="479425"/>
          </a:xfrm>
          <a:custGeom>
            <a:avLst/>
            <a:gdLst>
              <a:gd name="T0" fmla="*/ 0 w 123825"/>
              <a:gd name="T1" fmla="*/ 101060 h 622300"/>
              <a:gd name="T2" fmla="*/ 28134 w 123825"/>
              <a:gd name="T3" fmla="*/ 75279 h 622300"/>
              <a:gd name="T4" fmla="*/ 24823 w 123825"/>
              <a:gd name="T5" fmla="*/ 37124 h 622300"/>
              <a:gd name="T6" fmla="*/ 29788 w 123825"/>
              <a:gd name="T7" fmla="*/ 0 h 622300"/>
              <a:gd name="T8" fmla="*/ 0 60000 65536"/>
              <a:gd name="T9" fmla="*/ 0 60000 65536"/>
              <a:gd name="T10" fmla="*/ 0 60000 65536"/>
              <a:gd name="T11" fmla="*/ 0 60000 65536"/>
              <a:gd name="T12" fmla="*/ 0 w 123825"/>
              <a:gd name="T13" fmla="*/ 0 h 622300"/>
              <a:gd name="T14" fmla="*/ 123825 w 123825"/>
              <a:gd name="T15" fmla="*/ 622300 h 622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825" h="622300">
                <a:moveTo>
                  <a:pt x="0" y="622300"/>
                </a:moveTo>
                <a:cubicBezTo>
                  <a:pt x="46037" y="575733"/>
                  <a:pt x="92075" y="529167"/>
                  <a:pt x="107950" y="463550"/>
                </a:cubicBezTo>
                <a:cubicBezTo>
                  <a:pt x="123825" y="397933"/>
                  <a:pt x="94192" y="305858"/>
                  <a:pt x="95250" y="228600"/>
                </a:cubicBezTo>
                <a:cubicBezTo>
                  <a:pt x="96308" y="151342"/>
                  <a:pt x="105304" y="75671"/>
                  <a:pt x="114300" y="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35" name="Freeform 108"/>
          <p:cNvSpPr>
            <a:spLocks/>
          </p:cNvSpPr>
          <p:nvPr/>
        </p:nvSpPr>
        <p:spPr bwMode="auto">
          <a:xfrm>
            <a:off x="5157788" y="1903413"/>
            <a:ext cx="517525" cy="520700"/>
          </a:xfrm>
          <a:custGeom>
            <a:avLst/>
            <a:gdLst>
              <a:gd name="T0" fmla="*/ 0 w 326"/>
              <a:gd name="T1" fmla="*/ 2147483647 h 255"/>
              <a:gd name="T2" fmla="*/ 2147483647 w 326"/>
              <a:gd name="T3" fmla="*/ 2147483647 h 255"/>
              <a:gd name="T4" fmla="*/ 2147483647 w 326"/>
              <a:gd name="T5" fmla="*/ 2147483647 h 255"/>
              <a:gd name="T6" fmla="*/ 2147483647 w 326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255"/>
              <a:gd name="T14" fmla="*/ 326 w 326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255">
                <a:moveTo>
                  <a:pt x="0" y="255"/>
                </a:moveTo>
                <a:cubicBezTo>
                  <a:pt x="46" y="216"/>
                  <a:pt x="92" y="178"/>
                  <a:pt x="120" y="149"/>
                </a:cubicBezTo>
                <a:cubicBezTo>
                  <a:pt x="148" y="120"/>
                  <a:pt x="134" y="107"/>
                  <a:pt x="168" y="82"/>
                </a:cubicBezTo>
                <a:cubicBezTo>
                  <a:pt x="202" y="57"/>
                  <a:pt x="264" y="28"/>
                  <a:pt x="326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436" name="Text Box 71"/>
          <p:cNvSpPr txBox="1">
            <a:spLocks noChangeArrowheads="1"/>
          </p:cNvSpPr>
          <p:nvPr/>
        </p:nvSpPr>
        <p:spPr bwMode="auto">
          <a:xfrm>
            <a:off x="4044950" y="2382838"/>
            <a:ext cx="544513" cy="1682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Santarém</a:t>
            </a:r>
          </a:p>
        </p:txBody>
      </p:sp>
      <p:sp>
        <p:nvSpPr>
          <p:cNvPr id="8208437" name="Text Box 326"/>
          <p:cNvSpPr txBox="1">
            <a:spLocks noChangeArrowheads="1"/>
          </p:cNvSpPr>
          <p:nvPr/>
        </p:nvSpPr>
        <p:spPr bwMode="auto">
          <a:xfrm>
            <a:off x="3765550" y="3038475"/>
            <a:ext cx="536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Miritituba</a:t>
            </a:r>
          </a:p>
        </p:txBody>
      </p:sp>
      <p:sp>
        <p:nvSpPr>
          <p:cNvPr id="8208438" name="AutoShape 82"/>
          <p:cNvSpPr>
            <a:spLocks noChangeArrowheads="1"/>
          </p:cNvSpPr>
          <p:nvPr/>
        </p:nvSpPr>
        <p:spPr bwMode="auto">
          <a:xfrm rot="10800000">
            <a:off x="5659438" y="2768600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39" name="Forma livre 219"/>
          <p:cNvSpPr>
            <a:spLocks noChangeArrowheads="1"/>
          </p:cNvSpPr>
          <p:nvPr/>
        </p:nvSpPr>
        <p:spPr bwMode="auto">
          <a:xfrm>
            <a:off x="4525963" y="4899025"/>
            <a:ext cx="36512" cy="144463"/>
          </a:xfrm>
          <a:custGeom>
            <a:avLst/>
            <a:gdLst>
              <a:gd name="T0" fmla="*/ 451982 w 28575"/>
              <a:gd name="T1" fmla="*/ 0 h 207168"/>
              <a:gd name="T2" fmla="*/ 0 w 28575"/>
              <a:gd name="T3" fmla="*/ 13479 h 207168"/>
              <a:gd name="T4" fmla="*/ 0 60000 65536"/>
              <a:gd name="T5" fmla="*/ 0 60000 65536"/>
              <a:gd name="T6" fmla="*/ 0 w 28575"/>
              <a:gd name="T7" fmla="*/ 0 h 207168"/>
              <a:gd name="T8" fmla="*/ 28575 w 28575"/>
              <a:gd name="T9" fmla="*/ 207168 h 207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75" h="207168">
                <a:moveTo>
                  <a:pt x="26194" y="0"/>
                </a:moveTo>
                <a:cubicBezTo>
                  <a:pt x="27384" y="90685"/>
                  <a:pt x="28575" y="181371"/>
                  <a:pt x="0" y="20716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40" name="Forma livre 222"/>
          <p:cNvSpPr>
            <a:spLocks noChangeArrowheads="1"/>
          </p:cNvSpPr>
          <p:nvPr/>
        </p:nvSpPr>
        <p:spPr bwMode="auto">
          <a:xfrm>
            <a:off x="4302125" y="5087938"/>
            <a:ext cx="223838" cy="473075"/>
          </a:xfrm>
          <a:custGeom>
            <a:avLst/>
            <a:gdLst>
              <a:gd name="T0" fmla="*/ 10595113 w 147637"/>
              <a:gd name="T1" fmla="*/ 0 h 590550"/>
              <a:gd name="T2" fmla="*/ 1708848 w 147637"/>
              <a:gd name="T3" fmla="*/ 92124 h 590550"/>
              <a:gd name="T4" fmla="*/ 341733 w 147637"/>
              <a:gd name="T5" fmla="*/ 134392 h 590550"/>
              <a:gd name="T6" fmla="*/ 0 60000 65536"/>
              <a:gd name="T7" fmla="*/ 0 60000 65536"/>
              <a:gd name="T8" fmla="*/ 0 60000 65536"/>
              <a:gd name="T9" fmla="*/ 0 w 147637"/>
              <a:gd name="T10" fmla="*/ 0 h 590550"/>
              <a:gd name="T11" fmla="*/ 147637 w 147637"/>
              <a:gd name="T12" fmla="*/ 590550 h 590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37" h="590550">
                <a:moveTo>
                  <a:pt x="147637" y="0"/>
                </a:moveTo>
                <a:cubicBezTo>
                  <a:pt x="97631" y="153194"/>
                  <a:pt x="47625" y="306388"/>
                  <a:pt x="23812" y="404813"/>
                </a:cubicBezTo>
                <a:cubicBezTo>
                  <a:pt x="0" y="503238"/>
                  <a:pt x="2381" y="546894"/>
                  <a:pt x="4762" y="59055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41" name="Oval 250"/>
          <p:cNvSpPr>
            <a:spLocks noChangeArrowheads="1"/>
          </p:cNvSpPr>
          <p:nvPr/>
        </p:nvSpPr>
        <p:spPr bwMode="auto">
          <a:xfrm>
            <a:off x="4530725" y="4864100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42" name="Text Box 326"/>
          <p:cNvSpPr txBox="1">
            <a:spLocks noChangeArrowheads="1"/>
          </p:cNvSpPr>
          <p:nvPr/>
        </p:nvSpPr>
        <p:spPr bwMode="auto">
          <a:xfrm>
            <a:off x="3930650" y="5405438"/>
            <a:ext cx="36195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208443" name="AutoShape 97"/>
          <p:cNvSpPr>
            <a:spLocks noChangeArrowheads="1"/>
          </p:cNvSpPr>
          <p:nvPr/>
        </p:nvSpPr>
        <p:spPr bwMode="auto">
          <a:xfrm>
            <a:off x="4449763" y="2513013"/>
            <a:ext cx="66675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44" name="Text Box 326"/>
          <p:cNvSpPr txBox="1">
            <a:spLocks noChangeArrowheads="1"/>
          </p:cNvSpPr>
          <p:nvPr/>
        </p:nvSpPr>
        <p:spPr bwMode="auto">
          <a:xfrm>
            <a:off x="3173413" y="4937125"/>
            <a:ext cx="30162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Vilhena</a:t>
            </a:r>
          </a:p>
        </p:txBody>
      </p:sp>
      <p:sp>
        <p:nvSpPr>
          <p:cNvPr id="8208445" name="Oval 250"/>
          <p:cNvSpPr>
            <a:spLocks noChangeArrowheads="1"/>
          </p:cNvSpPr>
          <p:nvPr/>
        </p:nvSpPr>
        <p:spPr bwMode="auto">
          <a:xfrm>
            <a:off x="3375025" y="48641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46" name="Text Box 326"/>
          <p:cNvSpPr txBox="1">
            <a:spLocks noChangeArrowheads="1"/>
          </p:cNvSpPr>
          <p:nvPr/>
        </p:nvSpPr>
        <p:spPr bwMode="auto">
          <a:xfrm>
            <a:off x="2378075" y="3738563"/>
            <a:ext cx="33813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Humaitá</a:t>
            </a:r>
          </a:p>
        </p:txBody>
      </p:sp>
      <p:sp>
        <p:nvSpPr>
          <p:cNvPr id="8208447" name="Oval 250"/>
          <p:cNvSpPr>
            <a:spLocks noChangeArrowheads="1"/>
          </p:cNvSpPr>
          <p:nvPr/>
        </p:nvSpPr>
        <p:spPr bwMode="auto">
          <a:xfrm>
            <a:off x="2525713" y="4041775"/>
            <a:ext cx="63500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48" name="Text Box 326"/>
          <p:cNvSpPr txBox="1">
            <a:spLocks noChangeArrowheads="1"/>
          </p:cNvSpPr>
          <p:nvPr/>
        </p:nvSpPr>
        <p:spPr bwMode="auto">
          <a:xfrm>
            <a:off x="1997075" y="3960813"/>
            <a:ext cx="549275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Porto Velho</a:t>
            </a:r>
          </a:p>
        </p:txBody>
      </p:sp>
      <p:sp>
        <p:nvSpPr>
          <p:cNvPr id="8208449" name="Forma livre 283"/>
          <p:cNvSpPr>
            <a:spLocks noChangeArrowheads="1"/>
          </p:cNvSpPr>
          <p:nvPr/>
        </p:nvSpPr>
        <p:spPr bwMode="auto">
          <a:xfrm>
            <a:off x="3484563" y="2540000"/>
            <a:ext cx="974725" cy="249238"/>
          </a:xfrm>
          <a:custGeom>
            <a:avLst/>
            <a:gdLst>
              <a:gd name="T0" fmla="*/ 411943 w 1158240"/>
              <a:gd name="T1" fmla="*/ 0 h 297180"/>
              <a:gd name="T2" fmla="*/ 295406 w 1158240"/>
              <a:gd name="T3" fmla="*/ 23861 h 297180"/>
              <a:gd name="T4" fmla="*/ 89435 w 1158240"/>
              <a:gd name="T5" fmla="*/ 74234 h 297180"/>
              <a:gd name="T6" fmla="*/ 0 w 1158240"/>
              <a:gd name="T7" fmla="*/ 103397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52" name="Text Box 326"/>
          <p:cNvSpPr txBox="1">
            <a:spLocks noChangeArrowheads="1"/>
          </p:cNvSpPr>
          <p:nvPr/>
        </p:nvSpPr>
        <p:spPr bwMode="auto">
          <a:xfrm>
            <a:off x="1155700" y="4149725"/>
            <a:ext cx="67786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Rio Branco</a:t>
            </a:r>
          </a:p>
        </p:txBody>
      </p:sp>
      <p:sp>
        <p:nvSpPr>
          <p:cNvPr id="8208453" name="Freeform 61"/>
          <p:cNvSpPr>
            <a:spLocks/>
          </p:cNvSpPr>
          <p:nvPr/>
        </p:nvSpPr>
        <p:spPr bwMode="auto">
          <a:xfrm>
            <a:off x="1304925" y="2816225"/>
            <a:ext cx="2160588" cy="381000"/>
          </a:xfrm>
          <a:custGeom>
            <a:avLst/>
            <a:gdLst>
              <a:gd name="T0" fmla="*/ 2147483647 w 10000"/>
              <a:gd name="T1" fmla="*/ 0 h 10000"/>
              <a:gd name="T2" fmla="*/ 2147483647 w 10000"/>
              <a:gd name="T3" fmla="*/ 2147483647 h 10000"/>
              <a:gd name="T4" fmla="*/ 0 w 10000"/>
              <a:gd name="T5" fmla="*/ 2147483647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10000">
                <a:moveTo>
                  <a:pt x="10000" y="0"/>
                </a:moveTo>
                <a:cubicBezTo>
                  <a:pt x="8194" y="1008"/>
                  <a:pt x="7027" y="9691"/>
                  <a:pt x="3221" y="1408"/>
                </a:cubicBezTo>
                <a:cubicBezTo>
                  <a:pt x="833" y="339"/>
                  <a:pt x="1752" y="10000"/>
                  <a:pt x="0" y="6297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55" name="Forma livre 300"/>
          <p:cNvSpPr>
            <a:spLocks noChangeArrowheads="1"/>
          </p:cNvSpPr>
          <p:nvPr/>
        </p:nvSpPr>
        <p:spPr bwMode="auto">
          <a:xfrm>
            <a:off x="4883150" y="5864225"/>
            <a:ext cx="565150" cy="223838"/>
          </a:xfrm>
          <a:custGeom>
            <a:avLst/>
            <a:gdLst>
              <a:gd name="T0" fmla="*/ 4110 w 672042"/>
              <a:gd name="T1" fmla="*/ 0 h 285750"/>
              <a:gd name="T2" fmla="*/ 2989 w 672042"/>
              <a:gd name="T3" fmla="*/ 22002 h 285750"/>
              <a:gd name="T4" fmla="*/ 22039 w 672042"/>
              <a:gd name="T5" fmla="*/ 50421 h 285750"/>
              <a:gd name="T6" fmla="*/ 82553 w 672042"/>
              <a:gd name="T7" fmla="*/ 74256 h 285750"/>
              <a:gd name="T8" fmla="*/ 237199 w 672042"/>
              <a:gd name="T9" fmla="*/ 82508 h 285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042"/>
              <a:gd name="T16" fmla="*/ 0 h 285750"/>
              <a:gd name="T17" fmla="*/ 672042 w 672042"/>
              <a:gd name="T18" fmla="*/ 285750 h 285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042" h="285750">
                <a:moveTo>
                  <a:pt x="11642" y="0"/>
                </a:moveTo>
                <a:cubicBezTo>
                  <a:pt x="5821" y="23548"/>
                  <a:pt x="0" y="47096"/>
                  <a:pt x="8467" y="76200"/>
                </a:cubicBezTo>
                <a:cubicBezTo>
                  <a:pt x="16934" y="105304"/>
                  <a:pt x="24871" y="144463"/>
                  <a:pt x="62442" y="174625"/>
                </a:cubicBezTo>
                <a:cubicBezTo>
                  <a:pt x="100013" y="204787"/>
                  <a:pt x="132292" y="238654"/>
                  <a:pt x="233892" y="257175"/>
                </a:cubicBezTo>
                <a:cubicBezTo>
                  <a:pt x="335492" y="275696"/>
                  <a:pt x="503767" y="280723"/>
                  <a:pt x="672042" y="28575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56" name="Text Box 326"/>
          <p:cNvSpPr txBox="1">
            <a:spLocks noChangeArrowheads="1"/>
          </p:cNvSpPr>
          <p:nvPr/>
        </p:nvSpPr>
        <p:spPr bwMode="auto">
          <a:xfrm>
            <a:off x="4930775" y="5791200"/>
            <a:ext cx="46037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Alto Araguaia</a:t>
            </a:r>
          </a:p>
        </p:txBody>
      </p:sp>
      <p:sp>
        <p:nvSpPr>
          <p:cNvPr id="8208457" name="Forma livre 279"/>
          <p:cNvSpPr>
            <a:spLocks noChangeArrowheads="1"/>
          </p:cNvSpPr>
          <p:nvPr/>
        </p:nvSpPr>
        <p:spPr bwMode="auto">
          <a:xfrm>
            <a:off x="5848350" y="2387600"/>
            <a:ext cx="295275" cy="1398588"/>
          </a:xfrm>
          <a:custGeom>
            <a:avLst/>
            <a:gdLst>
              <a:gd name="T0" fmla="*/ 0 w 351631"/>
              <a:gd name="T1" fmla="*/ 0 h 1662113"/>
              <a:gd name="T2" fmla="*/ 39965 w 351631"/>
              <a:gd name="T3" fmla="*/ 82811 h 1662113"/>
              <a:gd name="T4" fmla="*/ 113238 w 351631"/>
              <a:gd name="T5" fmla="*/ 253502 h 1662113"/>
              <a:gd name="T6" fmla="*/ 98249 w 351631"/>
              <a:gd name="T7" fmla="*/ 390392 h 1662113"/>
              <a:gd name="T8" fmla="*/ 104911 w 351631"/>
              <a:gd name="T9" fmla="*/ 481652 h 1662113"/>
              <a:gd name="T10" fmla="*/ 79932 w 351631"/>
              <a:gd name="T11" fmla="*/ 589812 h 1662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1631"/>
              <a:gd name="T19" fmla="*/ 0 h 1662113"/>
              <a:gd name="T20" fmla="*/ 351631 w 351631"/>
              <a:gd name="T21" fmla="*/ 1662113 h 1662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1631" h="1662113">
                <a:moveTo>
                  <a:pt x="0" y="0"/>
                </a:moveTo>
                <a:cubicBezTo>
                  <a:pt x="30162" y="57150"/>
                  <a:pt x="60325" y="114301"/>
                  <a:pt x="114300" y="233363"/>
                </a:cubicBezTo>
                <a:cubicBezTo>
                  <a:pt x="168275" y="352426"/>
                  <a:pt x="296069" y="569912"/>
                  <a:pt x="323850" y="714375"/>
                </a:cubicBezTo>
                <a:cubicBezTo>
                  <a:pt x="351631" y="858838"/>
                  <a:pt x="284957" y="992982"/>
                  <a:pt x="280988" y="1100138"/>
                </a:cubicBezTo>
                <a:cubicBezTo>
                  <a:pt x="277019" y="1207294"/>
                  <a:pt x="308769" y="1263651"/>
                  <a:pt x="300038" y="1357313"/>
                </a:cubicBezTo>
                <a:cubicBezTo>
                  <a:pt x="291307" y="1450976"/>
                  <a:pt x="246062" y="1589088"/>
                  <a:pt x="228600" y="16621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58" name="AutoShape 70"/>
          <p:cNvSpPr>
            <a:spLocks noChangeArrowheads="1"/>
          </p:cNvSpPr>
          <p:nvPr/>
        </p:nvSpPr>
        <p:spPr bwMode="auto">
          <a:xfrm>
            <a:off x="5786438" y="2332038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59" name="Forma livre 281"/>
          <p:cNvSpPr>
            <a:spLocks noChangeArrowheads="1"/>
          </p:cNvSpPr>
          <p:nvPr/>
        </p:nvSpPr>
        <p:spPr bwMode="auto">
          <a:xfrm>
            <a:off x="5776913" y="3778250"/>
            <a:ext cx="268287" cy="1036638"/>
          </a:xfrm>
          <a:custGeom>
            <a:avLst/>
            <a:gdLst>
              <a:gd name="T0" fmla="*/ 163181 w 300038"/>
              <a:gd name="T1" fmla="*/ 0 h 1209675"/>
              <a:gd name="T2" fmla="*/ 101016 w 300038"/>
              <a:gd name="T3" fmla="*/ 177114 h 1209675"/>
              <a:gd name="T4" fmla="*/ 77705 w 300038"/>
              <a:gd name="T5" fmla="*/ 325351 h 1209675"/>
              <a:gd name="T6" fmla="*/ 0 w 300038"/>
              <a:gd name="T7" fmla="*/ 488990 h 1209675"/>
              <a:gd name="T8" fmla="*/ 0 60000 65536"/>
              <a:gd name="T9" fmla="*/ 0 60000 65536"/>
              <a:gd name="T10" fmla="*/ 0 60000 65536"/>
              <a:gd name="T11" fmla="*/ 0 60000 65536"/>
              <a:gd name="T12" fmla="*/ 0 w 300038"/>
              <a:gd name="T13" fmla="*/ 0 h 1209675"/>
              <a:gd name="T14" fmla="*/ 300038 w 300038"/>
              <a:gd name="T15" fmla="*/ 1209675 h 1209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8" h="1209675">
                <a:moveTo>
                  <a:pt x="300038" y="0"/>
                </a:moveTo>
                <a:cubicBezTo>
                  <a:pt x="255985" y="152003"/>
                  <a:pt x="211932" y="304006"/>
                  <a:pt x="185738" y="438150"/>
                </a:cubicBezTo>
                <a:cubicBezTo>
                  <a:pt x="159544" y="572294"/>
                  <a:pt x="173831" y="676275"/>
                  <a:pt x="142875" y="804862"/>
                </a:cubicBezTo>
                <a:cubicBezTo>
                  <a:pt x="111919" y="933450"/>
                  <a:pt x="55959" y="1071562"/>
                  <a:pt x="0" y="12096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60" name="Oval 250"/>
          <p:cNvSpPr>
            <a:spLocks noChangeArrowheads="1"/>
          </p:cNvSpPr>
          <p:nvPr/>
        </p:nvSpPr>
        <p:spPr bwMode="auto">
          <a:xfrm>
            <a:off x="5816600" y="4595813"/>
            <a:ext cx="60325" cy="539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61" name="Forma livre 282"/>
          <p:cNvSpPr>
            <a:spLocks noChangeArrowheads="1"/>
          </p:cNvSpPr>
          <p:nvPr/>
        </p:nvSpPr>
        <p:spPr bwMode="auto">
          <a:xfrm>
            <a:off x="5715000" y="4799013"/>
            <a:ext cx="61913" cy="787400"/>
          </a:xfrm>
          <a:custGeom>
            <a:avLst/>
            <a:gdLst>
              <a:gd name="T0" fmla="*/ 31379 w 95250"/>
              <a:gd name="T1" fmla="*/ 0 h 471488"/>
              <a:gd name="T2" fmla="*/ 10982 w 95250"/>
              <a:gd name="T3" fmla="*/ 22402410 h 471488"/>
              <a:gd name="T4" fmla="*/ 0 w 95250"/>
              <a:gd name="T5" fmla="*/ 41846005 h 471488"/>
              <a:gd name="T6" fmla="*/ 0 60000 65536"/>
              <a:gd name="T7" fmla="*/ 0 60000 65536"/>
              <a:gd name="T8" fmla="*/ 0 60000 65536"/>
              <a:gd name="T9" fmla="*/ 0 w 95250"/>
              <a:gd name="T10" fmla="*/ 0 h 471488"/>
              <a:gd name="T11" fmla="*/ 95250 w 95250"/>
              <a:gd name="T12" fmla="*/ 471488 h 47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50" h="471488">
                <a:moveTo>
                  <a:pt x="95250" y="0"/>
                </a:moveTo>
                <a:cubicBezTo>
                  <a:pt x="72231" y="86916"/>
                  <a:pt x="49213" y="173832"/>
                  <a:pt x="33338" y="252413"/>
                </a:cubicBezTo>
                <a:cubicBezTo>
                  <a:pt x="17463" y="330994"/>
                  <a:pt x="8731" y="401241"/>
                  <a:pt x="0" y="471488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62" name="Forma livre 288"/>
          <p:cNvSpPr>
            <a:spLocks noChangeArrowheads="1"/>
          </p:cNvSpPr>
          <p:nvPr/>
        </p:nvSpPr>
        <p:spPr bwMode="auto">
          <a:xfrm>
            <a:off x="5915025" y="3186113"/>
            <a:ext cx="182563" cy="90487"/>
          </a:xfrm>
          <a:custGeom>
            <a:avLst/>
            <a:gdLst>
              <a:gd name="T0" fmla="*/ 78516 w 215900"/>
              <a:gd name="T1" fmla="*/ 0 h 107950"/>
              <a:gd name="T2" fmla="*/ 0 w 215900"/>
              <a:gd name="T3" fmla="*/ 26527 h 107950"/>
              <a:gd name="T4" fmla="*/ 0 60000 65536"/>
              <a:gd name="T5" fmla="*/ 0 60000 65536"/>
              <a:gd name="T6" fmla="*/ 0 w 215900"/>
              <a:gd name="T7" fmla="*/ 0 h 107950"/>
              <a:gd name="T8" fmla="*/ 215900 w 215900"/>
              <a:gd name="T9" fmla="*/ 107950 h 107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5900" h="107950">
                <a:moveTo>
                  <a:pt x="215900" y="0"/>
                </a:moveTo>
                <a:cubicBezTo>
                  <a:pt x="139171" y="53975"/>
                  <a:pt x="62442" y="107950"/>
                  <a:pt x="0" y="7620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08463" name="Forma livre 290"/>
          <p:cNvSpPr>
            <a:spLocks noChangeArrowheads="1"/>
          </p:cNvSpPr>
          <p:nvPr/>
        </p:nvSpPr>
        <p:spPr bwMode="auto">
          <a:xfrm>
            <a:off x="5608638" y="3240088"/>
            <a:ext cx="263525" cy="228600"/>
          </a:xfrm>
          <a:custGeom>
            <a:avLst/>
            <a:gdLst>
              <a:gd name="T0" fmla="*/ 109521 w 314325"/>
              <a:gd name="T1" fmla="*/ 0 h 271462"/>
              <a:gd name="T2" fmla="*/ 0 w 314325"/>
              <a:gd name="T3" fmla="*/ 96706 h 271462"/>
              <a:gd name="T4" fmla="*/ 0 60000 65536"/>
              <a:gd name="T5" fmla="*/ 0 60000 65536"/>
              <a:gd name="T6" fmla="*/ 0 w 314325"/>
              <a:gd name="T7" fmla="*/ 0 h 271462"/>
              <a:gd name="T8" fmla="*/ 314325 w 314325"/>
              <a:gd name="T9" fmla="*/ 271462 h 271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4325" h="271462">
                <a:moveTo>
                  <a:pt x="314325" y="0"/>
                </a:moveTo>
                <a:cubicBezTo>
                  <a:pt x="160337" y="29765"/>
                  <a:pt x="6350" y="59531"/>
                  <a:pt x="0" y="27146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08464" name="Oval 250"/>
          <p:cNvSpPr>
            <a:spLocks noChangeArrowheads="1"/>
          </p:cNvSpPr>
          <p:nvPr/>
        </p:nvSpPr>
        <p:spPr bwMode="auto">
          <a:xfrm>
            <a:off x="5580063" y="3432175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65" name="Text Box 326"/>
          <p:cNvSpPr txBox="1">
            <a:spLocks noChangeArrowheads="1"/>
          </p:cNvSpPr>
          <p:nvPr/>
        </p:nvSpPr>
        <p:spPr bwMode="auto">
          <a:xfrm>
            <a:off x="5143500" y="3336925"/>
            <a:ext cx="53657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Parauapebas</a:t>
            </a:r>
          </a:p>
        </p:txBody>
      </p:sp>
      <p:sp>
        <p:nvSpPr>
          <p:cNvPr id="8208466" name="Text Box 326"/>
          <p:cNvSpPr txBox="1">
            <a:spLocks noChangeArrowheads="1"/>
          </p:cNvSpPr>
          <p:nvPr/>
        </p:nvSpPr>
        <p:spPr bwMode="auto">
          <a:xfrm>
            <a:off x="5737225" y="5607050"/>
            <a:ext cx="992188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São Paulo / Resende</a:t>
            </a:r>
          </a:p>
        </p:txBody>
      </p:sp>
      <p:sp>
        <p:nvSpPr>
          <p:cNvPr id="8208467" name="Freeform 48"/>
          <p:cNvSpPr>
            <a:spLocks/>
          </p:cNvSpPr>
          <p:nvPr/>
        </p:nvSpPr>
        <p:spPr bwMode="auto">
          <a:xfrm>
            <a:off x="2579688" y="3884613"/>
            <a:ext cx="301625" cy="196850"/>
          </a:xfrm>
          <a:custGeom>
            <a:avLst/>
            <a:gdLst>
              <a:gd name="T0" fmla="*/ 2147483647 w 5689"/>
              <a:gd name="T1" fmla="*/ 2147483647 h 5810"/>
              <a:gd name="T2" fmla="*/ 2147483647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68" name="Freeform 46"/>
          <p:cNvSpPr>
            <a:spLocks/>
          </p:cNvSpPr>
          <p:nvPr/>
        </p:nvSpPr>
        <p:spPr bwMode="auto">
          <a:xfrm>
            <a:off x="2868613" y="2760663"/>
            <a:ext cx="823912" cy="1128712"/>
          </a:xfrm>
          <a:custGeom>
            <a:avLst/>
            <a:gdLst>
              <a:gd name="T0" fmla="*/ 2147483647 w 9549"/>
              <a:gd name="T1" fmla="*/ 0 h 10104"/>
              <a:gd name="T2" fmla="*/ 0 w 9549"/>
              <a:gd name="T3" fmla="*/ 2147483647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71" name="Forma livre 297"/>
          <p:cNvSpPr>
            <a:spLocks noChangeArrowheads="1"/>
          </p:cNvSpPr>
          <p:nvPr/>
        </p:nvSpPr>
        <p:spPr bwMode="auto">
          <a:xfrm>
            <a:off x="1738313" y="4081463"/>
            <a:ext cx="812800" cy="252412"/>
          </a:xfrm>
          <a:custGeom>
            <a:avLst/>
            <a:gdLst>
              <a:gd name="T0" fmla="*/ 0 w 985838"/>
              <a:gd name="T1" fmla="*/ 164348 h 250031"/>
              <a:gd name="T2" fmla="*/ 67156 w 985838"/>
              <a:gd name="T3" fmla="*/ 219131 h 250031"/>
              <a:gd name="T4" fmla="*/ 132786 w 985838"/>
              <a:gd name="T5" fmla="*/ 151707 h 250031"/>
              <a:gd name="T6" fmla="*/ 224363 w 985838"/>
              <a:gd name="T7" fmla="*/ 126421 h 250031"/>
              <a:gd name="T8" fmla="*/ 256415 w 985838"/>
              <a:gd name="T9" fmla="*/ 122207 h 250031"/>
              <a:gd name="T10" fmla="*/ 276256 w 985838"/>
              <a:gd name="T11" fmla="*/ 101137 h 250031"/>
              <a:gd name="T12" fmla="*/ 315939 w 985838"/>
              <a:gd name="T13" fmla="*/ 0 h 2500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838"/>
              <a:gd name="T22" fmla="*/ 0 h 250031"/>
              <a:gd name="T23" fmla="*/ 985838 w 985838"/>
              <a:gd name="T24" fmla="*/ 250031 h 2500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838" h="250031">
                <a:moveTo>
                  <a:pt x="0" y="185737"/>
                </a:moveTo>
                <a:cubicBezTo>
                  <a:pt x="70247" y="217884"/>
                  <a:pt x="140494" y="250031"/>
                  <a:pt x="209550" y="247650"/>
                </a:cubicBezTo>
                <a:cubicBezTo>
                  <a:pt x="278606" y="245269"/>
                  <a:pt x="332582" y="188912"/>
                  <a:pt x="414338" y="171450"/>
                </a:cubicBezTo>
                <a:cubicBezTo>
                  <a:pt x="496094" y="153988"/>
                  <a:pt x="635794" y="148431"/>
                  <a:pt x="700088" y="142875"/>
                </a:cubicBezTo>
                <a:cubicBezTo>
                  <a:pt x="764382" y="137319"/>
                  <a:pt x="773113" y="142874"/>
                  <a:pt x="800100" y="138112"/>
                </a:cubicBezTo>
                <a:cubicBezTo>
                  <a:pt x="827087" y="133350"/>
                  <a:pt x="831057" y="137319"/>
                  <a:pt x="862013" y="114300"/>
                </a:cubicBezTo>
                <a:cubicBezTo>
                  <a:pt x="892969" y="91281"/>
                  <a:pt x="939403" y="45640"/>
                  <a:pt x="985838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72" name="Forma livre 299"/>
          <p:cNvSpPr>
            <a:spLocks noChangeArrowheads="1"/>
          </p:cNvSpPr>
          <p:nvPr/>
        </p:nvSpPr>
        <p:spPr bwMode="auto">
          <a:xfrm>
            <a:off x="2566988" y="4089400"/>
            <a:ext cx="817562" cy="793750"/>
          </a:xfrm>
          <a:custGeom>
            <a:avLst/>
            <a:gdLst>
              <a:gd name="T0" fmla="*/ 0 w 971550"/>
              <a:gd name="T1" fmla="*/ 0 h 942975"/>
              <a:gd name="T2" fmla="*/ 42263 w 971550"/>
              <a:gd name="T3" fmla="*/ 67721 h 942975"/>
              <a:gd name="T4" fmla="*/ 218076 w 971550"/>
              <a:gd name="T5" fmla="*/ 253951 h 942975"/>
              <a:gd name="T6" fmla="*/ 344866 w 971550"/>
              <a:gd name="T7" fmla="*/ 335216 h 942975"/>
              <a:gd name="T8" fmla="*/ 0 60000 65536"/>
              <a:gd name="T9" fmla="*/ 0 60000 65536"/>
              <a:gd name="T10" fmla="*/ 0 60000 65536"/>
              <a:gd name="T11" fmla="*/ 0 60000 65536"/>
              <a:gd name="T12" fmla="*/ 0 w 971550"/>
              <a:gd name="T13" fmla="*/ 0 h 942975"/>
              <a:gd name="T14" fmla="*/ 971550 w 97155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1550" h="942975">
                <a:moveTo>
                  <a:pt x="0" y="0"/>
                </a:moveTo>
                <a:cubicBezTo>
                  <a:pt x="8334" y="35719"/>
                  <a:pt x="16668" y="71438"/>
                  <a:pt x="119062" y="190500"/>
                </a:cubicBezTo>
                <a:cubicBezTo>
                  <a:pt x="221456" y="309562"/>
                  <a:pt x="472281" y="588963"/>
                  <a:pt x="614362" y="714375"/>
                </a:cubicBezTo>
                <a:cubicBezTo>
                  <a:pt x="756443" y="839787"/>
                  <a:pt x="863996" y="891381"/>
                  <a:pt x="971550" y="9429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73" name="Oval 250"/>
          <p:cNvSpPr>
            <a:spLocks noChangeArrowheads="1"/>
          </p:cNvSpPr>
          <p:nvPr/>
        </p:nvSpPr>
        <p:spPr bwMode="auto">
          <a:xfrm>
            <a:off x="2809875" y="44196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74" name="Text Box 326"/>
          <p:cNvSpPr txBox="1">
            <a:spLocks noChangeArrowheads="1"/>
          </p:cNvSpPr>
          <p:nvPr/>
        </p:nvSpPr>
        <p:spPr bwMode="auto">
          <a:xfrm>
            <a:off x="2560638" y="4479925"/>
            <a:ext cx="347662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Ji-Paraná</a:t>
            </a:r>
          </a:p>
        </p:txBody>
      </p:sp>
      <p:sp>
        <p:nvSpPr>
          <p:cNvPr id="8208475" name="Forma livre 307"/>
          <p:cNvSpPr>
            <a:spLocks noChangeArrowheads="1"/>
          </p:cNvSpPr>
          <p:nvPr/>
        </p:nvSpPr>
        <p:spPr bwMode="auto">
          <a:xfrm>
            <a:off x="3424238" y="4911725"/>
            <a:ext cx="173037" cy="339725"/>
          </a:xfrm>
          <a:custGeom>
            <a:avLst/>
            <a:gdLst>
              <a:gd name="T0" fmla="*/ 0 w 204787"/>
              <a:gd name="T1" fmla="*/ 0 h 404813"/>
              <a:gd name="T2" fmla="*/ 74198 w 204787"/>
              <a:gd name="T3" fmla="*/ 141752 h 404813"/>
              <a:gd name="T4" fmla="*/ 0 60000 65536"/>
              <a:gd name="T5" fmla="*/ 0 60000 65536"/>
              <a:gd name="T6" fmla="*/ 0 w 204787"/>
              <a:gd name="T7" fmla="*/ 0 h 404813"/>
              <a:gd name="T8" fmla="*/ 204787 w 204787"/>
              <a:gd name="T9" fmla="*/ 404813 h 4048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787" h="404813">
                <a:moveTo>
                  <a:pt x="0" y="0"/>
                </a:moveTo>
                <a:cubicBezTo>
                  <a:pt x="81359" y="166291"/>
                  <a:pt x="162718" y="332582"/>
                  <a:pt x="204787" y="4048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76" name="Forma livre 309"/>
          <p:cNvSpPr>
            <a:spLocks noChangeArrowheads="1"/>
          </p:cNvSpPr>
          <p:nvPr/>
        </p:nvSpPr>
        <p:spPr bwMode="auto">
          <a:xfrm>
            <a:off x="3597275" y="5248275"/>
            <a:ext cx="328613" cy="231775"/>
          </a:xfrm>
          <a:custGeom>
            <a:avLst/>
            <a:gdLst>
              <a:gd name="T0" fmla="*/ 0 w 390525"/>
              <a:gd name="T1" fmla="*/ 0 h 275432"/>
              <a:gd name="T2" fmla="*/ 138591 w 390525"/>
              <a:gd name="T3" fmla="*/ 52555 h 275432"/>
              <a:gd name="T4" fmla="*/ 0 60000 65536"/>
              <a:gd name="T5" fmla="*/ 0 60000 65536"/>
              <a:gd name="T6" fmla="*/ 0 w 390525"/>
              <a:gd name="T7" fmla="*/ 0 h 275432"/>
              <a:gd name="T8" fmla="*/ 390525 w 390525"/>
              <a:gd name="T9" fmla="*/ 275432 h 275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0525" h="275432">
                <a:moveTo>
                  <a:pt x="0" y="0"/>
                </a:moveTo>
                <a:cubicBezTo>
                  <a:pt x="84534" y="137716"/>
                  <a:pt x="169069" y="275432"/>
                  <a:pt x="390525" y="14763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77" name="Forma livre 310"/>
          <p:cNvSpPr>
            <a:spLocks noChangeArrowheads="1"/>
          </p:cNvSpPr>
          <p:nvPr/>
        </p:nvSpPr>
        <p:spPr bwMode="auto">
          <a:xfrm>
            <a:off x="3925888" y="5338763"/>
            <a:ext cx="388937" cy="112712"/>
          </a:xfrm>
          <a:custGeom>
            <a:avLst/>
            <a:gdLst>
              <a:gd name="T0" fmla="*/ 0 w 461963"/>
              <a:gd name="T1" fmla="*/ 13575 h 134937"/>
              <a:gd name="T2" fmla="*/ 164389 w 461963"/>
              <a:gd name="T3" fmla="*/ 46157 h 134937"/>
              <a:gd name="T4" fmla="*/ 0 60000 65536"/>
              <a:gd name="T5" fmla="*/ 0 60000 65536"/>
              <a:gd name="T6" fmla="*/ 0 w 461963"/>
              <a:gd name="T7" fmla="*/ 0 h 134937"/>
              <a:gd name="T8" fmla="*/ 461963 w 461963"/>
              <a:gd name="T9" fmla="*/ 134937 h 1349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963" h="134937">
                <a:moveTo>
                  <a:pt x="0" y="39687"/>
                </a:moveTo>
                <a:cubicBezTo>
                  <a:pt x="189309" y="19843"/>
                  <a:pt x="378619" y="0"/>
                  <a:pt x="461963" y="1349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78" name="Forma livre 311"/>
          <p:cNvSpPr>
            <a:spLocks noChangeArrowheads="1"/>
          </p:cNvSpPr>
          <p:nvPr/>
        </p:nvSpPr>
        <p:spPr bwMode="auto">
          <a:xfrm>
            <a:off x="3633788" y="5316538"/>
            <a:ext cx="700087" cy="461962"/>
          </a:xfrm>
          <a:custGeom>
            <a:avLst/>
            <a:gdLst>
              <a:gd name="T0" fmla="*/ 0 w 833437"/>
              <a:gd name="T1" fmla="*/ 0 h 549275"/>
              <a:gd name="T2" fmla="*/ 293209 w 833437"/>
              <a:gd name="T3" fmla="*/ 106210 h 549275"/>
              <a:gd name="T4" fmla="*/ 0 60000 65536"/>
              <a:gd name="T5" fmla="*/ 0 60000 65536"/>
              <a:gd name="T6" fmla="*/ 0 w 833437"/>
              <a:gd name="T7" fmla="*/ 0 h 549275"/>
              <a:gd name="T8" fmla="*/ 833437 w 833437"/>
              <a:gd name="T9" fmla="*/ 549275 h 549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437" h="549275">
                <a:moveTo>
                  <a:pt x="0" y="0"/>
                </a:moveTo>
                <a:cubicBezTo>
                  <a:pt x="178990" y="274637"/>
                  <a:pt x="357981" y="549275"/>
                  <a:pt x="833437" y="3000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79" name="Oval 250"/>
          <p:cNvSpPr>
            <a:spLocks noChangeArrowheads="1"/>
          </p:cNvSpPr>
          <p:nvPr/>
        </p:nvSpPr>
        <p:spPr bwMode="auto">
          <a:xfrm>
            <a:off x="4281488" y="5519738"/>
            <a:ext cx="61912" cy="58737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80" name="Oval 250"/>
          <p:cNvSpPr>
            <a:spLocks noChangeArrowheads="1"/>
          </p:cNvSpPr>
          <p:nvPr/>
        </p:nvSpPr>
        <p:spPr bwMode="auto">
          <a:xfrm>
            <a:off x="5230813" y="5076825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81" name="Forma livre 332"/>
          <p:cNvSpPr>
            <a:spLocks noChangeArrowheads="1"/>
          </p:cNvSpPr>
          <p:nvPr/>
        </p:nvSpPr>
        <p:spPr bwMode="auto">
          <a:xfrm>
            <a:off x="5038725" y="5133975"/>
            <a:ext cx="214313" cy="438150"/>
          </a:xfrm>
          <a:custGeom>
            <a:avLst/>
            <a:gdLst>
              <a:gd name="T0" fmla="*/ 18993 w 414867"/>
              <a:gd name="T1" fmla="*/ 0 h 727075"/>
              <a:gd name="T2" fmla="*/ 11289 w 414867"/>
              <a:gd name="T3" fmla="*/ 18804 h 727075"/>
              <a:gd name="T4" fmla="*/ 7655 w 414867"/>
              <a:gd name="T5" fmla="*/ 22433 h 727075"/>
              <a:gd name="T6" fmla="*/ 1114 w 414867"/>
              <a:gd name="T7" fmla="*/ 31669 h 727075"/>
              <a:gd name="T8" fmla="*/ 969 w 414867"/>
              <a:gd name="T9" fmla="*/ 37772 h 72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867"/>
              <a:gd name="T16" fmla="*/ 0 h 727075"/>
              <a:gd name="T17" fmla="*/ 414867 w 414867"/>
              <a:gd name="T18" fmla="*/ 727075 h 7270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867" h="727075">
                <a:moveTo>
                  <a:pt x="414867" y="0"/>
                </a:moveTo>
                <a:cubicBezTo>
                  <a:pt x="351367" y="144991"/>
                  <a:pt x="287867" y="289983"/>
                  <a:pt x="246592" y="361950"/>
                </a:cubicBezTo>
                <a:cubicBezTo>
                  <a:pt x="205317" y="433917"/>
                  <a:pt x="204259" y="390525"/>
                  <a:pt x="167217" y="431800"/>
                </a:cubicBezTo>
                <a:cubicBezTo>
                  <a:pt x="130175" y="473075"/>
                  <a:pt x="48684" y="560388"/>
                  <a:pt x="24342" y="609600"/>
                </a:cubicBezTo>
                <a:cubicBezTo>
                  <a:pt x="0" y="658812"/>
                  <a:pt x="21167" y="727075"/>
                  <a:pt x="21167" y="7270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82" name="AutoShape 76"/>
          <p:cNvSpPr>
            <a:spLocks noChangeArrowheads="1"/>
          </p:cNvSpPr>
          <p:nvPr/>
        </p:nvSpPr>
        <p:spPr bwMode="auto">
          <a:xfrm>
            <a:off x="6748463" y="2643188"/>
            <a:ext cx="65087" cy="571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83" name="AutoShape 110"/>
          <p:cNvSpPr>
            <a:spLocks noChangeArrowheads="1"/>
          </p:cNvSpPr>
          <p:nvPr/>
        </p:nvSpPr>
        <p:spPr bwMode="auto">
          <a:xfrm rot="10800000">
            <a:off x="2514600" y="4056063"/>
            <a:ext cx="76200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84" name="Text Box 33"/>
          <p:cNvSpPr txBox="1">
            <a:spLocks noChangeArrowheads="1"/>
          </p:cNvSpPr>
          <p:nvPr/>
        </p:nvSpPr>
        <p:spPr bwMode="auto">
          <a:xfrm rot="2221202">
            <a:off x="3027363" y="4640263"/>
            <a:ext cx="342900" cy="1555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208485" name="Text Box 33"/>
          <p:cNvSpPr txBox="1">
            <a:spLocks noChangeArrowheads="1"/>
          </p:cNvSpPr>
          <p:nvPr/>
        </p:nvSpPr>
        <p:spPr bwMode="auto">
          <a:xfrm>
            <a:off x="3917950" y="5230813"/>
            <a:ext cx="342900" cy="1539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208486" name="Oval 250"/>
          <p:cNvSpPr>
            <a:spLocks noChangeArrowheads="1"/>
          </p:cNvSpPr>
          <p:nvPr/>
        </p:nvSpPr>
        <p:spPr bwMode="auto">
          <a:xfrm>
            <a:off x="4508500" y="5030788"/>
            <a:ext cx="61913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487" name="Line 123"/>
          <p:cNvSpPr>
            <a:spLocks noChangeShapeType="1"/>
          </p:cNvSpPr>
          <p:nvPr/>
        </p:nvSpPr>
        <p:spPr bwMode="auto">
          <a:xfrm flipV="1">
            <a:off x="4405313" y="5089525"/>
            <a:ext cx="7937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8488" name="Rectangle 52"/>
          <p:cNvSpPr>
            <a:spLocks noChangeArrowheads="1"/>
          </p:cNvSpPr>
          <p:nvPr/>
        </p:nvSpPr>
        <p:spPr bwMode="auto">
          <a:xfrm>
            <a:off x="136525" y="1098550"/>
            <a:ext cx="7340600" cy="51181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08495" name="Group 120"/>
          <p:cNvGrpSpPr>
            <a:grpSpLocks/>
          </p:cNvGrpSpPr>
          <p:nvPr/>
        </p:nvGrpSpPr>
        <p:grpSpPr bwMode="auto">
          <a:xfrm>
            <a:off x="8207375" y="147638"/>
            <a:ext cx="1676400" cy="585787"/>
            <a:chOff x="5170" y="93"/>
            <a:chExt cx="1056" cy="369"/>
          </a:xfrm>
        </p:grpSpPr>
        <p:sp>
          <p:nvSpPr>
            <p:cNvPr id="8208496" name="Text Box 121"/>
            <p:cNvSpPr txBox="1">
              <a:spLocks noChangeArrowheads="1"/>
            </p:cNvSpPr>
            <p:nvPr/>
          </p:nvSpPr>
          <p:spPr bwMode="auto">
            <a:xfrm>
              <a:off x="5394" y="93"/>
              <a:ext cx="24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Ferrovia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08497" name="Text Box 122"/>
            <p:cNvSpPr txBox="1">
              <a:spLocks noChangeArrowheads="1"/>
            </p:cNvSpPr>
            <p:nvPr/>
          </p:nvSpPr>
          <p:spPr bwMode="auto">
            <a:xfrm>
              <a:off x="5979" y="95"/>
              <a:ext cx="24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Hidrovia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08498" name="Line 123"/>
            <p:cNvSpPr>
              <a:spLocks noChangeShapeType="1"/>
            </p:cNvSpPr>
            <p:nvPr/>
          </p:nvSpPr>
          <p:spPr bwMode="auto">
            <a:xfrm>
              <a:off x="5758" y="140"/>
              <a:ext cx="204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8499" name="Text Box 124"/>
            <p:cNvSpPr txBox="1">
              <a:spLocks noChangeArrowheads="1"/>
            </p:cNvSpPr>
            <p:nvPr/>
          </p:nvSpPr>
          <p:spPr bwMode="auto">
            <a:xfrm>
              <a:off x="5394" y="182"/>
              <a:ext cx="23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Rodovia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08500" name="AutoShape 125"/>
            <p:cNvSpPr>
              <a:spLocks noChangeArrowheads="1"/>
            </p:cNvSpPr>
            <p:nvPr/>
          </p:nvSpPr>
          <p:spPr bwMode="auto">
            <a:xfrm rot="10800000">
              <a:off x="5240" y="401"/>
              <a:ext cx="58" cy="39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pt-BR"/>
            </a:p>
          </p:txBody>
        </p:sp>
        <p:sp>
          <p:nvSpPr>
            <p:cNvPr id="8208501" name="AutoShape 126"/>
            <p:cNvSpPr>
              <a:spLocks noChangeArrowheads="1"/>
            </p:cNvSpPr>
            <p:nvPr/>
          </p:nvSpPr>
          <p:spPr bwMode="auto">
            <a:xfrm>
              <a:off x="5246" y="295"/>
              <a:ext cx="50" cy="47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8502" name="Text Box 127"/>
            <p:cNvSpPr txBox="1">
              <a:spLocks noChangeArrowheads="1"/>
            </p:cNvSpPr>
            <p:nvPr/>
          </p:nvSpPr>
          <p:spPr bwMode="auto">
            <a:xfrm>
              <a:off x="5394" y="281"/>
              <a:ext cx="39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Porto L.Curso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08503" name="Text Box 128"/>
            <p:cNvSpPr txBox="1">
              <a:spLocks noChangeArrowheads="1"/>
            </p:cNvSpPr>
            <p:nvPr/>
          </p:nvSpPr>
          <p:spPr bwMode="auto">
            <a:xfrm>
              <a:off x="5395" y="376"/>
              <a:ext cx="60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Terminal Hidroviário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08504" name="Text Box 129"/>
            <p:cNvSpPr txBox="1">
              <a:spLocks noChangeArrowheads="1"/>
            </p:cNvSpPr>
            <p:nvPr/>
          </p:nvSpPr>
          <p:spPr bwMode="auto">
            <a:xfrm>
              <a:off x="5988" y="183"/>
              <a:ext cx="2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Dutovia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08505" name="Text Box 130"/>
            <p:cNvSpPr txBox="1">
              <a:spLocks noChangeArrowheads="1"/>
            </p:cNvSpPr>
            <p:nvPr/>
          </p:nvSpPr>
          <p:spPr bwMode="auto">
            <a:xfrm>
              <a:off x="5984" y="275"/>
              <a:ext cx="18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900" b="0">
                  <a:latin typeface="Calibri" pitchFamily="34" charset="0"/>
                </a:rPr>
                <a:t>Eclusa</a:t>
              </a:r>
              <a:endParaRPr lang="en-US" sz="900" b="0">
                <a:latin typeface="Calibri" pitchFamily="34" charset="0"/>
              </a:endParaRPr>
            </a:p>
          </p:txBody>
        </p:sp>
        <p:sp>
          <p:nvSpPr>
            <p:cNvPr id="8208506" name="Rectangle 131"/>
            <p:cNvSpPr>
              <a:spLocks noChangeArrowheads="1"/>
            </p:cNvSpPr>
            <p:nvPr/>
          </p:nvSpPr>
          <p:spPr bwMode="auto">
            <a:xfrm>
              <a:off x="5850" y="287"/>
              <a:ext cx="56" cy="56"/>
            </a:xfrm>
            <a:prstGeom prst="rect">
              <a:avLst/>
            </a:prstGeom>
            <a:solidFill>
              <a:srgbClr val="0099FF"/>
            </a:solidFill>
            <a:ln w="63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8507" name="Line 132"/>
            <p:cNvSpPr>
              <a:spLocks noChangeShapeType="1"/>
            </p:cNvSpPr>
            <p:nvPr/>
          </p:nvSpPr>
          <p:spPr bwMode="auto">
            <a:xfrm>
              <a:off x="5762" y="232"/>
              <a:ext cx="20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8508" name="Line 133"/>
            <p:cNvSpPr>
              <a:spLocks noChangeShapeType="1"/>
            </p:cNvSpPr>
            <p:nvPr/>
          </p:nvSpPr>
          <p:spPr bwMode="auto">
            <a:xfrm>
              <a:off x="5170" y="140"/>
              <a:ext cx="2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8509" name="Line 134"/>
            <p:cNvSpPr>
              <a:spLocks noChangeShapeType="1"/>
            </p:cNvSpPr>
            <p:nvPr/>
          </p:nvSpPr>
          <p:spPr bwMode="auto">
            <a:xfrm>
              <a:off x="5170" y="228"/>
              <a:ext cx="20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08510" name="Rectangle 135"/>
          <p:cNvSpPr>
            <a:spLocks noChangeArrowheads="1"/>
          </p:cNvSpPr>
          <p:nvPr/>
        </p:nvSpPr>
        <p:spPr bwMode="auto">
          <a:xfrm>
            <a:off x="8059738" y="123825"/>
            <a:ext cx="1846262" cy="64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511" name="Forma livre 340"/>
          <p:cNvSpPr>
            <a:spLocks noChangeArrowheads="1"/>
          </p:cNvSpPr>
          <p:nvPr/>
        </p:nvSpPr>
        <p:spPr bwMode="auto">
          <a:xfrm>
            <a:off x="4371975" y="5591175"/>
            <a:ext cx="628650" cy="76200"/>
          </a:xfrm>
          <a:custGeom>
            <a:avLst/>
            <a:gdLst>
              <a:gd name="T0" fmla="*/ 1029145 w 533400"/>
              <a:gd name="T1" fmla="*/ 0 h 109538"/>
              <a:gd name="T2" fmla="*/ 0 w 533400"/>
              <a:gd name="T3" fmla="*/ 25652 h 109538"/>
              <a:gd name="T4" fmla="*/ 0 60000 65536"/>
              <a:gd name="T5" fmla="*/ 0 60000 65536"/>
              <a:gd name="T6" fmla="*/ 0 w 533400"/>
              <a:gd name="T7" fmla="*/ 0 h 109538"/>
              <a:gd name="T8" fmla="*/ 533400 w 533400"/>
              <a:gd name="T9" fmla="*/ 109538 h 1095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3400" h="109538">
                <a:moveTo>
                  <a:pt x="533400" y="0"/>
                </a:moveTo>
                <a:lnTo>
                  <a:pt x="0" y="109538"/>
                </a:ln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12" name="Forma livre 341"/>
          <p:cNvSpPr>
            <a:spLocks noChangeArrowheads="1"/>
          </p:cNvSpPr>
          <p:nvPr/>
        </p:nvSpPr>
        <p:spPr bwMode="auto">
          <a:xfrm>
            <a:off x="4314825" y="5567363"/>
            <a:ext cx="552450" cy="301625"/>
          </a:xfrm>
          <a:custGeom>
            <a:avLst/>
            <a:gdLst>
              <a:gd name="T0" fmla="*/ 0 w 552450"/>
              <a:gd name="T1" fmla="*/ 0 h 301625"/>
              <a:gd name="T2" fmla="*/ 128588 w 552450"/>
              <a:gd name="T3" fmla="*/ 142875 h 301625"/>
              <a:gd name="T4" fmla="*/ 552450 w 552450"/>
              <a:gd name="T5" fmla="*/ 266700 h 301625"/>
              <a:gd name="T6" fmla="*/ 0 60000 65536"/>
              <a:gd name="T7" fmla="*/ 0 60000 65536"/>
              <a:gd name="T8" fmla="*/ 0 60000 65536"/>
              <a:gd name="T9" fmla="*/ 0 w 552450"/>
              <a:gd name="T10" fmla="*/ 0 h 301625"/>
              <a:gd name="T11" fmla="*/ 552450 w 552450"/>
              <a:gd name="T12" fmla="*/ 301625 h 301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450" h="301625">
                <a:moveTo>
                  <a:pt x="0" y="0"/>
                </a:moveTo>
                <a:cubicBezTo>
                  <a:pt x="18256" y="49212"/>
                  <a:pt x="36513" y="98425"/>
                  <a:pt x="128588" y="142875"/>
                </a:cubicBezTo>
                <a:cubicBezTo>
                  <a:pt x="220663" y="187325"/>
                  <a:pt x="465931" y="301625"/>
                  <a:pt x="552450" y="26670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13" name="Oval 250"/>
          <p:cNvSpPr>
            <a:spLocks noChangeArrowheads="1"/>
          </p:cNvSpPr>
          <p:nvPr/>
        </p:nvSpPr>
        <p:spPr bwMode="auto">
          <a:xfrm>
            <a:off x="4424363" y="567848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514" name="Text Box 326"/>
          <p:cNvSpPr txBox="1">
            <a:spLocks noChangeArrowheads="1"/>
          </p:cNvSpPr>
          <p:nvPr/>
        </p:nvSpPr>
        <p:spPr bwMode="auto">
          <a:xfrm>
            <a:off x="3908425" y="5678488"/>
            <a:ext cx="50958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  <a:latin typeface="Calibri" pitchFamily="34" charset="0"/>
              </a:rPr>
              <a:t>Rondonópolis</a:t>
            </a:r>
          </a:p>
        </p:txBody>
      </p:sp>
      <p:sp>
        <p:nvSpPr>
          <p:cNvPr id="8208515" name="Forma livre 342"/>
          <p:cNvSpPr>
            <a:spLocks noChangeArrowheads="1"/>
          </p:cNvSpPr>
          <p:nvPr/>
        </p:nvSpPr>
        <p:spPr bwMode="auto">
          <a:xfrm>
            <a:off x="6110288" y="3529013"/>
            <a:ext cx="304800" cy="300037"/>
          </a:xfrm>
          <a:custGeom>
            <a:avLst/>
            <a:gdLst>
              <a:gd name="T0" fmla="*/ 0 w 319088"/>
              <a:gd name="T1" fmla="*/ 0 h 266700"/>
              <a:gd name="T2" fmla="*/ 265662 w 319088"/>
              <a:gd name="T3" fmla="*/ 427199 h 266700"/>
              <a:gd name="T4" fmla="*/ 0 60000 65536"/>
              <a:gd name="T5" fmla="*/ 0 60000 65536"/>
              <a:gd name="T6" fmla="*/ 0 w 319088"/>
              <a:gd name="T7" fmla="*/ 0 h 266700"/>
              <a:gd name="T8" fmla="*/ 319088 w 319088"/>
              <a:gd name="T9" fmla="*/ 266700 h 266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088" h="266700">
                <a:moveTo>
                  <a:pt x="0" y="0"/>
                </a:moveTo>
                <a:cubicBezTo>
                  <a:pt x="126206" y="132556"/>
                  <a:pt x="252413" y="265113"/>
                  <a:pt x="319088" y="26670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16" name="Oval 250"/>
          <p:cNvSpPr>
            <a:spLocks noChangeArrowheads="1"/>
          </p:cNvSpPr>
          <p:nvPr/>
        </p:nvSpPr>
        <p:spPr bwMode="auto">
          <a:xfrm>
            <a:off x="6394450" y="381158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517" name="Text Box 326"/>
          <p:cNvSpPr txBox="1">
            <a:spLocks noChangeArrowheads="1"/>
          </p:cNvSpPr>
          <p:nvPr/>
        </p:nvSpPr>
        <p:spPr bwMode="auto">
          <a:xfrm>
            <a:off x="6383338" y="3729038"/>
            <a:ext cx="381000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Balsas</a:t>
            </a:r>
          </a:p>
        </p:txBody>
      </p:sp>
      <p:sp>
        <p:nvSpPr>
          <p:cNvPr id="8208518" name="Text Box 326"/>
          <p:cNvSpPr txBox="1">
            <a:spLocks noChangeArrowheads="1"/>
          </p:cNvSpPr>
          <p:nvPr/>
        </p:nvSpPr>
        <p:spPr bwMode="auto">
          <a:xfrm>
            <a:off x="6107113" y="3457575"/>
            <a:ext cx="381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Estreito</a:t>
            </a:r>
          </a:p>
        </p:txBody>
      </p:sp>
      <p:sp>
        <p:nvSpPr>
          <p:cNvPr id="8208519" name="Forma livre 344"/>
          <p:cNvSpPr>
            <a:spLocks noChangeArrowheads="1"/>
          </p:cNvSpPr>
          <p:nvPr/>
        </p:nvSpPr>
        <p:spPr bwMode="auto">
          <a:xfrm>
            <a:off x="5653088" y="2800350"/>
            <a:ext cx="233362" cy="461963"/>
          </a:xfrm>
          <a:custGeom>
            <a:avLst/>
            <a:gdLst>
              <a:gd name="T0" fmla="*/ 33337 w 233362"/>
              <a:gd name="T1" fmla="*/ 0 h 461963"/>
              <a:gd name="T2" fmla="*/ 33337 w 233362"/>
              <a:gd name="T3" fmla="*/ 214313 h 461963"/>
              <a:gd name="T4" fmla="*/ 233362 w 233362"/>
              <a:gd name="T5" fmla="*/ 461963 h 461963"/>
              <a:gd name="T6" fmla="*/ 0 60000 65536"/>
              <a:gd name="T7" fmla="*/ 0 60000 65536"/>
              <a:gd name="T8" fmla="*/ 0 60000 65536"/>
              <a:gd name="T9" fmla="*/ 0 w 233362"/>
              <a:gd name="T10" fmla="*/ 0 h 461963"/>
              <a:gd name="T11" fmla="*/ 233362 w 233362"/>
              <a:gd name="T12" fmla="*/ 461963 h 46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362" h="461963">
                <a:moveTo>
                  <a:pt x="33337" y="0"/>
                </a:moveTo>
                <a:cubicBezTo>
                  <a:pt x="16668" y="68659"/>
                  <a:pt x="0" y="137319"/>
                  <a:pt x="33337" y="214313"/>
                </a:cubicBezTo>
                <a:cubicBezTo>
                  <a:pt x="66674" y="291307"/>
                  <a:pt x="233362" y="461963"/>
                  <a:pt x="233362" y="46196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20" name="Oval 250"/>
          <p:cNvSpPr>
            <a:spLocks noChangeArrowheads="1"/>
          </p:cNvSpPr>
          <p:nvPr/>
        </p:nvSpPr>
        <p:spPr bwMode="auto">
          <a:xfrm>
            <a:off x="6057900" y="34750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521" name="AutoShape 82"/>
          <p:cNvSpPr>
            <a:spLocks noChangeArrowheads="1"/>
          </p:cNvSpPr>
          <p:nvPr/>
        </p:nvSpPr>
        <p:spPr bwMode="auto">
          <a:xfrm rot="10800000">
            <a:off x="4306888" y="3054350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522" name="Forma livre 347"/>
          <p:cNvSpPr>
            <a:spLocks noChangeArrowheads="1"/>
          </p:cNvSpPr>
          <p:nvPr/>
        </p:nvSpPr>
        <p:spPr bwMode="auto">
          <a:xfrm>
            <a:off x="5905500" y="3267075"/>
            <a:ext cx="161925" cy="219075"/>
          </a:xfrm>
          <a:custGeom>
            <a:avLst/>
            <a:gdLst>
              <a:gd name="T0" fmla="*/ 0 w 180975"/>
              <a:gd name="T1" fmla="*/ 0 h 238125"/>
              <a:gd name="T2" fmla="*/ 115984 w 180975"/>
              <a:gd name="T3" fmla="*/ 170591 h 238125"/>
              <a:gd name="T4" fmla="*/ 0 60000 65536"/>
              <a:gd name="T5" fmla="*/ 0 60000 65536"/>
              <a:gd name="T6" fmla="*/ 0 w 180975"/>
              <a:gd name="T7" fmla="*/ 0 h 238125"/>
              <a:gd name="T8" fmla="*/ 180975 w 180975"/>
              <a:gd name="T9" fmla="*/ 238125 h 238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975" h="238125">
                <a:moveTo>
                  <a:pt x="0" y="0"/>
                </a:moveTo>
                <a:cubicBezTo>
                  <a:pt x="67469" y="106759"/>
                  <a:pt x="134938" y="213519"/>
                  <a:pt x="180975" y="23812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24" name="Text Box 326"/>
          <p:cNvSpPr txBox="1">
            <a:spLocks noChangeArrowheads="1"/>
          </p:cNvSpPr>
          <p:nvPr/>
        </p:nvSpPr>
        <p:spPr bwMode="auto">
          <a:xfrm>
            <a:off x="3449638" y="3603625"/>
            <a:ext cx="34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Corredor BR-364</a:t>
            </a:r>
          </a:p>
        </p:txBody>
      </p:sp>
      <p:sp>
        <p:nvSpPr>
          <p:cNvPr id="8208531" name="Text Box 85"/>
          <p:cNvSpPr txBox="1">
            <a:spLocks noChangeArrowheads="1"/>
          </p:cNvSpPr>
          <p:nvPr/>
        </p:nvSpPr>
        <p:spPr bwMode="auto">
          <a:xfrm>
            <a:off x="7591425" y="1514475"/>
            <a:ext cx="2176463" cy="11080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defTabSz="977900"/>
            <a:r>
              <a:rPr lang="pt-BR" sz="1600"/>
              <a:t>Custo Logístico da </a:t>
            </a:r>
          </a:p>
          <a:p>
            <a:pPr marL="457200" indent="-457200" algn="ctr" defTabSz="977900"/>
            <a:r>
              <a:rPr lang="pt-BR" sz="1600"/>
              <a:t>Amazônia Legal:</a:t>
            </a:r>
          </a:p>
          <a:p>
            <a:pPr marL="457200" indent="-457200" algn="ctr" defTabSz="977900"/>
            <a:r>
              <a:rPr lang="pt-BR" sz="1600"/>
              <a:t> </a:t>
            </a:r>
          </a:p>
          <a:p>
            <a:pPr marL="457200" indent="-457200" algn="ctr" defTabSz="977900"/>
            <a:r>
              <a:rPr lang="pt-BR" sz="1600"/>
              <a:t>R$ 17,0 Bilhões</a:t>
            </a:r>
          </a:p>
        </p:txBody>
      </p:sp>
      <p:sp>
        <p:nvSpPr>
          <p:cNvPr id="8208532" name="Oval 250"/>
          <p:cNvSpPr>
            <a:spLocks noChangeArrowheads="1"/>
          </p:cNvSpPr>
          <p:nvPr/>
        </p:nvSpPr>
        <p:spPr bwMode="auto">
          <a:xfrm>
            <a:off x="5854700" y="3211513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533" name="Text Box 326"/>
          <p:cNvSpPr txBox="1">
            <a:spLocks noChangeArrowheads="1"/>
          </p:cNvSpPr>
          <p:nvPr/>
        </p:nvSpPr>
        <p:spPr bwMode="auto">
          <a:xfrm>
            <a:off x="5402263" y="5965825"/>
            <a:ext cx="992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São Paulo / Santos</a:t>
            </a:r>
          </a:p>
        </p:txBody>
      </p:sp>
      <p:sp>
        <p:nvSpPr>
          <p:cNvPr id="8208534" name="Forma livre 166"/>
          <p:cNvSpPr>
            <a:spLocks noChangeArrowheads="1"/>
          </p:cNvSpPr>
          <p:nvPr/>
        </p:nvSpPr>
        <p:spPr bwMode="auto">
          <a:xfrm>
            <a:off x="4816475" y="5845175"/>
            <a:ext cx="158750" cy="319088"/>
          </a:xfrm>
          <a:custGeom>
            <a:avLst/>
            <a:gdLst>
              <a:gd name="T0" fmla="*/ 74930 w 158750"/>
              <a:gd name="T1" fmla="*/ 0 h 320040"/>
              <a:gd name="T2" fmla="*/ 13970 w 158750"/>
              <a:gd name="T3" fmla="*/ 113621 h 320040"/>
              <a:gd name="T4" fmla="*/ 158750 w 158750"/>
              <a:gd name="T5" fmla="*/ 318139 h 320040"/>
              <a:gd name="T6" fmla="*/ 0 60000 65536"/>
              <a:gd name="T7" fmla="*/ 0 60000 65536"/>
              <a:gd name="T8" fmla="*/ 0 60000 65536"/>
              <a:gd name="T9" fmla="*/ 0 w 158750"/>
              <a:gd name="T10" fmla="*/ 0 h 320040"/>
              <a:gd name="T11" fmla="*/ 158750 w 158750"/>
              <a:gd name="T12" fmla="*/ 320040 h 320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50" h="320040">
                <a:moveTo>
                  <a:pt x="74930" y="0"/>
                </a:moveTo>
                <a:cubicBezTo>
                  <a:pt x="37465" y="30480"/>
                  <a:pt x="0" y="60960"/>
                  <a:pt x="13970" y="114300"/>
                </a:cubicBezTo>
                <a:cubicBezTo>
                  <a:pt x="27940" y="167640"/>
                  <a:pt x="135890" y="281940"/>
                  <a:pt x="158750" y="32004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35" name="Text Box 326"/>
          <p:cNvSpPr txBox="1">
            <a:spLocks noChangeArrowheads="1"/>
          </p:cNvSpPr>
          <p:nvPr/>
        </p:nvSpPr>
        <p:spPr bwMode="auto">
          <a:xfrm>
            <a:off x="4997450" y="6102350"/>
            <a:ext cx="9921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Santos/Paranaguá</a:t>
            </a:r>
          </a:p>
        </p:txBody>
      </p:sp>
      <p:sp>
        <p:nvSpPr>
          <p:cNvPr id="8208536" name="Oval 250"/>
          <p:cNvSpPr>
            <a:spLocks noChangeArrowheads="1"/>
          </p:cNvSpPr>
          <p:nvPr/>
        </p:nvSpPr>
        <p:spPr bwMode="auto">
          <a:xfrm>
            <a:off x="4868863" y="5813425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537" name="Oval 250"/>
          <p:cNvSpPr>
            <a:spLocks noChangeArrowheads="1"/>
          </p:cNvSpPr>
          <p:nvPr/>
        </p:nvSpPr>
        <p:spPr bwMode="auto">
          <a:xfrm>
            <a:off x="1700213" y="4259263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538" name="Forma livre 166"/>
          <p:cNvSpPr>
            <a:spLocks noChangeArrowheads="1"/>
          </p:cNvSpPr>
          <p:nvPr/>
        </p:nvSpPr>
        <p:spPr bwMode="auto">
          <a:xfrm>
            <a:off x="4495800" y="2393950"/>
            <a:ext cx="685800" cy="133350"/>
          </a:xfrm>
          <a:custGeom>
            <a:avLst/>
            <a:gdLst>
              <a:gd name="T0" fmla="*/ 0 w 685800"/>
              <a:gd name="T1" fmla="*/ 133350 h 133350"/>
              <a:gd name="T2" fmla="*/ 685800 w 685800"/>
              <a:gd name="T3" fmla="*/ 0 h 133350"/>
              <a:gd name="T4" fmla="*/ 0 60000 65536"/>
              <a:gd name="T5" fmla="*/ 0 60000 65536"/>
              <a:gd name="T6" fmla="*/ 0 w 685800"/>
              <a:gd name="T7" fmla="*/ 0 h 133350"/>
              <a:gd name="T8" fmla="*/ 685800 w 685800"/>
              <a:gd name="T9" fmla="*/ 133350 h 133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133350">
                <a:moveTo>
                  <a:pt x="0" y="133350"/>
                </a:moveTo>
                <a:cubicBezTo>
                  <a:pt x="282178" y="88900"/>
                  <a:pt x="564356" y="44450"/>
                  <a:pt x="685800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39" name="Forma livre 167"/>
          <p:cNvSpPr>
            <a:spLocks noChangeArrowheads="1"/>
          </p:cNvSpPr>
          <p:nvPr/>
        </p:nvSpPr>
        <p:spPr bwMode="auto">
          <a:xfrm>
            <a:off x="5181600" y="2405063"/>
            <a:ext cx="523875" cy="31750"/>
          </a:xfrm>
          <a:custGeom>
            <a:avLst/>
            <a:gdLst>
              <a:gd name="T0" fmla="*/ 0 w 523875"/>
              <a:gd name="T1" fmla="*/ 0 h 30956"/>
              <a:gd name="T2" fmla="*/ 523875 w 523875"/>
              <a:gd name="T3" fmla="*/ 4884 h 30956"/>
              <a:gd name="T4" fmla="*/ 0 60000 65536"/>
              <a:gd name="T5" fmla="*/ 0 60000 65536"/>
              <a:gd name="T6" fmla="*/ 0 w 523875"/>
              <a:gd name="T7" fmla="*/ 0 h 30956"/>
              <a:gd name="T8" fmla="*/ 523875 w 523875"/>
              <a:gd name="T9" fmla="*/ 30956 h 309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3875" h="30956">
                <a:moveTo>
                  <a:pt x="0" y="0"/>
                </a:moveTo>
                <a:cubicBezTo>
                  <a:pt x="214709" y="15478"/>
                  <a:pt x="429419" y="30956"/>
                  <a:pt x="523875" y="4762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40" name="Forma livre 168"/>
          <p:cNvSpPr>
            <a:spLocks noChangeArrowheads="1"/>
          </p:cNvSpPr>
          <p:nvPr/>
        </p:nvSpPr>
        <p:spPr bwMode="auto">
          <a:xfrm>
            <a:off x="6100763" y="3181350"/>
            <a:ext cx="63500" cy="323850"/>
          </a:xfrm>
          <a:custGeom>
            <a:avLst/>
            <a:gdLst>
              <a:gd name="T0" fmla="*/ 14287 w 63500"/>
              <a:gd name="T1" fmla="*/ 0 h 323850"/>
              <a:gd name="T2" fmla="*/ 0 w 63500"/>
              <a:gd name="T3" fmla="*/ 323850 h 323850"/>
              <a:gd name="T4" fmla="*/ 0 60000 65536"/>
              <a:gd name="T5" fmla="*/ 0 60000 65536"/>
              <a:gd name="T6" fmla="*/ 0 w 63500"/>
              <a:gd name="T7" fmla="*/ 0 h 323850"/>
              <a:gd name="T8" fmla="*/ 63500 w 63500"/>
              <a:gd name="T9" fmla="*/ 323850 h 3238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0" h="323850">
                <a:moveTo>
                  <a:pt x="14287" y="0"/>
                </a:moveTo>
                <a:cubicBezTo>
                  <a:pt x="38893" y="139303"/>
                  <a:pt x="63500" y="278606"/>
                  <a:pt x="0" y="32385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08541" name="Forma livre 169"/>
          <p:cNvSpPr>
            <a:spLocks noChangeArrowheads="1"/>
          </p:cNvSpPr>
          <p:nvPr/>
        </p:nvSpPr>
        <p:spPr bwMode="auto">
          <a:xfrm>
            <a:off x="6129338" y="2724150"/>
            <a:ext cx="676275" cy="447675"/>
          </a:xfrm>
          <a:custGeom>
            <a:avLst/>
            <a:gdLst>
              <a:gd name="T0" fmla="*/ 0 w 676275"/>
              <a:gd name="T1" fmla="*/ 447675 h 447675"/>
              <a:gd name="T2" fmla="*/ 300037 w 676275"/>
              <a:gd name="T3" fmla="*/ 166688 h 447675"/>
              <a:gd name="T4" fmla="*/ 676275 w 676275"/>
              <a:gd name="T5" fmla="*/ 0 h 447675"/>
              <a:gd name="T6" fmla="*/ 0 60000 65536"/>
              <a:gd name="T7" fmla="*/ 0 60000 65536"/>
              <a:gd name="T8" fmla="*/ 0 60000 65536"/>
              <a:gd name="T9" fmla="*/ 0 w 676275"/>
              <a:gd name="T10" fmla="*/ 0 h 447675"/>
              <a:gd name="T11" fmla="*/ 676275 w 676275"/>
              <a:gd name="T12" fmla="*/ 447675 h 447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6275" h="447675">
                <a:moveTo>
                  <a:pt x="0" y="447675"/>
                </a:moveTo>
                <a:cubicBezTo>
                  <a:pt x="93662" y="344487"/>
                  <a:pt x="187325" y="241300"/>
                  <a:pt x="300037" y="166688"/>
                </a:cubicBezTo>
                <a:cubicBezTo>
                  <a:pt x="412749" y="92076"/>
                  <a:pt x="544512" y="46038"/>
                  <a:pt x="676275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42" name="Oval 250"/>
          <p:cNvSpPr>
            <a:spLocks noChangeArrowheads="1"/>
          </p:cNvSpPr>
          <p:nvPr/>
        </p:nvSpPr>
        <p:spPr bwMode="auto">
          <a:xfrm>
            <a:off x="6092825" y="31575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543" name="Text Box 75"/>
          <p:cNvSpPr txBox="1">
            <a:spLocks noChangeArrowheads="1"/>
          </p:cNvSpPr>
          <p:nvPr/>
        </p:nvSpPr>
        <p:spPr bwMode="auto">
          <a:xfrm rot="5400000">
            <a:off x="6033294" y="3251994"/>
            <a:ext cx="393700" cy="2778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Norte-Sul</a:t>
            </a:r>
          </a:p>
        </p:txBody>
      </p:sp>
      <p:sp>
        <p:nvSpPr>
          <p:cNvPr id="8208549" name="Text Box 326"/>
          <p:cNvSpPr txBox="1">
            <a:spLocks noChangeArrowheads="1"/>
          </p:cNvSpPr>
          <p:nvPr/>
        </p:nvSpPr>
        <p:spPr bwMode="auto">
          <a:xfrm>
            <a:off x="4683125" y="1652588"/>
            <a:ext cx="512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Pedra Branca do Amapari</a:t>
            </a:r>
          </a:p>
        </p:txBody>
      </p:sp>
      <p:sp>
        <p:nvSpPr>
          <p:cNvPr id="8208550" name="Forma livre 180"/>
          <p:cNvSpPr>
            <a:spLocks noChangeArrowheads="1"/>
          </p:cNvSpPr>
          <p:nvPr/>
        </p:nvSpPr>
        <p:spPr bwMode="auto">
          <a:xfrm>
            <a:off x="5272088" y="1895475"/>
            <a:ext cx="104775" cy="219075"/>
          </a:xfrm>
          <a:custGeom>
            <a:avLst/>
            <a:gdLst>
              <a:gd name="T0" fmla="*/ 0 w 104775"/>
              <a:gd name="T1" fmla="*/ 0 h 219075"/>
              <a:gd name="T2" fmla="*/ 104775 w 104775"/>
              <a:gd name="T3" fmla="*/ 219075 h 219075"/>
              <a:gd name="T4" fmla="*/ 0 60000 65536"/>
              <a:gd name="T5" fmla="*/ 0 60000 65536"/>
              <a:gd name="T6" fmla="*/ 0 w 104775"/>
              <a:gd name="T7" fmla="*/ 0 h 219075"/>
              <a:gd name="T8" fmla="*/ 104775 w 104775"/>
              <a:gd name="T9" fmla="*/ 219075 h 2190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775" h="219075">
                <a:moveTo>
                  <a:pt x="0" y="0"/>
                </a:moveTo>
                <a:cubicBezTo>
                  <a:pt x="19050" y="97234"/>
                  <a:pt x="38100" y="194469"/>
                  <a:pt x="104775" y="21907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08551" name="AutoShape 76"/>
          <p:cNvSpPr>
            <a:spLocks noChangeArrowheads="1"/>
          </p:cNvSpPr>
          <p:nvPr/>
        </p:nvSpPr>
        <p:spPr bwMode="auto">
          <a:xfrm>
            <a:off x="5345113" y="2074863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552" name="Text Box 326"/>
          <p:cNvSpPr txBox="1">
            <a:spLocks noChangeArrowheads="1"/>
          </p:cNvSpPr>
          <p:nvPr/>
        </p:nvSpPr>
        <p:spPr bwMode="auto">
          <a:xfrm>
            <a:off x="4981575" y="2051050"/>
            <a:ext cx="3556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Santana</a:t>
            </a:r>
          </a:p>
        </p:txBody>
      </p:sp>
      <p:sp>
        <p:nvSpPr>
          <p:cNvPr id="8208553" name="Oval 250"/>
          <p:cNvSpPr>
            <a:spLocks noChangeArrowheads="1"/>
          </p:cNvSpPr>
          <p:nvPr/>
        </p:nvSpPr>
        <p:spPr bwMode="auto">
          <a:xfrm>
            <a:off x="5226050" y="1836738"/>
            <a:ext cx="74613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554" name="Oval 250"/>
          <p:cNvSpPr>
            <a:spLocks noChangeArrowheads="1"/>
          </p:cNvSpPr>
          <p:nvPr/>
        </p:nvSpPr>
        <p:spPr bwMode="auto">
          <a:xfrm>
            <a:off x="5376863" y="2043113"/>
            <a:ext cx="74612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08555" name="Text Box 326"/>
          <p:cNvSpPr txBox="1">
            <a:spLocks noChangeArrowheads="1"/>
          </p:cNvSpPr>
          <p:nvPr/>
        </p:nvSpPr>
        <p:spPr bwMode="auto">
          <a:xfrm>
            <a:off x="5005388" y="1914525"/>
            <a:ext cx="536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Macapá</a:t>
            </a:r>
          </a:p>
        </p:txBody>
      </p:sp>
      <p:sp>
        <p:nvSpPr>
          <p:cNvPr id="8208556" name="Forma livre 166"/>
          <p:cNvSpPr>
            <a:spLocks noChangeArrowheads="1"/>
          </p:cNvSpPr>
          <p:nvPr/>
        </p:nvSpPr>
        <p:spPr bwMode="auto">
          <a:xfrm>
            <a:off x="4521200" y="2427288"/>
            <a:ext cx="685800" cy="133350"/>
          </a:xfrm>
          <a:custGeom>
            <a:avLst/>
            <a:gdLst>
              <a:gd name="T0" fmla="*/ 0 w 685800"/>
              <a:gd name="T1" fmla="*/ 133350 h 133350"/>
              <a:gd name="T2" fmla="*/ 685800 w 685800"/>
              <a:gd name="T3" fmla="*/ 0 h 133350"/>
              <a:gd name="T4" fmla="*/ 0 60000 65536"/>
              <a:gd name="T5" fmla="*/ 0 60000 65536"/>
              <a:gd name="T6" fmla="*/ 0 w 685800"/>
              <a:gd name="T7" fmla="*/ 0 h 133350"/>
              <a:gd name="T8" fmla="*/ 685800 w 685800"/>
              <a:gd name="T9" fmla="*/ 133350 h 133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133350">
                <a:moveTo>
                  <a:pt x="0" y="133350"/>
                </a:moveTo>
                <a:cubicBezTo>
                  <a:pt x="282178" y="88900"/>
                  <a:pt x="564356" y="44450"/>
                  <a:pt x="685800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557" name="Forma livre 283"/>
          <p:cNvSpPr>
            <a:spLocks noChangeArrowheads="1"/>
          </p:cNvSpPr>
          <p:nvPr/>
        </p:nvSpPr>
        <p:spPr bwMode="auto">
          <a:xfrm>
            <a:off x="3509963" y="2573338"/>
            <a:ext cx="974725" cy="249237"/>
          </a:xfrm>
          <a:custGeom>
            <a:avLst/>
            <a:gdLst>
              <a:gd name="T0" fmla="*/ 411943 w 1158240"/>
              <a:gd name="T1" fmla="*/ 0 h 297180"/>
              <a:gd name="T2" fmla="*/ 295406 w 1158240"/>
              <a:gd name="T3" fmla="*/ 23861 h 297180"/>
              <a:gd name="T4" fmla="*/ 89435 w 1158240"/>
              <a:gd name="T5" fmla="*/ 74234 h 297180"/>
              <a:gd name="T6" fmla="*/ 0 w 1158240"/>
              <a:gd name="T7" fmla="*/ 103397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08432" name="Text Box 79"/>
          <p:cNvSpPr txBox="1">
            <a:spLocks noChangeArrowheads="1"/>
          </p:cNvSpPr>
          <p:nvPr/>
        </p:nvSpPr>
        <p:spPr bwMode="auto">
          <a:xfrm>
            <a:off x="3211513" y="2543175"/>
            <a:ext cx="561975" cy="1397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lnSpc>
                <a:spcPct val="70000"/>
              </a:lnSpc>
              <a:spcBef>
                <a:spcPct val="50000"/>
              </a:spcBef>
            </a:pPr>
            <a:r>
              <a:rPr lang="pt-BR" sz="800" b="0">
                <a:latin typeface="Calibri" pitchFamily="34" charset="0"/>
              </a:rPr>
              <a:t>Espadarte</a:t>
            </a:r>
          </a:p>
        </p:txBody>
      </p:sp>
      <p:sp>
        <p:nvSpPr>
          <p:cNvPr id="8208470" name="AutoShape 140"/>
          <p:cNvSpPr>
            <a:spLocks noChangeArrowheads="1"/>
          </p:cNvSpPr>
          <p:nvPr/>
        </p:nvSpPr>
        <p:spPr bwMode="auto">
          <a:xfrm>
            <a:off x="3662363" y="2698750"/>
            <a:ext cx="66675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469" name="Text Box 326"/>
          <p:cNvSpPr txBox="1">
            <a:spLocks noChangeArrowheads="1"/>
          </p:cNvSpPr>
          <p:nvPr/>
        </p:nvSpPr>
        <p:spPr bwMode="auto">
          <a:xfrm>
            <a:off x="3333750" y="2593975"/>
            <a:ext cx="40005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Itacoatiara</a:t>
            </a:r>
          </a:p>
        </p:txBody>
      </p:sp>
      <p:grpSp>
        <p:nvGrpSpPr>
          <p:cNvPr id="8208580" name="Group 196"/>
          <p:cNvGrpSpPr>
            <a:grpSpLocks/>
          </p:cNvGrpSpPr>
          <p:nvPr/>
        </p:nvGrpSpPr>
        <p:grpSpPr bwMode="auto">
          <a:xfrm>
            <a:off x="2611438" y="1481138"/>
            <a:ext cx="949325" cy="1363662"/>
            <a:chOff x="1645" y="933"/>
            <a:chExt cx="598" cy="859"/>
          </a:xfrm>
        </p:grpSpPr>
        <p:sp>
          <p:nvSpPr>
            <p:cNvPr id="8208388" name="Forma livre 171"/>
            <p:cNvSpPr>
              <a:spLocks noChangeArrowheads="1"/>
            </p:cNvSpPr>
            <p:nvPr/>
          </p:nvSpPr>
          <p:spPr bwMode="auto">
            <a:xfrm>
              <a:off x="1987" y="1032"/>
              <a:ext cx="209" cy="728"/>
            </a:xfrm>
            <a:custGeom>
              <a:avLst/>
              <a:gdLst>
                <a:gd name="T0" fmla="*/ 332317 w 332317"/>
                <a:gd name="T1" fmla="*/ 1155700 h 1155700"/>
                <a:gd name="T2" fmla="*/ 46567 w 332317"/>
                <a:gd name="T3" fmla="*/ 279400 h 1155700"/>
                <a:gd name="T4" fmla="*/ 52917 w 332317"/>
                <a:gd name="T5" fmla="*/ 0 h 1155700"/>
                <a:gd name="T6" fmla="*/ 0 60000 65536"/>
                <a:gd name="T7" fmla="*/ 0 60000 65536"/>
                <a:gd name="T8" fmla="*/ 0 60000 65536"/>
                <a:gd name="T9" fmla="*/ 0 w 332317"/>
                <a:gd name="T10" fmla="*/ 0 h 1155700"/>
                <a:gd name="T11" fmla="*/ 332317 w 332317"/>
                <a:gd name="T12" fmla="*/ 1155700 h 1155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317" h="1155700">
                  <a:moveTo>
                    <a:pt x="332317" y="1155700"/>
                  </a:moveTo>
                  <a:cubicBezTo>
                    <a:pt x="212725" y="813858"/>
                    <a:pt x="93134" y="472017"/>
                    <a:pt x="46567" y="279400"/>
                  </a:cubicBezTo>
                  <a:cubicBezTo>
                    <a:pt x="0" y="86783"/>
                    <a:pt x="37042" y="49742"/>
                    <a:pt x="52917" y="0"/>
                  </a:cubicBezTo>
                </a:path>
              </a:pathLst>
            </a:custGeom>
            <a:noFill/>
            <a:ln w="317500">
              <a:solidFill>
                <a:srgbClr val="FFFF00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/>
            </a:p>
          </p:txBody>
        </p:sp>
        <p:sp>
          <p:nvSpPr>
            <p:cNvPr id="8208544" name="Text Box 326"/>
            <p:cNvSpPr txBox="1">
              <a:spLocks noChangeArrowheads="1"/>
            </p:cNvSpPr>
            <p:nvPr/>
          </p:nvSpPr>
          <p:spPr bwMode="auto">
            <a:xfrm>
              <a:off x="1645" y="1203"/>
              <a:ext cx="32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700" b="0">
                  <a:solidFill>
                    <a:srgbClr val="5F5F5F"/>
                  </a:solidFill>
                  <a:latin typeface="Calibri" pitchFamily="34" charset="0"/>
                </a:rPr>
                <a:t>Caracaraí</a:t>
              </a:r>
            </a:p>
          </p:txBody>
        </p:sp>
        <p:sp>
          <p:nvSpPr>
            <p:cNvPr id="8208546" name="Text Box 326"/>
            <p:cNvSpPr txBox="1">
              <a:spLocks noChangeArrowheads="1"/>
            </p:cNvSpPr>
            <p:nvPr/>
          </p:nvSpPr>
          <p:spPr bwMode="auto">
            <a:xfrm>
              <a:off x="1734" y="933"/>
              <a:ext cx="33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>
                  <a:solidFill>
                    <a:srgbClr val="5F5F5F"/>
                  </a:solidFill>
                  <a:latin typeface="Calibri" pitchFamily="34" charset="0"/>
                </a:rPr>
                <a:t>Boa Vista</a:t>
              </a:r>
            </a:p>
          </p:txBody>
        </p:sp>
        <p:sp>
          <p:nvSpPr>
            <p:cNvPr id="8208545" name="Forma livre 176"/>
            <p:cNvSpPr>
              <a:spLocks noChangeArrowheads="1"/>
            </p:cNvSpPr>
            <p:nvPr/>
          </p:nvSpPr>
          <p:spPr bwMode="auto">
            <a:xfrm>
              <a:off x="1981" y="1032"/>
              <a:ext cx="221" cy="732"/>
            </a:xfrm>
            <a:custGeom>
              <a:avLst/>
              <a:gdLst>
                <a:gd name="T0" fmla="*/ 350837 w 350837"/>
                <a:gd name="T1" fmla="*/ 1162050 h 1162050"/>
                <a:gd name="T2" fmla="*/ 49212 w 350837"/>
                <a:gd name="T3" fmla="*/ 215900 h 1162050"/>
                <a:gd name="T4" fmla="*/ 55562 w 350837"/>
                <a:gd name="T5" fmla="*/ 0 h 1162050"/>
                <a:gd name="T6" fmla="*/ 0 60000 65536"/>
                <a:gd name="T7" fmla="*/ 0 60000 65536"/>
                <a:gd name="T8" fmla="*/ 0 60000 65536"/>
                <a:gd name="T9" fmla="*/ 0 w 350837"/>
                <a:gd name="T10" fmla="*/ 0 h 1162050"/>
                <a:gd name="T11" fmla="*/ 350837 w 350837"/>
                <a:gd name="T12" fmla="*/ 1162050 h 11620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37" h="1162050">
                  <a:moveTo>
                    <a:pt x="350837" y="1162050"/>
                  </a:moveTo>
                  <a:cubicBezTo>
                    <a:pt x="224631" y="785812"/>
                    <a:pt x="98425" y="409575"/>
                    <a:pt x="49212" y="215900"/>
                  </a:cubicBezTo>
                  <a:cubicBezTo>
                    <a:pt x="0" y="22225"/>
                    <a:pt x="27781" y="11112"/>
                    <a:pt x="55562" y="0"/>
                  </a:cubicBezTo>
                </a:path>
              </a:pathLst>
            </a:custGeom>
            <a:noFill/>
            <a:ln w="38100" algn="ctr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77900"/>
              <a:endParaRPr lang="pt-BR"/>
            </a:p>
          </p:txBody>
        </p:sp>
        <p:sp>
          <p:nvSpPr>
            <p:cNvPr id="8208547" name="Oval 250"/>
            <p:cNvSpPr>
              <a:spLocks noChangeArrowheads="1"/>
            </p:cNvSpPr>
            <p:nvPr/>
          </p:nvSpPr>
          <p:spPr bwMode="auto">
            <a:xfrm>
              <a:off x="1996" y="1196"/>
              <a:ext cx="47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08548" name="Oval 250"/>
            <p:cNvSpPr>
              <a:spLocks noChangeArrowheads="1"/>
            </p:cNvSpPr>
            <p:nvPr/>
          </p:nvSpPr>
          <p:spPr bwMode="auto">
            <a:xfrm>
              <a:off x="1995" y="1008"/>
              <a:ext cx="47" cy="4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08558" name="Freeform 174"/>
            <p:cNvSpPr>
              <a:spLocks/>
            </p:cNvSpPr>
            <p:nvPr/>
          </p:nvSpPr>
          <p:spPr bwMode="auto">
            <a:xfrm>
              <a:off x="2021" y="1228"/>
              <a:ext cx="192" cy="551"/>
            </a:xfrm>
            <a:custGeom>
              <a:avLst/>
              <a:gdLst/>
              <a:ahLst/>
              <a:cxnLst>
                <a:cxn ang="0">
                  <a:pos x="192" y="551"/>
                </a:cxn>
                <a:cxn ang="0">
                  <a:pos x="167" y="525"/>
                </a:cxn>
                <a:cxn ang="0">
                  <a:pos x="136" y="505"/>
                </a:cxn>
                <a:cxn ang="0">
                  <a:pos x="86" y="455"/>
                </a:cxn>
                <a:cxn ang="0">
                  <a:pos x="40" y="343"/>
                </a:cxn>
                <a:cxn ang="0">
                  <a:pos x="25" y="106"/>
                </a:cxn>
                <a:cxn ang="0">
                  <a:pos x="10" y="60"/>
                </a:cxn>
                <a:cxn ang="0">
                  <a:pos x="5" y="45"/>
                </a:cxn>
                <a:cxn ang="0">
                  <a:pos x="0" y="0"/>
                </a:cxn>
              </a:cxnLst>
              <a:rect l="0" t="0" r="r" b="b"/>
              <a:pathLst>
                <a:path w="192" h="551">
                  <a:moveTo>
                    <a:pt x="192" y="551"/>
                  </a:moveTo>
                  <a:cubicBezTo>
                    <a:pt x="184" y="542"/>
                    <a:pt x="177" y="532"/>
                    <a:pt x="167" y="525"/>
                  </a:cubicBezTo>
                  <a:cubicBezTo>
                    <a:pt x="157" y="518"/>
                    <a:pt x="136" y="505"/>
                    <a:pt x="136" y="505"/>
                  </a:cubicBezTo>
                  <a:cubicBezTo>
                    <a:pt x="122" y="484"/>
                    <a:pt x="101" y="478"/>
                    <a:pt x="86" y="455"/>
                  </a:cubicBezTo>
                  <a:cubicBezTo>
                    <a:pt x="81" y="410"/>
                    <a:pt x="74" y="374"/>
                    <a:pt x="40" y="343"/>
                  </a:cubicBezTo>
                  <a:cubicBezTo>
                    <a:pt x="7" y="243"/>
                    <a:pt x="41" y="355"/>
                    <a:pt x="25" y="106"/>
                  </a:cubicBezTo>
                  <a:cubicBezTo>
                    <a:pt x="24" y="90"/>
                    <a:pt x="15" y="75"/>
                    <a:pt x="10" y="60"/>
                  </a:cubicBezTo>
                  <a:cubicBezTo>
                    <a:pt x="8" y="55"/>
                    <a:pt x="5" y="45"/>
                    <a:pt x="5" y="45"/>
                  </a:cubicBezTo>
                  <a:cubicBezTo>
                    <a:pt x="3" y="30"/>
                    <a:pt x="0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08450" name="Text Box 326"/>
            <p:cNvSpPr txBox="1">
              <a:spLocks noChangeArrowheads="1"/>
            </p:cNvSpPr>
            <p:nvPr/>
          </p:nvSpPr>
          <p:spPr bwMode="auto">
            <a:xfrm>
              <a:off x="1905" y="1689"/>
              <a:ext cx="33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0">
                  <a:solidFill>
                    <a:srgbClr val="5F5F5F"/>
                  </a:solidFill>
                  <a:latin typeface="Calibri" pitchFamily="34" charset="0"/>
                </a:rPr>
                <a:t>Manaus</a:t>
              </a:r>
            </a:p>
          </p:txBody>
        </p:sp>
        <p:sp>
          <p:nvSpPr>
            <p:cNvPr id="8208451" name="Oval 250"/>
            <p:cNvSpPr>
              <a:spLocks noChangeArrowheads="1"/>
            </p:cNvSpPr>
            <p:nvPr/>
          </p:nvSpPr>
          <p:spPr bwMode="auto">
            <a:xfrm>
              <a:off x="2177" y="1755"/>
              <a:ext cx="39" cy="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208454" name="AutoShape 97"/>
            <p:cNvSpPr>
              <a:spLocks noChangeArrowheads="1"/>
            </p:cNvSpPr>
            <p:nvPr/>
          </p:nvSpPr>
          <p:spPr bwMode="auto">
            <a:xfrm>
              <a:off x="2177" y="1753"/>
              <a:ext cx="42" cy="39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08559" name="Text Box 326"/>
          <p:cNvSpPr txBox="1">
            <a:spLocks noChangeArrowheads="1"/>
          </p:cNvSpPr>
          <p:nvPr/>
        </p:nvSpPr>
        <p:spPr bwMode="auto">
          <a:xfrm>
            <a:off x="6326188" y="2549525"/>
            <a:ext cx="4651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Ponta da Madeira</a:t>
            </a:r>
          </a:p>
        </p:txBody>
      </p:sp>
      <p:sp>
        <p:nvSpPr>
          <p:cNvPr id="8208560" name="Text Box 326"/>
          <p:cNvSpPr txBox="1">
            <a:spLocks noChangeArrowheads="1"/>
          </p:cNvSpPr>
          <p:nvPr/>
        </p:nvSpPr>
        <p:spPr bwMode="auto">
          <a:xfrm>
            <a:off x="6740525" y="2801938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São Luiz</a:t>
            </a:r>
          </a:p>
        </p:txBody>
      </p:sp>
      <p:sp>
        <p:nvSpPr>
          <p:cNvPr id="8208563" name="Freeform 179"/>
          <p:cNvSpPr>
            <a:spLocks/>
          </p:cNvSpPr>
          <p:nvPr/>
        </p:nvSpPr>
        <p:spPr bwMode="auto">
          <a:xfrm>
            <a:off x="5719763" y="2382838"/>
            <a:ext cx="79375" cy="407987"/>
          </a:xfrm>
          <a:custGeom>
            <a:avLst/>
            <a:gdLst/>
            <a:ahLst/>
            <a:cxnLst>
              <a:cxn ang="0">
                <a:pos x="0" y="257"/>
              </a:cxn>
              <a:cxn ang="0">
                <a:pos x="20" y="121"/>
              </a:cxn>
              <a:cxn ang="0">
                <a:pos x="30" y="106"/>
              </a:cxn>
              <a:cxn ang="0">
                <a:pos x="40" y="75"/>
              </a:cxn>
              <a:cxn ang="0">
                <a:pos x="45" y="60"/>
              </a:cxn>
              <a:cxn ang="0">
                <a:pos x="50" y="0"/>
              </a:cxn>
            </a:cxnLst>
            <a:rect l="0" t="0" r="r" b="b"/>
            <a:pathLst>
              <a:path w="50" h="257">
                <a:moveTo>
                  <a:pt x="0" y="257"/>
                </a:moveTo>
                <a:cubicBezTo>
                  <a:pt x="3" y="214"/>
                  <a:pt x="6" y="163"/>
                  <a:pt x="20" y="121"/>
                </a:cubicBezTo>
                <a:cubicBezTo>
                  <a:pt x="22" y="115"/>
                  <a:pt x="28" y="112"/>
                  <a:pt x="30" y="106"/>
                </a:cubicBezTo>
                <a:cubicBezTo>
                  <a:pt x="34" y="96"/>
                  <a:pt x="37" y="85"/>
                  <a:pt x="40" y="75"/>
                </a:cubicBezTo>
                <a:cubicBezTo>
                  <a:pt x="42" y="70"/>
                  <a:pt x="45" y="60"/>
                  <a:pt x="45" y="60"/>
                </a:cubicBezTo>
                <a:cubicBezTo>
                  <a:pt x="50" y="7"/>
                  <a:pt x="50" y="27"/>
                  <a:pt x="50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566" name="Freeform 182"/>
          <p:cNvSpPr>
            <a:spLocks/>
          </p:cNvSpPr>
          <p:nvPr/>
        </p:nvSpPr>
        <p:spPr bwMode="auto">
          <a:xfrm>
            <a:off x="6405563" y="2720975"/>
            <a:ext cx="533400" cy="1103313"/>
          </a:xfrm>
          <a:custGeom>
            <a:avLst/>
            <a:gdLst/>
            <a:ahLst/>
            <a:cxnLst>
              <a:cxn ang="0">
                <a:pos x="18" y="801"/>
              </a:cxn>
              <a:cxn ang="0">
                <a:pos x="38" y="576"/>
              </a:cxn>
              <a:cxn ang="0">
                <a:pos x="243" y="466"/>
              </a:cxn>
              <a:cxn ang="0">
                <a:pos x="329" y="441"/>
              </a:cxn>
              <a:cxn ang="0">
                <a:pos x="283" y="0"/>
              </a:cxn>
            </a:cxnLst>
            <a:rect l="0" t="0" r="r" b="b"/>
            <a:pathLst>
              <a:path w="336" h="801">
                <a:moveTo>
                  <a:pt x="18" y="801"/>
                </a:moveTo>
                <a:cubicBezTo>
                  <a:pt x="9" y="716"/>
                  <a:pt x="0" y="632"/>
                  <a:pt x="38" y="576"/>
                </a:cubicBezTo>
                <a:cubicBezTo>
                  <a:pt x="76" y="520"/>
                  <a:pt x="195" y="488"/>
                  <a:pt x="243" y="466"/>
                </a:cubicBezTo>
                <a:cubicBezTo>
                  <a:pt x="291" y="444"/>
                  <a:pt x="322" y="519"/>
                  <a:pt x="329" y="441"/>
                </a:cubicBezTo>
                <a:cubicBezTo>
                  <a:pt x="336" y="363"/>
                  <a:pt x="309" y="181"/>
                  <a:pt x="283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567" name="Freeform 183"/>
          <p:cNvSpPr>
            <a:spLocks/>
          </p:cNvSpPr>
          <p:nvPr/>
        </p:nvSpPr>
        <p:spPr bwMode="auto">
          <a:xfrm>
            <a:off x="6888163" y="3352800"/>
            <a:ext cx="93662" cy="2397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5" y="64"/>
              </a:cxn>
              <a:cxn ang="0">
                <a:pos x="4" y="111"/>
              </a:cxn>
              <a:cxn ang="0">
                <a:pos x="59" y="174"/>
              </a:cxn>
            </a:cxnLst>
            <a:rect l="0" t="0" r="r" b="b"/>
            <a:pathLst>
              <a:path w="59" h="174">
                <a:moveTo>
                  <a:pt x="20" y="0"/>
                </a:moveTo>
                <a:cubicBezTo>
                  <a:pt x="29" y="23"/>
                  <a:pt x="38" y="46"/>
                  <a:pt x="35" y="64"/>
                </a:cubicBezTo>
                <a:cubicBezTo>
                  <a:pt x="32" y="82"/>
                  <a:pt x="0" y="93"/>
                  <a:pt x="4" y="111"/>
                </a:cubicBezTo>
                <a:cubicBezTo>
                  <a:pt x="8" y="129"/>
                  <a:pt x="33" y="151"/>
                  <a:pt x="59" y="17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570" name="Rectangle 4"/>
          <p:cNvSpPr>
            <a:spLocks noChangeArrowheads="1"/>
          </p:cNvSpPr>
          <p:nvPr/>
        </p:nvSpPr>
        <p:spPr bwMode="auto">
          <a:xfrm>
            <a:off x="2590800" y="176213"/>
            <a:ext cx="57578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Custo Logístico Atual da Amazônia Legal – Volumes de 2008</a:t>
            </a:r>
          </a:p>
        </p:txBody>
      </p:sp>
      <p:sp>
        <p:nvSpPr>
          <p:cNvPr id="8208573" name="Rectangle 189"/>
          <p:cNvSpPr>
            <a:spLocks noChangeArrowheads="1"/>
          </p:cNvSpPr>
          <p:nvPr/>
        </p:nvSpPr>
        <p:spPr bwMode="auto">
          <a:xfrm>
            <a:off x="3248025" y="866775"/>
            <a:ext cx="417513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8571" name="Rectangle 6"/>
          <p:cNvSpPr>
            <a:spLocks noChangeArrowheads="1"/>
          </p:cNvSpPr>
          <p:nvPr/>
        </p:nvSpPr>
        <p:spPr bwMode="auto">
          <a:xfrm>
            <a:off x="214313" y="873125"/>
            <a:ext cx="57943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Principais Eixos de Integração Atuais</a:t>
            </a:r>
          </a:p>
        </p:txBody>
      </p:sp>
      <p:sp>
        <p:nvSpPr>
          <p:cNvPr id="8208574" name="Rectangle 6"/>
          <p:cNvSpPr>
            <a:spLocks noChangeArrowheads="1"/>
          </p:cNvSpPr>
          <p:nvPr/>
        </p:nvSpPr>
        <p:spPr bwMode="auto">
          <a:xfrm>
            <a:off x="7669213" y="849313"/>
            <a:ext cx="20891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Custo Logístico</a:t>
            </a:r>
          </a:p>
        </p:txBody>
      </p:sp>
      <p:sp>
        <p:nvSpPr>
          <p:cNvPr id="8208575" name="Line 7"/>
          <p:cNvSpPr>
            <a:spLocks noChangeShapeType="1"/>
          </p:cNvSpPr>
          <p:nvPr/>
        </p:nvSpPr>
        <p:spPr bwMode="auto">
          <a:xfrm>
            <a:off x="7553325" y="1106488"/>
            <a:ext cx="2281238" cy="95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8577" name="AutoShape 375"/>
          <p:cNvSpPr>
            <a:spLocks noChangeArrowheads="1"/>
          </p:cNvSpPr>
          <p:nvPr/>
        </p:nvSpPr>
        <p:spPr bwMode="auto">
          <a:xfrm rot="10800000">
            <a:off x="7572375" y="5905500"/>
            <a:ext cx="2171700" cy="1047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08578" name="Text Box 194"/>
          <p:cNvSpPr txBox="1">
            <a:spLocks noChangeArrowheads="1"/>
          </p:cNvSpPr>
          <p:nvPr/>
        </p:nvSpPr>
        <p:spPr bwMode="auto">
          <a:xfrm>
            <a:off x="7585075" y="2846388"/>
            <a:ext cx="2249488" cy="261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>
                <a:cs typeface="Arial" charset="0"/>
              </a:rPr>
              <a:t>Representa a soma de todos os custos logísticos pagos por todos os produtos originados ou destinados à Amazônia Legal</a:t>
            </a:r>
          </a:p>
          <a:p>
            <a:pPr marL="176213" indent="-17621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>
                <a:cs typeface="Arial" charset="0"/>
              </a:rPr>
              <a:t>Inclui custos de frete interno, de transbordo, tarifas portuárias, frete marítimo</a:t>
            </a:r>
          </a:p>
          <a:p>
            <a:pPr marL="176213" indent="-17621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>
                <a:cs typeface="Arial" charset="0"/>
              </a:rPr>
              <a:t>Qualquer investimento em infra-estrutura tem de ser feito de forma a reduzir este custo </a:t>
            </a:r>
          </a:p>
        </p:txBody>
      </p:sp>
      <p:sp>
        <p:nvSpPr>
          <p:cNvPr id="8208579" name="Rectangle 195"/>
          <p:cNvSpPr>
            <a:spLocks noChangeArrowheads="1"/>
          </p:cNvSpPr>
          <p:nvPr/>
        </p:nvSpPr>
        <p:spPr bwMode="auto">
          <a:xfrm>
            <a:off x="201613" y="6264275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Com o modelo de otimização, foi possível calcular o custo logístico total da Amazônia Legal para a movimentação de todas as cargas com origem ou destino na região...</a:t>
            </a:r>
          </a:p>
        </p:txBody>
      </p:sp>
      <p:sp>
        <p:nvSpPr>
          <p:cNvPr id="8208582" name="Line 198"/>
          <p:cNvSpPr>
            <a:spLocks noChangeShapeType="1"/>
          </p:cNvSpPr>
          <p:nvPr/>
        </p:nvSpPr>
        <p:spPr bwMode="auto">
          <a:xfrm>
            <a:off x="5051425" y="5608638"/>
            <a:ext cx="242888" cy="13970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08583" name="Text Box 326"/>
          <p:cNvSpPr txBox="1">
            <a:spLocks noChangeArrowheads="1"/>
          </p:cNvSpPr>
          <p:nvPr/>
        </p:nvSpPr>
        <p:spPr bwMode="auto">
          <a:xfrm>
            <a:off x="5303838" y="5721350"/>
            <a:ext cx="992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Araguari/Vitória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42" name="Rectangle 4"/>
          <p:cNvSpPr>
            <a:spLocks noChangeArrowheads="1"/>
          </p:cNvSpPr>
          <p:nvPr/>
        </p:nvSpPr>
        <p:spPr bwMode="auto">
          <a:xfrm>
            <a:off x="2590800" y="176213"/>
            <a:ext cx="6146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Análise de Competitividade dos Eixos de Integração – Volumes de 2008</a:t>
            </a:r>
          </a:p>
        </p:txBody>
      </p:sp>
      <p:sp>
        <p:nvSpPr>
          <p:cNvPr id="8202243" name="Retângulo 175"/>
          <p:cNvSpPr>
            <a:spLocks noChangeArrowheads="1"/>
          </p:cNvSpPr>
          <p:nvPr/>
        </p:nvSpPr>
        <p:spPr bwMode="auto">
          <a:xfrm>
            <a:off x="817563" y="1481138"/>
            <a:ext cx="26765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Descrição do Eixo de Integração</a:t>
            </a:r>
          </a:p>
        </p:txBody>
      </p:sp>
      <p:sp>
        <p:nvSpPr>
          <p:cNvPr id="8202244" name="Retângulo 175"/>
          <p:cNvSpPr>
            <a:spLocks noChangeArrowheads="1"/>
          </p:cNvSpPr>
          <p:nvPr/>
        </p:nvSpPr>
        <p:spPr bwMode="auto">
          <a:xfrm>
            <a:off x="3524250" y="1481138"/>
            <a:ext cx="1046163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Economia anual potencial</a:t>
            </a:r>
            <a:endParaRPr lang="pt-BR" sz="1000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202245" name="Retângulo 175"/>
          <p:cNvSpPr>
            <a:spLocks noChangeArrowheads="1"/>
          </p:cNvSpPr>
          <p:nvPr/>
        </p:nvSpPr>
        <p:spPr bwMode="auto">
          <a:xfrm>
            <a:off x="173038" y="1481138"/>
            <a:ext cx="604837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Eixo de </a:t>
            </a:r>
          </a:p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Integração</a:t>
            </a:r>
          </a:p>
        </p:txBody>
      </p:sp>
      <p:sp>
        <p:nvSpPr>
          <p:cNvPr id="8202246" name="Rectangle 4"/>
          <p:cNvSpPr>
            <a:spLocks noChangeArrowheads="1"/>
          </p:cNvSpPr>
          <p:nvPr/>
        </p:nvSpPr>
        <p:spPr bwMode="auto">
          <a:xfrm>
            <a:off x="255588" y="938213"/>
            <a:ext cx="5321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s-ES_tradnl" b="0"/>
              <a:t>Status Agosto 2010</a:t>
            </a:r>
          </a:p>
          <a:p>
            <a:pPr defTabSz="957263">
              <a:buClr>
                <a:schemeClr val="tx2"/>
              </a:buClr>
            </a:pPr>
            <a:r>
              <a:rPr lang="es-ES_tradnl" b="0"/>
              <a:t>R$ Milhões</a:t>
            </a:r>
          </a:p>
        </p:txBody>
      </p:sp>
      <p:sp>
        <p:nvSpPr>
          <p:cNvPr id="8202248" name="McK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202249" name="AutoShape 375"/>
          <p:cNvSpPr>
            <a:spLocks noChangeArrowheads="1"/>
          </p:cNvSpPr>
          <p:nvPr/>
        </p:nvSpPr>
        <p:spPr bwMode="auto">
          <a:xfrm rot="10800000">
            <a:off x="3370263" y="5881688"/>
            <a:ext cx="3270250" cy="968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graphicFrame>
        <p:nvGraphicFramePr>
          <p:cNvPr id="8202381" name="Group 141"/>
          <p:cNvGraphicFramePr>
            <a:graphicFrameLocks noGrp="1"/>
          </p:cNvGraphicFramePr>
          <p:nvPr>
            <p:ph sz="half" idx="4294967295"/>
          </p:nvPr>
        </p:nvGraphicFramePr>
        <p:xfrm>
          <a:off x="211138" y="2014538"/>
          <a:ext cx="4375150" cy="4081462"/>
        </p:xfrm>
        <a:graphic>
          <a:graphicData uri="http://schemas.openxmlformats.org/drawingml/2006/table">
            <a:tbl>
              <a:tblPr/>
              <a:tblGrid>
                <a:gridCol w="598487"/>
                <a:gridCol w="2697163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Juruena/Tapajós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-920,52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Telles Pires/Tapajós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-673,92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Ferrovia Ferronorte até Lucas do Rio Verde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-492,61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BR-163 via Miritituba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-384,27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BR-163 via Santarém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-210,42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Rio Araguaia/Das Mortes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-186,18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BR-242 + Hidrovia do Tocantins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-162,60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Rio Tocantins até Peixe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-158,99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Rio Tocantins até Estreito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-158,99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 364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-151,57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Paraguai/Paraná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-134,53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 080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-85,37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Rodovias BR-158 / PA-150 (Melhorias)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-69,41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2294" name="CaixaDeTexto 17"/>
          <p:cNvSpPr txBox="1">
            <a:spLocks noChangeArrowheads="1"/>
          </p:cNvSpPr>
          <p:nvPr/>
        </p:nvSpPr>
        <p:spPr bwMode="auto">
          <a:xfrm>
            <a:off x="4762500" y="1323975"/>
            <a:ext cx="2197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Custo logístico da Amazônia legal com implantação do eixo</a:t>
            </a:r>
          </a:p>
        </p:txBody>
      </p:sp>
      <p:sp>
        <p:nvSpPr>
          <p:cNvPr id="8202295" name="CaixaDeTexto 18"/>
          <p:cNvSpPr txBox="1">
            <a:spLocks noChangeArrowheads="1"/>
          </p:cNvSpPr>
          <p:nvPr/>
        </p:nvSpPr>
        <p:spPr bwMode="auto">
          <a:xfrm>
            <a:off x="6502400" y="1612900"/>
            <a:ext cx="2982913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Economia potencial</a:t>
            </a:r>
          </a:p>
        </p:txBody>
      </p:sp>
      <p:sp>
        <p:nvSpPr>
          <p:cNvPr id="8202296" name="Chave direita 19"/>
          <p:cNvSpPr>
            <a:spLocks/>
          </p:cNvSpPr>
          <p:nvPr/>
        </p:nvSpPr>
        <p:spPr bwMode="auto">
          <a:xfrm rot="-5400000">
            <a:off x="6865144" y="-1200943"/>
            <a:ext cx="333375" cy="4878387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705475" y="793750"/>
            <a:ext cx="2660650" cy="3048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pt-BR">
                <a:solidFill>
                  <a:srgbClr val="031A30"/>
                </a:solidFill>
              </a:rPr>
              <a:t>Custo base: R$ 17,0 bilhões</a:t>
            </a:r>
          </a:p>
        </p:txBody>
      </p:sp>
      <p:sp>
        <p:nvSpPr>
          <p:cNvPr id="8202301" name="Rectangle 61"/>
          <p:cNvSpPr>
            <a:spLocks noChangeArrowheads="1"/>
          </p:cNvSpPr>
          <p:nvPr/>
        </p:nvSpPr>
        <p:spPr bwMode="auto">
          <a:xfrm>
            <a:off x="298450" y="209708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13</a:t>
            </a:r>
          </a:p>
        </p:txBody>
      </p:sp>
      <p:sp>
        <p:nvSpPr>
          <p:cNvPr id="8202316" name="Rectangle 76"/>
          <p:cNvSpPr>
            <a:spLocks noChangeArrowheads="1"/>
          </p:cNvSpPr>
          <p:nvPr/>
        </p:nvSpPr>
        <p:spPr bwMode="auto">
          <a:xfrm>
            <a:off x="298450" y="23812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12</a:t>
            </a:r>
          </a:p>
        </p:txBody>
      </p:sp>
      <p:sp>
        <p:nvSpPr>
          <p:cNvPr id="8202317" name="Rectangle 77"/>
          <p:cNvSpPr>
            <a:spLocks noChangeArrowheads="1"/>
          </p:cNvSpPr>
          <p:nvPr/>
        </p:nvSpPr>
        <p:spPr bwMode="auto">
          <a:xfrm>
            <a:off x="298450" y="26670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8</a:t>
            </a:r>
          </a:p>
        </p:txBody>
      </p:sp>
      <p:sp>
        <p:nvSpPr>
          <p:cNvPr id="8202318" name="Rectangle 78"/>
          <p:cNvSpPr>
            <a:spLocks noChangeArrowheads="1"/>
          </p:cNvSpPr>
          <p:nvPr/>
        </p:nvSpPr>
        <p:spPr bwMode="auto">
          <a:xfrm>
            <a:off x="298450" y="29527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15</a:t>
            </a:r>
          </a:p>
        </p:txBody>
      </p:sp>
      <p:sp>
        <p:nvSpPr>
          <p:cNvPr id="8202319" name="Rectangle 79"/>
          <p:cNvSpPr>
            <a:spLocks noChangeArrowheads="1"/>
          </p:cNvSpPr>
          <p:nvPr/>
        </p:nvSpPr>
        <p:spPr bwMode="auto">
          <a:xfrm>
            <a:off x="298450" y="32385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14</a:t>
            </a:r>
          </a:p>
        </p:txBody>
      </p:sp>
      <p:sp>
        <p:nvSpPr>
          <p:cNvPr id="8202320" name="Rectangle 80"/>
          <p:cNvSpPr>
            <a:spLocks noChangeArrowheads="1"/>
          </p:cNvSpPr>
          <p:nvPr/>
        </p:nvSpPr>
        <p:spPr bwMode="auto">
          <a:xfrm>
            <a:off x="298450" y="35242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17</a:t>
            </a:r>
          </a:p>
        </p:txBody>
      </p:sp>
      <p:sp>
        <p:nvSpPr>
          <p:cNvPr id="8202321" name="Rectangle 81"/>
          <p:cNvSpPr>
            <a:spLocks noChangeArrowheads="1"/>
          </p:cNvSpPr>
          <p:nvPr/>
        </p:nvSpPr>
        <p:spPr bwMode="auto">
          <a:xfrm>
            <a:off x="298450" y="38100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27</a:t>
            </a:r>
          </a:p>
        </p:txBody>
      </p:sp>
      <p:sp>
        <p:nvSpPr>
          <p:cNvPr id="8202322" name="Rectangle 82"/>
          <p:cNvSpPr>
            <a:spLocks noChangeArrowheads="1"/>
          </p:cNvSpPr>
          <p:nvPr/>
        </p:nvSpPr>
        <p:spPr bwMode="auto">
          <a:xfrm>
            <a:off x="298450" y="40941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26</a:t>
            </a:r>
          </a:p>
        </p:txBody>
      </p:sp>
      <p:sp>
        <p:nvSpPr>
          <p:cNvPr id="8202323" name="Rectangle 83"/>
          <p:cNvSpPr>
            <a:spLocks noChangeArrowheads="1"/>
          </p:cNvSpPr>
          <p:nvPr/>
        </p:nvSpPr>
        <p:spPr bwMode="auto">
          <a:xfrm>
            <a:off x="298450" y="43799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25</a:t>
            </a:r>
          </a:p>
        </p:txBody>
      </p:sp>
      <p:sp>
        <p:nvSpPr>
          <p:cNvPr id="8202324" name="Rectangle 84"/>
          <p:cNvSpPr>
            <a:spLocks noChangeArrowheads="1"/>
          </p:cNvSpPr>
          <p:nvPr/>
        </p:nvSpPr>
        <p:spPr bwMode="auto">
          <a:xfrm>
            <a:off x="298450" y="46656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</a:t>
            </a:r>
          </a:p>
        </p:txBody>
      </p:sp>
      <p:sp>
        <p:nvSpPr>
          <p:cNvPr id="8202325" name="Rectangle 85"/>
          <p:cNvSpPr>
            <a:spLocks noChangeArrowheads="1"/>
          </p:cNvSpPr>
          <p:nvPr/>
        </p:nvSpPr>
        <p:spPr bwMode="auto">
          <a:xfrm>
            <a:off x="298450" y="49514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30</a:t>
            </a:r>
          </a:p>
        </p:txBody>
      </p:sp>
      <p:sp>
        <p:nvSpPr>
          <p:cNvPr id="8202326" name="Rectangle 86"/>
          <p:cNvSpPr>
            <a:spLocks noChangeArrowheads="1"/>
          </p:cNvSpPr>
          <p:nvPr/>
        </p:nvSpPr>
        <p:spPr bwMode="auto">
          <a:xfrm>
            <a:off x="298450" y="52371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11</a:t>
            </a:r>
          </a:p>
        </p:txBody>
      </p:sp>
      <p:sp>
        <p:nvSpPr>
          <p:cNvPr id="8202327" name="Rectangle 87"/>
          <p:cNvSpPr>
            <a:spLocks noChangeArrowheads="1"/>
          </p:cNvSpPr>
          <p:nvPr/>
        </p:nvSpPr>
        <p:spPr bwMode="auto">
          <a:xfrm>
            <a:off x="298450" y="55229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4</a:t>
            </a:r>
          </a:p>
        </p:txBody>
      </p:sp>
      <p:graphicFrame>
        <p:nvGraphicFramePr>
          <p:cNvPr id="8202364" name="Object 124"/>
          <p:cNvGraphicFramePr>
            <a:graphicFrameLocks noChangeAspect="1"/>
          </p:cNvGraphicFramePr>
          <p:nvPr/>
        </p:nvGraphicFramePr>
        <p:xfrm>
          <a:off x="4665663" y="1946275"/>
          <a:ext cx="4946650" cy="3986213"/>
        </p:xfrm>
        <a:graphic>
          <a:graphicData uri="http://schemas.openxmlformats.org/presentationml/2006/ole">
            <p:oleObj spid="_x0000_s8202364" name="Gráfico" r:id="rId4" imgW="5334000" imgH="4295722" progId="MSGraph.Chart.8">
              <p:embed followColorScheme="full"/>
            </p:oleObj>
          </a:graphicData>
        </a:graphic>
      </p:graphicFrame>
      <p:cxnSp>
        <p:nvCxnSpPr>
          <p:cNvPr id="8202298" name="Conector reto 28"/>
          <p:cNvCxnSpPr>
            <a:cxnSpLocks noChangeShapeType="1"/>
          </p:cNvCxnSpPr>
          <p:nvPr/>
        </p:nvCxnSpPr>
        <p:spPr bwMode="auto">
          <a:xfrm rot="5400000">
            <a:off x="2917032" y="3921919"/>
            <a:ext cx="377825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02365" name="AutoShape 125"/>
          <p:cNvSpPr>
            <a:spLocks noChangeArrowheads="1"/>
          </p:cNvSpPr>
          <p:nvPr/>
        </p:nvSpPr>
        <p:spPr bwMode="auto">
          <a:xfrm>
            <a:off x="328613" y="6038850"/>
            <a:ext cx="9577387" cy="546100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02366" name="Rectangle 126"/>
          <p:cNvSpPr>
            <a:spLocks noChangeArrowheads="1"/>
          </p:cNvSpPr>
          <p:nvPr/>
        </p:nvSpPr>
        <p:spPr bwMode="auto">
          <a:xfrm>
            <a:off x="400050" y="6086475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...bem como calcular a economia gerada neste custo logístico total caso se investisse na viabilização de um eixo específico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0002" name="Rectangle 4"/>
          <p:cNvSpPr>
            <a:spLocks noChangeArrowheads="1"/>
          </p:cNvSpPr>
          <p:nvPr/>
        </p:nvSpPr>
        <p:spPr bwMode="auto">
          <a:xfrm>
            <a:off x="2590800" y="176213"/>
            <a:ext cx="6146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Análise de Competitividade dos Eixos de Integração – Volumes de 2008 (Cont.)</a:t>
            </a:r>
          </a:p>
        </p:txBody>
      </p:sp>
      <p:sp>
        <p:nvSpPr>
          <p:cNvPr id="8320003" name="Retângulo 175"/>
          <p:cNvSpPr>
            <a:spLocks noChangeArrowheads="1"/>
          </p:cNvSpPr>
          <p:nvPr/>
        </p:nvSpPr>
        <p:spPr bwMode="auto">
          <a:xfrm>
            <a:off x="817563" y="1481138"/>
            <a:ext cx="26765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Descrição do Eixo de Integração</a:t>
            </a:r>
          </a:p>
        </p:txBody>
      </p:sp>
      <p:sp>
        <p:nvSpPr>
          <p:cNvPr id="8320004" name="Retângulo 175"/>
          <p:cNvSpPr>
            <a:spLocks noChangeArrowheads="1"/>
          </p:cNvSpPr>
          <p:nvPr/>
        </p:nvSpPr>
        <p:spPr bwMode="auto">
          <a:xfrm>
            <a:off x="3524250" y="1481138"/>
            <a:ext cx="1046163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Economia anual potencial</a:t>
            </a:r>
            <a:endParaRPr lang="pt-BR" sz="1000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320005" name="Retângulo 175"/>
          <p:cNvSpPr>
            <a:spLocks noChangeArrowheads="1"/>
          </p:cNvSpPr>
          <p:nvPr/>
        </p:nvSpPr>
        <p:spPr bwMode="auto">
          <a:xfrm>
            <a:off x="173038" y="1481138"/>
            <a:ext cx="604837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Eixo de </a:t>
            </a:r>
          </a:p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Integração</a:t>
            </a:r>
          </a:p>
        </p:txBody>
      </p:sp>
      <p:sp>
        <p:nvSpPr>
          <p:cNvPr id="8320006" name="Rectangle 4"/>
          <p:cNvSpPr>
            <a:spLocks noChangeArrowheads="1"/>
          </p:cNvSpPr>
          <p:nvPr/>
        </p:nvSpPr>
        <p:spPr bwMode="auto">
          <a:xfrm>
            <a:off x="255588" y="938213"/>
            <a:ext cx="5321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s-ES_tradnl" b="0"/>
              <a:t>Status Agosto 2010</a:t>
            </a:r>
          </a:p>
          <a:p>
            <a:pPr defTabSz="957263">
              <a:buClr>
                <a:schemeClr val="tx2"/>
              </a:buClr>
            </a:pPr>
            <a:r>
              <a:rPr lang="es-ES_tradnl" b="0"/>
              <a:t>R$ Milhões</a:t>
            </a:r>
          </a:p>
        </p:txBody>
      </p:sp>
      <p:sp>
        <p:nvSpPr>
          <p:cNvPr id="8320007" name="McK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320008" name="AutoShape 375"/>
          <p:cNvSpPr>
            <a:spLocks noChangeArrowheads="1"/>
          </p:cNvSpPr>
          <p:nvPr/>
        </p:nvSpPr>
        <p:spPr bwMode="auto">
          <a:xfrm rot="10800000">
            <a:off x="3149600" y="5827713"/>
            <a:ext cx="32702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graphicFrame>
        <p:nvGraphicFramePr>
          <p:cNvPr id="8320009" name="Group 9"/>
          <p:cNvGraphicFramePr>
            <a:graphicFrameLocks noGrp="1"/>
          </p:cNvGraphicFramePr>
          <p:nvPr>
            <p:ph sz="half" idx="4294967295"/>
          </p:nvPr>
        </p:nvGraphicFramePr>
        <p:xfrm>
          <a:off x="211138" y="2014538"/>
          <a:ext cx="4375150" cy="4081462"/>
        </p:xfrm>
        <a:graphic>
          <a:graphicData uri="http://schemas.openxmlformats.org/drawingml/2006/table">
            <a:tbl>
              <a:tblPr/>
              <a:tblGrid>
                <a:gridCol w="598487"/>
                <a:gridCol w="2697163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Malha Norte até Rondonópolis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-60,47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Ferrovia da Produção até Itaguaí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-48,26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Madeira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-44,61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Manaus/Belém/Brasilia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-38,59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Extensão Oeste da Norte-Sul via Espadarte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-35,93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Ferrovia Norte-Sul via Espadarte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-35,93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Extensão Oeste da Norte-Sul via Vila do Conde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-31,62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Ferrovia Norte-Sul via Vila do Conde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-31,62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 319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-24,35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0055" name="CaixaDeTexto 17"/>
          <p:cNvSpPr txBox="1">
            <a:spLocks noChangeArrowheads="1"/>
          </p:cNvSpPr>
          <p:nvPr/>
        </p:nvSpPr>
        <p:spPr bwMode="auto">
          <a:xfrm>
            <a:off x="4762500" y="1323975"/>
            <a:ext cx="2197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Custo logístico da Amazônia legal com implantação do eixo</a:t>
            </a:r>
          </a:p>
        </p:txBody>
      </p:sp>
      <p:sp>
        <p:nvSpPr>
          <p:cNvPr id="8320056" name="CaixaDeTexto 18"/>
          <p:cNvSpPr txBox="1">
            <a:spLocks noChangeArrowheads="1"/>
          </p:cNvSpPr>
          <p:nvPr/>
        </p:nvSpPr>
        <p:spPr bwMode="auto">
          <a:xfrm>
            <a:off x="7042150" y="1612900"/>
            <a:ext cx="2443163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Economia potencial</a:t>
            </a:r>
          </a:p>
        </p:txBody>
      </p:sp>
      <p:sp>
        <p:nvSpPr>
          <p:cNvPr id="8320057" name="Chave direita 19"/>
          <p:cNvSpPr>
            <a:spLocks/>
          </p:cNvSpPr>
          <p:nvPr/>
        </p:nvSpPr>
        <p:spPr bwMode="auto">
          <a:xfrm rot="-5400000">
            <a:off x="6865144" y="-1200943"/>
            <a:ext cx="333375" cy="4878387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705475" y="793750"/>
            <a:ext cx="2660650" cy="3048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pt-BR">
                <a:solidFill>
                  <a:srgbClr val="031A30"/>
                </a:solidFill>
              </a:rPr>
              <a:t>Custo base: R$ 17,0 bilhões</a:t>
            </a:r>
          </a:p>
        </p:txBody>
      </p:sp>
      <p:sp>
        <p:nvSpPr>
          <p:cNvPr id="8320059" name="Rectangle 59"/>
          <p:cNvSpPr>
            <a:spLocks noChangeArrowheads="1"/>
          </p:cNvSpPr>
          <p:nvPr/>
        </p:nvSpPr>
        <p:spPr bwMode="auto">
          <a:xfrm>
            <a:off x="298450" y="209708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7</a:t>
            </a:r>
          </a:p>
        </p:txBody>
      </p:sp>
      <p:sp>
        <p:nvSpPr>
          <p:cNvPr id="8320060" name="Rectangle 60"/>
          <p:cNvSpPr>
            <a:spLocks noChangeArrowheads="1"/>
          </p:cNvSpPr>
          <p:nvPr/>
        </p:nvSpPr>
        <p:spPr bwMode="auto">
          <a:xfrm>
            <a:off x="298450" y="23812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29</a:t>
            </a:r>
          </a:p>
        </p:txBody>
      </p:sp>
      <p:sp>
        <p:nvSpPr>
          <p:cNvPr id="8320061" name="Rectangle 61"/>
          <p:cNvSpPr>
            <a:spLocks noChangeArrowheads="1"/>
          </p:cNvSpPr>
          <p:nvPr/>
        </p:nvSpPr>
        <p:spPr bwMode="auto">
          <a:xfrm>
            <a:off x="298450" y="26670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</a:t>
            </a:r>
          </a:p>
        </p:txBody>
      </p:sp>
      <p:sp>
        <p:nvSpPr>
          <p:cNvPr id="8320062" name="Rectangle 62"/>
          <p:cNvSpPr>
            <a:spLocks noChangeArrowheads="1"/>
          </p:cNvSpPr>
          <p:nvPr/>
        </p:nvSpPr>
        <p:spPr bwMode="auto">
          <a:xfrm>
            <a:off x="298450" y="29527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5</a:t>
            </a:r>
          </a:p>
        </p:txBody>
      </p:sp>
      <p:sp>
        <p:nvSpPr>
          <p:cNvPr id="8320063" name="Rectangle 63"/>
          <p:cNvSpPr>
            <a:spLocks noChangeArrowheads="1"/>
          </p:cNvSpPr>
          <p:nvPr/>
        </p:nvSpPr>
        <p:spPr bwMode="auto">
          <a:xfrm>
            <a:off x="298450" y="32385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23</a:t>
            </a:r>
          </a:p>
        </p:txBody>
      </p:sp>
      <p:sp>
        <p:nvSpPr>
          <p:cNvPr id="8320064" name="Rectangle 64"/>
          <p:cNvSpPr>
            <a:spLocks noChangeArrowheads="1"/>
          </p:cNvSpPr>
          <p:nvPr/>
        </p:nvSpPr>
        <p:spPr bwMode="auto">
          <a:xfrm>
            <a:off x="298450" y="35242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19</a:t>
            </a:r>
          </a:p>
        </p:txBody>
      </p:sp>
      <p:sp>
        <p:nvSpPr>
          <p:cNvPr id="8320065" name="Rectangle 65"/>
          <p:cNvSpPr>
            <a:spLocks noChangeArrowheads="1"/>
          </p:cNvSpPr>
          <p:nvPr/>
        </p:nvSpPr>
        <p:spPr bwMode="auto">
          <a:xfrm>
            <a:off x="298450" y="38100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22</a:t>
            </a:r>
          </a:p>
        </p:txBody>
      </p:sp>
      <p:sp>
        <p:nvSpPr>
          <p:cNvPr id="8320066" name="Rectangle 66"/>
          <p:cNvSpPr>
            <a:spLocks noChangeArrowheads="1"/>
          </p:cNvSpPr>
          <p:nvPr/>
        </p:nvSpPr>
        <p:spPr bwMode="auto">
          <a:xfrm>
            <a:off x="298450" y="40941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18</a:t>
            </a:r>
          </a:p>
        </p:txBody>
      </p:sp>
      <p:sp>
        <p:nvSpPr>
          <p:cNvPr id="8320067" name="Rectangle 67"/>
          <p:cNvSpPr>
            <a:spLocks noChangeArrowheads="1"/>
          </p:cNvSpPr>
          <p:nvPr/>
        </p:nvSpPr>
        <p:spPr bwMode="auto">
          <a:xfrm>
            <a:off x="298450" y="43799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10</a:t>
            </a:r>
          </a:p>
        </p:txBody>
      </p:sp>
      <p:graphicFrame>
        <p:nvGraphicFramePr>
          <p:cNvPr id="8320068" name="Object 68"/>
          <p:cNvGraphicFramePr>
            <a:graphicFrameLocks noChangeAspect="1"/>
          </p:cNvGraphicFramePr>
          <p:nvPr/>
        </p:nvGraphicFramePr>
        <p:xfrm>
          <a:off x="4665663" y="1946275"/>
          <a:ext cx="4946650" cy="3986213"/>
        </p:xfrm>
        <a:graphic>
          <a:graphicData uri="http://schemas.openxmlformats.org/presentationml/2006/ole">
            <p:oleObj spid="_x0000_s8320068" name="Gráfico do Microsoft Graph" r:id="rId4" imgW="5334000" imgH="4295722" progId="MSGraph.Chart.8">
              <p:embed followColorScheme="full"/>
            </p:oleObj>
          </a:graphicData>
        </a:graphic>
      </p:graphicFrame>
      <p:cxnSp>
        <p:nvCxnSpPr>
          <p:cNvPr id="8320069" name="Conector reto 28"/>
          <p:cNvCxnSpPr>
            <a:cxnSpLocks noChangeShapeType="1"/>
          </p:cNvCxnSpPr>
          <p:nvPr/>
        </p:nvCxnSpPr>
        <p:spPr bwMode="auto">
          <a:xfrm rot="5400000">
            <a:off x="3478213" y="3360738"/>
            <a:ext cx="2655887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320070" name="AutoShape 70"/>
          <p:cNvSpPr>
            <a:spLocks noChangeArrowheads="1"/>
          </p:cNvSpPr>
          <p:nvPr/>
        </p:nvSpPr>
        <p:spPr bwMode="auto">
          <a:xfrm>
            <a:off x="233363" y="6038850"/>
            <a:ext cx="9577387" cy="6318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320071" name="Rectangle 71"/>
          <p:cNvSpPr>
            <a:spLocks noChangeArrowheads="1"/>
          </p:cNvSpPr>
          <p:nvPr/>
        </p:nvSpPr>
        <p:spPr bwMode="auto">
          <a:xfrm>
            <a:off x="400050" y="6021388"/>
            <a:ext cx="9372600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Vale citar que 13 dos 42 eixos de integração não geraram nenhuma economia no custo logístico total da Amazônia Legal, ou seja eles não ampliam a competitividade da região—Entre estes eixos, encontram-se  a maior parte dos eixos de integração internacionais, a BR 230 e a ferrovia que leva à Ilhéus</a:t>
            </a:r>
          </a:p>
        </p:txBody>
      </p:sp>
      <p:sp>
        <p:nvSpPr>
          <p:cNvPr id="8320072" name="Rectangle 72"/>
          <p:cNvSpPr>
            <a:spLocks noChangeArrowheads="1"/>
          </p:cNvSpPr>
          <p:nvPr/>
        </p:nvSpPr>
        <p:spPr bwMode="auto">
          <a:xfrm>
            <a:off x="320675" y="4884738"/>
            <a:ext cx="9351963" cy="801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20073" name="Text Box 73"/>
          <p:cNvSpPr txBox="1">
            <a:spLocks noChangeArrowheads="1"/>
          </p:cNvSpPr>
          <p:nvPr/>
        </p:nvSpPr>
        <p:spPr bwMode="auto">
          <a:xfrm>
            <a:off x="349250" y="4924425"/>
            <a:ext cx="2159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pt-BR"/>
              <a:t>Novos Eixos que não geram economias:</a:t>
            </a:r>
          </a:p>
        </p:txBody>
      </p:sp>
      <p:sp>
        <p:nvSpPr>
          <p:cNvPr id="8320074" name="Text Box 74"/>
          <p:cNvSpPr txBox="1">
            <a:spLocks noChangeArrowheads="1"/>
          </p:cNvSpPr>
          <p:nvPr/>
        </p:nvSpPr>
        <p:spPr bwMode="auto">
          <a:xfrm>
            <a:off x="4860925" y="4929188"/>
            <a:ext cx="210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pt-BR" sz="1000" b="0"/>
              <a:t>Eixos para o Chile (31)</a:t>
            </a:r>
          </a:p>
          <a:p>
            <a:pPr defTabSz="977900"/>
            <a:r>
              <a:rPr lang="pt-BR" sz="1000" b="0"/>
              <a:t>Eixos para o Peru (35,36)</a:t>
            </a:r>
          </a:p>
          <a:p>
            <a:pPr defTabSz="977900"/>
            <a:r>
              <a:rPr lang="pt-BR" sz="1000" b="0"/>
              <a:t>Eixos para o Equador (37,38,39)</a:t>
            </a:r>
          </a:p>
        </p:txBody>
      </p:sp>
      <p:sp>
        <p:nvSpPr>
          <p:cNvPr id="8320075" name="Text Box 75"/>
          <p:cNvSpPr txBox="1">
            <a:spLocks noChangeArrowheads="1"/>
          </p:cNvSpPr>
          <p:nvPr/>
        </p:nvSpPr>
        <p:spPr bwMode="auto">
          <a:xfrm>
            <a:off x="7010400" y="4929188"/>
            <a:ext cx="220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pt-BR" sz="1000" b="0"/>
              <a:t>Eixo para a Venezuela (40)</a:t>
            </a:r>
          </a:p>
          <a:p>
            <a:pPr defTabSz="977900"/>
            <a:r>
              <a:rPr lang="pt-BR" sz="1000" b="0"/>
              <a:t>Eixos para a Guiana (41)</a:t>
            </a:r>
          </a:p>
          <a:p>
            <a:pPr defTabSz="977900"/>
            <a:r>
              <a:rPr lang="pt-BR" sz="1000" b="0"/>
              <a:t>Eixos para a Guiana Francesa (42)</a:t>
            </a:r>
          </a:p>
          <a:p>
            <a:pPr defTabSz="977900"/>
            <a:endParaRPr lang="pt-BR" sz="1000" b="0"/>
          </a:p>
        </p:txBody>
      </p:sp>
      <p:sp>
        <p:nvSpPr>
          <p:cNvPr id="8320076" name="Text Box 76"/>
          <p:cNvSpPr txBox="1">
            <a:spLocks noChangeArrowheads="1"/>
          </p:cNvSpPr>
          <p:nvPr/>
        </p:nvSpPr>
        <p:spPr bwMode="auto">
          <a:xfrm>
            <a:off x="2401888" y="4929188"/>
            <a:ext cx="256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pt-BR" sz="1000" b="0"/>
              <a:t>Rodovia BR 230 (16)</a:t>
            </a:r>
          </a:p>
          <a:p>
            <a:pPr defTabSz="977900"/>
            <a:r>
              <a:rPr lang="pt-BR" sz="1000" b="0"/>
              <a:t>Ferrovia Leste-Oeste até Ilhéus (28)</a:t>
            </a:r>
          </a:p>
          <a:p>
            <a:pPr defTabSz="977900"/>
            <a:r>
              <a:rPr lang="pt-BR" sz="1000" b="0"/>
              <a:t>Extensão Oeste Norte-Sul via Itaqui (24)</a:t>
            </a:r>
          </a:p>
          <a:p>
            <a:pPr defTabSz="977900"/>
            <a:r>
              <a:rPr lang="pt-BR" sz="1000" b="0"/>
              <a:t>Maranhense 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026" name="Rectangle 4"/>
          <p:cNvSpPr>
            <a:spLocks noChangeArrowheads="1"/>
          </p:cNvSpPr>
          <p:nvPr/>
        </p:nvSpPr>
        <p:spPr bwMode="auto">
          <a:xfrm>
            <a:off x="2590800" y="176213"/>
            <a:ext cx="6146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Análise de Competitividade dos Eixos de Integração – Volumes Potenciais de 2020</a:t>
            </a:r>
          </a:p>
        </p:txBody>
      </p:sp>
      <p:sp>
        <p:nvSpPr>
          <p:cNvPr id="8321027" name="Retângulo 175"/>
          <p:cNvSpPr>
            <a:spLocks noChangeArrowheads="1"/>
          </p:cNvSpPr>
          <p:nvPr/>
        </p:nvSpPr>
        <p:spPr bwMode="auto">
          <a:xfrm>
            <a:off x="817563" y="1481138"/>
            <a:ext cx="26765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Descrição do Eixo de Integração</a:t>
            </a:r>
          </a:p>
        </p:txBody>
      </p:sp>
      <p:sp>
        <p:nvSpPr>
          <p:cNvPr id="8321028" name="Retângulo 175"/>
          <p:cNvSpPr>
            <a:spLocks noChangeArrowheads="1"/>
          </p:cNvSpPr>
          <p:nvPr/>
        </p:nvSpPr>
        <p:spPr bwMode="auto">
          <a:xfrm>
            <a:off x="3524250" y="1481138"/>
            <a:ext cx="1046163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Economia anual potencial</a:t>
            </a:r>
            <a:endParaRPr lang="pt-BR" sz="1000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321029" name="Retângulo 175"/>
          <p:cNvSpPr>
            <a:spLocks noChangeArrowheads="1"/>
          </p:cNvSpPr>
          <p:nvPr/>
        </p:nvSpPr>
        <p:spPr bwMode="auto">
          <a:xfrm>
            <a:off x="173038" y="1481138"/>
            <a:ext cx="604837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Eixo de </a:t>
            </a:r>
          </a:p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Integração</a:t>
            </a:r>
          </a:p>
        </p:txBody>
      </p:sp>
      <p:sp>
        <p:nvSpPr>
          <p:cNvPr id="8321030" name="Rectangle 4"/>
          <p:cNvSpPr>
            <a:spLocks noChangeArrowheads="1"/>
          </p:cNvSpPr>
          <p:nvPr/>
        </p:nvSpPr>
        <p:spPr bwMode="auto">
          <a:xfrm>
            <a:off x="255588" y="938213"/>
            <a:ext cx="5321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s-ES_tradnl" b="0"/>
              <a:t>R$ Milhões</a:t>
            </a:r>
          </a:p>
        </p:txBody>
      </p:sp>
      <p:sp>
        <p:nvSpPr>
          <p:cNvPr id="8321031" name="McK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321032" name="AutoShape 375"/>
          <p:cNvSpPr>
            <a:spLocks noChangeArrowheads="1"/>
          </p:cNvSpPr>
          <p:nvPr/>
        </p:nvSpPr>
        <p:spPr bwMode="auto">
          <a:xfrm rot="10800000">
            <a:off x="3370263" y="5881688"/>
            <a:ext cx="3270250" cy="968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graphicFrame>
        <p:nvGraphicFramePr>
          <p:cNvPr id="8321033" name="Group 9"/>
          <p:cNvGraphicFramePr>
            <a:graphicFrameLocks noGrp="1"/>
          </p:cNvGraphicFramePr>
          <p:nvPr>
            <p:ph sz="half" idx="4294967295"/>
          </p:nvPr>
        </p:nvGraphicFramePr>
        <p:xfrm>
          <a:off x="211138" y="2014538"/>
          <a:ext cx="4375150" cy="4081462"/>
        </p:xfrm>
        <a:graphic>
          <a:graphicData uri="http://schemas.openxmlformats.org/drawingml/2006/table">
            <a:tbl>
              <a:tblPr/>
              <a:tblGrid>
                <a:gridCol w="598487"/>
                <a:gridCol w="2697163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Juruena/Tapajós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-1.856,65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Telles Pires/Tapajós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-1.423,40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 Carajás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-1.305,88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BR-163 via Miritituba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-945,70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Malha Norte (até Lucas do Rio Verde) 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-724,38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Rio Araguaia/Das Mortes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-495,69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BR-163 via Santarém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-483,37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BR-242 + Hidrovia do Tocantins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-417,25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Rio Tocantins até Peixe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-410,73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Tocantins até Estreito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-410,73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Manaus/Belém/Brasilia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-355,60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Ferrovia da Produção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-304,32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 364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-248,09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079" name="CaixaDeTexto 17"/>
          <p:cNvSpPr txBox="1">
            <a:spLocks noChangeArrowheads="1"/>
          </p:cNvSpPr>
          <p:nvPr/>
        </p:nvSpPr>
        <p:spPr bwMode="auto">
          <a:xfrm>
            <a:off x="4762500" y="1323975"/>
            <a:ext cx="2197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Custo logístico da Amazônia legal com implantação do eixo</a:t>
            </a:r>
          </a:p>
        </p:txBody>
      </p:sp>
      <p:sp>
        <p:nvSpPr>
          <p:cNvPr id="8321080" name="CaixaDeTexto 18"/>
          <p:cNvSpPr txBox="1">
            <a:spLocks noChangeArrowheads="1"/>
          </p:cNvSpPr>
          <p:nvPr/>
        </p:nvSpPr>
        <p:spPr bwMode="auto">
          <a:xfrm>
            <a:off x="6600825" y="1612900"/>
            <a:ext cx="2884488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Economia potencial</a:t>
            </a:r>
          </a:p>
        </p:txBody>
      </p:sp>
      <p:sp>
        <p:nvSpPr>
          <p:cNvPr id="8321081" name="Chave direita 19"/>
          <p:cNvSpPr>
            <a:spLocks/>
          </p:cNvSpPr>
          <p:nvPr/>
        </p:nvSpPr>
        <p:spPr bwMode="auto">
          <a:xfrm rot="-5400000">
            <a:off x="6865144" y="-1200943"/>
            <a:ext cx="333375" cy="4878387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705475" y="793750"/>
            <a:ext cx="2660650" cy="3048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pt-BR">
                <a:solidFill>
                  <a:srgbClr val="031A30"/>
                </a:solidFill>
              </a:rPr>
              <a:t>Custo base: R$ 33,5 bilhões</a:t>
            </a:r>
          </a:p>
        </p:txBody>
      </p:sp>
      <p:sp>
        <p:nvSpPr>
          <p:cNvPr id="8321083" name="Rectangle 59"/>
          <p:cNvSpPr>
            <a:spLocks noChangeArrowheads="1"/>
          </p:cNvSpPr>
          <p:nvPr/>
        </p:nvSpPr>
        <p:spPr bwMode="auto">
          <a:xfrm>
            <a:off x="298450" y="209708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13</a:t>
            </a:r>
          </a:p>
        </p:txBody>
      </p:sp>
      <p:sp>
        <p:nvSpPr>
          <p:cNvPr id="8321084" name="Rectangle 60"/>
          <p:cNvSpPr>
            <a:spLocks noChangeArrowheads="1"/>
          </p:cNvSpPr>
          <p:nvPr/>
        </p:nvSpPr>
        <p:spPr bwMode="auto">
          <a:xfrm>
            <a:off x="298450" y="23812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12</a:t>
            </a:r>
          </a:p>
        </p:txBody>
      </p:sp>
      <p:sp>
        <p:nvSpPr>
          <p:cNvPr id="8321085" name="Rectangle 61"/>
          <p:cNvSpPr>
            <a:spLocks noChangeArrowheads="1"/>
          </p:cNvSpPr>
          <p:nvPr/>
        </p:nvSpPr>
        <p:spPr bwMode="auto">
          <a:xfrm>
            <a:off x="298450" y="26670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</a:t>
            </a:r>
          </a:p>
        </p:txBody>
      </p:sp>
      <p:sp>
        <p:nvSpPr>
          <p:cNvPr id="8321086" name="Rectangle 62"/>
          <p:cNvSpPr>
            <a:spLocks noChangeArrowheads="1"/>
          </p:cNvSpPr>
          <p:nvPr/>
        </p:nvSpPr>
        <p:spPr bwMode="auto">
          <a:xfrm>
            <a:off x="298450" y="29527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15</a:t>
            </a:r>
          </a:p>
        </p:txBody>
      </p:sp>
      <p:sp>
        <p:nvSpPr>
          <p:cNvPr id="8321087" name="Rectangle 63"/>
          <p:cNvSpPr>
            <a:spLocks noChangeArrowheads="1"/>
          </p:cNvSpPr>
          <p:nvPr/>
        </p:nvSpPr>
        <p:spPr bwMode="auto">
          <a:xfrm>
            <a:off x="298450" y="32385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8</a:t>
            </a:r>
          </a:p>
        </p:txBody>
      </p:sp>
      <p:sp>
        <p:nvSpPr>
          <p:cNvPr id="8321088" name="Rectangle 64"/>
          <p:cNvSpPr>
            <a:spLocks noChangeArrowheads="1"/>
          </p:cNvSpPr>
          <p:nvPr/>
        </p:nvSpPr>
        <p:spPr bwMode="auto">
          <a:xfrm>
            <a:off x="298450" y="35242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17</a:t>
            </a:r>
          </a:p>
        </p:txBody>
      </p:sp>
      <p:sp>
        <p:nvSpPr>
          <p:cNvPr id="8321089" name="Rectangle 65"/>
          <p:cNvSpPr>
            <a:spLocks noChangeArrowheads="1"/>
          </p:cNvSpPr>
          <p:nvPr/>
        </p:nvSpPr>
        <p:spPr bwMode="auto">
          <a:xfrm>
            <a:off x="298450" y="38100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14</a:t>
            </a:r>
          </a:p>
        </p:txBody>
      </p:sp>
      <p:sp>
        <p:nvSpPr>
          <p:cNvPr id="8321090" name="Rectangle 66"/>
          <p:cNvSpPr>
            <a:spLocks noChangeArrowheads="1"/>
          </p:cNvSpPr>
          <p:nvPr/>
        </p:nvSpPr>
        <p:spPr bwMode="auto">
          <a:xfrm>
            <a:off x="298450" y="40941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27</a:t>
            </a:r>
          </a:p>
        </p:txBody>
      </p:sp>
      <p:sp>
        <p:nvSpPr>
          <p:cNvPr id="8321091" name="Rectangle 67"/>
          <p:cNvSpPr>
            <a:spLocks noChangeArrowheads="1"/>
          </p:cNvSpPr>
          <p:nvPr/>
        </p:nvSpPr>
        <p:spPr bwMode="auto">
          <a:xfrm>
            <a:off x="298450" y="43799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26</a:t>
            </a:r>
          </a:p>
        </p:txBody>
      </p:sp>
      <p:sp>
        <p:nvSpPr>
          <p:cNvPr id="8321092" name="Rectangle 68"/>
          <p:cNvSpPr>
            <a:spLocks noChangeArrowheads="1"/>
          </p:cNvSpPr>
          <p:nvPr/>
        </p:nvSpPr>
        <p:spPr bwMode="auto">
          <a:xfrm>
            <a:off x="298450" y="46656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25</a:t>
            </a:r>
          </a:p>
        </p:txBody>
      </p:sp>
      <p:sp>
        <p:nvSpPr>
          <p:cNvPr id="8321093" name="Rectangle 69"/>
          <p:cNvSpPr>
            <a:spLocks noChangeArrowheads="1"/>
          </p:cNvSpPr>
          <p:nvPr/>
        </p:nvSpPr>
        <p:spPr bwMode="auto">
          <a:xfrm>
            <a:off x="298450" y="49514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5</a:t>
            </a:r>
          </a:p>
        </p:txBody>
      </p:sp>
      <p:sp>
        <p:nvSpPr>
          <p:cNvPr id="8321094" name="Rectangle 70"/>
          <p:cNvSpPr>
            <a:spLocks noChangeArrowheads="1"/>
          </p:cNvSpPr>
          <p:nvPr/>
        </p:nvSpPr>
        <p:spPr bwMode="auto">
          <a:xfrm>
            <a:off x="298450" y="52371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29</a:t>
            </a:r>
          </a:p>
        </p:txBody>
      </p:sp>
      <p:sp>
        <p:nvSpPr>
          <p:cNvPr id="8321095" name="Rectangle 71"/>
          <p:cNvSpPr>
            <a:spLocks noChangeArrowheads="1"/>
          </p:cNvSpPr>
          <p:nvPr/>
        </p:nvSpPr>
        <p:spPr bwMode="auto">
          <a:xfrm>
            <a:off x="298450" y="55229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</a:t>
            </a:r>
          </a:p>
        </p:txBody>
      </p:sp>
      <p:graphicFrame>
        <p:nvGraphicFramePr>
          <p:cNvPr id="8321096" name="Object 72"/>
          <p:cNvGraphicFramePr>
            <a:graphicFrameLocks noChangeAspect="1"/>
          </p:cNvGraphicFramePr>
          <p:nvPr/>
        </p:nvGraphicFramePr>
        <p:xfrm>
          <a:off x="4665663" y="1946275"/>
          <a:ext cx="4946650" cy="3986213"/>
        </p:xfrm>
        <a:graphic>
          <a:graphicData uri="http://schemas.openxmlformats.org/presentationml/2006/ole">
            <p:oleObj spid="_x0000_s8321096" name="Gráfico" r:id="rId4" imgW="5334000" imgH="4295722" progId="MSGraph.Chart.8">
              <p:embed followColorScheme="full"/>
            </p:oleObj>
          </a:graphicData>
        </a:graphic>
      </p:graphicFrame>
      <p:cxnSp>
        <p:nvCxnSpPr>
          <p:cNvPr id="8321097" name="Conector reto 28"/>
          <p:cNvCxnSpPr>
            <a:cxnSpLocks noChangeShapeType="1"/>
          </p:cNvCxnSpPr>
          <p:nvPr/>
        </p:nvCxnSpPr>
        <p:spPr bwMode="auto">
          <a:xfrm rot="5400000">
            <a:off x="2917032" y="3921919"/>
            <a:ext cx="377825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321098" name="AutoShape 74"/>
          <p:cNvSpPr>
            <a:spLocks noChangeArrowheads="1"/>
          </p:cNvSpPr>
          <p:nvPr/>
        </p:nvSpPr>
        <p:spPr bwMode="auto">
          <a:xfrm>
            <a:off x="328613" y="6038850"/>
            <a:ext cx="9577387" cy="508000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321099" name="Rectangle 75"/>
          <p:cNvSpPr>
            <a:spLocks noChangeArrowheads="1"/>
          </p:cNvSpPr>
          <p:nvPr/>
        </p:nvSpPr>
        <p:spPr bwMode="auto">
          <a:xfrm>
            <a:off x="400050" y="6081713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Ao se utilizar as cargas potenciais até 2020, as economias anuais potenciais são maiores ainda com especial destaque para a hidrovia Juruena/Tapajós, a EF Carajás e BR 163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1394" name="Rectangle 4"/>
          <p:cNvSpPr>
            <a:spLocks noChangeArrowheads="1"/>
          </p:cNvSpPr>
          <p:nvPr/>
        </p:nvSpPr>
        <p:spPr bwMode="auto">
          <a:xfrm>
            <a:off x="2590800" y="176213"/>
            <a:ext cx="6146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Análise de Retorno sobre o Investimento – Volumes Potenciais de 2020</a:t>
            </a:r>
          </a:p>
        </p:txBody>
      </p:sp>
      <p:sp>
        <p:nvSpPr>
          <p:cNvPr id="8251395" name="Retângulo 175"/>
          <p:cNvSpPr>
            <a:spLocks noChangeArrowheads="1"/>
          </p:cNvSpPr>
          <p:nvPr/>
        </p:nvSpPr>
        <p:spPr bwMode="auto">
          <a:xfrm>
            <a:off x="1255713" y="1481138"/>
            <a:ext cx="26765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Descrição do Eixo de Integração</a:t>
            </a:r>
          </a:p>
        </p:txBody>
      </p:sp>
      <p:sp>
        <p:nvSpPr>
          <p:cNvPr id="8251396" name="Retângulo 175"/>
          <p:cNvSpPr>
            <a:spLocks noChangeArrowheads="1"/>
          </p:cNvSpPr>
          <p:nvPr/>
        </p:nvSpPr>
        <p:spPr bwMode="auto">
          <a:xfrm>
            <a:off x="3962400" y="1481138"/>
            <a:ext cx="1046163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Investimento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Total</a:t>
            </a:r>
            <a:endParaRPr lang="pt-BR" sz="1000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251397" name="Retângulo 175"/>
          <p:cNvSpPr>
            <a:spLocks noChangeArrowheads="1"/>
          </p:cNvSpPr>
          <p:nvPr/>
        </p:nvSpPr>
        <p:spPr bwMode="auto">
          <a:xfrm>
            <a:off x="611188" y="1481138"/>
            <a:ext cx="604837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Eixo de </a:t>
            </a:r>
          </a:p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Integração</a:t>
            </a:r>
          </a:p>
        </p:txBody>
      </p:sp>
      <p:sp>
        <p:nvSpPr>
          <p:cNvPr id="8251398" name="Rectangle 4"/>
          <p:cNvSpPr>
            <a:spLocks noChangeArrowheads="1"/>
          </p:cNvSpPr>
          <p:nvPr/>
        </p:nvSpPr>
        <p:spPr bwMode="auto">
          <a:xfrm>
            <a:off x="255588" y="938213"/>
            <a:ext cx="5321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s-ES_tradnl" b="0"/>
              <a:t>Status Agosto 2010</a:t>
            </a:r>
          </a:p>
          <a:p>
            <a:pPr defTabSz="957263">
              <a:buClr>
                <a:schemeClr val="tx2"/>
              </a:buClr>
            </a:pPr>
            <a:r>
              <a:rPr lang="es-ES_tradnl" b="0"/>
              <a:t>R$ Milhões</a:t>
            </a:r>
          </a:p>
        </p:txBody>
      </p:sp>
      <p:sp>
        <p:nvSpPr>
          <p:cNvPr id="8251399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251400" name="AutoShape 375"/>
          <p:cNvSpPr>
            <a:spLocks noChangeArrowheads="1"/>
          </p:cNvSpPr>
          <p:nvPr/>
        </p:nvSpPr>
        <p:spPr bwMode="auto">
          <a:xfrm rot="10800000">
            <a:off x="3149600" y="5827713"/>
            <a:ext cx="32702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graphicFrame>
        <p:nvGraphicFramePr>
          <p:cNvPr id="8251550" name="Group 158"/>
          <p:cNvGraphicFramePr>
            <a:graphicFrameLocks noGrp="1"/>
          </p:cNvGraphicFramePr>
          <p:nvPr>
            <p:ph sz="half" idx="4294967295"/>
          </p:nvPr>
        </p:nvGraphicFramePr>
        <p:xfrm>
          <a:off x="649288" y="2043113"/>
          <a:ext cx="8540750" cy="4081462"/>
        </p:xfrm>
        <a:graphic>
          <a:graphicData uri="http://schemas.openxmlformats.org/drawingml/2006/table">
            <a:tbl>
              <a:tblPr/>
              <a:tblGrid>
                <a:gridCol w="592137"/>
                <a:gridCol w="2752725"/>
                <a:gridCol w="989013"/>
                <a:gridCol w="1282700"/>
                <a:gridCol w="1071562"/>
                <a:gridCol w="1255713"/>
                <a:gridCol w="5969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Manaus/Belém/Brasilia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243,56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243,56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-355,60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Paraguai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255,00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255,00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-224,01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Juruena/Tapajós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2.878,86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2.878,86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-1.856,65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Telles Pires/Tapajós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2.226,32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2.226,32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-1.423,40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 Carajás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2.920,40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2.761,50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-1.305,88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BR-163 via Miritituba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2.791,10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2.385,64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-945,70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BR-163 via Santarém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1.818,10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1.363,44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-483,37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 364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1.394,50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782,45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-248,09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Malha Norte até Lucas do Rio Verde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2.901,73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2.511,73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-724,38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Madeira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519,00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464,00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-96,65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Malha Norte até Rondonópolis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810,00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420,00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-82,38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Tocantins até Estreito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3.060,67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2.286,42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-410,73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Rio Araguaia/Das Mortes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4.113,28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3.339,03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-495,69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51526" name="Rectangle 134"/>
          <p:cNvSpPr>
            <a:spLocks noChangeArrowheads="1"/>
          </p:cNvSpPr>
          <p:nvPr/>
        </p:nvSpPr>
        <p:spPr bwMode="auto">
          <a:xfrm>
            <a:off x="736600" y="209708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5</a:t>
            </a:r>
          </a:p>
        </p:txBody>
      </p:sp>
      <p:sp>
        <p:nvSpPr>
          <p:cNvPr id="8251527" name="Rectangle 135"/>
          <p:cNvSpPr>
            <a:spLocks noChangeArrowheads="1"/>
          </p:cNvSpPr>
          <p:nvPr/>
        </p:nvSpPr>
        <p:spPr bwMode="auto">
          <a:xfrm>
            <a:off x="736600" y="23812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30</a:t>
            </a:r>
          </a:p>
        </p:txBody>
      </p:sp>
      <p:sp>
        <p:nvSpPr>
          <p:cNvPr id="8251528" name="Rectangle 136"/>
          <p:cNvSpPr>
            <a:spLocks noChangeArrowheads="1"/>
          </p:cNvSpPr>
          <p:nvPr/>
        </p:nvSpPr>
        <p:spPr bwMode="auto">
          <a:xfrm>
            <a:off x="736600" y="26654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13</a:t>
            </a:r>
          </a:p>
        </p:txBody>
      </p:sp>
      <p:sp>
        <p:nvSpPr>
          <p:cNvPr id="8251529" name="Rectangle 137"/>
          <p:cNvSpPr>
            <a:spLocks noChangeArrowheads="1"/>
          </p:cNvSpPr>
          <p:nvPr/>
        </p:nvSpPr>
        <p:spPr bwMode="auto">
          <a:xfrm>
            <a:off x="736600" y="2949575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12</a:t>
            </a:r>
          </a:p>
        </p:txBody>
      </p:sp>
      <p:sp>
        <p:nvSpPr>
          <p:cNvPr id="8251530" name="Rectangle 138"/>
          <p:cNvSpPr>
            <a:spLocks noChangeArrowheads="1"/>
          </p:cNvSpPr>
          <p:nvPr/>
        </p:nvSpPr>
        <p:spPr bwMode="auto">
          <a:xfrm>
            <a:off x="736600" y="3235325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</a:t>
            </a:r>
          </a:p>
        </p:txBody>
      </p:sp>
      <p:sp>
        <p:nvSpPr>
          <p:cNvPr id="8251531" name="Rectangle 139"/>
          <p:cNvSpPr>
            <a:spLocks noChangeArrowheads="1"/>
          </p:cNvSpPr>
          <p:nvPr/>
        </p:nvSpPr>
        <p:spPr bwMode="auto">
          <a:xfrm>
            <a:off x="736600" y="351948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15</a:t>
            </a:r>
          </a:p>
        </p:txBody>
      </p:sp>
      <p:sp>
        <p:nvSpPr>
          <p:cNvPr id="8251532" name="Rectangle 140"/>
          <p:cNvSpPr>
            <a:spLocks noChangeArrowheads="1"/>
          </p:cNvSpPr>
          <p:nvPr/>
        </p:nvSpPr>
        <p:spPr bwMode="auto">
          <a:xfrm>
            <a:off x="736600" y="38036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14</a:t>
            </a:r>
          </a:p>
        </p:txBody>
      </p:sp>
      <p:sp>
        <p:nvSpPr>
          <p:cNvPr id="8251533" name="Rectangle 141"/>
          <p:cNvSpPr>
            <a:spLocks noChangeArrowheads="1"/>
          </p:cNvSpPr>
          <p:nvPr/>
        </p:nvSpPr>
        <p:spPr bwMode="auto">
          <a:xfrm>
            <a:off x="736600" y="40878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</a:t>
            </a:r>
          </a:p>
        </p:txBody>
      </p:sp>
      <p:sp>
        <p:nvSpPr>
          <p:cNvPr id="8251534" name="Rectangle 142"/>
          <p:cNvSpPr>
            <a:spLocks noChangeArrowheads="1"/>
          </p:cNvSpPr>
          <p:nvPr/>
        </p:nvSpPr>
        <p:spPr bwMode="auto">
          <a:xfrm>
            <a:off x="736600" y="43735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8</a:t>
            </a:r>
          </a:p>
        </p:txBody>
      </p:sp>
      <p:sp>
        <p:nvSpPr>
          <p:cNvPr id="8251535" name="AutoShape 143"/>
          <p:cNvSpPr>
            <a:spLocks noChangeArrowheads="1"/>
          </p:cNvSpPr>
          <p:nvPr/>
        </p:nvSpPr>
        <p:spPr bwMode="auto">
          <a:xfrm>
            <a:off x="233363" y="6038850"/>
            <a:ext cx="9577387" cy="6318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51536" name="Rectangle 144"/>
          <p:cNvSpPr>
            <a:spLocks noChangeArrowheads="1"/>
          </p:cNvSpPr>
          <p:nvPr/>
        </p:nvSpPr>
        <p:spPr bwMode="auto">
          <a:xfrm>
            <a:off x="280988" y="6111875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Para se analisar a atratividade econômica dos eixos, optou-se por estudar o retorno sobre o investimento e o “payback” gerado por cada eixo</a:t>
            </a:r>
          </a:p>
        </p:txBody>
      </p:sp>
      <p:sp>
        <p:nvSpPr>
          <p:cNvPr id="8251541" name="Retângulo 175"/>
          <p:cNvSpPr>
            <a:spLocks noChangeArrowheads="1"/>
          </p:cNvSpPr>
          <p:nvPr/>
        </p:nvSpPr>
        <p:spPr bwMode="auto">
          <a:xfrm>
            <a:off x="7189788" y="1484313"/>
            <a:ext cx="1320800" cy="5016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Retorno sobre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o Investimento</a:t>
            </a:r>
          </a:p>
        </p:txBody>
      </p:sp>
      <p:sp>
        <p:nvSpPr>
          <p:cNvPr id="8251542" name="Retângulo 175"/>
          <p:cNvSpPr>
            <a:spLocks noChangeArrowheads="1"/>
          </p:cNvSpPr>
          <p:nvPr/>
        </p:nvSpPr>
        <p:spPr bwMode="auto">
          <a:xfrm>
            <a:off x="5030788" y="1479550"/>
            <a:ext cx="1042987" cy="4984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Investimento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Residual</a:t>
            </a:r>
            <a:r>
              <a:rPr lang="pt-BR" sz="1000" baseline="30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8251543" name="Retângulo 175"/>
          <p:cNvSpPr>
            <a:spLocks noChangeArrowheads="1"/>
          </p:cNvSpPr>
          <p:nvPr/>
        </p:nvSpPr>
        <p:spPr bwMode="auto">
          <a:xfrm>
            <a:off x="8531225" y="1485900"/>
            <a:ext cx="720725" cy="5032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Prazo para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“Payback”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(anos)</a:t>
            </a:r>
          </a:p>
        </p:txBody>
      </p:sp>
      <p:sp>
        <p:nvSpPr>
          <p:cNvPr id="8251544" name="Retângulo 175"/>
          <p:cNvSpPr>
            <a:spLocks noChangeArrowheads="1"/>
          </p:cNvSpPr>
          <p:nvPr/>
        </p:nvSpPr>
        <p:spPr bwMode="auto">
          <a:xfrm>
            <a:off x="6108700" y="1484313"/>
            <a:ext cx="1046163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Economia anual potencial</a:t>
            </a:r>
            <a:endParaRPr lang="pt-BR" sz="1000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251545" name="Rectangle 153"/>
          <p:cNvSpPr>
            <a:spLocks noChangeArrowheads="1"/>
          </p:cNvSpPr>
          <p:nvPr/>
        </p:nvSpPr>
        <p:spPr bwMode="auto">
          <a:xfrm>
            <a:off x="736600" y="4657725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</a:t>
            </a:r>
          </a:p>
        </p:txBody>
      </p:sp>
      <p:sp>
        <p:nvSpPr>
          <p:cNvPr id="8251546" name="Rectangle 154"/>
          <p:cNvSpPr>
            <a:spLocks noChangeArrowheads="1"/>
          </p:cNvSpPr>
          <p:nvPr/>
        </p:nvSpPr>
        <p:spPr bwMode="auto">
          <a:xfrm>
            <a:off x="736600" y="494188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7</a:t>
            </a:r>
          </a:p>
        </p:txBody>
      </p:sp>
      <p:sp>
        <p:nvSpPr>
          <p:cNvPr id="8251547" name="Rectangle 155"/>
          <p:cNvSpPr>
            <a:spLocks noChangeArrowheads="1"/>
          </p:cNvSpPr>
          <p:nvPr/>
        </p:nvSpPr>
        <p:spPr bwMode="auto">
          <a:xfrm>
            <a:off x="736600" y="52260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25</a:t>
            </a:r>
          </a:p>
        </p:txBody>
      </p:sp>
      <p:sp>
        <p:nvSpPr>
          <p:cNvPr id="8251548" name="Rectangle 156"/>
          <p:cNvSpPr>
            <a:spLocks noChangeArrowheads="1"/>
          </p:cNvSpPr>
          <p:nvPr/>
        </p:nvSpPr>
        <p:spPr bwMode="auto">
          <a:xfrm>
            <a:off x="736600" y="55118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7186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7488" y="6692900"/>
            <a:ext cx="9028112" cy="14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85788" indent="-585788" defTabSz="912813">
              <a:lnSpc>
                <a:spcPct val="95000"/>
              </a:lnSpc>
              <a:tabLst>
                <a:tab pos="492125" algn="r"/>
              </a:tabLst>
            </a:pPr>
            <a:r>
              <a:rPr lang="pt-BR" sz="1000" b="0">
                <a:cs typeface="Arial" charset="0"/>
              </a:rPr>
              <a:t>Fonte:	 Análise Macrologística</a:t>
            </a:r>
          </a:p>
        </p:txBody>
      </p:sp>
      <p:sp>
        <p:nvSpPr>
          <p:cNvPr id="1175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78100" y="188913"/>
            <a:ext cx="7327900" cy="304800"/>
          </a:xfrm>
          <a:effectLst>
            <a:outerShdw dist="28398" dir="3806097" algn="ctr" rotWithShape="0">
              <a:srgbClr val="333333"/>
            </a:outerShdw>
          </a:effectLst>
        </p:spPr>
        <p:txBody>
          <a:bodyPr/>
          <a:lstStyle/>
          <a:p>
            <a:pPr defTabSz="895350"/>
            <a:r>
              <a:rPr lang="pt-BR" sz="2000">
                <a:latin typeface="Tahoma" pitchFamily="34" charset="0"/>
              </a:rPr>
              <a:t>Definição dos Graus de Impacto Sócio-Ambientais</a:t>
            </a:r>
          </a:p>
        </p:txBody>
      </p:sp>
      <p:sp>
        <p:nvSpPr>
          <p:cNvPr id="1175579" name="AutoShape 27"/>
          <p:cNvSpPr>
            <a:spLocks noChangeArrowheads="1"/>
          </p:cNvSpPr>
          <p:nvPr/>
        </p:nvSpPr>
        <p:spPr bwMode="auto">
          <a:xfrm>
            <a:off x="309563" y="5849938"/>
            <a:ext cx="9372600" cy="8350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marL="742950" lvl="1" indent="-28575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No entanto, fez-se também necessário analisar a atratividade de todos os eixos de integração em termos de impacto sócio-ambiental--Ana</a:t>
            </a:r>
            <a:r>
              <a:rPr lang="pt-BR">
                <a:cs typeface="Arial" charset="0"/>
              </a:rPr>
              <a:t>lisou-se assim todos os projetos de cada eixo de integração em termos dos benefícios sociais que geram, do desenvolvimento regional que propiciam, no efeito que causam no meio-ambiente</a:t>
            </a:r>
            <a:r>
              <a:rPr lang="pt-BR"/>
              <a:t> bem como nos potenciais de geração de emprego e de tributos</a:t>
            </a:r>
          </a:p>
        </p:txBody>
      </p:sp>
      <p:sp>
        <p:nvSpPr>
          <p:cNvPr id="8157189" name="AutoShape 29"/>
          <p:cNvSpPr>
            <a:spLocks noChangeArrowheads="1"/>
          </p:cNvSpPr>
          <p:nvPr/>
        </p:nvSpPr>
        <p:spPr bwMode="auto">
          <a:xfrm rot="5400000">
            <a:off x="4980781" y="4056857"/>
            <a:ext cx="125413" cy="324485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Ctr="1"/>
          <a:lstStyle/>
          <a:p>
            <a:endParaRPr lang="pt-BR" sz="1500">
              <a:cs typeface="Arial" charset="0"/>
            </a:endParaRPr>
          </a:p>
        </p:txBody>
      </p:sp>
      <p:sp>
        <p:nvSpPr>
          <p:cNvPr id="8157190" name="Retângulo 17"/>
          <p:cNvSpPr>
            <a:spLocks noChangeArrowheads="1"/>
          </p:cNvSpPr>
          <p:nvPr/>
        </p:nvSpPr>
        <p:spPr bwMode="auto">
          <a:xfrm>
            <a:off x="2455863" y="942975"/>
            <a:ext cx="1970087" cy="4667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>
                <a:solidFill>
                  <a:schemeClr val="tx2"/>
                </a:solidFill>
                <a:cs typeface="Arial" charset="0"/>
              </a:rPr>
              <a:t>Benefícios sociais</a:t>
            </a:r>
          </a:p>
        </p:txBody>
      </p:sp>
      <p:sp>
        <p:nvSpPr>
          <p:cNvPr id="8157191" name="CaixaDeTexto 178"/>
          <p:cNvSpPr txBox="1">
            <a:spLocks noChangeArrowheads="1"/>
          </p:cNvSpPr>
          <p:nvPr/>
        </p:nvSpPr>
        <p:spPr bwMode="auto">
          <a:xfrm>
            <a:off x="2503488" y="1511300"/>
            <a:ext cx="1927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Melhora sensível nos níveis de saúde, moradia, educação, transportes (ex: fomenta a instalação de novas escolas)</a:t>
            </a:r>
          </a:p>
        </p:txBody>
      </p:sp>
      <p:sp>
        <p:nvSpPr>
          <p:cNvPr id="8157192" name="Retângulo 19"/>
          <p:cNvSpPr>
            <a:spLocks noChangeArrowheads="1"/>
          </p:cNvSpPr>
          <p:nvPr/>
        </p:nvSpPr>
        <p:spPr bwMode="auto">
          <a:xfrm>
            <a:off x="7581900" y="942975"/>
            <a:ext cx="2324100" cy="4746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>
                <a:solidFill>
                  <a:schemeClr val="tx2"/>
                </a:solidFill>
                <a:cs typeface="Arial" charset="0"/>
              </a:rPr>
              <a:t>Efeito no meio ambiente</a:t>
            </a:r>
          </a:p>
        </p:txBody>
      </p:sp>
      <p:sp>
        <p:nvSpPr>
          <p:cNvPr id="8157193" name="CaixaDeTexto 197"/>
          <p:cNvSpPr txBox="1">
            <a:spLocks noChangeArrowheads="1"/>
          </p:cNvSpPr>
          <p:nvPr/>
        </p:nvSpPr>
        <p:spPr bwMode="auto">
          <a:xfrm>
            <a:off x="7654925" y="1511300"/>
            <a:ext cx="210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Sem interferência </a:t>
            </a:r>
          </a:p>
          <a:p>
            <a:r>
              <a:rPr lang="pt-BR" sz="1000" b="0">
                <a:cs typeface="Arial" charset="0"/>
              </a:rPr>
              <a:t>(ex: recuperação e/ou duplicação de via)</a:t>
            </a:r>
          </a:p>
        </p:txBody>
      </p:sp>
      <p:sp>
        <p:nvSpPr>
          <p:cNvPr id="8157194" name="CaixaDeTexto 199"/>
          <p:cNvSpPr txBox="1">
            <a:spLocks noChangeArrowheads="1"/>
          </p:cNvSpPr>
          <p:nvPr/>
        </p:nvSpPr>
        <p:spPr bwMode="auto">
          <a:xfrm>
            <a:off x="7618413" y="2387600"/>
            <a:ext cx="217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Interferência mínima (ex: Dragagem)</a:t>
            </a:r>
          </a:p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Baixa emissão de CO</a:t>
            </a:r>
            <a:r>
              <a:rPr lang="pt-BR" sz="1000" b="0" baseline="-25000">
                <a:cs typeface="Arial" charset="0"/>
              </a:rPr>
              <a:t>2</a:t>
            </a:r>
          </a:p>
        </p:txBody>
      </p:sp>
      <p:sp>
        <p:nvSpPr>
          <p:cNvPr id="8157195" name="CaixaDeTexto 200"/>
          <p:cNvSpPr txBox="1">
            <a:spLocks noChangeArrowheads="1"/>
          </p:cNvSpPr>
          <p:nvPr/>
        </p:nvSpPr>
        <p:spPr bwMode="auto">
          <a:xfrm>
            <a:off x="7589838" y="3294063"/>
            <a:ext cx="225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Desmatamento controlado com efeitos limitados à via</a:t>
            </a:r>
          </a:p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Média emissão de CO</a:t>
            </a:r>
            <a:r>
              <a:rPr lang="pt-BR" sz="1000" b="0" baseline="-25000">
                <a:cs typeface="Arial" charset="0"/>
              </a:rPr>
              <a:t>2</a:t>
            </a:r>
          </a:p>
        </p:txBody>
      </p:sp>
      <p:sp>
        <p:nvSpPr>
          <p:cNvPr id="8157196" name="Retângulo 23"/>
          <p:cNvSpPr>
            <a:spLocks noChangeArrowheads="1"/>
          </p:cNvSpPr>
          <p:nvPr/>
        </p:nvSpPr>
        <p:spPr bwMode="auto">
          <a:xfrm>
            <a:off x="4773613" y="942975"/>
            <a:ext cx="2609850" cy="4667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>
                <a:solidFill>
                  <a:schemeClr val="tx2"/>
                </a:solidFill>
                <a:cs typeface="Arial" charset="0"/>
              </a:rPr>
              <a:t>Desenvolvimento regional</a:t>
            </a:r>
            <a:endParaRPr lang="pt-BR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157197" name="Retângulo 175"/>
          <p:cNvSpPr>
            <a:spLocks noChangeArrowheads="1"/>
          </p:cNvSpPr>
          <p:nvPr/>
        </p:nvSpPr>
        <p:spPr bwMode="auto">
          <a:xfrm>
            <a:off x="261938" y="942975"/>
            <a:ext cx="1917700" cy="4365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>
                <a:solidFill>
                  <a:schemeClr val="tx2"/>
                </a:solidFill>
                <a:cs typeface="Arial" charset="0"/>
              </a:rPr>
              <a:t>Grau de impacto</a:t>
            </a:r>
          </a:p>
        </p:txBody>
      </p:sp>
      <p:sp>
        <p:nvSpPr>
          <p:cNvPr id="8157198" name="AutoShape 35"/>
          <p:cNvSpPr>
            <a:spLocks noChangeArrowheads="1"/>
          </p:cNvSpPr>
          <p:nvPr/>
        </p:nvSpPr>
        <p:spPr bwMode="auto">
          <a:xfrm flipV="1">
            <a:off x="704850" y="1517650"/>
            <a:ext cx="769938" cy="3876675"/>
          </a:xfrm>
          <a:prstGeom prst="rtTriangl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 sz="1500">
              <a:cs typeface="Arial" charset="0"/>
            </a:endParaRPr>
          </a:p>
        </p:txBody>
      </p:sp>
      <p:sp>
        <p:nvSpPr>
          <p:cNvPr id="8157199" name="Rectangle 36"/>
          <p:cNvSpPr>
            <a:spLocks noChangeArrowheads="1"/>
          </p:cNvSpPr>
          <p:nvPr/>
        </p:nvSpPr>
        <p:spPr bwMode="auto">
          <a:xfrm>
            <a:off x="315913" y="1477963"/>
            <a:ext cx="1968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342900" indent="-342900" eaLnBrk="0" hangingPunct="0">
              <a:buClr>
                <a:schemeClr val="tx2"/>
              </a:buClr>
            </a:pPr>
            <a:r>
              <a:rPr lang="pt-BR" sz="1300">
                <a:cs typeface="Arial" charset="0"/>
              </a:rPr>
              <a:t>+</a:t>
            </a:r>
          </a:p>
        </p:txBody>
      </p:sp>
      <p:sp>
        <p:nvSpPr>
          <p:cNvPr id="8157200" name="Rectangle 37"/>
          <p:cNvSpPr>
            <a:spLocks noChangeArrowheads="1"/>
          </p:cNvSpPr>
          <p:nvPr/>
        </p:nvSpPr>
        <p:spPr bwMode="auto">
          <a:xfrm rot="-5400000">
            <a:off x="-238918" y="2561431"/>
            <a:ext cx="2271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342900" indent="-342900" eaLnBrk="0" hangingPunct="0">
              <a:buClr>
                <a:schemeClr val="tx2"/>
              </a:buClr>
            </a:pPr>
            <a:r>
              <a:rPr lang="pt-BR" sz="1300">
                <a:cs typeface="Arial" charset="0"/>
              </a:rPr>
              <a:t>Impacto positivo </a:t>
            </a:r>
          </a:p>
          <a:p>
            <a:pPr marL="342900" indent="-342900" eaLnBrk="0" hangingPunct="0">
              <a:buClr>
                <a:schemeClr val="tx2"/>
              </a:buClr>
            </a:pPr>
            <a:r>
              <a:rPr lang="pt-BR" sz="1300">
                <a:cs typeface="Arial" charset="0"/>
              </a:rPr>
              <a:t>sócio-ambiental</a:t>
            </a:r>
          </a:p>
        </p:txBody>
      </p:sp>
      <p:sp>
        <p:nvSpPr>
          <p:cNvPr id="8157201" name="Line 38"/>
          <p:cNvSpPr>
            <a:spLocks noChangeShapeType="1"/>
          </p:cNvSpPr>
          <p:nvPr/>
        </p:nvSpPr>
        <p:spPr bwMode="auto">
          <a:xfrm flipV="1">
            <a:off x="571500" y="1530350"/>
            <a:ext cx="9525" cy="384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57202" name="Rectangle 39"/>
          <p:cNvSpPr>
            <a:spLocks noChangeArrowheads="1"/>
          </p:cNvSpPr>
          <p:nvPr/>
        </p:nvSpPr>
        <p:spPr bwMode="auto">
          <a:xfrm>
            <a:off x="320675" y="5151438"/>
            <a:ext cx="1968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342900" indent="-342900" eaLnBrk="0" hangingPunct="0">
              <a:buClr>
                <a:schemeClr val="tx2"/>
              </a:buClr>
            </a:pPr>
            <a:r>
              <a:rPr lang="pt-BR" sz="1300">
                <a:cs typeface="Arial" charset="0"/>
              </a:rPr>
              <a:t>-</a:t>
            </a:r>
          </a:p>
        </p:txBody>
      </p:sp>
      <p:sp>
        <p:nvSpPr>
          <p:cNvPr id="8157203" name="CaixaDeTexto 200"/>
          <p:cNvSpPr txBox="1">
            <a:spLocks noChangeArrowheads="1"/>
          </p:cNvSpPr>
          <p:nvPr/>
        </p:nvSpPr>
        <p:spPr bwMode="auto">
          <a:xfrm>
            <a:off x="7607300" y="4043363"/>
            <a:ext cx="225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Desmatamento com efeito “espinha de peixe”</a:t>
            </a:r>
          </a:p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Alta emissão de CO</a:t>
            </a:r>
            <a:r>
              <a:rPr lang="pt-BR" sz="1000" b="0" baseline="-25000">
                <a:cs typeface="Arial" charset="0"/>
              </a:rPr>
              <a:t>2</a:t>
            </a:r>
          </a:p>
        </p:txBody>
      </p:sp>
      <p:sp>
        <p:nvSpPr>
          <p:cNvPr id="8157204" name="CaixaDeTexto 200"/>
          <p:cNvSpPr txBox="1">
            <a:spLocks noChangeArrowheads="1"/>
          </p:cNvSpPr>
          <p:nvPr/>
        </p:nvSpPr>
        <p:spPr bwMode="auto">
          <a:xfrm>
            <a:off x="7608888" y="4995863"/>
            <a:ext cx="225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Efeito permanente em unidade de conservação e/ou indígena</a:t>
            </a:r>
          </a:p>
          <a:p>
            <a:r>
              <a:rPr lang="pt-BR" sz="1000" b="0">
                <a:cs typeface="Arial" charset="0"/>
              </a:rPr>
              <a:t>Alta emissão de CO</a:t>
            </a:r>
            <a:r>
              <a:rPr lang="pt-BR" sz="1000" b="0" baseline="-25000">
                <a:cs typeface="Arial" charset="0"/>
              </a:rPr>
              <a:t>2</a:t>
            </a:r>
          </a:p>
        </p:txBody>
      </p:sp>
      <p:sp>
        <p:nvSpPr>
          <p:cNvPr id="8157205" name="CaixaDeTexto 178"/>
          <p:cNvSpPr txBox="1">
            <a:spLocks noChangeArrowheads="1"/>
          </p:cNvSpPr>
          <p:nvPr/>
        </p:nvSpPr>
        <p:spPr bwMode="auto">
          <a:xfrm>
            <a:off x="2519363" y="2387600"/>
            <a:ext cx="202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Boas conquistas sociais em diversas áreas essenciais </a:t>
            </a:r>
          </a:p>
        </p:txBody>
      </p:sp>
      <p:sp>
        <p:nvSpPr>
          <p:cNvPr id="8157206" name="CaixaDeTexto 178"/>
          <p:cNvSpPr txBox="1">
            <a:spLocks noChangeArrowheads="1"/>
          </p:cNvSpPr>
          <p:nvPr/>
        </p:nvSpPr>
        <p:spPr bwMode="auto">
          <a:xfrm>
            <a:off x="2563813" y="4995863"/>
            <a:ext cx="192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Piora da qualidade de vida dos moradores da região</a:t>
            </a:r>
          </a:p>
        </p:txBody>
      </p:sp>
      <p:sp>
        <p:nvSpPr>
          <p:cNvPr id="8157207" name="CaixaDeTexto 178"/>
          <p:cNvSpPr txBox="1">
            <a:spLocks noChangeArrowheads="1"/>
          </p:cNvSpPr>
          <p:nvPr/>
        </p:nvSpPr>
        <p:spPr bwMode="auto">
          <a:xfrm>
            <a:off x="2522538" y="4043363"/>
            <a:ext cx="2063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Nenhum efeito na qualidade de vida dos moradores</a:t>
            </a:r>
          </a:p>
        </p:txBody>
      </p:sp>
      <p:sp>
        <p:nvSpPr>
          <p:cNvPr id="8157208" name="CaixaDeTexto 178"/>
          <p:cNvSpPr txBox="1">
            <a:spLocks noChangeArrowheads="1"/>
          </p:cNvSpPr>
          <p:nvPr/>
        </p:nvSpPr>
        <p:spPr bwMode="auto">
          <a:xfrm>
            <a:off x="2524125" y="3294063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Algumas melhorias na qualidade de vida da população da região (ex: facilitar acesso à hospitais, etc)</a:t>
            </a:r>
          </a:p>
        </p:txBody>
      </p:sp>
      <p:sp>
        <p:nvSpPr>
          <p:cNvPr id="8157209" name="CaixaDeTexto 178"/>
          <p:cNvSpPr txBox="1">
            <a:spLocks noChangeArrowheads="1"/>
          </p:cNvSpPr>
          <p:nvPr/>
        </p:nvSpPr>
        <p:spPr bwMode="auto">
          <a:xfrm>
            <a:off x="4791075" y="1511300"/>
            <a:ext cx="2636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Criação de novos pólos de desenvolvimento econômico</a:t>
            </a:r>
          </a:p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Criação de novas fronteiras agrícolas</a:t>
            </a:r>
          </a:p>
          <a:p>
            <a:r>
              <a:rPr lang="pt-BR" sz="1000" b="0">
                <a:cs typeface="Arial" charset="0"/>
              </a:rPr>
              <a:t>Promoção de integração internacional </a:t>
            </a:r>
          </a:p>
        </p:txBody>
      </p:sp>
      <p:sp>
        <p:nvSpPr>
          <p:cNvPr id="8157210" name="CaixaDeTexto 178"/>
          <p:cNvSpPr txBox="1">
            <a:spLocks noChangeArrowheads="1"/>
          </p:cNvSpPr>
          <p:nvPr/>
        </p:nvSpPr>
        <p:spPr bwMode="auto">
          <a:xfrm>
            <a:off x="4849813" y="2387600"/>
            <a:ext cx="248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Ampliação de pólos já existentes</a:t>
            </a:r>
          </a:p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Promoção de integração inter-regional (ex: interligação de dois pólos econômicos de estados diferentes)</a:t>
            </a:r>
          </a:p>
        </p:txBody>
      </p:sp>
      <p:sp>
        <p:nvSpPr>
          <p:cNvPr id="8157211" name="CaixaDeTexto 178"/>
          <p:cNvSpPr txBox="1">
            <a:spLocks noChangeArrowheads="1"/>
          </p:cNvSpPr>
          <p:nvPr/>
        </p:nvSpPr>
        <p:spPr bwMode="auto">
          <a:xfrm>
            <a:off x="4894263" y="3294063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Promoção de integração interestadual Desenvolvimento de um setor específico (Ex: sucro-alcooleiro)</a:t>
            </a:r>
          </a:p>
        </p:txBody>
      </p:sp>
      <p:sp>
        <p:nvSpPr>
          <p:cNvPr id="8157212" name="CaixaDeTexto 178"/>
          <p:cNvSpPr txBox="1">
            <a:spLocks noChangeArrowheads="1"/>
          </p:cNvSpPr>
          <p:nvPr/>
        </p:nvSpPr>
        <p:spPr bwMode="auto">
          <a:xfrm>
            <a:off x="4895850" y="4043363"/>
            <a:ext cx="24082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Construção de uma empresa ou aumento da produção agrícola referente a um produto</a:t>
            </a:r>
          </a:p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Promoção de integração local</a:t>
            </a:r>
          </a:p>
        </p:txBody>
      </p:sp>
      <p:sp>
        <p:nvSpPr>
          <p:cNvPr id="8157213" name="CaixaDeTexto 178"/>
          <p:cNvSpPr txBox="1">
            <a:spLocks noChangeArrowheads="1"/>
          </p:cNvSpPr>
          <p:nvPr/>
        </p:nvSpPr>
        <p:spPr bwMode="auto">
          <a:xfrm>
            <a:off x="4851400" y="4995863"/>
            <a:ext cx="256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pt-BR" sz="1000" b="0">
                <a:cs typeface="Arial" charset="0"/>
              </a:rPr>
              <a:t> Impacto nulo no desenvolvimento regional (Ex: barcaça que passa por determinada região sem parar)</a:t>
            </a:r>
          </a:p>
        </p:txBody>
      </p:sp>
      <p:grpSp>
        <p:nvGrpSpPr>
          <p:cNvPr id="8157214" name="Group 30"/>
          <p:cNvGrpSpPr>
            <a:grpSpLocks/>
          </p:cNvGrpSpPr>
          <p:nvPr/>
        </p:nvGrpSpPr>
        <p:grpSpPr bwMode="auto">
          <a:xfrm>
            <a:off x="1606550" y="4995863"/>
            <a:ext cx="290513" cy="277812"/>
            <a:chOff x="3964" y="1162"/>
            <a:chExt cx="211" cy="211"/>
          </a:xfrm>
        </p:grpSpPr>
        <p:sp>
          <p:nvSpPr>
            <p:cNvPr id="8157215" name="Oval 31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3964" y="1162"/>
              <a:ext cx="211" cy="211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157216" name="Group 32"/>
            <p:cNvGrpSpPr>
              <a:grpSpLocks/>
            </p:cNvGrpSpPr>
            <p:nvPr/>
          </p:nvGrpSpPr>
          <p:grpSpPr bwMode="auto">
            <a:xfrm>
              <a:off x="4069" y="1162"/>
              <a:ext cx="106" cy="211"/>
              <a:chOff x="4069" y="1162"/>
              <a:chExt cx="106" cy="211"/>
            </a:xfrm>
          </p:grpSpPr>
          <p:sp>
            <p:nvSpPr>
              <p:cNvPr id="8157217" name="Arc 33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069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57218" name="Arc 34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 flipV="1">
                <a:off x="4069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157219" name="Group 35"/>
            <p:cNvGrpSpPr>
              <a:grpSpLocks/>
            </p:cNvGrpSpPr>
            <p:nvPr/>
          </p:nvGrpSpPr>
          <p:grpSpPr bwMode="auto">
            <a:xfrm>
              <a:off x="3964" y="1162"/>
              <a:ext cx="106" cy="211"/>
              <a:chOff x="3964" y="1162"/>
              <a:chExt cx="106" cy="211"/>
            </a:xfrm>
          </p:grpSpPr>
          <p:sp>
            <p:nvSpPr>
              <p:cNvPr id="8157220" name="Arc 36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57221" name="Arc 37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8157222" name="Group 38"/>
          <p:cNvGrpSpPr>
            <a:grpSpLocks/>
          </p:cNvGrpSpPr>
          <p:nvPr/>
        </p:nvGrpSpPr>
        <p:grpSpPr bwMode="auto">
          <a:xfrm>
            <a:off x="1633538" y="4044950"/>
            <a:ext cx="277812" cy="290513"/>
            <a:chOff x="1029" y="2548"/>
            <a:chExt cx="175" cy="183"/>
          </a:xfrm>
        </p:grpSpPr>
        <p:sp>
          <p:nvSpPr>
            <p:cNvPr id="8157223" name="Oval 3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gray">
            <a:xfrm rot="5400000">
              <a:off x="1025" y="2552"/>
              <a:ext cx="183" cy="17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157224" name="Group 40"/>
            <p:cNvGrpSpPr>
              <a:grpSpLocks/>
            </p:cNvGrpSpPr>
            <p:nvPr/>
          </p:nvGrpSpPr>
          <p:grpSpPr bwMode="auto">
            <a:xfrm rot="5400000">
              <a:off x="1071" y="2597"/>
              <a:ext cx="92" cy="175"/>
              <a:chOff x="4069" y="1162"/>
              <a:chExt cx="106" cy="211"/>
            </a:xfrm>
          </p:grpSpPr>
          <p:sp>
            <p:nvSpPr>
              <p:cNvPr id="8157225" name="Arc 4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069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57226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 flipV="1">
                <a:off x="4069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157227" name="Group 43"/>
            <p:cNvGrpSpPr>
              <a:grpSpLocks/>
            </p:cNvGrpSpPr>
            <p:nvPr/>
          </p:nvGrpSpPr>
          <p:grpSpPr bwMode="auto">
            <a:xfrm rot="5400000">
              <a:off x="1071" y="2506"/>
              <a:ext cx="92" cy="175"/>
              <a:chOff x="3964" y="1162"/>
              <a:chExt cx="106" cy="211"/>
            </a:xfrm>
          </p:grpSpPr>
          <p:sp>
            <p:nvSpPr>
              <p:cNvPr id="8157228" name="Arc 44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57229" name="Arc 45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8157230" name="Group 46"/>
          <p:cNvGrpSpPr>
            <a:grpSpLocks/>
          </p:cNvGrpSpPr>
          <p:nvPr/>
        </p:nvGrpSpPr>
        <p:grpSpPr bwMode="auto">
          <a:xfrm rot="10800000">
            <a:off x="1649413" y="3386138"/>
            <a:ext cx="290512" cy="277812"/>
            <a:chOff x="3964" y="1162"/>
            <a:chExt cx="211" cy="211"/>
          </a:xfrm>
        </p:grpSpPr>
        <p:sp>
          <p:nvSpPr>
            <p:cNvPr id="8157231" name="Oval 47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3964" y="1162"/>
              <a:ext cx="211" cy="211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157232" name="Group 48"/>
            <p:cNvGrpSpPr>
              <a:grpSpLocks/>
            </p:cNvGrpSpPr>
            <p:nvPr/>
          </p:nvGrpSpPr>
          <p:grpSpPr bwMode="auto">
            <a:xfrm>
              <a:off x="4069" y="1162"/>
              <a:ext cx="106" cy="211"/>
              <a:chOff x="4069" y="1162"/>
              <a:chExt cx="106" cy="211"/>
            </a:xfrm>
          </p:grpSpPr>
          <p:sp>
            <p:nvSpPr>
              <p:cNvPr id="8157233" name="Arc 4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069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57234" name="Arc 50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 flipV="1">
                <a:off x="4069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157235" name="Group 51"/>
            <p:cNvGrpSpPr>
              <a:grpSpLocks/>
            </p:cNvGrpSpPr>
            <p:nvPr/>
          </p:nvGrpSpPr>
          <p:grpSpPr bwMode="auto">
            <a:xfrm>
              <a:off x="3964" y="1162"/>
              <a:ext cx="106" cy="211"/>
              <a:chOff x="3964" y="1162"/>
              <a:chExt cx="106" cy="211"/>
            </a:xfrm>
          </p:grpSpPr>
          <p:sp>
            <p:nvSpPr>
              <p:cNvPr id="8157236" name="Arc 5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57237" name="Arc 53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8157238" name="Oval 5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 rot="16200000">
            <a:off x="1663701" y="2395537"/>
            <a:ext cx="290512" cy="277813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57239" name="Arc 55"/>
          <p:cNvSpPr>
            <a:spLocks noChangeAspect="1"/>
          </p:cNvSpPr>
          <p:nvPr>
            <p:custDataLst>
              <p:tags r:id="rId3"/>
            </p:custDataLst>
          </p:nvPr>
        </p:nvSpPr>
        <p:spPr bwMode="gray">
          <a:xfrm rot="16200000">
            <a:off x="1666875" y="2390775"/>
            <a:ext cx="146050" cy="139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75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74" y="0"/>
                </a:moveTo>
                <a:cubicBezTo>
                  <a:pt x="11974" y="41"/>
                  <a:pt x="21600" y="9699"/>
                  <a:pt x="21600" y="21600"/>
                </a:cubicBezTo>
              </a:path>
              <a:path w="21600" h="21600" stroke="0" extrusionOk="0">
                <a:moveTo>
                  <a:pt x="74" y="0"/>
                </a:moveTo>
                <a:cubicBezTo>
                  <a:pt x="11974" y="41"/>
                  <a:pt x="21600" y="96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57240" name="Arc 56"/>
          <p:cNvSpPr>
            <a:spLocks noChangeAspect="1"/>
          </p:cNvSpPr>
          <p:nvPr>
            <p:custDataLst>
              <p:tags r:id="rId4"/>
            </p:custDataLst>
          </p:nvPr>
        </p:nvSpPr>
        <p:spPr bwMode="gray">
          <a:xfrm rot="16200000" flipV="1">
            <a:off x="1804988" y="2390775"/>
            <a:ext cx="146050" cy="139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75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74" y="0"/>
                </a:moveTo>
                <a:cubicBezTo>
                  <a:pt x="11974" y="41"/>
                  <a:pt x="21600" y="9699"/>
                  <a:pt x="21600" y="21600"/>
                </a:cubicBezTo>
              </a:path>
              <a:path w="21600" h="21600" stroke="0" extrusionOk="0">
                <a:moveTo>
                  <a:pt x="74" y="0"/>
                </a:moveTo>
                <a:cubicBezTo>
                  <a:pt x="11974" y="41"/>
                  <a:pt x="21600" y="96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fol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157241" name="Group 57"/>
          <p:cNvGrpSpPr>
            <a:grpSpLocks/>
          </p:cNvGrpSpPr>
          <p:nvPr/>
        </p:nvGrpSpPr>
        <p:grpSpPr bwMode="auto">
          <a:xfrm rot="16200000">
            <a:off x="1735932" y="2459831"/>
            <a:ext cx="146050" cy="277813"/>
            <a:chOff x="3964" y="1162"/>
            <a:chExt cx="106" cy="211"/>
          </a:xfrm>
        </p:grpSpPr>
        <p:sp>
          <p:nvSpPr>
            <p:cNvPr id="8157242" name="Arc 58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gray">
            <a:xfrm rot="-5400000">
              <a:off x="3964" y="1162"/>
              <a:ext cx="106" cy="1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57243" name="Arc 59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gray">
            <a:xfrm flipH="1" flipV="1">
              <a:off x="3964" y="1267"/>
              <a:ext cx="106" cy="1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157244" name="Group 60"/>
          <p:cNvGrpSpPr>
            <a:grpSpLocks/>
          </p:cNvGrpSpPr>
          <p:nvPr/>
        </p:nvGrpSpPr>
        <p:grpSpPr bwMode="auto">
          <a:xfrm>
            <a:off x="1644650" y="1679575"/>
            <a:ext cx="280988" cy="292100"/>
            <a:chOff x="1036" y="1058"/>
            <a:chExt cx="177" cy="184"/>
          </a:xfrm>
        </p:grpSpPr>
        <p:sp>
          <p:nvSpPr>
            <p:cNvPr id="8157245" name="Oval 61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gray">
            <a:xfrm rot="16200000">
              <a:off x="1034" y="1063"/>
              <a:ext cx="183" cy="17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57246" name="Arc 62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gray">
            <a:xfrm rot="16200000">
              <a:off x="1036" y="1060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57247" name="Arc 6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gray">
            <a:xfrm rot="16200000" flipV="1">
              <a:off x="1123" y="1060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157248" name="Group 64"/>
            <p:cNvGrpSpPr>
              <a:grpSpLocks/>
            </p:cNvGrpSpPr>
            <p:nvPr/>
          </p:nvGrpSpPr>
          <p:grpSpPr bwMode="auto">
            <a:xfrm rot="16200000">
              <a:off x="1080" y="1103"/>
              <a:ext cx="92" cy="175"/>
              <a:chOff x="3964" y="1162"/>
              <a:chExt cx="106" cy="211"/>
            </a:xfrm>
          </p:grpSpPr>
          <p:sp>
            <p:nvSpPr>
              <p:cNvPr id="8157249" name="Arc 65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57250" name="Arc 66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157251" name="Group 67"/>
            <p:cNvGrpSpPr>
              <a:grpSpLocks/>
            </p:cNvGrpSpPr>
            <p:nvPr/>
          </p:nvGrpSpPr>
          <p:grpSpPr bwMode="auto">
            <a:xfrm>
              <a:off x="1036" y="1059"/>
              <a:ext cx="92" cy="175"/>
              <a:chOff x="3964" y="1162"/>
              <a:chExt cx="106" cy="211"/>
            </a:xfrm>
          </p:grpSpPr>
          <p:sp>
            <p:nvSpPr>
              <p:cNvPr id="8157252" name="Arc 68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57253" name="Arc 6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65230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Impactos Sócio-Ambientais do Novo Eixo de Integração BR 163 via Miritituba e Vila do Conde</a:t>
            </a:r>
          </a:p>
        </p:txBody>
      </p:sp>
      <p:graphicFrame>
        <p:nvGraphicFramePr>
          <p:cNvPr id="8201219" name="Group 3"/>
          <p:cNvGraphicFramePr>
            <a:graphicFrameLocks noGrp="1"/>
          </p:cNvGraphicFramePr>
          <p:nvPr>
            <p:ph sz="half" idx="2"/>
          </p:nvPr>
        </p:nvGraphicFramePr>
        <p:xfrm>
          <a:off x="120650" y="1296988"/>
          <a:ext cx="3360738" cy="4294187"/>
        </p:xfrm>
        <a:graphic>
          <a:graphicData uri="http://schemas.openxmlformats.org/drawingml/2006/table">
            <a:tbl>
              <a:tblPr/>
              <a:tblGrid>
                <a:gridCol w="520700"/>
                <a:gridCol w="2840038"/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Dragagem do Canal de Quiriri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de porto fluvial em Miritituba (PA)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do Pier 401 e 402, e ampliação do 302 no Porto de Vila do Conde (PA)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do Tergran no Porto de Vila do Conde (PA)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do Terminal de  Multiplo uso 2 no Porto de Vila do Conde (PA)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Restauração e pavimentação da BR 163 de Miritituba (PA) até Guarantã do Norte (MT)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Eixo de Integração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1272" name="Rectangle 56"/>
          <p:cNvSpPr>
            <a:spLocks noChangeArrowheads="1"/>
          </p:cNvSpPr>
          <p:nvPr/>
        </p:nvSpPr>
        <p:spPr bwMode="auto">
          <a:xfrm>
            <a:off x="2584450" y="4737100"/>
            <a:ext cx="690563" cy="4810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2400"/>
              <a:t>15</a:t>
            </a:r>
          </a:p>
        </p:txBody>
      </p:sp>
      <p:sp>
        <p:nvSpPr>
          <p:cNvPr id="8201273" name="AutoShape 57"/>
          <p:cNvSpPr>
            <a:spLocks noChangeArrowheads="1"/>
          </p:cNvSpPr>
          <p:nvPr/>
        </p:nvSpPr>
        <p:spPr bwMode="auto">
          <a:xfrm>
            <a:off x="219075" y="607377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01274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201275" name="AutoShape 59"/>
          <p:cNvSpPr>
            <a:spLocks noChangeArrowheads="1"/>
          </p:cNvSpPr>
          <p:nvPr/>
        </p:nvSpPr>
        <p:spPr bwMode="auto">
          <a:xfrm rot="10800000">
            <a:off x="3378200" y="5807075"/>
            <a:ext cx="32702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01276" name="Group 60"/>
          <p:cNvGrpSpPr>
            <a:grpSpLocks/>
          </p:cNvGrpSpPr>
          <p:nvPr/>
        </p:nvGrpSpPr>
        <p:grpSpPr bwMode="auto">
          <a:xfrm>
            <a:off x="196850" y="1016000"/>
            <a:ext cx="9709150" cy="500063"/>
            <a:chOff x="124" y="640"/>
            <a:chExt cx="6116" cy="315"/>
          </a:xfrm>
        </p:grpSpPr>
        <p:sp>
          <p:nvSpPr>
            <p:cNvPr id="8201277" name="Retângulo 175"/>
            <p:cNvSpPr>
              <a:spLocks noChangeArrowheads="1"/>
            </p:cNvSpPr>
            <p:nvPr/>
          </p:nvSpPr>
          <p:spPr bwMode="auto">
            <a:xfrm>
              <a:off x="448" y="640"/>
              <a:ext cx="1726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Descrição dos Projetos</a:t>
              </a:r>
            </a:p>
          </p:txBody>
        </p:sp>
        <p:sp>
          <p:nvSpPr>
            <p:cNvPr id="8201278" name="Retângulo 175"/>
            <p:cNvSpPr>
              <a:spLocks noChangeArrowheads="1"/>
            </p:cNvSpPr>
            <p:nvPr/>
          </p:nvSpPr>
          <p:spPr bwMode="auto">
            <a:xfrm>
              <a:off x="124" y="640"/>
              <a:ext cx="305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Projeto</a:t>
              </a:r>
            </a:p>
          </p:txBody>
        </p:sp>
        <p:sp>
          <p:nvSpPr>
            <p:cNvPr id="8201279" name="Retângulo 175"/>
            <p:cNvSpPr>
              <a:spLocks noChangeArrowheads="1"/>
            </p:cNvSpPr>
            <p:nvPr/>
          </p:nvSpPr>
          <p:spPr bwMode="auto">
            <a:xfrm>
              <a:off x="3885" y="642"/>
              <a:ext cx="356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Geração </a:t>
              </a:r>
            </a:p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Tributos</a:t>
              </a:r>
            </a:p>
          </p:txBody>
        </p:sp>
        <p:sp>
          <p:nvSpPr>
            <p:cNvPr id="8201280" name="Retângulo 175"/>
            <p:cNvSpPr>
              <a:spLocks noChangeArrowheads="1"/>
            </p:cNvSpPr>
            <p:nvPr/>
          </p:nvSpPr>
          <p:spPr bwMode="auto">
            <a:xfrm>
              <a:off x="3449" y="642"/>
              <a:ext cx="417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Geração </a:t>
              </a:r>
            </a:p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Empregos</a:t>
              </a:r>
            </a:p>
          </p:txBody>
        </p:sp>
        <p:sp>
          <p:nvSpPr>
            <p:cNvPr id="8201281" name="Retângulo 175"/>
            <p:cNvSpPr>
              <a:spLocks noChangeArrowheads="1"/>
            </p:cNvSpPr>
            <p:nvPr/>
          </p:nvSpPr>
          <p:spPr bwMode="auto">
            <a:xfrm>
              <a:off x="3038" y="642"/>
              <a:ext cx="398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Meio </a:t>
              </a:r>
            </a:p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Ambiente</a:t>
              </a:r>
            </a:p>
          </p:txBody>
        </p:sp>
        <p:sp>
          <p:nvSpPr>
            <p:cNvPr id="8201282" name="Retângulo 175"/>
            <p:cNvSpPr>
              <a:spLocks noChangeArrowheads="1"/>
            </p:cNvSpPr>
            <p:nvPr/>
          </p:nvSpPr>
          <p:spPr bwMode="auto">
            <a:xfrm>
              <a:off x="2639" y="642"/>
              <a:ext cx="382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Desenv.</a:t>
              </a:r>
            </a:p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Regional</a:t>
              </a:r>
            </a:p>
          </p:txBody>
        </p:sp>
        <p:sp>
          <p:nvSpPr>
            <p:cNvPr id="8201283" name="Retângulo 175"/>
            <p:cNvSpPr>
              <a:spLocks noChangeArrowheads="1"/>
            </p:cNvSpPr>
            <p:nvPr/>
          </p:nvSpPr>
          <p:spPr bwMode="auto">
            <a:xfrm>
              <a:off x="2189" y="642"/>
              <a:ext cx="437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Benefícios </a:t>
              </a:r>
            </a:p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Sociais</a:t>
              </a:r>
            </a:p>
          </p:txBody>
        </p:sp>
        <p:sp>
          <p:nvSpPr>
            <p:cNvPr id="8201284" name="Retângulo 175"/>
            <p:cNvSpPr>
              <a:spLocks noChangeArrowheads="1"/>
            </p:cNvSpPr>
            <p:nvPr/>
          </p:nvSpPr>
          <p:spPr bwMode="auto">
            <a:xfrm>
              <a:off x="4257" y="640"/>
              <a:ext cx="1983" cy="31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>
                  <a:solidFill>
                    <a:schemeClr val="tx2"/>
                  </a:solidFill>
                  <a:cs typeface="Arial" charset="0"/>
                </a:rPr>
                <a:t>Racional</a:t>
              </a:r>
            </a:p>
          </p:txBody>
        </p:sp>
      </p:grpSp>
      <p:grpSp>
        <p:nvGrpSpPr>
          <p:cNvPr id="8201285" name="Group 69"/>
          <p:cNvGrpSpPr>
            <a:grpSpLocks/>
          </p:cNvGrpSpPr>
          <p:nvPr/>
        </p:nvGrpSpPr>
        <p:grpSpPr bwMode="auto">
          <a:xfrm>
            <a:off x="3467100" y="4679950"/>
            <a:ext cx="3224213" cy="0"/>
            <a:chOff x="2191" y="994"/>
            <a:chExt cx="2031" cy="0"/>
          </a:xfrm>
        </p:grpSpPr>
        <p:sp>
          <p:nvSpPr>
            <p:cNvPr id="8201286" name="Line 70"/>
            <p:cNvSpPr>
              <a:spLocks noChangeShapeType="1"/>
            </p:cNvSpPr>
            <p:nvPr/>
          </p:nvSpPr>
          <p:spPr bwMode="auto">
            <a:xfrm flipV="1">
              <a:off x="2191" y="994"/>
              <a:ext cx="404" cy="0"/>
            </a:xfrm>
            <a:prstGeom prst="lin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01287" name="Line 71"/>
            <p:cNvSpPr>
              <a:spLocks noChangeShapeType="1"/>
            </p:cNvSpPr>
            <p:nvPr/>
          </p:nvSpPr>
          <p:spPr bwMode="auto">
            <a:xfrm flipV="1">
              <a:off x="2666" y="994"/>
              <a:ext cx="343" cy="0"/>
            </a:xfrm>
            <a:prstGeom prst="lin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01288" name="Line 72"/>
            <p:cNvSpPr>
              <a:spLocks noChangeShapeType="1"/>
            </p:cNvSpPr>
            <p:nvPr/>
          </p:nvSpPr>
          <p:spPr bwMode="auto">
            <a:xfrm flipV="1">
              <a:off x="3060" y="994"/>
              <a:ext cx="364" cy="0"/>
            </a:xfrm>
            <a:prstGeom prst="lin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01289" name="Line 73"/>
            <p:cNvSpPr>
              <a:spLocks noChangeShapeType="1"/>
            </p:cNvSpPr>
            <p:nvPr/>
          </p:nvSpPr>
          <p:spPr bwMode="auto">
            <a:xfrm flipV="1">
              <a:off x="3469" y="994"/>
              <a:ext cx="379" cy="0"/>
            </a:xfrm>
            <a:prstGeom prst="lin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01290" name="Line 74"/>
            <p:cNvSpPr>
              <a:spLocks noChangeShapeType="1"/>
            </p:cNvSpPr>
            <p:nvPr/>
          </p:nvSpPr>
          <p:spPr bwMode="auto">
            <a:xfrm flipV="1">
              <a:off x="3898" y="994"/>
              <a:ext cx="324" cy="0"/>
            </a:xfrm>
            <a:prstGeom prst="lin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201291" name="Group 75"/>
          <p:cNvGrpSpPr>
            <a:grpSpLocks/>
          </p:cNvGrpSpPr>
          <p:nvPr/>
        </p:nvGrpSpPr>
        <p:grpSpPr bwMode="auto">
          <a:xfrm>
            <a:off x="3659188" y="4806950"/>
            <a:ext cx="357187" cy="355600"/>
            <a:chOff x="2268" y="3040"/>
            <a:chExt cx="225" cy="224"/>
          </a:xfrm>
        </p:grpSpPr>
        <p:sp>
          <p:nvSpPr>
            <p:cNvPr id="8201292" name="Oval 76"/>
            <p:cNvSpPr>
              <a:spLocks noChangeAspect="1" noChangeArrowheads="1"/>
            </p:cNvSpPr>
            <p:nvPr>
              <p:custDataLst>
                <p:tags r:id="rId172"/>
              </p:custDataLst>
            </p:nvPr>
          </p:nvSpPr>
          <p:spPr bwMode="gray">
            <a:xfrm rot="16200000">
              <a:off x="2268" y="3041"/>
              <a:ext cx="223" cy="2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293" name="Arc 77"/>
            <p:cNvSpPr>
              <a:spLocks noChangeAspect="1"/>
            </p:cNvSpPr>
            <p:nvPr>
              <p:custDataLst>
                <p:tags r:id="rId173"/>
              </p:custDataLst>
            </p:nvPr>
          </p:nvSpPr>
          <p:spPr bwMode="gray">
            <a:xfrm rot="16200000">
              <a:off x="2269" y="3039"/>
              <a:ext cx="112" cy="1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294" name="Arc 78"/>
            <p:cNvSpPr>
              <a:spLocks noChangeAspect="1"/>
            </p:cNvSpPr>
            <p:nvPr>
              <p:custDataLst>
                <p:tags r:id="rId174"/>
              </p:custDataLst>
            </p:nvPr>
          </p:nvSpPr>
          <p:spPr bwMode="gray">
            <a:xfrm rot="16200000" flipV="1">
              <a:off x="2380" y="3039"/>
              <a:ext cx="112" cy="1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295" name="Arc 79"/>
            <p:cNvSpPr>
              <a:spLocks noChangeAspect="1"/>
            </p:cNvSpPr>
            <p:nvPr>
              <p:custDataLst>
                <p:tags r:id="rId175"/>
              </p:custDataLst>
            </p:nvPr>
          </p:nvSpPr>
          <p:spPr bwMode="gray">
            <a:xfrm rot="10800000">
              <a:off x="2268" y="3145"/>
              <a:ext cx="113" cy="1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296" name="Arc 80"/>
            <p:cNvSpPr>
              <a:spLocks noChangeAspect="1"/>
            </p:cNvSpPr>
            <p:nvPr>
              <p:custDataLst>
                <p:tags r:id="rId176"/>
              </p:custDataLst>
            </p:nvPr>
          </p:nvSpPr>
          <p:spPr bwMode="gray">
            <a:xfrm rot="16200000" flipH="1" flipV="1">
              <a:off x="2381" y="3151"/>
              <a:ext cx="112" cy="1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01297" name="Text Box 81"/>
          <p:cNvSpPr txBox="1">
            <a:spLocks noChangeArrowheads="1"/>
          </p:cNvSpPr>
          <p:nvPr/>
        </p:nvSpPr>
        <p:spPr bwMode="auto">
          <a:xfrm>
            <a:off x="9390063" y="144463"/>
            <a:ext cx="5159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000" b="0"/>
              <a:t>Ruim </a:t>
            </a:r>
          </a:p>
        </p:txBody>
      </p:sp>
      <p:sp>
        <p:nvSpPr>
          <p:cNvPr id="8201298" name="Rectangle 82"/>
          <p:cNvSpPr>
            <a:spLocks noChangeArrowheads="1"/>
          </p:cNvSpPr>
          <p:nvPr/>
        </p:nvSpPr>
        <p:spPr bwMode="auto">
          <a:xfrm>
            <a:off x="9034463" y="122238"/>
            <a:ext cx="871537" cy="573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1299" name="Text Box 83"/>
          <p:cNvSpPr txBox="1">
            <a:spLocks noChangeArrowheads="1"/>
          </p:cNvSpPr>
          <p:nvPr/>
        </p:nvSpPr>
        <p:spPr bwMode="auto">
          <a:xfrm>
            <a:off x="9390063" y="425450"/>
            <a:ext cx="4794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000" b="0"/>
              <a:t>Bom </a:t>
            </a:r>
          </a:p>
        </p:txBody>
      </p:sp>
      <p:grpSp>
        <p:nvGrpSpPr>
          <p:cNvPr id="8201300" name="Group 84"/>
          <p:cNvGrpSpPr>
            <a:grpSpLocks/>
          </p:cNvGrpSpPr>
          <p:nvPr/>
        </p:nvGrpSpPr>
        <p:grpSpPr bwMode="auto">
          <a:xfrm>
            <a:off x="5648325" y="4806950"/>
            <a:ext cx="355600" cy="355600"/>
            <a:chOff x="3569" y="1004"/>
            <a:chExt cx="161" cy="161"/>
          </a:xfrm>
        </p:grpSpPr>
        <p:sp>
          <p:nvSpPr>
            <p:cNvPr id="8201301" name="Oval 85"/>
            <p:cNvSpPr>
              <a:spLocks noChangeAspect="1" noChangeArrowheads="1"/>
            </p:cNvSpPr>
            <p:nvPr>
              <p:custDataLst>
                <p:tags r:id="rId167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02" name="Arc 86"/>
            <p:cNvSpPr>
              <a:spLocks noChangeAspect="1"/>
            </p:cNvSpPr>
            <p:nvPr>
              <p:custDataLst>
                <p:tags r:id="rId168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03" name="Arc 87"/>
            <p:cNvSpPr>
              <a:spLocks noChangeAspect="1"/>
            </p:cNvSpPr>
            <p:nvPr>
              <p:custDataLst>
                <p:tags r:id="rId169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04" name="Arc 88"/>
            <p:cNvSpPr>
              <a:spLocks noChangeAspect="1"/>
            </p:cNvSpPr>
            <p:nvPr>
              <p:custDataLst>
                <p:tags r:id="rId170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05" name="Arc 89"/>
            <p:cNvSpPr>
              <a:spLocks noChangeAspect="1"/>
            </p:cNvSpPr>
            <p:nvPr>
              <p:custDataLst>
                <p:tags r:id="rId171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306" name="Group 90"/>
          <p:cNvGrpSpPr>
            <a:grpSpLocks/>
          </p:cNvGrpSpPr>
          <p:nvPr/>
        </p:nvGrpSpPr>
        <p:grpSpPr bwMode="auto">
          <a:xfrm>
            <a:off x="6257925" y="4806950"/>
            <a:ext cx="355600" cy="355600"/>
            <a:chOff x="3569" y="1004"/>
            <a:chExt cx="161" cy="161"/>
          </a:xfrm>
        </p:grpSpPr>
        <p:sp>
          <p:nvSpPr>
            <p:cNvPr id="8201307" name="Oval 91"/>
            <p:cNvSpPr>
              <a:spLocks noChangeAspect="1" noChangeArrowheads="1"/>
            </p:cNvSpPr>
            <p:nvPr>
              <p:custDataLst>
                <p:tags r:id="rId162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08" name="Arc 92"/>
            <p:cNvSpPr>
              <a:spLocks noChangeAspect="1"/>
            </p:cNvSpPr>
            <p:nvPr>
              <p:custDataLst>
                <p:tags r:id="rId163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09" name="Arc 93"/>
            <p:cNvSpPr>
              <a:spLocks noChangeAspect="1"/>
            </p:cNvSpPr>
            <p:nvPr>
              <p:custDataLst>
                <p:tags r:id="rId164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10" name="Arc 94"/>
            <p:cNvSpPr>
              <a:spLocks noChangeAspect="1"/>
            </p:cNvSpPr>
            <p:nvPr>
              <p:custDataLst>
                <p:tags r:id="rId165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11" name="Arc 95"/>
            <p:cNvSpPr>
              <a:spLocks noChangeAspect="1"/>
            </p:cNvSpPr>
            <p:nvPr>
              <p:custDataLst>
                <p:tags r:id="rId166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01312" name="Oval 9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0800000">
            <a:off x="9124950" y="147638"/>
            <a:ext cx="255588" cy="2555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01313" name="Group 97"/>
          <p:cNvGrpSpPr>
            <a:grpSpLocks/>
          </p:cNvGrpSpPr>
          <p:nvPr/>
        </p:nvGrpSpPr>
        <p:grpSpPr bwMode="auto">
          <a:xfrm>
            <a:off x="9124950" y="419100"/>
            <a:ext cx="255588" cy="255588"/>
            <a:chOff x="1036" y="1136"/>
            <a:chExt cx="177" cy="184"/>
          </a:xfrm>
        </p:grpSpPr>
        <p:sp>
          <p:nvSpPr>
            <p:cNvPr id="8201314" name="Oval 98"/>
            <p:cNvSpPr>
              <a:spLocks noChangeAspect="1" noChangeArrowheads="1"/>
            </p:cNvSpPr>
            <p:nvPr>
              <p:custDataLst>
                <p:tags r:id="rId155"/>
              </p:custDataLst>
            </p:nvPr>
          </p:nvSpPr>
          <p:spPr bwMode="gray">
            <a:xfrm rot="16200000">
              <a:off x="1034" y="1141"/>
              <a:ext cx="183" cy="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15" name="Arc 99"/>
            <p:cNvSpPr>
              <a:spLocks noChangeAspect="1"/>
            </p:cNvSpPr>
            <p:nvPr>
              <p:custDataLst>
                <p:tags r:id="rId156"/>
              </p:custDataLst>
            </p:nvPr>
          </p:nvSpPr>
          <p:spPr bwMode="gray">
            <a:xfrm rot="16200000">
              <a:off x="1036" y="1138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16" name="Arc 100"/>
            <p:cNvSpPr>
              <a:spLocks noChangeAspect="1"/>
            </p:cNvSpPr>
            <p:nvPr>
              <p:custDataLst>
                <p:tags r:id="rId157"/>
              </p:custDataLst>
            </p:nvPr>
          </p:nvSpPr>
          <p:spPr bwMode="gray">
            <a:xfrm rot="16200000" flipV="1">
              <a:off x="1123" y="1138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01317" name="Group 101"/>
            <p:cNvGrpSpPr>
              <a:grpSpLocks/>
            </p:cNvGrpSpPr>
            <p:nvPr/>
          </p:nvGrpSpPr>
          <p:grpSpPr bwMode="auto">
            <a:xfrm rot="16200000">
              <a:off x="1080" y="1181"/>
              <a:ext cx="92" cy="175"/>
              <a:chOff x="3964" y="1162"/>
              <a:chExt cx="106" cy="211"/>
            </a:xfrm>
          </p:grpSpPr>
          <p:sp>
            <p:nvSpPr>
              <p:cNvPr id="8201318" name="Arc 102"/>
              <p:cNvSpPr>
                <a:spLocks noChangeAspect="1"/>
              </p:cNvSpPr>
              <p:nvPr>
                <p:custDataLst>
                  <p:tags r:id="rId160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319" name="Arc 103"/>
              <p:cNvSpPr>
                <a:spLocks noChangeAspect="1"/>
              </p:cNvSpPr>
              <p:nvPr>
                <p:custDataLst>
                  <p:tags r:id="rId161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01320" name="Group 104"/>
            <p:cNvGrpSpPr>
              <a:grpSpLocks/>
            </p:cNvGrpSpPr>
            <p:nvPr/>
          </p:nvGrpSpPr>
          <p:grpSpPr bwMode="auto">
            <a:xfrm>
              <a:off x="1036" y="1137"/>
              <a:ext cx="92" cy="175"/>
              <a:chOff x="3964" y="1162"/>
              <a:chExt cx="106" cy="211"/>
            </a:xfrm>
          </p:grpSpPr>
          <p:sp>
            <p:nvSpPr>
              <p:cNvPr id="8201321" name="Arc 105"/>
              <p:cNvSpPr>
                <a:spLocks noChangeAspect="1"/>
              </p:cNvSpPr>
              <p:nvPr>
                <p:custDataLst>
                  <p:tags r:id="rId158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322" name="Arc 106"/>
              <p:cNvSpPr>
                <a:spLocks noChangeAspect="1"/>
              </p:cNvSpPr>
              <p:nvPr>
                <p:custDataLst>
                  <p:tags r:id="rId159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8201323" name="AutoShape 107"/>
          <p:cNvSpPr>
            <a:spLocks noChangeArrowheads="1"/>
          </p:cNvSpPr>
          <p:nvPr/>
        </p:nvSpPr>
        <p:spPr bwMode="auto">
          <a:xfrm>
            <a:off x="293688" y="3378200"/>
            <a:ext cx="257175" cy="255588"/>
          </a:xfrm>
          <a:prstGeom prst="flowChartConnector">
            <a:avLst/>
          </a:prstGeom>
          <a:solidFill>
            <a:srgbClr val="B2B2B2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000000"/>
                </a:solidFill>
              </a:rPr>
              <a:t>69</a:t>
            </a:r>
          </a:p>
        </p:txBody>
      </p:sp>
      <p:grpSp>
        <p:nvGrpSpPr>
          <p:cNvPr id="8201324" name="Group 108"/>
          <p:cNvGrpSpPr>
            <a:grpSpLocks/>
          </p:cNvGrpSpPr>
          <p:nvPr/>
        </p:nvGrpSpPr>
        <p:grpSpPr bwMode="auto">
          <a:xfrm>
            <a:off x="3709988" y="3429000"/>
            <a:ext cx="255587" cy="255588"/>
            <a:chOff x="1036" y="1136"/>
            <a:chExt cx="177" cy="184"/>
          </a:xfrm>
        </p:grpSpPr>
        <p:sp>
          <p:nvSpPr>
            <p:cNvPr id="8201325" name="Oval 109"/>
            <p:cNvSpPr>
              <a:spLocks noChangeAspect="1" noChangeArrowheads="1"/>
            </p:cNvSpPr>
            <p:nvPr>
              <p:custDataLst>
                <p:tags r:id="rId148"/>
              </p:custDataLst>
            </p:nvPr>
          </p:nvSpPr>
          <p:spPr bwMode="gray">
            <a:xfrm rot="16200000">
              <a:off x="1034" y="1141"/>
              <a:ext cx="183" cy="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26" name="Arc 110"/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 bwMode="gray">
            <a:xfrm rot="16200000">
              <a:off x="1036" y="1138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27" name="Arc 111"/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 bwMode="gray">
            <a:xfrm rot="16200000" flipV="1">
              <a:off x="1123" y="1138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01328" name="Group 112"/>
            <p:cNvGrpSpPr>
              <a:grpSpLocks/>
            </p:cNvGrpSpPr>
            <p:nvPr/>
          </p:nvGrpSpPr>
          <p:grpSpPr bwMode="auto">
            <a:xfrm rot="16200000">
              <a:off x="1080" y="1181"/>
              <a:ext cx="92" cy="175"/>
              <a:chOff x="3964" y="1162"/>
              <a:chExt cx="106" cy="211"/>
            </a:xfrm>
          </p:grpSpPr>
          <p:sp>
            <p:nvSpPr>
              <p:cNvPr id="8201329" name="Arc 113"/>
              <p:cNvSpPr>
                <a:spLocks noChangeAspect="1"/>
              </p:cNvSpPr>
              <p:nvPr>
                <p:custDataLst>
                  <p:tags r:id="rId153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330" name="Arc 114"/>
              <p:cNvSpPr>
                <a:spLocks noChangeAspect="1"/>
              </p:cNvSpPr>
              <p:nvPr>
                <p:custDataLst>
                  <p:tags r:id="rId154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01331" name="Group 115"/>
            <p:cNvGrpSpPr>
              <a:grpSpLocks/>
            </p:cNvGrpSpPr>
            <p:nvPr/>
          </p:nvGrpSpPr>
          <p:grpSpPr bwMode="auto">
            <a:xfrm>
              <a:off x="1036" y="1137"/>
              <a:ext cx="92" cy="175"/>
              <a:chOff x="3964" y="1162"/>
              <a:chExt cx="106" cy="211"/>
            </a:xfrm>
          </p:grpSpPr>
          <p:sp>
            <p:nvSpPr>
              <p:cNvPr id="8201332" name="Arc 116"/>
              <p:cNvSpPr>
                <a:spLocks noChangeAspect="1"/>
              </p:cNvSpPr>
              <p:nvPr>
                <p:custDataLst>
                  <p:tags r:id="rId151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333" name="Arc 117"/>
              <p:cNvSpPr>
                <a:spLocks noChangeAspect="1"/>
              </p:cNvSpPr>
              <p:nvPr>
                <p:custDataLst>
                  <p:tags r:id="rId152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8201334" name="Group 118"/>
          <p:cNvGrpSpPr>
            <a:grpSpLocks/>
          </p:cNvGrpSpPr>
          <p:nvPr/>
        </p:nvGrpSpPr>
        <p:grpSpPr bwMode="auto">
          <a:xfrm>
            <a:off x="4371975" y="3429000"/>
            <a:ext cx="255588" cy="255588"/>
            <a:chOff x="1036" y="1136"/>
            <a:chExt cx="177" cy="184"/>
          </a:xfrm>
        </p:grpSpPr>
        <p:sp>
          <p:nvSpPr>
            <p:cNvPr id="8201335" name="Oval 119"/>
            <p:cNvSpPr>
              <a:spLocks noChangeAspect="1" noChangeArrowheads="1"/>
            </p:cNvSpPr>
            <p:nvPr>
              <p:custDataLst>
                <p:tags r:id="rId141"/>
              </p:custDataLst>
            </p:nvPr>
          </p:nvSpPr>
          <p:spPr bwMode="gray">
            <a:xfrm rot="16200000">
              <a:off x="1034" y="1141"/>
              <a:ext cx="183" cy="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36" name="Arc 120"/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 bwMode="gray">
            <a:xfrm rot="16200000">
              <a:off x="1036" y="1138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37" name="Arc 121"/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 bwMode="gray">
            <a:xfrm rot="16200000" flipV="1">
              <a:off x="1123" y="1138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01338" name="Group 122"/>
            <p:cNvGrpSpPr>
              <a:grpSpLocks/>
            </p:cNvGrpSpPr>
            <p:nvPr/>
          </p:nvGrpSpPr>
          <p:grpSpPr bwMode="auto">
            <a:xfrm rot="16200000">
              <a:off x="1080" y="1181"/>
              <a:ext cx="92" cy="175"/>
              <a:chOff x="3964" y="1162"/>
              <a:chExt cx="106" cy="211"/>
            </a:xfrm>
          </p:grpSpPr>
          <p:sp>
            <p:nvSpPr>
              <p:cNvPr id="8201339" name="Arc 123"/>
              <p:cNvSpPr>
                <a:spLocks noChangeAspect="1"/>
              </p:cNvSpPr>
              <p:nvPr>
                <p:custDataLst>
                  <p:tags r:id="rId146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340" name="Arc 124"/>
              <p:cNvSpPr>
                <a:spLocks noChangeAspect="1"/>
              </p:cNvSpPr>
              <p:nvPr>
                <p:custDataLst>
                  <p:tags r:id="rId147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01341" name="Group 125"/>
            <p:cNvGrpSpPr>
              <a:grpSpLocks/>
            </p:cNvGrpSpPr>
            <p:nvPr/>
          </p:nvGrpSpPr>
          <p:grpSpPr bwMode="auto">
            <a:xfrm>
              <a:off x="1036" y="1137"/>
              <a:ext cx="92" cy="175"/>
              <a:chOff x="3964" y="1162"/>
              <a:chExt cx="106" cy="211"/>
            </a:xfrm>
          </p:grpSpPr>
          <p:sp>
            <p:nvSpPr>
              <p:cNvPr id="8201342" name="Arc 126"/>
              <p:cNvSpPr>
                <a:spLocks noChangeAspect="1"/>
              </p:cNvSpPr>
              <p:nvPr>
                <p:custDataLst>
                  <p:tags r:id="rId144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343" name="Arc 127"/>
              <p:cNvSpPr>
                <a:spLocks noChangeAspect="1"/>
              </p:cNvSpPr>
              <p:nvPr>
                <p:custDataLst>
                  <p:tags r:id="rId145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8201344" name="Group 128"/>
          <p:cNvGrpSpPr>
            <a:grpSpLocks/>
          </p:cNvGrpSpPr>
          <p:nvPr/>
        </p:nvGrpSpPr>
        <p:grpSpPr bwMode="auto">
          <a:xfrm>
            <a:off x="6308725" y="3429000"/>
            <a:ext cx="255588" cy="255588"/>
            <a:chOff x="3569" y="1004"/>
            <a:chExt cx="161" cy="161"/>
          </a:xfrm>
        </p:grpSpPr>
        <p:sp>
          <p:nvSpPr>
            <p:cNvPr id="8201345" name="Oval 129"/>
            <p:cNvSpPr>
              <a:spLocks noChangeAspect="1" noChangeArrowheads="1"/>
            </p:cNvSpPr>
            <p:nvPr>
              <p:custDataLst>
                <p:tags r:id="rId136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46" name="Arc 130"/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47" name="Arc 131"/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48" name="Arc 132"/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49" name="Arc 133"/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350" name="Group 134"/>
          <p:cNvGrpSpPr>
            <a:grpSpLocks/>
          </p:cNvGrpSpPr>
          <p:nvPr/>
        </p:nvGrpSpPr>
        <p:grpSpPr bwMode="auto">
          <a:xfrm>
            <a:off x="5697538" y="3429000"/>
            <a:ext cx="255587" cy="255588"/>
            <a:chOff x="3569" y="1004"/>
            <a:chExt cx="161" cy="161"/>
          </a:xfrm>
        </p:grpSpPr>
        <p:sp>
          <p:nvSpPr>
            <p:cNvPr id="8201351" name="Oval 135"/>
            <p:cNvSpPr>
              <a:spLocks noChangeAspect="1" noChangeArrowheads="1"/>
            </p:cNvSpPr>
            <p:nvPr>
              <p:custDataLst>
                <p:tags r:id="rId131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52" name="Arc 136"/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53" name="Arc 137"/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54" name="Arc 138"/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55" name="Arc 139"/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356" name="Group 140"/>
          <p:cNvGrpSpPr>
            <a:grpSpLocks/>
          </p:cNvGrpSpPr>
          <p:nvPr/>
        </p:nvGrpSpPr>
        <p:grpSpPr bwMode="auto">
          <a:xfrm>
            <a:off x="5021263" y="3429000"/>
            <a:ext cx="255587" cy="255588"/>
            <a:chOff x="3985" y="1004"/>
            <a:chExt cx="161" cy="161"/>
          </a:xfrm>
        </p:grpSpPr>
        <p:sp>
          <p:nvSpPr>
            <p:cNvPr id="8201357" name="Oval 141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gray">
            <a:xfrm rot="5400000">
              <a:off x="3985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58" name="Arc 142"/>
            <p:cNvSpPr>
              <a:spLocks/>
            </p:cNvSpPr>
            <p:nvPr>
              <p:custDataLst>
                <p:tags r:id="rId127"/>
              </p:custDataLst>
            </p:nvPr>
          </p:nvSpPr>
          <p:spPr bwMode="gray">
            <a:xfrm rot="5400000">
              <a:off x="4060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59" name="Arc 143"/>
            <p:cNvSpPr>
              <a:spLocks/>
            </p:cNvSpPr>
            <p:nvPr>
              <p:custDataLst>
                <p:tags r:id="rId128"/>
              </p:custDataLst>
            </p:nvPr>
          </p:nvSpPr>
          <p:spPr bwMode="gray">
            <a:xfrm rot="5400000" flipV="1">
              <a:off x="3985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60" name="Arc 144"/>
            <p:cNvSpPr>
              <a:spLocks/>
            </p:cNvSpPr>
            <p:nvPr>
              <p:custDataLst>
                <p:tags r:id="rId129"/>
              </p:custDataLst>
            </p:nvPr>
          </p:nvSpPr>
          <p:spPr bwMode="gray">
            <a:xfrm>
              <a:off x="4065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61" name="Arc 145"/>
            <p:cNvSpPr>
              <a:spLocks/>
            </p:cNvSpPr>
            <p:nvPr>
              <p:custDataLst>
                <p:tags r:id="rId130"/>
              </p:custDataLst>
            </p:nvPr>
          </p:nvSpPr>
          <p:spPr bwMode="gray">
            <a:xfrm rot="5400000" flipH="1" flipV="1">
              <a:off x="3985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362" name="Group 146"/>
          <p:cNvGrpSpPr>
            <a:grpSpLocks/>
          </p:cNvGrpSpPr>
          <p:nvPr/>
        </p:nvGrpSpPr>
        <p:grpSpPr bwMode="auto">
          <a:xfrm>
            <a:off x="4321175" y="4806950"/>
            <a:ext cx="357188" cy="355600"/>
            <a:chOff x="3123" y="3033"/>
            <a:chExt cx="225" cy="224"/>
          </a:xfrm>
        </p:grpSpPr>
        <p:sp>
          <p:nvSpPr>
            <p:cNvPr id="8201363" name="Oval 147"/>
            <p:cNvSpPr>
              <a:spLocks noChangeAspect="1" noChangeArrowheads="1"/>
            </p:cNvSpPr>
            <p:nvPr>
              <p:custDataLst>
                <p:tags r:id="rId122"/>
              </p:custDataLst>
            </p:nvPr>
          </p:nvSpPr>
          <p:spPr bwMode="gray">
            <a:xfrm rot="16200000">
              <a:off x="3123" y="3034"/>
              <a:ext cx="223" cy="2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64" name="Arc 148"/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 bwMode="gray">
            <a:xfrm rot="16200000" flipV="1">
              <a:off x="3235" y="3032"/>
              <a:ext cx="112" cy="1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65" name="Arc 149"/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 bwMode="gray">
            <a:xfrm rot="10800000">
              <a:off x="3123" y="3138"/>
              <a:ext cx="113" cy="1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66" name="Arc 150"/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 bwMode="gray">
            <a:xfrm rot="16200000" flipH="1" flipV="1">
              <a:off x="3236" y="3144"/>
              <a:ext cx="112" cy="1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01367" name="AutoShape 151"/>
          <p:cNvSpPr>
            <a:spLocks noChangeArrowheads="1"/>
          </p:cNvSpPr>
          <p:nvPr/>
        </p:nvSpPr>
        <p:spPr bwMode="auto">
          <a:xfrm>
            <a:off x="293688" y="1576388"/>
            <a:ext cx="257175" cy="255587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29</a:t>
            </a:r>
          </a:p>
        </p:txBody>
      </p:sp>
      <p:grpSp>
        <p:nvGrpSpPr>
          <p:cNvPr id="8201368" name="Group 152"/>
          <p:cNvGrpSpPr>
            <a:grpSpLocks/>
          </p:cNvGrpSpPr>
          <p:nvPr/>
        </p:nvGrpSpPr>
        <p:grpSpPr bwMode="auto">
          <a:xfrm>
            <a:off x="5699125" y="1565275"/>
            <a:ext cx="255588" cy="255588"/>
            <a:chOff x="3985" y="1004"/>
            <a:chExt cx="161" cy="161"/>
          </a:xfrm>
        </p:grpSpPr>
        <p:sp>
          <p:nvSpPr>
            <p:cNvPr id="8201369" name="Oval 15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gray">
            <a:xfrm rot="5400000">
              <a:off x="3985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70" name="Arc 154"/>
            <p:cNvSpPr>
              <a:spLocks/>
            </p:cNvSpPr>
            <p:nvPr>
              <p:custDataLst>
                <p:tags r:id="rId118"/>
              </p:custDataLst>
            </p:nvPr>
          </p:nvSpPr>
          <p:spPr bwMode="gray">
            <a:xfrm rot="5400000">
              <a:off x="4060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71" name="Arc 155"/>
            <p:cNvSpPr>
              <a:spLocks/>
            </p:cNvSpPr>
            <p:nvPr>
              <p:custDataLst>
                <p:tags r:id="rId119"/>
              </p:custDataLst>
            </p:nvPr>
          </p:nvSpPr>
          <p:spPr bwMode="gray">
            <a:xfrm rot="5400000" flipV="1">
              <a:off x="3985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72" name="Arc 156"/>
            <p:cNvSpPr>
              <a:spLocks/>
            </p:cNvSpPr>
            <p:nvPr>
              <p:custDataLst>
                <p:tags r:id="rId120"/>
              </p:custDataLst>
            </p:nvPr>
          </p:nvSpPr>
          <p:spPr bwMode="gray">
            <a:xfrm>
              <a:off x="4065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73" name="Arc 157"/>
            <p:cNvSpPr>
              <a:spLocks/>
            </p:cNvSpPr>
            <p:nvPr>
              <p:custDataLst>
                <p:tags r:id="rId121"/>
              </p:custDataLst>
            </p:nvPr>
          </p:nvSpPr>
          <p:spPr bwMode="gray">
            <a:xfrm rot="5400000" flipH="1" flipV="1">
              <a:off x="3985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01374" name="Oval 15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10800000">
            <a:off x="6307138" y="1565275"/>
            <a:ext cx="255587" cy="2555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01375" name="Group 159"/>
          <p:cNvGrpSpPr>
            <a:grpSpLocks/>
          </p:cNvGrpSpPr>
          <p:nvPr/>
        </p:nvGrpSpPr>
        <p:grpSpPr bwMode="auto">
          <a:xfrm>
            <a:off x="5021263" y="1565275"/>
            <a:ext cx="255587" cy="255588"/>
            <a:chOff x="5382" y="2302"/>
            <a:chExt cx="161" cy="161"/>
          </a:xfrm>
        </p:grpSpPr>
        <p:sp>
          <p:nvSpPr>
            <p:cNvPr id="8201376" name="Oval 160"/>
            <p:cNvSpPr>
              <a:spLocks noChangeAspect="1" noChangeArrowheads="1"/>
            </p:cNvSpPr>
            <p:nvPr>
              <p:custDataLst>
                <p:tags r:id="rId113"/>
              </p:custDataLst>
            </p:nvPr>
          </p:nvSpPr>
          <p:spPr bwMode="gray">
            <a:xfrm rot="16200000">
              <a:off x="5383" y="2302"/>
              <a:ext cx="160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77" name="Arc 161"/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 bwMode="gray">
            <a:xfrm rot="16200000">
              <a:off x="538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78" name="Arc 162"/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 bwMode="gray">
            <a:xfrm rot="16200000" flipV="1">
              <a:off x="546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79" name="Arc 163"/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 bwMode="gray">
            <a:xfrm rot="10800000">
              <a:off x="5382" y="2377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380" name="Group 164"/>
          <p:cNvGrpSpPr>
            <a:grpSpLocks/>
          </p:cNvGrpSpPr>
          <p:nvPr/>
        </p:nvGrpSpPr>
        <p:grpSpPr bwMode="auto">
          <a:xfrm>
            <a:off x="4371975" y="1565275"/>
            <a:ext cx="255588" cy="255588"/>
            <a:chOff x="5382" y="2302"/>
            <a:chExt cx="161" cy="161"/>
          </a:xfrm>
        </p:grpSpPr>
        <p:sp>
          <p:nvSpPr>
            <p:cNvPr id="8201381" name="Oval 165"/>
            <p:cNvSpPr>
              <a:spLocks noChangeAspect="1" noChangeArrowheads="1"/>
            </p:cNvSpPr>
            <p:nvPr>
              <p:custDataLst>
                <p:tags r:id="rId109"/>
              </p:custDataLst>
            </p:nvPr>
          </p:nvSpPr>
          <p:spPr bwMode="gray">
            <a:xfrm rot="16200000">
              <a:off x="5383" y="2302"/>
              <a:ext cx="160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82" name="Arc 166"/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 bwMode="gray">
            <a:xfrm rot="16200000">
              <a:off x="538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83" name="Arc 167"/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 bwMode="gray">
            <a:xfrm rot="16200000" flipV="1">
              <a:off x="546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84" name="Arc 168"/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 bwMode="gray">
            <a:xfrm rot="10800000">
              <a:off x="5382" y="2377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385" name="Group 169"/>
          <p:cNvGrpSpPr>
            <a:grpSpLocks/>
          </p:cNvGrpSpPr>
          <p:nvPr/>
        </p:nvGrpSpPr>
        <p:grpSpPr bwMode="auto">
          <a:xfrm>
            <a:off x="3708400" y="1565275"/>
            <a:ext cx="255588" cy="255588"/>
            <a:chOff x="3985" y="1004"/>
            <a:chExt cx="161" cy="161"/>
          </a:xfrm>
        </p:grpSpPr>
        <p:sp>
          <p:nvSpPr>
            <p:cNvPr id="8201386" name="Oval 170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gray">
            <a:xfrm rot="5400000">
              <a:off x="3985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87" name="Arc 171"/>
            <p:cNvSpPr>
              <a:spLocks/>
            </p:cNvSpPr>
            <p:nvPr>
              <p:custDataLst>
                <p:tags r:id="rId105"/>
              </p:custDataLst>
            </p:nvPr>
          </p:nvSpPr>
          <p:spPr bwMode="gray">
            <a:xfrm rot="5400000">
              <a:off x="4060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88" name="Arc 172"/>
            <p:cNvSpPr>
              <a:spLocks/>
            </p:cNvSpPr>
            <p:nvPr>
              <p:custDataLst>
                <p:tags r:id="rId106"/>
              </p:custDataLst>
            </p:nvPr>
          </p:nvSpPr>
          <p:spPr bwMode="gray">
            <a:xfrm rot="5400000" flipV="1">
              <a:off x="3985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89" name="Arc 173"/>
            <p:cNvSpPr>
              <a:spLocks/>
            </p:cNvSpPr>
            <p:nvPr>
              <p:custDataLst>
                <p:tags r:id="rId107"/>
              </p:custDataLst>
            </p:nvPr>
          </p:nvSpPr>
          <p:spPr bwMode="gray">
            <a:xfrm>
              <a:off x="4065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90" name="Arc 174"/>
            <p:cNvSpPr>
              <a:spLocks/>
            </p:cNvSpPr>
            <p:nvPr>
              <p:custDataLst>
                <p:tags r:id="rId108"/>
              </p:custDataLst>
            </p:nvPr>
          </p:nvSpPr>
          <p:spPr bwMode="gray">
            <a:xfrm rot="5400000" flipH="1" flipV="1">
              <a:off x="3985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01391" name="AutoShape 175"/>
          <p:cNvSpPr>
            <a:spLocks noChangeArrowheads="1"/>
          </p:cNvSpPr>
          <p:nvPr/>
        </p:nvSpPr>
        <p:spPr bwMode="auto">
          <a:xfrm>
            <a:off x="293688" y="2173288"/>
            <a:ext cx="257175" cy="255587"/>
          </a:xfrm>
          <a:prstGeom prst="flowChartConnector">
            <a:avLst/>
          </a:prstGeom>
          <a:solidFill>
            <a:srgbClr val="0099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8201392" name="AutoShape 176"/>
          <p:cNvSpPr>
            <a:spLocks noChangeArrowheads="1"/>
          </p:cNvSpPr>
          <p:nvPr/>
        </p:nvSpPr>
        <p:spPr bwMode="auto">
          <a:xfrm>
            <a:off x="293688" y="2546350"/>
            <a:ext cx="257175" cy="255588"/>
          </a:xfrm>
          <a:prstGeom prst="flowChartConnector">
            <a:avLst/>
          </a:prstGeom>
          <a:solidFill>
            <a:srgbClr val="0099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8201393" name="AutoShape 177"/>
          <p:cNvSpPr>
            <a:spLocks noChangeArrowheads="1"/>
          </p:cNvSpPr>
          <p:nvPr/>
        </p:nvSpPr>
        <p:spPr bwMode="auto">
          <a:xfrm>
            <a:off x="293688" y="2954338"/>
            <a:ext cx="257175" cy="255587"/>
          </a:xfrm>
          <a:prstGeom prst="flowChartConnector">
            <a:avLst/>
          </a:prstGeom>
          <a:solidFill>
            <a:srgbClr val="0099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32</a:t>
            </a:r>
          </a:p>
        </p:txBody>
      </p:sp>
      <p:grpSp>
        <p:nvGrpSpPr>
          <p:cNvPr id="8201394" name="Group 178"/>
          <p:cNvGrpSpPr>
            <a:grpSpLocks/>
          </p:cNvGrpSpPr>
          <p:nvPr/>
        </p:nvGrpSpPr>
        <p:grpSpPr bwMode="auto">
          <a:xfrm>
            <a:off x="6307138" y="2590800"/>
            <a:ext cx="255587" cy="255588"/>
            <a:chOff x="3569" y="1004"/>
            <a:chExt cx="161" cy="161"/>
          </a:xfrm>
        </p:grpSpPr>
        <p:sp>
          <p:nvSpPr>
            <p:cNvPr id="8201395" name="Oval 179"/>
            <p:cNvSpPr>
              <a:spLocks noChangeAspect="1" noChangeArrowheads="1"/>
            </p:cNvSpPr>
            <p:nvPr>
              <p:custDataLst>
                <p:tags r:id="rId99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96" name="Arc 180"/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97" name="Arc 181"/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98" name="Arc 182"/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99" name="Arc 183"/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00" name="Group 184"/>
          <p:cNvGrpSpPr>
            <a:grpSpLocks/>
          </p:cNvGrpSpPr>
          <p:nvPr/>
        </p:nvGrpSpPr>
        <p:grpSpPr bwMode="auto">
          <a:xfrm>
            <a:off x="4371975" y="2590800"/>
            <a:ext cx="255588" cy="255588"/>
            <a:chOff x="1036" y="1136"/>
            <a:chExt cx="177" cy="184"/>
          </a:xfrm>
        </p:grpSpPr>
        <p:sp>
          <p:nvSpPr>
            <p:cNvPr id="8201401" name="Oval 185"/>
            <p:cNvSpPr>
              <a:spLocks noChangeAspect="1" noChangeArrowheads="1"/>
            </p:cNvSpPr>
            <p:nvPr>
              <p:custDataLst>
                <p:tags r:id="rId92"/>
              </p:custDataLst>
            </p:nvPr>
          </p:nvSpPr>
          <p:spPr bwMode="gray">
            <a:xfrm rot="16200000">
              <a:off x="1034" y="1141"/>
              <a:ext cx="183" cy="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02" name="Arc 186"/>
            <p:cNvSpPr>
              <a:spLocks noChangeAspect="1"/>
            </p:cNvSpPr>
            <p:nvPr>
              <p:custDataLst>
                <p:tags r:id="rId93"/>
              </p:custDataLst>
            </p:nvPr>
          </p:nvSpPr>
          <p:spPr bwMode="gray">
            <a:xfrm rot="16200000">
              <a:off x="1036" y="1138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03" name="Arc 187"/>
            <p:cNvSpPr>
              <a:spLocks noChangeAspect="1"/>
            </p:cNvSpPr>
            <p:nvPr>
              <p:custDataLst>
                <p:tags r:id="rId94"/>
              </p:custDataLst>
            </p:nvPr>
          </p:nvSpPr>
          <p:spPr bwMode="gray">
            <a:xfrm rot="16200000" flipV="1">
              <a:off x="1123" y="1138"/>
              <a:ext cx="92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01404" name="Group 188"/>
            <p:cNvGrpSpPr>
              <a:grpSpLocks/>
            </p:cNvGrpSpPr>
            <p:nvPr/>
          </p:nvGrpSpPr>
          <p:grpSpPr bwMode="auto">
            <a:xfrm rot="16200000">
              <a:off x="1080" y="1181"/>
              <a:ext cx="92" cy="175"/>
              <a:chOff x="3964" y="1162"/>
              <a:chExt cx="106" cy="211"/>
            </a:xfrm>
          </p:grpSpPr>
          <p:sp>
            <p:nvSpPr>
              <p:cNvPr id="8201405" name="Arc 189"/>
              <p:cNvSpPr>
                <a:spLocks noChangeAspect="1"/>
              </p:cNvSpPr>
              <p:nvPr>
                <p:custDataLst>
                  <p:tags r:id="rId97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406" name="Arc 190"/>
              <p:cNvSpPr>
                <a:spLocks noChangeAspect="1"/>
              </p:cNvSpPr>
              <p:nvPr>
                <p:custDataLst>
                  <p:tags r:id="rId98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01407" name="Group 191"/>
            <p:cNvGrpSpPr>
              <a:grpSpLocks/>
            </p:cNvGrpSpPr>
            <p:nvPr/>
          </p:nvGrpSpPr>
          <p:grpSpPr bwMode="auto">
            <a:xfrm>
              <a:off x="1036" y="1137"/>
              <a:ext cx="92" cy="175"/>
              <a:chOff x="3964" y="1162"/>
              <a:chExt cx="106" cy="211"/>
            </a:xfrm>
          </p:grpSpPr>
          <p:sp>
            <p:nvSpPr>
              <p:cNvPr id="8201408" name="Arc 192"/>
              <p:cNvSpPr>
                <a:spLocks noChangeAspect="1"/>
              </p:cNvSpPr>
              <p:nvPr>
                <p:custDataLst>
                  <p:tags r:id="rId95"/>
                </p:custDataLst>
              </p:nvPr>
            </p:nvSpPr>
            <p:spPr bwMode="gray">
              <a:xfrm rot="-5400000">
                <a:off x="3964" y="1162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409" name="Arc 193"/>
              <p:cNvSpPr>
                <a:spLocks noChangeAspect="1"/>
              </p:cNvSpPr>
              <p:nvPr>
                <p:custDataLst>
                  <p:tags r:id="rId96"/>
                </p:custDataLst>
              </p:nvPr>
            </p:nvSpPr>
            <p:spPr bwMode="gray">
              <a:xfrm flipH="1" flipV="1">
                <a:off x="3964" y="1267"/>
                <a:ext cx="106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75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</a:path>
                  <a:path w="21600" h="21600" stroke="0" extrusionOk="0">
                    <a:moveTo>
                      <a:pt x="74" y="0"/>
                    </a:moveTo>
                    <a:cubicBezTo>
                      <a:pt x="11974" y="41"/>
                      <a:pt x="21600" y="9699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8201410" name="Group 194"/>
          <p:cNvGrpSpPr>
            <a:grpSpLocks/>
          </p:cNvGrpSpPr>
          <p:nvPr/>
        </p:nvGrpSpPr>
        <p:grpSpPr bwMode="auto">
          <a:xfrm>
            <a:off x="3708400" y="2230438"/>
            <a:ext cx="255588" cy="255587"/>
            <a:chOff x="3569" y="1004"/>
            <a:chExt cx="161" cy="161"/>
          </a:xfrm>
        </p:grpSpPr>
        <p:sp>
          <p:nvSpPr>
            <p:cNvPr id="8201411" name="Oval 195"/>
            <p:cNvSpPr>
              <a:spLocks noChangeAspect="1" noChangeArrowheads="1"/>
            </p:cNvSpPr>
            <p:nvPr>
              <p:custDataLst>
                <p:tags r:id="rId87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12" name="Arc 196"/>
            <p:cNvSpPr>
              <a:spLocks noChangeAspect="1"/>
            </p:cNvSpPr>
            <p:nvPr>
              <p:custDataLst>
                <p:tags r:id="rId88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13" name="Arc 197"/>
            <p:cNvSpPr>
              <a:spLocks noChangeAspect="1"/>
            </p:cNvSpPr>
            <p:nvPr>
              <p:custDataLst>
                <p:tags r:id="rId89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14" name="Arc 198"/>
            <p:cNvSpPr>
              <a:spLocks noChangeAspect="1"/>
            </p:cNvSpPr>
            <p:nvPr>
              <p:custDataLst>
                <p:tags r:id="rId90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15" name="Arc 199"/>
            <p:cNvSpPr>
              <a:spLocks noChangeAspect="1"/>
            </p:cNvSpPr>
            <p:nvPr>
              <p:custDataLst>
                <p:tags r:id="rId91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16" name="Group 200"/>
          <p:cNvGrpSpPr>
            <a:grpSpLocks/>
          </p:cNvGrpSpPr>
          <p:nvPr/>
        </p:nvGrpSpPr>
        <p:grpSpPr bwMode="auto">
          <a:xfrm>
            <a:off x="5021263" y="2230438"/>
            <a:ext cx="255587" cy="255587"/>
            <a:chOff x="3569" y="1004"/>
            <a:chExt cx="161" cy="161"/>
          </a:xfrm>
        </p:grpSpPr>
        <p:sp>
          <p:nvSpPr>
            <p:cNvPr id="8201417" name="Oval 201"/>
            <p:cNvSpPr>
              <a:spLocks noChangeAspect="1" noChangeArrowheads="1"/>
            </p:cNvSpPr>
            <p:nvPr>
              <p:custDataLst>
                <p:tags r:id="rId82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18" name="Arc 202"/>
            <p:cNvSpPr>
              <a:spLocks noChangeAspect="1"/>
            </p:cNvSpPr>
            <p:nvPr>
              <p:custDataLst>
                <p:tags r:id="rId83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19" name="Arc 203"/>
            <p:cNvSpPr>
              <a:spLocks noChangeAspect="1"/>
            </p:cNvSpPr>
            <p:nvPr>
              <p:custDataLst>
                <p:tags r:id="rId84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20" name="Arc 204"/>
            <p:cNvSpPr>
              <a:spLocks noChangeAspect="1"/>
            </p:cNvSpPr>
            <p:nvPr>
              <p:custDataLst>
                <p:tags r:id="rId85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21" name="Arc 205"/>
            <p:cNvSpPr>
              <a:spLocks noChangeAspect="1"/>
            </p:cNvSpPr>
            <p:nvPr>
              <p:custDataLst>
                <p:tags r:id="rId86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22" name="Group 206"/>
          <p:cNvGrpSpPr>
            <a:grpSpLocks/>
          </p:cNvGrpSpPr>
          <p:nvPr/>
        </p:nvGrpSpPr>
        <p:grpSpPr bwMode="auto">
          <a:xfrm>
            <a:off x="5697538" y="2230438"/>
            <a:ext cx="255587" cy="255587"/>
            <a:chOff x="3569" y="1004"/>
            <a:chExt cx="161" cy="161"/>
          </a:xfrm>
        </p:grpSpPr>
        <p:sp>
          <p:nvSpPr>
            <p:cNvPr id="8201423" name="Oval 207"/>
            <p:cNvSpPr>
              <a:spLocks noChangeAspect="1" noChangeArrowheads="1"/>
            </p:cNvSpPr>
            <p:nvPr>
              <p:custDataLst>
                <p:tags r:id="rId77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24" name="Arc 208"/>
            <p:cNvSpPr>
              <a:spLocks noChangeAspect="1"/>
            </p:cNvSpPr>
            <p:nvPr>
              <p:custDataLst>
                <p:tags r:id="rId78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25" name="Arc 209"/>
            <p:cNvSpPr>
              <a:spLocks noChangeAspect="1"/>
            </p:cNvSpPr>
            <p:nvPr>
              <p:custDataLst>
                <p:tags r:id="rId79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26" name="Arc 210"/>
            <p:cNvSpPr>
              <a:spLocks noChangeAspect="1"/>
            </p:cNvSpPr>
            <p:nvPr>
              <p:custDataLst>
                <p:tags r:id="rId80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27" name="Arc 211"/>
            <p:cNvSpPr>
              <a:spLocks noChangeAspect="1"/>
            </p:cNvSpPr>
            <p:nvPr>
              <p:custDataLst>
                <p:tags r:id="rId81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28" name="Group 212"/>
          <p:cNvGrpSpPr>
            <a:grpSpLocks/>
          </p:cNvGrpSpPr>
          <p:nvPr/>
        </p:nvGrpSpPr>
        <p:grpSpPr bwMode="auto">
          <a:xfrm>
            <a:off x="5021263" y="2590800"/>
            <a:ext cx="255587" cy="255588"/>
            <a:chOff x="3569" y="1004"/>
            <a:chExt cx="161" cy="161"/>
          </a:xfrm>
        </p:grpSpPr>
        <p:sp>
          <p:nvSpPr>
            <p:cNvPr id="8201429" name="Oval 213"/>
            <p:cNvSpPr>
              <a:spLocks noChangeAspect="1"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30" name="Arc 214"/>
            <p:cNvSpPr>
              <a:spLocks noChangeAspect="1"/>
            </p:cNvSpPr>
            <p:nvPr>
              <p:custDataLst>
                <p:tags r:id="rId73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31" name="Arc 215"/>
            <p:cNvSpPr>
              <a:spLocks noChangeAspect="1"/>
            </p:cNvSpPr>
            <p:nvPr>
              <p:custDataLst>
                <p:tags r:id="rId74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32" name="Arc 216"/>
            <p:cNvSpPr>
              <a:spLocks noChangeAspect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33" name="Arc 217"/>
            <p:cNvSpPr>
              <a:spLocks noChangeAspect="1"/>
            </p:cNvSpPr>
            <p:nvPr>
              <p:custDataLst>
                <p:tags r:id="rId76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34" name="Group 218"/>
          <p:cNvGrpSpPr>
            <a:grpSpLocks/>
          </p:cNvGrpSpPr>
          <p:nvPr/>
        </p:nvGrpSpPr>
        <p:grpSpPr bwMode="auto">
          <a:xfrm>
            <a:off x="5697538" y="2590800"/>
            <a:ext cx="255587" cy="255588"/>
            <a:chOff x="5382" y="2302"/>
            <a:chExt cx="161" cy="161"/>
          </a:xfrm>
        </p:grpSpPr>
        <p:sp>
          <p:nvSpPr>
            <p:cNvPr id="8201435" name="Oval 219"/>
            <p:cNvSpPr>
              <a:spLocks noChangeAspect="1" noChangeArrowheads="1"/>
            </p:cNvSpPr>
            <p:nvPr>
              <p:custDataLst>
                <p:tags r:id="rId68"/>
              </p:custDataLst>
            </p:nvPr>
          </p:nvSpPr>
          <p:spPr bwMode="gray">
            <a:xfrm rot="16200000">
              <a:off x="5383" y="2302"/>
              <a:ext cx="160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36" name="Arc 220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 bwMode="gray">
            <a:xfrm rot="16200000">
              <a:off x="538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37" name="Arc 221"/>
            <p:cNvSpPr>
              <a:spLocks noChangeAspect="1"/>
            </p:cNvSpPr>
            <p:nvPr>
              <p:custDataLst>
                <p:tags r:id="rId70"/>
              </p:custDataLst>
            </p:nvPr>
          </p:nvSpPr>
          <p:spPr bwMode="gray">
            <a:xfrm rot="16200000" flipV="1">
              <a:off x="546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38" name="Arc 222"/>
            <p:cNvSpPr>
              <a:spLocks noChangeAspect="1"/>
            </p:cNvSpPr>
            <p:nvPr>
              <p:custDataLst>
                <p:tags r:id="rId71"/>
              </p:custDataLst>
            </p:nvPr>
          </p:nvSpPr>
          <p:spPr bwMode="gray">
            <a:xfrm rot="10800000">
              <a:off x="5382" y="2377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39" name="Group 223"/>
          <p:cNvGrpSpPr>
            <a:grpSpLocks/>
          </p:cNvGrpSpPr>
          <p:nvPr/>
        </p:nvGrpSpPr>
        <p:grpSpPr bwMode="auto">
          <a:xfrm>
            <a:off x="4371975" y="2230438"/>
            <a:ext cx="255588" cy="255587"/>
            <a:chOff x="5382" y="2302"/>
            <a:chExt cx="161" cy="161"/>
          </a:xfrm>
        </p:grpSpPr>
        <p:sp>
          <p:nvSpPr>
            <p:cNvPr id="8201440" name="Oval 224"/>
            <p:cNvSpPr>
              <a:spLocks noChangeAspect="1" noChangeArrowheads="1"/>
            </p:cNvSpPr>
            <p:nvPr>
              <p:custDataLst>
                <p:tags r:id="rId64"/>
              </p:custDataLst>
            </p:nvPr>
          </p:nvSpPr>
          <p:spPr bwMode="gray">
            <a:xfrm rot="16200000">
              <a:off x="5383" y="2302"/>
              <a:ext cx="160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41" name="Arc 225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 bwMode="gray">
            <a:xfrm rot="16200000">
              <a:off x="538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42" name="Arc 226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 bwMode="gray">
            <a:xfrm rot="16200000" flipV="1">
              <a:off x="546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43" name="Arc 227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 bwMode="gray">
            <a:xfrm rot="10800000">
              <a:off x="5382" y="2377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44" name="Group 228"/>
          <p:cNvGrpSpPr>
            <a:grpSpLocks/>
          </p:cNvGrpSpPr>
          <p:nvPr/>
        </p:nvGrpSpPr>
        <p:grpSpPr bwMode="auto">
          <a:xfrm>
            <a:off x="6307138" y="2230438"/>
            <a:ext cx="255587" cy="255587"/>
            <a:chOff x="3569" y="1004"/>
            <a:chExt cx="161" cy="161"/>
          </a:xfrm>
        </p:grpSpPr>
        <p:sp>
          <p:nvSpPr>
            <p:cNvPr id="8201445" name="Oval 229"/>
            <p:cNvSpPr>
              <a:spLocks noChangeAspect="1" noChangeArrowheads="1"/>
            </p:cNvSpPr>
            <p:nvPr>
              <p:custDataLst>
                <p:tags r:id="rId59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46" name="Arc 230"/>
            <p:cNvSpPr>
              <a:spLocks noChangeAspect="1"/>
            </p:cNvSpPr>
            <p:nvPr>
              <p:custDataLst>
                <p:tags r:id="rId60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47" name="Arc 231"/>
            <p:cNvSpPr>
              <a:spLocks noChangeAspect="1"/>
            </p:cNvSpPr>
            <p:nvPr>
              <p:custDataLst>
                <p:tags r:id="rId61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48" name="Arc 232"/>
            <p:cNvSpPr>
              <a:spLocks noChangeAspect="1"/>
            </p:cNvSpPr>
            <p:nvPr>
              <p:custDataLst>
                <p:tags r:id="rId62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49" name="Arc 233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50" name="Group 234"/>
          <p:cNvGrpSpPr>
            <a:grpSpLocks/>
          </p:cNvGrpSpPr>
          <p:nvPr/>
        </p:nvGrpSpPr>
        <p:grpSpPr bwMode="auto">
          <a:xfrm>
            <a:off x="3708400" y="2590800"/>
            <a:ext cx="255588" cy="255588"/>
            <a:chOff x="3569" y="1004"/>
            <a:chExt cx="161" cy="161"/>
          </a:xfrm>
        </p:grpSpPr>
        <p:sp>
          <p:nvSpPr>
            <p:cNvPr id="8201451" name="Oval 235"/>
            <p:cNvSpPr>
              <a:spLocks noChangeAspect="1" noChangeArrowheads="1"/>
            </p:cNvSpPr>
            <p:nvPr>
              <p:custDataLst>
                <p:tags r:id="rId54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52" name="Arc 236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53" name="Arc 237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54" name="Arc 238"/>
            <p:cNvSpPr>
              <a:spLocks noChangeAspect="1"/>
            </p:cNvSpPr>
            <p:nvPr>
              <p:custDataLst>
                <p:tags r:id="rId57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55" name="Arc 239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56" name="Group 240"/>
          <p:cNvGrpSpPr>
            <a:grpSpLocks/>
          </p:cNvGrpSpPr>
          <p:nvPr/>
        </p:nvGrpSpPr>
        <p:grpSpPr bwMode="auto">
          <a:xfrm>
            <a:off x="3708400" y="2979738"/>
            <a:ext cx="255588" cy="255587"/>
            <a:chOff x="3569" y="1004"/>
            <a:chExt cx="161" cy="161"/>
          </a:xfrm>
        </p:grpSpPr>
        <p:sp>
          <p:nvSpPr>
            <p:cNvPr id="8201457" name="Oval 241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58" name="Arc 242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59" name="Arc 243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60" name="Arc 244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61" name="Arc 245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62" name="Group 246"/>
          <p:cNvGrpSpPr>
            <a:grpSpLocks/>
          </p:cNvGrpSpPr>
          <p:nvPr/>
        </p:nvGrpSpPr>
        <p:grpSpPr bwMode="auto">
          <a:xfrm>
            <a:off x="5021263" y="2979738"/>
            <a:ext cx="255587" cy="255587"/>
            <a:chOff x="3569" y="1004"/>
            <a:chExt cx="161" cy="161"/>
          </a:xfrm>
        </p:grpSpPr>
        <p:sp>
          <p:nvSpPr>
            <p:cNvPr id="8201463" name="Oval 247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64" name="Arc 248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65" name="Arc 249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66" name="Arc 250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67" name="Arc 251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68" name="Group 252"/>
          <p:cNvGrpSpPr>
            <a:grpSpLocks/>
          </p:cNvGrpSpPr>
          <p:nvPr/>
        </p:nvGrpSpPr>
        <p:grpSpPr bwMode="auto">
          <a:xfrm>
            <a:off x="4371975" y="2979738"/>
            <a:ext cx="255588" cy="255587"/>
            <a:chOff x="5382" y="2302"/>
            <a:chExt cx="161" cy="161"/>
          </a:xfrm>
        </p:grpSpPr>
        <p:sp>
          <p:nvSpPr>
            <p:cNvPr id="8201469" name="Oval 253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gray">
            <a:xfrm rot="16200000">
              <a:off x="5383" y="2302"/>
              <a:ext cx="160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70" name="Arc 254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gray">
            <a:xfrm rot="16200000">
              <a:off x="538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71" name="Arc 255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gray">
            <a:xfrm rot="16200000" flipV="1">
              <a:off x="546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72" name="Arc 256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gray">
            <a:xfrm rot="10800000">
              <a:off x="5382" y="2377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73" name="Group 257"/>
          <p:cNvGrpSpPr>
            <a:grpSpLocks/>
          </p:cNvGrpSpPr>
          <p:nvPr/>
        </p:nvGrpSpPr>
        <p:grpSpPr bwMode="auto">
          <a:xfrm>
            <a:off x="6307138" y="2979738"/>
            <a:ext cx="255587" cy="255587"/>
            <a:chOff x="3569" y="1004"/>
            <a:chExt cx="161" cy="161"/>
          </a:xfrm>
        </p:grpSpPr>
        <p:sp>
          <p:nvSpPr>
            <p:cNvPr id="8201474" name="Oval 258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75" name="Arc 259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76" name="Arc 260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77" name="Arc 261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78" name="Arc 262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79" name="Group 263"/>
          <p:cNvGrpSpPr>
            <a:grpSpLocks/>
          </p:cNvGrpSpPr>
          <p:nvPr/>
        </p:nvGrpSpPr>
        <p:grpSpPr bwMode="auto">
          <a:xfrm>
            <a:off x="5697538" y="2979738"/>
            <a:ext cx="255587" cy="255587"/>
            <a:chOff x="5382" y="2302"/>
            <a:chExt cx="161" cy="161"/>
          </a:xfrm>
        </p:grpSpPr>
        <p:sp>
          <p:nvSpPr>
            <p:cNvPr id="8201480" name="Oval 264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gray">
            <a:xfrm rot="16200000">
              <a:off x="5383" y="2302"/>
              <a:ext cx="160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81" name="Arc 265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gray">
            <a:xfrm rot="16200000">
              <a:off x="538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82" name="Arc 266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gray">
            <a:xfrm rot="16200000" flipV="1">
              <a:off x="546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83" name="Arc 26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gray">
            <a:xfrm rot="10800000">
              <a:off x="5382" y="2377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01484" name="AutoShape 268"/>
          <p:cNvSpPr>
            <a:spLocks noChangeArrowheads="1"/>
          </p:cNvSpPr>
          <p:nvPr/>
        </p:nvSpPr>
        <p:spPr bwMode="auto">
          <a:xfrm>
            <a:off x="292100" y="1866900"/>
            <a:ext cx="257175" cy="255588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rgbClr val="FFFFFF"/>
                </a:solidFill>
              </a:rPr>
              <a:t>167</a:t>
            </a:r>
          </a:p>
        </p:txBody>
      </p:sp>
      <p:grpSp>
        <p:nvGrpSpPr>
          <p:cNvPr id="8201485" name="Group 269"/>
          <p:cNvGrpSpPr>
            <a:grpSpLocks/>
          </p:cNvGrpSpPr>
          <p:nvPr/>
        </p:nvGrpSpPr>
        <p:grpSpPr bwMode="auto">
          <a:xfrm>
            <a:off x="5021263" y="1873250"/>
            <a:ext cx="255587" cy="255588"/>
            <a:chOff x="5382" y="2302"/>
            <a:chExt cx="161" cy="161"/>
          </a:xfrm>
        </p:grpSpPr>
        <p:sp>
          <p:nvSpPr>
            <p:cNvPr id="8201486" name="Oval 270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gray">
            <a:xfrm rot="16200000">
              <a:off x="5383" y="2302"/>
              <a:ext cx="160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87" name="Arc 27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gray">
            <a:xfrm rot="16200000">
              <a:off x="538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88" name="Arc 27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gray">
            <a:xfrm rot="16200000" flipV="1">
              <a:off x="546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89" name="Arc 273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 bwMode="gray">
            <a:xfrm rot="10800000">
              <a:off x="5382" y="2377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90" name="Group 274"/>
          <p:cNvGrpSpPr>
            <a:grpSpLocks/>
          </p:cNvGrpSpPr>
          <p:nvPr/>
        </p:nvGrpSpPr>
        <p:grpSpPr bwMode="auto">
          <a:xfrm>
            <a:off x="4371975" y="1873250"/>
            <a:ext cx="255588" cy="255588"/>
            <a:chOff x="5382" y="2302"/>
            <a:chExt cx="161" cy="161"/>
          </a:xfrm>
        </p:grpSpPr>
        <p:sp>
          <p:nvSpPr>
            <p:cNvPr id="8201491" name="Oval 275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gray">
            <a:xfrm rot="16200000">
              <a:off x="5383" y="2302"/>
              <a:ext cx="160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92" name="Arc 276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gray">
            <a:xfrm rot="16200000">
              <a:off x="538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93" name="Arc 277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gray">
            <a:xfrm rot="16200000" flipV="1">
              <a:off x="546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94" name="Arc 278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gray">
            <a:xfrm rot="10800000">
              <a:off x="5382" y="2377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495" name="Group 279"/>
          <p:cNvGrpSpPr>
            <a:grpSpLocks/>
          </p:cNvGrpSpPr>
          <p:nvPr/>
        </p:nvGrpSpPr>
        <p:grpSpPr bwMode="auto">
          <a:xfrm>
            <a:off x="3708400" y="1873250"/>
            <a:ext cx="255588" cy="255588"/>
            <a:chOff x="5382" y="2302"/>
            <a:chExt cx="161" cy="161"/>
          </a:xfrm>
        </p:grpSpPr>
        <p:sp>
          <p:nvSpPr>
            <p:cNvPr id="8201496" name="Oval 28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gray">
            <a:xfrm rot="16200000">
              <a:off x="5383" y="2302"/>
              <a:ext cx="160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97" name="Arc 28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gray">
            <a:xfrm rot="16200000">
              <a:off x="538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98" name="Arc 282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gray">
            <a:xfrm rot="16200000" flipV="1">
              <a:off x="5462" y="2302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99" name="Arc 283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gray">
            <a:xfrm rot="10800000">
              <a:off x="5382" y="2377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500" name="Group 284"/>
          <p:cNvGrpSpPr>
            <a:grpSpLocks/>
          </p:cNvGrpSpPr>
          <p:nvPr/>
        </p:nvGrpSpPr>
        <p:grpSpPr bwMode="auto">
          <a:xfrm>
            <a:off x="6308725" y="1873250"/>
            <a:ext cx="255588" cy="255588"/>
            <a:chOff x="3569" y="1004"/>
            <a:chExt cx="161" cy="161"/>
          </a:xfrm>
        </p:grpSpPr>
        <p:sp>
          <p:nvSpPr>
            <p:cNvPr id="8201501" name="Oval 28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02" name="Arc 286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03" name="Arc 287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04" name="Arc 288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05" name="Arc 289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506" name="Group 290"/>
          <p:cNvGrpSpPr>
            <a:grpSpLocks/>
          </p:cNvGrpSpPr>
          <p:nvPr/>
        </p:nvGrpSpPr>
        <p:grpSpPr bwMode="auto">
          <a:xfrm>
            <a:off x="5699125" y="1873250"/>
            <a:ext cx="255588" cy="255588"/>
            <a:chOff x="3569" y="1004"/>
            <a:chExt cx="161" cy="161"/>
          </a:xfrm>
        </p:grpSpPr>
        <p:sp>
          <p:nvSpPr>
            <p:cNvPr id="8201507" name="Oval 29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08" name="Arc 29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09" name="Arc 293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10" name="Arc 294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11" name="Arc 295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01512" name="Group 296"/>
          <p:cNvGrpSpPr>
            <a:grpSpLocks/>
          </p:cNvGrpSpPr>
          <p:nvPr/>
        </p:nvGrpSpPr>
        <p:grpSpPr bwMode="auto">
          <a:xfrm>
            <a:off x="4970463" y="4806950"/>
            <a:ext cx="355600" cy="355600"/>
            <a:chOff x="3569" y="1004"/>
            <a:chExt cx="161" cy="161"/>
          </a:xfrm>
        </p:grpSpPr>
        <p:sp>
          <p:nvSpPr>
            <p:cNvPr id="8201513" name="Oval 29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gray">
            <a:xfrm rot="10800000">
              <a:off x="3569" y="1004"/>
              <a:ext cx="161" cy="1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14" name="Arc 298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 rot="10800000">
              <a:off x="3569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15" name="Arc 299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gray">
            <a:xfrm rot="10800000" flipV="1">
              <a:off x="3569" y="1009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16" name="Arc 300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gray">
            <a:xfrm rot="5400000">
              <a:off x="3648" y="108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517" name="Arc 30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gray">
            <a:xfrm rot="10800000" flipH="1" flipV="1">
              <a:off x="3649" y="1004"/>
              <a:ext cx="81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</a:path>
                <a:path w="21600" h="21600" stroke="0" extrusionOk="0">
                  <a:moveTo>
                    <a:pt x="74" y="0"/>
                  </a:moveTo>
                  <a:cubicBezTo>
                    <a:pt x="11974" y="41"/>
                    <a:pt x="21600" y="969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01518" name="Rectangle 3"/>
          <p:cNvSpPr>
            <a:spLocks noChangeArrowheads="1"/>
          </p:cNvSpPr>
          <p:nvPr/>
        </p:nvSpPr>
        <p:spPr bwMode="auto">
          <a:xfrm>
            <a:off x="6583363" y="3435350"/>
            <a:ext cx="33940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5275" lvl="2" indent="-149225" defTabSz="895350"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000" b="0">
                <a:cs typeface="Arial" charset="0"/>
              </a:rPr>
              <a:t>Permite o desenvolvimento de novos pólos econômicos com geração de tributos e empregos</a:t>
            </a:r>
          </a:p>
          <a:p>
            <a:pPr marL="295275" lvl="2" indent="-149225" defTabSz="895350"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000" b="0">
                <a:cs typeface="Arial" charset="0"/>
              </a:rPr>
              <a:t>Propicia desmatamento com efeito “espinha de peixe”</a:t>
            </a:r>
          </a:p>
        </p:txBody>
      </p:sp>
      <p:sp>
        <p:nvSpPr>
          <p:cNvPr id="8201519" name="Rectangle 3"/>
          <p:cNvSpPr>
            <a:spLocks noChangeArrowheads="1"/>
          </p:cNvSpPr>
          <p:nvPr/>
        </p:nvSpPr>
        <p:spPr bwMode="auto">
          <a:xfrm>
            <a:off x="6583363" y="1544638"/>
            <a:ext cx="3281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5275" lvl="2" indent="-149225" defTabSz="895350"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000" b="0">
                <a:cs typeface="Arial" charset="0"/>
              </a:rPr>
              <a:t>Geração de empregos temporários limitados à obra com baixo impacto negativo no meio ambiente</a:t>
            </a:r>
          </a:p>
        </p:txBody>
      </p:sp>
      <p:sp>
        <p:nvSpPr>
          <p:cNvPr id="8201520" name="Rectangle 3"/>
          <p:cNvSpPr>
            <a:spLocks noChangeArrowheads="1"/>
          </p:cNvSpPr>
          <p:nvPr/>
        </p:nvSpPr>
        <p:spPr bwMode="auto">
          <a:xfrm>
            <a:off x="6583363" y="1855788"/>
            <a:ext cx="3281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5275" lvl="2" indent="-149225" defTabSz="895350"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000" b="0">
                <a:cs typeface="Arial" charset="0"/>
              </a:rPr>
              <a:t>Permite o desenvolvimento de novos pólos econômicos e consequentes empregos e tributos</a:t>
            </a:r>
          </a:p>
        </p:txBody>
      </p:sp>
      <p:sp>
        <p:nvSpPr>
          <p:cNvPr id="8201521" name="Rectangle 3"/>
          <p:cNvSpPr>
            <a:spLocks noChangeArrowheads="1"/>
          </p:cNvSpPr>
          <p:nvPr/>
        </p:nvSpPr>
        <p:spPr bwMode="auto">
          <a:xfrm>
            <a:off x="6583363" y="2625725"/>
            <a:ext cx="3233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5275" lvl="2" indent="-149225" defTabSz="895350"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►"/>
            </a:pPr>
            <a:r>
              <a:rPr lang="pt-BR" sz="1000" b="0">
                <a:cs typeface="Arial" charset="0"/>
              </a:rPr>
              <a:t>Geração de empregos permanentes e criação de pólos de desenvolvimento econômico</a:t>
            </a:r>
          </a:p>
        </p:txBody>
      </p:sp>
      <p:sp>
        <p:nvSpPr>
          <p:cNvPr id="8201522" name="AutoShape 306"/>
          <p:cNvSpPr>
            <a:spLocks/>
          </p:cNvSpPr>
          <p:nvPr/>
        </p:nvSpPr>
        <p:spPr bwMode="auto">
          <a:xfrm>
            <a:off x="6583363" y="2217738"/>
            <a:ext cx="106362" cy="1017587"/>
          </a:xfrm>
          <a:prstGeom prst="rightBrace">
            <a:avLst>
              <a:gd name="adj1" fmla="val 797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27788" name="AutoShape 12"/>
          <p:cNvSpPr>
            <a:spLocks noChangeArrowheads="1"/>
          </p:cNvSpPr>
          <p:nvPr/>
        </p:nvSpPr>
        <p:spPr bwMode="auto">
          <a:xfrm>
            <a:off x="242888" y="6084888"/>
            <a:ext cx="9375775" cy="473075"/>
          </a:xfrm>
          <a:prstGeom prst="roundRect">
            <a:avLst>
              <a:gd name="adj" fmla="val 1623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t-BR"/>
              <a:t>Quanto mais positivo o impacto sócio-ambiental, maior a propensão ao eixo de integração ser financiado ou patrocinado pelo setor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2418" name="Group 2"/>
          <p:cNvGrpSpPr>
            <a:grpSpLocks/>
          </p:cNvGrpSpPr>
          <p:nvPr/>
        </p:nvGrpSpPr>
        <p:grpSpPr bwMode="auto">
          <a:xfrm>
            <a:off x="1963738" y="1441450"/>
            <a:ext cx="6823075" cy="3954463"/>
            <a:chOff x="516" y="909"/>
            <a:chExt cx="4322" cy="2485"/>
          </a:xfrm>
        </p:grpSpPr>
        <p:sp>
          <p:nvSpPr>
            <p:cNvPr id="8252419" name="Rectangle 3"/>
            <p:cNvSpPr>
              <a:spLocks noChangeArrowheads="1"/>
            </p:cNvSpPr>
            <p:nvPr/>
          </p:nvSpPr>
          <p:spPr bwMode="auto">
            <a:xfrm>
              <a:off x="526" y="909"/>
              <a:ext cx="2091" cy="1284"/>
            </a:xfrm>
            <a:prstGeom prst="rect">
              <a:avLst/>
            </a:prstGeom>
            <a:solidFill>
              <a:srgbClr val="FF9900">
                <a:alpha val="57001"/>
              </a:srgb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buClr>
                  <a:schemeClr val="tx2"/>
                </a:buClr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APOIA/</a:t>
              </a:r>
            </a:p>
            <a:p>
              <a:pPr algn="r">
                <a:buClr>
                  <a:schemeClr val="tx2"/>
                </a:buClr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FINANCIA</a:t>
              </a:r>
            </a:p>
          </p:txBody>
        </p:sp>
        <p:sp>
          <p:nvSpPr>
            <p:cNvPr id="8252420" name="Rectangle 4"/>
            <p:cNvSpPr>
              <a:spLocks noChangeArrowheads="1"/>
            </p:cNvSpPr>
            <p:nvPr/>
          </p:nvSpPr>
          <p:spPr bwMode="auto">
            <a:xfrm>
              <a:off x="2617" y="2196"/>
              <a:ext cx="2221" cy="1198"/>
            </a:xfrm>
            <a:prstGeom prst="rect">
              <a:avLst/>
            </a:prstGeom>
            <a:solidFill>
              <a:srgbClr val="99FF99">
                <a:alpha val="58000"/>
              </a:srgb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buClr>
                  <a:schemeClr val="tx2"/>
                </a:buClr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PÚBLICO</a:t>
              </a:r>
            </a:p>
            <a:p>
              <a:pPr algn="r">
                <a:buClr>
                  <a:schemeClr val="tx2"/>
                </a:buClr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(PPP - Patrocinada)</a:t>
              </a:r>
            </a:p>
          </p:txBody>
        </p:sp>
        <p:sp>
          <p:nvSpPr>
            <p:cNvPr id="8252421" name="Rectangle 5"/>
            <p:cNvSpPr>
              <a:spLocks noChangeArrowheads="1"/>
            </p:cNvSpPr>
            <p:nvPr/>
          </p:nvSpPr>
          <p:spPr bwMode="auto">
            <a:xfrm>
              <a:off x="516" y="2194"/>
              <a:ext cx="2099" cy="1193"/>
            </a:xfrm>
            <a:prstGeom prst="rect">
              <a:avLst/>
            </a:prstGeom>
            <a:solidFill>
              <a:srgbClr val="FFFF99">
                <a:alpha val="58000"/>
              </a:srgb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buClr>
                  <a:schemeClr val="tx2"/>
                </a:buClr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AGUARDA</a:t>
              </a:r>
            </a:p>
          </p:txBody>
        </p:sp>
        <p:sp>
          <p:nvSpPr>
            <p:cNvPr id="8252422" name="Rectangle 6"/>
            <p:cNvSpPr>
              <a:spLocks noChangeArrowheads="1"/>
            </p:cNvSpPr>
            <p:nvPr/>
          </p:nvSpPr>
          <p:spPr bwMode="auto">
            <a:xfrm>
              <a:off x="2616" y="913"/>
              <a:ext cx="2222" cy="1284"/>
            </a:xfrm>
            <a:prstGeom prst="rect">
              <a:avLst/>
            </a:prstGeom>
            <a:solidFill>
              <a:srgbClr val="CCFFFF">
                <a:alpha val="57001"/>
              </a:srgb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5000"/>
                </a:lnSpc>
                <a:buClr>
                  <a:schemeClr val="tx2"/>
                </a:buClr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FACILITA/FINANCIA</a:t>
              </a:r>
            </a:p>
            <a:p>
              <a:pPr algn="r">
                <a:buClr>
                  <a:schemeClr val="tx2"/>
                </a:buClr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(PPP - Administrativa)</a:t>
              </a:r>
            </a:p>
          </p:txBody>
        </p:sp>
      </p:grpSp>
      <p:graphicFrame>
        <p:nvGraphicFramePr>
          <p:cNvPr id="8252423" name="Object 7"/>
          <p:cNvGraphicFramePr>
            <a:graphicFrameLocks noChangeAspect="1"/>
          </p:cNvGraphicFramePr>
          <p:nvPr/>
        </p:nvGraphicFramePr>
        <p:xfrm>
          <a:off x="1266825" y="1200150"/>
          <a:ext cx="7705725" cy="4641850"/>
        </p:xfrm>
        <a:graphic>
          <a:graphicData uri="http://schemas.openxmlformats.org/presentationml/2006/ole">
            <p:oleObj spid="_x0000_s8252423" name="Gráfico" r:id="rId6" imgW="7696379" imgH="4638502" progId="MSGraph.Chart.8">
              <p:embed followColorScheme="full"/>
            </p:oleObj>
          </a:graphicData>
        </a:graphic>
      </p:graphicFrame>
      <p:sp>
        <p:nvSpPr>
          <p:cNvPr id="82524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7150" y="174625"/>
            <a:ext cx="55705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pPr defTabSz="89535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Priorização dos Eixos de Integração – Volumes de 2020</a:t>
            </a:r>
          </a:p>
        </p:txBody>
      </p:sp>
      <p:sp>
        <p:nvSpPr>
          <p:cNvPr id="8252425" name="AutoShape 9"/>
          <p:cNvSpPr>
            <a:spLocks noChangeArrowheads="1"/>
          </p:cNvSpPr>
          <p:nvPr/>
        </p:nvSpPr>
        <p:spPr bwMode="auto">
          <a:xfrm>
            <a:off x="300038" y="5981700"/>
            <a:ext cx="9251950" cy="6191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52426" name="Rectangle 10"/>
          <p:cNvSpPr>
            <a:spLocks noChangeArrowheads="1"/>
          </p:cNvSpPr>
          <p:nvPr/>
        </p:nvSpPr>
        <p:spPr bwMode="auto">
          <a:xfrm>
            <a:off x="196850" y="6040438"/>
            <a:ext cx="9293225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A prioriza</a:t>
            </a:r>
            <a:r>
              <a:rPr lang="pt-BR">
                <a:latin typeface="Tahoma"/>
              </a:rPr>
              <a:t>ç</a:t>
            </a:r>
            <a:r>
              <a:rPr lang="pt-BR"/>
              <a:t>ão permitiu então selecionar os nove eixos de integra</a:t>
            </a:r>
            <a:r>
              <a:rPr lang="pt-BR">
                <a:latin typeface="Tahoma"/>
              </a:rPr>
              <a:t>ç</a:t>
            </a:r>
            <a:r>
              <a:rPr lang="pt-BR"/>
              <a:t>ão que deveriam ser focados no curto/m</a:t>
            </a:r>
            <a:r>
              <a:rPr lang="pt-BR">
                <a:latin typeface="Tahoma"/>
              </a:rPr>
              <a:t>é</a:t>
            </a:r>
            <a:r>
              <a:rPr lang="pt-BR"/>
              <a:t>dio prazo de forma a permitir ampliar a competitividade da Amazônia Legal</a:t>
            </a:r>
          </a:p>
        </p:txBody>
      </p:sp>
      <p:sp>
        <p:nvSpPr>
          <p:cNvPr id="8252427" name="AutoShape 11"/>
          <p:cNvSpPr>
            <a:spLocks noChangeArrowheads="1"/>
          </p:cNvSpPr>
          <p:nvPr/>
        </p:nvSpPr>
        <p:spPr bwMode="auto">
          <a:xfrm rot="5400000">
            <a:off x="4884737" y="4427538"/>
            <a:ext cx="142875" cy="290830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52428" name="McK Footnot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25" y="6548438"/>
            <a:ext cx="9028113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endParaRPr lang="pt-BR" sz="900" b="0"/>
          </a:p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	Análise Macrologística</a:t>
            </a:r>
          </a:p>
        </p:txBody>
      </p:sp>
      <p:sp>
        <p:nvSpPr>
          <p:cNvPr id="8252429" name="Rectangle 13"/>
          <p:cNvSpPr>
            <a:spLocks noChangeAspect="1" noChangeArrowheads="1"/>
          </p:cNvSpPr>
          <p:nvPr/>
        </p:nvSpPr>
        <p:spPr bwMode="auto">
          <a:xfrm>
            <a:off x="3321050" y="3086100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13</a:t>
            </a:r>
          </a:p>
        </p:txBody>
      </p:sp>
      <p:sp>
        <p:nvSpPr>
          <p:cNvPr id="8252430" name="Rectangle 14"/>
          <p:cNvSpPr>
            <a:spLocks noChangeAspect="1" noChangeArrowheads="1"/>
          </p:cNvSpPr>
          <p:nvPr/>
        </p:nvSpPr>
        <p:spPr bwMode="auto">
          <a:xfrm>
            <a:off x="3011488" y="3078163"/>
            <a:ext cx="179387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12</a:t>
            </a:r>
          </a:p>
        </p:txBody>
      </p:sp>
      <p:sp>
        <p:nvSpPr>
          <p:cNvPr id="8252431" name="Text Box 15"/>
          <p:cNvSpPr txBox="1">
            <a:spLocks noChangeArrowheads="1"/>
          </p:cNvSpPr>
          <p:nvPr/>
        </p:nvSpPr>
        <p:spPr bwMode="auto">
          <a:xfrm>
            <a:off x="1525588" y="1376363"/>
            <a:ext cx="425450" cy="274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Tahoma" pitchFamily="34" charset="0"/>
              </a:rPr>
              <a:t>1,0</a:t>
            </a:r>
          </a:p>
        </p:txBody>
      </p:sp>
      <p:sp>
        <p:nvSpPr>
          <p:cNvPr id="8252432" name="Rectangle 16"/>
          <p:cNvSpPr>
            <a:spLocks noChangeAspect="1" noChangeArrowheads="1"/>
          </p:cNvSpPr>
          <p:nvPr/>
        </p:nvSpPr>
        <p:spPr bwMode="auto">
          <a:xfrm>
            <a:off x="5970588" y="4560888"/>
            <a:ext cx="179387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7</a:t>
            </a:r>
          </a:p>
        </p:txBody>
      </p:sp>
      <p:sp>
        <p:nvSpPr>
          <p:cNvPr id="8252433" name="Text Box 17"/>
          <p:cNvSpPr txBox="1">
            <a:spLocks noChangeArrowheads="1"/>
          </p:cNvSpPr>
          <p:nvPr/>
        </p:nvSpPr>
        <p:spPr bwMode="auto">
          <a:xfrm>
            <a:off x="1525588" y="5246688"/>
            <a:ext cx="425450" cy="274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Tahoma" pitchFamily="34" charset="0"/>
              </a:rPr>
              <a:t>0,0</a:t>
            </a:r>
          </a:p>
        </p:txBody>
      </p:sp>
      <p:sp>
        <p:nvSpPr>
          <p:cNvPr id="8252434" name="Rectangle 18"/>
          <p:cNvSpPr>
            <a:spLocks noChangeAspect="1" noChangeArrowheads="1"/>
          </p:cNvSpPr>
          <p:nvPr/>
        </p:nvSpPr>
        <p:spPr bwMode="auto">
          <a:xfrm>
            <a:off x="4187825" y="4818063"/>
            <a:ext cx="179388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27</a:t>
            </a:r>
          </a:p>
        </p:txBody>
      </p:sp>
      <p:sp>
        <p:nvSpPr>
          <p:cNvPr id="8252435" name="Rectangle 19"/>
          <p:cNvSpPr>
            <a:spLocks noChangeAspect="1" noChangeArrowheads="1"/>
          </p:cNvSpPr>
          <p:nvPr/>
        </p:nvSpPr>
        <p:spPr bwMode="auto">
          <a:xfrm>
            <a:off x="2524125" y="4791075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26</a:t>
            </a:r>
          </a:p>
        </p:txBody>
      </p:sp>
      <p:sp>
        <p:nvSpPr>
          <p:cNvPr id="8252436" name="Rectangle 20"/>
          <p:cNvSpPr>
            <a:spLocks noChangeAspect="1" noChangeArrowheads="1"/>
          </p:cNvSpPr>
          <p:nvPr/>
        </p:nvSpPr>
        <p:spPr bwMode="auto">
          <a:xfrm>
            <a:off x="2624138" y="4699000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17</a:t>
            </a:r>
          </a:p>
        </p:txBody>
      </p:sp>
      <p:sp>
        <p:nvSpPr>
          <p:cNvPr id="8252437" name="Rectangle 21"/>
          <p:cNvSpPr>
            <a:spLocks noChangeAspect="1" noChangeArrowheads="1"/>
          </p:cNvSpPr>
          <p:nvPr/>
        </p:nvSpPr>
        <p:spPr bwMode="auto">
          <a:xfrm>
            <a:off x="2065338" y="2308225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30</a:t>
            </a:r>
          </a:p>
        </p:txBody>
      </p:sp>
      <p:sp>
        <p:nvSpPr>
          <p:cNvPr id="8252438" name="Rectangle 22"/>
          <p:cNvSpPr>
            <a:spLocks noChangeAspect="1" noChangeArrowheads="1"/>
          </p:cNvSpPr>
          <p:nvPr/>
        </p:nvSpPr>
        <p:spPr bwMode="auto">
          <a:xfrm>
            <a:off x="3363913" y="5184775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37</a:t>
            </a:r>
          </a:p>
        </p:txBody>
      </p:sp>
      <p:sp>
        <p:nvSpPr>
          <p:cNvPr id="8252439" name="Rectangle 23"/>
          <p:cNvSpPr>
            <a:spLocks noChangeAspect="1" noChangeArrowheads="1"/>
          </p:cNvSpPr>
          <p:nvPr/>
        </p:nvSpPr>
        <p:spPr bwMode="auto">
          <a:xfrm>
            <a:off x="4014788" y="5194300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36</a:t>
            </a:r>
          </a:p>
        </p:txBody>
      </p:sp>
      <p:sp>
        <p:nvSpPr>
          <p:cNvPr id="8252440" name="Rectangle 24"/>
          <p:cNvSpPr>
            <a:spLocks noChangeAspect="1" noChangeArrowheads="1"/>
          </p:cNvSpPr>
          <p:nvPr/>
        </p:nvSpPr>
        <p:spPr bwMode="auto">
          <a:xfrm>
            <a:off x="2838450" y="4600575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25</a:t>
            </a:r>
          </a:p>
        </p:txBody>
      </p:sp>
      <p:sp>
        <p:nvSpPr>
          <p:cNvPr id="8252441" name="Rectangle 25"/>
          <p:cNvSpPr>
            <a:spLocks noChangeAspect="1" noChangeArrowheads="1"/>
          </p:cNvSpPr>
          <p:nvPr/>
        </p:nvSpPr>
        <p:spPr bwMode="auto">
          <a:xfrm>
            <a:off x="4471988" y="5192713"/>
            <a:ext cx="179387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38</a:t>
            </a:r>
          </a:p>
        </p:txBody>
      </p:sp>
      <p:sp>
        <p:nvSpPr>
          <p:cNvPr id="8252442" name="Rectangle 26"/>
          <p:cNvSpPr>
            <a:spLocks noChangeAspect="1" noChangeArrowheads="1"/>
          </p:cNvSpPr>
          <p:nvPr/>
        </p:nvSpPr>
        <p:spPr bwMode="auto">
          <a:xfrm>
            <a:off x="4665663" y="5195888"/>
            <a:ext cx="179387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35</a:t>
            </a:r>
          </a:p>
        </p:txBody>
      </p:sp>
      <p:sp>
        <p:nvSpPr>
          <p:cNvPr id="8252443" name="Rectangle 27"/>
          <p:cNvSpPr>
            <a:spLocks noChangeAspect="1" noChangeArrowheads="1"/>
          </p:cNvSpPr>
          <p:nvPr/>
        </p:nvSpPr>
        <p:spPr bwMode="auto">
          <a:xfrm>
            <a:off x="6127750" y="5275263"/>
            <a:ext cx="179388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</a:t>
            </a:r>
          </a:p>
        </p:txBody>
      </p:sp>
      <p:sp>
        <p:nvSpPr>
          <p:cNvPr id="8252444" name="Rectangle 28"/>
          <p:cNvSpPr>
            <a:spLocks noChangeAspect="1" noChangeArrowheads="1"/>
          </p:cNvSpPr>
          <p:nvPr/>
        </p:nvSpPr>
        <p:spPr bwMode="auto">
          <a:xfrm>
            <a:off x="6451600" y="4221163"/>
            <a:ext cx="179388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8</a:t>
            </a:r>
          </a:p>
        </p:txBody>
      </p:sp>
      <p:sp>
        <p:nvSpPr>
          <p:cNvPr id="8252445" name="Rectangle 29"/>
          <p:cNvSpPr>
            <a:spLocks noChangeAspect="1" noChangeArrowheads="1"/>
          </p:cNvSpPr>
          <p:nvPr/>
        </p:nvSpPr>
        <p:spPr bwMode="auto">
          <a:xfrm>
            <a:off x="5956300" y="3883025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15</a:t>
            </a:r>
          </a:p>
        </p:txBody>
      </p:sp>
      <p:sp>
        <p:nvSpPr>
          <p:cNvPr id="8252446" name="Rectangle 30"/>
          <p:cNvSpPr>
            <a:spLocks noChangeAspect="1" noChangeArrowheads="1"/>
          </p:cNvSpPr>
          <p:nvPr/>
        </p:nvSpPr>
        <p:spPr bwMode="auto">
          <a:xfrm>
            <a:off x="7445375" y="3976688"/>
            <a:ext cx="179388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14</a:t>
            </a:r>
          </a:p>
        </p:txBody>
      </p:sp>
      <p:sp>
        <p:nvSpPr>
          <p:cNvPr id="8252447" name="Rectangle 31"/>
          <p:cNvSpPr>
            <a:spLocks noChangeAspect="1" noChangeArrowheads="1"/>
          </p:cNvSpPr>
          <p:nvPr/>
        </p:nvSpPr>
        <p:spPr bwMode="auto">
          <a:xfrm>
            <a:off x="6224588" y="5157788"/>
            <a:ext cx="179387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22</a:t>
            </a:r>
          </a:p>
        </p:txBody>
      </p:sp>
      <p:sp>
        <p:nvSpPr>
          <p:cNvPr id="8252448" name="Rectangle 32"/>
          <p:cNvSpPr>
            <a:spLocks noChangeAspect="1" noChangeArrowheads="1"/>
          </p:cNvSpPr>
          <p:nvPr/>
        </p:nvSpPr>
        <p:spPr bwMode="auto">
          <a:xfrm>
            <a:off x="5534025" y="4492625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</a:t>
            </a:r>
          </a:p>
        </p:txBody>
      </p:sp>
      <p:sp>
        <p:nvSpPr>
          <p:cNvPr id="8252449" name="Rectangle 33"/>
          <p:cNvSpPr>
            <a:spLocks noChangeAspect="1" noChangeArrowheads="1"/>
          </p:cNvSpPr>
          <p:nvPr/>
        </p:nvSpPr>
        <p:spPr bwMode="auto">
          <a:xfrm>
            <a:off x="7951788" y="5184775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23</a:t>
            </a:r>
          </a:p>
        </p:txBody>
      </p:sp>
      <p:sp>
        <p:nvSpPr>
          <p:cNvPr id="8252450" name="Rectangle 34"/>
          <p:cNvSpPr>
            <a:spLocks noChangeAspect="1" noChangeArrowheads="1"/>
          </p:cNvSpPr>
          <p:nvPr/>
        </p:nvSpPr>
        <p:spPr bwMode="auto">
          <a:xfrm>
            <a:off x="6767513" y="5170488"/>
            <a:ext cx="179387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10</a:t>
            </a:r>
          </a:p>
        </p:txBody>
      </p:sp>
      <p:sp>
        <p:nvSpPr>
          <p:cNvPr id="8252451" name="Rectangle 35"/>
          <p:cNvSpPr>
            <a:spLocks noChangeAspect="1" noChangeArrowheads="1"/>
          </p:cNvSpPr>
          <p:nvPr/>
        </p:nvSpPr>
        <p:spPr bwMode="auto">
          <a:xfrm>
            <a:off x="6583363" y="5186363"/>
            <a:ext cx="179387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21</a:t>
            </a:r>
          </a:p>
        </p:txBody>
      </p:sp>
      <p:sp>
        <p:nvSpPr>
          <p:cNvPr id="8252452" name="Rectangle 36"/>
          <p:cNvSpPr>
            <a:spLocks noChangeAspect="1" noChangeArrowheads="1"/>
          </p:cNvSpPr>
          <p:nvPr/>
        </p:nvSpPr>
        <p:spPr bwMode="auto">
          <a:xfrm>
            <a:off x="6372225" y="5095875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9</a:t>
            </a:r>
          </a:p>
        </p:txBody>
      </p:sp>
      <p:sp>
        <p:nvSpPr>
          <p:cNvPr id="8252453" name="Rectangle 37"/>
          <p:cNvSpPr>
            <a:spLocks noChangeAspect="1" noChangeArrowheads="1"/>
          </p:cNvSpPr>
          <p:nvPr/>
        </p:nvSpPr>
        <p:spPr bwMode="auto">
          <a:xfrm>
            <a:off x="8485188" y="4784725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11</a:t>
            </a:r>
          </a:p>
        </p:txBody>
      </p:sp>
      <p:sp>
        <p:nvSpPr>
          <p:cNvPr id="8252454" name="Rectangle 38"/>
          <p:cNvSpPr>
            <a:spLocks noChangeAspect="1" noChangeArrowheads="1"/>
          </p:cNvSpPr>
          <p:nvPr/>
        </p:nvSpPr>
        <p:spPr bwMode="auto">
          <a:xfrm>
            <a:off x="8177213" y="5165725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34</a:t>
            </a:r>
          </a:p>
        </p:txBody>
      </p:sp>
      <p:sp>
        <p:nvSpPr>
          <p:cNvPr id="8252455" name="Rectangle 39"/>
          <p:cNvSpPr>
            <a:spLocks noChangeAspect="1" noChangeArrowheads="1"/>
          </p:cNvSpPr>
          <p:nvPr/>
        </p:nvSpPr>
        <p:spPr bwMode="auto">
          <a:xfrm>
            <a:off x="7791450" y="5213350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31</a:t>
            </a:r>
          </a:p>
        </p:txBody>
      </p:sp>
      <p:sp>
        <p:nvSpPr>
          <p:cNvPr id="8252456" name="Rectangle 40"/>
          <p:cNvSpPr>
            <a:spLocks noChangeAspect="1" noChangeArrowheads="1"/>
          </p:cNvSpPr>
          <p:nvPr/>
        </p:nvSpPr>
        <p:spPr bwMode="auto">
          <a:xfrm>
            <a:off x="6759575" y="5051425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18</a:t>
            </a:r>
          </a:p>
        </p:txBody>
      </p:sp>
      <p:sp>
        <p:nvSpPr>
          <p:cNvPr id="8252457" name="Rectangle 41"/>
          <p:cNvSpPr>
            <a:spLocks noChangeAspect="1" noChangeArrowheads="1"/>
          </p:cNvSpPr>
          <p:nvPr/>
        </p:nvSpPr>
        <p:spPr bwMode="auto">
          <a:xfrm>
            <a:off x="6562725" y="5068888"/>
            <a:ext cx="179388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4</a:t>
            </a:r>
          </a:p>
        </p:txBody>
      </p:sp>
      <p:sp>
        <p:nvSpPr>
          <p:cNvPr id="8252458" name="Rectangle 42"/>
          <p:cNvSpPr>
            <a:spLocks noChangeAspect="1" noChangeArrowheads="1"/>
          </p:cNvSpPr>
          <p:nvPr/>
        </p:nvSpPr>
        <p:spPr bwMode="auto">
          <a:xfrm>
            <a:off x="7802563" y="5070475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19</a:t>
            </a:r>
          </a:p>
        </p:txBody>
      </p:sp>
      <p:sp>
        <p:nvSpPr>
          <p:cNvPr id="8252459" name="Rectangle 43"/>
          <p:cNvSpPr>
            <a:spLocks noChangeAspect="1" noChangeArrowheads="1"/>
          </p:cNvSpPr>
          <p:nvPr/>
        </p:nvSpPr>
        <p:spPr bwMode="auto">
          <a:xfrm>
            <a:off x="5799138" y="1490663"/>
            <a:ext cx="179387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5</a:t>
            </a:r>
          </a:p>
        </p:txBody>
      </p:sp>
      <p:sp>
        <p:nvSpPr>
          <p:cNvPr id="8252460" name="Rectangle 44"/>
          <p:cNvSpPr>
            <a:spLocks noChangeAspect="1" noChangeArrowheads="1"/>
          </p:cNvSpPr>
          <p:nvPr/>
        </p:nvSpPr>
        <p:spPr bwMode="auto">
          <a:xfrm>
            <a:off x="5800725" y="5207000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41</a:t>
            </a:r>
          </a:p>
        </p:txBody>
      </p:sp>
      <p:sp>
        <p:nvSpPr>
          <p:cNvPr id="8252461" name="Rectangle 45"/>
          <p:cNvSpPr>
            <a:spLocks noChangeAspect="1" noChangeArrowheads="1"/>
          </p:cNvSpPr>
          <p:nvPr/>
        </p:nvSpPr>
        <p:spPr bwMode="auto">
          <a:xfrm>
            <a:off x="7508875" y="5183188"/>
            <a:ext cx="179388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40</a:t>
            </a:r>
          </a:p>
        </p:txBody>
      </p:sp>
      <p:sp>
        <p:nvSpPr>
          <p:cNvPr id="8252462" name="Rectangle 46"/>
          <p:cNvSpPr>
            <a:spLocks noChangeAspect="1" noChangeArrowheads="1"/>
          </p:cNvSpPr>
          <p:nvPr/>
        </p:nvSpPr>
        <p:spPr bwMode="auto">
          <a:xfrm>
            <a:off x="6980238" y="5168900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32</a:t>
            </a:r>
          </a:p>
        </p:txBody>
      </p:sp>
      <p:sp>
        <p:nvSpPr>
          <p:cNvPr id="8252463" name="Rectangle 47"/>
          <p:cNvSpPr>
            <a:spLocks noChangeAspect="1" noChangeArrowheads="1"/>
          </p:cNvSpPr>
          <p:nvPr/>
        </p:nvSpPr>
        <p:spPr bwMode="auto">
          <a:xfrm>
            <a:off x="7143750" y="4718050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33</a:t>
            </a:r>
          </a:p>
        </p:txBody>
      </p:sp>
      <p:sp>
        <p:nvSpPr>
          <p:cNvPr id="8252464" name="Rectangle 48"/>
          <p:cNvSpPr>
            <a:spLocks noChangeAspect="1" noChangeArrowheads="1"/>
          </p:cNvSpPr>
          <p:nvPr/>
        </p:nvSpPr>
        <p:spPr bwMode="auto">
          <a:xfrm>
            <a:off x="6107113" y="4108450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</a:t>
            </a:r>
          </a:p>
        </p:txBody>
      </p:sp>
      <p:sp>
        <p:nvSpPr>
          <p:cNvPr id="8252465" name="Rectangle 49"/>
          <p:cNvSpPr>
            <a:spLocks noChangeAspect="1" noChangeArrowheads="1"/>
          </p:cNvSpPr>
          <p:nvPr/>
        </p:nvSpPr>
        <p:spPr bwMode="auto">
          <a:xfrm>
            <a:off x="6508750" y="5295900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24</a:t>
            </a:r>
          </a:p>
        </p:txBody>
      </p:sp>
      <p:sp>
        <p:nvSpPr>
          <p:cNvPr id="8252466" name="Rectangle 50"/>
          <p:cNvSpPr>
            <a:spLocks noChangeAspect="1" noChangeArrowheads="1"/>
          </p:cNvSpPr>
          <p:nvPr/>
        </p:nvSpPr>
        <p:spPr bwMode="auto">
          <a:xfrm>
            <a:off x="6686550" y="5307013"/>
            <a:ext cx="179388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42</a:t>
            </a:r>
          </a:p>
        </p:txBody>
      </p:sp>
      <p:sp>
        <p:nvSpPr>
          <p:cNvPr id="8252467" name="Rectangle 51"/>
          <p:cNvSpPr>
            <a:spLocks noChangeAspect="1" noChangeArrowheads="1"/>
          </p:cNvSpPr>
          <p:nvPr/>
        </p:nvSpPr>
        <p:spPr bwMode="auto">
          <a:xfrm>
            <a:off x="6783388" y="5232400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20</a:t>
            </a:r>
          </a:p>
        </p:txBody>
      </p:sp>
      <p:sp>
        <p:nvSpPr>
          <p:cNvPr id="8252468" name="Rectangle 52"/>
          <p:cNvSpPr>
            <a:spLocks noChangeAspect="1" noChangeArrowheads="1"/>
          </p:cNvSpPr>
          <p:nvPr/>
        </p:nvSpPr>
        <p:spPr bwMode="auto">
          <a:xfrm>
            <a:off x="6330950" y="5302250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16</a:t>
            </a:r>
          </a:p>
        </p:txBody>
      </p:sp>
      <p:sp>
        <p:nvSpPr>
          <p:cNvPr id="8252469" name="Text Box 53"/>
          <p:cNvSpPr txBox="1">
            <a:spLocks noChangeArrowheads="1"/>
          </p:cNvSpPr>
          <p:nvPr/>
        </p:nvSpPr>
        <p:spPr bwMode="auto">
          <a:xfrm>
            <a:off x="193675" y="1149350"/>
            <a:ext cx="1600200" cy="825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FFFF99"/>
                </a:solidFill>
                <a:latin typeface="Tahoma" pitchFamily="34" charset="0"/>
              </a:rPr>
              <a:t>Retorno sobre o Investimento</a:t>
            </a:r>
          </a:p>
        </p:txBody>
      </p:sp>
      <p:sp>
        <p:nvSpPr>
          <p:cNvPr id="8252470" name="Text Box 54"/>
          <p:cNvSpPr txBox="1">
            <a:spLocks noChangeArrowheads="1"/>
          </p:cNvSpPr>
          <p:nvPr/>
        </p:nvSpPr>
        <p:spPr bwMode="auto">
          <a:xfrm>
            <a:off x="6423025" y="5548313"/>
            <a:ext cx="2443163" cy="274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solidFill>
                  <a:srgbClr val="FFFF99"/>
                </a:solidFill>
                <a:latin typeface="Tahoma" pitchFamily="34" charset="0"/>
              </a:rPr>
              <a:t>IMPACTO SOCIO-AMBIENTAL</a:t>
            </a:r>
          </a:p>
        </p:txBody>
      </p:sp>
      <p:sp>
        <p:nvSpPr>
          <p:cNvPr id="8252471" name="Text Box 55"/>
          <p:cNvSpPr txBox="1">
            <a:spLocks noChangeArrowheads="1"/>
          </p:cNvSpPr>
          <p:nvPr/>
        </p:nvSpPr>
        <p:spPr bwMode="auto">
          <a:xfrm rot="-5433491">
            <a:off x="-110331" y="3459956"/>
            <a:ext cx="2965450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solidFill>
                  <a:srgbClr val="FFFF99"/>
                </a:solidFill>
                <a:latin typeface="Tahoma" pitchFamily="34" charset="0"/>
              </a:rPr>
              <a:t>ATRATIVIDADE  PARA  INVESTIDOR</a:t>
            </a:r>
          </a:p>
        </p:txBody>
      </p:sp>
      <p:sp>
        <p:nvSpPr>
          <p:cNvPr id="8252472" name="Text Box 56"/>
          <p:cNvSpPr txBox="1">
            <a:spLocks noChangeArrowheads="1"/>
          </p:cNvSpPr>
          <p:nvPr/>
        </p:nvSpPr>
        <p:spPr bwMode="auto">
          <a:xfrm>
            <a:off x="1525588" y="3382963"/>
            <a:ext cx="425450" cy="274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Tahoma" pitchFamily="34" charset="0"/>
              </a:rPr>
              <a:t>0,5</a:t>
            </a:r>
          </a:p>
        </p:txBody>
      </p:sp>
      <p:sp>
        <p:nvSpPr>
          <p:cNvPr id="8252473" name="Text Box 57"/>
          <p:cNvSpPr txBox="1">
            <a:spLocks noChangeArrowheads="1"/>
          </p:cNvSpPr>
          <p:nvPr/>
        </p:nvSpPr>
        <p:spPr bwMode="auto">
          <a:xfrm>
            <a:off x="1651000" y="5372100"/>
            <a:ext cx="611188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Tahoma" pitchFamily="34" charset="0"/>
              </a:rPr>
              <a:t>Baixo</a:t>
            </a:r>
          </a:p>
        </p:txBody>
      </p:sp>
      <p:sp>
        <p:nvSpPr>
          <p:cNvPr id="8252474" name="Text Box 58"/>
          <p:cNvSpPr txBox="1">
            <a:spLocks noChangeArrowheads="1"/>
          </p:cNvSpPr>
          <p:nvPr/>
        </p:nvSpPr>
        <p:spPr bwMode="auto">
          <a:xfrm>
            <a:off x="4948238" y="5372100"/>
            <a:ext cx="646112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Tahoma" pitchFamily="34" charset="0"/>
              </a:rPr>
              <a:t>Médio</a:t>
            </a:r>
          </a:p>
        </p:txBody>
      </p:sp>
      <p:sp>
        <p:nvSpPr>
          <p:cNvPr id="8252475" name="Text Box 59"/>
          <p:cNvSpPr txBox="1">
            <a:spLocks noChangeArrowheads="1"/>
          </p:cNvSpPr>
          <p:nvPr/>
        </p:nvSpPr>
        <p:spPr bwMode="auto">
          <a:xfrm>
            <a:off x="8450263" y="5372100"/>
            <a:ext cx="492125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Tahoma" pitchFamily="34" charset="0"/>
              </a:rPr>
              <a:t>Alto</a:t>
            </a:r>
          </a:p>
        </p:txBody>
      </p:sp>
      <p:sp>
        <p:nvSpPr>
          <p:cNvPr id="8252476" name="Text Box 60"/>
          <p:cNvSpPr txBox="1">
            <a:spLocks noChangeArrowheads="1"/>
          </p:cNvSpPr>
          <p:nvPr/>
        </p:nvSpPr>
        <p:spPr bwMode="auto">
          <a:xfrm>
            <a:off x="3449638" y="2933700"/>
            <a:ext cx="5540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Juruena</a:t>
            </a:r>
          </a:p>
        </p:txBody>
      </p:sp>
      <p:sp>
        <p:nvSpPr>
          <p:cNvPr id="8252477" name="Text Box 61"/>
          <p:cNvSpPr txBox="1">
            <a:spLocks noChangeArrowheads="1"/>
          </p:cNvSpPr>
          <p:nvPr/>
        </p:nvSpPr>
        <p:spPr bwMode="auto">
          <a:xfrm>
            <a:off x="2439988" y="2886075"/>
            <a:ext cx="715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Telles Pires</a:t>
            </a:r>
          </a:p>
        </p:txBody>
      </p:sp>
      <p:sp>
        <p:nvSpPr>
          <p:cNvPr id="8252478" name="Text Box 62"/>
          <p:cNvSpPr txBox="1">
            <a:spLocks noChangeArrowheads="1"/>
          </p:cNvSpPr>
          <p:nvPr/>
        </p:nvSpPr>
        <p:spPr bwMode="auto">
          <a:xfrm>
            <a:off x="6108700" y="4521200"/>
            <a:ext cx="366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ALL</a:t>
            </a:r>
          </a:p>
        </p:txBody>
      </p:sp>
      <p:sp>
        <p:nvSpPr>
          <p:cNvPr id="8252479" name="Text Box 63"/>
          <p:cNvSpPr txBox="1">
            <a:spLocks noChangeArrowheads="1"/>
          </p:cNvSpPr>
          <p:nvPr/>
        </p:nvSpPr>
        <p:spPr bwMode="auto">
          <a:xfrm>
            <a:off x="7577138" y="3905250"/>
            <a:ext cx="9683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BR163 Santarém</a:t>
            </a:r>
          </a:p>
        </p:txBody>
      </p:sp>
      <p:sp>
        <p:nvSpPr>
          <p:cNvPr id="8252480" name="Text Box 64"/>
          <p:cNvSpPr txBox="1">
            <a:spLocks noChangeArrowheads="1"/>
          </p:cNvSpPr>
          <p:nvPr/>
        </p:nvSpPr>
        <p:spPr bwMode="auto">
          <a:xfrm>
            <a:off x="6608763" y="4187825"/>
            <a:ext cx="660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Ferronorte</a:t>
            </a:r>
          </a:p>
        </p:txBody>
      </p:sp>
      <p:sp>
        <p:nvSpPr>
          <p:cNvPr id="8252481" name="Text Box 65"/>
          <p:cNvSpPr txBox="1">
            <a:spLocks noChangeArrowheads="1"/>
          </p:cNvSpPr>
          <p:nvPr/>
        </p:nvSpPr>
        <p:spPr bwMode="auto">
          <a:xfrm>
            <a:off x="5032375" y="4452938"/>
            <a:ext cx="552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Madeira</a:t>
            </a:r>
          </a:p>
        </p:txBody>
      </p:sp>
      <p:sp>
        <p:nvSpPr>
          <p:cNvPr id="8252482" name="Text Box 66"/>
          <p:cNvSpPr txBox="1">
            <a:spLocks noChangeArrowheads="1"/>
          </p:cNvSpPr>
          <p:nvPr/>
        </p:nvSpPr>
        <p:spPr bwMode="auto">
          <a:xfrm>
            <a:off x="6100763" y="3840163"/>
            <a:ext cx="938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BR163 Miritituba</a:t>
            </a:r>
          </a:p>
        </p:txBody>
      </p:sp>
      <p:sp>
        <p:nvSpPr>
          <p:cNvPr id="8252483" name="Text Box 67"/>
          <p:cNvSpPr txBox="1">
            <a:spLocks noChangeArrowheads="1"/>
          </p:cNvSpPr>
          <p:nvPr/>
        </p:nvSpPr>
        <p:spPr bwMode="auto">
          <a:xfrm>
            <a:off x="3836988" y="4600575"/>
            <a:ext cx="9683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BR242/Tocantins</a:t>
            </a:r>
          </a:p>
        </p:txBody>
      </p:sp>
      <p:sp>
        <p:nvSpPr>
          <p:cNvPr id="8252484" name="Text Box 68"/>
          <p:cNvSpPr txBox="1">
            <a:spLocks noChangeArrowheads="1"/>
          </p:cNvSpPr>
          <p:nvPr/>
        </p:nvSpPr>
        <p:spPr bwMode="auto">
          <a:xfrm>
            <a:off x="2178050" y="4418013"/>
            <a:ext cx="1068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Tocantins (Estreito)</a:t>
            </a:r>
          </a:p>
        </p:txBody>
      </p:sp>
      <p:sp>
        <p:nvSpPr>
          <p:cNvPr id="8252485" name="Text Box 69"/>
          <p:cNvSpPr txBox="1">
            <a:spLocks noChangeArrowheads="1"/>
          </p:cNvSpPr>
          <p:nvPr/>
        </p:nvSpPr>
        <p:spPr bwMode="auto">
          <a:xfrm>
            <a:off x="8345488" y="4586288"/>
            <a:ext cx="5254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BR 080</a:t>
            </a:r>
          </a:p>
        </p:txBody>
      </p:sp>
      <p:sp>
        <p:nvSpPr>
          <p:cNvPr id="8252486" name="Text Box 70"/>
          <p:cNvSpPr txBox="1">
            <a:spLocks noChangeArrowheads="1"/>
          </p:cNvSpPr>
          <p:nvPr/>
        </p:nvSpPr>
        <p:spPr bwMode="auto">
          <a:xfrm>
            <a:off x="2179638" y="2343150"/>
            <a:ext cx="593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Paraguai</a:t>
            </a:r>
          </a:p>
        </p:txBody>
      </p:sp>
      <p:sp>
        <p:nvSpPr>
          <p:cNvPr id="8252487" name="Text Box 71"/>
          <p:cNvSpPr txBox="1">
            <a:spLocks noChangeArrowheads="1"/>
          </p:cNvSpPr>
          <p:nvPr/>
        </p:nvSpPr>
        <p:spPr bwMode="auto">
          <a:xfrm>
            <a:off x="3405188" y="4970463"/>
            <a:ext cx="738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pt-BR" sz="800" b="0"/>
              <a:t>Guayaquil</a:t>
            </a:r>
          </a:p>
        </p:txBody>
      </p:sp>
      <p:sp>
        <p:nvSpPr>
          <p:cNvPr id="8252488" name="Text Box 72"/>
          <p:cNvSpPr txBox="1">
            <a:spLocks noChangeArrowheads="1"/>
          </p:cNvSpPr>
          <p:nvPr/>
        </p:nvSpPr>
        <p:spPr bwMode="auto">
          <a:xfrm>
            <a:off x="2724150" y="4749800"/>
            <a:ext cx="593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Araguaia</a:t>
            </a:r>
          </a:p>
        </p:txBody>
      </p:sp>
      <p:sp>
        <p:nvSpPr>
          <p:cNvPr id="8252489" name="Text Box 73"/>
          <p:cNvSpPr txBox="1">
            <a:spLocks noChangeArrowheads="1"/>
          </p:cNvSpPr>
          <p:nvPr/>
        </p:nvSpPr>
        <p:spPr bwMode="auto">
          <a:xfrm>
            <a:off x="1854200" y="4899025"/>
            <a:ext cx="977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Tocantins (Peixe)</a:t>
            </a:r>
          </a:p>
        </p:txBody>
      </p:sp>
      <p:sp>
        <p:nvSpPr>
          <p:cNvPr id="8252490" name="Text Box 74"/>
          <p:cNvSpPr txBox="1">
            <a:spLocks noChangeArrowheads="1"/>
          </p:cNvSpPr>
          <p:nvPr/>
        </p:nvSpPr>
        <p:spPr bwMode="auto">
          <a:xfrm>
            <a:off x="3859213" y="5307013"/>
            <a:ext cx="738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pt-BR" sz="800" b="0"/>
              <a:t>Paita</a:t>
            </a:r>
          </a:p>
        </p:txBody>
      </p:sp>
      <p:sp>
        <p:nvSpPr>
          <p:cNvPr id="8252491" name="Text Box 75"/>
          <p:cNvSpPr txBox="1">
            <a:spLocks noChangeArrowheads="1"/>
          </p:cNvSpPr>
          <p:nvPr/>
        </p:nvSpPr>
        <p:spPr bwMode="auto">
          <a:xfrm>
            <a:off x="4354513" y="528161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pt-BR" sz="800" b="0"/>
              <a:t>Manta Hidro</a:t>
            </a:r>
          </a:p>
        </p:txBody>
      </p:sp>
      <p:sp>
        <p:nvSpPr>
          <p:cNvPr id="8252492" name="Text Box 76"/>
          <p:cNvSpPr txBox="1">
            <a:spLocks noChangeArrowheads="1"/>
          </p:cNvSpPr>
          <p:nvPr/>
        </p:nvSpPr>
        <p:spPr bwMode="auto">
          <a:xfrm>
            <a:off x="7094538" y="443706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pt-BR" sz="800" b="0"/>
              <a:t>Peru Matarani</a:t>
            </a:r>
          </a:p>
        </p:txBody>
      </p:sp>
      <p:sp>
        <p:nvSpPr>
          <p:cNvPr id="8252493" name="Text Box 77"/>
          <p:cNvSpPr txBox="1">
            <a:spLocks noChangeArrowheads="1"/>
          </p:cNvSpPr>
          <p:nvPr/>
        </p:nvSpPr>
        <p:spPr bwMode="auto">
          <a:xfrm>
            <a:off x="6570663" y="4681538"/>
            <a:ext cx="738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7900"/>
            <a:r>
              <a:rPr lang="pt-BR" sz="800" b="0"/>
              <a:t>Produção</a:t>
            </a:r>
          </a:p>
        </p:txBody>
      </p:sp>
      <p:sp>
        <p:nvSpPr>
          <p:cNvPr id="8252499" name="Text Box 83"/>
          <p:cNvSpPr txBox="1">
            <a:spLocks noChangeArrowheads="1"/>
          </p:cNvSpPr>
          <p:nvPr/>
        </p:nvSpPr>
        <p:spPr bwMode="auto">
          <a:xfrm>
            <a:off x="5638800" y="4068763"/>
            <a:ext cx="525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BR 364</a:t>
            </a:r>
          </a:p>
        </p:txBody>
      </p:sp>
      <p:sp>
        <p:nvSpPr>
          <p:cNvPr id="8252500" name="Text Box 84"/>
          <p:cNvSpPr txBox="1">
            <a:spLocks noChangeArrowheads="1"/>
          </p:cNvSpPr>
          <p:nvPr/>
        </p:nvSpPr>
        <p:spPr bwMode="auto">
          <a:xfrm>
            <a:off x="5191125" y="1651000"/>
            <a:ext cx="12271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Manaus/Belém/Brasilia</a:t>
            </a:r>
          </a:p>
        </p:txBody>
      </p:sp>
      <p:sp>
        <p:nvSpPr>
          <p:cNvPr id="8252501" name="Rectangle 85"/>
          <p:cNvSpPr>
            <a:spLocks noChangeAspect="1" noChangeArrowheads="1"/>
          </p:cNvSpPr>
          <p:nvPr/>
        </p:nvSpPr>
        <p:spPr bwMode="auto">
          <a:xfrm>
            <a:off x="5997575" y="5203825"/>
            <a:ext cx="179388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6</a:t>
            </a:r>
          </a:p>
        </p:txBody>
      </p:sp>
      <p:sp>
        <p:nvSpPr>
          <p:cNvPr id="8252502" name="Rectangle 86"/>
          <p:cNvSpPr>
            <a:spLocks noChangeAspect="1" noChangeArrowheads="1"/>
          </p:cNvSpPr>
          <p:nvPr/>
        </p:nvSpPr>
        <p:spPr bwMode="auto">
          <a:xfrm>
            <a:off x="6948488" y="5289550"/>
            <a:ext cx="179387" cy="1317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28</a:t>
            </a:r>
          </a:p>
        </p:txBody>
      </p:sp>
      <p:sp>
        <p:nvSpPr>
          <p:cNvPr id="8252503" name="Rectangle 87"/>
          <p:cNvSpPr>
            <a:spLocks noChangeAspect="1" noChangeArrowheads="1"/>
          </p:cNvSpPr>
          <p:nvPr/>
        </p:nvSpPr>
        <p:spPr bwMode="auto">
          <a:xfrm>
            <a:off x="6892925" y="4849813"/>
            <a:ext cx="179388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29</a:t>
            </a:r>
          </a:p>
        </p:txBody>
      </p:sp>
      <p:sp>
        <p:nvSpPr>
          <p:cNvPr id="8252504" name="Text Box 88"/>
          <p:cNvSpPr txBox="1">
            <a:spLocks noChangeArrowheads="1"/>
          </p:cNvSpPr>
          <p:nvPr/>
        </p:nvSpPr>
        <p:spPr bwMode="auto">
          <a:xfrm>
            <a:off x="5465763" y="5021263"/>
            <a:ext cx="514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Guiana</a:t>
            </a:r>
          </a:p>
        </p:txBody>
      </p:sp>
      <p:sp>
        <p:nvSpPr>
          <p:cNvPr id="8252505" name="Rectangle 89"/>
          <p:cNvSpPr>
            <a:spLocks noChangeAspect="1" noChangeArrowheads="1"/>
          </p:cNvSpPr>
          <p:nvPr/>
        </p:nvSpPr>
        <p:spPr bwMode="auto">
          <a:xfrm>
            <a:off x="6175375" y="3668713"/>
            <a:ext cx="179388" cy="131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200"/>
              <a:t>3</a:t>
            </a:r>
          </a:p>
        </p:txBody>
      </p:sp>
      <p:sp>
        <p:nvSpPr>
          <p:cNvPr id="8252506" name="Text Box 90"/>
          <p:cNvSpPr txBox="1">
            <a:spLocks noChangeArrowheads="1"/>
          </p:cNvSpPr>
          <p:nvPr/>
        </p:nvSpPr>
        <p:spPr bwMode="auto">
          <a:xfrm>
            <a:off x="6335713" y="3625850"/>
            <a:ext cx="693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800" b="0"/>
              <a:t>EF Carajás</a:t>
            </a:r>
          </a:p>
        </p:txBody>
      </p:sp>
      <p:grpSp>
        <p:nvGrpSpPr>
          <p:cNvPr id="8252520" name="Group 104"/>
          <p:cNvGrpSpPr>
            <a:grpSpLocks/>
          </p:cNvGrpSpPr>
          <p:nvPr/>
        </p:nvGrpSpPr>
        <p:grpSpPr bwMode="auto">
          <a:xfrm>
            <a:off x="1695450" y="1403350"/>
            <a:ext cx="5846763" cy="3548063"/>
            <a:chOff x="1068" y="884"/>
            <a:chExt cx="3683" cy="2235"/>
          </a:xfrm>
        </p:grpSpPr>
        <p:sp>
          <p:nvSpPr>
            <p:cNvPr id="8252509" name="Oval 93"/>
            <p:cNvSpPr>
              <a:spLocks noChangeArrowheads="1"/>
            </p:cNvSpPr>
            <p:nvPr/>
          </p:nvSpPr>
          <p:spPr bwMode="auto">
            <a:xfrm>
              <a:off x="3289" y="884"/>
              <a:ext cx="804" cy="374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2512" name="Oval 96"/>
            <p:cNvSpPr>
              <a:spLocks noChangeArrowheads="1"/>
            </p:cNvSpPr>
            <p:nvPr/>
          </p:nvSpPr>
          <p:spPr bwMode="auto">
            <a:xfrm>
              <a:off x="3722" y="2231"/>
              <a:ext cx="804" cy="21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2513" name="Oval 97"/>
            <p:cNvSpPr>
              <a:spLocks noChangeArrowheads="1"/>
            </p:cNvSpPr>
            <p:nvPr/>
          </p:nvSpPr>
          <p:spPr bwMode="auto">
            <a:xfrm>
              <a:off x="2013" y="1861"/>
              <a:ext cx="804" cy="21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2514" name="Oval 98"/>
            <p:cNvSpPr>
              <a:spLocks noChangeArrowheads="1"/>
            </p:cNvSpPr>
            <p:nvPr/>
          </p:nvSpPr>
          <p:spPr bwMode="auto">
            <a:xfrm>
              <a:off x="1068" y="1416"/>
              <a:ext cx="804" cy="21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2515" name="Oval 99"/>
            <p:cNvSpPr>
              <a:spLocks noChangeArrowheads="1"/>
            </p:cNvSpPr>
            <p:nvPr/>
          </p:nvSpPr>
          <p:spPr bwMode="auto">
            <a:xfrm>
              <a:off x="3645" y="2401"/>
              <a:ext cx="804" cy="21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2516" name="Oval 100"/>
            <p:cNvSpPr>
              <a:spLocks noChangeArrowheads="1"/>
            </p:cNvSpPr>
            <p:nvPr/>
          </p:nvSpPr>
          <p:spPr bwMode="auto">
            <a:xfrm>
              <a:off x="3947" y="2608"/>
              <a:ext cx="804" cy="21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2517" name="Oval 101"/>
            <p:cNvSpPr>
              <a:spLocks noChangeArrowheads="1"/>
            </p:cNvSpPr>
            <p:nvPr/>
          </p:nvSpPr>
          <p:spPr bwMode="auto">
            <a:xfrm>
              <a:off x="3291" y="2527"/>
              <a:ext cx="804" cy="21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2518" name="Oval 102"/>
            <p:cNvSpPr>
              <a:spLocks noChangeArrowheads="1"/>
            </p:cNvSpPr>
            <p:nvPr/>
          </p:nvSpPr>
          <p:spPr bwMode="auto">
            <a:xfrm>
              <a:off x="2978" y="2760"/>
              <a:ext cx="804" cy="21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2519" name="Oval 103"/>
            <p:cNvSpPr>
              <a:spLocks noChangeArrowheads="1"/>
            </p:cNvSpPr>
            <p:nvPr/>
          </p:nvSpPr>
          <p:spPr bwMode="auto">
            <a:xfrm>
              <a:off x="2346" y="2906"/>
              <a:ext cx="804" cy="213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25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22" name="Rectangle 4"/>
          <p:cNvSpPr>
            <a:spLocks noChangeArrowheads="1"/>
          </p:cNvSpPr>
          <p:nvPr/>
        </p:nvSpPr>
        <p:spPr bwMode="auto">
          <a:xfrm>
            <a:off x="2590800" y="176213"/>
            <a:ext cx="68929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Economia Potencial Consolidada – Volumes de 2020</a:t>
            </a:r>
          </a:p>
        </p:txBody>
      </p:sp>
      <p:sp>
        <p:nvSpPr>
          <p:cNvPr id="8273923" name="Retângulo 175"/>
          <p:cNvSpPr>
            <a:spLocks noChangeArrowheads="1"/>
          </p:cNvSpPr>
          <p:nvPr/>
        </p:nvSpPr>
        <p:spPr bwMode="auto">
          <a:xfrm>
            <a:off x="817563" y="1481138"/>
            <a:ext cx="26765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Descrição do Eixo de Integração</a:t>
            </a:r>
          </a:p>
        </p:txBody>
      </p:sp>
      <p:sp>
        <p:nvSpPr>
          <p:cNvPr id="8273924" name="Retângulo 175"/>
          <p:cNvSpPr>
            <a:spLocks noChangeArrowheads="1"/>
          </p:cNvSpPr>
          <p:nvPr/>
        </p:nvSpPr>
        <p:spPr bwMode="auto">
          <a:xfrm>
            <a:off x="3740150" y="3279775"/>
            <a:ext cx="1470025" cy="1069975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defTabSz="977900"/>
            <a:r>
              <a:rPr lang="pt-BR" sz="1600">
                <a:cs typeface="Arial" charset="0"/>
              </a:rPr>
              <a:t>Economia</a:t>
            </a:r>
          </a:p>
          <a:p>
            <a:pPr marL="457200" indent="-457200" algn="ctr" defTabSz="977900"/>
            <a:r>
              <a:rPr lang="pt-BR" sz="1600">
                <a:cs typeface="Arial" charset="0"/>
              </a:rPr>
              <a:t>Anual </a:t>
            </a:r>
          </a:p>
          <a:p>
            <a:pPr marL="457200" indent="-457200" algn="ctr" defTabSz="977900"/>
            <a:r>
              <a:rPr lang="pt-BR" sz="1600">
                <a:cs typeface="Arial" charset="0"/>
              </a:rPr>
              <a:t>Potencial</a:t>
            </a:r>
          </a:p>
          <a:p>
            <a:pPr marL="457200" indent="-457200" algn="ctr" defTabSz="977900"/>
            <a:r>
              <a:rPr lang="pt-BR" sz="1600">
                <a:cs typeface="Arial" charset="0"/>
              </a:rPr>
              <a:t>Consolidada</a:t>
            </a:r>
          </a:p>
        </p:txBody>
      </p:sp>
      <p:sp>
        <p:nvSpPr>
          <p:cNvPr id="8273925" name="Retângulo 175"/>
          <p:cNvSpPr>
            <a:spLocks noChangeArrowheads="1"/>
          </p:cNvSpPr>
          <p:nvPr/>
        </p:nvSpPr>
        <p:spPr bwMode="auto">
          <a:xfrm>
            <a:off x="173038" y="1481138"/>
            <a:ext cx="604837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Eixo de </a:t>
            </a:r>
          </a:p>
          <a:p>
            <a:pPr algn="ctr" defTabSz="977900"/>
            <a:r>
              <a:rPr lang="pt-BR" sz="800">
                <a:solidFill>
                  <a:schemeClr val="tx2"/>
                </a:solidFill>
                <a:cs typeface="Arial" charset="0"/>
              </a:rPr>
              <a:t>Integração</a:t>
            </a:r>
          </a:p>
        </p:txBody>
      </p:sp>
      <p:sp>
        <p:nvSpPr>
          <p:cNvPr id="8273926" name="Rectangle 4"/>
          <p:cNvSpPr>
            <a:spLocks noChangeArrowheads="1"/>
          </p:cNvSpPr>
          <p:nvPr/>
        </p:nvSpPr>
        <p:spPr bwMode="auto">
          <a:xfrm>
            <a:off x="255588" y="938213"/>
            <a:ext cx="5321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s-ES_tradnl" b="0"/>
              <a:t>Status Agosto 2010</a:t>
            </a:r>
          </a:p>
          <a:p>
            <a:pPr defTabSz="957263">
              <a:buClr>
                <a:schemeClr val="tx2"/>
              </a:buClr>
            </a:pPr>
            <a:r>
              <a:rPr lang="es-ES_tradnl" b="0"/>
              <a:t>R$ Milhões</a:t>
            </a:r>
          </a:p>
        </p:txBody>
      </p:sp>
      <p:sp>
        <p:nvSpPr>
          <p:cNvPr id="8273927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273928" name="AutoShape 375"/>
          <p:cNvSpPr>
            <a:spLocks noChangeArrowheads="1"/>
          </p:cNvSpPr>
          <p:nvPr/>
        </p:nvSpPr>
        <p:spPr bwMode="auto">
          <a:xfrm rot="10800000">
            <a:off x="3370263" y="5881688"/>
            <a:ext cx="3270250" cy="968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graphicFrame>
        <p:nvGraphicFramePr>
          <p:cNvPr id="8274026" name="Group 106"/>
          <p:cNvGraphicFramePr>
            <a:graphicFrameLocks noGrp="1"/>
          </p:cNvGraphicFramePr>
          <p:nvPr>
            <p:ph sz="half" idx="4294967295"/>
          </p:nvPr>
        </p:nvGraphicFramePr>
        <p:xfrm>
          <a:off x="211138" y="2014538"/>
          <a:ext cx="4375150" cy="4057650"/>
        </p:xfrm>
        <a:graphic>
          <a:graphicData uri="http://schemas.openxmlformats.org/drawingml/2006/table">
            <a:tbl>
              <a:tblPr/>
              <a:tblGrid>
                <a:gridCol w="598487"/>
                <a:gridCol w="2697163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Melhorias em Eixos já Existentes: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 364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Manaus-Belém-Brasilia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 Carajás (Duplicação)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Ferrovia Ferronorte até Lucas do Rio Verde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Madeira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Desenvolvimento de Novos Eixos: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Paraguai/Paraná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Juruena/Tapajós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BR-163 via Miritituba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BR-242 + Hidrovia do Tocantins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73979" name="Rectangle 59"/>
          <p:cNvSpPr>
            <a:spLocks noChangeArrowheads="1"/>
          </p:cNvSpPr>
          <p:nvPr/>
        </p:nvSpPr>
        <p:spPr bwMode="auto">
          <a:xfrm>
            <a:off x="298450" y="24066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</a:t>
            </a:r>
          </a:p>
        </p:txBody>
      </p:sp>
      <p:sp>
        <p:nvSpPr>
          <p:cNvPr id="8273980" name="Rectangle 60"/>
          <p:cNvSpPr>
            <a:spLocks noChangeArrowheads="1"/>
          </p:cNvSpPr>
          <p:nvPr/>
        </p:nvSpPr>
        <p:spPr bwMode="auto">
          <a:xfrm>
            <a:off x="298450" y="26908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5</a:t>
            </a:r>
          </a:p>
        </p:txBody>
      </p:sp>
      <p:sp>
        <p:nvSpPr>
          <p:cNvPr id="8273981" name="Rectangle 61"/>
          <p:cNvSpPr>
            <a:spLocks noChangeArrowheads="1"/>
          </p:cNvSpPr>
          <p:nvPr/>
        </p:nvSpPr>
        <p:spPr bwMode="auto">
          <a:xfrm>
            <a:off x="298450" y="29765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</a:t>
            </a:r>
          </a:p>
        </p:txBody>
      </p:sp>
      <p:sp>
        <p:nvSpPr>
          <p:cNvPr id="8273982" name="Rectangle 62"/>
          <p:cNvSpPr>
            <a:spLocks noChangeArrowheads="1"/>
          </p:cNvSpPr>
          <p:nvPr/>
        </p:nvSpPr>
        <p:spPr bwMode="auto">
          <a:xfrm>
            <a:off x="298450" y="32623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8</a:t>
            </a:r>
          </a:p>
        </p:txBody>
      </p:sp>
      <p:sp>
        <p:nvSpPr>
          <p:cNvPr id="8273983" name="Rectangle 63"/>
          <p:cNvSpPr>
            <a:spLocks noChangeArrowheads="1"/>
          </p:cNvSpPr>
          <p:nvPr/>
        </p:nvSpPr>
        <p:spPr bwMode="auto">
          <a:xfrm>
            <a:off x="298450" y="35480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</a:t>
            </a:r>
          </a:p>
        </p:txBody>
      </p:sp>
      <p:sp>
        <p:nvSpPr>
          <p:cNvPr id="8273985" name="Rectangle 65"/>
          <p:cNvSpPr>
            <a:spLocks noChangeArrowheads="1"/>
          </p:cNvSpPr>
          <p:nvPr/>
        </p:nvSpPr>
        <p:spPr bwMode="auto">
          <a:xfrm>
            <a:off x="298450" y="438943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30</a:t>
            </a:r>
          </a:p>
        </p:txBody>
      </p:sp>
      <p:sp>
        <p:nvSpPr>
          <p:cNvPr id="8273986" name="Rectangle 66"/>
          <p:cNvSpPr>
            <a:spLocks noChangeArrowheads="1"/>
          </p:cNvSpPr>
          <p:nvPr/>
        </p:nvSpPr>
        <p:spPr bwMode="auto">
          <a:xfrm>
            <a:off x="298450" y="46736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13</a:t>
            </a:r>
          </a:p>
        </p:txBody>
      </p:sp>
      <p:sp>
        <p:nvSpPr>
          <p:cNvPr id="8273987" name="Rectangle 67"/>
          <p:cNvSpPr>
            <a:spLocks noChangeArrowheads="1"/>
          </p:cNvSpPr>
          <p:nvPr/>
        </p:nvSpPr>
        <p:spPr bwMode="auto">
          <a:xfrm>
            <a:off x="298450" y="49593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15</a:t>
            </a:r>
          </a:p>
        </p:txBody>
      </p:sp>
      <p:sp>
        <p:nvSpPr>
          <p:cNvPr id="8273988" name="Rectangle 68"/>
          <p:cNvSpPr>
            <a:spLocks noChangeArrowheads="1"/>
          </p:cNvSpPr>
          <p:nvPr/>
        </p:nvSpPr>
        <p:spPr bwMode="auto">
          <a:xfrm>
            <a:off x="298450" y="52451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27</a:t>
            </a:r>
          </a:p>
        </p:txBody>
      </p:sp>
      <p:sp>
        <p:nvSpPr>
          <p:cNvPr id="8273994" name="AutoShape 74"/>
          <p:cNvSpPr>
            <a:spLocks noChangeArrowheads="1"/>
          </p:cNvSpPr>
          <p:nvPr/>
        </p:nvSpPr>
        <p:spPr bwMode="auto">
          <a:xfrm>
            <a:off x="328613" y="6038850"/>
            <a:ext cx="9577387" cy="65087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273995" name="Rectangle 75"/>
          <p:cNvSpPr>
            <a:spLocks noChangeArrowheads="1"/>
          </p:cNvSpPr>
          <p:nvPr/>
        </p:nvSpPr>
        <p:spPr bwMode="auto">
          <a:xfrm>
            <a:off x="400050" y="6030913"/>
            <a:ext cx="9372600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Com a implementação de todos os nove eixos de integração priorizados, poderá-se alcançar uma economia anual potencial de 3,8 bilhões de reais, uma redução de 11,3% no custo logístico da Amazônia Legal utilizando-se os volumes previstos para 2020, gerando aumento da competitividade da região</a:t>
            </a:r>
          </a:p>
        </p:txBody>
      </p:sp>
      <p:sp>
        <p:nvSpPr>
          <p:cNvPr id="8274009" name="Text Box 85"/>
          <p:cNvSpPr txBox="1">
            <a:spLocks noChangeArrowheads="1"/>
          </p:cNvSpPr>
          <p:nvPr/>
        </p:nvSpPr>
        <p:spPr bwMode="auto">
          <a:xfrm>
            <a:off x="5457825" y="1290638"/>
            <a:ext cx="2393950" cy="135255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defTabSz="977900"/>
            <a:r>
              <a:rPr lang="pt-BR" sz="1600"/>
              <a:t>Custo Logístico da </a:t>
            </a:r>
          </a:p>
          <a:p>
            <a:pPr marL="457200" indent="-457200" algn="ctr" defTabSz="977900"/>
            <a:r>
              <a:rPr lang="pt-BR" sz="1600"/>
              <a:t>Amazônia Legal com </a:t>
            </a:r>
          </a:p>
          <a:p>
            <a:pPr marL="457200" indent="-457200" algn="ctr" defTabSz="977900"/>
            <a:r>
              <a:rPr lang="pt-BR" sz="1600"/>
              <a:t>os Volumes de 2020:</a:t>
            </a:r>
          </a:p>
          <a:p>
            <a:pPr marL="457200" indent="-457200" algn="ctr" defTabSz="977900"/>
            <a:r>
              <a:rPr lang="pt-BR" sz="1600"/>
              <a:t> </a:t>
            </a:r>
          </a:p>
          <a:p>
            <a:pPr marL="457200" indent="-457200" algn="ctr" defTabSz="977900"/>
            <a:r>
              <a:rPr lang="pt-BR" sz="1600"/>
              <a:t>R$ 33,5 Bilhões</a:t>
            </a:r>
          </a:p>
        </p:txBody>
      </p:sp>
      <p:sp>
        <p:nvSpPr>
          <p:cNvPr id="8274010" name="Rectangle 6"/>
          <p:cNvSpPr>
            <a:spLocks noChangeArrowheads="1"/>
          </p:cNvSpPr>
          <p:nvPr/>
        </p:nvSpPr>
        <p:spPr bwMode="auto">
          <a:xfrm>
            <a:off x="5551488" y="930275"/>
            <a:ext cx="20891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Custo Logístico</a:t>
            </a:r>
          </a:p>
        </p:txBody>
      </p:sp>
      <p:sp>
        <p:nvSpPr>
          <p:cNvPr id="8274011" name="Line 7"/>
          <p:cNvSpPr>
            <a:spLocks noChangeShapeType="1"/>
          </p:cNvSpPr>
          <p:nvPr/>
        </p:nvSpPr>
        <p:spPr bwMode="auto">
          <a:xfrm>
            <a:off x="5435600" y="1187450"/>
            <a:ext cx="2281238" cy="95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74013" name="AutoShape 93"/>
          <p:cNvSpPr>
            <a:spLocks/>
          </p:cNvSpPr>
          <p:nvPr/>
        </p:nvSpPr>
        <p:spPr bwMode="auto">
          <a:xfrm>
            <a:off x="3336925" y="2430463"/>
            <a:ext cx="312738" cy="2984500"/>
          </a:xfrm>
          <a:prstGeom prst="rightBrace">
            <a:avLst>
              <a:gd name="adj1" fmla="val 79526"/>
              <a:gd name="adj2" fmla="val 50000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74015" name="Text Box 95"/>
          <p:cNvSpPr txBox="1">
            <a:spLocks noChangeArrowheads="1"/>
          </p:cNvSpPr>
          <p:nvPr/>
        </p:nvSpPr>
        <p:spPr bwMode="auto">
          <a:xfrm>
            <a:off x="6423025" y="2692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/>
              <a:t>_</a:t>
            </a:r>
          </a:p>
        </p:txBody>
      </p:sp>
      <p:sp>
        <p:nvSpPr>
          <p:cNvPr id="8274016" name="Text Box 96"/>
          <p:cNvSpPr txBox="1">
            <a:spLocks noChangeArrowheads="1"/>
          </p:cNvSpPr>
          <p:nvPr/>
        </p:nvSpPr>
        <p:spPr bwMode="auto">
          <a:xfrm>
            <a:off x="5297488" y="3638550"/>
            <a:ext cx="30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/>
              <a:t>=</a:t>
            </a:r>
          </a:p>
        </p:txBody>
      </p:sp>
      <p:sp>
        <p:nvSpPr>
          <p:cNvPr id="8274017" name="Retângulo 175"/>
          <p:cNvSpPr>
            <a:spLocks noChangeArrowheads="1"/>
          </p:cNvSpPr>
          <p:nvPr/>
        </p:nvSpPr>
        <p:spPr bwMode="auto">
          <a:xfrm>
            <a:off x="3740150" y="3279775"/>
            <a:ext cx="4124325" cy="1108075"/>
          </a:xfrm>
          <a:prstGeom prst="rect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defTabSz="977900"/>
            <a:endParaRPr lang="pt-BR" sz="1600">
              <a:cs typeface="Arial" charset="0"/>
            </a:endParaRPr>
          </a:p>
          <a:p>
            <a:pPr marL="457200" indent="-457200" algn="ctr" defTabSz="977900"/>
            <a:endParaRPr lang="pt-BR" sz="1600">
              <a:cs typeface="Arial" charset="0"/>
            </a:endParaRPr>
          </a:p>
          <a:p>
            <a:pPr marL="457200" indent="-457200" algn="ctr" defTabSz="977900"/>
            <a:endParaRPr lang="pt-BR" sz="1600">
              <a:cs typeface="Arial" charset="0"/>
            </a:endParaRPr>
          </a:p>
          <a:p>
            <a:pPr marL="457200" indent="-457200" algn="ctr" defTabSz="977900"/>
            <a:endParaRPr lang="pt-BR" sz="1600">
              <a:cs typeface="Arial" charset="0"/>
            </a:endParaRPr>
          </a:p>
        </p:txBody>
      </p:sp>
      <p:sp>
        <p:nvSpPr>
          <p:cNvPr id="8274018" name="Retângulo 175"/>
          <p:cNvSpPr>
            <a:spLocks noChangeArrowheads="1"/>
          </p:cNvSpPr>
          <p:nvPr/>
        </p:nvSpPr>
        <p:spPr bwMode="auto">
          <a:xfrm>
            <a:off x="5905500" y="3616325"/>
            <a:ext cx="1614488" cy="581025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defTabSz="977900"/>
            <a:r>
              <a:rPr lang="pt-BR" sz="1600">
                <a:cs typeface="Arial" charset="0"/>
              </a:rPr>
              <a:t>R$ 3,8 Bilhões</a:t>
            </a:r>
          </a:p>
          <a:p>
            <a:pPr marL="457200" indent="-457200" algn="ctr" defTabSz="977900"/>
            <a:r>
              <a:rPr lang="pt-BR" sz="1600">
                <a:cs typeface="Arial" charset="0"/>
              </a:rPr>
              <a:t>(11.3%)</a:t>
            </a:r>
          </a:p>
        </p:txBody>
      </p:sp>
      <p:sp>
        <p:nvSpPr>
          <p:cNvPr id="8274020" name="Text Box 85"/>
          <p:cNvSpPr txBox="1">
            <a:spLocks noChangeArrowheads="1"/>
          </p:cNvSpPr>
          <p:nvPr/>
        </p:nvSpPr>
        <p:spPr bwMode="auto">
          <a:xfrm>
            <a:off x="5497513" y="4938713"/>
            <a:ext cx="2393950" cy="37465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defTabSz="977900"/>
            <a:r>
              <a:rPr lang="pt-BR" sz="1600"/>
              <a:t>R$ 29,7 Bilhões</a:t>
            </a:r>
          </a:p>
        </p:txBody>
      </p:sp>
      <p:sp>
        <p:nvSpPr>
          <p:cNvPr id="8274021" name="Text Box 101"/>
          <p:cNvSpPr txBox="1">
            <a:spLocks noChangeArrowheads="1"/>
          </p:cNvSpPr>
          <p:nvPr/>
        </p:nvSpPr>
        <p:spPr bwMode="auto">
          <a:xfrm>
            <a:off x="6469063" y="4448175"/>
            <a:ext cx="30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13" name="Rectangle 13"/>
          <p:cNvSpPr>
            <a:spLocks noChangeArrowheads="1"/>
          </p:cNvSpPr>
          <p:nvPr/>
        </p:nvSpPr>
        <p:spPr bwMode="auto">
          <a:xfrm>
            <a:off x="2566988" y="177800"/>
            <a:ext cx="5694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pPr defTabSz="89535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Entrevistas e Fontes</a:t>
            </a:r>
          </a:p>
        </p:txBody>
      </p:sp>
      <p:sp>
        <p:nvSpPr>
          <p:cNvPr id="8021008" name="Text Box 16"/>
          <p:cNvSpPr txBox="1">
            <a:spLocks noChangeArrowheads="1"/>
          </p:cNvSpPr>
          <p:nvPr/>
        </p:nvSpPr>
        <p:spPr bwMode="auto">
          <a:xfrm>
            <a:off x="7335838" y="1431925"/>
            <a:ext cx="2570162" cy="530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t-BR" sz="1100" b="0"/>
              <a:t> Agências reguladoras: ANA (Água), ANEEL, ANP, ANTAQ, ANTT</a:t>
            </a:r>
          </a:p>
          <a:p>
            <a:pPr>
              <a:buFontTx/>
              <a:buChar char="-"/>
            </a:pPr>
            <a:r>
              <a:rPr lang="pt-BR" sz="1100" b="0"/>
              <a:t> Companhia Docas de Santana</a:t>
            </a:r>
          </a:p>
          <a:p>
            <a:pPr>
              <a:buFontTx/>
              <a:buChar char="-"/>
            </a:pPr>
            <a:r>
              <a:rPr lang="pt-BR" sz="1100" b="0"/>
              <a:t> Companhia Docas do Par</a:t>
            </a:r>
            <a:r>
              <a:rPr lang="pt-BR" sz="1100" b="0">
                <a:latin typeface="Tahoma"/>
              </a:rPr>
              <a:t>á</a:t>
            </a:r>
            <a:endParaRPr lang="pt-BR" sz="1100" b="0"/>
          </a:p>
          <a:p>
            <a:pPr>
              <a:buFontTx/>
              <a:buChar char="-"/>
            </a:pPr>
            <a:r>
              <a:rPr lang="pt-BR" sz="1100" b="0"/>
              <a:t> Conab</a:t>
            </a:r>
          </a:p>
          <a:p>
            <a:pPr>
              <a:buFontTx/>
              <a:buChar char="-"/>
            </a:pPr>
            <a:r>
              <a:rPr lang="pt-BR" sz="1100" b="0"/>
              <a:t> DER</a:t>
            </a:r>
          </a:p>
          <a:p>
            <a:pPr>
              <a:buFontTx/>
              <a:buChar char="-"/>
            </a:pPr>
            <a:r>
              <a:rPr lang="pt-BR" sz="1100" b="0"/>
              <a:t> DNIT</a:t>
            </a:r>
          </a:p>
          <a:p>
            <a:pPr>
              <a:buFontTx/>
              <a:buChar char="-"/>
            </a:pPr>
            <a:r>
              <a:rPr lang="pt-BR" sz="1100" b="0"/>
              <a:t> DNPM</a:t>
            </a:r>
          </a:p>
          <a:p>
            <a:pPr>
              <a:buFontTx/>
              <a:buChar char="-"/>
            </a:pPr>
            <a:r>
              <a:rPr lang="pt-BR" sz="1100" b="0"/>
              <a:t> EMAP (Docas Maranhão)</a:t>
            </a:r>
          </a:p>
          <a:p>
            <a:pPr>
              <a:buFontTx/>
              <a:buChar char="-"/>
            </a:pPr>
            <a:r>
              <a:rPr lang="pt-BR" sz="1100" b="0"/>
              <a:t> Embrapa</a:t>
            </a:r>
          </a:p>
          <a:p>
            <a:pPr>
              <a:buFontTx/>
              <a:buChar char="-"/>
            </a:pPr>
            <a:r>
              <a:rPr lang="pt-BR" sz="1100" b="0"/>
              <a:t> Engenharia do Ex</a:t>
            </a:r>
            <a:r>
              <a:rPr lang="pt-BR" sz="1100" b="0">
                <a:latin typeface="Tahoma"/>
              </a:rPr>
              <a:t>é</a:t>
            </a:r>
            <a:r>
              <a:rPr lang="pt-BR" sz="1100" b="0"/>
              <a:t>rcito</a:t>
            </a:r>
          </a:p>
          <a:p>
            <a:pPr>
              <a:buFontTx/>
              <a:buChar char="-"/>
            </a:pPr>
            <a:r>
              <a:rPr lang="pt-BR" sz="1100" b="0"/>
              <a:t> Infraero</a:t>
            </a:r>
          </a:p>
          <a:p>
            <a:pPr>
              <a:buFontTx/>
              <a:buChar char="-"/>
            </a:pPr>
            <a:r>
              <a:rPr lang="pt-BR" sz="1100" b="0"/>
              <a:t> Minist</a:t>
            </a:r>
            <a:r>
              <a:rPr lang="pt-BR" sz="1100" b="0">
                <a:latin typeface="Tahoma"/>
              </a:rPr>
              <a:t>é</a:t>
            </a:r>
            <a:r>
              <a:rPr lang="pt-BR" sz="1100" b="0"/>
              <a:t>rio da Agricultura</a:t>
            </a:r>
          </a:p>
          <a:p>
            <a:pPr>
              <a:buFontTx/>
              <a:buChar char="-"/>
            </a:pPr>
            <a:r>
              <a:rPr lang="pt-BR" sz="1100" b="0"/>
              <a:t> Minist</a:t>
            </a:r>
            <a:r>
              <a:rPr lang="pt-BR" sz="1100" b="0">
                <a:latin typeface="Tahoma"/>
              </a:rPr>
              <a:t>é</a:t>
            </a:r>
            <a:r>
              <a:rPr lang="pt-BR" sz="1100" b="0"/>
              <a:t>rio dos Transportes</a:t>
            </a:r>
          </a:p>
          <a:p>
            <a:pPr>
              <a:buFontTx/>
              <a:buChar char="-"/>
            </a:pPr>
            <a:r>
              <a:rPr lang="pt-BR" sz="1100" b="0"/>
              <a:t> Porto de Caracara</a:t>
            </a:r>
            <a:r>
              <a:rPr lang="pt-BR" sz="1100" b="0">
                <a:latin typeface="Tahoma"/>
              </a:rPr>
              <a:t>í</a:t>
            </a:r>
            <a:r>
              <a:rPr lang="pt-BR" sz="1100" b="0"/>
              <a:t> (RR)</a:t>
            </a:r>
          </a:p>
          <a:p>
            <a:pPr>
              <a:buFontTx/>
              <a:buChar char="-"/>
            </a:pPr>
            <a:r>
              <a:rPr lang="pt-BR" sz="1100" b="0"/>
              <a:t> Sebrae</a:t>
            </a:r>
          </a:p>
          <a:p>
            <a:pPr>
              <a:buFontTx/>
              <a:buChar char="-"/>
            </a:pPr>
            <a:r>
              <a:rPr lang="pt-BR" sz="1100" b="0"/>
              <a:t> Secretaria Especial de Portos</a:t>
            </a:r>
          </a:p>
          <a:p>
            <a:pPr>
              <a:buFontTx/>
              <a:buChar char="-"/>
            </a:pPr>
            <a:r>
              <a:rPr lang="pt-BR" sz="1100" b="0"/>
              <a:t> Secretarias de Estado de</a:t>
            </a:r>
          </a:p>
          <a:p>
            <a:pPr lvl="1">
              <a:buFontTx/>
              <a:buChar char="-"/>
            </a:pPr>
            <a:r>
              <a:rPr lang="pt-BR" sz="1100" b="0"/>
              <a:t> Agricultura</a:t>
            </a:r>
          </a:p>
          <a:p>
            <a:pPr lvl="1">
              <a:buFontTx/>
              <a:buChar char="-"/>
            </a:pPr>
            <a:r>
              <a:rPr lang="pt-BR" sz="1100" b="0"/>
              <a:t> Desenvolvimento</a:t>
            </a:r>
          </a:p>
          <a:p>
            <a:pPr lvl="1">
              <a:buFontTx/>
              <a:buChar char="-"/>
            </a:pPr>
            <a:r>
              <a:rPr lang="pt-BR" sz="1100" b="0"/>
              <a:t> Finan</a:t>
            </a:r>
            <a:r>
              <a:rPr lang="pt-BR" sz="1100" b="0">
                <a:latin typeface="Tahoma"/>
              </a:rPr>
              <a:t>ç</a:t>
            </a:r>
            <a:r>
              <a:rPr lang="pt-BR" sz="1100" b="0"/>
              <a:t>as</a:t>
            </a:r>
          </a:p>
          <a:p>
            <a:pPr lvl="1">
              <a:buFontTx/>
              <a:buChar char="-"/>
            </a:pPr>
            <a:r>
              <a:rPr lang="pt-BR" sz="1100" b="0"/>
              <a:t> Ind</a:t>
            </a:r>
            <a:r>
              <a:rPr lang="pt-BR" sz="1100" b="0">
                <a:latin typeface="Tahoma"/>
              </a:rPr>
              <a:t>ú</a:t>
            </a:r>
            <a:r>
              <a:rPr lang="pt-BR" sz="1100" b="0"/>
              <a:t>stria</a:t>
            </a:r>
          </a:p>
          <a:p>
            <a:pPr lvl="1">
              <a:buFontTx/>
              <a:buChar char="-"/>
            </a:pPr>
            <a:r>
              <a:rPr lang="pt-BR" sz="1100" b="0"/>
              <a:t> Infra-estrutura e obras</a:t>
            </a:r>
          </a:p>
          <a:p>
            <a:pPr lvl="1">
              <a:buFontTx/>
              <a:buChar char="-"/>
            </a:pPr>
            <a:r>
              <a:rPr lang="pt-BR" sz="1100" b="0"/>
              <a:t> Meio-Ambiente</a:t>
            </a:r>
          </a:p>
          <a:p>
            <a:pPr lvl="1">
              <a:buFontTx/>
              <a:buChar char="-"/>
            </a:pPr>
            <a:r>
              <a:rPr lang="pt-BR" sz="1100" b="0"/>
              <a:t> Planejamento</a:t>
            </a:r>
          </a:p>
          <a:p>
            <a:pPr>
              <a:buFontTx/>
              <a:buChar char="-"/>
            </a:pPr>
            <a:r>
              <a:rPr lang="pt-BR" sz="1100" b="0"/>
              <a:t> SNPH (Docas Amazonas)</a:t>
            </a:r>
          </a:p>
          <a:p>
            <a:pPr>
              <a:buFontTx/>
              <a:buChar char="-"/>
            </a:pPr>
            <a:r>
              <a:rPr lang="pt-BR" sz="1100" b="0"/>
              <a:t> SOPFH (Docas Rondônia)</a:t>
            </a:r>
          </a:p>
          <a:p>
            <a:pPr>
              <a:buFontTx/>
              <a:buChar char="-"/>
            </a:pPr>
            <a:r>
              <a:rPr lang="pt-BR" sz="1100" b="0"/>
              <a:t> Suframa</a:t>
            </a:r>
          </a:p>
          <a:p>
            <a:pPr>
              <a:buFontTx/>
              <a:buChar char="-"/>
            </a:pPr>
            <a:r>
              <a:rPr lang="pt-BR" sz="1100" b="0"/>
              <a:t> Universidades: UFPA, UFAM</a:t>
            </a:r>
          </a:p>
          <a:p>
            <a:pPr>
              <a:buFontTx/>
              <a:buChar char="-"/>
            </a:pPr>
            <a:r>
              <a:rPr lang="pt-BR" sz="1100" b="0"/>
              <a:t> Ministérios e Autarquias em 7 países sul americanos</a:t>
            </a:r>
          </a:p>
        </p:txBody>
      </p:sp>
      <p:sp>
        <p:nvSpPr>
          <p:cNvPr id="8021012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" y="6669088"/>
            <a:ext cx="9028113" cy="13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900" b="0"/>
              <a:t>	Fonte:	 </a:t>
            </a:r>
            <a:r>
              <a:rPr lang="en-US" sz="900" b="0"/>
              <a:t>A</a:t>
            </a:r>
            <a:r>
              <a:rPr lang="pt-BR" sz="900" b="0"/>
              <a:t>nálise Macrologística</a:t>
            </a:r>
          </a:p>
        </p:txBody>
      </p:sp>
      <p:sp>
        <p:nvSpPr>
          <p:cNvPr id="8021011" name="AutoShape 19"/>
          <p:cNvSpPr>
            <a:spLocks noChangeArrowheads="1"/>
          </p:cNvSpPr>
          <p:nvPr/>
        </p:nvSpPr>
        <p:spPr bwMode="auto">
          <a:xfrm>
            <a:off x="2384425" y="6110288"/>
            <a:ext cx="4919663" cy="576262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021013" name="Rectangle 21"/>
          <p:cNvSpPr>
            <a:spLocks noChangeArrowheads="1"/>
          </p:cNvSpPr>
          <p:nvPr/>
        </p:nvSpPr>
        <p:spPr bwMode="auto">
          <a:xfrm>
            <a:off x="2405063" y="6161088"/>
            <a:ext cx="4837112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Ao longo de todo o projeto foram realizadas mais de 200 entrevistas pessoais</a:t>
            </a:r>
          </a:p>
        </p:txBody>
      </p:sp>
      <p:sp>
        <p:nvSpPr>
          <p:cNvPr id="8021014" name="AutoShape 22"/>
          <p:cNvSpPr>
            <a:spLocks noChangeArrowheads="1"/>
          </p:cNvSpPr>
          <p:nvPr/>
        </p:nvSpPr>
        <p:spPr bwMode="auto">
          <a:xfrm rot="5400000">
            <a:off x="4687888" y="4462463"/>
            <a:ext cx="190500" cy="2908300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021016" name="AutoShape 24"/>
          <p:cNvSpPr>
            <a:spLocks noChangeArrowheads="1"/>
          </p:cNvSpPr>
          <p:nvPr/>
        </p:nvSpPr>
        <p:spPr bwMode="auto">
          <a:xfrm rot="5400000">
            <a:off x="1292225" y="-49212"/>
            <a:ext cx="428625" cy="2438400"/>
          </a:xfrm>
          <a:prstGeom prst="homePlate">
            <a:avLst>
              <a:gd name="adj" fmla="val 1306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pt-BR"/>
          </a:p>
        </p:txBody>
      </p:sp>
      <p:sp>
        <p:nvSpPr>
          <p:cNvPr id="8021017" name="Rectangle 25"/>
          <p:cNvSpPr>
            <a:spLocks noChangeArrowheads="1"/>
          </p:cNvSpPr>
          <p:nvPr/>
        </p:nvSpPr>
        <p:spPr bwMode="auto">
          <a:xfrm>
            <a:off x="444500" y="1039813"/>
            <a:ext cx="215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500" b="0"/>
              <a:t>Associações Produtivas</a:t>
            </a:r>
          </a:p>
        </p:txBody>
      </p:sp>
      <p:sp>
        <p:nvSpPr>
          <p:cNvPr id="8021088" name="Text Box 96"/>
          <p:cNvSpPr txBox="1">
            <a:spLocks noChangeArrowheads="1"/>
          </p:cNvSpPr>
          <p:nvPr/>
        </p:nvSpPr>
        <p:spPr bwMode="auto">
          <a:xfrm>
            <a:off x="393700" y="1452563"/>
            <a:ext cx="2109788" cy="497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t-BR" sz="1100" b="0"/>
              <a:t> ABAL (Aluminio)</a:t>
            </a:r>
          </a:p>
          <a:p>
            <a:pPr>
              <a:buFontTx/>
              <a:buChar char="-"/>
            </a:pPr>
            <a:r>
              <a:rPr lang="pt-BR" sz="1100" b="0"/>
              <a:t> ABC (Cobre)</a:t>
            </a:r>
          </a:p>
          <a:p>
            <a:pPr>
              <a:buFontTx/>
              <a:buChar char="-"/>
            </a:pPr>
            <a:r>
              <a:rPr lang="pt-BR" sz="1100" b="0"/>
              <a:t> Abegas (Gás)</a:t>
            </a:r>
          </a:p>
          <a:p>
            <a:pPr>
              <a:buFontTx/>
              <a:buChar char="-"/>
            </a:pPr>
            <a:r>
              <a:rPr lang="pt-BR" sz="1100" b="0"/>
              <a:t> ABIEC (Carnes)</a:t>
            </a:r>
          </a:p>
          <a:p>
            <a:pPr>
              <a:buFontTx/>
              <a:buChar char="-"/>
            </a:pPr>
            <a:r>
              <a:rPr lang="pt-BR" sz="1100" b="0"/>
              <a:t> Abimilho</a:t>
            </a:r>
          </a:p>
          <a:p>
            <a:pPr>
              <a:buFontTx/>
              <a:buChar char="-"/>
            </a:pPr>
            <a:r>
              <a:rPr lang="pt-BR" sz="1100" b="0"/>
              <a:t> ABINEE (Eletroeletrônico)</a:t>
            </a:r>
          </a:p>
          <a:p>
            <a:pPr>
              <a:buFontTx/>
              <a:buChar char="-"/>
            </a:pPr>
            <a:r>
              <a:rPr lang="pt-BR" sz="1100" b="0"/>
              <a:t> ABIOVE (Óleos Vegetais)</a:t>
            </a:r>
          </a:p>
          <a:p>
            <a:pPr>
              <a:buFontTx/>
              <a:buChar char="-"/>
            </a:pPr>
            <a:r>
              <a:rPr lang="pt-BR" sz="1100" b="0"/>
              <a:t> Abiquim (Petroquímicos)</a:t>
            </a:r>
          </a:p>
          <a:p>
            <a:pPr>
              <a:buFontTx/>
              <a:buChar char="-"/>
            </a:pPr>
            <a:r>
              <a:rPr lang="pt-BR" sz="1100" b="0"/>
              <a:t> ABIR (Refrigerantes)</a:t>
            </a:r>
          </a:p>
          <a:p>
            <a:pPr>
              <a:buFontTx/>
              <a:buChar char="-"/>
            </a:pPr>
            <a:r>
              <a:rPr lang="pt-BR" sz="1100" b="0"/>
              <a:t> Abraciclo (Motos)</a:t>
            </a:r>
          </a:p>
          <a:p>
            <a:pPr>
              <a:buFontTx/>
              <a:buChar char="-"/>
            </a:pPr>
            <a:r>
              <a:rPr lang="pt-BR" sz="1100" b="0"/>
              <a:t> ACISA (Ass.Com.Acre)</a:t>
            </a:r>
          </a:p>
          <a:p>
            <a:pPr>
              <a:buFontTx/>
              <a:buChar char="-"/>
            </a:pPr>
            <a:r>
              <a:rPr lang="pt-BR" sz="1100" b="0"/>
              <a:t> AIMEX (Madeira)</a:t>
            </a:r>
          </a:p>
          <a:p>
            <a:pPr>
              <a:buFontTx/>
              <a:buChar char="-"/>
            </a:pPr>
            <a:r>
              <a:rPr lang="pt-BR" sz="1100" b="0"/>
              <a:t> ANDA (Adubos)</a:t>
            </a:r>
          </a:p>
          <a:p>
            <a:pPr>
              <a:buFontTx/>
              <a:buChar char="-"/>
            </a:pPr>
            <a:r>
              <a:rPr lang="pt-BR" sz="1100" b="0"/>
              <a:t> Aprosoja</a:t>
            </a:r>
          </a:p>
          <a:p>
            <a:pPr>
              <a:buFontTx/>
              <a:buChar char="-"/>
            </a:pPr>
            <a:r>
              <a:rPr lang="pt-BR" sz="1100" b="0"/>
              <a:t> Bioagência (Cana-de-Açúcar)</a:t>
            </a:r>
          </a:p>
          <a:p>
            <a:pPr>
              <a:buFontTx/>
              <a:buChar char="-"/>
            </a:pPr>
            <a:r>
              <a:rPr lang="pt-BR" sz="1100" b="0"/>
              <a:t> Bracelpa (Celulose)</a:t>
            </a:r>
          </a:p>
          <a:p>
            <a:pPr>
              <a:buFontTx/>
              <a:buChar char="-"/>
            </a:pPr>
            <a:r>
              <a:rPr lang="pt-BR" sz="1100" b="0"/>
              <a:t> CNA (Agricultura)</a:t>
            </a:r>
          </a:p>
          <a:p>
            <a:pPr>
              <a:buFontTx/>
              <a:buChar char="-"/>
            </a:pPr>
            <a:r>
              <a:rPr lang="pt-BR" sz="1100" b="0"/>
              <a:t> CNI (Indústrias)</a:t>
            </a:r>
          </a:p>
          <a:p>
            <a:pPr>
              <a:buFontTx/>
              <a:buChar char="-"/>
            </a:pPr>
            <a:r>
              <a:rPr lang="pt-BR" sz="1100" b="0"/>
              <a:t> CNT (Transportes)</a:t>
            </a:r>
          </a:p>
          <a:p>
            <a:pPr>
              <a:buFontTx/>
              <a:buChar char="-"/>
            </a:pPr>
            <a:r>
              <a:rPr lang="pt-BR" sz="1100" b="0"/>
              <a:t> EAZPAR (Silvicultura)</a:t>
            </a:r>
          </a:p>
          <a:p>
            <a:pPr>
              <a:buFontTx/>
              <a:buChar char="-"/>
            </a:pPr>
            <a:r>
              <a:rPr lang="pt-BR" sz="1100" b="0"/>
              <a:t> Fed.Agric. Estaduais</a:t>
            </a:r>
          </a:p>
          <a:p>
            <a:pPr>
              <a:buFontTx/>
              <a:buChar char="-"/>
            </a:pPr>
            <a:r>
              <a:rPr lang="pt-BR" sz="1100" b="0"/>
              <a:t> Fed.Indúst.Estaduais</a:t>
            </a:r>
          </a:p>
          <a:p>
            <a:pPr>
              <a:buFontTx/>
              <a:buChar char="-"/>
            </a:pPr>
            <a:r>
              <a:rPr lang="pt-BR" sz="1100" b="0"/>
              <a:t> IBRAM (Mineração)</a:t>
            </a:r>
          </a:p>
          <a:p>
            <a:pPr>
              <a:buFontTx/>
              <a:buChar char="-"/>
            </a:pPr>
            <a:r>
              <a:rPr lang="pt-BR" sz="1100" b="0"/>
              <a:t> IMEA (Agricultura)</a:t>
            </a:r>
          </a:p>
          <a:p>
            <a:pPr>
              <a:buFontTx/>
              <a:buChar char="-"/>
            </a:pPr>
            <a:r>
              <a:rPr lang="pt-BR" sz="1100" b="0"/>
              <a:t> Instituto do Aço</a:t>
            </a:r>
          </a:p>
          <a:p>
            <a:pPr>
              <a:buFontTx/>
              <a:buChar char="-"/>
            </a:pPr>
            <a:r>
              <a:rPr lang="pt-BR" sz="1100" b="0"/>
              <a:t> Sind.Garimpeiros RR</a:t>
            </a:r>
          </a:p>
          <a:p>
            <a:pPr>
              <a:buFontTx/>
              <a:buChar char="-"/>
            </a:pPr>
            <a:r>
              <a:rPr lang="pt-BR" sz="1100" b="0"/>
              <a:t> Sindalcool (Alcool)</a:t>
            </a:r>
          </a:p>
          <a:p>
            <a:pPr>
              <a:buFontTx/>
              <a:buChar char="-"/>
            </a:pPr>
            <a:r>
              <a:rPr lang="pt-BR" sz="1100" b="0"/>
              <a:t> Sindifer (Ferrogusa)</a:t>
            </a:r>
          </a:p>
          <a:p>
            <a:pPr>
              <a:buFontTx/>
              <a:buChar char="-"/>
            </a:pPr>
            <a:r>
              <a:rPr lang="pt-BR" sz="1100" b="0"/>
              <a:t> Syndarma (Navegação)</a:t>
            </a:r>
          </a:p>
        </p:txBody>
      </p:sp>
      <p:sp>
        <p:nvSpPr>
          <p:cNvPr id="8021210" name="Text Box 218"/>
          <p:cNvSpPr txBox="1">
            <a:spLocks noChangeArrowheads="1"/>
          </p:cNvSpPr>
          <p:nvPr/>
        </p:nvSpPr>
        <p:spPr bwMode="auto">
          <a:xfrm>
            <a:off x="3017838" y="1438275"/>
            <a:ext cx="2784475" cy="429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100" b="0"/>
              <a:t> ABSA</a:t>
            </a:r>
          </a:p>
          <a:p>
            <a:pPr>
              <a:buFontTx/>
              <a:buChar char="-"/>
            </a:pPr>
            <a:r>
              <a:rPr lang="en-US" sz="1100" b="0"/>
              <a:t> Acre Aves</a:t>
            </a:r>
          </a:p>
          <a:p>
            <a:pPr>
              <a:buFontTx/>
              <a:buChar char="-"/>
            </a:pPr>
            <a:r>
              <a:rPr lang="en-US" sz="1100" b="0"/>
              <a:t> </a:t>
            </a:r>
            <a:r>
              <a:rPr lang="pt-BR" sz="1100" b="0"/>
              <a:t>Alcoa</a:t>
            </a:r>
          </a:p>
          <a:p>
            <a:pPr>
              <a:buFontTx/>
              <a:buChar char="-"/>
            </a:pPr>
            <a:r>
              <a:rPr lang="pt-BR" sz="1100" b="0"/>
              <a:t> Albras</a:t>
            </a:r>
          </a:p>
          <a:p>
            <a:pPr>
              <a:buFontTx/>
              <a:buChar char="-"/>
            </a:pPr>
            <a:r>
              <a:rPr lang="pt-BR" sz="1100" b="0"/>
              <a:t> Aliança/ Hamburg SUD</a:t>
            </a:r>
          </a:p>
          <a:p>
            <a:pPr>
              <a:buFontTx/>
              <a:buChar char="-"/>
            </a:pPr>
            <a:r>
              <a:rPr lang="pt-BR" sz="1100" b="0"/>
              <a:t> ALL</a:t>
            </a:r>
          </a:p>
          <a:p>
            <a:pPr>
              <a:buFontTx/>
              <a:buChar char="-"/>
            </a:pPr>
            <a:r>
              <a:rPr lang="pt-BR" sz="1100" b="0"/>
              <a:t> Alubar</a:t>
            </a:r>
          </a:p>
          <a:p>
            <a:pPr>
              <a:buFontTx/>
              <a:buChar char="-"/>
            </a:pPr>
            <a:r>
              <a:rPr lang="pt-BR" sz="1100" b="0"/>
              <a:t> Alumar</a:t>
            </a:r>
          </a:p>
          <a:p>
            <a:pPr>
              <a:buFontTx/>
              <a:buChar char="-"/>
            </a:pPr>
            <a:r>
              <a:rPr lang="pt-BR" sz="1100" b="0"/>
              <a:t> Alunorte </a:t>
            </a:r>
          </a:p>
          <a:p>
            <a:pPr>
              <a:buFontTx/>
              <a:buChar char="-"/>
            </a:pPr>
            <a:r>
              <a:rPr lang="pt-BR" sz="1100" b="0"/>
              <a:t> </a:t>
            </a:r>
            <a:r>
              <a:rPr lang="en-US" sz="1100" b="0"/>
              <a:t>Amcel</a:t>
            </a:r>
          </a:p>
          <a:p>
            <a:pPr>
              <a:buFontTx/>
              <a:buChar char="-"/>
            </a:pPr>
            <a:r>
              <a:rPr lang="en-US" sz="1100" b="0"/>
              <a:t> Anglo Ferrous</a:t>
            </a:r>
          </a:p>
          <a:p>
            <a:pPr>
              <a:buFontTx/>
              <a:buChar char="-"/>
            </a:pPr>
            <a:r>
              <a:rPr lang="pt-BR" sz="1100" b="0"/>
              <a:t> Arroz Itikawa</a:t>
            </a:r>
          </a:p>
          <a:p>
            <a:pPr>
              <a:buFontTx/>
              <a:buChar char="-"/>
            </a:pPr>
            <a:r>
              <a:rPr lang="pt-BR" sz="1100" b="0"/>
              <a:t> Bunge</a:t>
            </a:r>
          </a:p>
          <a:p>
            <a:pPr>
              <a:buFontTx/>
              <a:buChar char="-"/>
            </a:pPr>
            <a:r>
              <a:rPr lang="pt-BR" sz="1100" b="0"/>
              <a:t> CADAM</a:t>
            </a:r>
          </a:p>
          <a:p>
            <a:pPr>
              <a:buFontTx/>
              <a:buChar char="-"/>
            </a:pPr>
            <a:r>
              <a:rPr lang="pt-BR" sz="1100" b="0"/>
              <a:t> Caramuru Alimentos S.A.</a:t>
            </a:r>
          </a:p>
          <a:p>
            <a:pPr>
              <a:buFontTx/>
              <a:buChar char="-"/>
            </a:pPr>
            <a:r>
              <a:rPr lang="pt-BR" sz="1100" b="0"/>
              <a:t> CMA/CGM</a:t>
            </a:r>
          </a:p>
          <a:p>
            <a:pPr>
              <a:buFontTx/>
              <a:buChar char="-"/>
            </a:pPr>
            <a:r>
              <a:rPr lang="pt-BR" sz="1100" b="0"/>
              <a:t> CNA</a:t>
            </a:r>
          </a:p>
          <a:p>
            <a:pPr>
              <a:buFontTx/>
              <a:buChar char="-"/>
            </a:pPr>
            <a:r>
              <a:rPr lang="pt-BR" sz="1100" b="0"/>
              <a:t> Cooperativa Grão Norte</a:t>
            </a:r>
          </a:p>
          <a:p>
            <a:pPr>
              <a:buFontTx/>
              <a:buChar char="-"/>
            </a:pPr>
            <a:r>
              <a:rPr lang="pt-BR" sz="1100" b="0"/>
              <a:t> Coopertan</a:t>
            </a:r>
          </a:p>
          <a:p>
            <a:pPr>
              <a:buFontTx/>
              <a:buChar char="-"/>
            </a:pPr>
            <a:r>
              <a:rPr lang="pt-BR" sz="1100" b="0"/>
              <a:t> Cosipar</a:t>
            </a:r>
          </a:p>
          <a:p>
            <a:pPr>
              <a:buFontTx/>
              <a:buChar char="-"/>
            </a:pPr>
            <a:r>
              <a:rPr lang="pt-BR" sz="1100" b="0"/>
              <a:t> DAMCO</a:t>
            </a:r>
          </a:p>
          <a:p>
            <a:pPr>
              <a:buFontTx/>
              <a:buChar char="-"/>
            </a:pPr>
            <a:r>
              <a:rPr lang="pt-BR" sz="1100" b="0"/>
              <a:t> </a:t>
            </a:r>
            <a:r>
              <a:rPr lang="en-US" sz="1100" b="0"/>
              <a:t>Expresso Araçatuba</a:t>
            </a:r>
          </a:p>
          <a:p>
            <a:pPr>
              <a:buFontTx/>
              <a:buChar char="-"/>
            </a:pPr>
            <a:r>
              <a:rPr lang="pt-BR" sz="1100" b="0"/>
              <a:t> Fosfértil</a:t>
            </a:r>
          </a:p>
          <a:p>
            <a:pPr>
              <a:buFontTx/>
              <a:buChar char="-"/>
            </a:pPr>
            <a:r>
              <a:rPr lang="pt-BR" sz="1100" b="0"/>
              <a:t> Hermasa</a:t>
            </a:r>
          </a:p>
          <a:p>
            <a:pPr>
              <a:buFontTx/>
              <a:buChar char="-"/>
            </a:pPr>
            <a:r>
              <a:rPr lang="pt-BR" sz="1100" b="0"/>
              <a:t> Honda</a:t>
            </a:r>
          </a:p>
        </p:txBody>
      </p:sp>
      <p:sp>
        <p:nvSpPr>
          <p:cNvPr id="8021212" name="Text Box 220"/>
          <p:cNvSpPr txBox="1">
            <a:spLocks noChangeArrowheads="1"/>
          </p:cNvSpPr>
          <p:nvPr/>
        </p:nvSpPr>
        <p:spPr bwMode="auto">
          <a:xfrm>
            <a:off x="4910138" y="1450975"/>
            <a:ext cx="2784475" cy="413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100" b="0"/>
              <a:t> </a:t>
            </a:r>
            <a:r>
              <a:rPr lang="pt-BR" sz="1100" b="0"/>
              <a:t>IDARON</a:t>
            </a:r>
          </a:p>
          <a:p>
            <a:pPr>
              <a:buFontTx/>
              <a:buChar char="-"/>
            </a:pPr>
            <a:r>
              <a:rPr lang="pt-BR" sz="1100" b="0"/>
              <a:t> Imerys Rio Capim Caulim</a:t>
            </a:r>
          </a:p>
          <a:p>
            <a:pPr>
              <a:buFontTx/>
              <a:buChar char="-"/>
            </a:pPr>
            <a:r>
              <a:rPr lang="en-US" sz="1100" b="0"/>
              <a:t> Laminados Triunfo</a:t>
            </a:r>
            <a:r>
              <a:rPr lang="pt-BR" sz="1100" b="0"/>
              <a:t> </a:t>
            </a:r>
          </a:p>
          <a:p>
            <a:pPr>
              <a:buFontTx/>
              <a:buChar char="-"/>
            </a:pPr>
            <a:r>
              <a:rPr lang="pt-BR" sz="1100" b="0"/>
              <a:t> Madeiras Roraima</a:t>
            </a:r>
          </a:p>
          <a:p>
            <a:pPr>
              <a:buFontTx/>
              <a:buChar char="-"/>
            </a:pPr>
            <a:r>
              <a:rPr lang="pt-BR" sz="1100" b="0"/>
              <a:t> </a:t>
            </a:r>
            <a:r>
              <a:rPr lang="en-US" sz="1100" b="0"/>
              <a:t>Madeireira Ouro Branco</a:t>
            </a:r>
          </a:p>
          <a:p>
            <a:pPr>
              <a:buFontTx/>
              <a:buChar char="-"/>
            </a:pPr>
            <a:r>
              <a:rPr lang="pt-BR" sz="1100" b="0"/>
              <a:t> Maersk</a:t>
            </a:r>
          </a:p>
          <a:p>
            <a:pPr>
              <a:buFontTx/>
              <a:buChar char="-"/>
            </a:pPr>
            <a:r>
              <a:rPr lang="pt-BR" sz="1100" b="0"/>
              <a:t> Minérios e Minerales</a:t>
            </a:r>
          </a:p>
          <a:p>
            <a:pPr>
              <a:buFontTx/>
              <a:buChar char="-"/>
            </a:pPr>
            <a:r>
              <a:rPr lang="en-US" sz="1100" b="0"/>
              <a:t> Miragina S/A Ind. Com.</a:t>
            </a:r>
            <a:endParaRPr lang="pt-BR" sz="1100" b="0"/>
          </a:p>
          <a:p>
            <a:pPr>
              <a:buFontTx/>
              <a:buChar char="-"/>
            </a:pPr>
            <a:r>
              <a:rPr lang="pt-BR" sz="1100" b="0"/>
              <a:t> Nokia</a:t>
            </a:r>
          </a:p>
          <a:p>
            <a:pPr>
              <a:buFontTx/>
              <a:buChar char="-"/>
            </a:pPr>
            <a:r>
              <a:rPr lang="pt-BR" sz="1100" b="0"/>
              <a:t> Para Pigmentos S.A. (PPSA)</a:t>
            </a:r>
          </a:p>
          <a:p>
            <a:pPr>
              <a:buFontTx/>
              <a:buChar char="-"/>
            </a:pPr>
            <a:r>
              <a:rPr lang="pt-BR" sz="1100" b="0"/>
              <a:t> Petrobrás</a:t>
            </a:r>
          </a:p>
          <a:p>
            <a:pPr>
              <a:buFontTx/>
              <a:buChar char="-"/>
            </a:pPr>
            <a:r>
              <a:rPr lang="pt-BR" sz="1100" b="0"/>
              <a:t> Projeto Ferrovia</a:t>
            </a:r>
          </a:p>
          <a:p>
            <a:pPr>
              <a:buFontTx/>
              <a:buChar char="-"/>
            </a:pPr>
            <a:r>
              <a:rPr lang="pt-BR" sz="1100" b="0"/>
              <a:t> Recofarma</a:t>
            </a:r>
          </a:p>
          <a:p>
            <a:pPr>
              <a:buFontTx/>
              <a:buChar char="-"/>
            </a:pPr>
            <a:r>
              <a:rPr lang="pt-BR" sz="1100" b="0"/>
              <a:t> Samsung</a:t>
            </a:r>
          </a:p>
          <a:p>
            <a:pPr>
              <a:buFontTx/>
              <a:buChar char="-"/>
            </a:pPr>
            <a:r>
              <a:rPr lang="pt-BR" sz="1100" b="0"/>
              <a:t> Sinobrás</a:t>
            </a:r>
          </a:p>
          <a:p>
            <a:pPr>
              <a:buFontTx/>
              <a:buChar char="-"/>
            </a:pPr>
            <a:r>
              <a:rPr lang="pt-BR" sz="1100" b="0"/>
              <a:t> Socorro Carvalho</a:t>
            </a:r>
          </a:p>
          <a:p>
            <a:pPr>
              <a:buFontTx/>
              <a:buChar char="-"/>
            </a:pPr>
            <a:r>
              <a:rPr lang="pt-BR" sz="1100" b="0"/>
              <a:t> TAM</a:t>
            </a:r>
          </a:p>
          <a:p>
            <a:pPr>
              <a:buFontTx/>
              <a:buChar char="-"/>
            </a:pPr>
            <a:r>
              <a:rPr lang="pt-BR" sz="1100" b="0"/>
              <a:t> Thalassini</a:t>
            </a:r>
          </a:p>
          <a:p>
            <a:pPr>
              <a:buFontTx/>
              <a:buChar char="-"/>
            </a:pPr>
            <a:r>
              <a:rPr lang="pt-BR" sz="1100" b="0"/>
              <a:t> Transglobal</a:t>
            </a:r>
          </a:p>
          <a:p>
            <a:pPr>
              <a:buFontTx/>
              <a:buChar char="-"/>
            </a:pPr>
            <a:r>
              <a:rPr lang="pt-BR" sz="1100" b="0"/>
              <a:t> Transpetro</a:t>
            </a:r>
          </a:p>
          <a:p>
            <a:pPr>
              <a:buFontTx/>
              <a:buChar char="-"/>
            </a:pPr>
            <a:r>
              <a:rPr lang="en-US" sz="1100" b="0"/>
              <a:t> Transportes Bertolini</a:t>
            </a:r>
          </a:p>
          <a:p>
            <a:pPr>
              <a:buFontTx/>
              <a:buChar char="-"/>
            </a:pPr>
            <a:r>
              <a:rPr lang="pt-BR" sz="1100" b="0"/>
              <a:t> Usina Cerradinho</a:t>
            </a:r>
          </a:p>
          <a:p>
            <a:pPr>
              <a:buFontTx/>
              <a:buChar char="-"/>
            </a:pPr>
            <a:r>
              <a:rPr lang="pt-BR" sz="1100" b="0"/>
              <a:t> USIPAR – Usina Sider.Pará </a:t>
            </a:r>
          </a:p>
          <a:p>
            <a:pPr>
              <a:buFontTx/>
              <a:buChar char="-"/>
            </a:pPr>
            <a:r>
              <a:rPr lang="pt-BR" sz="1100" b="0"/>
              <a:t> Vale</a:t>
            </a:r>
          </a:p>
        </p:txBody>
      </p:sp>
      <p:sp>
        <p:nvSpPr>
          <p:cNvPr id="8021213" name="AutoShape 221"/>
          <p:cNvSpPr>
            <a:spLocks noChangeArrowheads="1"/>
          </p:cNvSpPr>
          <p:nvPr/>
        </p:nvSpPr>
        <p:spPr bwMode="auto">
          <a:xfrm rot="5400000">
            <a:off x="4810125" y="-747712"/>
            <a:ext cx="428625" cy="3886200"/>
          </a:xfrm>
          <a:prstGeom prst="homePlate">
            <a:avLst>
              <a:gd name="adj" fmla="val 1306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pt-BR"/>
          </a:p>
        </p:txBody>
      </p:sp>
      <p:sp>
        <p:nvSpPr>
          <p:cNvPr id="8021214" name="Rectangle 222"/>
          <p:cNvSpPr>
            <a:spLocks noChangeArrowheads="1"/>
          </p:cNvSpPr>
          <p:nvPr/>
        </p:nvSpPr>
        <p:spPr bwMode="auto">
          <a:xfrm>
            <a:off x="3162300" y="1071563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t-BR" sz="1500" b="0"/>
              <a:t>Empresas</a:t>
            </a:r>
          </a:p>
        </p:txBody>
      </p:sp>
      <p:sp>
        <p:nvSpPr>
          <p:cNvPr id="8021216" name="AutoShape 224"/>
          <p:cNvSpPr>
            <a:spLocks noChangeArrowheads="1"/>
          </p:cNvSpPr>
          <p:nvPr/>
        </p:nvSpPr>
        <p:spPr bwMode="auto">
          <a:xfrm rot="5400000">
            <a:off x="8226425" y="-23812"/>
            <a:ext cx="428625" cy="2438400"/>
          </a:xfrm>
          <a:prstGeom prst="homePlate">
            <a:avLst>
              <a:gd name="adj" fmla="val 1306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pt-BR"/>
          </a:p>
        </p:txBody>
      </p:sp>
      <p:sp>
        <p:nvSpPr>
          <p:cNvPr id="8021217" name="Rectangle 225"/>
          <p:cNvSpPr>
            <a:spLocks noChangeArrowheads="1"/>
          </p:cNvSpPr>
          <p:nvPr/>
        </p:nvSpPr>
        <p:spPr bwMode="auto">
          <a:xfrm>
            <a:off x="7378700" y="1065213"/>
            <a:ext cx="215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t-BR" sz="1500" b="0"/>
              <a:t>Autarquias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reeform 44"/>
          <p:cNvSpPr>
            <a:spLocks noChangeAspect="1"/>
          </p:cNvSpPr>
          <p:nvPr/>
        </p:nvSpPr>
        <p:spPr bwMode="auto">
          <a:xfrm>
            <a:off x="4522788" y="1428750"/>
            <a:ext cx="2752725" cy="2730500"/>
          </a:xfrm>
          <a:custGeom>
            <a:avLst/>
            <a:gdLst>
              <a:gd name="T0" fmla="*/ 2147483647 w 1201"/>
              <a:gd name="T1" fmla="*/ 2147483647 h 1170"/>
              <a:gd name="T2" fmla="*/ 2147483647 w 1201"/>
              <a:gd name="T3" fmla="*/ 2147483647 h 1170"/>
              <a:gd name="T4" fmla="*/ 2147483647 w 1201"/>
              <a:gd name="T5" fmla="*/ 2147483647 h 1170"/>
              <a:gd name="T6" fmla="*/ 2147483647 w 1201"/>
              <a:gd name="T7" fmla="*/ 2147483647 h 1170"/>
              <a:gd name="T8" fmla="*/ 2147483647 w 1201"/>
              <a:gd name="T9" fmla="*/ 2147483647 h 1170"/>
              <a:gd name="T10" fmla="*/ 0 w 1201"/>
              <a:gd name="T11" fmla="*/ 2147483647 h 1170"/>
              <a:gd name="T12" fmla="*/ 2147483647 w 1201"/>
              <a:gd name="T13" fmla="*/ 2147483647 h 1170"/>
              <a:gd name="T14" fmla="*/ 2147483647 w 1201"/>
              <a:gd name="T15" fmla="*/ 2147483647 h 1170"/>
              <a:gd name="T16" fmla="*/ 2147483647 w 1201"/>
              <a:gd name="T17" fmla="*/ 2147483647 h 1170"/>
              <a:gd name="T18" fmla="*/ 2147483647 w 1201"/>
              <a:gd name="T19" fmla="*/ 2147483647 h 1170"/>
              <a:gd name="T20" fmla="*/ 2147483647 w 1201"/>
              <a:gd name="T21" fmla="*/ 2147483647 h 1170"/>
              <a:gd name="T22" fmla="*/ 2147483647 w 1201"/>
              <a:gd name="T23" fmla="*/ 2147483647 h 1170"/>
              <a:gd name="T24" fmla="*/ 2147483647 w 1201"/>
              <a:gd name="T25" fmla="*/ 2147483647 h 1170"/>
              <a:gd name="T26" fmla="*/ 2147483647 w 1201"/>
              <a:gd name="T27" fmla="*/ 2147483647 h 1170"/>
              <a:gd name="T28" fmla="*/ 2147483647 w 1201"/>
              <a:gd name="T29" fmla="*/ 2147483647 h 1170"/>
              <a:gd name="T30" fmla="*/ 2147483647 w 1201"/>
              <a:gd name="T31" fmla="*/ 2147483647 h 1170"/>
              <a:gd name="T32" fmla="*/ 2147483647 w 1201"/>
              <a:gd name="T33" fmla="*/ 2147483647 h 1170"/>
              <a:gd name="T34" fmla="*/ 2147483647 w 1201"/>
              <a:gd name="T35" fmla="*/ 2147483647 h 1170"/>
              <a:gd name="T36" fmla="*/ 2147483647 w 1201"/>
              <a:gd name="T37" fmla="*/ 2147483647 h 1170"/>
              <a:gd name="T38" fmla="*/ 2147483647 w 1201"/>
              <a:gd name="T39" fmla="*/ 2147483647 h 1170"/>
              <a:gd name="T40" fmla="*/ 2147483647 w 1201"/>
              <a:gd name="T41" fmla="*/ 2147483647 h 1170"/>
              <a:gd name="T42" fmla="*/ 2147483647 w 1201"/>
              <a:gd name="T43" fmla="*/ 2147483647 h 1170"/>
              <a:gd name="T44" fmla="*/ 2147483647 w 1201"/>
              <a:gd name="T45" fmla="*/ 2147483647 h 1170"/>
              <a:gd name="T46" fmla="*/ 2147483647 w 1201"/>
              <a:gd name="T47" fmla="*/ 2147483647 h 1170"/>
              <a:gd name="T48" fmla="*/ 2147483647 w 1201"/>
              <a:gd name="T49" fmla="*/ 2147483647 h 1170"/>
              <a:gd name="T50" fmla="*/ 2147483647 w 1201"/>
              <a:gd name="T51" fmla="*/ 2147483647 h 1170"/>
              <a:gd name="T52" fmla="*/ 2147483647 w 1201"/>
              <a:gd name="T53" fmla="*/ 2147483647 h 1170"/>
              <a:gd name="T54" fmla="*/ 2147483647 w 1201"/>
              <a:gd name="T55" fmla="*/ 2147483647 h 1170"/>
              <a:gd name="T56" fmla="*/ 2147483647 w 1201"/>
              <a:gd name="T57" fmla="*/ 2147483647 h 1170"/>
              <a:gd name="T58" fmla="*/ 2147483647 w 1201"/>
              <a:gd name="T59" fmla="*/ 2147483647 h 1170"/>
              <a:gd name="T60" fmla="*/ 2147483647 w 1201"/>
              <a:gd name="T61" fmla="*/ 2147483647 h 1170"/>
              <a:gd name="T62" fmla="*/ 2147483647 w 1201"/>
              <a:gd name="T63" fmla="*/ 2147483647 h 1170"/>
              <a:gd name="T64" fmla="*/ 2147483647 w 1201"/>
              <a:gd name="T65" fmla="*/ 2147483647 h 1170"/>
              <a:gd name="T66" fmla="*/ 2147483647 w 1201"/>
              <a:gd name="T67" fmla="*/ 2147483647 h 1170"/>
              <a:gd name="T68" fmla="*/ 2147483647 w 1201"/>
              <a:gd name="T69" fmla="*/ 2147483647 h 1170"/>
              <a:gd name="T70" fmla="*/ 2147483647 w 1201"/>
              <a:gd name="T71" fmla="*/ 2147483647 h 1170"/>
              <a:gd name="T72" fmla="*/ 2147483647 w 1201"/>
              <a:gd name="T73" fmla="*/ 2147483647 h 1170"/>
              <a:gd name="T74" fmla="*/ 2147483647 w 1201"/>
              <a:gd name="T75" fmla="*/ 2147483647 h 1170"/>
              <a:gd name="T76" fmla="*/ 2147483647 w 1201"/>
              <a:gd name="T77" fmla="*/ 2147483647 h 1170"/>
              <a:gd name="T78" fmla="*/ 2147483647 w 1201"/>
              <a:gd name="T79" fmla="*/ 2147483647 h 1170"/>
              <a:gd name="T80" fmla="*/ 2147483647 w 1201"/>
              <a:gd name="T81" fmla="*/ 2147483647 h 1170"/>
              <a:gd name="T82" fmla="*/ 2147483647 w 1201"/>
              <a:gd name="T83" fmla="*/ 2147483647 h 1170"/>
              <a:gd name="T84" fmla="*/ 2147483647 w 1201"/>
              <a:gd name="T85" fmla="*/ 2147483647 h 11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1"/>
              <a:gd name="T130" fmla="*/ 0 h 1170"/>
              <a:gd name="T131" fmla="*/ 1201 w 1201"/>
              <a:gd name="T132" fmla="*/ 1170 h 11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1" h="1170">
                <a:moveTo>
                  <a:pt x="32" y="883"/>
                </a:moveTo>
                <a:lnTo>
                  <a:pt x="60" y="855"/>
                </a:lnTo>
                <a:lnTo>
                  <a:pt x="226" y="495"/>
                </a:lnTo>
                <a:lnTo>
                  <a:pt x="230" y="471"/>
                </a:lnTo>
                <a:lnTo>
                  <a:pt x="262" y="433"/>
                </a:lnTo>
                <a:lnTo>
                  <a:pt x="230" y="449"/>
                </a:lnTo>
                <a:lnTo>
                  <a:pt x="206" y="447"/>
                </a:lnTo>
                <a:lnTo>
                  <a:pt x="200" y="431"/>
                </a:lnTo>
                <a:lnTo>
                  <a:pt x="188" y="435"/>
                </a:lnTo>
                <a:lnTo>
                  <a:pt x="164" y="405"/>
                </a:lnTo>
                <a:lnTo>
                  <a:pt x="142" y="407"/>
                </a:lnTo>
                <a:lnTo>
                  <a:pt x="84" y="373"/>
                </a:lnTo>
                <a:lnTo>
                  <a:pt x="88" y="347"/>
                </a:lnTo>
                <a:lnTo>
                  <a:pt x="50" y="354"/>
                </a:lnTo>
                <a:lnTo>
                  <a:pt x="42" y="325"/>
                </a:lnTo>
                <a:lnTo>
                  <a:pt x="20" y="309"/>
                </a:lnTo>
                <a:lnTo>
                  <a:pt x="20" y="289"/>
                </a:lnTo>
                <a:lnTo>
                  <a:pt x="0" y="273"/>
                </a:lnTo>
                <a:lnTo>
                  <a:pt x="0" y="127"/>
                </a:lnTo>
                <a:lnTo>
                  <a:pt x="26" y="119"/>
                </a:lnTo>
                <a:lnTo>
                  <a:pt x="42" y="97"/>
                </a:lnTo>
                <a:lnTo>
                  <a:pt x="74" y="95"/>
                </a:lnTo>
                <a:lnTo>
                  <a:pt x="94" y="83"/>
                </a:lnTo>
                <a:lnTo>
                  <a:pt x="126" y="79"/>
                </a:lnTo>
                <a:lnTo>
                  <a:pt x="140" y="59"/>
                </a:lnTo>
                <a:lnTo>
                  <a:pt x="164" y="55"/>
                </a:lnTo>
                <a:lnTo>
                  <a:pt x="198" y="63"/>
                </a:lnTo>
                <a:lnTo>
                  <a:pt x="220" y="59"/>
                </a:lnTo>
                <a:lnTo>
                  <a:pt x="248" y="67"/>
                </a:lnTo>
                <a:lnTo>
                  <a:pt x="274" y="65"/>
                </a:lnTo>
                <a:lnTo>
                  <a:pt x="280" y="51"/>
                </a:lnTo>
                <a:lnTo>
                  <a:pt x="260" y="23"/>
                </a:lnTo>
                <a:lnTo>
                  <a:pt x="272" y="9"/>
                </a:lnTo>
                <a:lnTo>
                  <a:pt x="289" y="13"/>
                </a:lnTo>
                <a:lnTo>
                  <a:pt x="304" y="18"/>
                </a:lnTo>
                <a:lnTo>
                  <a:pt x="319" y="13"/>
                </a:lnTo>
                <a:lnTo>
                  <a:pt x="337" y="9"/>
                </a:lnTo>
                <a:lnTo>
                  <a:pt x="358" y="0"/>
                </a:lnTo>
                <a:lnTo>
                  <a:pt x="377" y="7"/>
                </a:lnTo>
                <a:lnTo>
                  <a:pt x="385" y="27"/>
                </a:lnTo>
                <a:lnTo>
                  <a:pt x="389" y="75"/>
                </a:lnTo>
                <a:lnTo>
                  <a:pt x="427" y="78"/>
                </a:lnTo>
                <a:lnTo>
                  <a:pt x="463" y="111"/>
                </a:lnTo>
                <a:lnTo>
                  <a:pt x="494" y="111"/>
                </a:lnTo>
                <a:lnTo>
                  <a:pt x="518" y="132"/>
                </a:lnTo>
                <a:lnTo>
                  <a:pt x="514" y="156"/>
                </a:lnTo>
                <a:lnTo>
                  <a:pt x="541" y="174"/>
                </a:lnTo>
                <a:lnTo>
                  <a:pt x="541" y="205"/>
                </a:lnTo>
                <a:lnTo>
                  <a:pt x="554" y="234"/>
                </a:lnTo>
                <a:lnTo>
                  <a:pt x="559" y="253"/>
                </a:lnTo>
                <a:lnTo>
                  <a:pt x="587" y="274"/>
                </a:lnTo>
                <a:lnTo>
                  <a:pt x="584" y="291"/>
                </a:lnTo>
                <a:lnTo>
                  <a:pt x="587" y="301"/>
                </a:lnTo>
                <a:lnTo>
                  <a:pt x="602" y="306"/>
                </a:lnTo>
                <a:lnTo>
                  <a:pt x="599" y="325"/>
                </a:lnTo>
                <a:lnTo>
                  <a:pt x="613" y="330"/>
                </a:lnTo>
                <a:lnTo>
                  <a:pt x="613" y="343"/>
                </a:lnTo>
                <a:lnTo>
                  <a:pt x="644" y="357"/>
                </a:lnTo>
                <a:lnTo>
                  <a:pt x="667" y="355"/>
                </a:lnTo>
                <a:lnTo>
                  <a:pt x="680" y="339"/>
                </a:lnTo>
                <a:lnTo>
                  <a:pt x="695" y="322"/>
                </a:lnTo>
                <a:lnTo>
                  <a:pt x="709" y="310"/>
                </a:lnTo>
                <a:lnTo>
                  <a:pt x="715" y="330"/>
                </a:lnTo>
                <a:lnTo>
                  <a:pt x="737" y="358"/>
                </a:lnTo>
                <a:lnTo>
                  <a:pt x="782" y="373"/>
                </a:lnTo>
                <a:lnTo>
                  <a:pt x="835" y="385"/>
                </a:lnTo>
                <a:lnTo>
                  <a:pt x="887" y="379"/>
                </a:lnTo>
                <a:lnTo>
                  <a:pt x="913" y="360"/>
                </a:lnTo>
                <a:lnTo>
                  <a:pt x="923" y="348"/>
                </a:lnTo>
                <a:lnTo>
                  <a:pt x="937" y="343"/>
                </a:lnTo>
                <a:lnTo>
                  <a:pt x="944" y="316"/>
                </a:lnTo>
                <a:lnTo>
                  <a:pt x="961" y="306"/>
                </a:lnTo>
                <a:lnTo>
                  <a:pt x="971" y="285"/>
                </a:lnTo>
                <a:lnTo>
                  <a:pt x="982" y="289"/>
                </a:lnTo>
                <a:lnTo>
                  <a:pt x="985" y="291"/>
                </a:lnTo>
                <a:lnTo>
                  <a:pt x="1006" y="297"/>
                </a:lnTo>
                <a:lnTo>
                  <a:pt x="1027" y="312"/>
                </a:lnTo>
                <a:lnTo>
                  <a:pt x="1052" y="297"/>
                </a:lnTo>
                <a:lnTo>
                  <a:pt x="1093" y="306"/>
                </a:lnTo>
                <a:lnTo>
                  <a:pt x="1151" y="333"/>
                </a:lnTo>
                <a:lnTo>
                  <a:pt x="1193" y="345"/>
                </a:lnTo>
                <a:lnTo>
                  <a:pt x="1201" y="364"/>
                </a:lnTo>
                <a:lnTo>
                  <a:pt x="1199" y="397"/>
                </a:lnTo>
                <a:lnTo>
                  <a:pt x="1192" y="429"/>
                </a:lnTo>
                <a:lnTo>
                  <a:pt x="1184" y="451"/>
                </a:lnTo>
                <a:lnTo>
                  <a:pt x="1171" y="466"/>
                </a:lnTo>
                <a:lnTo>
                  <a:pt x="1172" y="484"/>
                </a:lnTo>
                <a:lnTo>
                  <a:pt x="1156" y="496"/>
                </a:lnTo>
                <a:lnTo>
                  <a:pt x="1160" y="517"/>
                </a:lnTo>
                <a:lnTo>
                  <a:pt x="1135" y="553"/>
                </a:lnTo>
                <a:lnTo>
                  <a:pt x="1115" y="583"/>
                </a:lnTo>
                <a:lnTo>
                  <a:pt x="1111" y="608"/>
                </a:lnTo>
                <a:lnTo>
                  <a:pt x="1090" y="630"/>
                </a:lnTo>
                <a:lnTo>
                  <a:pt x="1067" y="669"/>
                </a:lnTo>
                <a:lnTo>
                  <a:pt x="1045" y="675"/>
                </a:lnTo>
                <a:lnTo>
                  <a:pt x="1024" y="700"/>
                </a:lnTo>
                <a:lnTo>
                  <a:pt x="988" y="721"/>
                </a:lnTo>
                <a:lnTo>
                  <a:pt x="957" y="747"/>
                </a:lnTo>
                <a:lnTo>
                  <a:pt x="968" y="759"/>
                </a:lnTo>
                <a:lnTo>
                  <a:pt x="991" y="751"/>
                </a:lnTo>
                <a:lnTo>
                  <a:pt x="1012" y="772"/>
                </a:lnTo>
                <a:lnTo>
                  <a:pt x="1013" y="786"/>
                </a:lnTo>
                <a:lnTo>
                  <a:pt x="1000" y="789"/>
                </a:lnTo>
                <a:lnTo>
                  <a:pt x="1006" y="805"/>
                </a:lnTo>
                <a:lnTo>
                  <a:pt x="988" y="837"/>
                </a:lnTo>
                <a:lnTo>
                  <a:pt x="964" y="852"/>
                </a:lnTo>
                <a:lnTo>
                  <a:pt x="958" y="882"/>
                </a:lnTo>
                <a:lnTo>
                  <a:pt x="929" y="882"/>
                </a:lnTo>
                <a:lnTo>
                  <a:pt x="911" y="897"/>
                </a:lnTo>
                <a:lnTo>
                  <a:pt x="913" y="936"/>
                </a:lnTo>
                <a:lnTo>
                  <a:pt x="893" y="952"/>
                </a:lnTo>
                <a:lnTo>
                  <a:pt x="899" y="972"/>
                </a:lnTo>
                <a:lnTo>
                  <a:pt x="919" y="979"/>
                </a:lnTo>
                <a:lnTo>
                  <a:pt x="919" y="999"/>
                </a:lnTo>
                <a:lnTo>
                  <a:pt x="913" y="1021"/>
                </a:lnTo>
                <a:lnTo>
                  <a:pt x="889" y="1060"/>
                </a:lnTo>
                <a:lnTo>
                  <a:pt x="866" y="1078"/>
                </a:lnTo>
                <a:lnTo>
                  <a:pt x="832" y="1119"/>
                </a:lnTo>
                <a:lnTo>
                  <a:pt x="833" y="1146"/>
                </a:lnTo>
                <a:lnTo>
                  <a:pt x="813" y="1170"/>
                </a:lnTo>
                <a:lnTo>
                  <a:pt x="206" y="1131"/>
                </a:lnTo>
                <a:lnTo>
                  <a:pt x="193" y="1116"/>
                </a:lnTo>
                <a:lnTo>
                  <a:pt x="181" y="1117"/>
                </a:lnTo>
                <a:lnTo>
                  <a:pt x="157" y="1084"/>
                </a:lnTo>
                <a:lnTo>
                  <a:pt x="137" y="1081"/>
                </a:lnTo>
                <a:lnTo>
                  <a:pt x="118" y="1065"/>
                </a:lnTo>
                <a:lnTo>
                  <a:pt x="116" y="1021"/>
                </a:lnTo>
                <a:lnTo>
                  <a:pt x="101" y="1000"/>
                </a:lnTo>
                <a:lnTo>
                  <a:pt x="92" y="967"/>
                </a:lnTo>
                <a:lnTo>
                  <a:pt x="74" y="925"/>
                </a:lnTo>
                <a:lnTo>
                  <a:pt x="32" y="883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2" name="Freeform 75"/>
          <p:cNvSpPr>
            <a:spLocks noChangeAspect="1"/>
          </p:cNvSpPr>
          <p:nvPr/>
        </p:nvSpPr>
        <p:spPr bwMode="auto">
          <a:xfrm>
            <a:off x="1331913" y="1512888"/>
            <a:ext cx="3795712" cy="263207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6" name="Freeform 56"/>
          <p:cNvSpPr>
            <a:spLocks noChangeAspect="1"/>
          </p:cNvSpPr>
          <p:nvPr/>
        </p:nvSpPr>
        <p:spPr bwMode="auto">
          <a:xfrm>
            <a:off x="6205538" y="3113088"/>
            <a:ext cx="1187450" cy="1979612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8" name="Freeform 60"/>
          <p:cNvSpPr>
            <a:spLocks noChangeAspect="1"/>
          </p:cNvSpPr>
          <p:nvPr/>
        </p:nvSpPr>
        <p:spPr bwMode="auto">
          <a:xfrm>
            <a:off x="3916363" y="3567113"/>
            <a:ext cx="2449512" cy="23209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4" name="Freeform 68"/>
          <p:cNvSpPr>
            <a:spLocks noChangeAspect="1"/>
          </p:cNvSpPr>
          <p:nvPr/>
        </p:nvSpPr>
        <p:spPr bwMode="auto">
          <a:xfrm>
            <a:off x="2786063" y="3727450"/>
            <a:ext cx="1560512" cy="1239838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218631" name="Freeform 45"/>
          <p:cNvSpPr>
            <a:spLocks noChangeAspect="1"/>
          </p:cNvSpPr>
          <p:nvPr/>
        </p:nvSpPr>
        <p:spPr bwMode="auto">
          <a:xfrm>
            <a:off x="6300788" y="1881188"/>
            <a:ext cx="442912" cy="406400"/>
          </a:xfrm>
          <a:custGeom>
            <a:avLst/>
            <a:gdLst>
              <a:gd name="T0" fmla="*/ 2147483647 w 234"/>
              <a:gd name="T1" fmla="*/ 0 h 194"/>
              <a:gd name="T2" fmla="*/ 2147483647 w 234"/>
              <a:gd name="T3" fmla="*/ 2147483647 h 194"/>
              <a:gd name="T4" fmla="*/ 2147483647 w 234"/>
              <a:gd name="T5" fmla="*/ 2147483647 h 194"/>
              <a:gd name="T6" fmla="*/ 2147483647 w 234"/>
              <a:gd name="T7" fmla="*/ 2147483647 h 194"/>
              <a:gd name="T8" fmla="*/ 0 w 234"/>
              <a:gd name="T9" fmla="*/ 2147483647 h 194"/>
              <a:gd name="T10" fmla="*/ 0 w 234"/>
              <a:gd name="T11" fmla="*/ 2147483647 h 194"/>
              <a:gd name="T12" fmla="*/ 2147483647 w 234"/>
              <a:gd name="T13" fmla="*/ 2147483647 h 194"/>
              <a:gd name="T14" fmla="*/ 2147483647 w 234"/>
              <a:gd name="T15" fmla="*/ 2147483647 h 194"/>
              <a:gd name="T16" fmla="*/ 2147483647 w 234"/>
              <a:gd name="T17" fmla="*/ 2147483647 h 194"/>
              <a:gd name="T18" fmla="*/ 2147483647 w 234"/>
              <a:gd name="T19" fmla="*/ 2147483647 h 194"/>
              <a:gd name="T20" fmla="*/ 2147483647 w 234"/>
              <a:gd name="T21" fmla="*/ 2147483647 h 194"/>
              <a:gd name="T22" fmla="*/ 2147483647 w 234"/>
              <a:gd name="T23" fmla="*/ 2147483647 h 194"/>
              <a:gd name="T24" fmla="*/ 2147483647 w 234"/>
              <a:gd name="T25" fmla="*/ 2147483647 h 194"/>
              <a:gd name="T26" fmla="*/ 2147483647 w 234"/>
              <a:gd name="T27" fmla="*/ 2147483647 h 194"/>
              <a:gd name="T28" fmla="*/ 2147483647 w 234"/>
              <a:gd name="T29" fmla="*/ 2147483647 h 194"/>
              <a:gd name="T30" fmla="*/ 2147483647 w 234"/>
              <a:gd name="T31" fmla="*/ 2147483647 h 194"/>
              <a:gd name="T32" fmla="*/ 2147483647 w 234"/>
              <a:gd name="T33" fmla="*/ 2147483647 h 194"/>
              <a:gd name="T34" fmla="*/ 2147483647 w 234"/>
              <a:gd name="T35" fmla="*/ 2147483647 h 194"/>
              <a:gd name="T36" fmla="*/ 2147483647 w 234"/>
              <a:gd name="T37" fmla="*/ 2147483647 h 194"/>
              <a:gd name="T38" fmla="*/ 2147483647 w 234"/>
              <a:gd name="T39" fmla="*/ 2147483647 h 194"/>
              <a:gd name="T40" fmla="*/ 2147483647 w 234"/>
              <a:gd name="T41" fmla="*/ 2147483647 h 194"/>
              <a:gd name="T42" fmla="*/ 2147483647 w 234"/>
              <a:gd name="T43" fmla="*/ 2147483647 h 194"/>
              <a:gd name="T44" fmla="*/ 2147483647 w 234"/>
              <a:gd name="T45" fmla="*/ 2147483647 h 194"/>
              <a:gd name="T46" fmla="*/ 2147483647 w 234"/>
              <a:gd name="T47" fmla="*/ 2147483647 h 194"/>
              <a:gd name="T48" fmla="*/ 2147483647 w 234"/>
              <a:gd name="T49" fmla="*/ 2147483647 h 194"/>
              <a:gd name="T50" fmla="*/ 2147483647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9" name="Freeform 191"/>
          <p:cNvSpPr>
            <a:spLocks noChangeAspect="1"/>
          </p:cNvSpPr>
          <p:nvPr/>
        </p:nvSpPr>
        <p:spPr bwMode="auto">
          <a:xfrm>
            <a:off x="5386388" y="1014413"/>
            <a:ext cx="1052512" cy="1252537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0" name="Freeform 50"/>
          <p:cNvSpPr>
            <a:spLocks noChangeAspect="1"/>
          </p:cNvSpPr>
          <p:nvPr/>
        </p:nvSpPr>
        <p:spPr bwMode="auto">
          <a:xfrm>
            <a:off x="6718300" y="2263775"/>
            <a:ext cx="1530350" cy="2060575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3" name="Freeform 73"/>
          <p:cNvSpPr>
            <a:spLocks noChangeAspect="1"/>
          </p:cNvSpPr>
          <p:nvPr/>
        </p:nvSpPr>
        <p:spPr bwMode="auto">
          <a:xfrm>
            <a:off x="1289050" y="3575050"/>
            <a:ext cx="1568450" cy="842963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61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11275" name="Freeform 47"/>
          <p:cNvSpPr>
            <a:spLocks noChangeAspect="1"/>
          </p:cNvSpPr>
          <p:nvPr/>
        </p:nvSpPr>
        <p:spPr bwMode="auto">
          <a:xfrm>
            <a:off x="3248025" y="930275"/>
            <a:ext cx="1282700" cy="1381125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8219031" name="Group 407"/>
          <p:cNvGrpSpPr>
            <a:grpSpLocks/>
          </p:cNvGrpSpPr>
          <p:nvPr/>
        </p:nvGrpSpPr>
        <p:grpSpPr bwMode="auto">
          <a:xfrm>
            <a:off x="1333500" y="904875"/>
            <a:ext cx="6927850" cy="4986338"/>
            <a:chOff x="840" y="570"/>
            <a:chExt cx="4364" cy="3141"/>
          </a:xfrm>
        </p:grpSpPr>
        <p:sp>
          <p:nvSpPr>
            <p:cNvPr id="8219016" name="Freeform 392"/>
            <p:cNvSpPr>
              <a:spLocks/>
            </p:cNvSpPr>
            <p:nvPr/>
          </p:nvSpPr>
          <p:spPr bwMode="auto">
            <a:xfrm>
              <a:off x="1107" y="1095"/>
              <a:ext cx="3045" cy="909"/>
            </a:xfrm>
            <a:custGeom>
              <a:avLst/>
              <a:gdLst/>
              <a:ahLst/>
              <a:cxnLst>
                <a:cxn ang="0">
                  <a:pos x="282" y="588"/>
                </a:cxn>
                <a:cxn ang="0">
                  <a:pos x="498" y="495"/>
                </a:cxn>
                <a:cxn ang="0">
                  <a:pos x="963" y="582"/>
                </a:cxn>
                <a:cxn ang="0">
                  <a:pos x="1839" y="369"/>
                </a:cxn>
                <a:cxn ang="0">
                  <a:pos x="2619" y="189"/>
                </a:cxn>
                <a:cxn ang="0">
                  <a:pos x="2859" y="0"/>
                </a:cxn>
                <a:cxn ang="0">
                  <a:pos x="3045" y="123"/>
                </a:cxn>
                <a:cxn ang="0">
                  <a:pos x="2784" y="453"/>
                </a:cxn>
                <a:cxn ang="0">
                  <a:pos x="1053" y="840"/>
                </a:cxn>
                <a:cxn ang="0">
                  <a:pos x="609" y="759"/>
                </a:cxn>
                <a:cxn ang="0">
                  <a:pos x="216" y="909"/>
                </a:cxn>
                <a:cxn ang="0">
                  <a:pos x="0" y="801"/>
                </a:cxn>
                <a:cxn ang="0">
                  <a:pos x="282" y="588"/>
                </a:cxn>
              </a:cxnLst>
              <a:rect l="0" t="0" r="r" b="b"/>
              <a:pathLst>
                <a:path w="3045" h="909">
                  <a:moveTo>
                    <a:pt x="282" y="588"/>
                  </a:moveTo>
                  <a:lnTo>
                    <a:pt x="498" y="495"/>
                  </a:lnTo>
                  <a:lnTo>
                    <a:pt x="963" y="582"/>
                  </a:lnTo>
                  <a:lnTo>
                    <a:pt x="1839" y="369"/>
                  </a:lnTo>
                  <a:lnTo>
                    <a:pt x="2619" y="189"/>
                  </a:lnTo>
                  <a:lnTo>
                    <a:pt x="2859" y="0"/>
                  </a:lnTo>
                  <a:lnTo>
                    <a:pt x="3045" y="123"/>
                  </a:lnTo>
                  <a:lnTo>
                    <a:pt x="2784" y="453"/>
                  </a:lnTo>
                  <a:lnTo>
                    <a:pt x="1053" y="840"/>
                  </a:lnTo>
                  <a:lnTo>
                    <a:pt x="609" y="759"/>
                  </a:lnTo>
                  <a:lnTo>
                    <a:pt x="216" y="909"/>
                  </a:lnTo>
                  <a:lnTo>
                    <a:pt x="0" y="801"/>
                  </a:lnTo>
                  <a:lnTo>
                    <a:pt x="282" y="588"/>
                  </a:lnTo>
                  <a:close/>
                </a:path>
              </a:pathLst>
            </a:custGeom>
            <a:solidFill>
              <a:srgbClr val="FFFF00">
                <a:alpha val="35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19017" name="Freeform 393"/>
            <p:cNvSpPr>
              <a:spLocks/>
            </p:cNvSpPr>
            <p:nvPr/>
          </p:nvSpPr>
          <p:spPr bwMode="auto">
            <a:xfrm>
              <a:off x="1986" y="570"/>
              <a:ext cx="966" cy="1035"/>
            </a:xfrm>
            <a:custGeom>
              <a:avLst/>
              <a:gdLst/>
              <a:ahLst/>
              <a:cxnLst>
                <a:cxn ang="0">
                  <a:pos x="369" y="1035"/>
                </a:cxn>
                <a:cxn ang="0">
                  <a:pos x="966" y="894"/>
                </a:cxn>
                <a:cxn ang="0">
                  <a:pos x="729" y="0"/>
                </a:cxn>
                <a:cxn ang="0">
                  <a:pos x="0" y="135"/>
                </a:cxn>
                <a:cxn ang="0">
                  <a:pos x="369" y="1035"/>
                </a:cxn>
              </a:cxnLst>
              <a:rect l="0" t="0" r="r" b="b"/>
              <a:pathLst>
                <a:path w="966" h="1035">
                  <a:moveTo>
                    <a:pt x="369" y="1035"/>
                  </a:moveTo>
                  <a:lnTo>
                    <a:pt x="966" y="894"/>
                  </a:lnTo>
                  <a:lnTo>
                    <a:pt x="729" y="0"/>
                  </a:lnTo>
                  <a:lnTo>
                    <a:pt x="0" y="135"/>
                  </a:lnTo>
                  <a:lnTo>
                    <a:pt x="369" y="1035"/>
                  </a:lnTo>
                  <a:close/>
                </a:path>
              </a:pathLst>
            </a:custGeom>
            <a:solidFill>
              <a:srgbClr val="993300">
                <a:alpha val="49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19018" name="Freeform 394"/>
            <p:cNvSpPr>
              <a:spLocks/>
            </p:cNvSpPr>
            <p:nvPr/>
          </p:nvSpPr>
          <p:spPr bwMode="auto">
            <a:xfrm>
              <a:off x="3384" y="624"/>
              <a:ext cx="594" cy="669"/>
            </a:xfrm>
            <a:custGeom>
              <a:avLst/>
              <a:gdLst/>
              <a:ahLst/>
              <a:cxnLst>
                <a:cxn ang="0">
                  <a:pos x="318" y="669"/>
                </a:cxn>
                <a:cxn ang="0">
                  <a:pos x="594" y="456"/>
                </a:cxn>
                <a:cxn ang="0">
                  <a:pos x="498" y="0"/>
                </a:cxn>
                <a:cxn ang="0">
                  <a:pos x="0" y="267"/>
                </a:cxn>
                <a:cxn ang="0">
                  <a:pos x="318" y="669"/>
                </a:cxn>
              </a:cxnLst>
              <a:rect l="0" t="0" r="r" b="b"/>
              <a:pathLst>
                <a:path w="594" h="669">
                  <a:moveTo>
                    <a:pt x="318" y="669"/>
                  </a:moveTo>
                  <a:lnTo>
                    <a:pt x="594" y="456"/>
                  </a:lnTo>
                  <a:lnTo>
                    <a:pt x="498" y="0"/>
                  </a:lnTo>
                  <a:lnTo>
                    <a:pt x="0" y="267"/>
                  </a:lnTo>
                  <a:lnTo>
                    <a:pt x="318" y="669"/>
                  </a:lnTo>
                  <a:close/>
                </a:path>
              </a:pathLst>
            </a:custGeom>
            <a:solidFill>
              <a:srgbClr val="CC99FF">
                <a:alpha val="60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19020" name="Freeform 396"/>
            <p:cNvSpPr>
              <a:spLocks/>
            </p:cNvSpPr>
            <p:nvPr/>
          </p:nvSpPr>
          <p:spPr bwMode="auto">
            <a:xfrm>
              <a:off x="2706" y="1596"/>
              <a:ext cx="978" cy="2115"/>
            </a:xfrm>
            <a:custGeom>
              <a:avLst/>
              <a:gdLst/>
              <a:ahLst/>
              <a:cxnLst>
                <a:cxn ang="0">
                  <a:pos x="762" y="1512"/>
                </a:cxn>
                <a:cxn ang="0">
                  <a:pos x="954" y="0"/>
                </a:cxn>
                <a:cxn ang="0">
                  <a:pos x="255" y="162"/>
                </a:cxn>
                <a:cxn ang="0">
                  <a:pos x="0" y="816"/>
                </a:cxn>
                <a:cxn ang="0">
                  <a:pos x="36" y="1320"/>
                </a:cxn>
                <a:cxn ang="0">
                  <a:pos x="474" y="2010"/>
                </a:cxn>
                <a:cxn ang="0">
                  <a:pos x="879" y="2115"/>
                </a:cxn>
                <a:cxn ang="0">
                  <a:pos x="978" y="1842"/>
                </a:cxn>
                <a:cxn ang="0">
                  <a:pos x="762" y="1512"/>
                </a:cxn>
              </a:cxnLst>
              <a:rect l="0" t="0" r="r" b="b"/>
              <a:pathLst>
                <a:path w="978" h="2115">
                  <a:moveTo>
                    <a:pt x="762" y="1512"/>
                  </a:moveTo>
                  <a:lnTo>
                    <a:pt x="954" y="0"/>
                  </a:lnTo>
                  <a:lnTo>
                    <a:pt x="255" y="162"/>
                  </a:lnTo>
                  <a:lnTo>
                    <a:pt x="0" y="816"/>
                  </a:lnTo>
                  <a:lnTo>
                    <a:pt x="36" y="1320"/>
                  </a:lnTo>
                  <a:lnTo>
                    <a:pt x="474" y="2010"/>
                  </a:lnTo>
                  <a:lnTo>
                    <a:pt x="879" y="2115"/>
                  </a:lnTo>
                  <a:lnTo>
                    <a:pt x="978" y="1842"/>
                  </a:lnTo>
                  <a:lnTo>
                    <a:pt x="762" y="1512"/>
                  </a:lnTo>
                  <a:close/>
                </a:path>
              </a:pathLst>
            </a:custGeom>
            <a:solidFill>
              <a:srgbClr val="FF0000">
                <a:alpha val="47000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19023" name="Freeform 399"/>
            <p:cNvSpPr>
              <a:spLocks/>
            </p:cNvSpPr>
            <p:nvPr/>
          </p:nvSpPr>
          <p:spPr bwMode="auto">
            <a:xfrm>
              <a:off x="840" y="1752"/>
              <a:ext cx="2337" cy="1920"/>
            </a:xfrm>
            <a:custGeom>
              <a:avLst/>
              <a:gdLst/>
              <a:ahLst/>
              <a:cxnLst>
                <a:cxn ang="0">
                  <a:pos x="2337" y="1854"/>
                </a:cxn>
                <a:cxn ang="0">
                  <a:pos x="1902" y="1173"/>
                </a:cxn>
                <a:cxn ang="0">
                  <a:pos x="1869" y="657"/>
                </a:cxn>
                <a:cxn ang="0">
                  <a:pos x="2124" y="0"/>
                </a:cxn>
                <a:cxn ang="0">
                  <a:pos x="1311" y="183"/>
                </a:cxn>
                <a:cxn ang="0">
                  <a:pos x="858" y="99"/>
                </a:cxn>
                <a:cxn ang="0">
                  <a:pos x="486" y="258"/>
                </a:cxn>
                <a:cxn ang="0">
                  <a:pos x="261" y="150"/>
                </a:cxn>
                <a:cxn ang="0">
                  <a:pos x="0" y="504"/>
                </a:cxn>
                <a:cxn ang="0">
                  <a:pos x="213" y="891"/>
                </a:cxn>
                <a:cxn ang="0">
                  <a:pos x="744" y="1035"/>
                </a:cxn>
                <a:cxn ang="0">
                  <a:pos x="999" y="849"/>
                </a:cxn>
                <a:cxn ang="0">
                  <a:pos x="1140" y="846"/>
                </a:cxn>
                <a:cxn ang="0">
                  <a:pos x="1155" y="1134"/>
                </a:cxn>
                <a:cxn ang="0">
                  <a:pos x="1449" y="1266"/>
                </a:cxn>
                <a:cxn ang="0">
                  <a:pos x="1749" y="1365"/>
                </a:cxn>
                <a:cxn ang="0">
                  <a:pos x="1806" y="1575"/>
                </a:cxn>
                <a:cxn ang="0">
                  <a:pos x="1830" y="1716"/>
                </a:cxn>
                <a:cxn ang="0">
                  <a:pos x="2085" y="1728"/>
                </a:cxn>
                <a:cxn ang="0">
                  <a:pos x="2064" y="1818"/>
                </a:cxn>
                <a:cxn ang="0">
                  <a:pos x="2154" y="1920"/>
                </a:cxn>
                <a:cxn ang="0">
                  <a:pos x="2337" y="1854"/>
                </a:cxn>
              </a:cxnLst>
              <a:rect l="0" t="0" r="r" b="b"/>
              <a:pathLst>
                <a:path w="2337" h="1920">
                  <a:moveTo>
                    <a:pt x="2337" y="1854"/>
                  </a:moveTo>
                  <a:lnTo>
                    <a:pt x="1902" y="1173"/>
                  </a:lnTo>
                  <a:lnTo>
                    <a:pt x="1869" y="657"/>
                  </a:lnTo>
                  <a:lnTo>
                    <a:pt x="2124" y="0"/>
                  </a:lnTo>
                  <a:lnTo>
                    <a:pt x="1311" y="183"/>
                  </a:lnTo>
                  <a:lnTo>
                    <a:pt x="858" y="99"/>
                  </a:lnTo>
                  <a:lnTo>
                    <a:pt x="486" y="258"/>
                  </a:lnTo>
                  <a:lnTo>
                    <a:pt x="261" y="150"/>
                  </a:lnTo>
                  <a:lnTo>
                    <a:pt x="0" y="504"/>
                  </a:lnTo>
                  <a:lnTo>
                    <a:pt x="213" y="891"/>
                  </a:lnTo>
                  <a:lnTo>
                    <a:pt x="744" y="1035"/>
                  </a:lnTo>
                  <a:lnTo>
                    <a:pt x="999" y="849"/>
                  </a:lnTo>
                  <a:lnTo>
                    <a:pt x="1140" y="846"/>
                  </a:lnTo>
                  <a:lnTo>
                    <a:pt x="1155" y="1134"/>
                  </a:lnTo>
                  <a:lnTo>
                    <a:pt x="1449" y="1266"/>
                  </a:lnTo>
                  <a:lnTo>
                    <a:pt x="1749" y="1365"/>
                  </a:lnTo>
                  <a:lnTo>
                    <a:pt x="1806" y="1575"/>
                  </a:lnTo>
                  <a:lnTo>
                    <a:pt x="1830" y="1716"/>
                  </a:lnTo>
                  <a:lnTo>
                    <a:pt x="2085" y="1728"/>
                  </a:lnTo>
                  <a:lnTo>
                    <a:pt x="2064" y="1818"/>
                  </a:lnTo>
                  <a:lnTo>
                    <a:pt x="2154" y="1920"/>
                  </a:lnTo>
                  <a:lnTo>
                    <a:pt x="2337" y="1854"/>
                  </a:lnTo>
                  <a:close/>
                </a:path>
              </a:pathLst>
            </a:custGeom>
            <a:solidFill>
              <a:srgbClr val="3366FF">
                <a:alpha val="50999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19027" name="Freeform 403"/>
            <p:cNvSpPr>
              <a:spLocks/>
            </p:cNvSpPr>
            <p:nvPr/>
          </p:nvSpPr>
          <p:spPr bwMode="auto">
            <a:xfrm>
              <a:off x="3461" y="1218"/>
              <a:ext cx="1127" cy="2203"/>
            </a:xfrm>
            <a:custGeom>
              <a:avLst/>
              <a:gdLst/>
              <a:ahLst/>
              <a:cxnLst>
                <a:cxn ang="0">
                  <a:pos x="192" y="379"/>
                </a:cxn>
                <a:cxn ang="0">
                  <a:pos x="455" y="318"/>
                </a:cxn>
                <a:cxn ang="0">
                  <a:pos x="672" y="0"/>
                </a:cxn>
                <a:cxn ang="0">
                  <a:pos x="1046" y="177"/>
                </a:cxn>
                <a:cxn ang="0">
                  <a:pos x="975" y="1020"/>
                </a:cxn>
                <a:cxn ang="0">
                  <a:pos x="1127" y="1617"/>
                </a:cxn>
                <a:cxn ang="0">
                  <a:pos x="1086" y="1955"/>
                </a:cxn>
                <a:cxn ang="0">
                  <a:pos x="227" y="2203"/>
                </a:cxn>
                <a:cxn ang="0">
                  <a:pos x="0" y="1894"/>
                </a:cxn>
                <a:cxn ang="0">
                  <a:pos x="192" y="379"/>
                </a:cxn>
              </a:cxnLst>
              <a:rect l="0" t="0" r="r" b="b"/>
              <a:pathLst>
                <a:path w="1127" h="2203">
                  <a:moveTo>
                    <a:pt x="192" y="379"/>
                  </a:moveTo>
                  <a:lnTo>
                    <a:pt x="455" y="318"/>
                  </a:lnTo>
                  <a:lnTo>
                    <a:pt x="672" y="0"/>
                  </a:lnTo>
                  <a:lnTo>
                    <a:pt x="1046" y="177"/>
                  </a:lnTo>
                  <a:lnTo>
                    <a:pt x="975" y="1020"/>
                  </a:lnTo>
                  <a:lnTo>
                    <a:pt x="1127" y="1617"/>
                  </a:lnTo>
                  <a:lnTo>
                    <a:pt x="1086" y="1955"/>
                  </a:lnTo>
                  <a:lnTo>
                    <a:pt x="227" y="2203"/>
                  </a:lnTo>
                  <a:lnTo>
                    <a:pt x="0" y="1894"/>
                  </a:lnTo>
                  <a:lnTo>
                    <a:pt x="192" y="379"/>
                  </a:lnTo>
                  <a:close/>
                </a:path>
              </a:pathLst>
            </a:custGeom>
            <a:solidFill>
              <a:srgbClr val="008000">
                <a:alpha val="42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19030" name="Freeform 406"/>
            <p:cNvSpPr>
              <a:spLocks/>
            </p:cNvSpPr>
            <p:nvPr/>
          </p:nvSpPr>
          <p:spPr bwMode="auto">
            <a:xfrm>
              <a:off x="4436" y="1395"/>
              <a:ext cx="768" cy="1419"/>
            </a:xfrm>
            <a:custGeom>
              <a:avLst/>
              <a:gdLst/>
              <a:ahLst/>
              <a:cxnLst>
                <a:cxn ang="0">
                  <a:pos x="152" y="1419"/>
                </a:cxn>
                <a:cxn ang="0">
                  <a:pos x="0" y="858"/>
                </a:cxn>
                <a:cxn ang="0">
                  <a:pos x="76" y="0"/>
                </a:cxn>
                <a:cxn ang="0">
                  <a:pos x="768" y="222"/>
                </a:cxn>
                <a:cxn ang="0">
                  <a:pos x="677" y="813"/>
                </a:cxn>
                <a:cxn ang="0">
                  <a:pos x="217" y="954"/>
                </a:cxn>
                <a:cxn ang="0">
                  <a:pos x="207" y="1359"/>
                </a:cxn>
                <a:cxn ang="0">
                  <a:pos x="152" y="1419"/>
                </a:cxn>
              </a:cxnLst>
              <a:rect l="0" t="0" r="r" b="b"/>
              <a:pathLst>
                <a:path w="768" h="1419">
                  <a:moveTo>
                    <a:pt x="152" y="1419"/>
                  </a:moveTo>
                  <a:lnTo>
                    <a:pt x="0" y="858"/>
                  </a:lnTo>
                  <a:lnTo>
                    <a:pt x="76" y="0"/>
                  </a:lnTo>
                  <a:lnTo>
                    <a:pt x="768" y="222"/>
                  </a:lnTo>
                  <a:lnTo>
                    <a:pt x="677" y="813"/>
                  </a:lnTo>
                  <a:lnTo>
                    <a:pt x="217" y="954"/>
                  </a:lnTo>
                  <a:lnTo>
                    <a:pt x="207" y="1359"/>
                  </a:lnTo>
                  <a:lnTo>
                    <a:pt x="152" y="1419"/>
                  </a:lnTo>
                  <a:close/>
                </a:path>
              </a:pathLst>
            </a:custGeom>
            <a:solidFill>
              <a:srgbClr val="FF9900">
                <a:alpha val="58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18638" name="Rectangle 5"/>
          <p:cNvSpPr>
            <a:spLocks noChangeArrowheads="1"/>
          </p:cNvSpPr>
          <p:nvPr/>
        </p:nvSpPr>
        <p:spPr bwMode="auto">
          <a:xfrm>
            <a:off x="8431213" y="5854700"/>
            <a:ext cx="260350" cy="2587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651" name="Oval 250"/>
          <p:cNvSpPr>
            <a:spLocks noChangeArrowheads="1"/>
          </p:cNvSpPr>
          <p:nvPr/>
        </p:nvSpPr>
        <p:spPr bwMode="auto">
          <a:xfrm>
            <a:off x="5346700" y="491013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652" name="Text Box 326"/>
          <p:cNvSpPr txBox="1">
            <a:spLocks noChangeArrowheads="1"/>
          </p:cNvSpPr>
          <p:nvPr/>
        </p:nvSpPr>
        <p:spPr bwMode="auto">
          <a:xfrm>
            <a:off x="4826000" y="4954588"/>
            <a:ext cx="517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Lucas do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Rio Verde</a:t>
            </a:r>
          </a:p>
        </p:txBody>
      </p:sp>
      <p:sp>
        <p:nvSpPr>
          <p:cNvPr id="8218668" name="Freeform 55"/>
          <p:cNvSpPr>
            <a:spLocks/>
          </p:cNvSpPr>
          <p:nvPr/>
        </p:nvSpPr>
        <p:spPr bwMode="auto">
          <a:xfrm>
            <a:off x="6624638" y="1970088"/>
            <a:ext cx="280987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669" name="AutoShape 59"/>
          <p:cNvSpPr>
            <a:spLocks noChangeArrowheads="1"/>
          </p:cNvSpPr>
          <p:nvPr/>
        </p:nvSpPr>
        <p:spPr bwMode="auto">
          <a:xfrm>
            <a:off x="6510338" y="205581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8218670" name="Line 60"/>
          <p:cNvSpPr>
            <a:spLocks noChangeShapeType="1"/>
          </p:cNvSpPr>
          <p:nvPr/>
        </p:nvSpPr>
        <p:spPr bwMode="auto">
          <a:xfrm flipH="1" flipV="1">
            <a:off x="6826250" y="3006725"/>
            <a:ext cx="1079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671" name="Text Box 326"/>
          <p:cNvSpPr txBox="1">
            <a:spLocks noChangeArrowheads="1"/>
          </p:cNvSpPr>
          <p:nvPr/>
        </p:nvSpPr>
        <p:spPr bwMode="auto">
          <a:xfrm>
            <a:off x="6500813" y="2206625"/>
            <a:ext cx="915987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Vila do Conde</a:t>
            </a:r>
            <a:endParaRPr lang="pt-BR" sz="700" b="0">
              <a:latin typeface="Calibri" pitchFamily="34" charset="0"/>
            </a:endParaRPr>
          </a:p>
        </p:txBody>
      </p:sp>
      <p:sp>
        <p:nvSpPr>
          <p:cNvPr id="8218672" name="Freeform 64"/>
          <p:cNvSpPr>
            <a:spLocks/>
          </p:cNvSpPr>
          <p:nvPr/>
        </p:nvSpPr>
        <p:spPr bwMode="auto">
          <a:xfrm>
            <a:off x="6500813" y="2276475"/>
            <a:ext cx="250825" cy="828675"/>
          </a:xfrm>
          <a:custGeom>
            <a:avLst/>
            <a:gdLst>
              <a:gd name="T0" fmla="*/ 2147483647 w 189"/>
              <a:gd name="T1" fmla="*/ 0 h 591"/>
              <a:gd name="T2" fmla="*/ 0 w 189"/>
              <a:gd name="T3" fmla="*/ 2147483647 h 591"/>
              <a:gd name="T4" fmla="*/ 2147483647 w 189"/>
              <a:gd name="T5" fmla="*/ 2147483647 h 591"/>
              <a:gd name="T6" fmla="*/ 2147483647 w 189"/>
              <a:gd name="T7" fmla="*/ 2147483647 h 591"/>
              <a:gd name="T8" fmla="*/ 2147483647 w 189"/>
              <a:gd name="T9" fmla="*/ 2147483647 h 591"/>
              <a:gd name="T10" fmla="*/ 2147483647 w 189"/>
              <a:gd name="T11" fmla="*/ 2147483647 h 5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591"/>
              <a:gd name="T20" fmla="*/ 189 w 189"/>
              <a:gd name="T21" fmla="*/ 591 h 5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591">
                <a:moveTo>
                  <a:pt x="30" y="0"/>
                </a:moveTo>
                <a:cubicBezTo>
                  <a:pt x="15" y="71"/>
                  <a:pt x="0" y="143"/>
                  <a:pt x="0" y="190"/>
                </a:cubicBezTo>
                <a:cubicBezTo>
                  <a:pt x="0" y="237"/>
                  <a:pt x="14" y="248"/>
                  <a:pt x="30" y="280"/>
                </a:cubicBezTo>
                <a:cubicBezTo>
                  <a:pt x="46" y="312"/>
                  <a:pt x="71" y="339"/>
                  <a:pt x="95" y="381"/>
                </a:cubicBezTo>
                <a:cubicBezTo>
                  <a:pt x="119" y="423"/>
                  <a:pt x="161" y="496"/>
                  <a:pt x="175" y="531"/>
                </a:cubicBezTo>
                <a:cubicBezTo>
                  <a:pt x="189" y="566"/>
                  <a:pt x="184" y="578"/>
                  <a:pt x="180" y="591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673" name="Text Box 326"/>
          <p:cNvSpPr txBox="1">
            <a:spLocks noChangeArrowheads="1"/>
          </p:cNvSpPr>
          <p:nvPr/>
        </p:nvSpPr>
        <p:spPr bwMode="auto">
          <a:xfrm>
            <a:off x="6423025" y="2984500"/>
            <a:ext cx="3492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Marabá</a:t>
            </a:r>
          </a:p>
        </p:txBody>
      </p:sp>
      <p:sp>
        <p:nvSpPr>
          <p:cNvPr id="8218674" name="Text Box 67"/>
          <p:cNvSpPr txBox="1">
            <a:spLocks noChangeArrowheads="1"/>
          </p:cNvSpPr>
          <p:nvPr/>
        </p:nvSpPr>
        <p:spPr bwMode="auto">
          <a:xfrm rot="3699399">
            <a:off x="6403181" y="2583657"/>
            <a:ext cx="4810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218675" name="Rectangle 68"/>
          <p:cNvSpPr>
            <a:spLocks noChangeArrowheads="1"/>
          </p:cNvSpPr>
          <p:nvPr/>
        </p:nvSpPr>
        <p:spPr bwMode="auto">
          <a:xfrm>
            <a:off x="6523038" y="2600325"/>
            <a:ext cx="71437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676" name="Freeform 69"/>
          <p:cNvSpPr>
            <a:spLocks/>
          </p:cNvSpPr>
          <p:nvPr/>
        </p:nvSpPr>
        <p:spPr bwMode="auto">
          <a:xfrm>
            <a:off x="6534150" y="2243138"/>
            <a:ext cx="107950" cy="50800"/>
          </a:xfrm>
          <a:custGeom>
            <a:avLst/>
            <a:gdLst>
              <a:gd name="T0" fmla="*/ 0 w 85"/>
              <a:gd name="T1" fmla="*/ 2147483647 h 41"/>
              <a:gd name="T2" fmla="*/ 2147483647 w 85"/>
              <a:gd name="T3" fmla="*/ 0 h 41"/>
              <a:gd name="T4" fmla="*/ 0 60000 65536"/>
              <a:gd name="T5" fmla="*/ 0 60000 65536"/>
              <a:gd name="T6" fmla="*/ 0 w 85"/>
              <a:gd name="T7" fmla="*/ 0 h 41"/>
              <a:gd name="T8" fmla="*/ 85 w 85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41">
                <a:moveTo>
                  <a:pt x="0" y="41"/>
                </a:moveTo>
                <a:cubicBezTo>
                  <a:pt x="38" y="33"/>
                  <a:pt x="58" y="27"/>
                  <a:pt x="85" y="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677" name="Text Box 71"/>
          <p:cNvSpPr txBox="1">
            <a:spLocks noChangeArrowheads="1"/>
          </p:cNvSpPr>
          <p:nvPr/>
        </p:nvSpPr>
        <p:spPr bwMode="auto">
          <a:xfrm>
            <a:off x="6057900" y="2474913"/>
            <a:ext cx="544513" cy="1984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Tucuruí</a:t>
            </a:r>
          </a:p>
        </p:txBody>
      </p:sp>
      <p:sp>
        <p:nvSpPr>
          <p:cNvPr id="8218678" name="AutoShape 73"/>
          <p:cNvSpPr>
            <a:spLocks noChangeArrowheads="1"/>
          </p:cNvSpPr>
          <p:nvPr/>
        </p:nvSpPr>
        <p:spPr bwMode="auto">
          <a:xfrm>
            <a:off x="6350000" y="262096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77</a:t>
            </a:r>
          </a:p>
        </p:txBody>
      </p:sp>
      <p:sp>
        <p:nvSpPr>
          <p:cNvPr id="8218679" name="AutoShape 74"/>
          <p:cNvSpPr>
            <a:spLocks noChangeArrowheads="1"/>
          </p:cNvSpPr>
          <p:nvPr/>
        </p:nvSpPr>
        <p:spPr bwMode="auto">
          <a:xfrm>
            <a:off x="6591300" y="2801938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78</a:t>
            </a:r>
          </a:p>
        </p:txBody>
      </p:sp>
      <p:sp>
        <p:nvSpPr>
          <p:cNvPr id="8218680" name="Oval 250"/>
          <p:cNvSpPr>
            <a:spLocks noChangeArrowheads="1"/>
          </p:cNvSpPr>
          <p:nvPr/>
        </p:nvSpPr>
        <p:spPr bwMode="auto">
          <a:xfrm>
            <a:off x="6896100" y="33480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681" name="Text Box 326"/>
          <p:cNvSpPr txBox="1">
            <a:spLocks noChangeArrowheads="1"/>
          </p:cNvSpPr>
          <p:nvPr/>
        </p:nvSpPr>
        <p:spPr bwMode="auto">
          <a:xfrm>
            <a:off x="6802438" y="4392613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Palmas</a:t>
            </a:r>
          </a:p>
        </p:txBody>
      </p:sp>
      <p:sp>
        <p:nvSpPr>
          <p:cNvPr id="8218682" name="Text Box 79"/>
          <p:cNvSpPr txBox="1">
            <a:spLocks noChangeArrowheads="1"/>
          </p:cNvSpPr>
          <p:nvPr/>
        </p:nvSpPr>
        <p:spPr bwMode="auto">
          <a:xfrm rot="-4892208">
            <a:off x="6777832" y="3702844"/>
            <a:ext cx="4810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218683" name="Freeform 80"/>
          <p:cNvSpPr>
            <a:spLocks/>
          </p:cNvSpPr>
          <p:nvPr/>
        </p:nvSpPr>
        <p:spPr bwMode="auto">
          <a:xfrm>
            <a:off x="6748463" y="3162300"/>
            <a:ext cx="225425" cy="1531938"/>
          </a:xfrm>
          <a:custGeom>
            <a:avLst/>
            <a:gdLst>
              <a:gd name="T0" fmla="*/ 2147483647 w 184"/>
              <a:gd name="T1" fmla="*/ 0 h 1142"/>
              <a:gd name="T2" fmla="*/ 2147483647 w 184"/>
              <a:gd name="T3" fmla="*/ 2147483647 h 1142"/>
              <a:gd name="T4" fmla="*/ 2147483647 w 184"/>
              <a:gd name="T5" fmla="*/ 2147483647 h 1142"/>
              <a:gd name="T6" fmla="*/ 2147483647 w 184"/>
              <a:gd name="T7" fmla="*/ 2147483647 h 1142"/>
              <a:gd name="T8" fmla="*/ 2147483647 w 184"/>
              <a:gd name="T9" fmla="*/ 2147483647 h 1142"/>
              <a:gd name="T10" fmla="*/ 2147483647 w 184"/>
              <a:gd name="T11" fmla="*/ 2147483647 h 1142"/>
              <a:gd name="T12" fmla="*/ 2147483647 w 184"/>
              <a:gd name="T13" fmla="*/ 2147483647 h 1142"/>
              <a:gd name="T14" fmla="*/ 2147483647 w 184"/>
              <a:gd name="T15" fmla="*/ 2147483647 h 1142"/>
              <a:gd name="T16" fmla="*/ 2147483647 w 184"/>
              <a:gd name="T17" fmla="*/ 2147483647 h 1142"/>
              <a:gd name="T18" fmla="*/ 2147483647 w 184"/>
              <a:gd name="T19" fmla="*/ 2147483647 h 1142"/>
              <a:gd name="T20" fmla="*/ 2147483647 w 184"/>
              <a:gd name="T21" fmla="*/ 2147483647 h 1142"/>
              <a:gd name="T22" fmla="*/ 2147483647 w 184"/>
              <a:gd name="T23" fmla="*/ 2147483647 h 1142"/>
              <a:gd name="T24" fmla="*/ 2147483647 w 184"/>
              <a:gd name="T25" fmla="*/ 2147483647 h 1142"/>
              <a:gd name="T26" fmla="*/ 2147483647 w 184"/>
              <a:gd name="T27" fmla="*/ 2147483647 h 1142"/>
              <a:gd name="T28" fmla="*/ 2147483647 w 184"/>
              <a:gd name="T29" fmla="*/ 2147483647 h 1142"/>
              <a:gd name="T30" fmla="*/ 2147483647 w 184"/>
              <a:gd name="T31" fmla="*/ 2147483647 h 1142"/>
              <a:gd name="T32" fmla="*/ 2147483647 w 184"/>
              <a:gd name="T33" fmla="*/ 2147483647 h 1142"/>
              <a:gd name="T34" fmla="*/ 2147483647 w 184"/>
              <a:gd name="T35" fmla="*/ 2147483647 h 1142"/>
              <a:gd name="T36" fmla="*/ 2147483647 w 184"/>
              <a:gd name="T37" fmla="*/ 2147483647 h 11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4"/>
              <a:gd name="T58" fmla="*/ 0 h 1142"/>
              <a:gd name="T59" fmla="*/ 184 w 184"/>
              <a:gd name="T60" fmla="*/ 1142 h 11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4" h="1142">
                <a:moveTo>
                  <a:pt x="16" y="0"/>
                </a:moveTo>
                <a:cubicBezTo>
                  <a:pt x="47" y="3"/>
                  <a:pt x="79" y="7"/>
                  <a:pt x="102" y="15"/>
                </a:cubicBezTo>
                <a:cubicBezTo>
                  <a:pt x="125" y="23"/>
                  <a:pt x="140" y="37"/>
                  <a:pt x="152" y="50"/>
                </a:cubicBezTo>
                <a:cubicBezTo>
                  <a:pt x="164" y="63"/>
                  <a:pt x="169" y="68"/>
                  <a:pt x="172" y="95"/>
                </a:cubicBezTo>
                <a:cubicBezTo>
                  <a:pt x="175" y="122"/>
                  <a:pt x="174" y="178"/>
                  <a:pt x="172" y="210"/>
                </a:cubicBezTo>
                <a:cubicBezTo>
                  <a:pt x="170" y="242"/>
                  <a:pt x="165" y="269"/>
                  <a:pt x="157" y="290"/>
                </a:cubicBezTo>
                <a:cubicBezTo>
                  <a:pt x="149" y="311"/>
                  <a:pt x="120" y="325"/>
                  <a:pt x="122" y="335"/>
                </a:cubicBezTo>
                <a:cubicBezTo>
                  <a:pt x="124" y="345"/>
                  <a:pt x="158" y="336"/>
                  <a:pt x="167" y="351"/>
                </a:cubicBezTo>
                <a:cubicBezTo>
                  <a:pt x="176" y="366"/>
                  <a:pt x="175" y="402"/>
                  <a:pt x="177" y="426"/>
                </a:cubicBezTo>
                <a:cubicBezTo>
                  <a:pt x="179" y="450"/>
                  <a:pt x="184" y="477"/>
                  <a:pt x="177" y="496"/>
                </a:cubicBezTo>
                <a:cubicBezTo>
                  <a:pt x="170" y="515"/>
                  <a:pt x="148" y="519"/>
                  <a:pt x="132" y="541"/>
                </a:cubicBezTo>
                <a:cubicBezTo>
                  <a:pt x="116" y="563"/>
                  <a:pt x="90" y="604"/>
                  <a:pt x="81" y="626"/>
                </a:cubicBezTo>
                <a:cubicBezTo>
                  <a:pt x="72" y="648"/>
                  <a:pt x="75" y="659"/>
                  <a:pt x="76" y="676"/>
                </a:cubicBezTo>
                <a:cubicBezTo>
                  <a:pt x="77" y="693"/>
                  <a:pt x="94" y="704"/>
                  <a:pt x="86" y="731"/>
                </a:cubicBezTo>
                <a:cubicBezTo>
                  <a:pt x="78" y="758"/>
                  <a:pt x="39" y="806"/>
                  <a:pt x="26" y="841"/>
                </a:cubicBezTo>
                <a:cubicBezTo>
                  <a:pt x="13" y="876"/>
                  <a:pt x="10" y="916"/>
                  <a:pt x="6" y="942"/>
                </a:cubicBezTo>
                <a:cubicBezTo>
                  <a:pt x="2" y="968"/>
                  <a:pt x="0" y="972"/>
                  <a:pt x="1" y="997"/>
                </a:cubicBezTo>
                <a:cubicBezTo>
                  <a:pt x="2" y="1022"/>
                  <a:pt x="9" y="1068"/>
                  <a:pt x="11" y="1092"/>
                </a:cubicBezTo>
                <a:cubicBezTo>
                  <a:pt x="13" y="1116"/>
                  <a:pt x="12" y="1129"/>
                  <a:pt x="11" y="1142"/>
                </a:cubicBezTo>
              </a:path>
            </a:pathLst>
          </a:custGeom>
          <a:noFill/>
          <a:ln w="38100" algn="ctr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685" name="AutoShape 88"/>
          <p:cNvSpPr>
            <a:spLocks noChangeArrowheads="1"/>
          </p:cNvSpPr>
          <p:nvPr/>
        </p:nvSpPr>
        <p:spPr bwMode="auto">
          <a:xfrm>
            <a:off x="6973888" y="316706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99</a:t>
            </a:r>
          </a:p>
        </p:txBody>
      </p:sp>
      <p:sp>
        <p:nvSpPr>
          <p:cNvPr id="8218686" name="AutoShape 91"/>
          <p:cNvSpPr>
            <a:spLocks noChangeArrowheads="1"/>
          </p:cNvSpPr>
          <p:nvPr/>
        </p:nvSpPr>
        <p:spPr bwMode="auto">
          <a:xfrm>
            <a:off x="6786563" y="4565650"/>
            <a:ext cx="122237" cy="119063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104</a:t>
            </a:r>
          </a:p>
        </p:txBody>
      </p:sp>
      <p:sp>
        <p:nvSpPr>
          <p:cNvPr id="8218688" name="Text Box 326"/>
          <p:cNvSpPr txBox="1">
            <a:spLocks noChangeArrowheads="1"/>
          </p:cNvSpPr>
          <p:nvPr/>
        </p:nvSpPr>
        <p:spPr bwMode="auto">
          <a:xfrm>
            <a:off x="5575300" y="4978400"/>
            <a:ext cx="515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Ribeirão Cascalheira</a:t>
            </a:r>
          </a:p>
        </p:txBody>
      </p:sp>
      <p:sp>
        <p:nvSpPr>
          <p:cNvPr id="8218689" name="Freeform 103"/>
          <p:cNvSpPr>
            <a:spLocks/>
          </p:cNvSpPr>
          <p:nvPr/>
        </p:nvSpPr>
        <p:spPr bwMode="auto">
          <a:xfrm>
            <a:off x="5421313" y="4764088"/>
            <a:ext cx="330200" cy="50800"/>
          </a:xfrm>
          <a:custGeom>
            <a:avLst/>
            <a:gdLst>
              <a:gd name="T0" fmla="*/ 0 w 220"/>
              <a:gd name="T1" fmla="*/ 0 h 57"/>
              <a:gd name="T2" fmla="*/ 2147483647 w 220"/>
              <a:gd name="T3" fmla="*/ 2147483647 h 57"/>
              <a:gd name="T4" fmla="*/ 2147483647 w 220"/>
              <a:gd name="T5" fmla="*/ 2147483647 h 57"/>
              <a:gd name="T6" fmla="*/ 2147483647 w 220"/>
              <a:gd name="T7" fmla="*/ 2147483647 h 57"/>
              <a:gd name="T8" fmla="*/ 2147483647 w 220"/>
              <a:gd name="T9" fmla="*/ 2147483647 h 57"/>
              <a:gd name="T10" fmla="*/ 2147483647 w 220"/>
              <a:gd name="T11" fmla="*/ 2147483647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"/>
              <a:gd name="T19" fmla="*/ 0 h 57"/>
              <a:gd name="T20" fmla="*/ 220 w 220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" h="57">
                <a:moveTo>
                  <a:pt x="0" y="0"/>
                </a:moveTo>
                <a:cubicBezTo>
                  <a:pt x="7" y="16"/>
                  <a:pt x="15" y="32"/>
                  <a:pt x="25" y="40"/>
                </a:cubicBezTo>
                <a:cubicBezTo>
                  <a:pt x="35" y="48"/>
                  <a:pt x="48" y="54"/>
                  <a:pt x="60" y="50"/>
                </a:cubicBezTo>
                <a:cubicBezTo>
                  <a:pt x="72" y="46"/>
                  <a:pt x="83" y="15"/>
                  <a:pt x="100" y="15"/>
                </a:cubicBezTo>
                <a:cubicBezTo>
                  <a:pt x="117" y="15"/>
                  <a:pt x="145" y="43"/>
                  <a:pt x="165" y="50"/>
                </a:cubicBezTo>
                <a:cubicBezTo>
                  <a:pt x="185" y="57"/>
                  <a:pt x="202" y="56"/>
                  <a:pt x="220" y="55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690" name="Text Box 326"/>
          <p:cNvSpPr txBox="1">
            <a:spLocks noChangeArrowheads="1"/>
          </p:cNvSpPr>
          <p:nvPr/>
        </p:nvSpPr>
        <p:spPr bwMode="auto">
          <a:xfrm rot="1251607">
            <a:off x="5770563" y="4802188"/>
            <a:ext cx="2984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218691" name="Freeform 106"/>
          <p:cNvSpPr>
            <a:spLocks/>
          </p:cNvSpPr>
          <p:nvPr/>
        </p:nvSpPr>
        <p:spPr bwMode="auto">
          <a:xfrm>
            <a:off x="5738813" y="4810125"/>
            <a:ext cx="357187" cy="158750"/>
          </a:xfrm>
          <a:custGeom>
            <a:avLst/>
            <a:gdLst>
              <a:gd name="T0" fmla="*/ 2147483647 w 349"/>
              <a:gd name="T1" fmla="*/ 0 h 32"/>
              <a:gd name="T2" fmla="*/ 2147483647 w 349"/>
              <a:gd name="T3" fmla="*/ 2147483647 h 32"/>
              <a:gd name="T4" fmla="*/ 2147483647 w 349"/>
              <a:gd name="T5" fmla="*/ 2147483647 h 32"/>
              <a:gd name="T6" fmla="*/ 0 60000 65536"/>
              <a:gd name="T7" fmla="*/ 0 60000 65536"/>
              <a:gd name="T8" fmla="*/ 0 60000 65536"/>
              <a:gd name="T9" fmla="*/ 0 w 349"/>
              <a:gd name="T10" fmla="*/ 0 h 32"/>
              <a:gd name="T11" fmla="*/ 349 w 34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" h="32">
                <a:moveTo>
                  <a:pt x="5" y="0"/>
                </a:moveTo>
                <a:cubicBezTo>
                  <a:pt x="2" y="3"/>
                  <a:pt x="0" y="7"/>
                  <a:pt x="57" y="12"/>
                </a:cubicBezTo>
                <a:cubicBezTo>
                  <a:pt x="114" y="17"/>
                  <a:pt x="231" y="24"/>
                  <a:pt x="349" y="32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693" name="Freeform 108"/>
          <p:cNvSpPr>
            <a:spLocks/>
          </p:cNvSpPr>
          <p:nvPr/>
        </p:nvSpPr>
        <p:spPr bwMode="auto">
          <a:xfrm>
            <a:off x="6324600" y="4616450"/>
            <a:ext cx="290513" cy="68263"/>
          </a:xfrm>
          <a:custGeom>
            <a:avLst/>
            <a:gdLst>
              <a:gd name="T0" fmla="*/ 0 w 144"/>
              <a:gd name="T1" fmla="*/ 2147483647 h 27"/>
              <a:gd name="T2" fmla="*/ 2147483647 w 144"/>
              <a:gd name="T3" fmla="*/ 2147483647 h 27"/>
              <a:gd name="T4" fmla="*/ 2147483647 w 144"/>
              <a:gd name="T5" fmla="*/ 2147483647 h 27"/>
              <a:gd name="T6" fmla="*/ 0 60000 65536"/>
              <a:gd name="T7" fmla="*/ 0 60000 65536"/>
              <a:gd name="T8" fmla="*/ 0 60000 65536"/>
              <a:gd name="T9" fmla="*/ 0 w 144"/>
              <a:gd name="T10" fmla="*/ 0 h 27"/>
              <a:gd name="T11" fmla="*/ 144 w 14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7">
                <a:moveTo>
                  <a:pt x="0" y="11"/>
                </a:moveTo>
                <a:cubicBezTo>
                  <a:pt x="28" y="5"/>
                  <a:pt x="56" y="0"/>
                  <a:pt x="80" y="3"/>
                </a:cubicBezTo>
                <a:cubicBezTo>
                  <a:pt x="104" y="6"/>
                  <a:pt x="124" y="16"/>
                  <a:pt x="144" y="27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694" name="Freeform 109"/>
          <p:cNvSpPr>
            <a:spLocks/>
          </p:cNvSpPr>
          <p:nvPr/>
        </p:nvSpPr>
        <p:spPr bwMode="auto">
          <a:xfrm>
            <a:off x="6107113" y="4660900"/>
            <a:ext cx="115887" cy="296863"/>
          </a:xfrm>
          <a:custGeom>
            <a:avLst/>
            <a:gdLst>
              <a:gd name="T0" fmla="*/ 0 w 8"/>
              <a:gd name="T1" fmla="*/ 2147483647 h 176"/>
              <a:gd name="T2" fmla="*/ 2147483647 w 8"/>
              <a:gd name="T3" fmla="*/ 0 h 176"/>
              <a:gd name="T4" fmla="*/ 0 60000 65536"/>
              <a:gd name="T5" fmla="*/ 0 60000 65536"/>
              <a:gd name="T6" fmla="*/ 0 w 8"/>
              <a:gd name="T7" fmla="*/ 0 h 176"/>
              <a:gd name="T8" fmla="*/ 8 w 8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76">
                <a:moveTo>
                  <a:pt x="0" y="176"/>
                </a:moveTo>
                <a:cubicBezTo>
                  <a:pt x="0" y="176"/>
                  <a:pt x="4" y="88"/>
                  <a:pt x="8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695" name="Freeform 110"/>
          <p:cNvSpPr>
            <a:spLocks/>
          </p:cNvSpPr>
          <p:nvPr/>
        </p:nvSpPr>
        <p:spPr bwMode="auto">
          <a:xfrm>
            <a:off x="6191250" y="4651375"/>
            <a:ext cx="114300" cy="4763"/>
          </a:xfrm>
          <a:custGeom>
            <a:avLst/>
            <a:gdLst>
              <a:gd name="T0" fmla="*/ 2147483647 w 88"/>
              <a:gd name="T1" fmla="*/ 0 h 4"/>
              <a:gd name="T2" fmla="*/ 0 w 88"/>
              <a:gd name="T3" fmla="*/ 2147483647 h 4"/>
              <a:gd name="T4" fmla="*/ 0 60000 65536"/>
              <a:gd name="T5" fmla="*/ 0 60000 65536"/>
              <a:gd name="T6" fmla="*/ 0 w 88"/>
              <a:gd name="T7" fmla="*/ 0 h 4"/>
              <a:gd name="T8" fmla="*/ 88 w 88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" h="4">
                <a:moveTo>
                  <a:pt x="88" y="0"/>
                </a:moveTo>
                <a:cubicBezTo>
                  <a:pt x="88" y="0"/>
                  <a:pt x="44" y="2"/>
                  <a:pt x="0" y="4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696" name="Text Box 326"/>
          <p:cNvSpPr txBox="1">
            <a:spLocks noChangeArrowheads="1"/>
          </p:cNvSpPr>
          <p:nvPr/>
        </p:nvSpPr>
        <p:spPr bwMode="auto">
          <a:xfrm rot="253146">
            <a:off x="6376988" y="4651375"/>
            <a:ext cx="2254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BR-080</a:t>
            </a:r>
          </a:p>
        </p:txBody>
      </p:sp>
      <p:sp>
        <p:nvSpPr>
          <p:cNvPr id="8218697" name="Text Box 326"/>
          <p:cNvSpPr txBox="1">
            <a:spLocks noChangeArrowheads="1"/>
          </p:cNvSpPr>
          <p:nvPr/>
        </p:nvSpPr>
        <p:spPr bwMode="auto">
          <a:xfrm>
            <a:off x="6734175" y="4689475"/>
            <a:ext cx="2714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Peixe</a:t>
            </a:r>
          </a:p>
        </p:txBody>
      </p:sp>
      <p:sp>
        <p:nvSpPr>
          <p:cNvPr id="8218698" name="Text Box 326"/>
          <p:cNvSpPr txBox="1">
            <a:spLocks noChangeArrowheads="1"/>
          </p:cNvSpPr>
          <p:nvPr/>
        </p:nvSpPr>
        <p:spPr bwMode="auto">
          <a:xfrm>
            <a:off x="5310188" y="4689475"/>
            <a:ext cx="51435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Sorriso</a:t>
            </a:r>
          </a:p>
        </p:txBody>
      </p:sp>
      <p:sp>
        <p:nvSpPr>
          <p:cNvPr id="8218701" name="Freeform 55"/>
          <p:cNvSpPr>
            <a:spLocks/>
          </p:cNvSpPr>
          <p:nvPr/>
        </p:nvSpPr>
        <p:spPr bwMode="auto">
          <a:xfrm>
            <a:off x="7661275" y="2249488"/>
            <a:ext cx="280988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02" name="Freeform 62"/>
          <p:cNvSpPr>
            <a:spLocks/>
          </p:cNvSpPr>
          <p:nvPr/>
        </p:nvSpPr>
        <p:spPr bwMode="auto">
          <a:xfrm>
            <a:off x="6927850" y="3067050"/>
            <a:ext cx="36513" cy="293688"/>
          </a:xfrm>
          <a:custGeom>
            <a:avLst/>
            <a:gdLst>
              <a:gd name="T0" fmla="*/ 2147483647 w 30"/>
              <a:gd name="T1" fmla="*/ 0 h 285"/>
              <a:gd name="T2" fmla="*/ 2147483647 w 30"/>
              <a:gd name="T3" fmla="*/ 2147483647 h 285"/>
              <a:gd name="T4" fmla="*/ 0 w 30"/>
              <a:gd name="T5" fmla="*/ 2147483647 h 285"/>
              <a:gd name="T6" fmla="*/ 0 60000 65536"/>
              <a:gd name="T7" fmla="*/ 0 60000 65536"/>
              <a:gd name="T8" fmla="*/ 0 60000 65536"/>
              <a:gd name="T9" fmla="*/ 0 w 30"/>
              <a:gd name="T10" fmla="*/ 0 h 285"/>
              <a:gd name="T11" fmla="*/ 30 w 30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85">
                <a:moveTo>
                  <a:pt x="30" y="0"/>
                </a:moveTo>
                <a:cubicBezTo>
                  <a:pt x="27" y="76"/>
                  <a:pt x="25" y="153"/>
                  <a:pt x="20" y="200"/>
                </a:cubicBezTo>
                <a:cubicBezTo>
                  <a:pt x="15" y="247"/>
                  <a:pt x="7" y="266"/>
                  <a:pt x="0" y="28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703" name="Freeform 53"/>
          <p:cNvSpPr>
            <a:spLocks/>
          </p:cNvSpPr>
          <p:nvPr/>
        </p:nvSpPr>
        <p:spPr bwMode="auto">
          <a:xfrm>
            <a:off x="6945313" y="2541588"/>
            <a:ext cx="712787" cy="546100"/>
          </a:xfrm>
          <a:custGeom>
            <a:avLst/>
            <a:gdLst>
              <a:gd name="T0" fmla="*/ 2147483647 w 1451"/>
              <a:gd name="T1" fmla="*/ 0 h 960"/>
              <a:gd name="T2" fmla="*/ 2147483647 w 1451"/>
              <a:gd name="T3" fmla="*/ 2147483647 h 960"/>
              <a:gd name="T4" fmla="*/ 2147483647 w 1451"/>
              <a:gd name="T5" fmla="*/ 2147483647 h 960"/>
              <a:gd name="T6" fmla="*/ 2147483647 w 1451"/>
              <a:gd name="T7" fmla="*/ 2147483647 h 960"/>
              <a:gd name="T8" fmla="*/ 0 w 1451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1"/>
              <a:gd name="T16" fmla="*/ 0 h 960"/>
              <a:gd name="T17" fmla="*/ 1451 w 1451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1" h="960">
                <a:moveTo>
                  <a:pt x="1451" y="0"/>
                </a:moveTo>
                <a:cubicBezTo>
                  <a:pt x="1432" y="87"/>
                  <a:pt x="1413" y="174"/>
                  <a:pt x="1315" y="227"/>
                </a:cubicBezTo>
                <a:cubicBezTo>
                  <a:pt x="1217" y="280"/>
                  <a:pt x="1013" y="212"/>
                  <a:pt x="862" y="318"/>
                </a:cubicBezTo>
                <a:cubicBezTo>
                  <a:pt x="711" y="424"/>
                  <a:pt x="552" y="764"/>
                  <a:pt x="408" y="862"/>
                </a:cubicBezTo>
                <a:cubicBezTo>
                  <a:pt x="264" y="960"/>
                  <a:pt x="106" y="907"/>
                  <a:pt x="0" y="90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705" name="Text Box 75"/>
          <p:cNvSpPr txBox="1">
            <a:spLocks noChangeArrowheads="1"/>
          </p:cNvSpPr>
          <p:nvPr/>
        </p:nvSpPr>
        <p:spPr bwMode="auto">
          <a:xfrm rot="-3292146">
            <a:off x="7233444" y="2731294"/>
            <a:ext cx="3413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EFC</a:t>
            </a:r>
          </a:p>
        </p:txBody>
      </p:sp>
      <p:sp>
        <p:nvSpPr>
          <p:cNvPr id="8218706" name="AutoShape 76"/>
          <p:cNvSpPr>
            <a:spLocks noChangeArrowheads="1"/>
          </p:cNvSpPr>
          <p:nvPr/>
        </p:nvSpPr>
        <p:spPr bwMode="auto">
          <a:xfrm>
            <a:off x="7624763" y="2533650"/>
            <a:ext cx="65087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707" name="Text Box 326"/>
          <p:cNvSpPr txBox="1">
            <a:spLocks noChangeArrowheads="1"/>
          </p:cNvSpPr>
          <p:nvPr/>
        </p:nvSpPr>
        <p:spPr bwMode="auto">
          <a:xfrm>
            <a:off x="6975475" y="3060700"/>
            <a:ext cx="5159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Açailândia</a:t>
            </a:r>
          </a:p>
        </p:txBody>
      </p:sp>
      <p:sp>
        <p:nvSpPr>
          <p:cNvPr id="8218708" name="Freeform 91"/>
          <p:cNvSpPr>
            <a:spLocks/>
          </p:cNvSpPr>
          <p:nvPr/>
        </p:nvSpPr>
        <p:spPr bwMode="auto">
          <a:xfrm>
            <a:off x="6861175" y="3414713"/>
            <a:ext cx="69850" cy="174625"/>
          </a:xfrm>
          <a:custGeom>
            <a:avLst/>
            <a:gdLst>
              <a:gd name="T0" fmla="*/ 2147483647 w 54"/>
              <a:gd name="T1" fmla="*/ 0 h 132"/>
              <a:gd name="T2" fmla="*/ 2147483647 w 54"/>
              <a:gd name="T3" fmla="*/ 2147483647 h 132"/>
              <a:gd name="T4" fmla="*/ 0 w 54"/>
              <a:gd name="T5" fmla="*/ 2147483647 h 132"/>
              <a:gd name="T6" fmla="*/ 0 60000 65536"/>
              <a:gd name="T7" fmla="*/ 0 60000 65536"/>
              <a:gd name="T8" fmla="*/ 0 60000 65536"/>
              <a:gd name="T9" fmla="*/ 0 w 54"/>
              <a:gd name="T10" fmla="*/ 0 h 132"/>
              <a:gd name="T11" fmla="*/ 54 w 54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32">
                <a:moveTo>
                  <a:pt x="54" y="0"/>
                </a:moveTo>
                <a:cubicBezTo>
                  <a:pt x="49" y="19"/>
                  <a:pt x="45" y="38"/>
                  <a:pt x="36" y="60"/>
                </a:cubicBezTo>
                <a:cubicBezTo>
                  <a:pt x="27" y="82"/>
                  <a:pt x="13" y="107"/>
                  <a:pt x="0" y="132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726" name="AutoShape 93"/>
          <p:cNvSpPr>
            <a:spLocks noChangeArrowheads="1"/>
          </p:cNvSpPr>
          <p:nvPr/>
        </p:nvSpPr>
        <p:spPr bwMode="auto">
          <a:xfrm>
            <a:off x="6856413" y="4135438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 102</a:t>
            </a:r>
          </a:p>
        </p:txBody>
      </p:sp>
      <p:sp>
        <p:nvSpPr>
          <p:cNvPr id="8218727" name="AutoShape 94"/>
          <p:cNvSpPr>
            <a:spLocks noChangeArrowheads="1"/>
          </p:cNvSpPr>
          <p:nvPr/>
        </p:nvSpPr>
        <p:spPr bwMode="auto">
          <a:xfrm>
            <a:off x="6791325" y="429101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 103</a:t>
            </a:r>
          </a:p>
        </p:txBody>
      </p:sp>
      <p:sp>
        <p:nvSpPr>
          <p:cNvPr id="8218729" name="Text Box 326"/>
          <p:cNvSpPr txBox="1">
            <a:spLocks noChangeArrowheads="1"/>
          </p:cNvSpPr>
          <p:nvPr/>
        </p:nvSpPr>
        <p:spPr bwMode="auto">
          <a:xfrm>
            <a:off x="7632700" y="2554288"/>
            <a:ext cx="3206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Itaqui</a:t>
            </a:r>
          </a:p>
        </p:txBody>
      </p:sp>
      <p:sp>
        <p:nvSpPr>
          <p:cNvPr id="8218733" name="Forma livre 170"/>
          <p:cNvSpPr>
            <a:spLocks noChangeArrowheads="1"/>
          </p:cNvSpPr>
          <p:nvPr/>
        </p:nvSpPr>
        <p:spPr bwMode="auto">
          <a:xfrm>
            <a:off x="6734175" y="3133725"/>
            <a:ext cx="60325" cy="28575"/>
          </a:xfrm>
          <a:custGeom>
            <a:avLst/>
            <a:gdLst>
              <a:gd name="T0" fmla="*/ 36187 w 71438"/>
              <a:gd name="T1" fmla="*/ 17659 h 33338"/>
              <a:gd name="T2" fmla="*/ 0 w 71438"/>
              <a:gd name="T3" fmla="*/ 0 h 33338"/>
              <a:gd name="T4" fmla="*/ 0 60000 65536"/>
              <a:gd name="T5" fmla="*/ 0 60000 65536"/>
              <a:gd name="T6" fmla="*/ 0 w 71438"/>
              <a:gd name="T7" fmla="*/ 0 h 33338"/>
              <a:gd name="T8" fmla="*/ 71438 w 71438"/>
              <a:gd name="T9" fmla="*/ 33338 h 333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38" h="33338">
                <a:moveTo>
                  <a:pt x="71438" y="3333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49" name="Forma livre 189"/>
          <p:cNvSpPr>
            <a:spLocks noChangeArrowheads="1"/>
          </p:cNvSpPr>
          <p:nvPr/>
        </p:nvSpPr>
        <p:spPr bwMode="auto">
          <a:xfrm>
            <a:off x="5221288" y="2439988"/>
            <a:ext cx="100012" cy="479425"/>
          </a:xfrm>
          <a:custGeom>
            <a:avLst/>
            <a:gdLst>
              <a:gd name="T0" fmla="*/ 0 w 123825"/>
              <a:gd name="T1" fmla="*/ 170269 h 622300"/>
              <a:gd name="T2" fmla="*/ 43127 w 123825"/>
              <a:gd name="T3" fmla="*/ 126833 h 622300"/>
              <a:gd name="T4" fmla="*/ 38052 w 123825"/>
              <a:gd name="T5" fmla="*/ 62548 h 622300"/>
              <a:gd name="T6" fmla="*/ 45663 w 123825"/>
              <a:gd name="T7" fmla="*/ 0 h 622300"/>
              <a:gd name="T8" fmla="*/ 0 60000 65536"/>
              <a:gd name="T9" fmla="*/ 0 60000 65536"/>
              <a:gd name="T10" fmla="*/ 0 60000 65536"/>
              <a:gd name="T11" fmla="*/ 0 60000 65536"/>
              <a:gd name="T12" fmla="*/ 0 w 123825"/>
              <a:gd name="T13" fmla="*/ 0 h 622300"/>
              <a:gd name="T14" fmla="*/ 123825 w 123825"/>
              <a:gd name="T15" fmla="*/ 622300 h 622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825" h="622300">
                <a:moveTo>
                  <a:pt x="0" y="622300"/>
                </a:moveTo>
                <a:cubicBezTo>
                  <a:pt x="46037" y="575733"/>
                  <a:pt x="92075" y="529167"/>
                  <a:pt x="107950" y="463550"/>
                </a:cubicBezTo>
                <a:cubicBezTo>
                  <a:pt x="123825" y="397933"/>
                  <a:pt x="94192" y="305858"/>
                  <a:pt x="95250" y="228600"/>
                </a:cubicBezTo>
                <a:cubicBezTo>
                  <a:pt x="96308" y="151342"/>
                  <a:pt x="105304" y="75671"/>
                  <a:pt x="114300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50" name="Freeform 111"/>
          <p:cNvSpPr>
            <a:spLocks/>
          </p:cNvSpPr>
          <p:nvPr/>
        </p:nvSpPr>
        <p:spPr bwMode="auto">
          <a:xfrm>
            <a:off x="5332413" y="2268538"/>
            <a:ext cx="1084262" cy="160337"/>
          </a:xfrm>
          <a:custGeom>
            <a:avLst/>
            <a:gdLst>
              <a:gd name="T0" fmla="*/ 0 w 717"/>
              <a:gd name="T1" fmla="*/ 2147483647 h 182"/>
              <a:gd name="T2" fmla="*/ 2147483647 w 717"/>
              <a:gd name="T3" fmla="*/ 2147483647 h 182"/>
              <a:gd name="T4" fmla="*/ 2147483647 w 717"/>
              <a:gd name="T5" fmla="*/ 2147483647 h 182"/>
              <a:gd name="T6" fmla="*/ 2147483647 w 717"/>
              <a:gd name="T7" fmla="*/ 2147483647 h 182"/>
              <a:gd name="T8" fmla="*/ 2147483647 w 717"/>
              <a:gd name="T9" fmla="*/ 2147483647 h 182"/>
              <a:gd name="T10" fmla="*/ 2147483647 w 717"/>
              <a:gd name="T11" fmla="*/ 2147483647 h 182"/>
              <a:gd name="T12" fmla="*/ 2147483647 w 717"/>
              <a:gd name="T13" fmla="*/ 0 h 182"/>
              <a:gd name="T14" fmla="*/ 2147483647 w 717"/>
              <a:gd name="T15" fmla="*/ 2147483647 h 182"/>
              <a:gd name="T16" fmla="*/ 2147483647 w 717"/>
              <a:gd name="T17" fmla="*/ 2147483647 h 182"/>
              <a:gd name="T18" fmla="*/ 2147483647 w 717"/>
              <a:gd name="T19" fmla="*/ 2147483647 h 182"/>
              <a:gd name="T20" fmla="*/ 2147483647 w 717"/>
              <a:gd name="T21" fmla="*/ 2147483647 h 1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7"/>
              <a:gd name="T34" fmla="*/ 0 h 182"/>
              <a:gd name="T35" fmla="*/ 717 w 717"/>
              <a:gd name="T36" fmla="*/ 182 h 1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7" h="182">
                <a:moveTo>
                  <a:pt x="0" y="182"/>
                </a:moveTo>
                <a:cubicBezTo>
                  <a:pt x="45" y="171"/>
                  <a:pt x="92" y="171"/>
                  <a:pt x="137" y="157"/>
                </a:cubicBezTo>
                <a:cubicBezTo>
                  <a:pt x="176" y="145"/>
                  <a:pt x="215" y="134"/>
                  <a:pt x="253" y="121"/>
                </a:cubicBezTo>
                <a:cubicBezTo>
                  <a:pt x="274" y="114"/>
                  <a:pt x="292" y="98"/>
                  <a:pt x="313" y="91"/>
                </a:cubicBezTo>
                <a:cubicBezTo>
                  <a:pt x="326" y="79"/>
                  <a:pt x="340" y="77"/>
                  <a:pt x="354" y="66"/>
                </a:cubicBezTo>
                <a:cubicBezTo>
                  <a:pt x="389" y="37"/>
                  <a:pt x="334" y="75"/>
                  <a:pt x="379" y="45"/>
                </a:cubicBezTo>
                <a:cubicBezTo>
                  <a:pt x="402" y="11"/>
                  <a:pt x="395" y="26"/>
                  <a:pt x="404" y="0"/>
                </a:cubicBezTo>
                <a:cubicBezTo>
                  <a:pt x="425" y="7"/>
                  <a:pt x="425" y="21"/>
                  <a:pt x="445" y="30"/>
                </a:cubicBezTo>
                <a:cubicBezTo>
                  <a:pt x="464" y="38"/>
                  <a:pt x="490" y="50"/>
                  <a:pt x="510" y="55"/>
                </a:cubicBezTo>
                <a:cubicBezTo>
                  <a:pt x="528" y="73"/>
                  <a:pt x="553" y="73"/>
                  <a:pt x="576" y="81"/>
                </a:cubicBezTo>
                <a:cubicBezTo>
                  <a:pt x="684" y="76"/>
                  <a:pt x="717" y="76"/>
                  <a:pt x="677" y="76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51" name="Freeform 108"/>
          <p:cNvSpPr>
            <a:spLocks/>
          </p:cNvSpPr>
          <p:nvPr/>
        </p:nvSpPr>
        <p:spPr bwMode="auto">
          <a:xfrm>
            <a:off x="5969000" y="1776413"/>
            <a:ext cx="544513" cy="496887"/>
          </a:xfrm>
          <a:custGeom>
            <a:avLst/>
            <a:gdLst>
              <a:gd name="T0" fmla="*/ 0 w 326"/>
              <a:gd name="T1" fmla="*/ 2147483647 h 255"/>
              <a:gd name="T2" fmla="*/ 2147483647 w 326"/>
              <a:gd name="T3" fmla="*/ 2147483647 h 255"/>
              <a:gd name="T4" fmla="*/ 2147483647 w 326"/>
              <a:gd name="T5" fmla="*/ 2147483647 h 255"/>
              <a:gd name="T6" fmla="*/ 2147483647 w 326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255"/>
              <a:gd name="T14" fmla="*/ 326 w 326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255">
                <a:moveTo>
                  <a:pt x="0" y="255"/>
                </a:moveTo>
                <a:cubicBezTo>
                  <a:pt x="46" y="216"/>
                  <a:pt x="92" y="178"/>
                  <a:pt x="120" y="149"/>
                </a:cubicBezTo>
                <a:cubicBezTo>
                  <a:pt x="148" y="120"/>
                  <a:pt x="134" y="107"/>
                  <a:pt x="168" y="82"/>
                </a:cubicBezTo>
                <a:cubicBezTo>
                  <a:pt x="202" y="57"/>
                  <a:pt x="264" y="28"/>
                  <a:pt x="326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52" name="Text Box 71"/>
          <p:cNvSpPr txBox="1">
            <a:spLocks noChangeArrowheads="1"/>
          </p:cNvSpPr>
          <p:nvPr/>
        </p:nvSpPr>
        <p:spPr bwMode="auto">
          <a:xfrm>
            <a:off x="4883150" y="2255838"/>
            <a:ext cx="544513" cy="1984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Santarém</a:t>
            </a:r>
          </a:p>
        </p:txBody>
      </p:sp>
      <p:sp>
        <p:nvSpPr>
          <p:cNvPr id="8218753" name="Text Box 326"/>
          <p:cNvSpPr txBox="1">
            <a:spLocks noChangeArrowheads="1"/>
          </p:cNvSpPr>
          <p:nvPr/>
        </p:nvSpPr>
        <p:spPr bwMode="auto">
          <a:xfrm>
            <a:off x="4603750" y="2911475"/>
            <a:ext cx="536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Miritituba</a:t>
            </a:r>
          </a:p>
        </p:txBody>
      </p:sp>
      <p:sp>
        <p:nvSpPr>
          <p:cNvPr id="8218755" name="Freeform 86"/>
          <p:cNvSpPr>
            <a:spLocks/>
          </p:cNvSpPr>
          <p:nvPr/>
        </p:nvSpPr>
        <p:spPr bwMode="auto">
          <a:xfrm>
            <a:off x="5211763" y="2894013"/>
            <a:ext cx="165100" cy="42862"/>
          </a:xfrm>
          <a:custGeom>
            <a:avLst/>
            <a:gdLst>
              <a:gd name="T0" fmla="*/ 0 w 400"/>
              <a:gd name="T1" fmla="*/ 2147483647 h 50"/>
              <a:gd name="T2" fmla="*/ 2147483647 w 400"/>
              <a:gd name="T3" fmla="*/ 2147483647 h 50"/>
              <a:gd name="T4" fmla="*/ 2147483647 w 400"/>
              <a:gd name="T5" fmla="*/ 0 h 50"/>
              <a:gd name="T6" fmla="*/ 0 60000 65536"/>
              <a:gd name="T7" fmla="*/ 0 60000 65536"/>
              <a:gd name="T8" fmla="*/ 0 60000 65536"/>
              <a:gd name="T9" fmla="*/ 0 w 400"/>
              <a:gd name="T10" fmla="*/ 0 h 50"/>
              <a:gd name="T11" fmla="*/ 400 w 40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0">
                <a:moveTo>
                  <a:pt x="0" y="50"/>
                </a:moveTo>
                <a:cubicBezTo>
                  <a:pt x="86" y="39"/>
                  <a:pt x="173" y="28"/>
                  <a:pt x="240" y="20"/>
                </a:cubicBezTo>
                <a:cubicBezTo>
                  <a:pt x="307" y="12"/>
                  <a:pt x="353" y="6"/>
                  <a:pt x="400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761" name="AutoShape 82"/>
          <p:cNvSpPr>
            <a:spLocks noChangeArrowheads="1"/>
          </p:cNvSpPr>
          <p:nvPr/>
        </p:nvSpPr>
        <p:spPr bwMode="auto">
          <a:xfrm rot="10800000">
            <a:off x="6497638" y="2641600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18762" name="Freeform 30"/>
          <p:cNvSpPr>
            <a:spLocks/>
          </p:cNvSpPr>
          <p:nvPr/>
        </p:nvSpPr>
        <p:spPr bwMode="auto">
          <a:xfrm flipH="1">
            <a:off x="5268913" y="4214813"/>
            <a:ext cx="128587" cy="525462"/>
          </a:xfrm>
          <a:custGeom>
            <a:avLst/>
            <a:gdLst>
              <a:gd name="T0" fmla="*/ 0 w 7186"/>
              <a:gd name="T1" fmla="*/ 2147483647 h 6151"/>
              <a:gd name="T2" fmla="*/ 2147483647 w 7186"/>
              <a:gd name="T3" fmla="*/ 0 h 6151"/>
              <a:gd name="T4" fmla="*/ 0 60000 65536"/>
              <a:gd name="T5" fmla="*/ 0 60000 65536"/>
              <a:gd name="T6" fmla="*/ 0 w 7186"/>
              <a:gd name="T7" fmla="*/ 0 h 6151"/>
              <a:gd name="T8" fmla="*/ 7186 w 7186"/>
              <a:gd name="T9" fmla="*/ 6151 h 6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86" h="6151">
                <a:moveTo>
                  <a:pt x="0" y="6151"/>
                </a:moveTo>
                <a:cubicBezTo>
                  <a:pt x="1458" y="4486"/>
                  <a:pt x="4322" y="2242"/>
                  <a:pt x="7186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63" name="Freeform 67"/>
          <p:cNvSpPr>
            <a:spLocks/>
          </p:cNvSpPr>
          <p:nvPr/>
        </p:nvSpPr>
        <p:spPr bwMode="auto">
          <a:xfrm>
            <a:off x="5176838" y="2952750"/>
            <a:ext cx="103187" cy="1268413"/>
          </a:xfrm>
          <a:custGeom>
            <a:avLst/>
            <a:gdLst>
              <a:gd name="T0" fmla="*/ 2147483647 w 146"/>
              <a:gd name="T1" fmla="*/ 2147483647 h 839"/>
              <a:gd name="T2" fmla="*/ 2147483647 w 146"/>
              <a:gd name="T3" fmla="*/ 2147483647 h 839"/>
              <a:gd name="T4" fmla="*/ 2147483647 w 146"/>
              <a:gd name="T5" fmla="*/ 2147483647 h 839"/>
              <a:gd name="T6" fmla="*/ 2147483647 w 146"/>
              <a:gd name="T7" fmla="*/ 2147483647 h 839"/>
              <a:gd name="T8" fmla="*/ 2147483647 w 146"/>
              <a:gd name="T9" fmla="*/ 2147483647 h 839"/>
              <a:gd name="T10" fmla="*/ 2147483647 w 146"/>
              <a:gd name="T11" fmla="*/ 2147483647 h 839"/>
              <a:gd name="T12" fmla="*/ 2147483647 w 146"/>
              <a:gd name="T13" fmla="*/ 0 h 8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839"/>
              <a:gd name="T23" fmla="*/ 146 w 146"/>
              <a:gd name="T24" fmla="*/ 839 h 8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839">
                <a:moveTo>
                  <a:pt x="146" y="839"/>
                </a:moveTo>
                <a:cubicBezTo>
                  <a:pt x="144" y="792"/>
                  <a:pt x="144" y="744"/>
                  <a:pt x="141" y="697"/>
                </a:cubicBezTo>
                <a:cubicBezTo>
                  <a:pt x="139" y="658"/>
                  <a:pt x="122" y="615"/>
                  <a:pt x="115" y="576"/>
                </a:cubicBezTo>
                <a:cubicBezTo>
                  <a:pt x="109" y="449"/>
                  <a:pt x="106" y="319"/>
                  <a:pt x="95" y="192"/>
                </a:cubicBezTo>
                <a:cubicBezTo>
                  <a:pt x="92" y="153"/>
                  <a:pt x="78" y="113"/>
                  <a:pt x="45" y="91"/>
                </a:cubicBezTo>
                <a:cubicBezTo>
                  <a:pt x="34" y="76"/>
                  <a:pt x="21" y="68"/>
                  <a:pt x="9" y="55"/>
                </a:cubicBezTo>
                <a:cubicBezTo>
                  <a:pt x="0" y="27"/>
                  <a:pt x="4" y="45"/>
                  <a:pt x="4" y="0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64" name="Text Box 71"/>
          <p:cNvSpPr txBox="1">
            <a:spLocks noChangeArrowheads="1"/>
          </p:cNvSpPr>
          <p:nvPr/>
        </p:nvSpPr>
        <p:spPr bwMode="auto">
          <a:xfrm rot="-5400000">
            <a:off x="4971256" y="3394869"/>
            <a:ext cx="515938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BR-163</a:t>
            </a:r>
          </a:p>
        </p:txBody>
      </p:sp>
      <p:sp>
        <p:nvSpPr>
          <p:cNvPr id="8218765" name="AutoShape 86"/>
          <p:cNvSpPr>
            <a:spLocks noChangeArrowheads="1"/>
          </p:cNvSpPr>
          <p:nvPr/>
        </p:nvSpPr>
        <p:spPr bwMode="auto">
          <a:xfrm>
            <a:off x="5124450" y="37036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57</a:t>
            </a:r>
          </a:p>
        </p:txBody>
      </p:sp>
      <p:sp>
        <p:nvSpPr>
          <p:cNvPr id="8218766" name="AutoShape 97"/>
          <p:cNvSpPr>
            <a:spLocks noChangeArrowheads="1"/>
          </p:cNvSpPr>
          <p:nvPr/>
        </p:nvSpPr>
        <p:spPr bwMode="auto">
          <a:xfrm>
            <a:off x="5203825" y="2941638"/>
            <a:ext cx="144463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8218767" name="Forma livre 219"/>
          <p:cNvSpPr>
            <a:spLocks noChangeArrowheads="1"/>
          </p:cNvSpPr>
          <p:nvPr/>
        </p:nvSpPr>
        <p:spPr bwMode="auto">
          <a:xfrm>
            <a:off x="5364163" y="4772025"/>
            <a:ext cx="36512" cy="144463"/>
          </a:xfrm>
          <a:custGeom>
            <a:avLst/>
            <a:gdLst>
              <a:gd name="T0" fmla="*/ 276836 w 28575"/>
              <a:gd name="T1" fmla="*/ 0 h 207168"/>
              <a:gd name="T2" fmla="*/ 0 w 28575"/>
              <a:gd name="T3" fmla="*/ 27720 h 207168"/>
              <a:gd name="T4" fmla="*/ 0 60000 65536"/>
              <a:gd name="T5" fmla="*/ 0 60000 65536"/>
              <a:gd name="T6" fmla="*/ 0 w 28575"/>
              <a:gd name="T7" fmla="*/ 0 h 207168"/>
              <a:gd name="T8" fmla="*/ 28575 w 28575"/>
              <a:gd name="T9" fmla="*/ 207168 h 207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75" h="207168">
                <a:moveTo>
                  <a:pt x="26194" y="0"/>
                </a:moveTo>
                <a:cubicBezTo>
                  <a:pt x="27384" y="90685"/>
                  <a:pt x="28575" y="181371"/>
                  <a:pt x="0" y="20716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68" name="Forma livre 222"/>
          <p:cNvSpPr>
            <a:spLocks noChangeArrowheads="1"/>
          </p:cNvSpPr>
          <p:nvPr/>
        </p:nvSpPr>
        <p:spPr bwMode="auto">
          <a:xfrm>
            <a:off x="5140325" y="4960938"/>
            <a:ext cx="223838" cy="473075"/>
          </a:xfrm>
          <a:custGeom>
            <a:avLst/>
            <a:gdLst>
              <a:gd name="T0" fmla="*/ 4609234 w 147637"/>
              <a:gd name="T1" fmla="*/ 0 h 590550"/>
              <a:gd name="T2" fmla="*/ 743406 w 147637"/>
              <a:gd name="T3" fmla="*/ 143557 h 590550"/>
              <a:gd name="T4" fmla="*/ 148665 w 147637"/>
              <a:gd name="T5" fmla="*/ 209423 h 590550"/>
              <a:gd name="T6" fmla="*/ 0 60000 65536"/>
              <a:gd name="T7" fmla="*/ 0 60000 65536"/>
              <a:gd name="T8" fmla="*/ 0 60000 65536"/>
              <a:gd name="T9" fmla="*/ 0 w 147637"/>
              <a:gd name="T10" fmla="*/ 0 h 590550"/>
              <a:gd name="T11" fmla="*/ 147637 w 147637"/>
              <a:gd name="T12" fmla="*/ 590550 h 590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37" h="590550">
                <a:moveTo>
                  <a:pt x="147637" y="0"/>
                </a:moveTo>
                <a:cubicBezTo>
                  <a:pt x="97631" y="153194"/>
                  <a:pt x="47625" y="306388"/>
                  <a:pt x="23812" y="404813"/>
                </a:cubicBezTo>
                <a:cubicBezTo>
                  <a:pt x="0" y="503238"/>
                  <a:pt x="2381" y="546894"/>
                  <a:pt x="4762" y="59055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69" name="Oval 250"/>
          <p:cNvSpPr>
            <a:spLocks noChangeArrowheads="1"/>
          </p:cNvSpPr>
          <p:nvPr/>
        </p:nvSpPr>
        <p:spPr bwMode="auto">
          <a:xfrm>
            <a:off x="5368925" y="4737100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770" name="Text Box 326"/>
          <p:cNvSpPr txBox="1">
            <a:spLocks noChangeArrowheads="1"/>
          </p:cNvSpPr>
          <p:nvPr/>
        </p:nvSpPr>
        <p:spPr bwMode="auto">
          <a:xfrm>
            <a:off x="4768850" y="5278438"/>
            <a:ext cx="361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218771" name="Forma livre 225"/>
          <p:cNvSpPr>
            <a:spLocks noChangeArrowheads="1"/>
          </p:cNvSpPr>
          <p:nvPr/>
        </p:nvSpPr>
        <p:spPr bwMode="auto">
          <a:xfrm>
            <a:off x="5332413" y="2436813"/>
            <a:ext cx="84137" cy="457200"/>
          </a:xfrm>
          <a:custGeom>
            <a:avLst/>
            <a:gdLst>
              <a:gd name="T0" fmla="*/ 14312 w 100012"/>
              <a:gd name="T1" fmla="*/ 272739 h 542925"/>
              <a:gd name="T2" fmla="*/ 47708 w 100012"/>
              <a:gd name="T3" fmla="*/ 143546 h 542925"/>
              <a:gd name="T4" fmla="*/ 0 w 100012"/>
              <a:gd name="T5" fmla="*/ 0 h 542925"/>
              <a:gd name="T6" fmla="*/ 0 60000 65536"/>
              <a:gd name="T7" fmla="*/ 0 60000 65536"/>
              <a:gd name="T8" fmla="*/ 0 60000 65536"/>
              <a:gd name="T9" fmla="*/ 0 w 100012"/>
              <a:gd name="T10" fmla="*/ 0 h 542925"/>
              <a:gd name="T11" fmla="*/ 100012 w 100012"/>
              <a:gd name="T12" fmla="*/ 542925 h 5429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12" h="542925">
                <a:moveTo>
                  <a:pt x="28575" y="542925"/>
                </a:moveTo>
                <a:cubicBezTo>
                  <a:pt x="64293" y="459581"/>
                  <a:pt x="100012" y="376237"/>
                  <a:pt x="95250" y="285750"/>
                </a:cubicBezTo>
                <a:cubicBezTo>
                  <a:pt x="90488" y="195263"/>
                  <a:pt x="45244" y="97631"/>
                  <a:pt x="0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77" name="Forma livre 230"/>
          <p:cNvSpPr>
            <a:spLocks noChangeArrowheads="1"/>
          </p:cNvSpPr>
          <p:nvPr/>
        </p:nvSpPr>
        <p:spPr bwMode="auto">
          <a:xfrm>
            <a:off x="4635500" y="3121025"/>
            <a:ext cx="385763" cy="800100"/>
          </a:xfrm>
          <a:custGeom>
            <a:avLst/>
            <a:gdLst>
              <a:gd name="T0" fmla="*/ 30443 w 642620"/>
              <a:gd name="T1" fmla="*/ 0 h 1143000"/>
              <a:gd name="T2" fmla="*/ 21779 w 642620"/>
              <a:gd name="T3" fmla="*/ 30749 h 1143000"/>
              <a:gd name="T4" fmla="*/ 16004 w 642620"/>
              <a:gd name="T5" fmla="*/ 46654 h 1143000"/>
              <a:gd name="T6" fmla="*/ 2647 w 642620"/>
              <a:gd name="T7" fmla="*/ 98608 h 1143000"/>
              <a:gd name="T8" fmla="*/ 120 w 642620"/>
              <a:gd name="T9" fmla="*/ 159046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620"/>
              <a:gd name="T16" fmla="*/ 0 h 1143000"/>
              <a:gd name="T17" fmla="*/ 642620 w 642620"/>
              <a:gd name="T18" fmla="*/ 1143000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620" h="1143000">
                <a:moveTo>
                  <a:pt x="642620" y="0"/>
                </a:moveTo>
                <a:cubicBezTo>
                  <a:pt x="576580" y="82550"/>
                  <a:pt x="510540" y="165100"/>
                  <a:pt x="459740" y="220980"/>
                </a:cubicBezTo>
                <a:cubicBezTo>
                  <a:pt x="408940" y="276860"/>
                  <a:pt x="405130" y="254000"/>
                  <a:pt x="337820" y="335280"/>
                </a:cubicBezTo>
                <a:cubicBezTo>
                  <a:pt x="270510" y="416560"/>
                  <a:pt x="111760" y="574040"/>
                  <a:pt x="55880" y="708660"/>
                </a:cubicBezTo>
                <a:cubicBezTo>
                  <a:pt x="0" y="843280"/>
                  <a:pt x="1270" y="993140"/>
                  <a:pt x="2540" y="1143000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78" name="Forma livre 231"/>
          <p:cNvSpPr>
            <a:spLocks noChangeArrowheads="1"/>
          </p:cNvSpPr>
          <p:nvPr/>
        </p:nvSpPr>
        <p:spPr bwMode="auto">
          <a:xfrm>
            <a:off x="5035550" y="2960688"/>
            <a:ext cx="134938" cy="160337"/>
          </a:xfrm>
          <a:custGeom>
            <a:avLst/>
            <a:gdLst>
              <a:gd name="T0" fmla="*/ 81197 w 160020"/>
              <a:gd name="T1" fmla="*/ 0 h 190500"/>
              <a:gd name="T2" fmla="*/ 0 w 160020"/>
              <a:gd name="T3" fmla="*/ 95547 h 190500"/>
              <a:gd name="T4" fmla="*/ 0 60000 65536"/>
              <a:gd name="T5" fmla="*/ 0 60000 65536"/>
              <a:gd name="T6" fmla="*/ 0 w 160020"/>
              <a:gd name="T7" fmla="*/ 0 h 190500"/>
              <a:gd name="T8" fmla="*/ 160020 w 160020"/>
              <a:gd name="T9" fmla="*/ 190500 h 190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020" h="190500">
                <a:moveTo>
                  <a:pt x="160020" y="0"/>
                </a:moveTo>
                <a:lnTo>
                  <a:pt x="0" y="190500"/>
                </a:ln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79" name="Rectangle 68"/>
          <p:cNvSpPr>
            <a:spLocks noChangeArrowheads="1"/>
          </p:cNvSpPr>
          <p:nvPr/>
        </p:nvSpPr>
        <p:spPr bwMode="auto">
          <a:xfrm>
            <a:off x="4976813" y="3095625"/>
            <a:ext cx="73025" cy="68263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780" name="Forma livre 234"/>
          <p:cNvSpPr>
            <a:spLocks noChangeArrowheads="1"/>
          </p:cNvSpPr>
          <p:nvPr/>
        </p:nvSpPr>
        <p:spPr bwMode="auto">
          <a:xfrm>
            <a:off x="4630738" y="3929063"/>
            <a:ext cx="244475" cy="428625"/>
          </a:xfrm>
          <a:custGeom>
            <a:avLst/>
            <a:gdLst>
              <a:gd name="T0" fmla="*/ 0 w 289560"/>
              <a:gd name="T1" fmla="*/ 0 h 510540"/>
              <a:gd name="T2" fmla="*/ 54546 w 289560"/>
              <a:gd name="T3" fmla="*/ 140873 h 510540"/>
              <a:gd name="T4" fmla="*/ 148052 w 289560"/>
              <a:gd name="T5" fmla="*/ 255094 h 510540"/>
              <a:gd name="T6" fmla="*/ 0 60000 65536"/>
              <a:gd name="T7" fmla="*/ 0 60000 65536"/>
              <a:gd name="T8" fmla="*/ 0 60000 65536"/>
              <a:gd name="T9" fmla="*/ 0 w 289560"/>
              <a:gd name="T10" fmla="*/ 0 h 510540"/>
              <a:gd name="T11" fmla="*/ 289560 w 289560"/>
              <a:gd name="T12" fmla="*/ 510540 h 510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560" h="510540">
                <a:moveTo>
                  <a:pt x="0" y="0"/>
                </a:moveTo>
                <a:cubicBezTo>
                  <a:pt x="29210" y="98425"/>
                  <a:pt x="58420" y="196850"/>
                  <a:pt x="106680" y="281940"/>
                </a:cubicBezTo>
                <a:cubicBezTo>
                  <a:pt x="154940" y="367030"/>
                  <a:pt x="289560" y="510540"/>
                  <a:pt x="289560" y="510540"/>
                </a:cubicBezTo>
              </a:path>
            </a:pathLst>
          </a:custGeom>
          <a:noFill/>
          <a:ln w="38100" algn="ctr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81" name="Text Box 326"/>
          <p:cNvSpPr txBox="1">
            <a:spLocks noChangeArrowheads="1"/>
          </p:cNvSpPr>
          <p:nvPr/>
        </p:nvSpPr>
        <p:spPr bwMode="auto">
          <a:xfrm>
            <a:off x="4062413" y="3968750"/>
            <a:ext cx="4238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Juruena</a:t>
            </a:r>
          </a:p>
        </p:txBody>
      </p:sp>
      <p:sp>
        <p:nvSpPr>
          <p:cNvPr id="8218782" name="AutoShape 110"/>
          <p:cNvSpPr>
            <a:spLocks noChangeArrowheads="1"/>
          </p:cNvSpPr>
          <p:nvPr/>
        </p:nvSpPr>
        <p:spPr bwMode="auto">
          <a:xfrm rot="10800000">
            <a:off x="4683125" y="4132263"/>
            <a:ext cx="77788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18783" name="Line 123"/>
          <p:cNvSpPr>
            <a:spLocks noChangeShapeType="1"/>
          </p:cNvSpPr>
          <p:nvPr/>
        </p:nvSpPr>
        <p:spPr bwMode="auto">
          <a:xfrm>
            <a:off x="4516438" y="4033838"/>
            <a:ext cx="19050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784" name="Text Box 326"/>
          <p:cNvSpPr txBox="1">
            <a:spLocks noChangeArrowheads="1"/>
          </p:cNvSpPr>
          <p:nvPr/>
        </p:nvSpPr>
        <p:spPr bwMode="auto">
          <a:xfrm>
            <a:off x="4902200" y="4324350"/>
            <a:ext cx="4079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P.Gaúchos</a:t>
            </a:r>
          </a:p>
        </p:txBody>
      </p:sp>
      <p:sp>
        <p:nvSpPr>
          <p:cNvPr id="8218785" name="AutoShape 109"/>
          <p:cNvSpPr>
            <a:spLocks noChangeArrowheads="1"/>
          </p:cNvSpPr>
          <p:nvPr/>
        </p:nvSpPr>
        <p:spPr bwMode="auto">
          <a:xfrm rot="10800000">
            <a:off x="4819650" y="4318000"/>
            <a:ext cx="77788" cy="5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18786" name="Freeform 101"/>
          <p:cNvSpPr>
            <a:spLocks/>
          </p:cNvSpPr>
          <p:nvPr/>
        </p:nvSpPr>
        <p:spPr bwMode="auto">
          <a:xfrm>
            <a:off x="4252913" y="4560888"/>
            <a:ext cx="177800" cy="200025"/>
          </a:xfrm>
          <a:custGeom>
            <a:avLst/>
            <a:gdLst>
              <a:gd name="T0" fmla="*/ 0 w 90"/>
              <a:gd name="T1" fmla="*/ 2147483647 h 153"/>
              <a:gd name="T2" fmla="*/ 2147483647 w 90"/>
              <a:gd name="T3" fmla="*/ 2147483647 h 153"/>
              <a:gd name="T4" fmla="*/ 2147483647 w 90"/>
              <a:gd name="T5" fmla="*/ 2147483647 h 153"/>
              <a:gd name="T6" fmla="*/ 2147483647 w 90"/>
              <a:gd name="T7" fmla="*/ 0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53"/>
              <a:gd name="T14" fmla="*/ 90 w 90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53">
                <a:moveTo>
                  <a:pt x="0" y="153"/>
                </a:moveTo>
                <a:cubicBezTo>
                  <a:pt x="11" y="142"/>
                  <a:pt x="22" y="131"/>
                  <a:pt x="30" y="114"/>
                </a:cubicBezTo>
                <a:cubicBezTo>
                  <a:pt x="38" y="97"/>
                  <a:pt x="41" y="70"/>
                  <a:pt x="51" y="51"/>
                </a:cubicBezTo>
                <a:cubicBezTo>
                  <a:pt x="61" y="32"/>
                  <a:pt x="75" y="16"/>
                  <a:pt x="90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87" name="Text Box 326"/>
          <p:cNvSpPr txBox="1">
            <a:spLocks noChangeArrowheads="1"/>
          </p:cNvSpPr>
          <p:nvPr/>
        </p:nvSpPr>
        <p:spPr bwMode="auto">
          <a:xfrm>
            <a:off x="4011613" y="4810125"/>
            <a:ext cx="3016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Vilhena</a:t>
            </a:r>
          </a:p>
        </p:txBody>
      </p:sp>
      <p:sp>
        <p:nvSpPr>
          <p:cNvPr id="8218788" name="Freeform 104"/>
          <p:cNvSpPr>
            <a:spLocks/>
          </p:cNvSpPr>
          <p:nvPr/>
        </p:nvSpPr>
        <p:spPr bwMode="auto">
          <a:xfrm>
            <a:off x="4433888" y="4170363"/>
            <a:ext cx="268287" cy="382587"/>
          </a:xfrm>
          <a:custGeom>
            <a:avLst/>
            <a:gdLst>
              <a:gd name="T0" fmla="*/ 0 w 201"/>
              <a:gd name="T1" fmla="*/ 2147483647 h 234"/>
              <a:gd name="T2" fmla="*/ 2147483647 w 201"/>
              <a:gd name="T3" fmla="*/ 2147483647 h 234"/>
              <a:gd name="T4" fmla="*/ 2147483647 w 201"/>
              <a:gd name="T5" fmla="*/ 2147483647 h 234"/>
              <a:gd name="T6" fmla="*/ 2147483647 w 201"/>
              <a:gd name="T7" fmla="*/ 2147483647 h 234"/>
              <a:gd name="T8" fmla="*/ 2147483647 w 201"/>
              <a:gd name="T9" fmla="*/ 0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234"/>
              <a:gd name="T17" fmla="*/ 201 w 201"/>
              <a:gd name="T18" fmla="*/ 234 h 2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234">
                <a:moveTo>
                  <a:pt x="0" y="234"/>
                </a:moveTo>
                <a:cubicBezTo>
                  <a:pt x="26" y="215"/>
                  <a:pt x="53" y="197"/>
                  <a:pt x="72" y="177"/>
                </a:cubicBezTo>
                <a:cubicBezTo>
                  <a:pt x="91" y="157"/>
                  <a:pt x="102" y="137"/>
                  <a:pt x="117" y="114"/>
                </a:cubicBezTo>
                <a:cubicBezTo>
                  <a:pt x="132" y="91"/>
                  <a:pt x="151" y="61"/>
                  <a:pt x="165" y="42"/>
                </a:cubicBezTo>
                <a:cubicBezTo>
                  <a:pt x="179" y="23"/>
                  <a:pt x="190" y="11"/>
                  <a:pt x="201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89" name="Text Box 106"/>
          <p:cNvSpPr txBox="1">
            <a:spLocks noChangeArrowheads="1"/>
          </p:cNvSpPr>
          <p:nvPr/>
        </p:nvSpPr>
        <p:spPr bwMode="auto">
          <a:xfrm rot="-2645109">
            <a:off x="4241800" y="4384675"/>
            <a:ext cx="42386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MT-319</a:t>
            </a:r>
          </a:p>
        </p:txBody>
      </p:sp>
      <p:sp>
        <p:nvSpPr>
          <p:cNvPr id="8218790" name="Freeform 108"/>
          <p:cNvSpPr>
            <a:spLocks/>
          </p:cNvSpPr>
          <p:nvPr/>
        </p:nvSpPr>
        <p:spPr bwMode="auto">
          <a:xfrm>
            <a:off x="4625975" y="4349750"/>
            <a:ext cx="217488" cy="7938"/>
          </a:xfrm>
          <a:custGeom>
            <a:avLst/>
            <a:gdLst>
              <a:gd name="T0" fmla="*/ 0 w 163"/>
              <a:gd name="T1" fmla="*/ 2147483647 h 5"/>
              <a:gd name="T2" fmla="*/ 2147483647 w 163"/>
              <a:gd name="T3" fmla="*/ 0 h 5"/>
              <a:gd name="T4" fmla="*/ 0 60000 65536"/>
              <a:gd name="T5" fmla="*/ 0 60000 65536"/>
              <a:gd name="T6" fmla="*/ 0 w 163"/>
              <a:gd name="T7" fmla="*/ 0 h 5"/>
              <a:gd name="T8" fmla="*/ 163 w 163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" h="5">
                <a:moveTo>
                  <a:pt x="0" y="5"/>
                </a:moveTo>
                <a:cubicBezTo>
                  <a:pt x="0" y="5"/>
                  <a:pt x="81" y="2"/>
                  <a:pt x="163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791" name="Oval 250"/>
          <p:cNvSpPr>
            <a:spLocks noChangeArrowheads="1"/>
          </p:cNvSpPr>
          <p:nvPr/>
        </p:nvSpPr>
        <p:spPr bwMode="auto">
          <a:xfrm>
            <a:off x="4213225" y="47371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792" name="Forma livre 250"/>
          <p:cNvSpPr>
            <a:spLocks noChangeArrowheads="1"/>
          </p:cNvSpPr>
          <p:nvPr/>
        </p:nvSpPr>
        <p:spPr bwMode="auto">
          <a:xfrm>
            <a:off x="4875213" y="4356100"/>
            <a:ext cx="369887" cy="339725"/>
          </a:xfrm>
          <a:custGeom>
            <a:avLst/>
            <a:gdLst>
              <a:gd name="T0" fmla="*/ 0 w 438150"/>
              <a:gd name="T1" fmla="*/ 0 h 404812"/>
              <a:gd name="T2" fmla="*/ 81952 w 438150"/>
              <a:gd name="T3" fmla="*/ 123132 h 404812"/>
              <a:gd name="T4" fmla="*/ 221752 w 438150"/>
              <a:gd name="T5" fmla="*/ 201272 h 404812"/>
              <a:gd name="T6" fmla="*/ 0 60000 65536"/>
              <a:gd name="T7" fmla="*/ 0 60000 65536"/>
              <a:gd name="T8" fmla="*/ 0 60000 65536"/>
              <a:gd name="T9" fmla="*/ 0 w 438150"/>
              <a:gd name="T10" fmla="*/ 0 h 404812"/>
              <a:gd name="T11" fmla="*/ 438150 w 438150"/>
              <a:gd name="T12" fmla="*/ 404812 h 404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150" h="404812">
                <a:moveTo>
                  <a:pt x="0" y="0"/>
                </a:moveTo>
                <a:cubicBezTo>
                  <a:pt x="44450" y="90090"/>
                  <a:pt x="88900" y="180181"/>
                  <a:pt x="161925" y="247650"/>
                </a:cubicBezTo>
                <a:cubicBezTo>
                  <a:pt x="234950" y="315119"/>
                  <a:pt x="336550" y="359965"/>
                  <a:pt x="438150" y="404812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93" name="Forma livre 251"/>
          <p:cNvSpPr>
            <a:spLocks noChangeArrowheads="1"/>
          </p:cNvSpPr>
          <p:nvPr/>
        </p:nvSpPr>
        <p:spPr bwMode="auto">
          <a:xfrm>
            <a:off x="5240338" y="4695825"/>
            <a:ext cx="136525" cy="52388"/>
          </a:xfrm>
          <a:custGeom>
            <a:avLst/>
            <a:gdLst>
              <a:gd name="T0" fmla="*/ 0 w 161925"/>
              <a:gd name="T1" fmla="*/ 0 h 61913"/>
              <a:gd name="T2" fmla="*/ 81643 w 161925"/>
              <a:gd name="T3" fmla="*/ 31552 h 61913"/>
              <a:gd name="T4" fmla="*/ 0 60000 65536"/>
              <a:gd name="T5" fmla="*/ 0 60000 65536"/>
              <a:gd name="T6" fmla="*/ 0 w 161925"/>
              <a:gd name="T7" fmla="*/ 0 h 61913"/>
              <a:gd name="T8" fmla="*/ 161925 w 161925"/>
              <a:gd name="T9" fmla="*/ 61913 h 619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925" h="61913">
                <a:moveTo>
                  <a:pt x="0" y="0"/>
                </a:moveTo>
                <a:cubicBezTo>
                  <a:pt x="63103" y="26591"/>
                  <a:pt x="126206" y="53182"/>
                  <a:pt x="161925" y="61913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794" name="Text Box 95"/>
          <p:cNvSpPr txBox="1">
            <a:spLocks noChangeArrowheads="1"/>
          </p:cNvSpPr>
          <p:nvPr/>
        </p:nvSpPr>
        <p:spPr bwMode="auto">
          <a:xfrm rot="2578915">
            <a:off x="4841875" y="4440238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218795" name="AutoShape 59"/>
          <p:cNvSpPr>
            <a:spLocks noChangeArrowheads="1"/>
          </p:cNvSpPr>
          <p:nvPr/>
        </p:nvSpPr>
        <p:spPr bwMode="auto">
          <a:xfrm>
            <a:off x="4786313" y="342106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218796" name="AutoShape 77"/>
          <p:cNvSpPr>
            <a:spLocks noChangeArrowheads="1"/>
          </p:cNvSpPr>
          <p:nvPr/>
        </p:nvSpPr>
        <p:spPr bwMode="auto">
          <a:xfrm>
            <a:off x="4589463" y="3913188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8218797" name="AutoShape 78"/>
          <p:cNvSpPr>
            <a:spLocks noChangeArrowheads="1"/>
          </p:cNvSpPr>
          <p:nvPr/>
        </p:nvSpPr>
        <p:spPr bwMode="auto">
          <a:xfrm>
            <a:off x="5011738" y="314801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8218799" name="AutoShape 82"/>
          <p:cNvSpPr>
            <a:spLocks noChangeArrowheads="1"/>
          </p:cNvSpPr>
          <p:nvPr/>
        </p:nvSpPr>
        <p:spPr bwMode="auto">
          <a:xfrm>
            <a:off x="4495800" y="367030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8218800" name="AutoShape 83"/>
          <p:cNvSpPr>
            <a:spLocks noChangeArrowheads="1"/>
          </p:cNvSpPr>
          <p:nvPr/>
        </p:nvSpPr>
        <p:spPr bwMode="auto">
          <a:xfrm>
            <a:off x="4759325" y="317976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8218801" name="AutoShape 117"/>
          <p:cNvSpPr>
            <a:spLocks noChangeArrowheads="1"/>
          </p:cNvSpPr>
          <p:nvPr/>
        </p:nvSpPr>
        <p:spPr bwMode="auto">
          <a:xfrm>
            <a:off x="4770438" y="406400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8218813" name="Text Box 326"/>
          <p:cNvSpPr txBox="1">
            <a:spLocks noChangeArrowheads="1"/>
          </p:cNvSpPr>
          <p:nvPr/>
        </p:nvSpPr>
        <p:spPr bwMode="auto">
          <a:xfrm>
            <a:off x="3216275" y="3611563"/>
            <a:ext cx="3381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Humaitá</a:t>
            </a:r>
          </a:p>
        </p:txBody>
      </p:sp>
      <p:sp>
        <p:nvSpPr>
          <p:cNvPr id="8218815" name="Oval 250"/>
          <p:cNvSpPr>
            <a:spLocks noChangeArrowheads="1"/>
          </p:cNvSpPr>
          <p:nvPr/>
        </p:nvSpPr>
        <p:spPr bwMode="auto">
          <a:xfrm>
            <a:off x="3363913" y="3914775"/>
            <a:ext cx="63500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816" name="Text Box 326"/>
          <p:cNvSpPr txBox="1">
            <a:spLocks noChangeArrowheads="1"/>
          </p:cNvSpPr>
          <p:nvPr/>
        </p:nvSpPr>
        <p:spPr bwMode="auto">
          <a:xfrm>
            <a:off x="2835275" y="3833813"/>
            <a:ext cx="5492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Porto Velho</a:t>
            </a:r>
          </a:p>
        </p:txBody>
      </p:sp>
      <p:sp>
        <p:nvSpPr>
          <p:cNvPr id="8218820" name="Forma livre 283"/>
          <p:cNvSpPr>
            <a:spLocks noChangeArrowheads="1"/>
          </p:cNvSpPr>
          <p:nvPr/>
        </p:nvSpPr>
        <p:spPr bwMode="auto">
          <a:xfrm>
            <a:off x="4322763" y="2428875"/>
            <a:ext cx="974725" cy="249238"/>
          </a:xfrm>
          <a:custGeom>
            <a:avLst/>
            <a:gdLst>
              <a:gd name="T0" fmla="*/ 581661 w 1158240"/>
              <a:gd name="T1" fmla="*/ 0 h 297180"/>
              <a:gd name="T2" fmla="*/ 417112 w 1158240"/>
              <a:gd name="T3" fmla="*/ 33924 h 297180"/>
              <a:gd name="T4" fmla="*/ 126282 w 1158240"/>
              <a:gd name="T5" fmla="*/ 105539 h 297180"/>
              <a:gd name="T6" fmla="*/ 0 w 1158240"/>
              <a:gd name="T7" fmla="*/ 147001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21" name="Text Box 326"/>
          <p:cNvSpPr txBox="1">
            <a:spLocks noChangeArrowheads="1"/>
          </p:cNvSpPr>
          <p:nvPr/>
        </p:nvSpPr>
        <p:spPr bwMode="auto">
          <a:xfrm>
            <a:off x="3862388" y="2554288"/>
            <a:ext cx="536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Manaus</a:t>
            </a:r>
          </a:p>
        </p:txBody>
      </p:sp>
      <p:sp>
        <p:nvSpPr>
          <p:cNvPr id="8218822" name="Oval 250"/>
          <p:cNvSpPr>
            <a:spLocks noChangeArrowheads="1"/>
          </p:cNvSpPr>
          <p:nvPr/>
        </p:nvSpPr>
        <p:spPr bwMode="auto">
          <a:xfrm>
            <a:off x="4294188" y="2659063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824" name="Text Box 326"/>
          <p:cNvSpPr txBox="1">
            <a:spLocks noChangeArrowheads="1"/>
          </p:cNvSpPr>
          <p:nvPr/>
        </p:nvSpPr>
        <p:spPr bwMode="auto">
          <a:xfrm>
            <a:off x="2024063" y="3995738"/>
            <a:ext cx="70961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Rio Branco</a:t>
            </a:r>
          </a:p>
        </p:txBody>
      </p:sp>
      <p:sp>
        <p:nvSpPr>
          <p:cNvPr id="8218827" name="Freeform 61"/>
          <p:cNvSpPr>
            <a:spLocks/>
          </p:cNvSpPr>
          <p:nvPr/>
        </p:nvSpPr>
        <p:spPr bwMode="auto">
          <a:xfrm>
            <a:off x="2143125" y="2689225"/>
            <a:ext cx="2160588" cy="381000"/>
          </a:xfrm>
          <a:custGeom>
            <a:avLst/>
            <a:gdLst>
              <a:gd name="T0" fmla="*/ 2147483647 w 10000"/>
              <a:gd name="T1" fmla="*/ 0 h 10000"/>
              <a:gd name="T2" fmla="*/ 2147483647 w 10000"/>
              <a:gd name="T3" fmla="*/ 2147483647 h 10000"/>
              <a:gd name="T4" fmla="*/ 0 w 10000"/>
              <a:gd name="T5" fmla="*/ 2147483647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10000">
                <a:moveTo>
                  <a:pt x="10000" y="0"/>
                </a:moveTo>
                <a:cubicBezTo>
                  <a:pt x="8194" y="1008"/>
                  <a:pt x="7027" y="9691"/>
                  <a:pt x="3221" y="1408"/>
                </a:cubicBezTo>
                <a:cubicBezTo>
                  <a:pt x="833" y="339"/>
                  <a:pt x="1752" y="10000"/>
                  <a:pt x="0" y="6297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32" name="AutoShape 97"/>
          <p:cNvSpPr>
            <a:spLocks noChangeArrowheads="1"/>
          </p:cNvSpPr>
          <p:nvPr/>
        </p:nvSpPr>
        <p:spPr bwMode="auto">
          <a:xfrm>
            <a:off x="4294188" y="2655888"/>
            <a:ext cx="66675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834" name="Forma livre 300"/>
          <p:cNvSpPr>
            <a:spLocks noChangeArrowheads="1"/>
          </p:cNvSpPr>
          <p:nvPr/>
        </p:nvSpPr>
        <p:spPr bwMode="auto">
          <a:xfrm>
            <a:off x="5721350" y="5737225"/>
            <a:ext cx="242888" cy="241300"/>
          </a:xfrm>
          <a:custGeom>
            <a:avLst/>
            <a:gdLst>
              <a:gd name="T0" fmla="*/ 5811 w 672042"/>
              <a:gd name="T1" fmla="*/ 0 h 285750"/>
              <a:gd name="T2" fmla="*/ 4226 w 672042"/>
              <a:gd name="T3" fmla="*/ 38600 h 285750"/>
              <a:gd name="T4" fmla="*/ 31165 w 672042"/>
              <a:gd name="T5" fmla="*/ 88456 h 285750"/>
              <a:gd name="T6" fmla="*/ 116734 w 672042"/>
              <a:gd name="T7" fmla="*/ 130271 h 285750"/>
              <a:gd name="T8" fmla="*/ 335412 w 672042"/>
              <a:gd name="T9" fmla="*/ 144746 h 285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042"/>
              <a:gd name="T16" fmla="*/ 0 h 285750"/>
              <a:gd name="T17" fmla="*/ 672042 w 672042"/>
              <a:gd name="T18" fmla="*/ 285750 h 285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042" h="285750">
                <a:moveTo>
                  <a:pt x="11642" y="0"/>
                </a:moveTo>
                <a:cubicBezTo>
                  <a:pt x="5821" y="23548"/>
                  <a:pt x="0" y="47096"/>
                  <a:pt x="8467" y="76200"/>
                </a:cubicBezTo>
                <a:cubicBezTo>
                  <a:pt x="16934" y="105304"/>
                  <a:pt x="24871" y="144463"/>
                  <a:pt x="62442" y="174625"/>
                </a:cubicBezTo>
                <a:cubicBezTo>
                  <a:pt x="100013" y="204787"/>
                  <a:pt x="132292" y="238654"/>
                  <a:pt x="233892" y="257175"/>
                </a:cubicBezTo>
                <a:cubicBezTo>
                  <a:pt x="335492" y="275696"/>
                  <a:pt x="503767" y="280723"/>
                  <a:pt x="672042" y="28575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35" name="Text Box 326"/>
          <p:cNvSpPr txBox="1">
            <a:spLocks noChangeArrowheads="1"/>
          </p:cNvSpPr>
          <p:nvPr/>
        </p:nvSpPr>
        <p:spPr bwMode="auto">
          <a:xfrm>
            <a:off x="5983288" y="5927725"/>
            <a:ext cx="796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Santos/Paranaguá</a:t>
            </a:r>
          </a:p>
        </p:txBody>
      </p:sp>
      <p:sp>
        <p:nvSpPr>
          <p:cNvPr id="8218836" name="Text Box 326"/>
          <p:cNvSpPr txBox="1">
            <a:spLocks noChangeArrowheads="1"/>
          </p:cNvSpPr>
          <p:nvPr/>
        </p:nvSpPr>
        <p:spPr bwMode="auto">
          <a:xfrm>
            <a:off x="5768975" y="5699125"/>
            <a:ext cx="6429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Alto Araguaia</a:t>
            </a:r>
          </a:p>
        </p:txBody>
      </p:sp>
      <p:sp>
        <p:nvSpPr>
          <p:cNvPr id="8218842" name="Forma livre 279"/>
          <p:cNvSpPr>
            <a:spLocks noChangeArrowheads="1"/>
          </p:cNvSpPr>
          <p:nvPr/>
        </p:nvSpPr>
        <p:spPr bwMode="auto">
          <a:xfrm>
            <a:off x="6686550" y="2260600"/>
            <a:ext cx="295275" cy="1398588"/>
          </a:xfrm>
          <a:custGeom>
            <a:avLst/>
            <a:gdLst>
              <a:gd name="T0" fmla="*/ 0 w 351631"/>
              <a:gd name="T1" fmla="*/ 0 h 1662113"/>
              <a:gd name="T2" fmla="*/ 56677 w 351631"/>
              <a:gd name="T3" fmla="*/ 116957 h 1662113"/>
              <a:gd name="T4" fmla="*/ 160587 w 351631"/>
              <a:gd name="T5" fmla="*/ 358032 h 1662113"/>
              <a:gd name="T6" fmla="*/ 139332 w 351631"/>
              <a:gd name="T7" fmla="*/ 551368 h 1662113"/>
              <a:gd name="T8" fmla="*/ 148779 w 351631"/>
              <a:gd name="T9" fmla="*/ 680260 h 1662113"/>
              <a:gd name="T10" fmla="*/ 113355 w 351631"/>
              <a:gd name="T11" fmla="*/ 833020 h 1662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1631"/>
              <a:gd name="T19" fmla="*/ 0 h 1662113"/>
              <a:gd name="T20" fmla="*/ 351631 w 351631"/>
              <a:gd name="T21" fmla="*/ 1662113 h 1662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1631" h="1662113">
                <a:moveTo>
                  <a:pt x="0" y="0"/>
                </a:moveTo>
                <a:cubicBezTo>
                  <a:pt x="30162" y="57150"/>
                  <a:pt x="60325" y="114301"/>
                  <a:pt x="114300" y="233363"/>
                </a:cubicBezTo>
                <a:cubicBezTo>
                  <a:pt x="168275" y="352426"/>
                  <a:pt x="296069" y="569912"/>
                  <a:pt x="323850" y="714375"/>
                </a:cubicBezTo>
                <a:cubicBezTo>
                  <a:pt x="351631" y="858838"/>
                  <a:pt x="284957" y="992982"/>
                  <a:pt x="280988" y="1100138"/>
                </a:cubicBezTo>
                <a:cubicBezTo>
                  <a:pt x="277019" y="1207294"/>
                  <a:pt x="308769" y="1263651"/>
                  <a:pt x="300038" y="1357313"/>
                </a:cubicBezTo>
                <a:cubicBezTo>
                  <a:pt x="291307" y="1450976"/>
                  <a:pt x="246062" y="1589088"/>
                  <a:pt x="228600" y="16621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43" name="AutoShape 70"/>
          <p:cNvSpPr>
            <a:spLocks noChangeArrowheads="1"/>
          </p:cNvSpPr>
          <p:nvPr/>
        </p:nvSpPr>
        <p:spPr bwMode="auto">
          <a:xfrm>
            <a:off x="6624638" y="2205038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844" name="Rectangle 84"/>
          <p:cNvSpPr>
            <a:spLocks noChangeArrowheads="1"/>
          </p:cNvSpPr>
          <p:nvPr/>
        </p:nvSpPr>
        <p:spPr bwMode="auto">
          <a:xfrm>
            <a:off x="6899275" y="3344863"/>
            <a:ext cx="71438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845" name="Oval 250"/>
          <p:cNvSpPr>
            <a:spLocks noChangeArrowheads="1"/>
          </p:cNvSpPr>
          <p:nvPr/>
        </p:nvSpPr>
        <p:spPr bwMode="auto">
          <a:xfrm>
            <a:off x="6931025" y="30305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846" name="AutoShape 87"/>
          <p:cNvSpPr>
            <a:spLocks noChangeArrowheads="1"/>
          </p:cNvSpPr>
          <p:nvPr/>
        </p:nvSpPr>
        <p:spPr bwMode="auto">
          <a:xfrm>
            <a:off x="6853238" y="3090863"/>
            <a:ext cx="122237" cy="122237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98</a:t>
            </a:r>
          </a:p>
        </p:txBody>
      </p:sp>
      <p:sp>
        <p:nvSpPr>
          <p:cNvPr id="8218847" name="Forma livre 281"/>
          <p:cNvSpPr>
            <a:spLocks noChangeArrowheads="1"/>
          </p:cNvSpPr>
          <p:nvPr/>
        </p:nvSpPr>
        <p:spPr bwMode="auto">
          <a:xfrm>
            <a:off x="6615113" y="3651250"/>
            <a:ext cx="268287" cy="1036638"/>
          </a:xfrm>
          <a:custGeom>
            <a:avLst/>
            <a:gdLst>
              <a:gd name="T0" fmla="*/ 204090 w 300038"/>
              <a:gd name="T1" fmla="*/ 0 h 1209675"/>
              <a:gd name="T2" fmla="*/ 126341 w 300038"/>
              <a:gd name="T3" fmla="*/ 241177 h 1209675"/>
              <a:gd name="T4" fmla="*/ 97185 w 300038"/>
              <a:gd name="T5" fmla="*/ 443032 h 1209675"/>
              <a:gd name="T6" fmla="*/ 0 w 300038"/>
              <a:gd name="T7" fmla="*/ 665860 h 1209675"/>
              <a:gd name="T8" fmla="*/ 0 60000 65536"/>
              <a:gd name="T9" fmla="*/ 0 60000 65536"/>
              <a:gd name="T10" fmla="*/ 0 60000 65536"/>
              <a:gd name="T11" fmla="*/ 0 60000 65536"/>
              <a:gd name="T12" fmla="*/ 0 w 300038"/>
              <a:gd name="T13" fmla="*/ 0 h 1209675"/>
              <a:gd name="T14" fmla="*/ 300038 w 300038"/>
              <a:gd name="T15" fmla="*/ 1209675 h 1209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8" h="1209675">
                <a:moveTo>
                  <a:pt x="300038" y="0"/>
                </a:moveTo>
                <a:cubicBezTo>
                  <a:pt x="255985" y="152003"/>
                  <a:pt x="211932" y="304006"/>
                  <a:pt x="185738" y="438150"/>
                </a:cubicBezTo>
                <a:cubicBezTo>
                  <a:pt x="159544" y="572294"/>
                  <a:pt x="173831" y="676275"/>
                  <a:pt x="142875" y="804862"/>
                </a:cubicBezTo>
                <a:cubicBezTo>
                  <a:pt x="111919" y="933450"/>
                  <a:pt x="55959" y="1071562"/>
                  <a:pt x="0" y="12096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48" name="Oval 250"/>
          <p:cNvSpPr>
            <a:spLocks noChangeArrowheads="1"/>
          </p:cNvSpPr>
          <p:nvPr/>
        </p:nvSpPr>
        <p:spPr bwMode="auto">
          <a:xfrm>
            <a:off x="6702425" y="4357688"/>
            <a:ext cx="60325" cy="539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849" name="Forma livre 282"/>
          <p:cNvSpPr>
            <a:spLocks noChangeArrowheads="1"/>
          </p:cNvSpPr>
          <p:nvPr/>
        </p:nvSpPr>
        <p:spPr bwMode="auto">
          <a:xfrm>
            <a:off x="6553200" y="4672013"/>
            <a:ext cx="61913" cy="787400"/>
          </a:xfrm>
          <a:custGeom>
            <a:avLst/>
            <a:gdLst>
              <a:gd name="T0" fmla="*/ 74268 w 95250"/>
              <a:gd name="T1" fmla="*/ 0 h 471488"/>
              <a:gd name="T2" fmla="*/ 25994 w 95250"/>
              <a:gd name="T3" fmla="*/ 8032400 h 471488"/>
              <a:gd name="T4" fmla="*/ 0 w 95250"/>
              <a:gd name="T5" fmla="*/ 15003917 h 471488"/>
              <a:gd name="T6" fmla="*/ 0 60000 65536"/>
              <a:gd name="T7" fmla="*/ 0 60000 65536"/>
              <a:gd name="T8" fmla="*/ 0 60000 65536"/>
              <a:gd name="T9" fmla="*/ 0 w 95250"/>
              <a:gd name="T10" fmla="*/ 0 h 471488"/>
              <a:gd name="T11" fmla="*/ 95250 w 95250"/>
              <a:gd name="T12" fmla="*/ 471488 h 47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50" h="471488">
                <a:moveTo>
                  <a:pt x="95250" y="0"/>
                </a:moveTo>
                <a:cubicBezTo>
                  <a:pt x="72231" y="86916"/>
                  <a:pt x="49213" y="173832"/>
                  <a:pt x="33338" y="252413"/>
                </a:cubicBezTo>
                <a:cubicBezTo>
                  <a:pt x="17463" y="330994"/>
                  <a:pt x="8731" y="401241"/>
                  <a:pt x="0" y="471488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50" name="AutoShape 56"/>
          <p:cNvSpPr>
            <a:spLocks noChangeArrowheads="1"/>
          </p:cNvSpPr>
          <p:nvPr/>
        </p:nvSpPr>
        <p:spPr bwMode="auto">
          <a:xfrm>
            <a:off x="6356350" y="2219325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8218851" name="AutoShape 63"/>
          <p:cNvSpPr>
            <a:spLocks noChangeArrowheads="1"/>
          </p:cNvSpPr>
          <p:nvPr/>
        </p:nvSpPr>
        <p:spPr bwMode="auto">
          <a:xfrm>
            <a:off x="6354763" y="2370138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8218855" name="Forma livre 288"/>
          <p:cNvSpPr>
            <a:spLocks noChangeArrowheads="1"/>
          </p:cNvSpPr>
          <p:nvPr/>
        </p:nvSpPr>
        <p:spPr bwMode="auto">
          <a:xfrm>
            <a:off x="6753225" y="3059113"/>
            <a:ext cx="182563" cy="90487"/>
          </a:xfrm>
          <a:custGeom>
            <a:avLst/>
            <a:gdLst>
              <a:gd name="T0" fmla="*/ 109809 w 215900"/>
              <a:gd name="T1" fmla="*/ 0 h 107950"/>
              <a:gd name="T2" fmla="*/ 0 w 215900"/>
              <a:gd name="T3" fmla="*/ 37753 h 107950"/>
              <a:gd name="T4" fmla="*/ 0 60000 65536"/>
              <a:gd name="T5" fmla="*/ 0 60000 65536"/>
              <a:gd name="T6" fmla="*/ 0 w 215900"/>
              <a:gd name="T7" fmla="*/ 0 h 107950"/>
              <a:gd name="T8" fmla="*/ 215900 w 215900"/>
              <a:gd name="T9" fmla="*/ 107950 h 107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5900" h="107950">
                <a:moveTo>
                  <a:pt x="215900" y="0"/>
                </a:moveTo>
                <a:cubicBezTo>
                  <a:pt x="139171" y="53975"/>
                  <a:pt x="62442" y="107950"/>
                  <a:pt x="0" y="7620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18856" name="Forma livre 290"/>
          <p:cNvSpPr>
            <a:spLocks noChangeArrowheads="1"/>
          </p:cNvSpPr>
          <p:nvPr/>
        </p:nvSpPr>
        <p:spPr bwMode="auto">
          <a:xfrm>
            <a:off x="6446838" y="3113088"/>
            <a:ext cx="263525" cy="228600"/>
          </a:xfrm>
          <a:custGeom>
            <a:avLst/>
            <a:gdLst>
              <a:gd name="T0" fmla="*/ 155817 w 314325"/>
              <a:gd name="T1" fmla="*/ 0 h 271462"/>
              <a:gd name="T2" fmla="*/ 0 w 314325"/>
              <a:gd name="T3" fmla="*/ 136370 h 271462"/>
              <a:gd name="T4" fmla="*/ 0 60000 65536"/>
              <a:gd name="T5" fmla="*/ 0 60000 65536"/>
              <a:gd name="T6" fmla="*/ 0 w 314325"/>
              <a:gd name="T7" fmla="*/ 0 h 271462"/>
              <a:gd name="T8" fmla="*/ 314325 w 314325"/>
              <a:gd name="T9" fmla="*/ 271462 h 271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4325" h="271462">
                <a:moveTo>
                  <a:pt x="314325" y="0"/>
                </a:moveTo>
                <a:cubicBezTo>
                  <a:pt x="160337" y="29765"/>
                  <a:pt x="6350" y="59531"/>
                  <a:pt x="0" y="27146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18857" name="Oval 250"/>
          <p:cNvSpPr>
            <a:spLocks noChangeArrowheads="1"/>
          </p:cNvSpPr>
          <p:nvPr/>
        </p:nvSpPr>
        <p:spPr bwMode="auto">
          <a:xfrm>
            <a:off x="6418263" y="3305175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858" name="Text Box 326"/>
          <p:cNvSpPr txBox="1">
            <a:spLocks noChangeArrowheads="1"/>
          </p:cNvSpPr>
          <p:nvPr/>
        </p:nvSpPr>
        <p:spPr bwMode="auto">
          <a:xfrm>
            <a:off x="5981700" y="3209925"/>
            <a:ext cx="536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Parauapebas</a:t>
            </a:r>
          </a:p>
        </p:txBody>
      </p:sp>
      <p:sp>
        <p:nvSpPr>
          <p:cNvPr id="8218864" name="Text Box 326"/>
          <p:cNvSpPr txBox="1">
            <a:spLocks noChangeArrowheads="1"/>
          </p:cNvSpPr>
          <p:nvPr/>
        </p:nvSpPr>
        <p:spPr bwMode="auto">
          <a:xfrm>
            <a:off x="6575425" y="5429250"/>
            <a:ext cx="9921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São Paulo / Resende</a:t>
            </a:r>
          </a:p>
        </p:txBody>
      </p:sp>
      <p:sp>
        <p:nvSpPr>
          <p:cNvPr id="8218865" name="Freeform 48"/>
          <p:cNvSpPr>
            <a:spLocks/>
          </p:cNvSpPr>
          <p:nvPr/>
        </p:nvSpPr>
        <p:spPr bwMode="auto">
          <a:xfrm>
            <a:off x="3417888" y="3757613"/>
            <a:ext cx="301625" cy="196850"/>
          </a:xfrm>
          <a:custGeom>
            <a:avLst/>
            <a:gdLst>
              <a:gd name="T0" fmla="*/ 2147483647 w 5689"/>
              <a:gd name="T1" fmla="*/ 2147483647 h 5810"/>
              <a:gd name="T2" fmla="*/ 2147483647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66" name="Freeform 46"/>
          <p:cNvSpPr>
            <a:spLocks/>
          </p:cNvSpPr>
          <p:nvPr/>
        </p:nvSpPr>
        <p:spPr bwMode="auto">
          <a:xfrm>
            <a:off x="3706813" y="2633663"/>
            <a:ext cx="823912" cy="1128712"/>
          </a:xfrm>
          <a:custGeom>
            <a:avLst/>
            <a:gdLst>
              <a:gd name="T0" fmla="*/ 2147483647 w 9549"/>
              <a:gd name="T1" fmla="*/ 0 h 10104"/>
              <a:gd name="T2" fmla="*/ 0 w 9549"/>
              <a:gd name="T3" fmla="*/ 2147483647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67" name="Text Box 326"/>
          <p:cNvSpPr txBox="1">
            <a:spLocks noChangeArrowheads="1"/>
          </p:cNvSpPr>
          <p:nvPr/>
        </p:nvSpPr>
        <p:spPr bwMode="auto">
          <a:xfrm>
            <a:off x="4337050" y="2466975"/>
            <a:ext cx="4000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Itacoatiara</a:t>
            </a:r>
          </a:p>
        </p:txBody>
      </p:sp>
      <p:sp>
        <p:nvSpPr>
          <p:cNvPr id="8218869" name="AutoShape 147"/>
          <p:cNvSpPr>
            <a:spLocks noChangeArrowheads="1"/>
          </p:cNvSpPr>
          <p:nvPr/>
        </p:nvSpPr>
        <p:spPr bwMode="auto">
          <a:xfrm>
            <a:off x="3294063" y="3719513"/>
            <a:ext cx="144462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8218870" name="AutoShape 79"/>
          <p:cNvSpPr>
            <a:spLocks noChangeArrowheads="1"/>
          </p:cNvSpPr>
          <p:nvPr/>
        </p:nvSpPr>
        <p:spPr bwMode="auto">
          <a:xfrm>
            <a:off x="4114800" y="3451225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8218871" name="Forma livre 297"/>
          <p:cNvSpPr>
            <a:spLocks noChangeArrowheads="1"/>
          </p:cNvSpPr>
          <p:nvPr/>
        </p:nvSpPr>
        <p:spPr bwMode="auto">
          <a:xfrm>
            <a:off x="2576513" y="3954463"/>
            <a:ext cx="812800" cy="252412"/>
          </a:xfrm>
          <a:custGeom>
            <a:avLst/>
            <a:gdLst>
              <a:gd name="T0" fmla="*/ 0 w 985838"/>
              <a:gd name="T1" fmla="*/ 161262 h 250031"/>
              <a:gd name="T2" fmla="*/ 98794 w 985838"/>
              <a:gd name="T3" fmla="*/ 215016 h 250031"/>
              <a:gd name="T4" fmla="*/ 195342 w 985838"/>
              <a:gd name="T5" fmla="*/ 148858 h 250031"/>
              <a:gd name="T6" fmla="*/ 330062 w 985838"/>
              <a:gd name="T7" fmla="*/ 124047 h 250031"/>
              <a:gd name="T8" fmla="*/ 377213 w 985838"/>
              <a:gd name="T9" fmla="*/ 119912 h 250031"/>
              <a:gd name="T10" fmla="*/ 406402 w 985838"/>
              <a:gd name="T11" fmla="*/ 99238 h 250031"/>
              <a:gd name="T12" fmla="*/ 464780 w 985838"/>
              <a:gd name="T13" fmla="*/ 0 h 2500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838"/>
              <a:gd name="T22" fmla="*/ 0 h 250031"/>
              <a:gd name="T23" fmla="*/ 985838 w 985838"/>
              <a:gd name="T24" fmla="*/ 250031 h 2500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838" h="250031">
                <a:moveTo>
                  <a:pt x="0" y="185737"/>
                </a:moveTo>
                <a:cubicBezTo>
                  <a:pt x="70247" y="217884"/>
                  <a:pt x="140494" y="250031"/>
                  <a:pt x="209550" y="247650"/>
                </a:cubicBezTo>
                <a:cubicBezTo>
                  <a:pt x="278606" y="245269"/>
                  <a:pt x="332582" y="188912"/>
                  <a:pt x="414338" y="171450"/>
                </a:cubicBezTo>
                <a:cubicBezTo>
                  <a:pt x="496094" y="153988"/>
                  <a:pt x="635794" y="148431"/>
                  <a:pt x="700088" y="142875"/>
                </a:cubicBezTo>
                <a:cubicBezTo>
                  <a:pt x="764382" y="137319"/>
                  <a:pt x="773113" y="142874"/>
                  <a:pt x="800100" y="138112"/>
                </a:cubicBezTo>
                <a:cubicBezTo>
                  <a:pt x="827087" y="133350"/>
                  <a:pt x="831057" y="137319"/>
                  <a:pt x="862013" y="114300"/>
                </a:cubicBezTo>
                <a:cubicBezTo>
                  <a:pt x="892969" y="91281"/>
                  <a:pt x="939403" y="45640"/>
                  <a:pt x="985838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73" name="Forma livre 299"/>
          <p:cNvSpPr>
            <a:spLocks noChangeArrowheads="1"/>
          </p:cNvSpPr>
          <p:nvPr/>
        </p:nvSpPr>
        <p:spPr bwMode="auto">
          <a:xfrm>
            <a:off x="3405188" y="3962400"/>
            <a:ext cx="817562" cy="793750"/>
          </a:xfrm>
          <a:custGeom>
            <a:avLst/>
            <a:gdLst>
              <a:gd name="T0" fmla="*/ 0 w 971550"/>
              <a:gd name="T1" fmla="*/ 0 h 942975"/>
              <a:gd name="T2" fmla="*/ 59683 w 971550"/>
              <a:gd name="T3" fmla="*/ 95577 h 942975"/>
              <a:gd name="T4" fmla="*/ 307962 w 971550"/>
              <a:gd name="T5" fmla="*/ 358413 h 942975"/>
              <a:gd name="T6" fmla="*/ 487011 w 971550"/>
              <a:gd name="T7" fmla="*/ 473106 h 942975"/>
              <a:gd name="T8" fmla="*/ 0 60000 65536"/>
              <a:gd name="T9" fmla="*/ 0 60000 65536"/>
              <a:gd name="T10" fmla="*/ 0 60000 65536"/>
              <a:gd name="T11" fmla="*/ 0 60000 65536"/>
              <a:gd name="T12" fmla="*/ 0 w 971550"/>
              <a:gd name="T13" fmla="*/ 0 h 942975"/>
              <a:gd name="T14" fmla="*/ 971550 w 97155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1550" h="942975">
                <a:moveTo>
                  <a:pt x="0" y="0"/>
                </a:moveTo>
                <a:cubicBezTo>
                  <a:pt x="8334" y="35719"/>
                  <a:pt x="16668" y="71438"/>
                  <a:pt x="119062" y="190500"/>
                </a:cubicBezTo>
                <a:cubicBezTo>
                  <a:pt x="221456" y="309562"/>
                  <a:pt x="472281" y="588963"/>
                  <a:pt x="614362" y="714375"/>
                </a:cubicBezTo>
                <a:cubicBezTo>
                  <a:pt x="756443" y="839787"/>
                  <a:pt x="863996" y="891381"/>
                  <a:pt x="971550" y="9429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76" name="Oval 250"/>
          <p:cNvSpPr>
            <a:spLocks noChangeArrowheads="1"/>
          </p:cNvSpPr>
          <p:nvPr/>
        </p:nvSpPr>
        <p:spPr bwMode="auto">
          <a:xfrm>
            <a:off x="3648075" y="429260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877" name="Text Box 326"/>
          <p:cNvSpPr txBox="1">
            <a:spLocks noChangeArrowheads="1"/>
          </p:cNvSpPr>
          <p:nvPr/>
        </p:nvSpPr>
        <p:spPr bwMode="auto">
          <a:xfrm>
            <a:off x="3398838" y="4352925"/>
            <a:ext cx="3476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Ji-Paraná</a:t>
            </a:r>
          </a:p>
        </p:txBody>
      </p:sp>
      <p:sp>
        <p:nvSpPr>
          <p:cNvPr id="8218881" name="Forma livre 307"/>
          <p:cNvSpPr>
            <a:spLocks noChangeArrowheads="1"/>
          </p:cNvSpPr>
          <p:nvPr/>
        </p:nvSpPr>
        <p:spPr bwMode="auto">
          <a:xfrm>
            <a:off x="4262438" y="4784725"/>
            <a:ext cx="173037" cy="339725"/>
          </a:xfrm>
          <a:custGeom>
            <a:avLst/>
            <a:gdLst>
              <a:gd name="T0" fmla="*/ 0 w 204787"/>
              <a:gd name="T1" fmla="*/ 0 h 404813"/>
              <a:gd name="T2" fmla="*/ 103924 w 204787"/>
              <a:gd name="T3" fmla="*/ 201271 h 404813"/>
              <a:gd name="T4" fmla="*/ 0 60000 65536"/>
              <a:gd name="T5" fmla="*/ 0 60000 65536"/>
              <a:gd name="T6" fmla="*/ 0 w 204787"/>
              <a:gd name="T7" fmla="*/ 0 h 404813"/>
              <a:gd name="T8" fmla="*/ 204787 w 204787"/>
              <a:gd name="T9" fmla="*/ 404813 h 4048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787" h="404813">
                <a:moveTo>
                  <a:pt x="0" y="0"/>
                </a:moveTo>
                <a:cubicBezTo>
                  <a:pt x="81359" y="166291"/>
                  <a:pt x="162718" y="332582"/>
                  <a:pt x="204787" y="4048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82" name="Forma livre 309"/>
          <p:cNvSpPr>
            <a:spLocks noChangeArrowheads="1"/>
          </p:cNvSpPr>
          <p:nvPr/>
        </p:nvSpPr>
        <p:spPr bwMode="auto">
          <a:xfrm>
            <a:off x="4435475" y="5121275"/>
            <a:ext cx="328613" cy="231775"/>
          </a:xfrm>
          <a:custGeom>
            <a:avLst/>
            <a:gdLst>
              <a:gd name="T0" fmla="*/ 0 w 390525"/>
              <a:gd name="T1" fmla="*/ 0 h 275432"/>
              <a:gd name="T2" fmla="*/ 195732 w 390525"/>
              <a:gd name="T3" fmla="*/ 74218 h 275432"/>
              <a:gd name="T4" fmla="*/ 0 60000 65536"/>
              <a:gd name="T5" fmla="*/ 0 60000 65536"/>
              <a:gd name="T6" fmla="*/ 0 w 390525"/>
              <a:gd name="T7" fmla="*/ 0 h 275432"/>
              <a:gd name="T8" fmla="*/ 390525 w 390525"/>
              <a:gd name="T9" fmla="*/ 275432 h 275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0525" h="275432">
                <a:moveTo>
                  <a:pt x="0" y="0"/>
                </a:moveTo>
                <a:cubicBezTo>
                  <a:pt x="84534" y="137716"/>
                  <a:pt x="169069" y="275432"/>
                  <a:pt x="390525" y="14763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83" name="Forma livre 310"/>
          <p:cNvSpPr>
            <a:spLocks noChangeArrowheads="1"/>
          </p:cNvSpPr>
          <p:nvPr/>
        </p:nvSpPr>
        <p:spPr bwMode="auto">
          <a:xfrm>
            <a:off x="4764088" y="5211763"/>
            <a:ext cx="388937" cy="112712"/>
          </a:xfrm>
          <a:custGeom>
            <a:avLst/>
            <a:gdLst>
              <a:gd name="T0" fmla="*/ 0 w 461963"/>
              <a:gd name="T1" fmla="*/ 19457 h 134937"/>
              <a:gd name="T2" fmla="*/ 231915 w 461963"/>
              <a:gd name="T3" fmla="*/ 66154 h 134937"/>
              <a:gd name="T4" fmla="*/ 0 60000 65536"/>
              <a:gd name="T5" fmla="*/ 0 60000 65536"/>
              <a:gd name="T6" fmla="*/ 0 w 461963"/>
              <a:gd name="T7" fmla="*/ 0 h 134937"/>
              <a:gd name="T8" fmla="*/ 461963 w 461963"/>
              <a:gd name="T9" fmla="*/ 134937 h 1349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963" h="134937">
                <a:moveTo>
                  <a:pt x="0" y="39687"/>
                </a:moveTo>
                <a:cubicBezTo>
                  <a:pt x="189309" y="19843"/>
                  <a:pt x="378619" y="0"/>
                  <a:pt x="461963" y="1349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84" name="Forma livre 311"/>
          <p:cNvSpPr>
            <a:spLocks noChangeArrowheads="1"/>
          </p:cNvSpPr>
          <p:nvPr/>
        </p:nvSpPr>
        <p:spPr bwMode="auto">
          <a:xfrm>
            <a:off x="4471988" y="5189538"/>
            <a:ext cx="700087" cy="461962"/>
          </a:xfrm>
          <a:custGeom>
            <a:avLst/>
            <a:gdLst>
              <a:gd name="T0" fmla="*/ 0 w 833437"/>
              <a:gd name="T1" fmla="*/ 0 h 549275"/>
              <a:gd name="T2" fmla="*/ 415545 w 833437"/>
              <a:gd name="T3" fmla="*/ 150152 h 549275"/>
              <a:gd name="T4" fmla="*/ 0 60000 65536"/>
              <a:gd name="T5" fmla="*/ 0 60000 65536"/>
              <a:gd name="T6" fmla="*/ 0 w 833437"/>
              <a:gd name="T7" fmla="*/ 0 h 549275"/>
              <a:gd name="T8" fmla="*/ 833437 w 833437"/>
              <a:gd name="T9" fmla="*/ 549275 h 549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437" h="549275">
                <a:moveTo>
                  <a:pt x="0" y="0"/>
                </a:moveTo>
                <a:cubicBezTo>
                  <a:pt x="178990" y="274637"/>
                  <a:pt x="357981" y="549275"/>
                  <a:pt x="833437" y="3000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86" name="Oval 250"/>
          <p:cNvSpPr>
            <a:spLocks noChangeArrowheads="1"/>
          </p:cNvSpPr>
          <p:nvPr/>
        </p:nvSpPr>
        <p:spPr bwMode="auto">
          <a:xfrm>
            <a:off x="5119688" y="5392738"/>
            <a:ext cx="61912" cy="58737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890" name="Forma livre 315"/>
          <p:cNvSpPr>
            <a:spLocks noChangeArrowheads="1"/>
          </p:cNvSpPr>
          <p:nvPr/>
        </p:nvSpPr>
        <p:spPr bwMode="auto">
          <a:xfrm>
            <a:off x="6626225" y="4684713"/>
            <a:ext cx="107950" cy="34925"/>
          </a:xfrm>
          <a:custGeom>
            <a:avLst/>
            <a:gdLst>
              <a:gd name="T0" fmla="*/ 0 w 128587"/>
              <a:gd name="T1" fmla="*/ 0 h 42862"/>
              <a:gd name="T2" fmla="*/ 64000 w 128587"/>
              <a:gd name="T3" fmla="*/ 6502 h 42862"/>
              <a:gd name="T4" fmla="*/ 0 60000 65536"/>
              <a:gd name="T5" fmla="*/ 0 60000 65536"/>
              <a:gd name="T6" fmla="*/ 0 w 128587"/>
              <a:gd name="T7" fmla="*/ 0 h 42862"/>
              <a:gd name="T8" fmla="*/ 128587 w 128587"/>
              <a:gd name="T9" fmla="*/ 42862 h 428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587" h="42862">
                <a:moveTo>
                  <a:pt x="0" y="0"/>
                </a:moveTo>
                <a:cubicBezTo>
                  <a:pt x="32940" y="21431"/>
                  <a:pt x="65881" y="42862"/>
                  <a:pt x="128587" y="14287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891" name="AutoShape 81"/>
          <p:cNvSpPr>
            <a:spLocks noChangeArrowheads="1"/>
          </p:cNvSpPr>
          <p:nvPr/>
        </p:nvSpPr>
        <p:spPr bwMode="auto">
          <a:xfrm rot="10800000">
            <a:off x="6700838" y="4676775"/>
            <a:ext cx="76200" cy="492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18907" name="AutoShape 82"/>
          <p:cNvSpPr>
            <a:spLocks noChangeArrowheads="1"/>
          </p:cNvSpPr>
          <p:nvPr/>
        </p:nvSpPr>
        <p:spPr bwMode="auto">
          <a:xfrm rot="10800000">
            <a:off x="6692900" y="3097213"/>
            <a:ext cx="74613" cy="492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18910" name="AutoShape 57"/>
          <p:cNvSpPr>
            <a:spLocks noChangeArrowheads="1"/>
          </p:cNvSpPr>
          <p:nvPr/>
        </p:nvSpPr>
        <p:spPr bwMode="auto">
          <a:xfrm>
            <a:off x="6491288" y="2220913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8218918" name="AutoShape 110"/>
          <p:cNvSpPr>
            <a:spLocks noChangeArrowheads="1"/>
          </p:cNvSpPr>
          <p:nvPr/>
        </p:nvSpPr>
        <p:spPr bwMode="auto">
          <a:xfrm rot="10800000">
            <a:off x="3352800" y="3929063"/>
            <a:ext cx="76200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18921" name="AutoShape 82"/>
          <p:cNvSpPr>
            <a:spLocks noChangeArrowheads="1"/>
          </p:cNvSpPr>
          <p:nvPr/>
        </p:nvSpPr>
        <p:spPr bwMode="auto">
          <a:xfrm rot="10800000">
            <a:off x="5145088" y="2927350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18923" name="Text Box 33"/>
          <p:cNvSpPr txBox="1">
            <a:spLocks noChangeArrowheads="1"/>
          </p:cNvSpPr>
          <p:nvPr/>
        </p:nvSpPr>
        <p:spPr bwMode="auto">
          <a:xfrm rot="2221202">
            <a:off x="3827463" y="4510088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218924" name="Text Box 33"/>
          <p:cNvSpPr txBox="1">
            <a:spLocks noChangeArrowheads="1"/>
          </p:cNvSpPr>
          <p:nvPr/>
        </p:nvSpPr>
        <p:spPr bwMode="auto">
          <a:xfrm>
            <a:off x="4725988" y="5103813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218926" name="Line 123"/>
          <p:cNvSpPr>
            <a:spLocks noChangeShapeType="1"/>
          </p:cNvSpPr>
          <p:nvPr/>
        </p:nvSpPr>
        <p:spPr bwMode="auto">
          <a:xfrm flipV="1">
            <a:off x="5986463" y="5000625"/>
            <a:ext cx="7937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927" name="Oval 250"/>
          <p:cNvSpPr>
            <a:spLocks noChangeArrowheads="1"/>
          </p:cNvSpPr>
          <p:nvPr/>
        </p:nvSpPr>
        <p:spPr bwMode="auto">
          <a:xfrm>
            <a:off x="5346700" y="4903788"/>
            <a:ext cx="61913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929" name="Line 123"/>
          <p:cNvSpPr>
            <a:spLocks noChangeShapeType="1"/>
          </p:cNvSpPr>
          <p:nvPr/>
        </p:nvSpPr>
        <p:spPr bwMode="auto">
          <a:xfrm flipV="1">
            <a:off x="5243513" y="4962525"/>
            <a:ext cx="79375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931" name="Oval 250"/>
          <p:cNvSpPr>
            <a:spLocks noChangeArrowheads="1"/>
          </p:cNvSpPr>
          <p:nvPr/>
        </p:nvSpPr>
        <p:spPr bwMode="auto">
          <a:xfrm>
            <a:off x="2538413" y="4132263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934" name="Rectangle 52"/>
          <p:cNvSpPr>
            <a:spLocks noChangeArrowheads="1"/>
          </p:cNvSpPr>
          <p:nvPr/>
        </p:nvSpPr>
        <p:spPr bwMode="auto">
          <a:xfrm>
            <a:off x="974725" y="890588"/>
            <a:ext cx="7699375" cy="51736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935" name="Forma livre 326"/>
          <p:cNvSpPr>
            <a:spLocks noChangeArrowheads="1"/>
          </p:cNvSpPr>
          <p:nvPr/>
        </p:nvSpPr>
        <p:spPr bwMode="auto">
          <a:xfrm>
            <a:off x="5153025" y="5454650"/>
            <a:ext cx="584200" cy="304800"/>
          </a:xfrm>
          <a:custGeom>
            <a:avLst/>
            <a:gdLst>
              <a:gd name="T0" fmla="*/ 0 w 584200"/>
              <a:gd name="T1" fmla="*/ 0 h 305329"/>
              <a:gd name="T2" fmla="*/ 50800 w 584200"/>
              <a:gd name="T3" fmla="*/ 123610 h 305329"/>
              <a:gd name="T4" fmla="*/ 130175 w 584200"/>
              <a:gd name="T5" fmla="*/ 158475 h 305329"/>
              <a:gd name="T6" fmla="*/ 371475 w 584200"/>
              <a:gd name="T7" fmla="*/ 285255 h 305329"/>
              <a:gd name="T8" fmla="*/ 584200 w 584200"/>
              <a:gd name="T9" fmla="*/ 275746 h 305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305329"/>
              <a:gd name="T17" fmla="*/ 584200 w 584200"/>
              <a:gd name="T18" fmla="*/ 305329 h 305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305329">
                <a:moveTo>
                  <a:pt x="0" y="0"/>
                </a:moveTo>
                <a:cubicBezTo>
                  <a:pt x="14552" y="48683"/>
                  <a:pt x="29104" y="97367"/>
                  <a:pt x="50800" y="123825"/>
                </a:cubicBezTo>
                <a:cubicBezTo>
                  <a:pt x="72496" y="150283"/>
                  <a:pt x="76729" y="131763"/>
                  <a:pt x="130175" y="158750"/>
                </a:cubicBezTo>
                <a:cubicBezTo>
                  <a:pt x="183621" y="185737"/>
                  <a:pt x="295804" y="266171"/>
                  <a:pt x="371475" y="285750"/>
                </a:cubicBezTo>
                <a:cubicBezTo>
                  <a:pt x="447146" y="305329"/>
                  <a:pt x="515673" y="290777"/>
                  <a:pt x="584200" y="27622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936" name="AutoShape 70"/>
          <p:cNvSpPr>
            <a:spLocks noChangeArrowheads="1"/>
          </p:cNvSpPr>
          <p:nvPr/>
        </p:nvSpPr>
        <p:spPr bwMode="auto">
          <a:xfrm>
            <a:off x="5434013" y="5691188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8218937" name="AutoShape 70"/>
          <p:cNvSpPr>
            <a:spLocks noChangeArrowheads="1"/>
          </p:cNvSpPr>
          <p:nvPr/>
        </p:nvSpPr>
        <p:spPr bwMode="auto">
          <a:xfrm>
            <a:off x="5205413" y="5360988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8218938" name="Oval 250"/>
          <p:cNvSpPr>
            <a:spLocks noChangeArrowheads="1"/>
          </p:cNvSpPr>
          <p:nvPr/>
        </p:nvSpPr>
        <p:spPr bwMode="auto">
          <a:xfrm>
            <a:off x="5707063" y="5686425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grpSp>
        <p:nvGrpSpPr>
          <p:cNvPr id="8218939" name="Group 114"/>
          <p:cNvGrpSpPr>
            <a:grpSpLocks/>
          </p:cNvGrpSpPr>
          <p:nvPr/>
        </p:nvGrpSpPr>
        <p:grpSpPr bwMode="auto">
          <a:xfrm>
            <a:off x="7100888" y="123825"/>
            <a:ext cx="2805112" cy="646113"/>
            <a:chOff x="4473" y="78"/>
            <a:chExt cx="1767" cy="407"/>
          </a:xfrm>
        </p:grpSpPr>
        <p:sp>
          <p:nvSpPr>
            <p:cNvPr id="8218940" name="Rectangle 115"/>
            <p:cNvSpPr>
              <a:spLocks noChangeArrowheads="1"/>
            </p:cNvSpPr>
            <p:nvPr/>
          </p:nvSpPr>
          <p:spPr bwMode="auto">
            <a:xfrm>
              <a:off x="4473" y="83"/>
              <a:ext cx="678" cy="4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Modal do Projeto</a:t>
              </a:r>
            </a:p>
            <a:p>
              <a:pPr algn="ctr" defTabSz="977900"/>
              <a:endParaRPr lang="pt-BR" sz="10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defTabSz="977900"/>
              <a:endParaRPr lang="pt-BR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18941" name="Text Box 116"/>
            <p:cNvSpPr txBox="1">
              <a:spLocks noChangeArrowheads="1"/>
            </p:cNvSpPr>
            <p:nvPr/>
          </p:nvSpPr>
          <p:spPr bwMode="auto">
            <a:xfrm>
              <a:off x="4811" y="161"/>
              <a:ext cx="315" cy="154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Hidro</a:t>
              </a:r>
            </a:p>
          </p:txBody>
        </p:sp>
        <p:sp>
          <p:nvSpPr>
            <p:cNvPr id="8218942" name="Text Box 117"/>
            <p:cNvSpPr txBox="1">
              <a:spLocks noChangeArrowheads="1"/>
            </p:cNvSpPr>
            <p:nvPr/>
          </p:nvSpPr>
          <p:spPr bwMode="auto">
            <a:xfrm>
              <a:off x="4496" y="161"/>
              <a:ext cx="315" cy="15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000000"/>
                  </a:solidFill>
                  <a:latin typeface="Calibri" pitchFamily="34" charset="0"/>
                </a:rPr>
                <a:t>Rodo</a:t>
              </a:r>
            </a:p>
          </p:txBody>
        </p:sp>
        <p:sp>
          <p:nvSpPr>
            <p:cNvPr id="8218943" name="Text Box 118"/>
            <p:cNvSpPr txBox="1">
              <a:spLocks noChangeArrowheads="1"/>
            </p:cNvSpPr>
            <p:nvPr/>
          </p:nvSpPr>
          <p:spPr bwMode="auto">
            <a:xfrm>
              <a:off x="4809" y="311"/>
              <a:ext cx="318" cy="15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Porto</a:t>
              </a:r>
            </a:p>
          </p:txBody>
        </p:sp>
        <p:sp>
          <p:nvSpPr>
            <p:cNvPr id="8218944" name="Text Box 119"/>
            <p:cNvSpPr txBox="1">
              <a:spLocks noChangeArrowheads="1"/>
            </p:cNvSpPr>
            <p:nvPr/>
          </p:nvSpPr>
          <p:spPr bwMode="auto">
            <a:xfrm>
              <a:off x="4496" y="312"/>
              <a:ext cx="317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77900"/>
              <a:r>
                <a:rPr lang="pt-BR" sz="1000" b="0">
                  <a:solidFill>
                    <a:srgbClr val="FFFFFF"/>
                  </a:solidFill>
                  <a:latin typeface="Calibri" pitchFamily="34" charset="0"/>
                </a:rPr>
                <a:t>Ferro</a:t>
              </a:r>
            </a:p>
          </p:txBody>
        </p:sp>
        <p:grpSp>
          <p:nvGrpSpPr>
            <p:cNvPr id="8218945" name="Group 120"/>
            <p:cNvGrpSpPr>
              <a:grpSpLocks/>
            </p:cNvGrpSpPr>
            <p:nvPr/>
          </p:nvGrpSpPr>
          <p:grpSpPr bwMode="auto">
            <a:xfrm>
              <a:off x="5170" y="93"/>
              <a:ext cx="1056" cy="369"/>
              <a:chOff x="5170" y="93"/>
              <a:chExt cx="1056" cy="369"/>
            </a:xfrm>
          </p:grpSpPr>
          <p:sp>
            <p:nvSpPr>
              <p:cNvPr id="8218946" name="Text Box 121"/>
              <p:cNvSpPr txBox="1">
                <a:spLocks noChangeArrowheads="1"/>
              </p:cNvSpPr>
              <p:nvPr/>
            </p:nvSpPr>
            <p:spPr bwMode="auto">
              <a:xfrm>
                <a:off x="5394" y="93"/>
                <a:ext cx="24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Ferrovia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18947" name="Text Box 122"/>
              <p:cNvSpPr txBox="1">
                <a:spLocks noChangeArrowheads="1"/>
              </p:cNvSpPr>
              <p:nvPr/>
            </p:nvSpPr>
            <p:spPr bwMode="auto">
              <a:xfrm>
                <a:off x="5979" y="95"/>
                <a:ext cx="24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Hidrovia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18948" name="Line 123"/>
              <p:cNvSpPr>
                <a:spLocks noChangeShapeType="1"/>
              </p:cNvSpPr>
              <p:nvPr/>
            </p:nvSpPr>
            <p:spPr bwMode="auto">
              <a:xfrm>
                <a:off x="5758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8949" name="Text Box 124"/>
              <p:cNvSpPr txBox="1">
                <a:spLocks noChangeArrowheads="1"/>
              </p:cNvSpPr>
              <p:nvPr/>
            </p:nvSpPr>
            <p:spPr bwMode="auto">
              <a:xfrm>
                <a:off x="5394" y="182"/>
                <a:ext cx="23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Rodovia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18950" name="AutoShape 125"/>
              <p:cNvSpPr>
                <a:spLocks noChangeArrowheads="1"/>
              </p:cNvSpPr>
              <p:nvPr/>
            </p:nvSpPr>
            <p:spPr bwMode="auto">
              <a:xfrm rot="10800000">
                <a:off x="5240" y="401"/>
                <a:ext cx="58" cy="3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8951" name="AutoShape 126"/>
              <p:cNvSpPr>
                <a:spLocks noChangeArrowheads="1"/>
              </p:cNvSpPr>
              <p:nvPr/>
            </p:nvSpPr>
            <p:spPr bwMode="auto">
              <a:xfrm>
                <a:off x="5246" y="295"/>
                <a:ext cx="50" cy="47"/>
              </a:xfrm>
              <a:prstGeom prst="triangle">
                <a:avLst>
                  <a:gd name="adj" fmla="val 50000"/>
                </a:avLst>
              </a:prstGeom>
              <a:solidFill>
                <a:srgbClr val="009900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8952" name="Text Box 127"/>
              <p:cNvSpPr txBox="1">
                <a:spLocks noChangeArrowheads="1"/>
              </p:cNvSpPr>
              <p:nvPr/>
            </p:nvSpPr>
            <p:spPr bwMode="auto">
              <a:xfrm>
                <a:off x="5394" y="281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Porto L.Curso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18953" name="Text Box 128"/>
              <p:cNvSpPr txBox="1">
                <a:spLocks noChangeArrowheads="1"/>
              </p:cNvSpPr>
              <p:nvPr/>
            </p:nvSpPr>
            <p:spPr bwMode="auto">
              <a:xfrm>
                <a:off x="5395" y="376"/>
                <a:ext cx="60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Terminal Hidroviário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18954" name="Text Box 129"/>
              <p:cNvSpPr txBox="1">
                <a:spLocks noChangeArrowheads="1"/>
              </p:cNvSpPr>
              <p:nvPr/>
            </p:nvSpPr>
            <p:spPr bwMode="auto">
              <a:xfrm>
                <a:off x="5988" y="183"/>
                <a:ext cx="2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Dutovia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18955" name="Text Box 130"/>
              <p:cNvSpPr txBox="1">
                <a:spLocks noChangeArrowheads="1"/>
              </p:cNvSpPr>
              <p:nvPr/>
            </p:nvSpPr>
            <p:spPr bwMode="auto">
              <a:xfrm>
                <a:off x="5984" y="275"/>
                <a:ext cx="18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0">
                    <a:latin typeface="Calibri" pitchFamily="34" charset="0"/>
                  </a:rPr>
                  <a:t>Eclusa</a:t>
                </a:r>
                <a:endParaRPr lang="en-US" sz="900" b="0">
                  <a:latin typeface="Calibri" pitchFamily="34" charset="0"/>
                </a:endParaRPr>
              </a:p>
            </p:txBody>
          </p:sp>
          <p:sp>
            <p:nvSpPr>
              <p:cNvPr id="8218956" name="Rectangle 131"/>
              <p:cNvSpPr>
                <a:spLocks noChangeArrowheads="1"/>
              </p:cNvSpPr>
              <p:nvPr/>
            </p:nvSpPr>
            <p:spPr bwMode="auto">
              <a:xfrm>
                <a:off x="5850" y="287"/>
                <a:ext cx="56" cy="56"/>
              </a:xfrm>
              <a:prstGeom prst="rect">
                <a:avLst/>
              </a:prstGeom>
              <a:solidFill>
                <a:srgbClr val="0099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8957" name="Line 132"/>
              <p:cNvSpPr>
                <a:spLocks noChangeShapeType="1"/>
              </p:cNvSpPr>
              <p:nvPr/>
            </p:nvSpPr>
            <p:spPr bwMode="auto">
              <a:xfrm>
                <a:off x="5762" y="232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8958" name="Line 133"/>
              <p:cNvSpPr>
                <a:spLocks noChangeShapeType="1"/>
              </p:cNvSpPr>
              <p:nvPr/>
            </p:nvSpPr>
            <p:spPr bwMode="auto">
              <a:xfrm>
                <a:off x="5170" y="140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8959" name="Line 134"/>
              <p:cNvSpPr>
                <a:spLocks noChangeShapeType="1"/>
              </p:cNvSpPr>
              <p:nvPr/>
            </p:nvSpPr>
            <p:spPr bwMode="auto">
              <a:xfrm>
                <a:off x="5170" y="228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218960" name="Rectangle 135"/>
            <p:cNvSpPr>
              <a:spLocks noChangeArrowheads="1"/>
            </p:cNvSpPr>
            <p:nvPr/>
          </p:nvSpPr>
          <p:spPr bwMode="auto">
            <a:xfrm>
              <a:off x="4473" y="78"/>
              <a:ext cx="1767" cy="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18961" name="AutoShape 86"/>
          <p:cNvSpPr>
            <a:spLocks noChangeArrowheads="1"/>
          </p:cNvSpPr>
          <p:nvPr/>
        </p:nvSpPr>
        <p:spPr bwMode="auto">
          <a:xfrm>
            <a:off x="4476750" y="44529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 71</a:t>
            </a:r>
          </a:p>
        </p:txBody>
      </p:sp>
      <p:sp>
        <p:nvSpPr>
          <p:cNvPr id="8218962" name="AutoShape 86"/>
          <p:cNvSpPr>
            <a:spLocks noChangeArrowheads="1"/>
          </p:cNvSpPr>
          <p:nvPr/>
        </p:nvSpPr>
        <p:spPr bwMode="auto">
          <a:xfrm>
            <a:off x="4826000" y="44910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 72</a:t>
            </a:r>
          </a:p>
        </p:txBody>
      </p:sp>
      <p:sp>
        <p:nvSpPr>
          <p:cNvPr id="8218963" name="AutoShape 117"/>
          <p:cNvSpPr>
            <a:spLocks noChangeArrowheads="1"/>
          </p:cNvSpPr>
          <p:nvPr/>
        </p:nvSpPr>
        <p:spPr bwMode="auto">
          <a:xfrm>
            <a:off x="4541838" y="412750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8218964" name="AutoShape 117"/>
          <p:cNvSpPr>
            <a:spLocks noChangeArrowheads="1"/>
          </p:cNvSpPr>
          <p:nvPr/>
        </p:nvSpPr>
        <p:spPr bwMode="auto">
          <a:xfrm>
            <a:off x="4668838" y="428625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8218965" name="AutoShape 117"/>
          <p:cNvSpPr>
            <a:spLocks noChangeArrowheads="1"/>
          </p:cNvSpPr>
          <p:nvPr/>
        </p:nvSpPr>
        <p:spPr bwMode="auto">
          <a:xfrm>
            <a:off x="4906963" y="329406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8218970" name="Rectangle 68"/>
          <p:cNvSpPr>
            <a:spLocks noChangeArrowheads="1"/>
          </p:cNvSpPr>
          <p:nvPr/>
        </p:nvSpPr>
        <p:spPr bwMode="auto">
          <a:xfrm>
            <a:off x="4591050" y="3863975"/>
            <a:ext cx="73025" cy="68263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4437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Eixos de Desenvolvimento</a:t>
            </a:r>
          </a:p>
        </p:txBody>
      </p:sp>
      <p:sp>
        <p:nvSpPr>
          <p:cNvPr id="8218972" name="Text Box 326"/>
          <p:cNvSpPr txBox="1">
            <a:spLocks noChangeArrowheads="1"/>
          </p:cNvSpPr>
          <p:nvPr/>
        </p:nvSpPr>
        <p:spPr bwMode="auto">
          <a:xfrm>
            <a:off x="7216775" y="2493963"/>
            <a:ext cx="4651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Ponta da Madeira</a:t>
            </a:r>
          </a:p>
        </p:txBody>
      </p:sp>
      <p:sp>
        <p:nvSpPr>
          <p:cNvPr id="8218973" name="AutoShape 76"/>
          <p:cNvSpPr>
            <a:spLocks noChangeArrowheads="1"/>
          </p:cNvSpPr>
          <p:nvPr/>
        </p:nvSpPr>
        <p:spPr bwMode="auto">
          <a:xfrm>
            <a:off x="7602538" y="2543175"/>
            <a:ext cx="65087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974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218975" name="Rectangle 351"/>
          <p:cNvSpPr>
            <a:spLocks noChangeArrowheads="1"/>
          </p:cNvSpPr>
          <p:nvPr/>
        </p:nvSpPr>
        <p:spPr bwMode="auto">
          <a:xfrm>
            <a:off x="290513" y="6275388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Com base nos nove eixos de integração priorizados, foi possível montar uma nova forma de ver a Amazônia Legal: os eixos de desenvolvimento Geo-econômicos</a:t>
            </a:r>
          </a:p>
        </p:txBody>
      </p:sp>
      <p:sp>
        <p:nvSpPr>
          <p:cNvPr id="8218976" name="AutoShape 6"/>
          <p:cNvSpPr>
            <a:spLocks noChangeArrowheads="1"/>
          </p:cNvSpPr>
          <p:nvPr/>
        </p:nvSpPr>
        <p:spPr bwMode="auto">
          <a:xfrm rot="10800000">
            <a:off x="3155950" y="6108700"/>
            <a:ext cx="3400425" cy="9683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18979" name="Forma livre 332"/>
          <p:cNvSpPr>
            <a:spLocks noChangeArrowheads="1"/>
          </p:cNvSpPr>
          <p:nvPr/>
        </p:nvSpPr>
        <p:spPr bwMode="auto">
          <a:xfrm>
            <a:off x="5875338" y="4984750"/>
            <a:ext cx="214312" cy="438150"/>
          </a:xfrm>
          <a:custGeom>
            <a:avLst/>
            <a:gdLst>
              <a:gd name="T0" fmla="*/ 18993 w 414867"/>
              <a:gd name="T1" fmla="*/ 0 h 727075"/>
              <a:gd name="T2" fmla="*/ 11289 w 414867"/>
              <a:gd name="T3" fmla="*/ 18804 h 727075"/>
              <a:gd name="T4" fmla="*/ 7655 w 414867"/>
              <a:gd name="T5" fmla="*/ 22433 h 727075"/>
              <a:gd name="T6" fmla="*/ 1114 w 414867"/>
              <a:gd name="T7" fmla="*/ 31669 h 727075"/>
              <a:gd name="T8" fmla="*/ 969 w 414867"/>
              <a:gd name="T9" fmla="*/ 37772 h 72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867"/>
              <a:gd name="T16" fmla="*/ 0 h 727075"/>
              <a:gd name="T17" fmla="*/ 414867 w 414867"/>
              <a:gd name="T18" fmla="*/ 727075 h 7270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867" h="727075">
                <a:moveTo>
                  <a:pt x="414867" y="0"/>
                </a:moveTo>
                <a:cubicBezTo>
                  <a:pt x="351367" y="144991"/>
                  <a:pt x="287867" y="289983"/>
                  <a:pt x="246592" y="361950"/>
                </a:cubicBezTo>
                <a:cubicBezTo>
                  <a:pt x="205317" y="433917"/>
                  <a:pt x="204259" y="390525"/>
                  <a:pt x="167217" y="431800"/>
                </a:cubicBezTo>
                <a:cubicBezTo>
                  <a:pt x="130175" y="473075"/>
                  <a:pt x="48684" y="560388"/>
                  <a:pt x="24342" y="609600"/>
                </a:cubicBezTo>
                <a:cubicBezTo>
                  <a:pt x="0" y="658812"/>
                  <a:pt x="21167" y="727075"/>
                  <a:pt x="21167" y="7270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980" name="Forma livre 340"/>
          <p:cNvSpPr>
            <a:spLocks noChangeArrowheads="1"/>
          </p:cNvSpPr>
          <p:nvPr/>
        </p:nvSpPr>
        <p:spPr bwMode="auto">
          <a:xfrm>
            <a:off x="5295900" y="5441950"/>
            <a:ext cx="541338" cy="120650"/>
          </a:xfrm>
          <a:custGeom>
            <a:avLst/>
            <a:gdLst>
              <a:gd name="T0" fmla="*/ 1029145 w 533400"/>
              <a:gd name="T1" fmla="*/ 0 h 109538"/>
              <a:gd name="T2" fmla="*/ 0 w 533400"/>
              <a:gd name="T3" fmla="*/ 25652 h 109538"/>
              <a:gd name="T4" fmla="*/ 0 60000 65536"/>
              <a:gd name="T5" fmla="*/ 0 60000 65536"/>
              <a:gd name="T6" fmla="*/ 0 w 533400"/>
              <a:gd name="T7" fmla="*/ 0 h 109538"/>
              <a:gd name="T8" fmla="*/ 533400 w 533400"/>
              <a:gd name="T9" fmla="*/ 109538 h 1095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3400" h="109538">
                <a:moveTo>
                  <a:pt x="533400" y="0"/>
                </a:moveTo>
                <a:lnTo>
                  <a:pt x="0" y="109538"/>
                </a:ln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981" name="Oval 250"/>
          <p:cNvSpPr>
            <a:spLocks noChangeArrowheads="1"/>
          </p:cNvSpPr>
          <p:nvPr/>
        </p:nvSpPr>
        <p:spPr bwMode="auto">
          <a:xfrm>
            <a:off x="5826125" y="54054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984" name="Text Box 326"/>
          <p:cNvSpPr txBox="1">
            <a:spLocks noChangeArrowheads="1"/>
          </p:cNvSpPr>
          <p:nvPr/>
        </p:nvSpPr>
        <p:spPr bwMode="auto">
          <a:xfrm>
            <a:off x="3448050" y="1797050"/>
            <a:ext cx="5127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Caracaraí</a:t>
            </a:r>
          </a:p>
        </p:txBody>
      </p:sp>
      <p:sp>
        <p:nvSpPr>
          <p:cNvPr id="8218985" name="Text Box 326"/>
          <p:cNvSpPr txBox="1">
            <a:spLocks noChangeArrowheads="1"/>
          </p:cNvSpPr>
          <p:nvPr/>
        </p:nvSpPr>
        <p:spPr bwMode="auto">
          <a:xfrm>
            <a:off x="3589338" y="1368425"/>
            <a:ext cx="536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Boa Vista</a:t>
            </a:r>
          </a:p>
        </p:txBody>
      </p:sp>
      <p:sp>
        <p:nvSpPr>
          <p:cNvPr id="8218986" name="Forma livre 176"/>
          <p:cNvSpPr>
            <a:spLocks noChangeArrowheads="1"/>
          </p:cNvSpPr>
          <p:nvPr/>
        </p:nvSpPr>
        <p:spPr bwMode="auto">
          <a:xfrm>
            <a:off x="3981450" y="1525588"/>
            <a:ext cx="350838" cy="1162050"/>
          </a:xfrm>
          <a:custGeom>
            <a:avLst/>
            <a:gdLst>
              <a:gd name="T0" fmla="*/ 350837 w 350837"/>
              <a:gd name="T1" fmla="*/ 1162050 h 1162050"/>
              <a:gd name="T2" fmla="*/ 49212 w 350837"/>
              <a:gd name="T3" fmla="*/ 215900 h 1162050"/>
              <a:gd name="T4" fmla="*/ 55562 w 350837"/>
              <a:gd name="T5" fmla="*/ 0 h 1162050"/>
              <a:gd name="T6" fmla="*/ 0 60000 65536"/>
              <a:gd name="T7" fmla="*/ 0 60000 65536"/>
              <a:gd name="T8" fmla="*/ 0 60000 65536"/>
              <a:gd name="T9" fmla="*/ 0 w 350837"/>
              <a:gd name="T10" fmla="*/ 0 h 1162050"/>
              <a:gd name="T11" fmla="*/ 350837 w 350837"/>
              <a:gd name="T12" fmla="*/ 1162050 h 1162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837" h="1162050">
                <a:moveTo>
                  <a:pt x="350837" y="1162050"/>
                </a:moveTo>
                <a:cubicBezTo>
                  <a:pt x="224631" y="785812"/>
                  <a:pt x="98425" y="409575"/>
                  <a:pt x="49212" y="215900"/>
                </a:cubicBezTo>
                <a:cubicBezTo>
                  <a:pt x="0" y="22225"/>
                  <a:pt x="27781" y="11112"/>
                  <a:pt x="55562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987" name="Oval 250"/>
          <p:cNvSpPr>
            <a:spLocks noChangeArrowheads="1"/>
          </p:cNvSpPr>
          <p:nvPr/>
        </p:nvSpPr>
        <p:spPr bwMode="auto">
          <a:xfrm>
            <a:off x="4005263" y="1785938"/>
            <a:ext cx="74612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988" name="Oval 250"/>
          <p:cNvSpPr>
            <a:spLocks noChangeArrowheads="1"/>
          </p:cNvSpPr>
          <p:nvPr/>
        </p:nvSpPr>
        <p:spPr bwMode="auto">
          <a:xfrm>
            <a:off x="4003675" y="1487488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989" name="Freeform 365"/>
          <p:cNvSpPr>
            <a:spLocks/>
          </p:cNvSpPr>
          <p:nvPr/>
        </p:nvSpPr>
        <p:spPr bwMode="auto">
          <a:xfrm>
            <a:off x="4044950" y="1836738"/>
            <a:ext cx="304800" cy="874712"/>
          </a:xfrm>
          <a:custGeom>
            <a:avLst/>
            <a:gdLst/>
            <a:ahLst/>
            <a:cxnLst>
              <a:cxn ang="0">
                <a:pos x="192" y="551"/>
              </a:cxn>
              <a:cxn ang="0">
                <a:pos x="167" y="525"/>
              </a:cxn>
              <a:cxn ang="0">
                <a:pos x="136" y="505"/>
              </a:cxn>
              <a:cxn ang="0">
                <a:pos x="86" y="455"/>
              </a:cxn>
              <a:cxn ang="0">
                <a:pos x="40" y="343"/>
              </a:cxn>
              <a:cxn ang="0">
                <a:pos x="25" y="106"/>
              </a:cxn>
              <a:cxn ang="0">
                <a:pos x="10" y="60"/>
              </a:cxn>
              <a:cxn ang="0">
                <a:pos x="5" y="45"/>
              </a:cxn>
              <a:cxn ang="0">
                <a:pos x="0" y="0"/>
              </a:cxn>
            </a:cxnLst>
            <a:rect l="0" t="0" r="r" b="b"/>
            <a:pathLst>
              <a:path w="192" h="551">
                <a:moveTo>
                  <a:pt x="192" y="551"/>
                </a:moveTo>
                <a:cubicBezTo>
                  <a:pt x="184" y="542"/>
                  <a:pt x="177" y="532"/>
                  <a:pt x="167" y="525"/>
                </a:cubicBezTo>
                <a:cubicBezTo>
                  <a:pt x="157" y="518"/>
                  <a:pt x="136" y="505"/>
                  <a:pt x="136" y="505"/>
                </a:cubicBezTo>
                <a:cubicBezTo>
                  <a:pt x="122" y="484"/>
                  <a:pt x="101" y="478"/>
                  <a:pt x="86" y="455"/>
                </a:cubicBezTo>
                <a:cubicBezTo>
                  <a:pt x="81" y="410"/>
                  <a:pt x="74" y="374"/>
                  <a:pt x="40" y="343"/>
                </a:cubicBezTo>
                <a:cubicBezTo>
                  <a:pt x="7" y="243"/>
                  <a:pt x="41" y="355"/>
                  <a:pt x="25" y="106"/>
                </a:cubicBezTo>
                <a:cubicBezTo>
                  <a:pt x="24" y="90"/>
                  <a:pt x="15" y="75"/>
                  <a:pt x="10" y="60"/>
                </a:cubicBezTo>
                <a:cubicBezTo>
                  <a:pt x="8" y="55"/>
                  <a:pt x="5" y="45"/>
                  <a:pt x="5" y="45"/>
                </a:cubicBezTo>
                <a:cubicBezTo>
                  <a:pt x="3" y="30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8991" name="Oval 250"/>
          <p:cNvSpPr>
            <a:spLocks noChangeArrowheads="1"/>
          </p:cNvSpPr>
          <p:nvPr/>
        </p:nvSpPr>
        <p:spPr bwMode="auto">
          <a:xfrm>
            <a:off x="4292600" y="2673350"/>
            <a:ext cx="61913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992" name="AutoShape 97"/>
          <p:cNvSpPr>
            <a:spLocks noChangeArrowheads="1"/>
          </p:cNvSpPr>
          <p:nvPr/>
        </p:nvSpPr>
        <p:spPr bwMode="auto">
          <a:xfrm>
            <a:off x="4292600" y="2670175"/>
            <a:ext cx="66675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993" name="Freeform 369"/>
          <p:cNvSpPr>
            <a:spLocks/>
          </p:cNvSpPr>
          <p:nvPr/>
        </p:nvSpPr>
        <p:spPr bwMode="auto">
          <a:xfrm>
            <a:off x="7226300" y="2611438"/>
            <a:ext cx="519113" cy="1065212"/>
          </a:xfrm>
          <a:custGeom>
            <a:avLst/>
            <a:gdLst/>
            <a:ahLst/>
            <a:cxnLst>
              <a:cxn ang="0">
                <a:pos x="18" y="801"/>
              </a:cxn>
              <a:cxn ang="0">
                <a:pos x="38" y="576"/>
              </a:cxn>
              <a:cxn ang="0">
                <a:pos x="243" y="466"/>
              </a:cxn>
              <a:cxn ang="0">
                <a:pos x="329" y="441"/>
              </a:cxn>
              <a:cxn ang="0">
                <a:pos x="283" y="0"/>
              </a:cxn>
            </a:cxnLst>
            <a:rect l="0" t="0" r="r" b="b"/>
            <a:pathLst>
              <a:path w="336" h="801">
                <a:moveTo>
                  <a:pt x="18" y="801"/>
                </a:moveTo>
                <a:cubicBezTo>
                  <a:pt x="9" y="716"/>
                  <a:pt x="0" y="632"/>
                  <a:pt x="38" y="576"/>
                </a:cubicBezTo>
                <a:cubicBezTo>
                  <a:pt x="76" y="520"/>
                  <a:pt x="195" y="488"/>
                  <a:pt x="243" y="466"/>
                </a:cubicBezTo>
                <a:cubicBezTo>
                  <a:pt x="291" y="444"/>
                  <a:pt x="322" y="519"/>
                  <a:pt x="329" y="441"/>
                </a:cubicBezTo>
                <a:cubicBezTo>
                  <a:pt x="336" y="363"/>
                  <a:pt x="309" y="181"/>
                  <a:pt x="283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8994" name="Freeform 370"/>
          <p:cNvSpPr>
            <a:spLocks/>
          </p:cNvSpPr>
          <p:nvPr/>
        </p:nvSpPr>
        <p:spPr bwMode="auto">
          <a:xfrm>
            <a:off x="7696200" y="3224213"/>
            <a:ext cx="90488" cy="2317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5" y="64"/>
              </a:cxn>
              <a:cxn ang="0">
                <a:pos x="4" y="111"/>
              </a:cxn>
              <a:cxn ang="0">
                <a:pos x="59" y="174"/>
              </a:cxn>
            </a:cxnLst>
            <a:rect l="0" t="0" r="r" b="b"/>
            <a:pathLst>
              <a:path w="59" h="174">
                <a:moveTo>
                  <a:pt x="20" y="0"/>
                </a:moveTo>
                <a:cubicBezTo>
                  <a:pt x="29" y="23"/>
                  <a:pt x="38" y="46"/>
                  <a:pt x="35" y="64"/>
                </a:cubicBezTo>
                <a:cubicBezTo>
                  <a:pt x="32" y="82"/>
                  <a:pt x="0" y="93"/>
                  <a:pt x="4" y="111"/>
                </a:cubicBezTo>
                <a:cubicBezTo>
                  <a:pt x="8" y="129"/>
                  <a:pt x="33" y="151"/>
                  <a:pt x="59" y="17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8996" name="Text Box 326"/>
          <p:cNvSpPr txBox="1">
            <a:spLocks noChangeArrowheads="1"/>
          </p:cNvSpPr>
          <p:nvPr/>
        </p:nvSpPr>
        <p:spPr bwMode="auto">
          <a:xfrm>
            <a:off x="7215188" y="3602038"/>
            <a:ext cx="3810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Balsas</a:t>
            </a:r>
          </a:p>
        </p:txBody>
      </p:sp>
      <p:sp>
        <p:nvSpPr>
          <p:cNvPr id="8218998" name="Text Box 326"/>
          <p:cNvSpPr txBox="1">
            <a:spLocks noChangeArrowheads="1"/>
          </p:cNvSpPr>
          <p:nvPr/>
        </p:nvSpPr>
        <p:spPr bwMode="auto">
          <a:xfrm>
            <a:off x="5484813" y="1539875"/>
            <a:ext cx="512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Pedra Branca do Amapari</a:t>
            </a:r>
          </a:p>
        </p:txBody>
      </p:sp>
      <p:sp>
        <p:nvSpPr>
          <p:cNvPr id="8218999" name="Forma livre 180"/>
          <p:cNvSpPr>
            <a:spLocks noChangeArrowheads="1"/>
          </p:cNvSpPr>
          <p:nvPr/>
        </p:nvSpPr>
        <p:spPr bwMode="auto">
          <a:xfrm>
            <a:off x="6073775" y="1782763"/>
            <a:ext cx="104775" cy="219075"/>
          </a:xfrm>
          <a:custGeom>
            <a:avLst/>
            <a:gdLst>
              <a:gd name="T0" fmla="*/ 0 w 104775"/>
              <a:gd name="T1" fmla="*/ 0 h 219075"/>
              <a:gd name="T2" fmla="*/ 104775 w 104775"/>
              <a:gd name="T3" fmla="*/ 219075 h 219075"/>
              <a:gd name="T4" fmla="*/ 0 60000 65536"/>
              <a:gd name="T5" fmla="*/ 0 60000 65536"/>
              <a:gd name="T6" fmla="*/ 0 w 104775"/>
              <a:gd name="T7" fmla="*/ 0 h 219075"/>
              <a:gd name="T8" fmla="*/ 104775 w 104775"/>
              <a:gd name="T9" fmla="*/ 219075 h 2190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775" h="219075">
                <a:moveTo>
                  <a:pt x="0" y="0"/>
                </a:moveTo>
                <a:cubicBezTo>
                  <a:pt x="19050" y="97234"/>
                  <a:pt x="38100" y="194469"/>
                  <a:pt x="104775" y="21907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19000" name="AutoShape 76"/>
          <p:cNvSpPr>
            <a:spLocks noChangeArrowheads="1"/>
          </p:cNvSpPr>
          <p:nvPr/>
        </p:nvSpPr>
        <p:spPr bwMode="auto">
          <a:xfrm>
            <a:off x="6146800" y="1962150"/>
            <a:ext cx="65088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9001" name="Text Box 326"/>
          <p:cNvSpPr txBox="1">
            <a:spLocks noChangeArrowheads="1"/>
          </p:cNvSpPr>
          <p:nvPr/>
        </p:nvSpPr>
        <p:spPr bwMode="auto">
          <a:xfrm>
            <a:off x="5783263" y="1938338"/>
            <a:ext cx="3556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Santana</a:t>
            </a:r>
          </a:p>
        </p:txBody>
      </p:sp>
      <p:sp>
        <p:nvSpPr>
          <p:cNvPr id="8219002" name="Oval 250"/>
          <p:cNvSpPr>
            <a:spLocks noChangeArrowheads="1"/>
          </p:cNvSpPr>
          <p:nvPr/>
        </p:nvSpPr>
        <p:spPr bwMode="auto">
          <a:xfrm>
            <a:off x="6027738" y="1724025"/>
            <a:ext cx="74612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9003" name="Oval 250"/>
          <p:cNvSpPr>
            <a:spLocks noChangeArrowheads="1"/>
          </p:cNvSpPr>
          <p:nvPr/>
        </p:nvSpPr>
        <p:spPr bwMode="auto">
          <a:xfrm>
            <a:off x="6178550" y="1930400"/>
            <a:ext cx="74613" cy="68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9004" name="Forma livre 166"/>
          <p:cNvSpPr>
            <a:spLocks noChangeArrowheads="1"/>
          </p:cNvSpPr>
          <p:nvPr/>
        </p:nvSpPr>
        <p:spPr bwMode="auto">
          <a:xfrm>
            <a:off x="5643563" y="5749925"/>
            <a:ext cx="158750" cy="319088"/>
          </a:xfrm>
          <a:custGeom>
            <a:avLst/>
            <a:gdLst>
              <a:gd name="T0" fmla="*/ 74930 w 158750"/>
              <a:gd name="T1" fmla="*/ 0 h 320040"/>
              <a:gd name="T2" fmla="*/ 13970 w 158750"/>
              <a:gd name="T3" fmla="*/ 113621 h 320040"/>
              <a:gd name="T4" fmla="*/ 158750 w 158750"/>
              <a:gd name="T5" fmla="*/ 318139 h 320040"/>
              <a:gd name="T6" fmla="*/ 0 60000 65536"/>
              <a:gd name="T7" fmla="*/ 0 60000 65536"/>
              <a:gd name="T8" fmla="*/ 0 60000 65536"/>
              <a:gd name="T9" fmla="*/ 0 w 158750"/>
              <a:gd name="T10" fmla="*/ 0 h 320040"/>
              <a:gd name="T11" fmla="*/ 158750 w 158750"/>
              <a:gd name="T12" fmla="*/ 320040 h 320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50" h="320040">
                <a:moveTo>
                  <a:pt x="74930" y="0"/>
                </a:moveTo>
                <a:cubicBezTo>
                  <a:pt x="37465" y="30480"/>
                  <a:pt x="0" y="60960"/>
                  <a:pt x="13970" y="114300"/>
                </a:cubicBezTo>
                <a:cubicBezTo>
                  <a:pt x="27940" y="167640"/>
                  <a:pt x="135890" y="281940"/>
                  <a:pt x="158750" y="32004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9005" name="Text Box 326"/>
          <p:cNvSpPr txBox="1">
            <a:spLocks noChangeArrowheads="1"/>
          </p:cNvSpPr>
          <p:nvPr/>
        </p:nvSpPr>
        <p:spPr bwMode="auto">
          <a:xfrm>
            <a:off x="5903913" y="5400675"/>
            <a:ext cx="992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Barra do Garças</a:t>
            </a:r>
          </a:p>
        </p:txBody>
      </p:sp>
      <p:sp>
        <p:nvSpPr>
          <p:cNvPr id="8219006" name="Line 382"/>
          <p:cNvSpPr>
            <a:spLocks noChangeShapeType="1"/>
          </p:cNvSpPr>
          <p:nvPr/>
        </p:nvSpPr>
        <p:spPr bwMode="auto">
          <a:xfrm>
            <a:off x="5861050" y="5453063"/>
            <a:ext cx="242888" cy="13970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9007" name="Text Box 326"/>
          <p:cNvSpPr txBox="1">
            <a:spLocks noChangeArrowheads="1"/>
          </p:cNvSpPr>
          <p:nvPr/>
        </p:nvSpPr>
        <p:spPr bwMode="auto">
          <a:xfrm>
            <a:off x="6113463" y="5565775"/>
            <a:ext cx="992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Araguari/Vitória</a:t>
            </a:r>
          </a:p>
        </p:txBody>
      </p:sp>
      <p:sp>
        <p:nvSpPr>
          <p:cNvPr id="8219008" name="Forma livre 342"/>
          <p:cNvSpPr>
            <a:spLocks noChangeArrowheads="1"/>
          </p:cNvSpPr>
          <p:nvPr/>
        </p:nvSpPr>
        <p:spPr bwMode="auto">
          <a:xfrm>
            <a:off x="6981825" y="3414713"/>
            <a:ext cx="304800" cy="300037"/>
          </a:xfrm>
          <a:custGeom>
            <a:avLst/>
            <a:gdLst>
              <a:gd name="T0" fmla="*/ 0 w 319088"/>
              <a:gd name="T1" fmla="*/ 0 h 266700"/>
              <a:gd name="T2" fmla="*/ 265662 w 319088"/>
              <a:gd name="T3" fmla="*/ 427199 h 266700"/>
              <a:gd name="T4" fmla="*/ 0 60000 65536"/>
              <a:gd name="T5" fmla="*/ 0 60000 65536"/>
              <a:gd name="T6" fmla="*/ 0 w 319088"/>
              <a:gd name="T7" fmla="*/ 0 h 266700"/>
              <a:gd name="T8" fmla="*/ 319088 w 319088"/>
              <a:gd name="T9" fmla="*/ 266700 h 266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088" h="266700">
                <a:moveTo>
                  <a:pt x="0" y="0"/>
                </a:moveTo>
                <a:cubicBezTo>
                  <a:pt x="126206" y="132556"/>
                  <a:pt x="252413" y="265113"/>
                  <a:pt x="319088" y="26670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995" name="Oval 250"/>
          <p:cNvSpPr>
            <a:spLocks noChangeArrowheads="1"/>
          </p:cNvSpPr>
          <p:nvPr/>
        </p:nvSpPr>
        <p:spPr bwMode="auto">
          <a:xfrm>
            <a:off x="7232650" y="368458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9010" name="Forma livre 166"/>
          <p:cNvSpPr>
            <a:spLocks noChangeArrowheads="1"/>
          </p:cNvSpPr>
          <p:nvPr/>
        </p:nvSpPr>
        <p:spPr bwMode="auto">
          <a:xfrm>
            <a:off x="5329238" y="2273300"/>
            <a:ext cx="685800" cy="133350"/>
          </a:xfrm>
          <a:custGeom>
            <a:avLst/>
            <a:gdLst>
              <a:gd name="T0" fmla="*/ 0 w 685800"/>
              <a:gd name="T1" fmla="*/ 133350 h 133350"/>
              <a:gd name="T2" fmla="*/ 685800 w 685800"/>
              <a:gd name="T3" fmla="*/ 0 h 133350"/>
              <a:gd name="T4" fmla="*/ 0 60000 65536"/>
              <a:gd name="T5" fmla="*/ 0 60000 65536"/>
              <a:gd name="T6" fmla="*/ 0 w 685800"/>
              <a:gd name="T7" fmla="*/ 0 h 133350"/>
              <a:gd name="T8" fmla="*/ 685800 w 685800"/>
              <a:gd name="T9" fmla="*/ 133350 h 133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133350">
                <a:moveTo>
                  <a:pt x="0" y="133350"/>
                </a:moveTo>
                <a:cubicBezTo>
                  <a:pt x="282178" y="88900"/>
                  <a:pt x="564356" y="44450"/>
                  <a:pt x="685800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9011" name="Forma livre 283"/>
          <p:cNvSpPr>
            <a:spLocks noChangeArrowheads="1"/>
          </p:cNvSpPr>
          <p:nvPr/>
        </p:nvSpPr>
        <p:spPr bwMode="auto">
          <a:xfrm>
            <a:off x="4343400" y="2452688"/>
            <a:ext cx="974725" cy="249237"/>
          </a:xfrm>
          <a:custGeom>
            <a:avLst/>
            <a:gdLst>
              <a:gd name="T0" fmla="*/ 411943 w 1158240"/>
              <a:gd name="T1" fmla="*/ 0 h 297180"/>
              <a:gd name="T2" fmla="*/ 295406 w 1158240"/>
              <a:gd name="T3" fmla="*/ 23861 h 297180"/>
              <a:gd name="T4" fmla="*/ 89435 w 1158240"/>
              <a:gd name="T5" fmla="*/ 74234 h 297180"/>
              <a:gd name="T6" fmla="*/ 0 w 1158240"/>
              <a:gd name="T7" fmla="*/ 103397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18912" name="Oval 250"/>
          <p:cNvSpPr>
            <a:spLocks noChangeArrowheads="1"/>
          </p:cNvSpPr>
          <p:nvPr/>
        </p:nvSpPr>
        <p:spPr bwMode="auto">
          <a:xfrm>
            <a:off x="6069013" y="4949825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9014" name="Freeform 390"/>
          <p:cNvSpPr>
            <a:spLocks/>
          </p:cNvSpPr>
          <p:nvPr/>
        </p:nvSpPr>
        <p:spPr bwMode="auto">
          <a:xfrm>
            <a:off x="6645275" y="2281238"/>
            <a:ext cx="168275" cy="833437"/>
          </a:xfrm>
          <a:custGeom>
            <a:avLst/>
            <a:gdLst/>
            <a:ahLst/>
            <a:cxnLst>
              <a:cxn ang="0">
                <a:pos x="83" y="525"/>
              </a:cxn>
              <a:cxn ang="0">
                <a:pos x="53" y="315"/>
              </a:cxn>
              <a:cxn ang="0">
                <a:pos x="41" y="297"/>
              </a:cxn>
              <a:cxn ang="0">
                <a:pos x="14" y="240"/>
              </a:cxn>
              <a:cxn ang="0">
                <a:pos x="5" y="0"/>
              </a:cxn>
            </a:cxnLst>
            <a:rect l="0" t="0" r="r" b="b"/>
            <a:pathLst>
              <a:path w="106" h="525">
                <a:moveTo>
                  <a:pt x="83" y="525"/>
                </a:moveTo>
                <a:cubicBezTo>
                  <a:pt x="68" y="466"/>
                  <a:pt x="106" y="351"/>
                  <a:pt x="53" y="315"/>
                </a:cubicBezTo>
                <a:cubicBezTo>
                  <a:pt x="46" y="294"/>
                  <a:pt x="56" y="319"/>
                  <a:pt x="41" y="297"/>
                </a:cubicBezTo>
                <a:cubicBezTo>
                  <a:pt x="29" y="280"/>
                  <a:pt x="26" y="258"/>
                  <a:pt x="14" y="240"/>
                </a:cubicBezTo>
                <a:cubicBezTo>
                  <a:pt x="0" y="168"/>
                  <a:pt x="5" y="77"/>
                  <a:pt x="5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9015" name="AutoShape 121"/>
          <p:cNvSpPr>
            <a:spLocks noChangeArrowheads="1"/>
          </p:cNvSpPr>
          <p:nvPr/>
        </p:nvSpPr>
        <p:spPr bwMode="auto">
          <a:xfrm>
            <a:off x="6122988" y="4511675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105</a:t>
            </a:r>
          </a:p>
        </p:txBody>
      </p:sp>
      <p:sp>
        <p:nvSpPr>
          <p:cNvPr id="8218687" name="AutoShape 92"/>
          <p:cNvSpPr>
            <a:spLocks noChangeArrowheads="1"/>
          </p:cNvSpPr>
          <p:nvPr/>
        </p:nvSpPr>
        <p:spPr bwMode="auto">
          <a:xfrm>
            <a:off x="6973888" y="33178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 101</a:t>
            </a:r>
          </a:p>
        </p:txBody>
      </p:sp>
      <p:sp>
        <p:nvSpPr>
          <p:cNvPr id="8218868" name="AutoShape 140"/>
          <p:cNvSpPr>
            <a:spLocks noChangeArrowheads="1"/>
          </p:cNvSpPr>
          <p:nvPr/>
        </p:nvSpPr>
        <p:spPr bwMode="auto">
          <a:xfrm>
            <a:off x="4500563" y="2571750"/>
            <a:ext cx="66675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774" name="AutoShape 136"/>
          <p:cNvSpPr>
            <a:spLocks noChangeArrowheads="1"/>
          </p:cNvSpPr>
          <p:nvPr/>
        </p:nvSpPr>
        <p:spPr bwMode="auto">
          <a:xfrm>
            <a:off x="5360988" y="2389188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8218775" name="AutoShape 137"/>
          <p:cNvSpPr>
            <a:spLocks noChangeArrowheads="1"/>
          </p:cNvSpPr>
          <p:nvPr/>
        </p:nvSpPr>
        <p:spPr bwMode="auto">
          <a:xfrm>
            <a:off x="5519738" y="2381250"/>
            <a:ext cx="144462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8218776" name="AutoShape 97"/>
          <p:cNvSpPr>
            <a:spLocks noChangeArrowheads="1"/>
          </p:cNvSpPr>
          <p:nvPr/>
        </p:nvSpPr>
        <p:spPr bwMode="auto">
          <a:xfrm>
            <a:off x="5287963" y="2386013"/>
            <a:ext cx="66675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8772" name="AutoShape 134"/>
          <p:cNvSpPr>
            <a:spLocks noChangeArrowheads="1"/>
          </p:cNvSpPr>
          <p:nvPr/>
        </p:nvSpPr>
        <p:spPr bwMode="auto">
          <a:xfrm>
            <a:off x="5360988" y="2225675"/>
            <a:ext cx="144462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8218773" name="AutoShape 135"/>
          <p:cNvSpPr>
            <a:spLocks noChangeArrowheads="1"/>
          </p:cNvSpPr>
          <p:nvPr/>
        </p:nvSpPr>
        <p:spPr bwMode="auto">
          <a:xfrm>
            <a:off x="5521325" y="2225675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8218909" name="AutoShape 72"/>
          <p:cNvSpPr>
            <a:spLocks noChangeArrowheads="1"/>
          </p:cNvSpPr>
          <p:nvPr/>
        </p:nvSpPr>
        <p:spPr bwMode="auto">
          <a:xfrm>
            <a:off x="6502400" y="2368550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96</a:t>
            </a:r>
          </a:p>
        </p:txBody>
      </p:sp>
      <p:sp>
        <p:nvSpPr>
          <p:cNvPr id="8218908" name="AutoShape 86"/>
          <p:cNvSpPr>
            <a:spLocks noChangeArrowheads="1"/>
          </p:cNvSpPr>
          <p:nvPr/>
        </p:nvSpPr>
        <p:spPr bwMode="auto">
          <a:xfrm>
            <a:off x="6762750" y="294005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79</a:t>
            </a:r>
          </a:p>
        </p:txBody>
      </p:sp>
      <p:sp>
        <p:nvSpPr>
          <p:cNvPr id="8219033" name="Forma livre 153"/>
          <p:cNvSpPr>
            <a:spLocks noChangeArrowheads="1"/>
          </p:cNvSpPr>
          <p:nvPr/>
        </p:nvSpPr>
        <p:spPr bwMode="auto">
          <a:xfrm>
            <a:off x="6742113" y="3619500"/>
            <a:ext cx="112712" cy="425450"/>
          </a:xfrm>
          <a:custGeom>
            <a:avLst/>
            <a:gdLst>
              <a:gd name="T0" fmla="*/ 51979 w 140493"/>
              <a:gd name="T1" fmla="*/ 0 h 542925"/>
              <a:gd name="T2" fmla="*/ 14977 w 140493"/>
              <a:gd name="T3" fmla="*/ 163855 h 542925"/>
              <a:gd name="T4" fmla="*/ 0 60000 65536"/>
              <a:gd name="T5" fmla="*/ 0 60000 65536"/>
              <a:gd name="T6" fmla="*/ 0 w 140493"/>
              <a:gd name="T7" fmla="*/ 0 h 542925"/>
              <a:gd name="T8" fmla="*/ 140493 w 140493"/>
              <a:gd name="T9" fmla="*/ 542925 h 5429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493" h="542925">
                <a:moveTo>
                  <a:pt x="140493" y="0"/>
                </a:moveTo>
                <a:cubicBezTo>
                  <a:pt x="70246" y="234156"/>
                  <a:pt x="0" y="468313"/>
                  <a:pt x="40481" y="542925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9034" name="Forma livre 163"/>
          <p:cNvSpPr>
            <a:spLocks noChangeArrowheads="1"/>
          </p:cNvSpPr>
          <p:nvPr/>
        </p:nvSpPr>
        <p:spPr bwMode="auto">
          <a:xfrm>
            <a:off x="6589713" y="4049713"/>
            <a:ext cx="190500" cy="790575"/>
          </a:xfrm>
          <a:custGeom>
            <a:avLst/>
            <a:gdLst>
              <a:gd name="T0" fmla="*/ 114172 w 226483"/>
              <a:gd name="T1" fmla="*/ 0 h 939800"/>
              <a:gd name="T2" fmla="*/ 16539 w 226483"/>
              <a:gd name="T3" fmla="*/ 470615 h 939800"/>
              <a:gd name="T4" fmla="*/ 0 60000 65536"/>
              <a:gd name="T5" fmla="*/ 0 60000 65536"/>
              <a:gd name="T6" fmla="*/ 0 w 226483"/>
              <a:gd name="T7" fmla="*/ 0 h 939800"/>
              <a:gd name="T8" fmla="*/ 226483 w 226483"/>
              <a:gd name="T9" fmla="*/ 939800 h 939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6483" h="939800">
                <a:moveTo>
                  <a:pt x="226483" y="0"/>
                </a:moveTo>
                <a:cubicBezTo>
                  <a:pt x="113241" y="400314"/>
                  <a:pt x="0" y="800629"/>
                  <a:pt x="32808" y="939800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8837" name="Oval 250"/>
          <p:cNvSpPr>
            <a:spLocks noChangeArrowheads="1"/>
          </p:cNvSpPr>
          <p:nvPr/>
        </p:nvSpPr>
        <p:spPr bwMode="auto">
          <a:xfrm>
            <a:off x="5257800" y="5556250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8838" name="Text Box 326"/>
          <p:cNvSpPr txBox="1">
            <a:spLocks noChangeArrowheads="1"/>
          </p:cNvSpPr>
          <p:nvPr/>
        </p:nvSpPr>
        <p:spPr bwMode="auto">
          <a:xfrm>
            <a:off x="5343525" y="5522913"/>
            <a:ext cx="5095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  <a:latin typeface="Calibri" pitchFamily="34" charset="0"/>
              </a:rPr>
              <a:t>Rondonópolis</a:t>
            </a:r>
          </a:p>
        </p:txBody>
      </p:sp>
      <p:sp>
        <p:nvSpPr>
          <p:cNvPr id="8218684" name="Rectangle 83"/>
          <p:cNvSpPr>
            <a:spLocks noChangeArrowheads="1"/>
          </p:cNvSpPr>
          <p:nvPr/>
        </p:nvSpPr>
        <p:spPr bwMode="auto">
          <a:xfrm>
            <a:off x="6726238" y="4327525"/>
            <a:ext cx="71437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9040" name="AutoShape 92"/>
          <p:cNvSpPr>
            <a:spLocks noChangeArrowheads="1"/>
          </p:cNvSpPr>
          <p:nvPr/>
        </p:nvSpPr>
        <p:spPr bwMode="auto">
          <a:xfrm>
            <a:off x="6777038" y="33305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8219041" name="AutoShape 92"/>
          <p:cNvSpPr>
            <a:spLocks noChangeArrowheads="1"/>
          </p:cNvSpPr>
          <p:nvPr/>
        </p:nvSpPr>
        <p:spPr bwMode="auto">
          <a:xfrm>
            <a:off x="6584950" y="313690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97</a:t>
            </a:r>
          </a:p>
        </p:txBody>
      </p:sp>
      <p:sp>
        <p:nvSpPr>
          <p:cNvPr id="8219042" name="Oval 250"/>
          <p:cNvSpPr>
            <a:spLocks noChangeAspect="1" noChangeArrowheads="1"/>
          </p:cNvSpPr>
          <p:nvPr/>
        </p:nvSpPr>
        <p:spPr bwMode="auto">
          <a:xfrm>
            <a:off x="6946900" y="3386138"/>
            <a:ext cx="47625" cy="428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19043" name="Text Box 326"/>
          <p:cNvSpPr txBox="1">
            <a:spLocks noChangeAspect="1" noChangeArrowheads="1"/>
          </p:cNvSpPr>
          <p:nvPr/>
        </p:nvSpPr>
        <p:spPr bwMode="auto">
          <a:xfrm>
            <a:off x="7005638" y="3384550"/>
            <a:ext cx="304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Estreito</a:t>
            </a:r>
          </a:p>
        </p:txBody>
      </p:sp>
      <p:sp>
        <p:nvSpPr>
          <p:cNvPr id="8219044" name="AutoShape 86"/>
          <p:cNvSpPr>
            <a:spLocks noChangeArrowheads="1"/>
          </p:cNvSpPr>
          <p:nvPr/>
        </p:nvSpPr>
        <p:spPr bwMode="auto">
          <a:xfrm>
            <a:off x="2633663" y="420846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8219045" name="AutoShape 86"/>
          <p:cNvSpPr>
            <a:spLocks noChangeArrowheads="1"/>
          </p:cNvSpPr>
          <p:nvPr/>
        </p:nvSpPr>
        <p:spPr bwMode="auto">
          <a:xfrm>
            <a:off x="3411538" y="381476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219046" name="AutoShape 86"/>
          <p:cNvSpPr>
            <a:spLocks noChangeArrowheads="1"/>
          </p:cNvSpPr>
          <p:nvPr/>
        </p:nvSpPr>
        <p:spPr bwMode="auto">
          <a:xfrm>
            <a:off x="3475038" y="396240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219047" name="AutoShape 86"/>
          <p:cNvSpPr>
            <a:spLocks noChangeArrowheads="1"/>
          </p:cNvSpPr>
          <p:nvPr/>
        </p:nvSpPr>
        <p:spPr bwMode="auto">
          <a:xfrm>
            <a:off x="3587750" y="41354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8219048" name="AutoShape 86"/>
          <p:cNvSpPr>
            <a:spLocks noChangeArrowheads="1"/>
          </p:cNvSpPr>
          <p:nvPr/>
        </p:nvSpPr>
        <p:spPr bwMode="auto">
          <a:xfrm>
            <a:off x="3724275" y="4183063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219049" name="AutoShape 86"/>
          <p:cNvSpPr>
            <a:spLocks noChangeArrowheads="1"/>
          </p:cNvSpPr>
          <p:nvPr/>
        </p:nvSpPr>
        <p:spPr bwMode="auto">
          <a:xfrm>
            <a:off x="3706813" y="433546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219050" name="AutoShape 86"/>
          <p:cNvSpPr>
            <a:spLocks noChangeArrowheads="1"/>
          </p:cNvSpPr>
          <p:nvPr/>
        </p:nvSpPr>
        <p:spPr bwMode="auto">
          <a:xfrm>
            <a:off x="4360863" y="4900613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219051" name="AutoShape 86"/>
          <p:cNvSpPr>
            <a:spLocks noChangeArrowheads="1"/>
          </p:cNvSpPr>
          <p:nvPr/>
        </p:nvSpPr>
        <p:spPr bwMode="auto">
          <a:xfrm>
            <a:off x="4992688" y="540385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219052" name="AutoShape 86"/>
          <p:cNvSpPr>
            <a:spLocks noChangeArrowheads="1"/>
          </p:cNvSpPr>
          <p:nvPr/>
        </p:nvSpPr>
        <p:spPr bwMode="auto">
          <a:xfrm>
            <a:off x="5038725" y="553878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219053" name="Freeform 429"/>
          <p:cNvSpPr>
            <a:spLocks/>
          </p:cNvSpPr>
          <p:nvPr/>
        </p:nvSpPr>
        <p:spPr bwMode="auto">
          <a:xfrm>
            <a:off x="5300663" y="5586413"/>
            <a:ext cx="433387" cy="133350"/>
          </a:xfrm>
          <a:custGeom>
            <a:avLst/>
            <a:gdLst/>
            <a:ahLst/>
            <a:cxnLst>
              <a:cxn ang="0">
                <a:pos x="273" y="84"/>
              </a:cxn>
              <a:cxn ang="0">
                <a:pos x="93" y="36"/>
              </a:cxn>
              <a:cxn ang="0">
                <a:pos x="0" y="0"/>
              </a:cxn>
            </a:cxnLst>
            <a:rect l="0" t="0" r="r" b="b"/>
            <a:pathLst>
              <a:path w="273" h="84">
                <a:moveTo>
                  <a:pt x="273" y="84"/>
                </a:moveTo>
                <a:cubicBezTo>
                  <a:pt x="212" y="75"/>
                  <a:pt x="152" y="56"/>
                  <a:pt x="93" y="36"/>
                </a:cubicBezTo>
                <a:cubicBezTo>
                  <a:pt x="64" y="26"/>
                  <a:pt x="32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9054" name="Text Box 326"/>
          <p:cNvSpPr txBox="1">
            <a:spLocks noChangeArrowheads="1"/>
          </p:cNvSpPr>
          <p:nvPr/>
        </p:nvSpPr>
        <p:spPr bwMode="auto">
          <a:xfrm>
            <a:off x="4564063" y="5513388"/>
            <a:ext cx="5222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Morrinhos</a:t>
            </a:r>
          </a:p>
        </p:txBody>
      </p:sp>
      <p:sp>
        <p:nvSpPr>
          <p:cNvPr id="8219055" name="AutoShape 199"/>
          <p:cNvSpPr>
            <a:spLocks noChangeArrowheads="1"/>
          </p:cNvSpPr>
          <p:nvPr/>
        </p:nvSpPr>
        <p:spPr bwMode="auto">
          <a:xfrm rot="10800000">
            <a:off x="4711700" y="5602288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19059" name="Freeform 435"/>
          <p:cNvSpPr>
            <a:spLocks/>
          </p:cNvSpPr>
          <p:nvPr/>
        </p:nvSpPr>
        <p:spPr bwMode="auto">
          <a:xfrm>
            <a:off x="4638675" y="5734050"/>
            <a:ext cx="209550" cy="361950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54" y="102"/>
              </a:cxn>
              <a:cxn ang="0">
                <a:pos x="18" y="150"/>
              </a:cxn>
              <a:cxn ang="0">
                <a:pos x="0" y="228"/>
              </a:cxn>
            </a:cxnLst>
            <a:rect l="0" t="0" r="r" b="b"/>
            <a:pathLst>
              <a:path w="132" h="228">
                <a:moveTo>
                  <a:pt x="132" y="0"/>
                </a:moveTo>
                <a:cubicBezTo>
                  <a:pt x="113" y="56"/>
                  <a:pt x="94" y="62"/>
                  <a:pt x="54" y="102"/>
                </a:cubicBezTo>
                <a:cubicBezTo>
                  <a:pt x="46" y="126"/>
                  <a:pt x="39" y="136"/>
                  <a:pt x="18" y="150"/>
                </a:cubicBezTo>
                <a:cubicBezTo>
                  <a:pt x="10" y="175"/>
                  <a:pt x="0" y="201"/>
                  <a:pt x="0" y="228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9056" name="AutoShape 137"/>
          <p:cNvSpPr>
            <a:spLocks noChangeArrowheads="1"/>
          </p:cNvSpPr>
          <p:nvPr/>
        </p:nvSpPr>
        <p:spPr bwMode="auto">
          <a:xfrm>
            <a:off x="4724400" y="5654675"/>
            <a:ext cx="144463" cy="144463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113</a:t>
            </a:r>
          </a:p>
        </p:txBody>
      </p:sp>
      <p:sp>
        <p:nvSpPr>
          <p:cNvPr id="8219057" name="AutoShape 79"/>
          <p:cNvSpPr>
            <a:spLocks noChangeArrowheads="1"/>
          </p:cNvSpPr>
          <p:nvPr/>
        </p:nvSpPr>
        <p:spPr bwMode="auto">
          <a:xfrm>
            <a:off x="4676775" y="581501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114</a:t>
            </a:r>
          </a:p>
        </p:txBody>
      </p:sp>
      <p:sp>
        <p:nvSpPr>
          <p:cNvPr id="8219060" name="AutoShape 86"/>
          <p:cNvSpPr>
            <a:spLocks noChangeArrowheads="1"/>
          </p:cNvSpPr>
          <p:nvPr/>
        </p:nvSpPr>
        <p:spPr bwMode="auto">
          <a:xfrm>
            <a:off x="6578600" y="4064000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8219061" name="AutoShape 86"/>
          <p:cNvSpPr>
            <a:spLocks noChangeArrowheads="1"/>
          </p:cNvSpPr>
          <p:nvPr/>
        </p:nvSpPr>
        <p:spPr bwMode="auto">
          <a:xfrm>
            <a:off x="6602413" y="3906838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39</a:t>
            </a:r>
          </a:p>
        </p:txBody>
      </p:sp>
      <p:sp>
        <p:nvSpPr>
          <p:cNvPr id="8219062" name="AutoShape 79"/>
          <p:cNvSpPr>
            <a:spLocks noChangeArrowheads="1"/>
          </p:cNvSpPr>
          <p:nvPr/>
        </p:nvSpPr>
        <p:spPr bwMode="auto">
          <a:xfrm>
            <a:off x="7124700" y="3167063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37</a:t>
            </a:r>
          </a:p>
        </p:txBody>
      </p:sp>
      <p:sp>
        <p:nvSpPr>
          <p:cNvPr id="8219063" name="AutoShape 79"/>
          <p:cNvSpPr>
            <a:spLocks noChangeArrowheads="1"/>
          </p:cNvSpPr>
          <p:nvPr/>
        </p:nvSpPr>
        <p:spPr bwMode="auto">
          <a:xfrm>
            <a:off x="7121525" y="3321050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38</a:t>
            </a:r>
          </a:p>
        </p:txBody>
      </p:sp>
      <p:sp>
        <p:nvSpPr>
          <p:cNvPr id="8219064" name="AutoShape 74"/>
          <p:cNvSpPr>
            <a:spLocks noChangeArrowheads="1"/>
          </p:cNvSpPr>
          <p:nvPr/>
        </p:nvSpPr>
        <p:spPr bwMode="auto">
          <a:xfrm>
            <a:off x="6302375" y="3359150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8219065" name="AutoShape 74"/>
          <p:cNvSpPr>
            <a:spLocks noChangeArrowheads="1"/>
          </p:cNvSpPr>
          <p:nvPr/>
        </p:nvSpPr>
        <p:spPr bwMode="auto">
          <a:xfrm>
            <a:off x="7218363" y="291465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8219066" name="AutoShape 78"/>
          <p:cNvSpPr>
            <a:spLocks noChangeArrowheads="1"/>
          </p:cNvSpPr>
          <p:nvPr/>
        </p:nvSpPr>
        <p:spPr bwMode="auto">
          <a:xfrm>
            <a:off x="7394575" y="2201863"/>
            <a:ext cx="144463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8219067" name="AutoShape 111"/>
          <p:cNvSpPr>
            <a:spLocks noChangeArrowheads="1"/>
          </p:cNvSpPr>
          <p:nvPr/>
        </p:nvSpPr>
        <p:spPr bwMode="auto">
          <a:xfrm>
            <a:off x="7927975" y="236061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8219068" name="AutoShape 112"/>
          <p:cNvSpPr>
            <a:spLocks noChangeArrowheads="1"/>
          </p:cNvSpPr>
          <p:nvPr/>
        </p:nvSpPr>
        <p:spPr bwMode="auto">
          <a:xfrm>
            <a:off x="8061325" y="236061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219069" name="AutoShape 113"/>
          <p:cNvSpPr>
            <a:spLocks noChangeArrowheads="1"/>
          </p:cNvSpPr>
          <p:nvPr/>
        </p:nvSpPr>
        <p:spPr bwMode="auto">
          <a:xfrm>
            <a:off x="8207375" y="2355850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8219070" name="AutoShape 114"/>
          <p:cNvSpPr>
            <a:spLocks noChangeArrowheads="1"/>
          </p:cNvSpPr>
          <p:nvPr/>
        </p:nvSpPr>
        <p:spPr bwMode="auto">
          <a:xfrm>
            <a:off x="8353425" y="2354263"/>
            <a:ext cx="142875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8219071" name="AutoShape 115"/>
          <p:cNvSpPr>
            <a:spLocks noChangeArrowheads="1"/>
          </p:cNvSpPr>
          <p:nvPr/>
        </p:nvSpPr>
        <p:spPr bwMode="auto">
          <a:xfrm>
            <a:off x="7927975" y="25066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8219072" name="AutoShape 116"/>
          <p:cNvSpPr>
            <a:spLocks noChangeArrowheads="1"/>
          </p:cNvSpPr>
          <p:nvPr/>
        </p:nvSpPr>
        <p:spPr bwMode="auto">
          <a:xfrm>
            <a:off x="8070850" y="25066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8219073" name="AutoShape 117"/>
          <p:cNvSpPr>
            <a:spLocks noChangeArrowheads="1"/>
          </p:cNvSpPr>
          <p:nvPr/>
        </p:nvSpPr>
        <p:spPr bwMode="auto">
          <a:xfrm>
            <a:off x="8216900" y="25066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8219074" name="AutoShape 118"/>
          <p:cNvSpPr>
            <a:spLocks noChangeArrowheads="1"/>
          </p:cNvSpPr>
          <p:nvPr/>
        </p:nvSpPr>
        <p:spPr bwMode="auto">
          <a:xfrm>
            <a:off x="7396163" y="2347913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8219075" name="AutoShape 119"/>
          <p:cNvSpPr>
            <a:spLocks noChangeArrowheads="1"/>
          </p:cNvSpPr>
          <p:nvPr/>
        </p:nvSpPr>
        <p:spPr bwMode="auto">
          <a:xfrm>
            <a:off x="7546975" y="23415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8219076" name="AutoShape 120"/>
          <p:cNvSpPr>
            <a:spLocks noChangeArrowheads="1"/>
          </p:cNvSpPr>
          <p:nvPr/>
        </p:nvSpPr>
        <p:spPr bwMode="auto">
          <a:xfrm>
            <a:off x="8359775" y="2505075"/>
            <a:ext cx="142875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26</a:t>
            </a:r>
          </a:p>
        </p:txBody>
      </p:sp>
      <p:sp>
        <p:nvSpPr>
          <p:cNvPr id="8219078" name="AutoShape 153"/>
          <p:cNvSpPr>
            <a:spLocks noChangeArrowheads="1"/>
          </p:cNvSpPr>
          <p:nvPr/>
        </p:nvSpPr>
        <p:spPr bwMode="auto">
          <a:xfrm>
            <a:off x="5194300" y="4787900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8219081" name="AutoShape 86"/>
          <p:cNvSpPr>
            <a:spLocks noChangeArrowheads="1"/>
          </p:cNvSpPr>
          <p:nvPr/>
        </p:nvSpPr>
        <p:spPr bwMode="auto">
          <a:xfrm>
            <a:off x="5021263" y="521335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8219083" name="Freeform 459"/>
          <p:cNvSpPr>
            <a:spLocks/>
          </p:cNvSpPr>
          <p:nvPr/>
        </p:nvSpPr>
        <p:spPr bwMode="auto">
          <a:xfrm>
            <a:off x="5160963" y="4962525"/>
            <a:ext cx="211137" cy="609600"/>
          </a:xfrm>
          <a:custGeom>
            <a:avLst/>
            <a:gdLst/>
            <a:ahLst/>
            <a:cxnLst>
              <a:cxn ang="0">
                <a:pos x="64" y="384"/>
              </a:cxn>
              <a:cxn ang="0">
                <a:pos x="42" y="368"/>
              </a:cxn>
              <a:cxn ang="0">
                <a:pos x="25" y="353"/>
              </a:cxn>
              <a:cxn ang="0">
                <a:pos x="7" y="326"/>
              </a:cxn>
              <a:cxn ang="0">
                <a:pos x="9" y="258"/>
              </a:cxn>
              <a:cxn ang="0">
                <a:pos x="18" y="239"/>
              </a:cxn>
              <a:cxn ang="0">
                <a:pos x="24" y="222"/>
              </a:cxn>
              <a:cxn ang="0">
                <a:pos x="39" y="188"/>
              </a:cxn>
              <a:cxn ang="0">
                <a:pos x="55" y="161"/>
              </a:cxn>
              <a:cxn ang="0">
                <a:pos x="60" y="131"/>
              </a:cxn>
              <a:cxn ang="0">
                <a:pos x="84" y="101"/>
              </a:cxn>
              <a:cxn ang="0">
                <a:pos x="115" y="60"/>
              </a:cxn>
              <a:cxn ang="0">
                <a:pos x="129" y="36"/>
              </a:cxn>
              <a:cxn ang="0">
                <a:pos x="133" y="0"/>
              </a:cxn>
            </a:cxnLst>
            <a:rect l="0" t="0" r="r" b="b"/>
            <a:pathLst>
              <a:path w="133" h="384">
                <a:moveTo>
                  <a:pt x="64" y="384"/>
                </a:moveTo>
                <a:cubicBezTo>
                  <a:pt x="53" y="382"/>
                  <a:pt x="50" y="374"/>
                  <a:pt x="42" y="368"/>
                </a:cubicBezTo>
                <a:cubicBezTo>
                  <a:pt x="38" y="361"/>
                  <a:pt x="31" y="359"/>
                  <a:pt x="25" y="353"/>
                </a:cubicBezTo>
                <a:cubicBezTo>
                  <a:pt x="17" y="345"/>
                  <a:pt x="14" y="335"/>
                  <a:pt x="7" y="326"/>
                </a:cubicBezTo>
                <a:cubicBezTo>
                  <a:pt x="5" y="304"/>
                  <a:pt x="0" y="279"/>
                  <a:pt x="9" y="258"/>
                </a:cubicBezTo>
                <a:cubicBezTo>
                  <a:pt x="10" y="250"/>
                  <a:pt x="14" y="246"/>
                  <a:pt x="18" y="239"/>
                </a:cubicBezTo>
                <a:cubicBezTo>
                  <a:pt x="19" y="232"/>
                  <a:pt x="21" y="228"/>
                  <a:pt x="24" y="222"/>
                </a:cubicBezTo>
                <a:cubicBezTo>
                  <a:pt x="26" y="208"/>
                  <a:pt x="28" y="197"/>
                  <a:pt x="39" y="188"/>
                </a:cubicBezTo>
                <a:cubicBezTo>
                  <a:pt x="44" y="179"/>
                  <a:pt x="48" y="168"/>
                  <a:pt x="55" y="161"/>
                </a:cubicBezTo>
                <a:cubicBezTo>
                  <a:pt x="58" y="151"/>
                  <a:pt x="55" y="140"/>
                  <a:pt x="60" y="131"/>
                </a:cubicBezTo>
                <a:cubicBezTo>
                  <a:pt x="62" y="120"/>
                  <a:pt x="74" y="107"/>
                  <a:pt x="84" y="101"/>
                </a:cubicBezTo>
                <a:cubicBezTo>
                  <a:pt x="90" y="91"/>
                  <a:pt x="107" y="66"/>
                  <a:pt x="115" y="60"/>
                </a:cubicBezTo>
                <a:cubicBezTo>
                  <a:pt x="119" y="52"/>
                  <a:pt x="125" y="44"/>
                  <a:pt x="129" y="36"/>
                </a:cubicBezTo>
                <a:cubicBezTo>
                  <a:pt x="130" y="23"/>
                  <a:pt x="133" y="13"/>
                  <a:pt x="133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9080" name="AutoShape 84"/>
          <p:cNvSpPr>
            <a:spLocks noChangeArrowheads="1"/>
          </p:cNvSpPr>
          <p:nvPr/>
        </p:nvSpPr>
        <p:spPr bwMode="auto">
          <a:xfrm>
            <a:off x="5205413" y="5091113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8219084" name="AutoShape 79"/>
          <p:cNvSpPr>
            <a:spLocks noChangeArrowheads="1"/>
          </p:cNvSpPr>
          <p:nvPr/>
        </p:nvSpPr>
        <p:spPr bwMode="auto">
          <a:xfrm>
            <a:off x="4743450" y="5940425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115</a:t>
            </a:r>
          </a:p>
        </p:txBody>
      </p:sp>
      <p:sp>
        <p:nvSpPr>
          <p:cNvPr id="8219085" name="AutoShape 79"/>
          <p:cNvSpPr>
            <a:spLocks noChangeArrowheads="1"/>
          </p:cNvSpPr>
          <p:nvPr/>
        </p:nvSpPr>
        <p:spPr bwMode="auto">
          <a:xfrm>
            <a:off x="4889500" y="5926138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116</a:t>
            </a:r>
          </a:p>
        </p:txBody>
      </p:sp>
      <p:sp>
        <p:nvSpPr>
          <p:cNvPr id="8219086" name="AutoShape 70"/>
          <p:cNvSpPr>
            <a:spLocks noChangeArrowheads="1"/>
          </p:cNvSpPr>
          <p:nvPr/>
        </p:nvSpPr>
        <p:spPr bwMode="auto">
          <a:xfrm>
            <a:off x="5224463" y="5610225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8219087" name="Freeform 101"/>
          <p:cNvSpPr>
            <a:spLocks/>
          </p:cNvSpPr>
          <p:nvPr/>
        </p:nvSpPr>
        <p:spPr bwMode="auto">
          <a:xfrm flipH="1">
            <a:off x="6457950" y="3357563"/>
            <a:ext cx="39688" cy="141287"/>
          </a:xfrm>
          <a:custGeom>
            <a:avLst/>
            <a:gdLst>
              <a:gd name="T0" fmla="*/ 2147483647 w 237"/>
              <a:gd name="T1" fmla="*/ 0 h 237"/>
              <a:gd name="T2" fmla="*/ 2147483647 w 237"/>
              <a:gd name="T3" fmla="*/ 2147483647 h 237"/>
              <a:gd name="T4" fmla="*/ 2147483647 w 237"/>
              <a:gd name="T5" fmla="*/ 2147483647 h 237"/>
              <a:gd name="T6" fmla="*/ 2147483647 w 237"/>
              <a:gd name="T7" fmla="*/ 2147483647 h 237"/>
              <a:gd name="T8" fmla="*/ 2147483647 w 237"/>
              <a:gd name="T9" fmla="*/ 2147483647 h 237"/>
              <a:gd name="T10" fmla="*/ 2147483647 w 237"/>
              <a:gd name="T11" fmla="*/ 2147483647 h 237"/>
              <a:gd name="T12" fmla="*/ 2147483647 w 237"/>
              <a:gd name="T13" fmla="*/ 2147483647 h 237"/>
              <a:gd name="T14" fmla="*/ 0 w 237"/>
              <a:gd name="T15" fmla="*/ 2147483647 h 2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237"/>
              <a:gd name="T26" fmla="*/ 237 w 237"/>
              <a:gd name="T27" fmla="*/ 237 h 2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237">
                <a:moveTo>
                  <a:pt x="237" y="0"/>
                </a:moveTo>
                <a:cubicBezTo>
                  <a:pt x="223" y="5"/>
                  <a:pt x="222" y="18"/>
                  <a:pt x="216" y="30"/>
                </a:cubicBezTo>
                <a:cubicBezTo>
                  <a:pt x="210" y="42"/>
                  <a:pt x="199" y="50"/>
                  <a:pt x="192" y="60"/>
                </a:cubicBezTo>
                <a:cubicBezTo>
                  <a:pt x="178" y="80"/>
                  <a:pt x="173" y="102"/>
                  <a:pt x="153" y="117"/>
                </a:cubicBezTo>
                <a:cubicBezTo>
                  <a:pt x="149" y="130"/>
                  <a:pt x="136" y="140"/>
                  <a:pt x="123" y="144"/>
                </a:cubicBezTo>
                <a:cubicBezTo>
                  <a:pt x="110" y="157"/>
                  <a:pt x="100" y="170"/>
                  <a:pt x="87" y="183"/>
                </a:cubicBezTo>
                <a:cubicBezTo>
                  <a:pt x="73" y="197"/>
                  <a:pt x="53" y="202"/>
                  <a:pt x="39" y="216"/>
                </a:cubicBezTo>
                <a:cubicBezTo>
                  <a:pt x="33" y="233"/>
                  <a:pt x="17" y="237"/>
                  <a:pt x="0" y="237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9088" name="Text Box 326"/>
          <p:cNvSpPr txBox="1">
            <a:spLocks noChangeArrowheads="1"/>
          </p:cNvSpPr>
          <p:nvPr/>
        </p:nvSpPr>
        <p:spPr bwMode="auto">
          <a:xfrm>
            <a:off x="5859463" y="3487738"/>
            <a:ext cx="663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Canaã dos Carajas</a:t>
            </a:r>
          </a:p>
        </p:txBody>
      </p:sp>
      <p:sp>
        <p:nvSpPr>
          <p:cNvPr id="8219089" name="Oval 250"/>
          <p:cNvSpPr>
            <a:spLocks noChangeArrowheads="1"/>
          </p:cNvSpPr>
          <p:nvPr/>
        </p:nvSpPr>
        <p:spPr bwMode="auto">
          <a:xfrm>
            <a:off x="6467475" y="347503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8330243" name="Rectangle 115"/>
          <p:cNvSpPr>
            <a:spLocks noChangeArrowheads="1"/>
          </p:cNvSpPr>
          <p:nvPr/>
        </p:nvSpPr>
        <p:spPr bwMode="auto">
          <a:xfrm>
            <a:off x="7559675" y="5153025"/>
            <a:ext cx="1076325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 b="0">
                <a:solidFill>
                  <a:srgbClr val="000000"/>
                </a:solidFill>
                <a:latin typeface="Calibri" pitchFamily="34" charset="0"/>
              </a:rPr>
              <a:t>Modal do Projeto</a:t>
            </a:r>
          </a:p>
          <a:p>
            <a:pPr algn="ctr" defTabSz="977900"/>
            <a:endParaRPr lang="pt-BR" sz="1000" b="0">
              <a:solidFill>
                <a:srgbClr val="000000"/>
              </a:solidFill>
              <a:latin typeface="Calibri" pitchFamily="34" charset="0"/>
            </a:endParaRPr>
          </a:p>
          <a:p>
            <a:pPr algn="ctr" defTabSz="977900"/>
            <a:endParaRPr lang="pt-BR" sz="1200" b="0">
              <a:solidFill>
                <a:srgbClr val="000000"/>
              </a:solidFill>
              <a:latin typeface="Calibri" pitchFamily="34" charset="0"/>
            </a:endParaRPr>
          </a:p>
          <a:p>
            <a:pPr algn="ctr" defTabSz="977900"/>
            <a:endParaRPr lang="pt-BR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30244" name="Text Box 116"/>
          <p:cNvSpPr txBox="1">
            <a:spLocks noChangeArrowheads="1"/>
          </p:cNvSpPr>
          <p:nvPr/>
        </p:nvSpPr>
        <p:spPr bwMode="auto">
          <a:xfrm>
            <a:off x="8096250" y="5276850"/>
            <a:ext cx="500063" cy="2444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1000" b="0">
                <a:solidFill>
                  <a:srgbClr val="FFFFFF"/>
                </a:solidFill>
                <a:latin typeface="Calibri" pitchFamily="34" charset="0"/>
              </a:rPr>
              <a:t>Hidro</a:t>
            </a:r>
          </a:p>
        </p:txBody>
      </p:sp>
      <p:sp>
        <p:nvSpPr>
          <p:cNvPr id="8330245" name="Text Box 117"/>
          <p:cNvSpPr txBox="1">
            <a:spLocks noChangeArrowheads="1"/>
          </p:cNvSpPr>
          <p:nvPr/>
        </p:nvSpPr>
        <p:spPr bwMode="auto">
          <a:xfrm>
            <a:off x="7596188" y="5276850"/>
            <a:ext cx="500062" cy="2444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1000" b="0">
                <a:solidFill>
                  <a:srgbClr val="000000"/>
                </a:solidFill>
                <a:latin typeface="Calibri" pitchFamily="34" charset="0"/>
              </a:rPr>
              <a:t>Rodo</a:t>
            </a:r>
          </a:p>
        </p:txBody>
      </p:sp>
      <p:sp>
        <p:nvSpPr>
          <p:cNvPr id="8330246" name="Text Box 118"/>
          <p:cNvSpPr txBox="1">
            <a:spLocks noChangeArrowheads="1"/>
          </p:cNvSpPr>
          <p:nvPr/>
        </p:nvSpPr>
        <p:spPr bwMode="auto">
          <a:xfrm>
            <a:off x="8093075" y="5514975"/>
            <a:ext cx="504825" cy="2444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1000" b="0">
                <a:solidFill>
                  <a:srgbClr val="FFFFFF"/>
                </a:solidFill>
                <a:latin typeface="Calibri" pitchFamily="34" charset="0"/>
              </a:rPr>
              <a:t>Porto</a:t>
            </a:r>
          </a:p>
        </p:txBody>
      </p:sp>
      <p:sp>
        <p:nvSpPr>
          <p:cNvPr id="8330247" name="Text Box 119"/>
          <p:cNvSpPr txBox="1">
            <a:spLocks noChangeArrowheads="1"/>
          </p:cNvSpPr>
          <p:nvPr/>
        </p:nvSpPr>
        <p:spPr bwMode="auto">
          <a:xfrm>
            <a:off x="7596188" y="5516563"/>
            <a:ext cx="503237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1000" b="0">
                <a:solidFill>
                  <a:srgbClr val="FFFFFF"/>
                </a:solidFill>
                <a:latin typeface="Calibri" pitchFamily="34" charset="0"/>
              </a:rPr>
              <a:t>Ferro</a:t>
            </a:r>
          </a:p>
        </p:txBody>
      </p:sp>
      <p:sp>
        <p:nvSpPr>
          <p:cNvPr id="8330248" name="Text Box 121"/>
          <p:cNvSpPr txBox="1">
            <a:spLocks noChangeArrowheads="1"/>
          </p:cNvSpPr>
          <p:nvPr/>
        </p:nvSpPr>
        <p:spPr bwMode="auto">
          <a:xfrm>
            <a:off x="8562975" y="147638"/>
            <a:ext cx="382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Ferrovia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330249" name="Text Box 122"/>
          <p:cNvSpPr txBox="1">
            <a:spLocks noChangeArrowheads="1"/>
          </p:cNvSpPr>
          <p:nvPr/>
        </p:nvSpPr>
        <p:spPr bwMode="auto">
          <a:xfrm>
            <a:off x="9491663" y="150813"/>
            <a:ext cx="3921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Hidrovia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330250" name="Line 123"/>
          <p:cNvSpPr>
            <a:spLocks noChangeShapeType="1"/>
          </p:cNvSpPr>
          <p:nvPr/>
        </p:nvSpPr>
        <p:spPr bwMode="auto">
          <a:xfrm>
            <a:off x="9140825" y="222250"/>
            <a:ext cx="32385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251" name="Text Box 124"/>
          <p:cNvSpPr txBox="1">
            <a:spLocks noChangeArrowheads="1"/>
          </p:cNvSpPr>
          <p:nvPr/>
        </p:nvSpPr>
        <p:spPr bwMode="auto">
          <a:xfrm>
            <a:off x="8562975" y="288925"/>
            <a:ext cx="376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Rodovia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330252" name="AutoShape 125"/>
          <p:cNvSpPr>
            <a:spLocks noChangeArrowheads="1"/>
          </p:cNvSpPr>
          <p:nvPr/>
        </p:nvSpPr>
        <p:spPr bwMode="auto">
          <a:xfrm rot="10800000">
            <a:off x="8318500" y="636588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0253" name="AutoShape 126"/>
          <p:cNvSpPr>
            <a:spLocks noChangeArrowheads="1"/>
          </p:cNvSpPr>
          <p:nvPr/>
        </p:nvSpPr>
        <p:spPr bwMode="auto">
          <a:xfrm>
            <a:off x="8328025" y="468313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254" name="Text Box 127"/>
          <p:cNvSpPr txBox="1">
            <a:spLocks noChangeArrowheads="1"/>
          </p:cNvSpPr>
          <p:nvPr/>
        </p:nvSpPr>
        <p:spPr bwMode="auto">
          <a:xfrm>
            <a:off x="8562975" y="446088"/>
            <a:ext cx="6238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Porto L.Curso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330255" name="Text Box 128"/>
          <p:cNvSpPr txBox="1">
            <a:spLocks noChangeArrowheads="1"/>
          </p:cNvSpPr>
          <p:nvPr/>
        </p:nvSpPr>
        <p:spPr bwMode="auto">
          <a:xfrm>
            <a:off x="8564563" y="596900"/>
            <a:ext cx="9572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Terminal Hidroviário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330256" name="Text Box 129"/>
          <p:cNvSpPr txBox="1">
            <a:spLocks noChangeArrowheads="1"/>
          </p:cNvSpPr>
          <p:nvPr/>
        </p:nvSpPr>
        <p:spPr bwMode="auto">
          <a:xfrm>
            <a:off x="9505950" y="290513"/>
            <a:ext cx="36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Dutovia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330257" name="Text Box 130"/>
          <p:cNvSpPr txBox="1">
            <a:spLocks noChangeArrowheads="1"/>
          </p:cNvSpPr>
          <p:nvPr/>
        </p:nvSpPr>
        <p:spPr bwMode="auto">
          <a:xfrm>
            <a:off x="9499600" y="436563"/>
            <a:ext cx="288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Eclusa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330258" name="Rectangle 131"/>
          <p:cNvSpPr>
            <a:spLocks noChangeArrowheads="1"/>
          </p:cNvSpPr>
          <p:nvPr/>
        </p:nvSpPr>
        <p:spPr bwMode="auto">
          <a:xfrm>
            <a:off x="9286875" y="455613"/>
            <a:ext cx="88900" cy="88900"/>
          </a:xfrm>
          <a:prstGeom prst="rect">
            <a:avLst/>
          </a:prstGeom>
          <a:solidFill>
            <a:srgbClr val="0099FF"/>
          </a:solidFill>
          <a:ln w="63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259" name="Line 132"/>
          <p:cNvSpPr>
            <a:spLocks noChangeShapeType="1"/>
          </p:cNvSpPr>
          <p:nvPr/>
        </p:nvSpPr>
        <p:spPr bwMode="auto">
          <a:xfrm>
            <a:off x="9147175" y="368300"/>
            <a:ext cx="323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260" name="Line 133"/>
          <p:cNvSpPr>
            <a:spLocks noChangeShapeType="1"/>
          </p:cNvSpPr>
          <p:nvPr/>
        </p:nvSpPr>
        <p:spPr bwMode="auto">
          <a:xfrm>
            <a:off x="8207375" y="222250"/>
            <a:ext cx="3238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261" name="Line 134"/>
          <p:cNvSpPr>
            <a:spLocks noChangeShapeType="1"/>
          </p:cNvSpPr>
          <p:nvPr/>
        </p:nvSpPr>
        <p:spPr bwMode="auto">
          <a:xfrm>
            <a:off x="8207375" y="361950"/>
            <a:ext cx="32385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262" name="Rectangle 135"/>
          <p:cNvSpPr>
            <a:spLocks noChangeArrowheads="1"/>
          </p:cNvSpPr>
          <p:nvPr/>
        </p:nvSpPr>
        <p:spPr bwMode="auto">
          <a:xfrm>
            <a:off x="8056563" y="123825"/>
            <a:ext cx="1849437" cy="64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68575" y="176213"/>
            <a:ext cx="44370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Eixos Integrados de Transportes Priorizados com seus Projetos</a:t>
            </a:r>
          </a:p>
        </p:txBody>
      </p:sp>
      <p:sp>
        <p:nvSpPr>
          <p:cNvPr id="8330264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330265" name="Rectangle 25"/>
          <p:cNvSpPr>
            <a:spLocks noChangeArrowheads="1"/>
          </p:cNvSpPr>
          <p:nvPr/>
        </p:nvSpPr>
        <p:spPr bwMode="auto">
          <a:xfrm>
            <a:off x="290513" y="6275388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Os nove eixos de integração priorizados são compostos por 73 projetos prioritários espalhados por toda a Amazônia Legal e compostos por projetos rodoviários, ferroviários, hidroviários e portuários</a:t>
            </a:r>
          </a:p>
        </p:txBody>
      </p:sp>
      <p:sp>
        <p:nvSpPr>
          <p:cNvPr id="8330266" name="AutoShape 6"/>
          <p:cNvSpPr>
            <a:spLocks noChangeArrowheads="1"/>
          </p:cNvSpPr>
          <p:nvPr/>
        </p:nvSpPr>
        <p:spPr bwMode="auto">
          <a:xfrm rot="10800000">
            <a:off x="3155950" y="6108700"/>
            <a:ext cx="3400425" cy="9683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11271" name="Freeform 44"/>
          <p:cNvSpPr>
            <a:spLocks noChangeAspect="1"/>
          </p:cNvSpPr>
          <p:nvPr/>
        </p:nvSpPr>
        <p:spPr bwMode="auto">
          <a:xfrm>
            <a:off x="3506788" y="1468438"/>
            <a:ext cx="2752725" cy="2730500"/>
          </a:xfrm>
          <a:custGeom>
            <a:avLst/>
            <a:gdLst>
              <a:gd name="T0" fmla="*/ 2147483647 w 1201"/>
              <a:gd name="T1" fmla="*/ 2147483647 h 1170"/>
              <a:gd name="T2" fmla="*/ 2147483647 w 1201"/>
              <a:gd name="T3" fmla="*/ 2147483647 h 1170"/>
              <a:gd name="T4" fmla="*/ 2147483647 w 1201"/>
              <a:gd name="T5" fmla="*/ 2147483647 h 1170"/>
              <a:gd name="T6" fmla="*/ 2147483647 w 1201"/>
              <a:gd name="T7" fmla="*/ 2147483647 h 1170"/>
              <a:gd name="T8" fmla="*/ 2147483647 w 1201"/>
              <a:gd name="T9" fmla="*/ 2147483647 h 1170"/>
              <a:gd name="T10" fmla="*/ 0 w 1201"/>
              <a:gd name="T11" fmla="*/ 2147483647 h 1170"/>
              <a:gd name="T12" fmla="*/ 2147483647 w 1201"/>
              <a:gd name="T13" fmla="*/ 2147483647 h 1170"/>
              <a:gd name="T14" fmla="*/ 2147483647 w 1201"/>
              <a:gd name="T15" fmla="*/ 2147483647 h 1170"/>
              <a:gd name="T16" fmla="*/ 2147483647 w 1201"/>
              <a:gd name="T17" fmla="*/ 2147483647 h 1170"/>
              <a:gd name="T18" fmla="*/ 2147483647 w 1201"/>
              <a:gd name="T19" fmla="*/ 2147483647 h 1170"/>
              <a:gd name="T20" fmla="*/ 2147483647 w 1201"/>
              <a:gd name="T21" fmla="*/ 2147483647 h 1170"/>
              <a:gd name="T22" fmla="*/ 2147483647 w 1201"/>
              <a:gd name="T23" fmla="*/ 2147483647 h 1170"/>
              <a:gd name="T24" fmla="*/ 2147483647 w 1201"/>
              <a:gd name="T25" fmla="*/ 2147483647 h 1170"/>
              <a:gd name="T26" fmla="*/ 2147483647 w 1201"/>
              <a:gd name="T27" fmla="*/ 2147483647 h 1170"/>
              <a:gd name="T28" fmla="*/ 2147483647 w 1201"/>
              <a:gd name="T29" fmla="*/ 2147483647 h 1170"/>
              <a:gd name="T30" fmla="*/ 2147483647 w 1201"/>
              <a:gd name="T31" fmla="*/ 2147483647 h 1170"/>
              <a:gd name="T32" fmla="*/ 2147483647 w 1201"/>
              <a:gd name="T33" fmla="*/ 2147483647 h 1170"/>
              <a:gd name="T34" fmla="*/ 2147483647 w 1201"/>
              <a:gd name="T35" fmla="*/ 2147483647 h 1170"/>
              <a:gd name="T36" fmla="*/ 2147483647 w 1201"/>
              <a:gd name="T37" fmla="*/ 2147483647 h 1170"/>
              <a:gd name="T38" fmla="*/ 2147483647 w 1201"/>
              <a:gd name="T39" fmla="*/ 2147483647 h 1170"/>
              <a:gd name="T40" fmla="*/ 2147483647 w 1201"/>
              <a:gd name="T41" fmla="*/ 2147483647 h 1170"/>
              <a:gd name="T42" fmla="*/ 2147483647 w 1201"/>
              <a:gd name="T43" fmla="*/ 2147483647 h 1170"/>
              <a:gd name="T44" fmla="*/ 2147483647 w 1201"/>
              <a:gd name="T45" fmla="*/ 2147483647 h 1170"/>
              <a:gd name="T46" fmla="*/ 2147483647 w 1201"/>
              <a:gd name="T47" fmla="*/ 2147483647 h 1170"/>
              <a:gd name="T48" fmla="*/ 2147483647 w 1201"/>
              <a:gd name="T49" fmla="*/ 2147483647 h 1170"/>
              <a:gd name="T50" fmla="*/ 2147483647 w 1201"/>
              <a:gd name="T51" fmla="*/ 2147483647 h 1170"/>
              <a:gd name="T52" fmla="*/ 2147483647 w 1201"/>
              <a:gd name="T53" fmla="*/ 2147483647 h 1170"/>
              <a:gd name="T54" fmla="*/ 2147483647 w 1201"/>
              <a:gd name="T55" fmla="*/ 2147483647 h 1170"/>
              <a:gd name="T56" fmla="*/ 2147483647 w 1201"/>
              <a:gd name="T57" fmla="*/ 2147483647 h 1170"/>
              <a:gd name="T58" fmla="*/ 2147483647 w 1201"/>
              <a:gd name="T59" fmla="*/ 2147483647 h 1170"/>
              <a:gd name="T60" fmla="*/ 2147483647 w 1201"/>
              <a:gd name="T61" fmla="*/ 2147483647 h 1170"/>
              <a:gd name="T62" fmla="*/ 2147483647 w 1201"/>
              <a:gd name="T63" fmla="*/ 2147483647 h 1170"/>
              <a:gd name="T64" fmla="*/ 2147483647 w 1201"/>
              <a:gd name="T65" fmla="*/ 2147483647 h 1170"/>
              <a:gd name="T66" fmla="*/ 2147483647 w 1201"/>
              <a:gd name="T67" fmla="*/ 2147483647 h 1170"/>
              <a:gd name="T68" fmla="*/ 2147483647 w 1201"/>
              <a:gd name="T69" fmla="*/ 2147483647 h 1170"/>
              <a:gd name="T70" fmla="*/ 2147483647 w 1201"/>
              <a:gd name="T71" fmla="*/ 2147483647 h 1170"/>
              <a:gd name="T72" fmla="*/ 2147483647 w 1201"/>
              <a:gd name="T73" fmla="*/ 2147483647 h 1170"/>
              <a:gd name="T74" fmla="*/ 2147483647 w 1201"/>
              <a:gd name="T75" fmla="*/ 2147483647 h 1170"/>
              <a:gd name="T76" fmla="*/ 2147483647 w 1201"/>
              <a:gd name="T77" fmla="*/ 2147483647 h 1170"/>
              <a:gd name="T78" fmla="*/ 2147483647 w 1201"/>
              <a:gd name="T79" fmla="*/ 2147483647 h 1170"/>
              <a:gd name="T80" fmla="*/ 2147483647 w 1201"/>
              <a:gd name="T81" fmla="*/ 2147483647 h 1170"/>
              <a:gd name="T82" fmla="*/ 2147483647 w 1201"/>
              <a:gd name="T83" fmla="*/ 2147483647 h 1170"/>
              <a:gd name="T84" fmla="*/ 2147483647 w 1201"/>
              <a:gd name="T85" fmla="*/ 2147483647 h 11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1"/>
              <a:gd name="T130" fmla="*/ 0 h 1170"/>
              <a:gd name="T131" fmla="*/ 1201 w 1201"/>
              <a:gd name="T132" fmla="*/ 1170 h 11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1" h="1170">
                <a:moveTo>
                  <a:pt x="32" y="883"/>
                </a:moveTo>
                <a:lnTo>
                  <a:pt x="60" y="855"/>
                </a:lnTo>
                <a:lnTo>
                  <a:pt x="226" y="495"/>
                </a:lnTo>
                <a:lnTo>
                  <a:pt x="230" y="471"/>
                </a:lnTo>
                <a:lnTo>
                  <a:pt x="262" y="433"/>
                </a:lnTo>
                <a:lnTo>
                  <a:pt x="230" y="449"/>
                </a:lnTo>
                <a:lnTo>
                  <a:pt x="206" y="447"/>
                </a:lnTo>
                <a:lnTo>
                  <a:pt x="200" y="431"/>
                </a:lnTo>
                <a:lnTo>
                  <a:pt x="188" y="435"/>
                </a:lnTo>
                <a:lnTo>
                  <a:pt x="164" y="405"/>
                </a:lnTo>
                <a:lnTo>
                  <a:pt x="142" y="407"/>
                </a:lnTo>
                <a:lnTo>
                  <a:pt x="84" y="373"/>
                </a:lnTo>
                <a:lnTo>
                  <a:pt x="88" y="347"/>
                </a:lnTo>
                <a:lnTo>
                  <a:pt x="50" y="354"/>
                </a:lnTo>
                <a:lnTo>
                  <a:pt x="42" y="325"/>
                </a:lnTo>
                <a:lnTo>
                  <a:pt x="20" y="309"/>
                </a:lnTo>
                <a:lnTo>
                  <a:pt x="20" y="289"/>
                </a:lnTo>
                <a:lnTo>
                  <a:pt x="0" y="273"/>
                </a:lnTo>
                <a:lnTo>
                  <a:pt x="0" y="127"/>
                </a:lnTo>
                <a:lnTo>
                  <a:pt x="26" y="119"/>
                </a:lnTo>
                <a:lnTo>
                  <a:pt x="42" y="97"/>
                </a:lnTo>
                <a:lnTo>
                  <a:pt x="74" y="95"/>
                </a:lnTo>
                <a:lnTo>
                  <a:pt x="94" y="83"/>
                </a:lnTo>
                <a:lnTo>
                  <a:pt x="126" y="79"/>
                </a:lnTo>
                <a:lnTo>
                  <a:pt x="140" y="59"/>
                </a:lnTo>
                <a:lnTo>
                  <a:pt x="164" y="55"/>
                </a:lnTo>
                <a:lnTo>
                  <a:pt x="198" y="63"/>
                </a:lnTo>
                <a:lnTo>
                  <a:pt x="220" y="59"/>
                </a:lnTo>
                <a:lnTo>
                  <a:pt x="248" y="67"/>
                </a:lnTo>
                <a:lnTo>
                  <a:pt x="274" y="65"/>
                </a:lnTo>
                <a:lnTo>
                  <a:pt x="280" y="51"/>
                </a:lnTo>
                <a:lnTo>
                  <a:pt x="260" y="23"/>
                </a:lnTo>
                <a:lnTo>
                  <a:pt x="272" y="9"/>
                </a:lnTo>
                <a:lnTo>
                  <a:pt x="289" y="13"/>
                </a:lnTo>
                <a:lnTo>
                  <a:pt x="304" y="18"/>
                </a:lnTo>
                <a:lnTo>
                  <a:pt x="319" y="13"/>
                </a:lnTo>
                <a:lnTo>
                  <a:pt x="337" y="9"/>
                </a:lnTo>
                <a:lnTo>
                  <a:pt x="358" y="0"/>
                </a:lnTo>
                <a:lnTo>
                  <a:pt x="377" y="7"/>
                </a:lnTo>
                <a:lnTo>
                  <a:pt x="385" y="27"/>
                </a:lnTo>
                <a:lnTo>
                  <a:pt x="389" y="75"/>
                </a:lnTo>
                <a:lnTo>
                  <a:pt x="427" y="78"/>
                </a:lnTo>
                <a:lnTo>
                  <a:pt x="463" y="111"/>
                </a:lnTo>
                <a:lnTo>
                  <a:pt x="494" y="111"/>
                </a:lnTo>
                <a:lnTo>
                  <a:pt x="518" y="132"/>
                </a:lnTo>
                <a:lnTo>
                  <a:pt x="514" y="156"/>
                </a:lnTo>
                <a:lnTo>
                  <a:pt x="541" y="174"/>
                </a:lnTo>
                <a:lnTo>
                  <a:pt x="541" y="205"/>
                </a:lnTo>
                <a:lnTo>
                  <a:pt x="554" y="234"/>
                </a:lnTo>
                <a:lnTo>
                  <a:pt x="559" y="253"/>
                </a:lnTo>
                <a:lnTo>
                  <a:pt x="587" y="274"/>
                </a:lnTo>
                <a:lnTo>
                  <a:pt x="584" y="291"/>
                </a:lnTo>
                <a:lnTo>
                  <a:pt x="587" y="301"/>
                </a:lnTo>
                <a:lnTo>
                  <a:pt x="602" y="306"/>
                </a:lnTo>
                <a:lnTo>
                  <a:pt x="599" y="325"/>
                </a:lnTo>
                <a:lnTo>
                  <a:pt x="613" y="330"/>
                </a:lnTo>
                <a:lnTo>
                  <a:pt x="613" y="343"/>
                </a:lnTo>
                <a:lnTo>
                  <a:pt x="644" y="357"/>
                </a:lnTo>
                <a:lnTo>
                  <a:pt x="667" y="355"/>
                </a:lnTo>
                <a:lnTo>
                  <a:pt x="680" y="339"/>
                </a:lnTo>
                <a:lnTo>
                  <a:pt x="695" y="322"/>
                </a:lnTo>
                <a:lnTo>
                  <a:pt x="709" y="310"/>
                </a:lnTo>
                <a:lnTo>
                  <a:pt x="715" y="330"/>
                </a:lnTo>
                <a:lnTo>
                  <a:pt x="737" y="358"/>
                </a:lnTo>
                <a:lnTo>
                  <a:pt x="782" y="373"/>
                </a:lnTo>
                <a:lnTo>
                  <a:pt x="835" y="385"/>
                </a:lnTo>
                <a:lnTo>
                  <a:pt x="887" y="379"/>
                </a:lnTo>
                <a:lnTo>
                  <a:pt x="913" y="360"/>
                </a:lnTo>
                <a:lnTo>
                  <a:pt x="923" y="348"/>
                </a:lnTo>
                <a:lnTo>
                  <a:pt x="937" y="343"/>
                </a:lnTo>
                <a:lnTo>
                  <a:pt x="944" y="316"/>
                </a:lnTo>
                <a:lnTo>
                  <a:pt x="961" y="306"/>
                </a:lnTo>
                <a:lnTo>
                  <a:pt x="971" y="285"/>
                </a:lnTo>
                <a:lnTo>
                  <a:pt x="982" y="289"/>
                </a:lnTo>
                <a:lnTo>
                  <a:pt x="985" y="291"/>
                </a:lnTo>
                <a:lnTo>
                  <a:pt x="1006" y="297"/>
                </a:lnTo>
                <a:lnTo>
                  <a:pt x="1027" y="312"/>
                </a:lnTo>
                <a:lnTo>
                  <a:pt x="1052" y="297"/>
                </a:lnTo>
                <a:lnTo>
                  <a:pt x="1093" y="306"/>
                </a:lnTo>
                <a:lnTo>
                  <a:pt x="1151" y="333"/>
                </a:lnTo>
                <a:lnTo>
                  <a:pt x="1193" y="345"/>
                </a:lnTo>
                <a:lnTo>
                  <a:pt x="1201" y="364"/>
                </a:lnTo>
                <a:lnTo>
                  <a:pt x="1199" y="397"/>
                </a:lnTo>
                <a:lnTo>
                  <a:pt x="1192" y="429"/>
                </a:lnTo>
                <a:lnTo>
                  <a:pt x="1184" y="451"/>
                </a:lnTo>
                <a:lnTo>
                  <a:pt x="1171" y="466"/>
                </a:lnTo>
                <a:lnTo>
                  <a:pt x="1172" y="484"/>
                </a:lnTo>
                <a:lnTo>
                  <a:pt x="1156" y="496"/>
                </a:lnTo>
                <a:lnTo>
                  <a:pt x="1160" y="517"/>
                </a:lnTo>
                <a:lnTo>
                  <a:pt x="1135" y="553"/>
                </a:lnTo>
                <a:lnTo>
                  <a:pt x="1115" y="583"/>
                </a:lnTo>
                <a:lnTo>
                  <a:pt x="1111" y="608"/>
                </a:lnTo>
                <a:lnTo>
                  <a:pt x="1090" y="630"/>
                </a:lnTo>
                <a:lnTo>
                  <a:pt x="1067" y="669"/>
                </a:lnTo>
                <a:lnTo>
                  <a:pt x="1045" y="675"/>
                </a:lnTo>
                <a:lnTo>
                  <a:pt x="1024" y="700"/>
                </a:lnTo>
                <a:lnTo>
                  <a:pt x="988" y="721"/>
                </a:lnTo>
                <a:lnTo>
                  <a:pt x="957" y="747"/>
                </a:lnTo>
                <a:lnTo>
                  <a:pt x="968" y="759"/>
                </a:lnTo>
                <a:lnTo>
                  <a:pt x="991" y="751"/>
                </a:lnTo>
                <a:lnTo>
                  <a:pt x="1012" y="772"/>
                </a:lnTo>
                <a:lnTo>
                  <a:pt x="1013" y="786"/>
                </a:lnTo>
                <a:lnTo>
                  <a:pt x="1000" y="789"/>
                </a:lnTo>
                <a:lnTo>
                  <a:pt x="1006" y="805"/>
                </a:lnTo>
                <a:lnTo>
                  <a:pt x="988" y="837"/>
                </a:lnTo>
                <a:lnTo>
                  <a:pt x="964" y="852"/>
                </a:lnTo>
                <a:lnTo>
                  <a:pt x="958" y="882"/>
                </a:lnTo>
                <a:lnTo>
                  <a:pt x="929" y="882"/>
                </a:lnTo>
                <a:lnTo>
                  <a:pt x="911" y="897"/>
                </a:lnTo>
                <a:lnTo>
                  <a:pt x="913" y="936"/>
                </a:lnTo>
                <a:lnTo>
                  <a:pt x="893" y="952"/>
                </a:lnTo>
                <a:lnTo>
                  <a:pt x="899" y="972"/>
                </a:lnTo>
                <a:lnTo>
                  <a:pt x="919" y="979"/>
                </a:lnTo>
                <a:lnTo>
                  <a:pt x="919" y="999"/>
                </a:lnTo>
                <a:lnTo>
                  <a:pt x="913" y="1021"/>
                </a:lnTo>
                <a:lnTo>
                  <a:pt x="889" y="1060"/>
                </a:lnTo>
                <a:lnTo>
                  <a:pt x="866" y="1078"/>
                </a:lnTo>
                <a:lnTo>
                  <a:pt x="832" y="1119"/>
                </a:lnTo>
                <a:lnTo>
                  <a:pt x="833" y="1146"/>
                </a:lnTo>
                <a:lnTo>
                  <a:pt x="813" y="1170"/>
                </a:lnTo>
                <a:lnTo>
                  <a:pt x="206" y="1131"/>
                </a:lnTo>
                <a:lnTo>
                  <a:pt x="193" y="1116"/>
                </a:lnTo>
                <a:lnTo>
                  <a:pt x="181" y="1117"/>
                </a:lnTo>
                <a:lnTo>
                  <a:pt x="157" y="1084"/>
                </a:lnTo>
                <a:lnTo>
                  <a:pt x="137" y="1081"/>
                </a:lnTo>
                <a:lnTo>
                  <a:pt x="118" y="1065"/>
                </a:lnTo>
                <a:lnTo>
                  <a:pt x="116" y="1021"/>
                </a:lnTo>
                <a:lnTo>
                  <a:pt x="101" y="1000"/>
                </a:lnTo>
                <a:lnTo>
                  <a:pt x="92" y="967"/>
                </a:lnTo>
                <a:lnTo>
                  <a:pt x="74" y="925"/>
                </a:lnTo>
                <a:lnTo>
                  <a:pt x="32" y="883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2" name="Freeform 75"/>
          <p:cNvSpPr>
            <a:spLocks noChangeAspect="1"/>
          </p:cNvSpPr>
          <p:nvPr/>
        </p:nvSpPr>
        <p:spPr bwMode="auto">
          <a:xfrm>
            <a:off x="315913" y="1552575"/>
            <a:ext cx="3795712" cy="263207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6" name="Freeform 56"/>
          <p:cNvSpPr>
            <a:spLocks noChangeAspect="1"/>
          </p:cNvSpPr>
          <p:nvPr/>
        </p:nvSpPr>
        <p:spPr bwMode="auto">
          <a:xfrm>
            <a:off x="5189538" y="3152775"/>
            <a:ext cx="1187450" cy="1979613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8" name="Freeform 60"/>
          <p:cNvSpPr>
            <a:spLocks noChangeAspect="1"/>
          </p:cNvSpPr>
          <p:nvPr/>
        </p:nvSpPr>
        <p:spPr bwMode="auto">
          <a:xfrm>
            <a:off x="2900363" y="3606800"/>
            <a:ext cx="2449512" cy="23209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4" name="Freeform 68"/>
          <p:cNvSpPr>
            <a:spLocks noChangeAspect="1"/>
          </p:cNvSpPr>
          <p:nvPr/>
        </p:nvSpPr>
        <p:spPr bwMode="auto">
          <a:xfrm>
            <a:off x="1770063" y="3767138"/>
            <a:ext cx="1560512" cy="1239837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330272" name="Freeform 45"/>
          <p:cNvSpPr>
            <a:spLocks noChangeAspect="1"/>
          </p:cNvSpPr>
          <p:nvPr/>
        </p:nvSpPr>
        <p:spPr bwMode="auto">
          <a:xfrm>
            <a:off x="5284788" y="1920875"/>
            <a:ext cx="442912" cy="406400"/>
          </a:xfrm>
          <a:custGeom>
            <a:avLst/>
            <a:gdLst>
              <a:gd name="T0" fmla="*/ 2147483647 w 234"/>
              <a:gd name="T1" fmla="*/ 0 h 194"/>
              <a:gd name="T2" fmla="*/ 2147483647 w 234"/>
              <a:gd name="T3" fmla="*/ 2147483647 h 194"/>
              <a:gd name="T4" fmla="*/ 2147483647 w 234"/>
              <a:gd name="T5" fmla="*/ 2147483647 h 194"/>
              <a:gd name="T6" fmla="*/ 2147483647 w 234"/>
              <a:gd name="T7" fmla="*/ 2147483647 h 194"/>
              <a:gd name="T8" fmla="*/ 0 w 234"/>
              <a:gd name="T9" fmla="*/ 2147483647 h 194"/>
              <a:gd name="T10" fmla="*/ 0 w 234"/>
              <a:gd name="T11" fmla="*/ 2147483647 h 194"/>
              <a:gd name="T12" fmla="*/ 2147483647 w 234"/>
              <a:gd name="T13" fmla="*/ 2147483647 h 194"/>
              <a:gd name="T14" fmla="*/ 2147483647 w 234"/>
              <a:gd name="T15" fmla="*/ 2147483647 h 194"/>
              <a:gd name="T16" fmla="*/ 2147483647 w 234"/>
              <a:gd name="T17" fmla="*/ 2147483647 h 194"/>
              <a:gd name="T18" fmla="*/ 2147483647 w 234"/>
              <a:gd name="T19" fmla="*/ 2147483647 h 194"/>
              <a:gd name="T20" fmla="*/ 2147483647 w 234"/>
              <a:gd name="T21" fmla="*/ 2147483647 h 194"/>
              <a:gd name="T22" fmla="*/ 2147483647 w 234"/>
              <a:gd name="T23" fmla="*/ 2147483647 h 194"/>
              <a:gd name="T24" fmla="*/ 2147483647 w 234"/>
              <a:gd name="T25" fmla="*/ 2147483647 h 194"/>
              <a:gd name="T26" fmla="*/ 2147483647 w 234"/>
              <a:gd name="T27" fmla="*/ 2147483647 h 194"/>
              <a:gd name="T28" fmla="*/ 2147483647 w 234"/>
              <a:gd name="T29" fmla="*/ 2147483647 h 194"/>
              <a:gd name="T30" fmla="*/ 2147483647 w 234"/>
              <a:gd name="T31" fmla="*/ 2147483647 h 194"/>
              <a:gd name="T32" fmla="*/ 2147483647 w 234"/>
              <a:gd name="T33" fmla="*/ 2147483647 h 194"/>
              <a:gd name="T34" fmla="*/ 2147483647 w 234"/>
              <a:gd name="T35" fmla="*/ 2147483647 h 194"/>
              <a:gd name="T36" fmla="*/ 2147483647 w 234"/>
              <a:gd name="T37" fmla="*/ 2147483647 h 194"/>
              <a:gd name="T38" fmla="*/ 2147483647 w 234"/>
              <a:gd name="T39" fmla="*/ 2147483647 h 194"/>
              <a:gd name="T40" fmla="*/ 2147483647 w 234"/>
              <a:gd name="T41" fmla="*/ 2147483647 h 194"/>
              <a:gd name="T42" fmla="*/ 2147483647 w 234"/>
              <a:gd name="T43" fmla="*/ 2147483647 h 194"/>
              <a:gd name="T44" fmla="*/ 2147483647 w 234"/>
              <a:gd name="T45" fmla="*/ 2147483647 h 194"/>
              <a:gd name="T46" fmla="*/ 2147483647 w 234"/>
              <a:gd name="T47" fmla="*/ 2147483647 h 194"/>
              <a:gd name="T48" fmla="*/ 2147483647 w 234"/>
              <a:gd name="T49" fmla="*/ 2147483647 h 194"/>
              <a:gd name="T50" fmla="*/ 2147483647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9" name="Freeform 191"/>
          <p:cNvSpPr>
            <a:spLocks noChangeAspect="1"/>
          </p:cNvSpPr>
          <p:nvPr/>
        </p:nvSpPr>
        <p:spPr bwMode="auto">
          <a:xfrm>
            <a:off x="4370388" y="1054100"/>
            <a:ext cx="1052512" cy="1252538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0" name="Freeform 50"/>
          <p:cNvSpPr>
            <a:spLocks noChangeAspect="1"/>
          </p:cNvSpPr>
          <p:nvPr/>
        </p:nvSpPr>
        <p:spPr bwMode="auto">
          <a:xfrm>
            <a:off x="5702300" y="2303463"/>
            <a:ext cx="1530350" cy="2060575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3" name="Freeform 73"/>
          <p:cNvSpPr>
            <a:spLocks noChangeAspect="1"/>
          </p:cNvSpPr>
          <p:nvPr/>
        </p:nvSpPr>
        <p:spPr bwMode="auto">
          <a:xfrm>
            <a:off x="273050" y="3614738"/>
            <a:ext cx="1568450" cy="842962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5" name="Freeform 47"/>
          <p:cNvSpPr>
            <a:spLocks noChangeAspect="1"/>
          </p:cNvSpPr>
          <p:nvPr/>
        </p:nvSpPr>
        <p:spPr bwMode="auto">
          <a:xfrm>
            <a:off x="2232025" y="969963"/>
            <a:ext cx="1282700" cy="1381125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330277" name="Rectangle 5"/>
          <p:cNvSpPr>
            <a:spLocks noChangeArrowheads="1"/>
          </p:cNvSpPr>
          <p:nvPr/>
        </p:nvSpPr>
        <p:spPr bwMode="auto">
          <a:xfrm>
            <a:off x="7685088" y="5894388"/>
            <a:ext cx="260350" cy="258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278" name="Oval 250"/>
          <p:cNvSpPr>
            <a:spLocks noChangeArrowheads="1"/>
          </p:cNvSpPr>
          <p:nvPr/>
        </p:nvSpPr>
        <p:spPr bwMode="auto">
          <a:xfrm>
            <a:off x="4330700" y="4949825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279" name="Text Box 326"/>
          <p:cNvSpPr txBox="1">
            <a:spLocks noChangeArrowheads="1"/>
          </p:cNvSpPr>
          <p:nvPr/>
        </p:nvSpPr>
        <p:spPr bwMode="auto">
          <a:xfrm>
            <a:off x="3810000" y="4994275"/>
            <a:ext cx="517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Lucas do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Rio Verde</a:t>
            </a:r>
          </a:p>
        </p:txBody>
      </p:sp>
      <p:sp>
        <p:nvSpPr>
          <p:cNvPr id="8330280" name="Freeform 55"/>
          <p:cNvSpPr>
            <a:spLocks/>
          </p:cNvSpPr>
          <p:nvPr/>
        </p:nvSpPr>
        <p:spPr bwMode="auto">
          <a:xfrm>
            <a:off x="5608638" y="2009775"/>
            <a:ext cx="280987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281" name="AutoShape 59"/>
          <p:cNvSpPr>
            <a:spLocks noChangeArrowheads="1"/>
          </p:cNvSpPr>
          <p:nvPr/>
        </p:nvSpPr>
        <p:spPr bwMode="auto">
          <a:xfrm>
            <a:off x="5494338" y="209550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8330282" name="Line 60"/>
          <p:cNvSpPr>
            <a:spLocks noChangeShapeType="1"/>
          </p:cNvSpPr>
          <p:nvPr/>
        </p:nvSpPr>
        <p:spPr bwMode="auto">
          <a:xfrm flipH="1" flipV="1">
            <a:off x="5810250" y="3046413"/>
            <a:ext cx="107950" cy="1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283" name="Text Box 326"/>
          <p:cNvSpPr txBox="1">
            <a:spLocks noChangeArrowheads="1"/>
          </p:cNvSpPr>
          <p:nvPr/>
        </p:nvSpPr>
        <p:spPr bwMode="auto">
          <a:xfrm>
            <a:off x="5484813" y="2246313"/>
            <a:ext cx="915987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Vila do Conde</a:t>
            </a:r>
            <a:endParaRPr lang="pt-BR" sz="700" b="0">
              <a:latin typeface="Calibri" pitchFamily="34" charset="0"/>
            </a:endParaRPr>
          </a:p>
        </p:txBody>
      </p:sp>
      <p:sp>
        <p:nvSpPr>
          <p:cNvPr id="8330284" name="Freeform 64"/>
          <p:cNvSpPr>
            <a:spLocks/>
          </p:cNvSpPr>
          <p:nvPr/>
        </p:nvSpPr>
        <p:spPr bwMode="auto">
          <a:xfrm>
            <a:off x="5484813" y="2316163"/>
            <a:ext cx="250825" cy="828675"/>
          </a:xfrm>
          <a:custGeom>
            <a:avLst/>
            <a:gdLst>
              <a:gd name="T0" fmla="*/ 2147483647 w 189"/>
              <a:gd name="T1" fmla="*/ 0 h 591"/>
              <a:gd name="T2" fmla="*/ 0 w 189"/>
              <a:gd name="T3" fmla="*/ 2147483647 h 591"/>
              <a:gd name="T4" fmla="*/ 2147483647 w 189"/>
              <a:gd name="T5" fmla="*/ 2147483647 h 591"/>
              <a:gd name="T6" fmla="*/ 2147483647 w 189"/>
              <a:gd name="T7" fmla="*/ 2147483647 h 591"/>
              <a:gd name="T8" fmla="*/ 2147483647 w 189"/>
              <a:gd name="T9" fmla="*/ 2147483647 h 591"/>
              <a:gd name="T10" fmla="*/ 2147483647 w 189"/>
              <a:gd name="T11" fmla="*/ 2147483647 h 5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591"/>
              <a:gd name="T20" fmla="*/ 189 w 189"/>
              <a:gd name="T21" fmla="*/ 591 h 5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591">
                <a:moveTo>
                  <a:pt x="30" y="0"/>
                </a:moveTo>
                <a:cubicBezTo>
                  <a:pt x="15" y="71"/>
                  <a:pt x="0" y="143"/>
                  <a:pt x="0" y="190"/>
                </a:cubicBezTo>
                <a:cubicBezTo>
                  <a:pt x="0" y="237"/>
                  <a:pt x="14" y="248"/>
                  <a:pt x="30" y="280"/>
                </a:cubicBezTo>
                <a:cubicBezTo>
                  <a:pt x="46" y="312"/>
                  <a:pt x="71" y="339"/>
                  <a:pt x="95" y="381"/>
                </a:cubicBezTo>
                <a:cubicBezTo>
                  <a:pt x="119" y="423"/>
                  <a:pt x="161" y="496"/>
                  <a:pt x="175" y="531"/>
                </a:cubicBezTo>
                <a:cubicBezTo>
                  <a:pt x="189" y="566"/>
                  <a:pt x="184" y="578"/>
                  <a:pt x="180" y="591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285" name="Text Box 326"/>
          <p:cNvSpPr txBox="1">
            <a:spLocks noChangeArrowheads="1"/>
          </p:cNvSpPr>
          <p:nvPr/>
        </p:nvSpPr>
        <p:spPr bwMode="auto">
          <a:xfrm>
            <a:off x="5407025" y="3024188"/>
            <a:ext cx="349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Marabá</a:t>
            </a:r>
          </a:p>
        </p:txBody>
      </p:sp>
      <p:sp>
        <p:nvSpPr>
          <p:cNvPr id="8330286" name="Text Box 67"/>
          <p:cNvSpPr txBox="1">
            <a:spLocks noChangeArrowheads="1"/>
          </p:cNvSpPr>
          <p:nvPr/>
        </p:nvSpPr>
        <p:spPr bwMode="auto">
          <a:xfrm rot="3699399">
            <a:off x="5387182" y="2623344"/>
            <a:ext cx="4810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330287" name="Rectangle 68"/>
          <p:cNvSpPr>
            <a:spLocks noChangeArrowheads="1"/>
          </p:cNvSpPr>
          <p:nvPr/>
        </p:nvSpPr>
        <p:spPr bwMode="auto">
          <a:xfrm>
            <a:off x="5507038" y="2640013"/>
            <a:ext cx="71437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288" name="Freeform 69"/>
          <p:cNvSpPr>
            <a:spLocks/>
          </p:cNvSpPr>
          <p:nvPr/>
        </p:nvSpPr>
        <p:spPr bwMode="auto">
          <a:xfrm>
            <a:off x="5518150" y="2282825"/>
            <a:ext cx="107950" cy="50800"/>
          </a:xfrm>
          <a:custGeom>
            <a:avLst/>
            <a:gdLst>
              <a:gd name="T0" fmla="*/ 0 w 85"/>
              <a:gd name="T1" fmla="*/ 2147483647 h 41"/>
              <a:gd name="T2" fmla="*/ 2147483647 w 85"/>
              <a:gd name="T3" fmla="*/ 0 h 41"/>
              <a:gd name="T4" fmla="*/ 0 60000 65536"/>
              <a:gd name="T5" fmla="*/ 0 60000 65536"/>
              <a:gd name="T6" fmla="*/ 0 w 85"/>
              <a:gd name="T7" fmla="*/ 0 h 41"/>
              <a:gd name="T8" fmla="*/ 85 w 85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41">
                <a:moveTo>
                  <a:pt x="0" y="41"/>
                </a:moveTo>
                <a:cubicBezTo>
                  <a:pt x="38" y="33"/>
                  <a:pt x="58" y="27"/>
                  <a:pt x="85" y="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289" name="Text Box 71"/>
          <p:cNvSpPr txBox="1">
            <a:spLocks noChangeArrowheads="1"/>
          </p:cNvSpPr>
          <p:nvPr/>
        </p:nvSpPr>
        <p:spPr bwMode="auto">
          <a:xfrm>
            <a:off x="5041900" y="2514600"/>
            <a:ext cx="544513" cy="1984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Tucuruí</a:t>
            </a:r>
          </a:p>
        </p:txBody>
      </p:sp>
      <p:sp>
        <p:nvSpPr>
          <p:cNvPr id="8330290" name="AutoShape 73"/>
          <p:cNvSpPr>
            <a:spLocks noChangeArrowheads="1"/>
          </p:cNvSpPr>
          <p:nvPr/>
        </p:nvSpPr>
        <p:spPr bwMode="auto">
          <a:xfrm>
            <a:off x="5334000" y="266065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77</a:t>
            </a:r>
          </a:p>
        </p:txBody>
      </p:sp>
      <p:sp>
        <p:nvSpPr>
          <p:cNvPr id="8330291" name="AutoShape 74"/>
          <p:cNvSpPr>
            <a:spLocks noChangeArrowheads="1"/>
          </p:cNvSpPr>
          <p:nvPr/>
        </p:nvSpPr>
        <p:spPr bwMode="auto">
          <a:xfrm>
            <a:off x="5575300" y="2841625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78</a:t>
            </a:r>
          </a:p>
        </p:txBody>
      </p:sp>
      <p:sp>
        <p:nvSpPr>
          <p:cNvPr id="8330292" name="Oval 250"/>
          <p:cNvSpPr>
            <a:spLocks noChangeArrowheads="1"/>
          </p:cNvSpPr>
          <p:nvPr/>
        </p:nvSpPr>
        <p:spPr bwMode="auto">
          <a:xfrm>
            <a:off x="5880100" y="3387725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293" name="Text Box 326"/>
          <p:cNvSpPr txBox="1">
            <a:spLocks noChangeArrowheads="1"/>
          </p:cNvSpPr>
          <p:nvPr/>
        </p:nvSpPr>
        <p:spPr bwMode="auto">
          <a:xfrm>
            <a:off x="5786438" y="4432300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Palmas</a:t>
            </a:r>
          </a:p>
        </p:txBody>
      </p:sp>
      <p:sp>
        <p:nvSpPr>
          <p:cNvPr id="8330294" name="Text Box 79"/>
          <p:cNvSpPr txBox="1">
            <a:spLocks noChangeArrowheads="1"/>
          </p:cNvSpPr>
          <p:nvPr/>
        </p:nvSpPr>
        <p:spPr bwMode="auto">
          <a:xfrm rot="-4892208">
            <a:off x="5761831" y="3742532"/>
            <a:ext cx="4810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330295" name="Freeform 80"/>
          <p:cNvSpPr>
            <a:spLocks/>
          </p:cNvSpPr>
          <p:nvPr/>
        </p:nvSpPr>
        <p:spPr bwMode="auto">
          <a:xfrm>
            <a:off x="5732463" y="3201988"/>
            <a:ext cx="225425" cy="1531937"/>
          </a:xfrm>
          <a:custGeom>
            <a:avLst/>
            <a:gdLst>
              <a:gd name="T0" fmla="*/ 2147483647 w 184"/>
              <a:gd name="T1" fmla="*/ 0 h 1142"/>
              <a:gd name="T2" fmla="*/ 2147483647 w 184"/>
              <a:gd name="T3" fmla="*/ 2147483647 h 1142"/>
              <a:gd name="T4" fmla="*/ 2147483647 w 184"/>
              <a:gd name="T5" fmla="*/ 2147483647 h 1142"/>
              <a:gd name="T6" fmla="*/ 2147483647 w 184"/>
              <a:gd name="T7" fmla="*/ 2147483647 h 1142"/>
              <a:gd name="T8" fmla="*/ 2147483647 w 184"/>
              <a:gd name="T9" fmla="*/ 2147483647 h 1142"/>
              <a:gd name="T10" fmla="*/ 2147483647 w 184"/>
              <a:gd name="T11" fmla="*/ 2147483647 h 1142"/>
              <a:gd name="T12" fmla="*/ 2147483647 w 184"/>
              <a:gd name="T13" fmla="*/ 2147483647 h 1142"/>
              <a:gd name="T14" fmla="*/ 2147483647 w 184"/>
              <a:gd name="T15" fmla="*/ 2147483647 h 1142"/>
              <a:gd name="T16" fmla="*/ 2147483647 w 184"/>
              <a:gd name="T17" fmla="*/ 2147483647 h 1142"/>
              <a:gd name="T18" fmla="*/ 2147483647 w 184"/>
              <a:gd name="T19" fmla="*/ 2147483647 h 1142"/>
              <a:gd name="T20" fmla="*/ 2147483647 w 184"/>
              <a:gd name="T21" fmla="*/ 2147483647 h 1142"/>
              <a:gd name="T22" fmla="*/ 2147483647 w 184"/>
              <a:gd name="T23" fmla="*/ 2147483647 h 1142"/>
              <a:gd name="T24" fmla="*/ 2147483647 w 184"/>
              <a:gd name="T25" fmla="*/ 2147483647 h 1142"/>
              <a:gd name="T26" fmla="*/ 2147483647 w 184"/>
              <a:gd name="T27" fmla="*/ 2147483647 h 1142"/>
              <a:gd name="T28" fmla="*/ 2147483647 w 184"/>
              <a:gd name="T29" fmla="*/ 2147483647 h 1142"/>
              <a:gd name="T30" fmla="*/ 2147483647 w 184"/>
              <a:gd name="T31" fmla="*/ 2147483647 h 1142"/>
              <a:gd name="T32" fmla="*/ 2147483647 w 184"/>
              <a:gd name="T33" fmla="*/ 2147483647 h 1142"/>
              <a:gd name="T34" fmla="*/ 2147483647 w 184"/>
              <a:gd name="T35" fmla="*/ 2147483647 h 1142"/>
              <a:gd name="T36" fmla="*/ 2147483647 w 184"/>
              <a:gd name="T37" fmla="*/ 2147483647 h 11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4"/>
              <a:gd name="T58" fmla="*/ 0 h 1142"/>
              <a:gd name="T59" fmla="*/ 184 w 184"/>
              <a:gd name="T60" fmla="*/ 1142 h 11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4" h="1142">
                <a:moveTo>
                  <a:pt x="16" y="0"/>
                </a:moveTo>
                <a:cubicBezTo>
                  <a:pt x="47" y="3"/>
                  <a:pt x="79" y="7"/>
                  <a:pt x="102" y="15"/>
                </a:cubicBezTo>
                <a:cubicBezTo>
                  <a:pt x="125" y="23"/>
                  <a:pt x="140" y="37"/>
                  <a:pt x="152" y="50"/>
                </a:cubicBezTo>
                <a:cubicBezTo>
                  <a:pt x="164" y="63"/>
                  <a:pt x="169" y="68"/>
                  <a:pt x="172" y="95"/>
                </a:cubicBezTo>
                <a:cubicBezTo>
                  <a:pt x="175" y="122"/>
                  <a:pt x="174" y="178"/>
                  <a:pt x="172" y="210"/>
                </a:cubicBezTo>
                <a:cubicBezTo>
                  <a:pt x="170" y="242"/>
                  <a:pt x="165" y="269"/>
                  <a:pt x="157" y="290"/>
                </a:cubicBezTo>
                <a:cubicBezTo>
                  <a:pt x="149" y="311"/>
                  <a:pt x="120" y="325"/>
                  <a:pt x="122" y="335"/>
                </a:cubicBezTo>
                <a:cubicBezTo>
                  <a:pt x="124" y="345"/>
                  <a:pt x="158" y="336"/>
                  <a:pt x="167" y="351"/>
                </a:cubicBezTo>
                <a:cubicBezTo>
                  <a:pt x="176" y="366"/>
                  <a:pt x="175" y="402"/>
                  <a:pt x="177" y="426"/>
                </a:cubicBezTo>
                <a:cubicBezTo>
                  <a:pt x="179" y="450"/>
                  <a:pt x="184" y="477"/>
                  <a:pt x="177" y="496"/>
                </a:cubicBezTo>
                <a:cubicBezTo>
                  <a:pt x="170" y="515"/>
                  <a:pt x="148" y="519"/>
                  <a:pt x="132" y="541"/>
                </a:cubicBezTo>
                <a:cubicBezTo>
                  <a:pt x="116" y="563"/>
                  <a:pt x="90" y="604"/>
                  <a:pt x="81" y="626"/>
                </a:cubicBezTo>
                <a:cubicBezTo>
                  <a:pt x="72" y="648"/>
                  <a:pt x="75" y="659"/>
                  <a:pt x="76" y="676"/>
                </a:cubicBezTo>
                <a:cubicBezTo>
                  <a:pt x="77" y="693"/>
                  <a:pt x="94" y="704"/>
                  <a:pt x="86" y="731"/>
                </a:cubicBezTo>
                <a:cubicBezTo>
                  <a:pt x="78" y="758"/>
                  <a:pt x="39" y="806"/>
                  <a:pt x="26" y="841"/>
                </a:cubicBezTo>
                <a:cubicBezTo>
                  <a:pt x="13" y="876"/>
                  <a:pt x="10" y="916"/>
                  <a:pt x="6" y="942"/>
                </a:cubicBezTo>
                <a:cubicBezTo>
                  <a:pt x="2" y="968"/>
                  <a:pt x="0" y="972"/>
                  <a:pt x="1" y="997"/>
                </a:cubicBezTo>
                <a:cubicBezTo>
                  <a:pt x="2" y="1022"/>
                  <a:pt x="9" y="1068"/>
                  <a:pt x="11" y="1092"/>
                </a:cubicBezTo>
                <a:cubicBezTo>
                  <a:pt x="13" y="1116"/>
                  <a:pt x="12" y="1129"/>
                  <a:pt x="11" y="1142"/>
                </a:cubicBezTo>
              </a:path>
            </a:pathLst>
          </a:custGeom>
          <a:noFill/>
          <a:ln w="38100" algn="ctr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296" name="AutoShape 88"/>
          <p:cNvSpPr>
            <a:spLocks noChangeArrowheads="1"/>
          </p:cNvSpPr>
          <p:nvPr/>
        </p:nvSpPr>
        <p:spPr bwMode="auto">
          <a:xfrm>
            <a:off x="5957888" y="320675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99</a:t>
            </a:r>
          </a:p>
        </p:txBody>
      </p:sp>
      <p:sp>
        <p:nvSpPr>
          <p:cNvPr id="8330297" name="AutoShape 91"/>
          <p:cNvSpPr>
            <a:spLocks noChangeArrowheads="1"/>
          </p:cNvSpPr>
          <p:nvPr/>
        </p:nvSpPr>
        <p:spPr bwMode="auto">
          <a:xfrm>
            <a:off x="5770563" y="4605338"/>
            <a:ext cx="122237" cy="1190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104</a:t>
            </a:r>
          </a:p>
        </p:txBody>
      </p:sp>
      <p:sp>
        <p:nvSpPr>
          <p:cNvPr id="8330298" name="Text Box 326"/>
          <p:cNvSpPr txBox="1">
            <a:spLocks noChangeArrowheads="1"/>
          </p:cNvSpPr>
          <p:nvPr/>
        </p:nvSpPr>
        <p:spPr bwMode="auto">
          <a:xfrm>
            <a:off x="4559300" y="5018088"/>
            <a:ext cx="515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Ribeirão Cascalheira</a:t>
            </a:r>
          </a:p>
        </p:txBody>
      </p:sp>
      <p:sp>
        <p:nvSpPr>
          <p:cNvPr id="8330299" name="Freeform 103"/>
          <p:cNvSpPr>
            <a:spLocks/>
          </p:cNvSpPr>
          <p:nvPr/>
        </p:nvSpPr>
        <p:spPr bwMode="auto">
          <a:xfrm>
            <a:off x="4405313" y="4803775"/>
            <a:ext cx="330200" cy="50800"/>
          </a:xfrm>
          <a:custGeom>
            <a:avLst/>
            <a:gdLst>
              <a:gd name="T0" fmla="*/ 0 w 220"/>
              <a:gd name="T1" fmla="*/ 0 h 57"/>
              <a:gd name="T2" fmla="*/ 2147483647 w 220"/>
              <a:gd name="T3" fmla="*/ 2147483647 h 57"/>
              <a:gd name="T4" fmla="*/ 2147483647 w 220"/>
              <a:gd name="T5" fmla="*/ 2147483647 h 57"/>
              <a:gd name="T6" fmla="*/ 2147483647 w 220"/>
              <a:gd name="T7" fmla="*/ 2147483647 h 57"/>
              <a:gd name="T8" fmla="*/ 2147483647 w 220"/>
              <a:gd name="T9" fmla="*/ 2147483647 h 57"/>
              <a:gd name="T10" fmla="*/ 2147483647 w 220"/>
              <a:gd name="T11" fmla="*/ 2147483647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"/>
              <a:gd name="T19" fmla="*/ 0 h 57"/>
              <a:gd name="T20" fmla="*/ 220 w 220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" h="57">
                <a:moveTo>
                  <a:pt x="0" y="0"/>
                </a:moveTo>
                <a:cubicBezTo>
                  <a:pt x="7" y="16"/>
                  <a:pt x="15" y="32"/>
                  <a:pt x="25" y="40"/>
                </a:cubicBezTo>
                <a:cubicBezTo>
                  <a:pt x="35" y="48"/>
                  <a:pt x="48" y="54"/>
                  <a:pt x="60" y="50"/>
                </a:cubicBezTo>
                <a:cubicBezTo>
                  <a:pt x="72" y="46"/>
                  <a:pt x="83" y="15"/>
                  <a:pt x="100" y="15"/>
                </a:cubicBezTo>
                <a:cubicBezTo>
                  <a:pt x="117" y="15"/>
                  <a:pt x="145" y="43"/>
                  <a:pt x="165" y="50"/>
                </a:cubicBezTo>
                <a:cubicBezTo>
                  <a:pt x="185" y="57"/>
                  <a:pt x="202" y="56"/>
                  <a:pt x="220" y="55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00" name="Text Box 326"/>
          <p:cNvSpPr txBox="1">
            <a:spLocks noChangeArrowheads="1"/>
          </p:cNvSpPr>
          <p:nvPr/>
        </p:nvSpPr>
        <p:spPr bwMode="auto">
          <a:xfrm rot="1251607">
            <a:off x="4754563" y="4841875"/>
            <a:ext cx="2984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330301" name="Freeform 106"/>
          <p:cNvSpPr>
            <a:spLocks/>
          </p:cNvSpPr>
          <p:nvPr/>
        </p:nvSpPr>
        <p:spPr bwMode="auto">
          <a:xfrm>
            <a:off x="4722813" y="4849813"/>
            <a:ext cx="357187" cy="158750"/>
          </a:xfrm>
          <a:custGeom>
            <a:avLst/>
            <a:gdLst>
              <a:gd name="T0" fmla="*/ 2147483647 w 349"/>
              <a:gd name="T1" fmla="*/ 0 h 32"/>
              <a:gd name="T2" fmla="*/ 2147483647 w 349"/>
              <a:gd name="T3" fmla="*/ 2147483647 h 32"/>
              <a:gd name="T4" fmla="*/ 2147483647 w 349"/>
              <a:gd name="T5" fmla="*/ 2147483647 h 32"/>
              <a:gd name="T6" fmla="*/ 0 60000 65536"/>
              <a:gd name="T7" fmla="*/ 0 60000 65536"/>
              <a:gd name="T8" fmla="*/ 0 60000 65536"/>
              <a:gd name="T9" fmla="*/ 0 w 349"/>
              <a:gd name="T10" fmla="*/ 0 h 32"/>
              <a:gd name="T11" fmla="*/ 349 w 34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" h="32">
                <a:moveTo>
                  <a:pt x="5" y="0"/>
                </a:moveTo>
                <a:cubicBezTo>
                  <a:pt x="2" y="3"/>
                  <a:pt x="0" y="7"/>
                  <a:pt x="57" y="12"/>
                </a:cubicBezTo>
                <a:cubicBezTo>
                  <a:pt x="114" y="17"/>
                  <a:pt x="231" y="24"/>
                  <a:pt x="349" y="32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02" name="Freeform 108"/>
          <p:cNvSpPr>
            <a:spLocks/>
          </p:cNvSpPr>
          <p:nvPr/>
        </p:nvSpPr>
        <p:spPr bwMode="auto">
          <a:xfrm>
            <a:off x="5132388" y="5000625"/>
            <a:ext cx="290512" cy="68263"/>
          </a:xfrm>
          <a:custGeom>
            <a:avLst/>
            <a:gdLst>
              <a:gd name="T0" fmla="*/ 0 w 144"/>
              <a:gd name="T1" fmla="*/ 2147483647 h 27"/>
              <a:gd name="T2" fmla="*/ 2147483647 w 144"/>
              <a:gd name="T3" fmla="*/ 2147483647 h 27"/>
              <a:gd name="T4" fmla="*/ 2147483647 w 144"/>
              <a:gd name="T5" fmla="*/ 2147483647 h 27"/>
              <a:gd name="T6" fmla="*/ 0 60000 65536"/>
              <a:gd name="T7" fmla="*/ 0 60000 65536"/>
              <a:gd name="T8" fmla="*/ 0 60000 65536"/>
              <a:gd name="T9" fmla="*/ 0 w 144"/>
              <a:gd name="T10" fmla="*/ 0 h 27"/>
              <a:gd name="T11" fmla="*/ 144 w 14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7">
                <a:moveTo>
                  <a:pt x="0" y="11"/>
                </a:moveTo>
                <a:cubicBezTo>
                  <a:pt x="28" y="5"/>
                  <a:pt x="56" y="0"/>
                  <a:pt x="80" y="3"/>
                </a:cubicBezTo>
                <a:cubicBezTo>
                  <a:pt x="104" y="6"/>
                  <a:pt x="124" y="16"/>
                  <a:pt x="144" y="27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03" name="Freeform 109"/>
          <p:cNvSpPr>
            <a:spLocks/>
          </p:cNvSpPr>
          <p:nvPr/>
        </p:nvSpPr>
        <p:spPr bwMode="auto">
          <a:xfrm>
            <a:off x="5451475" y="4741863"/>
            <a:ext cx="115888" cy="296862"/>
          </a:xfrm>
          <a:custGeom>
            <a:avLst/>
            <a:gdLst>
              <a:gd name="T0" fmla="*/ 0 w 8"/>
              <a:gd name="T1" fmla="*/ 2147483647 h 176"/>
              <a:gd name="T2" fmla="*/ 2147483647 w 8"/>
              <a:gd name="T3" fmla="*/ 0 h 176"/>
              <a:gd name="T4" fmla="*/ 0 60000 65536"/>
              <a:gd name="T5" fmla="*/ 0 60000 65536"/>
              <a:gd name="T6" fmla="*/ 0 w 8"/>
              <a:gd name="T7" fmla="*/ 0 h 176"/>
              <a:gd name="T8" fmla="*/ 8 w 8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76">
                <a:moveTo>
                  <a:pt x="0" y="176"/>
                </a:moveTo>
                <a:cubicBezTo>
                  <a:pt x="0" y="176"/>
                  <a:pt x="4" y="88"/>
                  <a:pt x="8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04" name="Text Box 326"/>
          <p:cNvSpPr txBox="1">
            <a:spLocks noChangeArrowheads="1"/>
          </p:cNvSpPr>
          <p:nvPr/>
        </p:nvSpPr>
        <p:spPr bwMode="auto">
          <a:xfrm rot="253146">
            <a:off x="5360988" y="4691063"/>
            <a:ext cx="2254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BR-080</a:t>
            </a:r>
          </a:p>
        </p:txBody>
      </p:sp>
      <p:sp>
        <p:nvSpPr>
          <p:cNvPr id="8330305" name="Text Box 326"/>
          <p:cNvSpPr txBox="1">
            <a:spLocks noChangeArrowheads="1"/>
          </p:cNvSpPr>
          <p:nvPr/>
        </p:nvSpPr>
        <p:spPr bwMode="auto">
          <a:xfrm>
            <a:off x="5718175" y="4729163"/>
            <a:ext cx="2714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Peixe</a:t>
            </a:r>
          </a:p>
        </p:txBody>
      </p:sp>
      <p:sp>
        <p:nvSpPr>
          <p:cNvPr id="8330306" name="Text Box 326"/>
          <p:cNvSpPr txBox="1">
            <a:spLocks noChangeArrowheads="1"/>
          </p:cNvSpPr>
          <p:nvPr/>
        </p:nvSpPr>
        <p:spPr bwMode="auto">
          <a:xfrm>
            <a:off x="4294188" y="4729163"/>
            <a:ext cx="51435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Sorriso</a:t>
            </a:r>
          </a:p>
        </p:txBody>
      </p:sp>
      <p:sp>
        <p:nvSpPr>
          <p:cNvPr id="8330307" name="Freeform 55"/>
          <p:cNvSpPr>
            <a:spLocks/>
          </p:cNvSpPr>
          <p:nvPr/>
        </p:nvSpPr>
        <p:spPr bwMode="auto">
          <a:xfrm>
            <a:off x="6645275" y="2289175"/>
            <a:ext cx="280988" cy="304800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08" name="Freeform 62"/>
          <p:cNvSpPr>
            <a:spLocks/>
          </p:cNvSpPr>
          <p:nvPr/>
        </p:nvSpPr>
        <p:spPr bwMode="auto">
          <a:xfrm>
            <a:off x="5911850" y="3106738"/>
            <a:ext cx="36513" cy="293687"/>
          </a:xfrm>
          <a:custGeom>
            <a:avLst/>
            <a:gdLst>
              <a:gd name="T0" fmla="*/ 2147483647 w 30"/>
              <a:gd name="T1" fmla="*/ 0 h 285"/>
              <a:gd name="T2" fmla="*/ 2147483647 w 30"/>
              <a:gd name="T3" fmla="*/ 2147483647 h 285"/>
              <a:gd name="T4" fmla="*/ 0 w 30"/>
              <a:gd name="T5" fmla="*/ 2147483647 h 285"/>
              <a:gd name="T6" fmla="*/ 0 60000 65536"/>
              <a:gd name="T7" fmla="*/ 0 60000 65536"/>
              <a:gd name="T8" fmla="*/ 0 60000 65536"/>
              <a:gd name="T9" fmla="*/ 0 w 30"/>
              <a:gd name="T10" fmla="*/ 0 h 285"/>
              <a:gd name="T11" fmla="*/ 30 w 30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85">
                <a:moveTo>
                  <a:pt x="30" y="0"/>
                </a:moveTo>
                <a:cubicBezTo>
                  <a:pt x="27" y="76"/>
                  <a:pt x="25" y="153"/>
                  <a:pt x="20" y="200"/>
                </a:cubicBezTo>
                <a:cubicBezTo>
                  <a:pt x="15" y="247"/>
                  <a:pt x="7" y="266"/>
                  <a:pt x="0" y="28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309" name="Freeform 53"/>
          <p:cNvSpPr>
            <a:spLocks/>
          </p:cNvSpPr>
          <p:nvPr/>
        </p:nvSpPr>
        <p:spPr bwMode="auto">
          <a:xfrm>
            <a:off x="5929313" y="2581275"/>
            <a:ext cx="712787" cy="546100"/>
          </a:xfrm>
          <a:custGeom>
            <a:avLst/>
            <a:gdLst>
              <a:gd name="T0" fmla="*/ 2147483647 w 1451"/>
              <a:gd name="T1" fmla="*/ 0 h 960"/>
              <a:gd name="T2" fmla="*/ 2147483647 w 1451"/>
              <a:gd name="T3" fmla="*/ 2147483647 h 960"/>
              <a:gd name="T4" fmla="*/ 2147483647 w 1451"/>
              <a:gd name="T5" fmla="*/ 2147483647 h 960"/>
              <a:gd name="T6" fmla="*/ 2147483647 w 1451"/>
              <a:gd name="T7" fmla="*/ 2147483647 h 960"/>
              <a:gd name="T8" fmla="*/ 0 w 1451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1"/>
              <a:gd name="T16" fmla="*/ 0 h 960"/>
              <a:gd name="T17" fmla="*/ 1451 w 1451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1" h="960">
                <a:moveTo>
                  <a:pt x="1451" y="0"/>
                </a:moveTo>
                <a:cubicBezTo>
                  <a:pt x="1432" y="87"/>
                  <a:pt x="1413" y="174"/>
                  <a:pt x="1315" y="227"/>
                </a:cubicBezTo>
                <a:cubicBezTo>
                  <a:pt x="1217" y="280"/>
                  <a:pt x="1013" y="212"/>
                  <a:pt x="862" y="318"/>
                </a:cubicBezTo>
                <a:cubicBezTo>
                  <a:pt x="711" y="424"/>
                  <a:pt x="552" y="764"/>
                  <a:pt x="408" y="862"/>
                </a:cubicBezTo>
                <a:cubicBezTo>
                  <a:pt x="264" y="960"/>
                  <a:pt x="106" y="907"/>
                  <a:pt x="0" y="90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310" name="Text Box 75"/>
          <p:cNvSpPr txBox="1">
            <a:spLocks noChangeArrowheads="1"/>
          </p:cNvSpPr>
          <p:nvPr/>
        </p:nvSpPr>
        <p:spPr bwMode="auto">
          <a:xfrm rot="-3292146">
            <a:off x="6217443" y="2770982"/>
            <a:ext cx="3413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EFC</a:t>
            </a:r>
          </a:p>
        </p:txBody>
      </p:sp>
      <p:sp>
        <p:nvSpPr>
          <p:cNvPr id="8330311" name="AutoShape 76"/>
          <p:cNvSpPr>
            <a:spLocks noChangeArrowheads="1"/>
          </p:cNvSpPr>
          <p:nvPr/>
        </p:nvSpPr>
        <p:spPr bwMode="auto">
          <a:xfrm>
            <a:off x="6608763" y="2573338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312" name="Text Box 326"/>
          <p:cNvSpPr txBox="1">
            <a:spLocks noChangeArrowheads="1"/>
          </p:cNvSpPr>
          <p:nvPr/>
        </p:nvSpPr>
        <p:spPr bwMode="auto">
          <a:xfrm>
            <a:off x="5959475" y="3100388"/>
            <a:ext cx="5159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Açailândia</a:t>
            </a:r>
          </a:p>
        </p:txBody>
      </p:sp>
      <p:sp>
        <p:nvSpPr>
          <p:cNvPr id="8330313" name="Freeform 91"/>
          <p:cNvSpPr>
            <a:spLocks/>
          </p:cNvSpPr>
          <p:nvPr/>
        </p:nvSpPr>
        <p:spPr bwMode="auto">
          <a:xfrm>
            <a:off x="5845175" y="3454400"/>
            <a:ext cx="69850" cy="174625"/>
          </a:xfrm>
          <a:custGeom>
            <a:avLst/>
            <a:gdLst>
              <a:gd name="T0" fmla="*/ 2147483647 w 54"/>
              <a:gd name="T1" fmla="*/ 0 h 132"/>
              <a:gd name="T2" fmla="*/ 2147483647 w 54"/>
              <a:gd name="T3" fmla="*/ 2147483647 h 132"/>
              <a:gd name="T4" fmla="*/ 0 w 54"/>
              <a:gd name="T5" fmla="*/ 2147483647 h 132"/>
              <a:gd name="T6" fmla="*/ 0 60000 65536"/>
              <a:gd name="T7" fmla="*/ 0 60000 65536"/>
              <a:gd name="T8" fmla="*/ 0 60000 65536"/>
              <a:gd name="T9" fmla="*/ 0 w 54"/>
              <a:gd name="T10" fmla="*/ 0 h 132"/>
              <a:gd name="T11" fmla="*/ 54 w 54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32">
                <a:moveTo>
                  <a:pt x="54" y="0"/>
                </a:moveTo>
                <a:cubicBezTo>
                  <a:pt x="49" y="19"/>
                  <a:pt x="45" y="38"/>
                  <a:pt x="36" y="60"/>
                </a:cubicBezTo>
                <a:cubicBezTo>
                  <a:pt x="27" y="82"/>
                  <a:pt x="13" y="107"/>
                  <a:pt x="0" y="132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314" name="AutoShape 93"/>
          <p:cNvSpPr>
            <a:spLocks noChangeArrowheads="1"/>
          </p:cNvSpPr>
          <p:nvPr/>
        </p:nvSpPr>
        <p:spPr bwMode="auto">
          <a:xfrm>
            <a:off x="5840413" y="417512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 102</a:t>
            </a:r>
          </a:p>
        </p:txBody>
      </p:sp>
      <p:sp>
        <p:nvSpPr>
          <p:cNvPr id="8330315" name="AutoShape 94"/>
          <p:cNvSpPr>
            <a:spLocks noChangeArrowheads="1"/>
          </p:cNvSpPr>
          <p:nvPr/>
        </p:nvSpPr>
        <p:spPr bwMode="auto">
          <a:xfrm>
            <a:off x="5775325" y="433070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 103</a:t>
            </a:r>
          </a:p>
        </p:txBody>
      </p:sp>
      <p:sp>
        <p:nvSpPr>
          <p:cNvPr id="8330316" name="Text Box 326"/>
          <p:cNvSpPr txBox="1">
            <a:spLocks noChangeArrowheads="1"/>
          </p:cNvSpPr>
          <p:nvPr/>
        </p:nvSpPr>
        <p:spPr bwMode="auto">
          <a:xfrm>
            <a:off x="6616700" y="2593975"/>
            <a:ext cx="3206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Itaqui</a:t>
            </a:r>
          </a:p>
        </p:txBody>
      </p:sp>
      <p:sp>
        <p:nvSpPr>
          <p:cNvPr id="8330317" name="Forma livre 170"/>
          <p:cNvSpPr>
            <a:spLocks noChangeArrowheads="1"/>
          </p:cNvSpPr>
          <p:nvPr/>
        </p:nvSpPr>
        <p:spPr bwMode="auto">
          <a:xfrm>
            <a:off x="5718175" y="3173413"/>
            <a:ext cx="60325" cy="28575"/>
          </a:xfrm>
          <a:custGeom>
            <a:avLst/>
            <a:gdLst>
              <a:gd name="T0" fmla="*/ 36187 w 71438"/>
              <a:gd name="T1" fmla="*/ 17659 h 33338"/>
              <a:gd name="T2" fmla="*/ 0 w 71438"/>
              <a:gd name="T3" fmla="*/ 0 h 33338"/>
              <a:gd name="T4" fmla="*/ 0 60000 65536"/>
              <a:gd name="T5" fmla="*/ 0 60000 65536"/>
              <a:gd name="T6" fmla="*/ 0 w 71438"/>
              <a:gd name="T7" fmla="*/ 0 h 33338"/>
              <a:gd name="T8" fmla="*/ 71438 w 71438"/>
              <a:gd name="T9" fmla="*/ 33338 h 333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38" h="33338">
                <a:moveTo>
                  <a:pt x="71438" y="3333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18" name="Forma livre 189"/>
          <p:cNvSpPr>
            <a:spLocks noChangeArrowheads="1"/>
          </p:cNvSpPr>
          <p:nvPr/>
        </p:nvSpPr>
        <p:spPr bwMode="auto">
          <a:xfrm>
            <a:off x="4205288" y="2479675"/>
            <a:ext cx="100012" cy="479425"/>
          </a:xfrm>
          <a:custGeom>
            <a:avLst/>
            <a:gdLst>
              <a:gd name="T0" fmla="*/ 0 w 123825"/>
              <a:gd name="T1" fmla="*/ 170269 h 622300"/>
              <a:gd name="T2" fmla="*/ 43127 w 123825"/>
              <a:gd name="T3" fmla="*/ 126833 h 622300"/>
              <a:gd name="T4" fmla="*/ 38052 w 123825"/>
              <a:gd name="T5" fmla="*/ 62548 h 622300"/>
              <a:gd name="T6" fmla="*/ 45663 w 123825"/>
              <a:gd name="T7" fmla="*/ 0 h 622300"/>
              <a:gd name="T8" fmla="*/ 0 60000 65536"/>
              <a:gd name="T9" fmla="*/ 0 60000 65536"/>
              <a:gd name="T10" fmla="*/ 0 60000 65536"/>
              <a:gd name="T11" fmla="*/ 0 60000 65536"/>
              <a:gd name="T12" fmla="*/ 0 w 123825"/>
              <a:gd name="T13" fmla="*/ 0 h 622300"/>
              <a:gd name="T14" fmla="*/ 123825 w 123825"/>
              <a:gd name="T15" fmla="*/ 622300 h 622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825" h="622300">
                <a:moveTo>
                  <a:pt x="0" y="622300"/>
                </a:moveTo>
                <a:cubicBezTo>
                  <a:pt x="46037" y="575733"/>
                  <a:pt x="92075" y="529167"/>
                  <a:pt x="107950" y="463550"/>
                </a:cubicBezTo>
                <a:cubicBezTo>
                  <a:pt x="123825" y="397933"/>
                  <a:pt x="94192" y="305858"/>
                  <a:pt x="95250" y="228600"/>
                </a:cubicBezTo>
                <a:cubicBezTo>
                  <a:pt x="96308" y="151342"/>
                  <a:pt x="105304" y="75671"/>
                  <a:pt x="114300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19" name="Freeform 111"/>
          <p:cNvSpPr>
            <a:spLocks/>
          </p:cNvSpPr>
          <p:nvPr/>
        </p:nvSpPr>
        <p:spPr bwMode="auto">
          <a:xfrm>
            <a:off x="4316413" y="2308225"/>
            <a:ext cx="1084262" cy="160338"/>
          </a:xfrm>
          <a:custGeom>
            <a:avLst/>
            <a:gdLst>
              <a:gd name="T0" fmla="*/ 0 w 717"/>
              <a:gd name="T1" fmla="*/ 2147483647 h 182"/>
              <a:gd name="T2" fmla="*/ 2147483647 w 717"/>
              <a:gd name="T3" fmla="*/ 2147483647 h 182"/>
              <a:gd name="T4" fmla="*/ 2147483647 w 717"/>
              <a:gd name="T5" fmla="*/ 2147483647 h 182"/>
              <a:gd name="T6" fmla="*/ 2147483647 w 717"/>
              <a:gd name="T7" fmla="*/ 2147483647 h 182"/>
              <a:gd name="T8" fmla="*/ 2147483647 w 717"/>
              <a:gd name="T9" fmla="*/ 2147483647 h 182"/>
              <a:gd name="T10" fmla="*/ 2147483647 w 717"/>
              <a:gd name="T11" fmla="*/ 2147483647 h 182"/>
              <a:gd name="T12" fmla="*/ 2147483647 w 717"/>
              <a:gd name="T13" fmla="*/ 0 h 182"/>
              <a:gd name="T14" fmla="*/ 2147483647 w 717"/>
              <a:gd name="T15" fmla="*/ 2147483647 h 182"/>
              <a:gd name="T16" fmla="*/ 2147483647 w 717"/>
              <a:gd name="T17" fmla="*/ 2147483647 h 182"/>
              <a:gd name="T18" fmla="*/ 2147483647 w 717"/>
              <a:gd name="T19" fmla="*/ 2147483647 h 182"/>
              <a:gd name="T20" fmla="*/ 2147483647 w 717"/>
              <a:gd name="T21" fmla="*/ 2147483647 h 1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7"/>
              <a:gd name="T34" fmla="*/ 0 h 182"/>
              <a:gd name="T35" fmla="*/ 717 w 717"/>
              <a:gd name="T36" fmla="*/ 182 h 1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7" h="182">
                <a:moveTo>
                  <a:pt x="0" y="182"/>
                </a:moveTo>
                <a:cubicBezTo>
                  <a:pt x="45" y="171"/>
                  <a:pt x="92" y="171"/>
                  <a:pt x="137" y="157"/>
                </a:cubicBezTo>
                <a:cubicBezTo>
                  <a:pt x="176" y="145"/>
                  <a:pt x="215" y="134"/>
                  <a:pt x="253" y="121"/>
                </a:cubicBezTo>
                <a:cubicBezTo>
                  <a:pt x="274" y="114"/>
                  <a:pt x="292" y="98"/>
                  <a:pt x="313" y="91"/>
                </a:cubicBezTo>
                <a:cubicBezTo>
                  <a:pt x="326" y="79"/>
                  <a:pt x="340" y="77"/>
                  <a:pt x="354" y="66"/>
                </a:cubicBezTo>
                <a:cubicBezTo>
                  <a:pt x="389" y="37"/>
                  <a:pt x="334" y="75"/>
                  <a:pt x="379" y="45"/>
                </a:cubicBezTo>
                <a:cubicBezTo>
                  <a:pt x="402" y="11"/>
                  <a:pt x="395" y="26"/>
                  <a:pt x="404" y="0"/>
                </a:cubicBezTo>
                <a:cubicBezTo>
                  <a:pt x="425" y="7"/>
                  <a:pt x="425" y="21"/>
                  <a:pt x="445" y="30"/>
                </a:cubicBezTo>
                <a:cubicBezTo>
                  <a:pt x="464" y="38"/>
                  <a:pt x="490" y="50"/>
                  <a:pt x="510" y="55"/>
                </a:cubicBezTo>
                <a:cubicBezTo>
                  <a:pt x="528" y="73"/>
                  <a:pt x="553" y="73"/>
                  <a:pt x="576" y="81"/>
                </a:cubicBezTo>
                <a:cubicBezTo>
                  <a:pt x="684" y="76"/>
                  <a:pt x="717" y="76"/>
                  <a:pt x="677" y="76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20" name="Freeform 108"/>
          <p:cNvSpPr>
            <a:spLocks/>
          </p:cNvSpPr>
          <p:nvPr/>
        </p:nvSpPr>
        <p:spPr bwMode="auto">
          <a:xfrm>
            <a:off x="4953000" y="1816100"/>
            <a:ext cx="544513" cy="496888"/>
          </a:xfrm>
          <a:custGeom>
            <a:avLst/>
            <a:gdLst>
              <a:gd name="T0" fmla="*/ 0 w 326"/>
              <a:gd name="T1" fmla="*/ 2147483647 h 255"/>
              <a:gd name="T2" fmla="*/ 2147483647 w 326"/>
              <a:gd name="T3" fmla="*/ 2147483647 h 255"/>
              <a:gd name="T4" fmla="*/ 2147483647 w 326"/>
              <a:gd name="T5" fmla="*/ 2147483647 h 255"/>
              <a:gd name="T6" fmla="*/ 2147483647 w 326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255"/>
              <a:gd name="T14" fmla="*/ 326 w 326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255">
                <a:moveTo>
                  <a:pt x="0" y="255"/>
                </a:moveTo>
                <a:cubicBezTo>
                  <a:pt x="46" y="216"/>
                  <a:pt x="92" y="178"/>
                  <a:pt x="120" y="149"/>
                </a:cubicBezTo>
                <a:cubicBezTo>
                  <a:pt x="148" y="120"/>
                  <a:pt x="134" y="107"/>
                  <a:pt x="168" y="82"/>
                </a:cubicBezTo>
                <a:cubicBezTo>
                  <a:pt x="202" y="57"/>
                  <a:pt x="264" y="28"/>
                  <a:pt x="326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21" name="Text Box 71"/>
          <p:cNvSpPr txBox="1">
            <a:spLocks noChangeArrowheads="1"/>
          </p:cNvSpPr>
          <p:nvPr/>
        </p:nvSpPr>
        <p:spPr bwMode="auto">
          <a:xfrm>
            <a:off x="3867150" y="2295525"/>
            <a:ext cx="544513" cy="1984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Santarém</a:t>
            </a:r>
          </a:p>
        </p:txBody>
      </p:sp>
      <p:sp>
        <p:nvSpPr>
          <p:cNvPr id="8330322" name="Text Box 326"/>
          <p:cNvSpPr txBox="1">
            <a:spLocks noChangeArrowheads="1"/>
          </p:cNvSpPr>
          <p:nvPr/>
        </p:nvSpPr>
        <p:spPr bwMode="auto">
          <a:xfrm>
            <a:off x="3587750" y="2951163"/>
            <a:ext cx="536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Miritituba</a:t>
            </a:r>
          </a:p>
        </p:txBody>
      </p:sp>
      <p:sp>
        <p:nvSpPr>
          <p:cNvPr id="8330323" name="Freeform 86"/>
          <p:cNvSpPr>
            <a:spLocks/>
          </p:cNvSpPr>
          <p:nvPr/>
        </p:nvSpPr>
        <p:spPr bwMode="auto">
          <a:xfrm>
            <a:off x="4195763" y="2933700"/>
            <a:ext cx="165100" cy="42863"/>
          </a:xfrm>
          <a:custGeom>
            <a:avLst/>
            <a:gdLst>
              <a:gd name="T0" fmla="*/ 0 w 400"/>
              <a:gd name="T1" fmla="*/ 2147483647 h 50"/>
              <a:gd name="T2" fmla="*/ 2147483647 w 400"/>
              <a:gd name="T3" fmla="*/ 2147483647 h 50"/>
              <a:gd name="T4" fmla="*/ 2147483647 w 400"/>
              <a:gd name="T5" fmla="*/ 0 h 50"/>
              <a:gd name="T6" fmla="*/ 0 60000 65536"/>
              <a:gd name="T7" fmla="*/ 0 60000 65536"/>
              <a:gd name="T8" fmla="*/ 0 60000 65536"/>
              <a:gd name="T9" fmla="*/ 0 w 400"/>
              <a:gd name="T10" fmla="*/ 0 h 50"/>
              <a:gd name="T11" fmla="*/ 400 w 40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0">
                <a:moveTo>
                  <a:pt x="0" y="50"/>
                </a:moveTo>
                <a:cubicBezTo>
                  <a:pt x="86" y="39"/>
                  <a:pt x="173" y="28"/>
                  <a:pt x="240" y="20"/>
                </a:cubicBezTo>
                <a:cubicBezTo>
                  <a:pt x="307" y="12"/>
                  <a:pt x="353" y="6"/>
                  <a:pt x="400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324" name="AutoShape 82"/>
          <p:cNvSpPr>
            <a:spLocks noChangeArrowheads="1"/>
          </p:cNvSpPr>
          <p:nvPr/>
        </p:nvSpPr>
        <p:spPr bwMode="auto">
          <a:xfrm rot="10800000">
            <a:off x="5481638" y="2681288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0325" name="Freeform 30"/>
          <p:cNvSpPr>
            <a:spLocks/>
          </p:cNvSpPr>
          <p:nvPr/>
        </p:nvSpPr>
        <p:spPr bwMode="auto">
          <a:xfrm flipH="1">
            <a:off x="4252913" y="4254500"/>
            <a:ext cx="128587" cy="525463"/>
          </a:xfrm>
          <a:custGeom>
            <a:avLst/>
            <a:gdLst>
              <a:gd name="T0" fmla="*/ 0 w 7186"/>
              <a:gd name="T1" fmla="*/ 2147483647 h 6151"/>
              <a:gd name="T2" fmla="*/ 2147483647 w 7186"/>
              <a:gd name="T3" fmla="*/ 0 h 6151"/>
              <a:gd name="T4" fmla="*/ 0 60000 65536"/>
              <a:gd name="T5" fmla="*/ 0 60000 65536"/>
              <a:gd name="T6" fmla="*/ 0 w 7186"/>
              <a:gd name="T7" fmla="*/ 0 h 6151"/>
              <a:gd name="T8" fmla="*/ 7186 w 7186"/>
              <a:gd name="T9" fmla="*/ 6151 h 6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86" h="6151">
                <a:moveTo>
                  <a:pt x="0" y="6151"/>
                </a:moveTo>
                <a:cubicBezTo>
                  <a:pt x="1458" y="4486"/>
                  <a:pt x="4322" y="2242"/>
                  <a:pt x="7186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26" name="Freeform 67"/>
          <p:cNvSpPr>
            <a:spLocks/>
          </p:cNvSpPr>
          <p:nvPr/>
        </p:nvSpPr>
        <p:spPr bwMode="auto">
          <a:xfrm>
            <a:off x="4160838" y="2992438"/>
            <a:ext cx="103187" cy="1268412"/>
          </a:xfrm>
          <a:custGeom>
            <a:avLst/>
            <a:gdLst>
              <a:gd name="T0" fmla="*/ 2147483647 w 146"/>
              <a:gd name="T1" fmla="*/ 2147483647 h 839"/>
              <a:gd name="T2" fmla="*/ 2147483647 w 146"/>
              <a:gd name="T3" fmla="*/ 2147483647 h 839"/>
              <a:gd name="T4" fmla="*/ 2147483647 w 146"/>
              <a:gd name="T5" fmla="*/ 2147483647 h 839"/>
              <a:gd name="T6" fmla="*/ 2147483647 w 146"/>
              <a:gd name="T7" fmla="*/ 2147483647 h 839"/>
              <a:gd name="T8" fmla="*/ 2147483647 w 146"/>
              <a:gd name="T9" fmla="*/ 2147483647 h 839"/>
              <a:gd name="T10" fmla="*/ 2147483647 w 146"/>
              <a:gd name="T11" fmla="*/ 2147483647 h 839"/>
              <a:gd name="T12" fmla="*/ 2147483647 w 146"/>
              <a:gd name="T13" fmla="*/ 0 h 8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839"/>
              <a:gd name="T23" fmla="*/ 146 w 146"/>
              <a:gd name="T24" fmla="*/ 839 h 8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839">
                <a:moveTo>
                  <a:pt x="146" y="839"/>
                </a:moveTo>
                <a:cubicBezTo>
                  <a:pt x="144" y="792"/>
                  <a:pt x="144" y="744"/>
                  <a:pt x="141" y="697"/>
                </a:cubicBezTo>
                <a:cubicBezTo>
                  <a:pt x="139" y="658"/>
                  <a:pt x="122" y="615"/>
                  <a:pt x="115" y="576"/>
                </a:cubicBezTo>
                <a:cubicBezTo>
                  <a:pt x="109" y="449"/>
                  <a:pt x="106" y="319"/>
                  <a:pt x="95" y="192"/>
                </a:cubicBezTo>
                <a:cubicBezTo>
                  <a:pt x="92" y="153"/>
                  <a:pt x="78" y="113"/>
                  <a:pt x="45" y="91"/>
                </a:cubicBezTo>
                <a:cubicBezTo>
                  <a:pt x="34" y="76"/>
                  <a:pt x="21" y="68"/>
                  <a:pt x="9" y="55"/>
                </a:cubicBezTo>
                <a:cubicBezTo>
                  <a:pt x="0" y="27"/>
                  <a:pt x="4" y="45"/>
                  <a:pt x="4" y="0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27" name="Text Box 71"/>
          <p:cNvSpPr txBox="1">
            <a:spLocks noChangeArrowheads="1"/>
          </p:cNvSpPr>
          <p:nvPr/>
        </p:nvSpPr>
        <p:spPr bwMode="auto">
          <a:xfrm rot="-5400000">
            <a:off x="3955256" y="3434557"/>
            <a:ext cx="515937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BR-163</a:t>
            </a:r>
          </a:p>
        </p:txBody>
      </p:sp>
      <p:sp>
        <p:nvSpPr>
          <p:cNvPr id="8330328" name="AutoShape 86"/>
          <p:cNvSpPr>
            <a:spLocks noChangeArrowheads="1"/>
          </p:cNvSpPr>
          <p:nvPr/>
        </p:nvSpPr>
        <p:spPr bwMode="auto">
          <a:xfrm>
            <a:off x="4108450" y="374332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57</a:t>
            </a:r>
          </a:p>
        </p:txBody>
      </p:sp>
      <p:sp>
        <p:nvSpPr>
          <p:cNvPr id="8330329" name="AutoShape 97"/>
          <p:cNvSpPr>
            <a:spLocks noChangeArrowheads="1"/>
          </p:cNvSpPr>
          <p:nvPr/>
        </p:nvSpPr>
        <p:spPr bwMode="auto">
          <a:xfrm>
            <a:off x="4187825" y="2981325"/>
            <a:ext cx="144463" cy="144463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8330330" name="Forma livre 219"/>
          <p:cNvSpPr>
            <a:spLocks noChangeArrowheads="1"/>
          </p:cNvSpPr>
          <p:nvPr/>
        </p:nvSpPr>
        <p:spPr bwMode="auto">
          <a:xfrm>
            <a:off x="4348163" y="4811713"/>
            <a:ext cx="36512" cy="144462"/>
          </a:xfrm>
          <a:custGeom>
            <a:avLst/>
            <a:gdLst>
              <a:gd name="T0" fmla="*/ 276836 w 28575"/>
              <a:gd name="T1" fmla="*/ 0 h 207168"/>
              <a:gd name="T2" fmla="*/ 0 w 28575"/>
              <a:gd name="T3" fmla="*/ 27720 h 207168"/>
              <a:gd name="T4" fmla="*/ 0 60000 65536"/>
              <a:gd name="T5" fmla="*/ 0 60000 65536"/>
              <a:gd name="T6" fmla="*/ 0 w 28575"/>
              <a:gd name="T7" fmla="*/ 0 h 207168"/>
              <a:gd name="T8" fmla="*/ 28575 w 28575"/>
              <a:gd name="T9" fmla="*/ 207168 h 207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75" h="207168">
                <a:moveTo>
                  <a:pt x="26194" y="0"/>
                </a:moveTo>
                <a:cubicBezTo>
                  <a:pt x="27384" y="90685"/>
                  <a:pt x="28575" y="181371"/>
                  <a:pt x="0" y="20716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31" name="Forma livre 222"/>
          <p:cNvSpPr>
            <a:spLocks noChangeArrowheads="1"/>
          </p:cNvSpPr>
          <p:nvPr/>
        </p:nvSpPr>
        <p:spPr bwMode="auto">
          <a:xfrm>
            <a:off x="4124325" y="5000625"/>
            <a:ext cx="223838" cy="473075"/>
          </a:xfrm>
          <a:custGeom>
            <a:avLst/>
            <a:gdLst>
              <a:gd name="T0" fmla="*/ 4609234 w 147637"/>
              <a:gd name="T1" fmla="*/ 0 h 590550"/>
              <a:gd name="T2" fmla="*/ 743406 w 147637"/>
              <a:gd name="T3" fmla="*/ 143557 h 590550"/>
              <a:gd name="T4" fmla="*/ 148665 w 147637"/>
              <a:gd name="T5" fmla="*/ 209423 h 590550"/>
              <a:gd name="T6" fmla="*/ 0 60000 65536"/>
              <a:gd name="T7" fmla="*/ 0 60000 65536"/>
              <a:gd name="T8" fmla="*/ 0 60000 65536"/>
              <a:gd name="T9" fmla="*/ 0 w 147637"/>
              <a:gd name="T10" fmla="*/ 0 h 590550"/>
              <a:gd name="T11" fmla="*/ 147637 w 147637"/>
              <a:gd name="T12" fmla="*/ 590550 h 590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37" h="590550">
                <a:moveTo>
                  <a:pt x="147637" y="0"/>
                </a:moveTo>
                <a:cubicBezTo>
                  <a:pt x="97631" y="153194"/>
                  <a:pt x="47625" y="306388"/>
                  <a:pt x="23812" y="404813"/>
                </a:cubicBezTo>
                <a:cubicBezTo>
                  <a:pt x="0" y="503238"/>
                  <a:pt x="2381" y="546894"/>
                  <a:pt x="4762" y="59055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32" name="Oval 250"/>
          <p:cNvSpPr>
            <a:spLocks noChangeArrowheads="1"/>
          </p:cNvSpPr>
          <p:nvPr/>
        </p:nvSpPr>
        <p:spPr bwMode="auto">
          <a:xfrm>
            <a:off x="4352925" y="4776788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333" name="Text Box 326"/>
          <p:cNvSpPr txBox="1">
            <a:spLocks noChangeArrowheads="1"/>
          </p:cNvSpPr>
          <p:nvPr/>
        </p:nvSpPr>
        <p:spPr bwMode="auto">
          <a:xfrm>
            <a:off x="3752850" y="5318125"/>
            <a:ext cx="361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330334" name="Forma livre 225"/>
          <p:cNvSpPr>
            <a:spLocks noChangeArrowheads="1"/>
          </p:cNvSpPr>
          <p:nvPr/>
        </p:nvSpPr>
        <p:spPr bwMode="auto">
          <a:xfrm>
            <a:off x="4316413" y="2476500"/>
            <a:ext cx="84137" cy="457200"/>
          </a:xfrm>
          <a:custGeom>
            <a:avLst/>
            <a:gdLst>
              <a:gd name="T0" fmla="*/ 14312 w 100012"/>
              <a:gd name="T1" fmla="*/ 272739 h 542925"/>
              <a:gd name="T2" fmla="*/ 47708 w 100012"/>
              <a:gd name="T3" fmla="*/ 143546 h 542925"/>
              <a:gd name="T4" fmla="*/ 0 w 100012"/>
              <a:gd name="T5" fmla="*/ 0 h 542925"/>
              <a:gd name="T6" fmla="*/ 0 60000 65536"/>
              <a:gd name="T7" fmla="*/ 0 60000 65536"/>
              <a:gd name="T8" fmla="*/ 0 60000 65536"/>
              <a:gd name="T9" fmla="*/ 0 w 100012"/>
              <a:gd name="T10" fmla="*/ 0 h 542925"/>
              <a:gd name="T11" fmla="*/ 100012 w 100012"/>
              <a:gd name="T12" fmla="*/ 542925 h 5429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12" h="542925">
                <a:moveTo>
                  <a:pt x="28575" y="542925"/>
                </a:moveTo>
                <a:cubicBezTo>
                  <a:pt x="64293" y="459581"/>
                  <a:pt x="100012" y="376237"/>
                  <a:pt x="95250" y="285750"/>
                </a:cubicBezTo>
                <a:cubicBezTo>
                  <a:pt x="90488" y="195263"/>
                  <a:pt x="45244" y="97631"/>
                  <a:pt x="0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35" name="Forma livre 230"/>
          <p:cNvSpPr>
            <a:spLocks noChangeArrowheads="1"/>
          </p:cNvSpPr>
          <p:nvPr/>
        </p:nvSpPr>
        <p:spPr bwMode="auto">
          <a:xfrm>
            <a:off x="3619500" y="3160713"/>
            <a:ext cx="385763" cy="800100"/>
          </a:xfrm>
          <a:custGeom>
            <a:avLst/>
            <a:gdLst>
              <a:gd name="T0" fmla="*/ 30443 w 642620"/>
              <a:gd name="T1" fmla="*/ 0 h 1143000"/>
              <a:gd name="T2" fmla="*/ 21779 w 642620"/>
              <a:gd name="T3" fmla="*/ 30749 h 1143000"/>
              <a:gd name="T4" fmla="*/ 16004 w 642620"/>
              <a:gd name="T5" fmla="*/ 46654 h 1143000"/>
              <a:gd name="T6" fmla="*/ 2647 w 642620"/>
              <a:gd name="T7" fmla="*/ 98608 h 1143000"/>
              <a:gd name="T8" fmla="*/ 120 w 642620"/>
              <a:gd name="T9" fmla="*/ 159046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620"/>
              <a:gd name="T16" fmla="*/ 0 h 1143000"/>
              <a:gd name="T17" fmla="*/ 642620 w 642620"/>
              <a:gd name="T18" fmla="*/ 1143000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620" h="1143000">
                <a:moveTo>
                  <a:pt x="642620" y="0"/>
                </a:moveTo>
                <a:cubicBezTo>
                  <a:pt x="576580" y="82550"/>
                  <a:pt x="510540" y="165100"/>
                  <a:pt x="459740" y="220980"/>
                </a:cubicBezTo>
                <a:cubicBezTo>
                  <a:pt x="408940" y="276860"/>
                  <a:pt x="405130" y="254000"/>
                  <a:pt x="337820" y="335280"/>
                </a:cubicBezTo>
                <a:cubicBezTo>
                  <a:pt x="270510" y="416560"/>
                  <a:pt x="111760" y="574040"/>
                  <a:pt x="55880" y="708660"/>
                </a:cubicBezTo>
                <a:cubicBezTo>
                  <a:pt x="0" y="843280"/>
                  <a:pt x="1270" y="993140"/>
                  <a:pt x="2540" y="1143000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36" name="Forma livre 231"/>
          <p:cNvSpPr>
            <a:spLocks noChangeArrowheads="1"/>
          </p:cNvSpPr>
          <p:nvPr/>
        </p:nvSpPr>
        <p:spPr bwMode="auto">
          <a:xfrm>
            <a:off x="4019550" y="3000375"/>
            <a:ext cx="134938" cy="160338"/>
          </a:xfrm>
          <a:custGeom>
            <a:avLst/>
            <a:gdLst>
              <a:gd name="T0" fmla="*/ 81197 w 160020"/>
              <a:gd name="T1" fmla="*/ 0 h 190500"/>
              <a:gd name="T2" fmla="*/ 0 w 160020"/>
              <a:gd name="T3" fmla="*/ 95547 h 190500"/>
              <a:gd name="T4" fmla="*/ 0 60000 65536"/>
              <a:gd name="T5" fmla="*/ 0 60000 65536"/>
              <a:gd name="T6" fmla="*/ 0 w 160020"/>
              <a:gd name="T7" fmla="*/ 0 h 190500"/>
              <a:gd name="T8" fmla="*/ 160020 w 160020"/>
              <a:gd name="T9" fmla="*/ 190500 h 190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020" h="190500">
                <a:moveTo>
                  <a:pt x="160020" y="0"/>
                </a:moveTo>
                <a:lnTo>
                  <a:pt x="0" y="190500"/>
                </a:ln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37" name="Rectangle 68"/>
          <p:cNvSpPr>
            <a:spLocks noChangeArrowheads="1"/>
          </p:cNvSpPr>
          <p:nvPr/>
        </p:nvSpPr>
        <p:spPr bwMode="auto">
          <a:xfrm>
            <a:off x="3960813" y="3135313"/>
            <a:ext cx="73025" cy="68262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338" name="Forma livre 234"/>
          <p:cNvSpPr>
            <a:spLocks noChangeArrowheads="1"/>
          </p:cNvSpPr>
          <p:nvPr/>
        </p:nvSpPr>
        <p:spPr bwMode="auto">
          <a:xfrm>
            <a:off x="3614738" y="3968750"/>
            <a:ext cx="244475" cy="428625"/>
          </a:xfrm>
          <a:custGeom>
            <a:avLst/>
            <a:gdLst>
              <a:gd name="T0" fmla="*/ 0 w 289560"/>
              <a:gd name="T1" fmla="*/ 0 h 510540"/>
              <a:gd name="T2" fmla="*/ 54546 w 289560"/>
              <a:gd name="T3" fmla="*/ 140873 h 510540"/>
              <a:gd name="T4" fmla="*/ 148052 w 289560"/>
              <a:gd name="T5" fmla="*/ 255094 h 510540"/>
              <a:gd name="T6" fmla="*/ 0 60000 65536"/>
              <a:gd name="T7" fmla="*/ 0 60000 65536"/>
              <a:gd name="T8" fmla="*/ 0 60000 65536"/>
              <a:gd name="T9" fmla="*/ 0 w 289560"/>
              <a:gd name="T10" fmla="*/ 0 h 510540"/>
              <a:gd name="T11" fmla="*/ 289560 w 289560"/>
              <a:gd name="T12" fmla="*/ 510540 h 510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560" h="510540">
                <a:moveTo>
                  <a:pt x="0" y="0"/>
                </a:moveTo>
                <a:cubicBezTo>
                  <a:pt x="29210" y="98425"/>
                  <a:pt x="58420" y="196850"/>
                  <a:pt x="106680" y="281940"/>
                </a:cubicBezTo>
                <a:cubicBezTo>
                  <a:pt x="154940" y="367030"/>
                  <a:pt x="289560" y="510540"/>
                  <a:pt x="289560" y="510540"/>
                </a:cubicBezTo>
              </a:path>
            </a:pathLst>
          </a:custGeom>
          <a:noFill/>
          <a:ln w="38100" algn="ctr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39" name="Text Box 326"/>
          <p:cNvSpPr txBox="1">
            <a:spLocks noChangeArrowheads="1"/>
          </p:cNvSpPr>
          <p:nvPr/>
        </p:nvSpPr>
        <p:spPr bwMode="auto">
          <a:xfrm>
            <a:off x="3046413" y="4008438"/>
            <a:ext cx="4238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Juruena</a:t>
            </a:r>
          </a:p>
        </p:txBody>
      </p:sp>
      <p:sp>
        <p:nvSpPr>
          <p:cNvPr id="8330340" name="AutoShape 110"/>
          <p:cNvSpPr>
            <a:spLocks noChangeArrowheads="1"/>
          </p:cNvSpPr>
          <p:nvPr/>
        </p:nvSpPr>
        <p:spPr bwMode="auto">
          <a:xfrm rot="10800000">
            <a:off x="3667125" y="4171950"/>
            <a:ext cx="77788" cy="5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0341" name="Line 123"/>
          <p:cNvSpPr>
            <a:spLocks noChangeShapeType="1"/>
          </p:cNvSpPr>
          <p:nvPr/>
        </p:nvSpPr>
        <p:spPr bwMode="auto">
          <a:xfrm>
            <a:off x="3500438" y="4073525"/>
            <a:ext cx="19050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342" name="Text Box 326"/>
          <p:cNvSpPr txBox="1">
            <a:spLocks noChangeArrowheads="1"/>
          </p:cNvSpPr>
          <p:nvPr/>
        </p:nvSpPr>
        <p:spPr bwMode="auto">
          <a:xfrm>
            <a:off x="3886200" y="4364038"/>
            <a:ext cx="4079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P.Gaúchos</a:t>
            </a:r>
          </a:p>
        </p:txBody>
      </p:sp>
      <p:sp>
        <p:nvSpPr>
          <p:cNvPr id="8330343" name="AutoShape 109"/>
          <p:cNvSpPr>
            <a:spLocks noChangeArrowheads="1"/>
          </p:cNvSpPr>
          <p:nvPr/>
        </p:nvSpPr>
        <p:spPr bwMode="auto">
          <a:xfrm rot="10800000">
            <a:off x="3803650" y="4357688"/>
            <a:ext cx="77788" cy="5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0344" name="Freeform 101"/>
          <p:cNvSpPr>
            <a:spLocks/>
          </p:cNvSpPr>
          <p:nvPr/>
        </p:nvSpPr>
        <p:spPr bwMode="auto">
          <a:xfrm>
            <a:off x="3236913" y="4600575"/>
            <a:ext cx="177800" cy="200025"/>
          </a:xfrm>
          <a:custGeom>
            <a:avLst/>
            <a:gdLst>
              <a:gd name="T0" fmla="*/ 0 w 90"/>
              <a:gd name="T1" fmla="*/ 2147483647 h 153"/>
              <a:gd name="T2" fmla="*/ 2147483647 w 90"/>
              <a:gd name="T3" fmla="*/ 2147483647 h 153"/>
              <a:gd name="T4" fmla="*/ 2147483647 w 90"/>
              <a:gd name="T5" fmla="*/ 2147483647 h 153"/>
              <a:gd name="T6" fmla="*/ 2147483647 w 90"/>
              <a:gd name="T7" fmla="*/ 0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53"/>
              <a:gd name="T14" fmla="*/ 90 w 90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53">
                <a:moveTo>
                  <a:pt x="0" y="153"/>
                </a:moveTo>
                <a:cubicBezTo>
                  <a:pt x="11" y="142"/>
                  <a:pt x="22" y="131"/>
                  <a:pt x="30" y="114"/>
                </a:cubicBezTo>
                <a:cubicBezTo>
                  <a:pt x="38" y="97"/>
                  <a:pt x="41" y="70"/>
                  <a:pt x="51" y="51"/>
                </a:cubicBezTo>
                <a:cubicBezTo>
                  <a:pt x="61" y="32"/>
                  <a:pt x="75" y="16"/>
                  <a:pt x="90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45" name="Text Box 326"/>
          <p:cNvSpPr txBox="1">
            <a:spLocks noChangeArrowheads="1"/>
          </p:cNvSpPr>
          <p:nvPr/>
        </p:nvSpPr>
        <p:spPr bwMode="auto">
          <a:xfrm>
            <a:off x="2995613" y="4849813"/>
            <a:ext cx="3016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Vilhena</a:t>
            </a:r>
          </a:p>
        </p:txBody>
      </p:sp>
      <p:sp>
        <p:nvSpPr>
          <p:cNvPr id="8330346" name="Freeform 104"/>
          <p:cNvSpPr>
            <a:spLocks/>
          </p:cNvSpPr>
          <p:nvPr/>
        </p:nvSpPr>
        <p:spPr bwMode="auto">
          <a:xfrm>
            <a:off x="3417888" y="4210050"/>
            <a:ext cx="268287" cy="382588"/>
          </a:xfrm>
          <a:custGeom>
            <a:avLst/>
            <a:gdLst>
              <a:gd name="T0" fmla="*/ 0 w 201"/>
              <a:gd name="T1" fmla="*/ 2147483647 h 234"/>
              <a:gd name="T2" fmla="*/ 2147483647 w 201"/>
              <a:gd name="T3" fmla="*/ 2147483647 h 234"/>
              <a:gd name="T4" fmla="*/ 2147483647 w 201"/>
              <a:gd name="T5" fmla="*/ 2147483647 h 234"/>
              <a:gd name="T6" fmla="*/ 2147483647 w 201"/>
              <a:gd name="T7" fmla="*/ 2147483647 h 234"/>
              <a:gd name="T8" fmla="*/ 2147483647 w 201"/>
              <a:gd name="T9" fmla="*/ 0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234"/>
              <a:gd name="T17" fmla="*/ 201 w 201"/>
              <a:gd name="T18" fmla="*/ 234 h 2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234">
                <a:moveTo>
                  <a:pt x="0" y="234"/>
                </a:moveTo>
                <a:cubicBezTo>
                  <a:pt x="26" y="215"/>
                  <a:pt x="53" y="197"/>
                  <a:pt x="72" y="177"/>
                </a:cubicBezTo>
                <a:cubicBezTo>
                  <a:pt x="91" y="157"/>
                  <a:pt x="102" y="137"/>
                  <a:pt x="117" y="114"/>
                </a:cubicBezTo>
                <a:cubicBezTo>
                  <a:pt x="132" y="91"/>
                  <a:pt x="151" y="61"/>
                  <a:pt x="165" y="42"/>
                </a:cubicBezTo>
                <a:cubicBezTo>
                  <a:pt x="179" y="23"/>
                  <a:pt x="190" y="11"/>
                  <a:pt x="201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47" name="Text Box 106"/>
          <p:cNvSpPr txBox="1">
            <a:spLocks noChangeArrowheads="1"/>
          </p:cNvSpPr>
          <p:nvPr/>
        </p:nvSpPr>
        <p:spPr bwMode="auto">
          <a:xfrm rot="-2645109">
            <a:off x="3225800" y="4424363"/>
            <a:ext cx="42386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MT-319</a:t>
            </a:r>
          </a:p>
        </p:txBody>
      </p:sp>
      <p:sp>
        <p:nvSpPr>
          <p:cNvPr id="8330348" name="Freeform 108"/>
          <p:cNvSpPr>
            <a:spLocks/>
          </p:cNvSpPr>
          <p:nvPr/>
        </p:nvSpPr>
        <p:spPr bwMode="auto">
          <a:xfrm>
            <a:off x="3609975" y="4389438"/>
            <a:ext cx="217488" cy="7937"/>
          </a:xfrm>
          <a:custGeom>
            <a:avLst/>
            <a:gdLst>
              <a:gd name="T0" fmla="*/ 0 w 163"/>
              <a:gd name="T1" fmla="*/ 2147483647 h 5"/>
              <a:gd name="T2" fmla="*/ 2147483647 w 163"/>
              <a:gd name="T3" fmla="*/ 0 h 5"/>
              <a:gd name="T4" fmla="*/ 0 60000 65536"/>
              <a:gd name="T5" fmla="*/ 0 60000 65536"/>
              <a:gd name="T6" fmla="*/ 0 w 163"/>
              <a:gd name="T7" fmla="*/ 0 h 5"/>
              <a:gd name="T8" fmla="*/ 163 w 163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" h="5">
                <a:moveTo>
                  <a:pt x="0" y="5"/>
                </a:moveTo>
                <a:cubicBezTo>
                  <a:pt x="0" y="5"/>
                  <a:pt x="81" y="2"/>
                  <a:pt x="163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349" name="Oval 250"/>
          <p:cNvSpPr>
            <a:spLocks noChangeArrowheads="1"/>
          </p:cNvSpPr>
          <p:nvPr/>
        </p:nvSpPr>
        <p:spPr bwMode="auto">
          <a:xfrm>
            <a:off x="3197225" y="477678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350" name="Forma livre 250"/>
          <p:cNvSpPr>
            <a:spLocks noChangeArrowheads="1"/>
          </p:cNvSpPr>
          <p:nvPr/>
        </p:nvSpPr>
        <p:spPr bwMode="auto">
          <a:xfrm>
            <a:off x="3859213" y="4395788"/>
            <a:ext cx="369887" cy="339725"/>
          </a:xfrm>
          <a:custGeom>
            <a:avLst/>
            <a:gdLst>
              <a:gd name="T0" fmla="*/ 0 w 438150"/>
              <a:gd name="T1" fmla="*/ 0 h 404812"/>
              <a:gd name="T2" fmla="*/ 81952 w 438150"/>
              <a:gd name="T3" fmla="*/ 123132 h 404812"/>
              <a:gd name="T4" fmla="*/ 221752 w 438150"/>
              <a:gd name="T5" fmla="*/ 201272 h 404812"/>
              <a:gd name="T6" fmla="*/ 0 60000 65536"/>
              <a:gd name="T7" fmla="*/ 0 60000 65536"/>
              <a:gd name="T8" fmla="*/ 0 60000 65536"/>
              <a:gd name="T9" fmla="*/ 0 w 438150"/>
              <a:gd name="T10" fmla="*/ 0 h 404812"/>
              <a:gd name="T11" fmla="*/ 438150 w 438150"/>
              <a:gd name="T12" fmla="*/ 404812 h 404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150" h="404812">
                <a:moveTo>
                  <a:pt x="0" y="0"/>
                </a:moveTo>
                <a:cubicBezTo>
                  <a:pt x="44450" y="90090"/>
                  <a:pt x="88900" y="180181"/>
                  <a:pt x="161925" y="247650"/>
                </a:cubicBezTo>
                <a:cubicBezTo>
                  <a:pt x="234950" y="315119"/>
                  <a:pt x="336550" y="359965"/>
                  <a:pt x="438150" y="404812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51" name="Forma livre 251"/>
          <p:cNvSpPr>
            <a:spLocks noChangeArrowheads="1"/>
          </p:cNvSpPr>
          <p:nvPr/>
        </p:nvSpPr>
        <p:spPr bwMode="auto">
          <a:xfrm>
            <a:off x="4224338" y="4735513"/>
            <a:ext cx="136525" cy="52387"/>
          </a:xfrm>
          <a:custGeom>
            <a:avLst/>
            <a:gdLst>
              <a:gd name="T0" fmla="*/ 0 w 161925"/>
              <a:gd name="T1" fmla="*/ 0 h 61913"/>
              <a:gd name="T2" fmla="*/ 81643 w 161925"/>
              <a:gd name="T3" fmla="*/ 31552 h 61913"/>
              <a:gd name="T4" fmla="*/ 0 60000 65536"/>
              <a:gd name="T5" fmla="*/ 0 60000 65536"/>
              <a:gd name="T6" fmla="*/ 0 w 161925"/>
              <a:gd name="T7" fmla="*/ 0 h 61913"/>
              <a:gd name="T8" fmla="*/ 161925 w 161925"/>
              <a:gd name="T9" fmla="*/ 61913 h 619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925" h="61913">
                <a:moveTo>
                  <a:pt x="0" y="0"/>
                </a:moveTo>
                <a:cubicBezTo>
                  <a:pt x="63103" y="26591"/>
                  <a:pt x="126206" y="53182"/>
                  <a:pt x="161925" y="61913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52" name="Text Box 95"/>
          <p:cNvSpPr txBox="1">
            <a:spLocks noChangeArrowheads="1"/>
          </p:cNvSpPr>
          <p:nvPr/>
        </p:nvSpPr>
        <p:spPr bwMode="auto">
          <a:xfrm rot="2578915">
            <a:off x="3825875" y="4479925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330353" name="AutoShape 59"/>
          <p:cNvSpPr>
            <a:spLocks noChangeArrowheads="1"/>
          </p:cNvSpPr>
          <p:nvPr/>
        </p:nvSpPr>
        <p:spPr bwMode="auto">
          <a:xfrm>
            <a:off x="3770313" y="346075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330354" name="AutoShape 77"/>
          <p:cNvSpPr>
            <a:spLocks noChangeArrowheads="1"/>
          </p:cNvSpPr>
          <p:nvPr/>
        </p:nvSpPr>
        <p:spPr bwMode="auto">
          <a:xfrm>
            <a:off x="3573463" y="3952875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8330355" name="AutoShape 78"/>
          <p:cNvSpPr>
            <a:spLocks noChangeArrowheads="1"/>
          </p:cNvSpPr>
          <p:nvPr/>
        </p:nvSpPr>
        <p:spPr bwMode="auto">
          <a:xfrm>
            <a:off x="3995738" y="318770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8330356" name="AutoShape 82"/>
          <p:cNvSpPr>
            <a:spLocks noChangeArrowheads="1"/>
          </p:cNvSpPr>
          <p:nvPr/>
        </p:nvSpPr>
        <p:spPr bwMode="auto">
          <a:xfrm>
            <a:off x="3479800" y="3709988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8330357" name="AutoShape 83"/>
          <p:cNvSpPr>
            <a:spLocks noChangeArrowheads="1"/>
          </p:cNvSpPr>
          <p:nvPr/>
        </p:nvSpPr>
        <p:spPr bwMode="auto">
          <a:xfrm>
            <a:off x="3743325" y="321945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8330358" name="AutoShape 117"/>
          <p:cNvSpPr>
            <a:spLocks noChangeArrowheads="1"/>
          </p:cNvSpPr>
          <p:nvPr/>
        </p:nvSpPr>
        <p:spPr bwMode="auto">
          <a:xfrm>
            <a:off x="3754438" y="4103688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8330359" name="Text Box 326"/>
          <p:cNvSpPr txBox="1">
            <a:spLocks noChangeArrowheads="1"/>
          </p:cNvSpPr>
          <p:nvPr/>
        </p:nvSpPr>
        <p:spPr bwMode="auto">
          <a:xfrm>
            <a:off x="2200275" y="3651250"/>
            <a:ext cx="3381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Humaitá</a:t>
            </a:r>
          </a:p>
        </p:txBody>
      </p:sp>
      <p:sp>
        <p:nvSpPr>
          <p:cNvPr id="8330360" name="Oval 250"/>
          <p:cNvSpPr>
            <a:spLocks noChangeArrowheads="1"/>
          </p:cNvSpPr>
          <p:nvPr/>
        </p:nvSpPr>
        <p:spPr bwMode="auto">
          <a:xfrm>
            <a:off x="2347913" y="3954463"/>
            <a:ext cx="63500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361" name="Text Box 326"/>
          <p:cNvSpPr txBox="1">
            <a:spLocks noChangeArrowheads="1"/>
          </p:cNvSpPr>
          <p:nvPr/>
        </p:nvSpPr>
        <p:spPr bwMode="auto">
          <a:xfrm>
            <a:off x="1819275" y="3873500"/>
            <a:ext cx="5492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Porto Velho</a:t>
            </a:r>
          </a:p>
        </p:txBody>
      </p:sp>
      <p:sp>
        <p:nvSpPr>
          <p:cNvPr id="8330362" name="Forma livre 283"/>
          <p:cNvSpPr>
            <a:spLocks noChangeArrowheads="1"/>
          </p:cNvSpPr>
          <p:nvPr/>
        </p:nvSpPr>
        <p:spPr bwMode="auto">
          <a:xfrm>
            <a:off x="3306763" y="2468563"/>
            <a:ext cx="974725" cy="249237"/>
          </a:xfrm>
          <a:custGeom>
            <a:avLst/>
            <a:gdLst>
              <a:gd name="T0" fmla="*/ 581661 w 1158240"/>
              <a:gd name="T1" fmla="*/ 0 h 297180"/>
              <a:gd name="T2" fmla="*/ 417112 w 1158240"/>
              <a:gd name="T3" fmla="*/ 33924 h 297180"/>
              <a:gd name="T4" fmla="*/ 126282 w 1158240"/>
              <a:gd name="T5" fmla="*/ 105539 h 297180"/>
              <a:gd name="T6" fmla="*/ 0 w 1158240"/>
              <a:gd name="T7" fmla="*/ 147001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63" name="Text Box 326"/>
          <p:cNvSpPr txBox="1">
            <a:spLocks noChangeArrowheads="1"/>
          </p:cNvSpPr>
          <p:nvPr/>
        </p:nvSpPr>
        <p:spPr bwMode="auto">
          <a:xfrm>
            <a:off x="2846388" y="2593975"/>
            <a:ext cx="536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Manaus</a:t>
            </a:r>
          </a:p>
        </p:txBody>
      </p:sp>
      <p:sp>
        <p:nvSpPr>
          <p:cNvPr id="8330364" name="Oval 250"/>
          <p:cNvSpPr>
            <a:spLocks noChangeArrowheads="1"/>
          </p:cNvSpPr>
          <p:nvPr/>
        </p:nvSpPr>
        <p:spPr bwMode="auto">
          <a:xfrm>
            <a:off x="3278188" y="2698750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365" name="Text Box 326"/>
          <p:cNvSpPr txBox="1">
            <a:spLocks noChangeArrowheads="1"/>
          </p:cNvSpPr>
          <p:nvPr/>
        </p:nvSpPr>
        <p:spPr bwMode="auto">
          <a:xfrm>
            <a:off x="1008063" y="4035425"/>
            <a:ext cx="70961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Rio Branco</a:t>
            </a:r>
          </a:p>
        </p:txBody>
      </p:sp>
      <p:sp>
        <p:nvSpPr>
          <p:cNvPr id="8330366" name="Freeform 61"/>
          <p:cNvSpPr>
            <a:spLocks/>
          </p:cNvSpPr>
          <p:nvPr/>
        </p:nvSpPr>
        <p:spPr bwMode="auto">
          <a:xfrm>
            <a:off x="1127125" y="2728913"/>
            <a:ext cx="2160588" cy="381000"/>
          </a:xfrm>
          <a:custGeom>
            <a:avLst/>
            <a:gdLst>
              <a:gd name="T0" fmla="*/ 2147483647 w 10000"/>
              <a:gd name="T1" fmla="*/ 0 h 10000"/>
              <a:gd name="T2" fmla="*/ 2147483647 w 10000"/>
              <a:gd name="T3" fmla="*/ 2147483647 h 10000"/>
              <a:gd name="T4" fmla="*/ 0 w 10000"/>
              <a:gd name="T5" fmla="*/ 2147483647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10000">
                <a:moveTo>
                  <a:pt x="10000" y="0"/>
                </a:moveTo>
                <a:cubicBezTo>
                  <a:pt x="8194" y="1008"/>
                  <a:pt x="7027" y="9691"/>
                  <a:pt x="3221" y="1408"/>
                </a:cubicBezTo>
                <a:cubicBezTo>
                  <a:pt x="833" y="339"/>
                  <a:pt x="1752" y="10000"/>
                  <a:pt x="0" y="6297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67" name="AutoShape 97"/>
          <p:cNvSpPr>
            <a:spLocks noChangeArrowheads="1"/>
          </p:cNvSpPr>
          <p:nvPr/>
        </p:nvSpPr>
        <p:spPr bwMode="auto">
          <a:xfrm>
            <a:off x="3278188" y="2695575"/>
            <a:ext cx="66675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368" name="Forma livre 300"/>
          <p:cNvSpPr>
            <a:spLocks noChangeArrowheads="1"/>
          </p:cNvSpPr>
          <p:nvPr/>
        </p:nvSpPr>
        <p:spPr bwMode="auto">
          <a:xfrm>
            <a:off x="4705350" y="5776913"/>
            <a:ext cx="242888" cy="241300"/>
          </a:xfrm>
          <a:custGeom>
            <a:avLst/>
            <a:gdLst>
              <a:gd name="T0" fmla="*/ 5811 w 672042"/>
              <a:gd name="T1" fmla="*/ 0 h 285750"/>
              <a:gd name="T2" fmla="*/ 4226 w 672042"/>
              <a:gd name="T3" fmla="*/ 38600 h 285750"/>
              <a:gd name="T4" fmla="*/ 31165 w 672042"/>
              <a:gd name="T5" fmla="*/ 88456 h 285750"/>
              <a:gd name="T6" fmla="*/ 116734 w 672042"/>
              <a:gd name="T7" fmla="*/ 130271 h 285750"/>
              <a:gd name="T8" fmla="*/ 335412 w 672042"/>
              <a:gd name="T9" fmla="*/ 144746 h 285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042"/>
              <a:gd name="T16" fmla="*/ 0 h 285750"/>
              <a:gd name="T17" fmla="*/ 672042 w 672042"/>
              <a:gd name="T18" fmla="*/ 285750 h 285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042" h="285750">
                <a:moveTo>
                  <a:pt x="11642" y="0"/>
                </a:moveTo>
                <a:cubicBezTo>
                  <a:pt x="5821" y="23548"/>
                  <a:pt x="0" y="47096"/>
                  <a:pt x="8467" y="76200"/>
                </a:cubicBezTo>
                <a:cubicBezTo>
                  <a:pt x="16934" y="105304"/>
                  <a:pt x="24871" y="144463"/>
                  <a:pt x="62442" y="174625"/>
                </a:cubicBezTo>
                <a:cubicBezTo>
                  <a:pt x="100013" y="204787"/>
                  <a:pt x="132292" y="238654"/>
                  <a:pt x="233892" y="257175"/>
                </a:cubicBezTo>
                <a:cubicBezTo>
                  <a:pt x="335492" y="275696"/>
                  <a:pt x="503767" y="280723"/>
                  <a:pt x="672042" y="28575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69" name="Text Box 326"/>
          <p:cNvSpPr txBox="1">
            <a:spLocks noChangeArrowheads="1"/>
          </p:cNvSpPr>
          <p:nvPr/>
        </p:nvSpPr>
        <p:spPr bwMode="auto">
          <a:xfrm>
            <a:off x="4967288" y="5967413"/>
            <a:ext cx="796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Santos/Paranaguá</a:t>
            </a:r>
          </a:p>
        </p:txBody>
      </p:sp>
      <p:sp>
        <p:nvSpPr>
          <p:cNvPr id="8330370" name="Text Box 326"/>
          <p:cNvSpPr txBox="1">
            <a:spLocks noChangeArrowheads="1"/>
          </p:cNvSpPr>
          <p:nvPr/>
        </p:nvSpPr>
        <p:spPr bwMode="auto">
          <a:xfrm>
            <a:off x="4752975" y="5738813"/>
            <a:ext cx="6429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Alto Araguaia</a:t>
            </a:r>
          </a:p>
        </p:txBody>
      </p:sp>
      <p:sp>
        <p:nvSpPr>
          <p:cNvPr id="8330371" name="Forma livre 279"/>
          <p:cNvSpPr>
            <a:spLocks noChangeArrowheads="1"/>
          </p:cNvSpPr>
          <p:nvPr/>
        </p:nvSpPr>
        <p:spPr bwMode="auto">
          <a:xfrm>
            <a:off x="5670550" y="2300288"/>
            <a:ext cx="295275" cy="1398587"/>
          </a:xfrm>
          <a:custGeom>
            <a:avLst/>
            <a:gdLst>
              <a:gd name="T0" fmla="*/ 0 w 351631"/>
              <a:gd name="T1" fmla="*/ 0 h 1662113"/>
              <a:gd name="T2" fmla="*/ 56677 w 351631"/>
              <a:gd name="T3" fmla="*/ 116957 h 1662113"/>
              <a:gd name="T4" fmla="*/ 160587 w 351631"/>
              <a:gd name="T5" fmla="*/ 358032 h 1662113"/>
              <a:gd name="T6" fmla="*/ 139332 w 351631"/>
              <a:gd name="T7" fmla="*/ 551368 h 1662113"/>
              <a:gd name="T8" fmla="*/ 148779 w 351631"/>
              <a:gd name="T9" fmla="*/ 680260 h 1662113"/>
              <a:gd name="T10" fmla="*/ 113355 w 351631"/>
              <a:gd name="T11" fmla="*/ 833020 h 1662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1631"/>
              <a:gd name="T19" fmla="*/ 0 h 1662113"/>
              <a:gd name="T20" fmla="*/ 351631 w 351631"/>
              <a:gd name="T21" fmla="*/ 1662113 h 1662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1631" h="1662113">
                <a:moveTo>
                  <a:pt x="0" y="0"/>
                </a:moveTo>
                <a:cubicBezTo>
                  <a:pt x="30162" y="57150"/>
                  <a:pt x="60325" y="114301"/>
                  <a:pt x="114300" y="233363"/>
                </a:cubicBezTo>
                <a:cubicBezTo>
                  <a:pt x="168275" y="352426"/>
                  <a:pt x="296069" y="569912"/>
                  <a:pt x="323850" y="714375"/>
                </a:cubicBezTo>
                <a:cubicBezTo>
                  <a:pt x="351631" y="858838"/>
                  <a:pt x="284957" y="992982"/>
                  <a:pt x="280988" y="1100138"/>
                </a:cubicBezTo>
                <a:cubicBezTo>
                  <a:pt x="277019" y="1207294"/>
                  <a:pt x="308769" y="1263651"/>
                  <a:pt x="300038" y="1357313"/>
                </a:cubicBezTo>
                <a:cubicBezTo>
                  <a:pt x="291307" y="1450976"/>
                  <a:pt x="246062" y="1589088"/>
                  <a:pt x="228600" y="16621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72" name="AutoShape 70"/>
          <p:cNvSpPr>
            <a:spLocks noChangeArrowheads="1"/>
          </p:cNvSpPr>
          <p:nvPr/>
        </p:nvSpPr>
        <p:spPr bwMode="auto">
          <a:xfrm>
            <a:off x="5608638" y="2244725"/>
            <a:ext cx="65087" cy="587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373" name="Rectangle 84"/>
          <p:cNvSpPr>
            <a:spLocks noChangeArrowheads="1"/>
          </p:cNvSpPr>
          <p:nvPr/>
        </p:nvSpPr>
        <p:spPr bwMode="auto">
          <a:xfrm>
            <a:off x="5883275" y="3384550"/>
            <a:ext cx="71438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374" name="Oval 250"/>
          <p:cNvSpPr>
            <a:spLocks noChangeArrowheads="1"/>
          </p:cNvSpPr>
          <p:nvPr/>
        </p:nvSpPr>
        <p:spPr bwMode="auto">
          <a:xfrm>
            <a:off x="5915025" y="3070225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375" name="AutoShape 87"/>
          <p:cNvSpPr>
            <a:spLocks noChangeArrowheads="1"/>
          </p:cNvSpPr>
          <p:nvPr/>
        </p:nvSpPr>
        <p:spPr bwMode="auto">
          <a:xfrm>
            <a:off x="5837238" y="3130550"/>
            <a:ext cx="122237" cy="12223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98</a:t>
            </a:r>
          </a:p>
        </p:txBody>
      </p:sp>
      <p:sp>
        <p:nvSpPr>
          <p:cNvPr id="8330376" name="Forma livre 281"/>
          <p:cNvSpPr>
            <a:spLocks noChangeArrowheads="1"/>
          </p:cNvSpPr>
          <p:nvPr/>
        </p:nvSpPr>
        <p:spPr bwMode="auto">
          <a:xfrm>
            <a:off x="5599113" y="3690938"/>
            <a:ext cx="268287" cy="1036637"/>
          </a:xfrm>
          <a:custGeom>
            <a:avLst/>
            <a:gdLst>
              <a:gd name="T0" fmla="*/ 204090 w 300038"/>
              <a:gd name="T1" fmla="*/ 0 h 1209675"/>
              <a:gd name="T2" fmla="*/ 126341 w 300038"/>
              <a:gd name="T3" fmla="*/ 241177 h 1209675"/>
              <a:gd name="T4" fmla="*/ 97185 w 300038"/>
              <a:gd name="T5" fmla="*/ 443032 h 1209675"/>
              <a:gd name="T6" fmla="*/ 0 w 300038"/>
              <a:gd name="T7" fmla="*/ 665860 h 1209675"/>
              <a:gd name="T8" fmla="*/ 0 60000 65536"/>
              <a:gd name="T9" fmla="*/ 0 60000 65536"/>
              <a:gd name="T10" fmla="*/ 0 60000 65536"/>
              <a:gd name="T11" fmla="*/ 0 60000 65536"/>
              <a:gd name="T12" fmla="*/ 0 w 300038"/>
              <a:gd name="T13" fmla="*/ 0 h 1209675"/>
              <a:gd name="T14" fmla="*/ 300038 w 300038"/>
              <a:gd name="T15" fmla="*/ 1209675 h 1209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8" h="1209675">
                <a:moveTo>
                  <a:pt x="300038" y="0"/>
                </a:moveTo>
                <a:cubicBezTo>
                  <a:pt x="255985" y="152003"/>
                  <a:pt x="211932" y="304006"/>
                  <a:pt x="185738" y="438150"/>
                </a:cubicBezTo>
                <a:cubicBezTo>
                  <a:pt x="159544" y="572294"/>
                  <a:pt x="173831" y="676275"/>
                  <a:pt x="142875" y="804862"/>
                </a:cubicBezTo>
                <a:cubicBezTo>
                  <a:pt x="111919" y="933450"/>
                  <a:pt x="55959" y="1071562"/>
                  <a:pt x="0" y="12096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77" name="Oval 250"/>
          <p:cNvSpPr>
            <a:spLocks noChangeArrowheads="1"/>
          </p:cNvSpPr>
          <p:nvPr/>
        </p:nvSpPr>
        <p:spPr bwMode="auto">
          <a:xfrm>
            <a:off x="5686425" y="4397375"/>
            <a:ext cx="60325" cy="539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378" name="Forma livre 282"/>
          <p:cNvSpPr>
            <a:spLocks noChangeArrowheads="1"/>
          </p:cNvSpPr>
          <p:nvPr/>
        </p:nvSpPr>
        <p:spPr bwMode="auto">
          <a:xfrm>
            <a:off x="5537200" y="4711700"/>
            <a:ext cx="61913" cy="787400"/>
          </a:xfrm>
          <a:custGeom>
            <a:avLst/>
            <a:gdLst>
              <a:gd name="T0" fmla="*/ 74268 w 95250"/>
              <a:gd name="T1" fmla="*/ 0 h 471488"/>
              <a:gd name="T2" fmla="*/ 25994 w 95250"/>
              <a:gd name="T3" fmla="*/ 8032400 h 471488"/>
              <a:gd name="T4" fmla="*/ 0 w 95250"/>
              <a:gd name="T5" fmla="*/ 15003917 h 471488"/>
              <a:gd name="T6" fmla="*/ 0 60000 65536"/>
              <a:gd name="T7" fmla="*/ 0 60000 65536"/>
              <a:gd name="T8" fmla="*/ 0 60000 65536"/>
              <a:gd name="T9" fmla="*/ 0 w 95250"/>
              <a:gd name="T10" fmla="*/ 0 h 471488"/>
              <a:gd name="T11" fmla="*/ 95250 w 95250"/>
              <a:gd name="T12" fmla="*/ 471488 h 47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50" h="471488">
                <a:moveTo>
                  <a:pt x="95250" y="0"/>
                </a:moveTo>
                <a:cubicBezTo>
                  <a:pt x="72231" y="86916"/>
                  <a:pt x="49213" y="173832"/>
                  <a:pt x="33338" y="252413"/>
                </a:cubicBezTo>
                <a:cubicBezTo>
                  <a:pt x="17463" y="330994"/>
                  <a:pt x="8731" y="401241"/>
                  <a:pt x="0" y="471488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79" name="AutoShape 56"/>
          <p:cNvSpPr>
            <a:spLocks noChangeArrowheads="1"/>
          </p:cNvSpPr>
          <p:nvPr/>
        </p:nvSpPr>
        <p:spPr bwMode="auto">
          <a:xfrm>
            <a:off x="5340350" y="225901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8330380" name="AutoShape 63"/>
          <p:cNvSpPr>
            <a:spLocks noChangeArrowheads="1"/>
          </p:cNvSpPr>
          <p:nvPr/>
        </p:nvSpPr>
        <p:spPr bwMode="auto">
          <a:xfrm>
            <a:off x="5338763" y="2409825"/>
            <a:ext cx="144462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8330381" name="Forma livre 288"/>
          <p:cNvSpPr>
            <a:spLocks noChangeArrowheads="1"/>
          </p:cNvSpPr>
          <p:nvPr/>
        </p:nvSpPr>
        <p:spPr bwMode="auto">
          <a:xfrm>
            <a:off x="5737225" y="3098800"/>
            <a:ext cx="182563" cy="90488"/>
          </a:xfrm>
          <a:custGeom>
            <a:avLst/>
            <a:gdLst>
              <a:gd name="T0" fmla="*/ 109809 w 215900"/>
              <a:gd name="T1" fmla="*/ 0 h 107950"/>
              <a:gd name="T2" fmla="*/ 0 w 215900"/>
              <a:gd name="T3" fmla="*/ 37753 h 107950"/>
              <a:gd name="T4" fmla="*/ 0 60000 65536"/>
              <a:gd name="T5" fmla="*/ 0 60000 65536"/>
              <a:gd name="T6" fmla="*/ 0 w 215900"/>
              <a:gd name="T7" fmla="*/ 0 h 107950"/>
              <a:gd name="T8" fmla="*/ 215900 w 215900"/>
              <a:gd name="T9" fmla="*/ 107950 h 107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5900" h="107950">
                <a:moveTo>
                  <a:pt x="215900" y="0"/>
                </a:moveTo>
                <a:cubicBezTo>
                  <a:pt x="139171" y="53975"/>
                  <a:pt x="62442" y="107950"/>
                  <a:pt x="0" y="7620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30382" name="Forma livre 290"/>
          <p:cNvSpPr>
            <a:spLocks noChangeArrowheads="1"/>
          </p:cNvSpPr>
          <p:nvPr/>
        </p:nvSpPr>
        <p:spPr bwMode="auto">
          <a:xfrm>
            <a:off x="5430838" y="3152775"/>
            <a:ext cx="263525" cy="228600"/>
          </a:xfrm>
          <a:custGeom>
            <a:avLst/>
            <a:gdLst>
              <a:gd name="T0" fmla="*/ 155817 w 314325"/>
              <a:gd name="T1" fmla="*/ 0 h 271462"/>
              <a:gd name="T2" fmla="*/ 0 w 314325"/>
              <a:gd name="T3" fmla="*/ 136370 h 271462"/>
              <a:gd name="T4" fmla="*/ 0 60000 65536"/>
              <a:gd name="T5" fmla="*/ 0 60000 65536"/>
              <a:gd name="T6" fmla="*/ 0 w 314325"/>
              <a:gd name="T7" fmla="*/ 0 h 271462"/>
              <a:gd name="T8" fmla="*/ 314325 w 314325"/>
              <a:gd name="T9" fmla="*/ 271462 h 271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4325" h="271462">
                <a:moveTo>
                  <a:pt x="314325" y="0"/>
                </a:moveTo>
                <a:cubicBezTo>
                  <a:pt x="160337" y="29765"/>
                  <a:pt x="6350" y="59531"/>
                  <a:pt x="0" y="27146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30383" name="Oval 250"/>
          <p:cNvSpPr>
            <a:spLocks noChangeArrowheads="1"/>
          </p:cNvSpPr>
          <p:nvPr/>
        </p:nvSpPr>
        <p:spPr bwMode="auto">
          <a:xfrm>
            <a:off x="5402263" y="3344863"/>
            <a:ext cx="635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384" name="Text Box 326"/>
          <p:cNvSpPr txBox="1">
            <a:spLocks noChangeArrowheads="1"/>
          </p:cNvSpPr>
          <p:nvPr/>
        </p:nvSpPr>
        <p:spPr bwMode="auto">
          <a:xfrm>
            <a:off x="4965700" y="3249613"/>
            <a:ext cx="536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Parauapebas</a:t>
            </a:r>
          </a:p>
        </p:txBody>
      </p:sp>
      <p:sp>
        <p:nvSpPr>
          <p:cNvPr id="8330385" name="Text Box 326"/>
          <p:cNvSpPr txBox="1">
            <a:spLocks noChangeArrowheads="1"/>
          </p:cNvSpPr>
          <p:nvPr/>
        </p:nvSpPr>
        <p:spPr bwMode="auto">
          <a:xfrm>
            <a:off x="5559425" y="5468938"/>
            <a:ext cx="9921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São Paulo / Resende</a:t>
            </a:r>
          </a:p>
        </p:txBody>
      </p:sp>
      <p:sp>
        <p:nvSpPr>
          <p:cNvPr id="8330386" name="Freeform 48"/>
          <p:cNvSpPr>
            <a:spLocks/>
          </p:cNvSpPr>
          <p:nvPr/>
        </p:nvSpPr>
        <p:spPr bwMode="auto">
          <a:xfrm>
            <a:off x="2401888" y="3797300"/>
            <a:ext cx="301625" cy="196850"/>
          </a:xfrm>
          <a:custGeom>
            <a:avLst/>
            <a:gdLst>
              <a:gd name="T0" fmla="*/ 2147483647 w 5689"/>
              <a:gd name="T1" fmla="*/ 2147483647 h 5810"/>
              <a:gd name="T2" fmla="*/ 2147483647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87" name="Freeform 46"/>
          <p:cNvSpPr>
            <a:spLocks/>
          </p:cNvSpPr>
          <p:nvPr/>
        </p:nvSpPr>
        <p:spPr bwMode="auto">
          <a:xfrm>
            <a:off x="2690813" y="2673350"/>
            <a:ext cx="823912" cy="1128713"/>
          </a:xfrm>
          <a:custGeom>
            <a:avLst/>
            <a:gdLst>
              <a:gd name="T0" fmla="*/ 2147483647 w 9549"/>
              <a:gd name="T1" fmla="*/ 0 h 10104"/>
              <a:gd name="T2" fmla="*/ 0 w 9549"/>
              <a:gd name="T3" fmla="*/ 2147483647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88" name="Text Box 326"/>
          <p:cNvSpPr txBox="1">
            <a:spLocks noChangeArrowheads="1"/>
          </p:cNvSpPr>
          <p:nvPr/>
        </p:nvSpPr>
        <p:spPr bwMode="auto">
          <a:xfrm>
            <a:off x="3321050" y="2506663"/>
            <a:ext cx="4000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Itacoatiara</a:t>
            </a:r>
          </a:p>
        </p:txBody>
      </p:sp>
      <p:sp>
        <p:nvSpPr>
          <p:cNvPr id="8330389" name="AutoShape 147"/>
          <p:cNvSpPr>
            <a:spLocks noChangeArrowheads="1"/>
          </p:cNvSpPr>
          <p:nvPr/>
        </p:nvSpPr>
        <p:spPr bwMode="auto">
          <a:xfrm>
            <a:off x="2278063" y="3759200"/>
            <a:ext cx="144462" cy="144463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8330390" name="AutoShape 79"/>
          <p:cNvSpPr>
            <a:spLocks noChangeArrowheads="1"/>
          </p:cNvSpPr>
          <p:nvPr/>
        </p:nvSpPr>
        <p:spPr bwMode="auto">
          <a:xfrm>
            <a:off x="3146425" y="2962275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8330391" name="Forma livre 297"/>
          <p:cNvSpPr>
            <a:spLocks noChangeArrowheads="1"/>
          </p:cNvSpPr>
          <p:nvPr/>
        </p:nvSpPr>
        <p:spPr bwMode="auto">
          <a:xfrm>
            <a:off x="1560513" y="3994150"/>
            <a:ext cx="812800" cy="252413"/>
          </a:xfrm>
          <a:custGeom>
            <a:avLst/>
            <a:gdLst>
              <a:gd name="T0" fmla="*/ 0 w 985838"/>
              <a:gd name="T1" fmla="*/ 161262 h 250031"/>
              <a:gd name="T2" fmla="*/ 98794 w 985838"/>
              <a:gd name="T3" fmla="*/ 215016 h 250031"/>
              <a:gd name="T4" fmla="*/ 195342 w 985838"/>
              <a:gd name="T5" fmla="*/ 148858 h 250031"/>
              <a:gd name="T6" fmla="*/ 330062 w 985838"/>
              <a:gd name="T7" fmla="*/ 124047 h 250031"/>
              <a:gd name="T8" fmla="*/ 377213 w 985838"/>
              <a:gd name="T9" fmla="*/ 119912 h 250031"/>
              <a:gd name="T10" fmla="*/ 406402 w 985838"/>
              <a:gd name="T11" fmla="*/ 99238 h 250031"/>
              <a:gd name="T12" fmla="*/ 464780 w 985838"/>
              <a:gd name="T13" fmla="*/ 0 h 2500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838"/>
              <a:gd name="T22" fmla="*/ 0 h 250031"/>
              <a:gd name="T23" fmla="*/ 985838 w 985838"/>
              <a:gd name="T24" fmla="*/ 250031 h 2500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838" h="250031">
                <a:moveTo>
                  <a:pt x="0" y="185737"/>
                </a:moveTo>
                <a:cubicBezTo>
                  <a:pt x="70247" y="217884"/>
                  <a:pt x="140494" y="250031"/>
                  <a:pt x="209550" y="247650"/>
                </a:cubicBezTo>
                <a:cubicBezTo>
                  <a:pt x="278606" y="245269"/>
                  <a:pt x="332582" y="188912"/>
                  <a:pt x="414338" y="171450"/>
                </a:cubicBezTo>
                <a:cubicBezTo>
                  <a:pt x="496094" y="153988"/>
                  <a:pt x="635794" y="148431"/>
                  <a:pt x="700088" y="142875"/>
                </a:cubicBezTo>
                <a:cubicBezTo>
                  <a:pt x="764382" y="137319"/>
                  <a:pt x="773113" y="142874"/>
                  <a:pt x="800100" y="138112"/>
                </a:cubicBezTo>
                <a:cubicBezTo>
                  <a:pt x="827087" y="133350"/>
                  <a:pt x="831057" y="137319"/>
                  <a:pt x="862013" y="114300"/>
                </a:cubicBezTo>
                <a:cubicBezTo>
                  <a:pt x="892969" y="91281"/>
                  <a:pt x="939403" y="45640"/>
                  <a:pt x="985838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92" name="Forma livre 299"/>
          <p:cNvSpPr>
            <a:spLocks noChangeArrowheads="1"/>
          </p:cNvSpPr>
          <p:nvPr/>
        </p:nvSpPr>
        <p:spPr bwMode="auto">
          <a:xfrm>
            <a:off x="2389188" y="4002088"/>
            <a:ext cx="817562" cy="793750"/>
          </a:xfrm>
          <a:custGeom>
            <a:avLst/>
            <a:gdLst>
              <a:gd name="T0" fmla="*/ 0 w 971550"/>
              <a:gd name="T1" fmla="*/ 0 h 942975"/>
              <a:gd name="T2" fmla="*/ 59683 w 971550"/>
              <a:gd name="T3" fmla="*/ 95577 h 942975"/>
              <a:gd name="T4" fmla="*/ 307962 w 971550"/>
              <a:gd name="T5" fmla="*/ 358413 h 942975"/>
              <a:gd name="T6" fmla="*/ 487011 w 971550"/>
              <a:gd name="T7" fmla="*/ 473106 h 942975"/>
              <a:gd name="T8" fmla="*/ 0 60000 65536"/>
              <a:gd name="T9" fmla="*/ 0 60000 65536"/>
              <a:gd name="T10" fmla="*/ 0 60000 65536"/>
              <a:gd name="T11" fmla="*/ 0 60000 65536"/>
              <a:gd name="T12" fmla="*/ 0 w 971550"/>
              <a:gd name="T13" fmla="*/ 0 h 942975"/>
              <a:gd name="T14" fmla="*/ 971550 w 97155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1550" h="942975">
                <a:moveTo>
                  <a:pt x="0" y="0"/>
                </a:moveTo>
                <a:cubicBezTo>
                  <a:pt x="8334" y="35719"/>
                  <a:pt x="16668" y="71438"/>
                  <a:pt x="119062" y="190500"/>
                </a:cubicBezTo>
                <a:cubicBezTo>
                  <a:pt x="221456" y="309562"/>
                  <a:pt x="472281" y="588963"/>
                  <a:pt x="614362" y="714375"/>
                </a:cubicBezTo>
                <a:cubicBezTo>
                  <a:pt x="756443" y="839787"/>
                  <a:pt x="863996" y="891381"/>
                  <a:pt x="971550" y="9429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93" name="Oval 250"/>
          <p:cNvSpPr>
            <a:spLocks noChangeArrowheads="1"/>
          </p:cNvSpPr>
          <p:nvPr/>
        </p:nvSpPr>
        <p:spPr bwMode="auto">
          <a:xfrm>
            <a:off x="2632075" y="433228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394" name="Text Box 326"/>
          <p:cNvSpPr txBox="1">
            <a:spLocks noChangeArrowheads="1"/>
          </p:cNvSpPr>
          <p:nvPr/>
        </p:nvSpPr>
        <p:spPr bwMode="auto">
          <a:xfrm>
            <a:off x="2382838" y="4392613"/>
            <a:ext cx="3476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Ji-Paraná</a:t>
            </a:r>
          </a:p>
        </p:txBody>
      </p:sp>
      <p:sp>
        <p:nvSpPr>
          <p:cNvPr id="8330395" name="Forma livre 307"/>
          <p:cNvSpPr>
            <a:spLocks noChangeArrowheads="1"/>
          </p:cNvSpPr>
          <p:nvPr/>
        </p:nvSpPr>
        <p:spPr bwMode="auto">
          <a:xfrm>
            <a:off x="3246438" y="4824413"/>
            <a:ext cx="173037" cy="339725"/>
          </a:xfrm>
          <a:custGeom>
            <a:avLst/>
            <a:gdLst>
              <a:gd name="T0" fmla="*/ 0 w 204787"/>
              <a:gd name="T1" fmla="*/ 0 h 404813"/>
              <a:gd name="T2" fmla="*/ 103924 w 204787"/>
              <a:gd name="T3" fmla="*/ 201271 h 404813"/>
              <a:gd name="T4" fmla="*/ 0 60000 65536"/>
              <a:gd name="T5" fmla="*/ 0 60000 65536"/>
              <a:gd name="T6" fmla="*/ 0 w 204787"/>
              <a:gd name="T7" fmla="*/ 0 h 404813"/>
              <a:gd name="T8" fmla="*/ 204787 w 204787"/>
              <a:gd name="T9" fmla="*/ 404813 h 4048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787" h="404813">
                <a:moveTo>
                  <a:pt x="0" y="0"/>
                </a:moveTo>
                <a:cubicBezTo>
                  <a:pt x="81359" y="166291"/>
                  <a:pt x="162718" y="332582"/>
                  <a:pt x="204787" y="4048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96" name="Forma livre 309"/>
          <p:cNvSpPr>
            <a:spLocks noChangeArrowheads="1"/>
          </p:cNvSpPr>
          <p:nvPr/>
        </p:nvSpPr>
        <p:spPr bwMode="auto">
          <a:xfrm>
            <a:off x="3419475" y="5160963"/>
            <a:ext cx="328613" cy="231775"/>
          </a:xfrm>
          <a:custGeom>
            <a:avLst/>
            <a:gdLst>
              <a:gd name="T0" fmla="*/ 0 w 390525"/>
              <a:gd name="T1" fmla="*/ 0 h 275432"/>
              <a:gd name="T2" fmla="*/ 195732 w 390525"/>
              <a:gd name="T3" fmla="*/ 74218 h 275432"/>
              <a:gd name="T4" fmla="*/ 0 60000 65536"/>
              <a:gd name="T5" fmla="*/ 0 60000 65536"/>
              <a:gd name="T6" fmla="*/ 0 w 390525"/>
              <a:gd name="T7" fmla="*/ 0 h 275432"/>
              <a:gd name="T8" fmla="*/ 390525 w 390525"/>
              <a:gd name="T9" fmla="*/ 275432 h 275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0525" h="275432">
                <a:moveTo>
                  <a:pt x="0" y="0"/>
                </a:moveTo>
                <a:cubicBezTo>
                  <a:pt x="84534" y="137716"/>
                  <a:pt x="169069" y="275432"/>
                  <a:pt x="390525" y="14763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97" name="Forma livre 310"/>
          <p:cNvSpPr>
            <a:spLocks noChangeArrowheads="1"/>
          </p:cNvSpPr>
          <p:nvPr/>
        </p:nvSpPr>
        <p:spPr bwMode="auto">
          <a:xfrm>
            <a:off x="3748088" y="5251450"/>
            <a:ext cx="388937" cy="112713"/>
          </a:xfrm>
          <a:custGeom>
            <a:avLst/>
            <a:gdLst>
              <a:gd name="T0" fmla="*/ 0 w 461963"/>
              <a:gd name="T1" fmla="*/ 19457 h 134937"/>
              <a:gd name="T2" fmla="*/ 231915 w 461963"/>
              <a:gd name="T3" fmla="*/ 66154 h 134937"/>
              <a:gd name="T4" fmla="*/ 0 60000 65536"/>
              <a:gd name="T5" fmla="*/ 0 60000 65536"/>
              <a:gd name="T6" fmla="*/ 0 w 461963"/>
              <a:gd name="T7" fmla="*/ 0 h 134937"/>
              <a:gd name="T8" fmla="*/ 461963 w 461963"/>
              <a:gd name="T9" fmla="*/ 134937 h 1349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963" h="134937">
                <a:moveTo>
                  <a:pt x="0" y="39687"/>
                </a:moveTo>
                <a:cubicBezTo>
                  <a:pt x="189309" y="19843"/>
                  <a:pt x="378619" y="0"/>
                  <a:pt x="461963" y="1349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98" name="Forma livre 311"/>
          <p:cNvSpPr>
            <a:spLocks noChangeArrowheads="1"/>
          </p:cNvSpPr>
          <p:nvPr/>
        </p:nvSpPr>
        <p:spPr bwMode="auto">
          <a:xfrm>
            <a:off x="3455988" y="5229225"/>
            <a:ext cx="700087" cy="461963"/>
          </a:xfrm>
          <a:custGeom>
            <a:avLst/>
            <a:gdLst>
              <a:gd name="T0" fmla="*/ 0 w 833437"/>
              <a:gd name="T1" fmla="*/ 0 h 549275"/>
              <a:gd name="T2" fmla="*/ 415545 w 833437"/>
              <a:gd name="T3" fmla="*/ 150152 h 549275"/>
              <a:gd name="T4" fmla="*/ 0 60000 65536"/>
              <a:gd name="T5" fmla="*/ 0 60000 65536"/>
              <a:gd name="T6" fmla="*/ 0 w 833437"/>
              <a:gd name="T7" fmla="*/ 0 h 549275"/>
              <a:gd name="T8" fmla="*/ 833437 w 833437"/>
              <a:gd name="T9" fmla="*/ 549275 h 549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437" h="549275">
                <a:moveTo>
                  <a:pt x="0" y="0"/>
                </a:moveTo>
                <a:cubicBezTo>
                  <a:pt x="178990" y="274637"/>
                  <a:pt x="357981" y="549275"/>
                  <a:pt x="833437" y="3000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399" name="Oval 250"/>
          <p:cNvSpPr>
            <a:spLocks noChangeArrowheads="1"/>
          </p:cNvSpPr>
          <p:nvPr/>
        </p:nvSpPr>
        <p:spPr bwMode="auto">
          <a:xfrm>
            <a:off x="4103688" y="5432425"/>
            <a:ext cx="61912" cy="58738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00" name="Forma livre 315"/>
          <p:cNvSpPr>
            <a:spLocks noChangeArrowheads="1"/>
          </p:cNvSpPr>
          <p:nvPr/>
        </p:nvSpPr>
        <p:spPr bwMode="auto">
          <a:xfrm>
            <a:off x="5610225" y="4724400"/>
            <a:ext cx="107950" cy="34925"/>
          </a:xfrm>
          <a:custGeom>
            <a:avLst/>
            <a:gdLst>
              <a:gd name="T0" fmla="*/ 0 w 128587"/>
              <a:gd name="T1" fmla="*/ 0 h 42862"/>
              <a:gd name="T2" fmla="*/ 64000 w 128587"/>
              <a:gd name="T3" fmla="*/ 6502 h 42862"/>
              <a:gd name="T4" fmla="*/ 0 60000 65536"/>
              <a:gd name="T5" fmla="*/ 0 60000 65536"/>
              <a:gd name="T6" fmla="*/ 0 w 128587"/>
              <a:gd name="T7" fmla="*/ 0 h 42862"/>
              <a:gd name="T8" fmla="*/ 128587 w 128587"/>
              <a:gd name="T9" fmla="*/ 42862 h 428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587" h="42862">
                <a:moveTo>
                  <a:pt x="0" y="0"/>
                </a:moveTo>
                <a:cubicBezTo>
                  <a:pt x="32940" y="21431"/>
                  <a:pt x="65881" y="42862"/>
                  <a:pt x="128587" y="14287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401" name="AutoShape 81"/>
          <p:cNvSpPr>
            <a:spLocks noChangeArrowheads="1"/>
          </p:cNvSpPr>
          <p:nvPr/>
        </p:nvSpPr>
        <p:spPr bwMode="auto">
          <a:xfrm rot="10800000">
            <a:off x="5684838" y="4716463"/>
            <a:ext cx="76200" cy="492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0402" name="AutoShape 82"/>
          <p:cNvSpPr>
            <a:spLocks noChangeArrowheads="1"/>
          </p:cNvSpPr>
          <p:nvPr/>
        </p:nvSpPr>
        <p:spPr bwMode="auto">
          <a:xfrm rot="10800000">
            <a:off x="5676900" y="3136900"/>
            <a:ext cx="74613" cy="492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0403" name="AutoShape 57"/>
          <p:cNvSpPr>
            <a:spLocks noChangeArrowheads="1"/>
          </p:cNvSpPr>
          <p:nvPr/>
        </p:nvSpPr>
        <p:spPr bwMode="auto">
          <a:xfrm>
            <a:off x="5475288" y="2260600"/>
            <a:ext cx="144462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8330404" name="AutoShape 110"/>
          <p:cNvSpPr>
            <a:spLocks noChangeArrowheads="1"/>
          </p:cNvSpPr>
          <p:nvPr/>
        </p:nvSpPr>
        <p:spPr bwMode="auto">
          <a:xfrm rot="10800000">
            <a:off x="2336800" y="3968750"/>
            <a:ext cx="76200" cy="5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0405" name="AutoShape 82"/>
          <p:cNvSpPr>
            <a:spLocks noChangeArrowheads="1"/>
          </p:cNvSpPr>
          <p:nvPr/>
        </p:nvSpPr>
        <p:spPr bwMode="auto">
          <a:xfrm rot="10800000">
            <a:off x="4129088" y="2967038"/>
            <a:ext cx="73025" cy="476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0406" name="Text Box 33"/>
          <p:cNvSpPr txBox="1">
            <a:spLocks noChangeArrowheads="1"/>
          </p:cNvSpPr>
          <p:nvPr/>
        </p:nvSpPr>
        <p:spPr bwMode="auto">
          <a:xfrm rot="2221202">
            <a:off x="2811463" y="4549775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330407" name="Text Box 33"/>
          <p:cNvSpPr txBox="1">
            <a:spLocks noChangeArrowheads="1"/>
          </p:cNvSpPr>
          <p:nvPr/>
        </p:nvSpPr>
        <p:spPr bwMode="auto">
          <a:xfrm>
            <a:off x="3709988" y="5143500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330408" name="Line 123"/>
          <p:cNvSpPr>
            <a:spLocks noChangeShapeType="1"/>
          </p:cNvSpPr>
          <p:nvPr/>
        </p:nvSpPr>
        <p:spPr bwMode="auto">
          <a:xfrm flipV="1">
            <a:off x="4970463" y="5040313"/>
            <a:ext cx="79375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409" name="Oval 250"/>
          <p:cNvSpPr>
            <a:spLocks noChangeArrowheads="1"/>
          </p:cNvSpPr>
          <p:nvPr/>
        </p:nvSpPr>
        <p:spPr bwMode="auto">
          <a:xfrm>
            <a:off x="4330700" y="4943475"/>
            <a:ext cx="61913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10" name="Line 123"/>
          <p:cNvSpPr>
            <a:spLocks noChangeShapeType="1"/>
          </p:cNvSpPr>
          <p:nvPr/>
        </p:nvSpPr>
        <p:spPr bwMode="auto">
          <a:xfrm flipV="1">
            <a:off x="4227513" y="5002213"/>
            <a:ext cx="79375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0411" name="Oval 250"/>
          <p:cNvSpPr>
            <a:spLocks noChangeArrowheads="1"/>
          </p:cNvSpPr>
          <p:nvPr/>
        </p:nvSpPr>
        <p:spPr bwMode="auto">
          <a:xfrm>
            <a:off x="1522413" y="4171950"/>
            <a:ext cx="61912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12" name="Rectangle 52"/>
          <p:cNvSpPr>
            <a:spLocks noChangeArrowheads="1"/>
          </p:cNvSpPr>
          <p:nvPr/>
        </p:nvSpPr>
        <p:spPr bwMode="auto">
          <a:xfrm>
            <a:off x="228600" y="930275"/>
            <a:ext cx="7081838" cy="51736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413" name="Forma livre 326"/>
          <p:cNvSpPr>
            <a:spLocks noChangeArrowheads="1"/>
          </p:cNvSpPr>
          <p:nvPr/>
        </p:nvSpPr>
        <p:spPr bwMode="auto">
          <a:xfrm>
            <a:off x="4137025" y="5494338"/>
            <a:ext cx="584200" cy="304800"/>
          </a:xfrm>
          <a:custGeom>
            <a:avLst/>
            <a:gdLst>
              <a:gd name="T0" fmla="*/ 0 w 584200"/>
              <a:gd name="T1" fmla="*/ 0 h 305329"/>
              <a:gd name="T2" fmla="*/ 50800 w 584200"/>
              <a:gd name="T3" fmla="*/ 123610 h 305329"/>
              <a:gd name="T4" fmla="*/ 130175 w 584200"/>
              <a:gd name="T5" fmla="*/ 158475 h 305329"/>
              <a:gd name="T6" fmla="*/ 371475 w 584200"/>
              <a:gd name="T7" fmla="*/ 285255 h 305329"/>
              <a:gd name="T8" fmla="*/ 584200 w 584200"/>
              <a:gd name="T9" fmla="*/ 275746 h 305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305329"/>
              <a:gd name="T17" fmla="*/ 584200 w 584200"/>
              <a:gd name="T18" fmla="*/ 305329 h 305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305329">
                <a:moveTo>
                  <a:pt x="0" y="0"/>
                </a:moveTo>
                <a:cubicBezTo>
                  <a:pt x="14552" y="48683"/>
                  <a:pt x="29104" y="97367"/>
                  <a:pt x="50800" y="123825"/>
                </a:cubicBezTo>
                <a:cubicBezTo>
                  <a:pt x="72496" y="150283"/>
                  <a:pt x="76729" y="131763"/>
                  <a:pt x="130175" y="158750"/>
                </a:cubicBezTo>
                <a:cubicBezTo>
                  <a:pt x="183621" y="185737"/>
                  <a:pt x="295804" y="266171"/>
                  <a:pt x="371475" y="285750"/>
                </a:cubicBezTo>
                <a:cubicBezTo>
                  <a:pt x="447146" y="305329"/>
                  <a:pt x="515673" y="290777"/>
                  <a:pt x="584200" y="27622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414" name="AutoShape 70"/>
          <p:cNvSpPr>
            <a:spLocks noChangeArrowheads="1"/>
          </p:cNvSpPr>
          <p:nvPr/>
        </p:nvSpPr>
        <p:spPr bwMode="auto">
          <a:xfrm>
            <a:off x="4418013" y="5730875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8330415" name="AutoShape 70"/>
          <p:cNvSpPr>
            <a:spLocks noChangeArrowheads="1"/>
          </p:cNvSpPr>
          <p:nvPr/>
        </p:nvSpPr>
        <p:spPr bwMode="auto">
          <a:xfrm>
            <a:off x="4189413" y="5400675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8330416" name="Oval 250"/>
          <p:cNvSpPr>
            <a:spLocks noChangeArrowheads="1"/>
          </p:cNvSpPr>
          <p:nvPr/>
        </p:nvSpPr>
        <p:spPr bwMode="auto">
          <a:xfrm>
            <a:off x="4691063" y="5726113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17" name="AutoShape 86"/>
          <p:cNvSpPr>
            <a:spLocks noChangeArrowheads="1"/>
          </p:cNvSpPr>
          <p:nvPr/>
        </p:nvSpPr>
        <p:spPr bwMode="auto">
          <a:xfrm>
            <a:off x="3460750" y="449262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 71</a:t>
            </a:r>
          </a:p>
        </p:txBody>
      </p:sp>
      <p:sp>
        <p:nvSpPr>
          <p:cNvPr id="8330418" name="AutoShape 86"/>
          <p:cNvSpPr>
            <a:spLocks noChangeArrowheads="1"/>
          </p:cNvSpPr>
          <p:nvPr/>
        </p:nvSpPr>
        <p:spPr bwMode="auto">
          <a:xfrm>
            <a:off x="3810000" y="453072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 72</a:t>
            </a:r>
          </a:p>
        </p:txBody>
      </p:sp>
      <p:sp>
        <p:nvSpPr>
          <p:cNvPr id="8330419" name="AutoShape 117"/>
          <p:cNvSpPr>
            <a:spLocks noChangeArrowheads="1"/>
          </p:cNvSpPr>
          <p:nvPr/>
        </p:nvSpPr>
        <p:spPr bwMode="auto">
          <a:xfrm>
            <a:off x="3525838" y="4167188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8330420" name="AutoShape 117"/>
          <p:cNvSpPr>
            <a:spLocks noChangeArrowheads="1"/>
          </p:cNvSpPr>
          <p:nvPr/>
        </p:nvSpPr>
        <p:spPr bwMode="auto">
          <a:xfrm>
            <a:off x="3652838" y="4325938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8330421" name="AutoShape 117"/>
          <p:cNvSpPr>
            <a:spLocks noChangeArrowheads="1"/>
          </p:cNvSpPr>
          <p:nvPr/>
        </p:nvSpPr>
        <p:spPr bwMode="auto">
          <a:xfrm>
            <a:off x="3890963" y="3333750"/>
            <a:ext cx="144462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8330422" name="Rectangle 68"/>
          <p:cNvSpPr>
            <a:spLocks noChangeArrowheads="1"/>
          </p:cNvSpPr>
          <p:nvPr/>
        </p:nvSpPr>
        <p:spPr bwMode="auto">
          <a:xfrm>
            <a:off x="3575050" y="3903663"/>
            <a:ext cx="73025" cy="68262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423" name="Text Box 326"/>
          <p:cNvSpPr txBox="1">
            <a:spLocks noChangeArrowheads="1"/>
          </p:cNvSpPr>
          <p:nvPr/>
        </p:nvSpPr>
        <p:spPr bwMode="auto">
          <a:xfrm>
            <a:off x="6200775" y="2533650"/>
            <a:ext cx="4651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Ponta da Madeira</a:t>
            </a:r>
          </a:p>
        </p:txBody>
      </p:sp>
      <p:sp>
        <p:nvSpPr>
          <p:cNvPr id="8330424" name="AutoShape 76"/>
          <p:cNvSpPr>
            <a:spLocks noChangeArrowheads="1"/>
          </p:cNvSpPr>
          <p:nvPr/>
        </p:nvSpPr>
        <p:spPr bwMode="auto">
          <a:xfrm>
            <a:off x="6586538" y="2582863"/>
            <a:ext cx="65087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425" name="Forma livre 332"/>
          <p:cNvSpPr>
            <a:spLocks noChangeArrowheads="1"/>
          </p:cNvSpPr>
          <p:nvPr/>
        </p:nvSpPr>
        <p:spPr bwMode="auto">
          <a:xfrm>
            <a:off x="4859338" y="5024438"/>
            <a:ext cx="214312" cy="438150"/>
          </a:xfrm>
          <a:custGeom>
            <a:avLst/>
            <a:gdLst>
              <a:gd name="T0" fmla="*/ 18993 w 414867"/>
              <a:gd name="T1" fmla="*/ 0 h 727075"/>
              <a:gd name="T2" fmla="*/ 11289 w 414867"/>
              <a:gd name="T3" fmla="*/ 18804 h 727075"/>
              <a:gd name="T4" fmla="*/ 7655 w 414867"/>
              <a:gd name="T5" fmla="*/ 22433 h 727075"/>
              <a:gd name="T6" fmla="*/ 1114 w 414867"/>
              <a:gd name="T7" fmla="*/ 31669 h 727075"/>
              <a:gd name="T8" fmla="*/ 969 w 414867"/>
              <a:gd name="T9" fmla="*/ 37772 h 72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867"/>
              <a:gd name="T16" fmla="*/ 0 h 727075"/>
              <a:gd name="T17" fmla="*/ 414867 w 414867"/>
              <a:gd name="T18" fmla="*/ 727075 h 7270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867" h="727075">
                <a:moveTo>
                  <a:pt x="414867" y="0"/>
                </a:moveTo>
                <a:cubicBezTo>
                  <a:pt x="351367" y="144991"/>
                  <a:pt x="287867" y="289983"/>
                  <a:pt x="246592" y="361950"/>
                </a:cubicBezTo>
                <a:cubicBezTo>
                  <a:pt x="205317" y="433917"/>
                  <a:pt x="204259" y="390525"/>
                  <a:pt x="167217" y="431800"/>
                </a:cubicBezTo>
                <a:cubicBezTo>
                  <a:pt x="130175" y="473075"/>
                  <a:pt x="48684" y="560388"/>
                  <a:pt x="24342" y="609600"/>
                </a:cubicBezTo>
                <a:cubicBezTo>
                  <a:pt x="0" y="658812"/>
                  <a:pt x="21167" y="727075"/>
                  <a:pt x="21167" y="7270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426" name="Forma livre 340"/>
          <p:cNvSpPr>
            <a:spLocks noChangeArrowheads="1"/>
          </p:cNvSpPr>
          <p:nvPr/>
        </p:nvSpPr>
        <p:spPr bwMode="auto">
          <a:xfrm>
            <a:off x="4279900" y="5481638"/>
            <a:ext cx="541338" cy="120650"/>
          </a:xfrm>
          <a:custGeom>
            <a:avLst/>
            <a:gdLst>
              <a:gd name="T0" fmla="*/ 1029145 w 533400"/>
              <a:gd name="T1" fmla="*/ 0 h 109538"/>
              <a:gd name="T2" fmla="*/ 0 w 533400"/>
              <a:gd name="T3" fmla="*/ 25652 h 109538"/>
              <a:gd name="T4" fmla="*/ 0 60000 65536"/>
              <a:gd name="T5" fmla="*/ 0 60000 65536"/>
              <a:gd name="T6" fmla="*/ 0 w 533400"/>
              <a:gd name="T7" fmla="*/ 0 h 109538"/>
              <a:gd name="T8" fmla="*/ 533400 w 533400"/>
              <a:gd name="T9" fmla="*/ 109538 h 1095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3400" h="109538">
                <a:moveTo>
                  <a:pt x="533400" y="0"/>
                </a:moveTo>
                <a:lnTo>
                  <a:pt x="0" y="109538"/>
                </a:ln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427" name="Oval 250"/>
          <p:cNvSpPr>
            <a:spLocks noChangeArrowheads="1"/>
          </p:cNvSpPr>
          <p:nvPr/>
        </p:nvSpPr>
        <p:spPr bwMode="auto">
          <a:xfrm>
            <a:off x="4810125" y="5445125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28" name="Text Box 326"/>
          <p:cNvSpPr txBox="1">
            <a:spLocks noChangeArrowheads="1"/>
          </p:cNvSpPr>
          <p:nvPr/>
        </p:nvSpPr>
        <p:spPr bwMode="auto">
          <a:xfrm>
            <a:off x="2432050" y="1836738"/>
            <a:ext cx="5127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Caracaraí</a:t>
            </a:r>
          </a:p>
        </p:txBody>
      </p:sp>
      <p:sp>
        <p:nvSpPr>
          <p:cNvPr id="8330429" name="Text Box 326"/>
          <p:cNvSpPr txBox="1">
            <a:spLocks noChangeArrowheads="1"/>
          </p:cNvSpPr>
          <p:nvPr/>
        </p:nvSpPr>
        <p:spPr bwMode="auto">
          <a:xfrm>
            <a:off x="2573338" y="1408113"/>
            <a:ext cx="536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Boa Vista</a:t>
            </a:r>
          </a:p>
        </p:txBody>
      </p:sp>
      <p:sp>
        <p:nvSpPr>
          <p:cNvPr id="8330430" name="Forma livre 176"/>
          <p:cNvSpPr>
            <a:spLocks noChangeArrowheads="1"/>
          </p:cNvSpPr>
          <p:nvPr/>
        </p:nvSpPr>
        <p:spPr bwMode="auto">
          <a:xfrm>
            <a:off x="2965450" y="1565275"/>
            <a:ext cx="350838" cy="1162050"/>
          </a:xfrm>
          <a:custGeom>
            <a:avLst/>
            <a:gdLst>
              <a:gd name="T0" fmla="*/ 350837 w 350837"/>
              <a:gd name="T1" fmla="*/ 1162050 h 1162050"/>
              <a:gd name="T2" fmla="*/ 49212 w 350837"/>
              <a:gd name="T3" fmla="*/ 215900 h 1162050"/>
              <a:gd name="T4" fmla="*/ 55562 w 350837"/>
              <a:gd name="T5" fmla="*/ 0 h 1162050"/>
              <a:gd name="T6" fmla="*/ 0 60000 65536"/>
              <a:gd name="T7" fmla="*/ 0 60000 65536"/>
              <a:gd name="T8" fmla="*/ 0 60000 65536"/>
              <a:gd name="T9" fmla="*/ 0 w 350837"/>
              <a:gd name="T10" fmla="*/ 0 h 1162050"/>
              <a:gd name="T11" fmla="*/ 350837 w 350837"/>
              <a:gd name="T12" fmla="*/ 1162050 h 1162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837" h="1162050">
                <a:moveTo>
                  <a:pt x="350837" y="1162050"/>
                </a:moveTo>
                <a:cubicBezTo>
                  <a:pt x="224631" y="785812"/>
                  <a:pt x="98425" y="409575"/>
                  <a:pt x="49212" y="215900"/>
                </a:cubicBezTo>
                <a:cubicBezTo>
                  <a:pt x="0" y="22225"/>
                  <a:pt x="27781" y="11112"/>
                  <a:pt x="55562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431" name="Oval 250"/>
          <p:cNvSpPr>
            <a:spLocks noChangeArrowheads="1"/>
          </p:cNvSpPr>
          <p:nvPr/>
        </p:nvSpPr>
        <p:spPr bwMode="auto">
          <a:xfrm>
            <a:off x="2989263" y="1825625"/>
            <a:ext cx="74612" cy="682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32" name="Oval 250"/>
          <p:cNvSpPr>
            <a:spLocks noChangeArrowheads="1"/>
          </p:cNvSpPr>
          <p:nvPr/>
        </p:nvSpPr>
        <p:spPr bwMode="auto">
          <a:xfrm>
            <a:off x="2987675" y="1527175"/>
            <a:ext cx="74613" cy="68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33" name="Freeform 193"/>
          <p:cNvSpPr>
            <a:spLocks/>
          </p:cNvSpPr>
          <p:nvPr/>
        </p:nvSpPr>
        <p:spPr bwMode="auto">
          <a:xfrm>
            <a:off x="3028950" y="1876425"/>
            <a:ext cx="304800" cy="874713"/>
          </a:xfrm>
          <a:custGeom>
            <a:avLst/>
            <a:gdLst/>
            <a:ahLst/>
            <a:cxnLst>
              <a:cxn ang="0">
                <a:pos x="192" y="551"/>
              </a:cxn>
              <a:cxn ang="0">
                <a:pos x="167" y="525"/>
              </a:cxn>
              <a:cxn ang="0">
                <a:pos x="136" y="505"/>
              </a:cxn>
              <a:cxn ang="0">
                <a:pos x="86" y="455"/>
              </a:cxn>
              <a:cxn ang="0">
                <a:pos x="40" y="343"/>
              </a:cxn>
              <a:cxn ang="0">
                <a:pos x="25" y="106"/>
              </a:cxn>
              <a:cxn ang="0">
                <a:pos x="10" y="60"/>
              </a:cxn>
              <a:cxn ang="0">
                <a:pos x="5" y="45"/>
              </a:cxn>
              <a:cxn ang="0">
                <a:pos x="0" y="0"/>
              </a:cxn>
            </a:cxnLst>
            <a:rect l="0" t="0" r="r" b="b"/>
            <a:pathLst>
              <a:path w="192" h="551">
                <a:moveTo>
                  <a:pt x="192" y="551"/>
                </a:moveTo>
                <a:cubicBezTo>
                  <a:pt x="184" y="542"/>
                  <a:pt x="177" y="532"/>
                  <a:pt x="167" y="525"/>
                </a:cubicBezTo>
                <a:cubicBezTo>
                  <a:pt x="157" y="518"/>
                  <a:pt x="136" y="505"/>
                  <a:pt x="136" y="505"/>
                </a:cubicBezTo>
                <a:cubicBezTo>
                  <a:pt x="122" y="484"/>
                  <a:pt x="101" y="478"/>
                  <a:pt x="86" y="455"/>
                </a:cubicBezTo>
                <a:cubicBezTo>
                  <a:pt x="81" y="410"/>
                  <a:pt x="74" y="374"/>
                  <a:pt x="40" y="343"/>
                </a:cubicBezTo>
                <a:cubicBezTo>
                  <a:pt x="7" y="243"/>
                  <a:pt x="41" y="355"/>
                  <a:pt x="25" y="106"/>
                </a:cubicBezTo>
                <a:cubicBezTo>
                  <a:pt x="24" y="90"/>
                  <a:pt x="15" y="75"/>
                  <a:pt x="10" y="60"/>
                </a:cubicBezTo>
                <a:cubicBezTo>
                  <a:pt x="8" y="55"/>
                  <a:pt x="5" y="45"/>
                  <a:pt x="5" y="45"/>
                </a:cubicBezTo>
                <a:cubicBezTo>
                  <a:pt x="3" y="30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434" name="Oval 250"/>
          <p:cNvSpPr>
            <a:spLocks noChangeArrowheads="1"/>
          </p:cNvSpPr>
          <p:nvPr/>
        </p:nvSpPr>
        <p:spPr bwMode="auto">
          <a:xfrm>
            <a:off x="3276600" y="2713038"/>
            <a:ext cx="61913" cy="571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35" name="AutoShape 97"/>
          <p:cNvSpPr>
            <a:spLocks noChangeArrowheads="1"/>
          </p:cNvSpPr>
          <p:nvPr/>
        </p:nvSpPr>
        <p:spPr bwMode="auto">
          <a:xfrm>
            <a:off x="3276600" y="2709863"/>
            <a:ext cx="66675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436" name="Freeform 196"/>
          <p:cNvSpPr>
            <a:spLocks/>
          </p:cNvSpPr>
          <p:nvPr/>
        </p:nvSpPr>
        <p:spPr bwMode="auto">
          <a:xfrm>
            <a:off x="6210300" y="2651125"/>
            <a:ext cx="519113" cy="1065213"/>
          </a:xfrm>
          <a:custGeom>
            <a:avLst/>
            <a:gdLst/>
            <a:ahLst/>
            <a:cxnLst>
              <a:cxn ang="0">
                <a:pos x="18" y="801"/>
              </a:cxn>
              <a:cxn ang="0">
                <a:pos x="38" y="576"/>
              </a:cxn>
              <a:cxn ang="0">
                <a:pos x="243" y="466"/>
              </a:cxn>
              <a:cxn ang="0">
                <a:pos x="329" y="441"/>
              </a:cxn>
              <a:cxn ang="0">
                <a:pos x="283" y="0"/>
              </a:cxn>
            </a:cxnLst>
            <a:rect l="0" t="0" r="r" b="b"/>
            <a:pathLst>
              <a:path w="336" h="801">
                <a:moveTo>
                  <a:pt x="18" y="801"/>
                </a:moveTo>
                <a:cubicBezTo>
                  <a:pt x="9" y="716"/>
                  <a:pt x="0" y="632"/>
                  <a:pt x="38" y="576"/>
                </a:cubicBezTo>
                <a:cubicBezTo>
                  <a:pt x="76" y="520"/>
                  <a:pt x="195" y="488"/>
                  <a:pt x="243" y="466"/>
                </a:cubicBezTo>
                <a:cubicBezTo>
                  <a:pt x="291" y="444"/>
                  <a:pt x="322" y="519"/>
                  <a:pt x="329" y="441"/>
                </a:cubicBezTo>
                <a:cubicBezTo>
                  <a:pt x="336" y="363"/>
                  <a:pt x="309" y="181"/>
                  <a:pt x="283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437" name="Freeform 197"/>
          <p:cNvSpPr>
            <a:spLocks/>
          </p:cNvSpPr>
          <p:nvPr/>
        </p:nvSpPr>
        <p:spPr bwMode="auto">
          <a:xfrm>
            <a:off x="6680200" y="3263900"/>
            <a:ext cx="90488" cy="2317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5" y="64"/>
              </a:cxn>
              <a:cxn ang="0">
                <a:pos x="4" y="111"/>
              </a:cxn>
              <a:cxn ang="0">
                <a:pos x="59" y="174"/>
              </a:cxn>
            </a:cxnLst>
            <a:rect l="0" t="0" r="r" b="b"/>
            <a:pathLst>
              <a:path w="59" h="174">
                <a:moveTo>
                  <a:pt x="20" y="0"/>
                </a:moveTo>
                <a:cubicBezTo>
                  <a:pt x="29" y="23"/>
                  <a:pt x="38" y="46"/>
                  <a:pt x="35" y="64"/>
                </a:cubicBezTo>
                <a:cubicBezTo>
                  <a:pt x="32" y="82"/>
                  <a:pt x="0" y="93"/>
                  <a:pt x="4" y="111"/>
                </a:cubicBezTo>
                <a:cubicBezTo>
                  <a:pt x="8" y="129"/>
                  <a:pt x="33" y="151"/>
                  <a:pt x="59" y="17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438" name="Text Box 326"/>
          <p:cNvSpPr txBox="1">
            <a:spLocks noChangeArrowheads="1"/>
          </p:cNvSpPr>
          <p:nvPr/>
        </p:nvSpPr>
        <p:spPr bwMode="auto">
          <a:xfrm>
            <a:off x="6199188" y="3641725"/>
            <a:ext cx="3810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Balsas</a:t>
            </a:r>
          </a:p>
        </p:txBody>
      </p:sp>
      <p:sp>
        <p:nvSpPr>
          <p:cNvPr id="8330439" name="Text Box 326"/>
          <p:cNvSpPr txBox="1">
            <a:spLocks noChangeArrowheads="1"/>
          </p:cNvSpPr>
          <p:nvPr/>
        </p:nvSpPr>
        <p:spPr bwMode="auto">
          <a:xfrm>
            <a:off x="4468813" y="1579563"/>
            <a:ext cx="512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Pedra Branca do Amapari</a:t>
            </a:r>
          </a:p>
        </p:txBody>
      </p:sp>
      <p:sp>
        <p:nvSpPr>
          <p:cNvPr id="8330440" name="Forma livre 180"/>
          <p:cNvSpPr>
            <a:spLocks noChangeArrowheads="1"/>
          </p:cNvSpPr>
          <p:nvPr/>
        </p:nvSpPr>
        <p:spPr bwMode="auto">
          <a:xfrm>
            <a:off x="5057775" y="1822450"/>
            <a:ext cx="104775" cy="219075"/>
          </a:xfrm>
          <a:custGeom>
            <a:avLst/>
            <a:gdLst>
              <a:gd name="T0" fmla="*/ 0 w 104775"/>
              <a:gd name="T1" fmla="*/ 0 h 219075"/>
              <a:gd name="T2" fmla="*/ 104775 w 104775"/>
              <a:gd name="T3" fmla="*/ 219075 h 219075"/>
              <a:gd name="T4" fmla="*/ 0 60000 65536"/>
              <a:gd name="T5" fmla="*/ 0 60000 65536"/>
              <a:gd name="T6" fmla="*/ 0 w 104775"/>
              <a:gd name="T7" fmla="*/ 0 h 219075"/>
              <a:gd name="T8" fmla="*/ 104775 w 104775"/>
              <a:gd name="T9" fmla="*/ 219075 h 2190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775" h="219075">
                <a:moveTo>
                  <a:pt x="0" y="0"/>
                </a:moveTo>
                <a:cubicBezTo>
                  <a:pt x="19050" y="97234"/>
                  <a:pt x="38100" y="194469"/>
                  <a:pt x="104775" y="21907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330441" name="AutoShape 76"/>
          <p:cNvSpPr>
            <a:spLocks noChangeArrowheads="1"/>
          </p:cNvSpPr>
          <p:nvPr/>
        </p:nvSpPr>
        <p:spPr bwMode="auto">
          <a:xfrm>
            <a:off x="5130800" y="2001838"/>
            <a:ext cx="65088" cy="5873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442" name="Text Box 326"/>
          <p:cNvSpPr txBox="1">
            <a:spLocks noChangeArrowheads="1"/>
          </p:cNvSpPr>
          <p:nvPr/>
        </p:nvSpPr>
        <p:spPr bwMode="auto">
          <a:xfrm>
            <a:off x="4767263" y="1978025"/>
            <a:ext cx="3556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Santana</a:t>
            </a:r>
          </a:p>
        </p:txBody>
      </p:sp>
      <p:sp>
        <p:nvSpPr>
          <p:cNvPr id="8330443" name="Oval 250"/>
          <p:cNvSpPr>
            <a:spLocks noChangeArrowheads="1"/>
          </p:cNvSpPr>
          <p:nvPr/>
        </p:nvSpPr>
        <p:spPr bwMode="auto">
          <a:xfrm>
            <a:off x="5011738" y="1763713"/>
            <a:ext cx="74612" cy="682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44" name="Oval 250"/>
          <p:cNvSpPr>
            <a:spLocks noChangeArrowheads="1"/>
          </p:cNvSpPr>
          <p:nvPr/>
        </p:nvSpPr>
        <p:spPr bwMode="auto">
          <a:xfrm>
            <a:off x="5162550" y="1970088"/>
            <a:ext cx="74613" cy="68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45" name="Forma livre 166"/>
          <p:cNvSpPr>
            <a:spLocks noChangeArrowheads="1"/>
          </p:cNvSpPr>
          <p:nvPr/>
        </p:nvSpPr>
        <p:spPr bwMode="auto">
          <a:xfrm>
            <a:off x="4627563" y="5789613"/>
            <a:ext cx="158750" cy="319087"/>
          </a:xfrm>
          <a:custGeom>
            <a:avLst/>
            <a:gdLst>
              <a:gd name="T0" fmla="*/ 74930 w 158750"/>
              <a:gd name="T1" fmla="*/ 0 h 320040"/>
              <a:gd name="T2" fmla="*/ 13970 w 158750"/>
              <a:gd name="T3" fmla="*/ 113621 h 320040"/>
              <a:gd name="T4" fmla="*/ 158750 w 158750"/>
              <a:gd name="T5" fmla="*/ 318139 h 320040"/>
              <a:gd name="T6" fmla="*/ 0 60000 65536"/>
              <a:gd name="T7" fmla="*/ 0 60000 65536"/>
              <a:gd name="T8" fmla="*/ 0 60000 65536"/>
              <a:gd name="T9" fmla="*/ 0 w 158750"/>
              <a:gd name="T10" fmla="*/ 0 h 320040"/>
              <a:gd name="T11" fmla="*/ 158750 w 158750"/>
              <a:gd name="T12" fmla="*/ 320040 h 320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50" h="320040">
                <a:moveTo>
                  <a:pt x="74930" y="0"/>
                </a:moveTo>
                <a:cubicBezTo>
                  <a:pt x="37465" y="30480"/>
                  <a:pt x="0" y="60960"/>
                  <a:pt x="13970" y="114300"/>
                </a:cubicBezTo>
                <a:cubicBezTo>
                  <a:pt x="27940" y="167640"/>
                  <a:pt x="135890" y="281940"/>
                  <a:pt x="158750" y="32004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446" name="Text Box 326"/>
          <p:cNvSpPr txBox="1">
            <a:spLocks noChangeArrowheads="1"/>
          </p:cNvSpPr>
          <p:nvPr/>
        </p:nvSpPr>
        <p:spPr bwMode="auto">
          <a:xfrm>
            <a:off x="4887913" y="5440363"/>
            <a:ext cx="9921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Barra do Garças</a:t>
            </a:r>
          </a:p>
        </p:txBody>
      </p:sp>
      <p:sp>
        <p:nvSpPr>
          <p:cNvPr id="8330447" name="Line 207"/>
          <p:cNvSpPr>
            <a:spLocks noChangeShapeType="1"/>
          </p:cNvSpPr>
          <p:nvPr/>
        </p:nvSpPr>
        <p:spPr bwMode="auto">
          <a:xfrm>
            <a:off x="4845050" y="5492750"/>
            <a:ext cx="242888" cy="13970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448" name="Text Box 326"/>
          <p:cNvSpPr txBox="1">
            <a:spLocks noChangeArrowheads="1"/>
          </p:cNvSpPr>
          <p:nvPr/>
        </p:nvSpPr>
        <p:spPr bwMode="auto">
          <a:xfrm>
            <a:off x="5097463" y="5605463"/>
            <a:ext cx="9921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Araguari/Vitória</a:t>
            </a:r>
          </a:p>
        </p:txBody>
      </p:sp>
      <p:sp>
        <p:nvSpPr>
          <p:cNvPr id="8330449" name="Forma livre 342"/>
          <p:cNvSpPr>
            <a:spLocks noChangeArrowheads="1"/>
          </p:cNvSpPr>
          <p:nvPr/>
        </p:nvSpPr>
        <p:spPr bwMode="auto">
          <a:xfrm>
            <a:off x="5965825" y="3454400"/>
            <a:ext cx="304800" cy="300038"/>
          </a:xfrm>
          <a:custGeom>
            <a:avLst/>
            <a:gdLst>
              <a:gd name="T0" fmla="*/ 0 w 319088"/>
              <a:gd name="T1" fmla="*/ 0 h 266700"/>
              <a:gd name="T2" fmla="*/ 265662 w 319088"/>
              <a:gd name="T3" fmla="*/ 427199 h 266700"/>
              <a:gd name="T4" fmla="*/ 0 60000 65536"/>
              <a:gd name="T5" fmla="*/ 0 60000 65536"/>
              <a:gd name="T6" fmla="*/ 0 w 319088"/>
              <a:gd name="T7" fmla="*/ 0 h 266700"/>
              <a:gd name="T8" fmla="*/ 319088 w 319088"/>
              <a:gd name="T9" fmla="*/ 266700 h 266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088" h="266700">
                <a:moveTo>
                  <a:pt x="0" y="0"/>
                </a:moveTo>
                <a:cubicBezTo>
                  <a:pt x="126206" y="132556"/>
                  <a:pt x="252413" y="265113"/>
                  <a:pt x="319088" y="26670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450" name="Oval 250"/>
          <p:cNvSpPr>
            <a:spLocks noChangeArrowheads="1"/>
          </p:cNvSpPr>
          <p:nvPr/>
        </p:nvSpPr>
        <p:spPr bwMode="auto">
          <a:xfrm>
            <a:off x="6216650" y="3724275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51" name="Forma livre 166"/>
          <p:cNvSpPr>
            <a:spLocks noChangeArrowheads="1"/>
          </p:cNvSpPr>
          <p:nvPr/>
        </p:nvSpPr>
        <p:spPr bwMode="auto">
          <a:xfrm>
            <a:off x="4313238" y="2312988"/>
            <a:ext cx="685800" cy="133350"/>
          </a:xfrm>
          <a:custGeom>
            <a:avLst/>
            <a:gdLst>
              <a:gd name="T0" fmla="*/ 0 w 685800"/>
              <a:gd name="T1" fmla="*/ 133350 h 133350"/>
              <a:gd name="T2" fmla="*/ 685800 w 685800"/>
              <a:gd name="T3" fmla="*/ 0 h 133350"/>
              <a:gd name="T4" fmla="*/ 0 60000 65536"/>
              <a:gd name="T5" fmla="*/ 0 60000 65536"/>
              <a:gd name="T6" fmla="*/ 0 w 685800"/>
              <a:gd name="T7" fmla="*/ 0 h 133350"/>
              <a:gd name="T8" fmla="*/ 685800 w 685800"/>
              <a:gd name="T9" fmla="*/ 133350 h 133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133350">
                <a:moveTo>
                  <a:pt x="0" y="133350"/>
                </a:moveTo>
                <a:cubicBezTo>
                  <a:pt x="282178" y="88900"/>
                  <a:pt x="564356" y="44450"/>
                  <a:pt x="685800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452" name="Forma livre 283"/>
          <p:cNvSpPr>
            <a:spLocks noChangeArrowheads="1"/>
          </p:cNvSpPr>
          <p:nvPr/>
        </p:nvSpPr>
        <p:spPr bwMode="auto">
          <a:xfrm>
            <a:off x="3327400" y="2492375"/>
            <a:ext cx="974725" cy="249238"/>
          </a:xfrm>
          <a:custGeom>
            <a:avLst/>
            <a:gdLst>
              <a:gd name="T0" fmla="*/ 411943 w 1158240"/>
              <a:gd name="T1" fmla="*/ 0 h 297180"/>
              <a:gd name="T2" fmla="*/ 295406 w 1158240"/>
              <a:gd name="T3" fmla="*/ 23861 h 297180"/>
              <a:gd name="T4" fmla="*/ 89435 w 1158240"/>
              <a:gd name="T5" fmla="*/ 74234 h 297180"/>
              <a:gd name="T6" fmla="*/ 0 w 1158240"/>
              <a:gd name="T7" fmla="*/ 103397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330453" name="Oval 250"/>
          <p:cNvSpPr>
            <a:spLocks noChangeArrowheads="1"/>
          </p:cNvSpPr>
          <p:nvPr/>
        </p:nvSpPr>
        <p:spPr bwMode="auto">
          <a:xfrm>
            <a:off x="5053013" y="4989513"/>
            <a:ext cx="60325" cy="523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54" name="Freeform 214"/>
          <p:cNvSpPr>
            <a:spLocks/>
          </p:cNvSpPr>
          <p:nvPr/>
        </p:nvSpPr>
        <p:spPr bwMode="auto">
          <a:xfrm>
            <a:off x="5629275" y="2320925"/>
            <a:ext cx="168275" cy="833438"/>
          </a:xfrm>
          <a:custGeom>
            <a:avLst/>
            <a:gdLst/>
            <a:ahLst/>
            <a:cxnLst>
              <a:cxn ang="0">
                <a:pos x="83" y="525"/>
              </a:cxn>
              <a:cxn ang="0">
                <a:pos x="53" y="315"/>
              </a:cxn>
              <a:cxn ang="0">
                <a:pos x="41" y="297"/>
              </a:cxn>
              <a:cxn ang="0">
                <a:pos x="14" y="240"/>
              </a:cxn>
              <a:cxn ang="0">
                <a:pos x="5" y="0"/>
              </a:cxn>
            </a:cxnLst>
            <a:rect l="0" t="0" r="r" b="b"/>
            <a:pathLst>
              <a:path w="106" h="525">
                <a:moveTo>
                  <a:pt x="83" y="525"/>
                </a:moveTo>
                <a:cubicBezTo>
                  <a:pt x="68" y="466"/>
                  <a:pt x="106" y="351"/>
                  <a:pt x="53" y="315"/>
                </a:cubicBezTo>
                <a:cubicBezTo>
                  <a:pt x="46" y="294"/>
                  <a:pt x="56" y="319"/>
                  <a:pt x="41" y="297"/>
                </a:cubicBezTo>
                <a:cubicBezTo>
                  <a:pt x="29" y="280"/>
                  <a:pt x="26" y="258"/>
                  <a:pt x="14" y="240"/>
                </a:cubicBezTo>
                <a:cubicBezTo>
                  <a:pt x="0" y="168"/>
                  <a:pt x="5" y="77"/>
                  <a:pt x="5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455" name="AutoShape 121"/>
          <p:cNvSpPr>
            <a:spLocks noChangeArrowheads="1"/>
          </p:cNvSpPr>
          <p:nvPr/>
        </p:nvSpPr>
        <p:spPr bwMode="auto">
          <a:xfrm>
            <a:off x="5283200" y="4824413"/>
            <a:ext cx="200025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105A</a:t>
            </a:r>
          </a:p>
        </p:txBody>
      </p:sp>
      <p:sp>
        <p:nvSpPr>
          <p:cNvPr id="8330456" name="AutoShape 92"/>
          <p:cNvSpPr>
            <a:spLocks noChangeArrowheads="1"/>
          </p:cNvSpPr>
          <p:nvPr/>
        </p:nvSpPr>
        <p:spPr bwMode="auto">
          <a:xfrm>
            <a:off x="5957888" y="335756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 101</a:t>
            </a:r>
          </a:p>
        </p:txBody>
      </p:sp>
      <p:sp>
        <p:nvSpPr>
          <p:cNvPr id="8330457" name="AutoShape 140"/>
          <p:cNvSpPr>
            <a:spLocks noChangeArrowheads="1"/>
          </p:cNvSpPr>
          <p:nvPr/>
        </p:nvSpPr>
        <p:spPr bwMode="auto">
          <a:xfrm>
            <a:off x="3484563" y="2611438"/>
            <a:ext cx="66675" cy="619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458" name="AutoShape 136"/>
          <p:cNvSpPr>
            <a:spLocks noChangeArrowheads="1"/>
          </p:cNvSpPr>
          <p:nvPr/>
        </p:nvSpPr>
        <p:spPr bwMode="auto">
          <a:xfrm>
            <a:off x="4344988" y="2428875"/>
            <a:ext cx="144462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8330459" name="AutoShape 137"/>
          <p:cNvSpPr>
            <a:spLocks noChangeArrowheads="1"/>
          </p:cNvSpPr>
          <p:nvPr/>
        </p:nvSpPr>
        <p:spPr bwMode="auto">
          <a:xfrm>
            <a:off x="4503738" y="2420938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8330460" name="AutoShape 97"/>
          <p:cNvSpPr>
            <a:spLocks noChangeArrowheads="1"/>
          </p:cNvSpPr>
          <p:nvPr/>
        </p:nvSpPr>
        <p:spPr bwMode="auto">
          <a:xfrm>
            <a:off x="4271963" y="2425700"/>
            <a:ext cx="66675" cy="619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461" name="AutoShape 134"/>
          <p:cNvSpPr>
            <a:spLocks noChangeArrowheads="1"/>
          </p:cNvSpPr>
          <p:nvPr/>
        </p:nvSpPr>
        <p:spPr bwMode="auto">
          <a:xfrm>
            <a:off x="4344988" y="2265363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8330462" name="AutoShape 135"/>
          <p:cNvSpPr>
            <a:spLocks noChangeArrowheads="1"/>
          </p:cNvSpPr>
          <p:nvPr/>
        </p:nvSpPr>
        <p:spPr bwMode="auto">
          <a:xfrm>
            <a:off x="4505325" y="22653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8330463" name="AutoShape 72"/>
          <p:cNvSpPr>
            <a:spLocks noChangeArrowheads="1"/>
          </p:cNvSpPr>
          <p:nvPr/>
        </p:nvSpPr>
        <p:spPr bwMode="auto">
          <a:xfrm>
            <a:off x="5486400" y="2408238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96</a:t>
            </a:r>
          </a:p>
        </p:txBody>
      </p:sp>
      <p:sp>
        <p:nvSpPr>
          <p:cNvPr id="8330464" name="AutoShape 86"/>
          <p:cNvSpPr>
            <a:spLocks noChangeArrowheads="1"/>
          </p:cNvSpPr>
          <p:nvPr/>
        </p:nvSpPr>
        <p:spPr bwMode="auto">
          <a:xfrm>
            <a:off x="5746750" y="2979738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79</a:t>
            </a:r>
          </a:p>
        </p:txBody>
      </p:sp>
      <p:sp>
        <p:nvSpPr>
          <p:cNvPr id="8330465" name="Forma livre 153"/>
          <p:cNvSpPr>
            <a:spLocks noChangeArrowheads="1"/>
          </p:cNvSpPr>
          <p:nvPr/>
        </p:nvSpPr>
        <p:spPr bwMode="auto">
          <a:xfrm>
            <a:off x="5726113" y="3659188"/>
            <a:ext cx="112712" cy="425450"/>
          </a:xfrm>
          <a:custGeom>
            <a:avLst/>
            <a:gdLst>
              <a:gd name="T0" fmla="*/ 51979 w 140493"/>
              <a:gd name="T1" fmla="*/ 0 h 542925"/>
              <a:gd name="T2" fmla="*/ 14977 w 140493"/>
              <a:gd name="T3" fmla="*/ 163855 h 542925"/>
              <a:gd name="T4" fmla="*/ 0 60000 65536"/>
              <a:gd name="T5" fmla="*/ 0 60000 65536"/>
              <a:gd name="T6" fmla="*/ 0 w 140493"/>
              <a:gd name="T7" fmla="*/ 0 h 542925"/>
              <a:gd name="T8" fmla="*/ 140493 w 140493"/>
              <a:gd name="T9" fmla="*/ 542925 h 5429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493" h="542925">
                <a:moveTo>
                  <a:pt x="140493" y="0"/>
                </a:moveTo>
                <a:cubicBezTo>
                  <a:pt x="70246" y="234156"/>
                  <a:pt x="0" y="468313"/>
                  <a:pt x="40481" y="542925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466" name="Forma livre 163"/>
          <p:cNvSpPr>
            <a:spLocks noChangeArrowheads="1"/>
          </p:cNvSpPr>
          <p:nvPr/>
        </p:nvSpPr>
        <p:spPr bwMode="auto">
          <a:xfrm>
            <a:off x="5573713" y="4089400"/>
            <a:ext cx="190500" cy="790575"/>
          </a:xfrm>
          <a:custGeom>
            <a:avLst/>
            <a:gdLst>
              <a:gd name="T0" fmla="*/ 114172 w 226483"/>
              <a:gd name="T1" fmla="*/ 0 h 939800"/>
              <a:gd name="T2" fmla="*/ 16539 w 226483"/>
              <a:gd name="T3" fmla="*/ 470615 h 939800"/>
              <a:gd name="T4" fmla="*/ 0 60000 65536"/>
              <a:gd name="T5" fmla="*/ 0 60000 65536"/>
              <a:gd name="T6" fmla="*/ 0 w 226483"/>
              <a:gd name="T7" fmla="*/ 0 h 939800"/>
              <a:gd name="T8" fmla="*/ 226483 w 226483"/>
              <a:gd name="T9" fmla="*/ 939800 h 939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6483" h="939800">
                <a:moveTo>
                  <a:pt x="226483" y="0"/>
                </a:moveTo>
                <a:cubicBezTo>
                  <a:pt x="113241" y="400314"/>
                  <a:pt x="0" y="800629"/>
                  <a:pt x="32808" y="939800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467" name="Oval 250"/>
          <p:cNvSpPr>
            <a:spLocks noChangeArrowheads="1"/>
          </p:cNvSpPr>
          <p:nvPr/>
        </p:nvSpPr>
        <p:spPr bwMode="auto">
          <a:xfrm>
            <a:off x="4241800" y="559593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68" name="Text Box 326"/>
          <p:cNvSpPr txBox="1">
            <a:spLocks noChangeArrowheads="1"/>
          </p:cNvSpPr>
          <p:nvPr/>
        </p:nvSpPr>
        <p:spPr bwMode="auto">
          <a:xfrm>
            <a:off x="4327525" y="5562600"/>
            <a:ext cx="5095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  <a:latin typeface="Calibri" pitchFamily="34" charset="0"/>
              </a:rPr>
              <a:t>Rondonópolis</a:t>
            </a:r>
          </a:p>
        </p:txBody>
      </p:sp>
      <p:sp>
        <p:nvSpPr>
          <p:cNvPr id="8330469" name="Rectangle 83"/>
          <p:cNvSpPr>
            <a:spLocks noChangeArrowheads="1"/>
          </p:cNvSpPr>
          <p:nvPr/>
        </p:nvSpPr>
        <p:spPr bwMode="auto">
          <a:xfrm>
            <a:off x="5710238" y="4367213"/>
            <a:ext cx="71437" cy="69850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30470" name="AutoShape 92"/>
          <p:cNvSpPr>
            <a:spLocks noChangeArrowheads="1"/>
          </p:cNvSpPr>
          <p:nvPr/>
        </p:nvSpPr>
        <p:spPr bwMode="auto">
          <a:xfrm>
            <a:off x="5761038" y="3370263"/>
            <a:ext cx="144462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8330471" name="AutoShape 92"/>
          <p:cNvSpPr>
            <a:spLocks noChangeArrowheads="1"/>
          </p:cNvSpPr>
          <p:nvPr/>
        </p:nvSpPr>
        <p:spPr bwMode="auto">
          <a:xfrm>
            <a:off x="5568950" y="3176588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97</a:t>
            </a:r>
          </a:p>
        </p:txBody>
      </p:sp>
      <p:sp>
        <p:nvSpPr>
          <p:cNvPr id="8330472" name="Oval 250"/>
          <p:cNvSpPr>
            <a:spLocks noChangeAspect="1" noChangeArrowheads="1"/>
          </p:cNvSpPr>
          <p:nvPr/>
        </p:nvSpPr>
        <p:spPr bwMode="auto">
          <a:xfrm>
            <a:off x="5930900" y="3425825"/>
            <a:ext cx="47625" cy="428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473" name="Text Box 326"/>
          <p:cNvSpPr txBox="1">
            <a:spLocks noChangeAspect="1" noChangeArrowheads="1"/>
          </p:cNvSpPr>
          <p:nvPr/>
        </p:nvSpPr>
        <p:spPr bwMode="auto">
          <a:xfrm>
            <a:off x="5989638" y="3424238"/>
            <a:ext cx="3048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Estreito</a:t>
            </a:r>
          </a:p>
        </p:txBody>
      </p:sp>
      <p:sp>
        <p:nvSpPr>
          <p:cNvPr id="8330474" name="AutoShape 86"/>
          <p:cNvSpPr>
            <a:spLocks noChangeArrowheads="1"/>
          </p:cNvSpPr>
          <p:nvPr/>
        </p:nvSpPr>
        <p:spPr bwMode="auto">
          <a:xfrm>
            <a:off x="1617663" y="424815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8330475" name="AutoShape 86"/>
          <p:cNvSpPr>
            <a:spLocks noChangeArrowheads="1"/>
          </p:cNvSpPr>
          <p:nvPr/>
        </p:nvSpPr>
        <p:spPr bwMode="auto">
          <a:xfrm>
            <a:off x="2395538" y="385445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330476" name="AutoShape 86"/>
          <p:cNvSpPr>
            <a:spLocks noChangeArrowheads="1"/>
          </p:cNvSpPr>
          <p:nvPr/>
        </p:nvSpPr>
        <p:spPr bwMode="auto">
          <a:xfrm>
            <a:off x="2459038" y="4002088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330477" name="AutoShape 86"/>
          <p:cNvSpPr>
            <a:spLocks noChangeArrowheads="1"/>
          </p:cNvSpPr>
          <p:nvPr/>
        </p:nvSpPr>
        <p:spPr bwMode="auto">
          <a:xfrm>
            <a:off x="2571750" y="417512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8330478" name="AutoShape 86"/>
          <p:cNvSpPr>
            <a:spLocks noChangeArrowheads="1"/>
          </p:cNvSpPr>
          <p:nvPr/>
        </p:nvSpPr>
        <p:spPr bwMode="auto">
          <a:xfrm>
            <a:off x="2708275" y="4222750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330479" name="AutoShape 86"/>
          <p:cNvSpPr>
            <a:spLocks noChangeArrowheads="1"/>
          </p:cNvSpPr>
          <p:nvPr/>
        </p:nvSpPr>
        <p:spPr bwMode="auto">
          <a:xfrm>
            <a:off x="2690813" y="437515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330480" name="AutoShape 86"/>
          <p:cNvSpPr>
            <a:spLocks noChangeArrowheads="1"/>
          </p:cNvSpPr>
          <p:nvPr/>
        </p:nvSpPr>
        <p:spPr bwMode="auto">
          <a:xfrm>
            <a:off x="3344863" y="4940300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330481" name="AutoShape 86"/>
          <p:cNvSpPr>
            <a:spLocks noChangeArrowheads="1"/>
          </p:cNvSpPr>
          <p:nvPr/>
        </p:nvSpPr>
        <p:spPr bwMode="auto">
          <a:xfrm>
            <a:off x="3976688" y="5443538"/>
            <a:ext cx="144462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330482" name="AutoShape 86"/>
          <p:cNvSpPr>
            <a:spLocks noChangeArrowheads="1"/>
          </p:cNvSpPr>
          <p:nvPr/>
        </p:nvSpPr>
        <p:spPr bwMode="auto">
          <a:xfrm>
            <a:off x="4022725" y="557847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330483" name="Freeform 243"/>
          <p:cNvSpPr>
            <a:spLocks/>
          </p:cNvSpPr>
          <p:nvPr/>
        </p:nvSpPr>
        <p:spPr bwMode="auto">
          <a:xfrm>
            <a:off x="4284663" y="5626100"/>
            <a:ext cx="433387" cy="133350"/>
          </a:xfrm>
          <a:custGeom>
            <a:avLst/>
            <a:gdLst/>
            <a:ahLst/>
            <a:cxnLst>
              <a:cxn ang="0">
                <a:pos x="273" y="84"/>
              </a:cxn>
              <a:cxn ang="0">
                <a:pos x="93" y="36"/>
              </a:cxn>
              <a:cxn ang="0">
                <a:pos x="0" y="0"/>
              </a:cxn>
            </a:cxnLst>
            <a:rect l="0" t="0" r="r" b="b"/>
            <a:pathLst>
              <a:path w="273" h="84">
                <a:moveTo>
                  <a:pt x="273" y="84"/>
                </a:moveTo>
                <a:cubicBezTo>
                  <a:pt x="212" y="75"/>
                  <a:pt x="152" y="56"/>
                  <a:pt x="93" y="36"/>
                </a:cubicBezTo>
                <a:cubicBezTo>
                  <a:pt x="64" y="26"/>
                  <a:pt x="32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484" name="Text Box 326"/>
          <p:cNvSpPr txBox="1">
            <a:spLocks noChangeArrowheads="1"/>
          </p:cNvSpPr>
          <p:nvPr/>
        </p:nvSpPr>
        <p:spPr bwMode="auto">
          <a:xfrm>
            <a:off x="3548063" y="5553075"/>
            <a:ext cx="5222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Morrinhos</a:t>
            </a:r>
          </a:p>
        </p:txBody>
      </p:sp>
      <p:sp>
        <p:nvSpPr>
          <p:cNvPr id="8330485" name="AutoShape 199"/>
          <p:cNvSpPr>
            <a:spLocks noChangeArrowheads="1"/>
          </p:cNvSpPr>
          <p:nvPr/>
        </p:nvSpPr>
        <p:spPr bwMode="auto">
          <a:xfrm rot="10800000">
            <a:off x="3695700" y="5641975"/>
            <a:ext cx="92075" cy="619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0486" name="Freeform 246"/>
          <p:cNvSpPr>
            <a:spLocks/>
          </p:cNvSpPr>
          <p:nvPr/>
        </p:nvSpPr>
        <p:spPr bwMode="auto">
          <a:xfrm>
            <a:off x="3622675" y="5773738"/>
            <a:ext cx="209550" cy="361950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54" y="102"/>
              </a:cxn>
              <a:cxn ang="0">
                <a:pos x="18" y="150"/>
              </a:cxn>
              <a:cxn ang="0">
                <a:pos x="0" y="228"/>
              </a:cxn>
            </a:cxnLst>
            <a:rect l="0" t="0" r="r" b="b"/>
            <a:pathLst>
              <a:path w="132" h="228">
                <a:moveTo>
                  <a:pt x="132" y="0"/>
                </a:moveTo>
                <a:cubicBezTo>
                  <a:pt x="113" y="56"/>
                  <a:pt x="94" y="62"/>
                  <a:pt x="54" y="102"/>
                </a:cubicBezTo>
                <a:cubicBezTo>
                  <a:pt x="46" y="126"/>
                  <a:pt x="39" y="136"/>
                  <a:pt x="18" y="150"/>
                </a:cubicBezTo>
                <a:cubicBezTo>
                  <a:pt x="10" y="175"/>
                  <a:pt x="0" y="201"/>
                  <a:pt x="0" y="228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487" name="AutoShape 137"/>
          <p:cNvSpPr>
            <a:spLocks noChangeArrowheads="1"/>
          </p:cNvSpPr>
          <p:nvPr/>
        </p:nvSpPr>
        <p:spPr bwMode="auto">
          <a:xfrm>
            <a:off x="3708400" y="5694363"/>
            <a:ext cx="144463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113</a:t>
            </a:r>
          </a:p>
        </p:txBody>
      </p:sp>
      <p:sp>
        <p:nvSpPr>
          <p:cNvPr id="8330488" name="AutoShape 79"/>
          <p:cNvSpPr>
            <a:spLocks noChangeArrowheads="1"/>
          </p:cNvSpPr>
          <p:nvPr/>
        </p:nvSpPr>
        <p:spPr bwMode="auto">
          <a:xfrm>
            <a:off x="3660775" y="5854700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114</a:t>
            </a:r>
          </a:p>
        </p:txBody>
      </p:sp>
      <p:sp>
        <p:nvSpPr>
          <p:cNvPr id="8330489" name="AutoShape 86"/>
          <p:cNvSpPr>
            <a:spLocks noChangeArrowheads="1"/>
          </p:cNvSpPr>
          <p:nvPr/>
        </p:nvSpPr>
        <p:spPr bwMode="auto">
          <a:xfrm>
            <a:off x="5562600" y="410368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8330490" name="AutoShape 86"/>
          <p:cNvSpPr>
            <a:spLocks noChangeArrowheads="1"/>
          </p:cNvSpPr>
          <p:nvPr/>
        </p:nvSpPr>
        <p:spPr bwMode="auto">
          <a:xfrm>
            <a:off x="5586413" y="3946525"/>
            <a:ext cx="144462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39</a:t>
            </a:r>
          </a:p>
        </p:txBody>
      </p:sp>
      <p:sp>
        <p:nvSpPr>
          <p:cNvPr id="8330491" name="AutoShape 79"/>
          <p:cNvSpPr>
            <a:spLocks noChangeArrowheads="1"/>
          </p:cNvSpPr>
          <p:nvPr/>
        </p:nvSpPr>
        <p:spPr bwMode="auto">
          <a:xfrm>
            <a:off x="6108700" y="3206750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37</a:t>
            </a:r>
          </a:p>
        </p:txBody>
      </p:sp>
      <p:sp>
        <p:nvSpPr>
          <p:cNvPr id="8330492" name="AutoShape 79"/>
          <p:cNvSpPr>
            <a:spLocks noChangeArrowheads="1"/>
          </p:cNvSpPr>
          <p:nvPr/>
        </p:nvSpPr>
        <p:spPr bwMode="auto">
          <a:xfrm>
            <a:off x="6105525" y="3360738"/>
            <a:ext cx="144463" cy="144462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38</a:t>
            </a:r>
          </a:p>
        </p:txBody>
      </p:sp>
      <p:sp>
        <p:nvSpPr>
          <p:cNvPr id="8330493" name="AutoShape 74"/>
          <p:cNvSpPr>
            <a:spLocks noChangeArrowheads="1"/>
          </p:cNvSpPr>
          <p:nvPr/>
        </p:nvSpPr>
        <p:spPr bwMode="auto">
          <a:xfrm>
            <a:off x="5286375" y="3398838"/>
            <a:ext cx="144463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8330494" name="AutoShape 74"/>
          <p:cNvSpPr>
            <a:spLocks noChangeArrowheads="1"/>
          </p:cNvSpPr>
          <p:nvPr/>
        </p:nvSpPr>
        <p:spPr bwMode="auto">
          <a:xfrm>
            <a:off x="6202363" y="2954338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8330495" name="AutoShape 78"/>
          <p:cNvSpPr>
            <a:spLocks noChangeArrowheads="1"/>
          </p:cNvSpPr>
          <p:nvPr/>
        </p:nvSpPr>
        <p:spPr bwMode="auto">
          <a:xfrm>
            <a:off x="6378575" y="2241550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8330496" name="AutoShape 111"/>
          <p:cNvSpPr>
            <a:spLocks noChangeArrowheads="1"/>
          </p:cNvSpPr>
          <p:nvPr/>
        </p:nvSpPr>
        <p:spPr bwMode="auto">
          <a:xfrm>
            <a:off x="6911975" y="22653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8330497" name="AutoShape 112"/>
          <p:cNvSpPr>
            <a:spLocks noChangeArrowheads="1"/>
          </p:cNvSpPr>
          <p:nvPr/>
        </p:nvSpPr>
        <p:spPr bwMode="auto">
          <a:xfrm>
            <a:off x="7045325" y="2265363"/>
            <a:ext cx="144463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330498" name="AutoShape 113"/>
          <p:cNvSpPr>
            <a:spLocks noChangeArrowheads="1"/>
          </p:cNvSpPr>
          <p:nvPr/>
        </p:nvSpPr>
        <p:spPr bwMode="auto">
          <a:xfrm>
            <a:off x="6913563" y="2395538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8330499" name="AutoShape 114"/>
          <p:cNvSpPr>
            <a:spLocks noChangeArrowheads="1"/>
          </p:cNvSpPr>
          <p:nvPr/>
        </p:nvSpPr>
        <p:spPr bwMode="auto">
          <a:xfrm>
            <a:off x="7059613" y="2393950"/>
            <a:ext cx="142875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8330500" name="AutoShape 115"/>
          <p:cNvSpPr>
            <a:spLocks noChangeArrowheads="1"/>
          </p:cNvSpPr>
          <p:nvPr/>
        </p:nvSpPr>
        <p:spPr bwMode="auto">
          <a:xfrm>
            <a:off x="6911975" y="2546350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8330501" name="AutoShape 116"/>
          <p:cNvSpPr>
            <a:spLocks noChangeArrowheads="1"/>
          </p:cNvSpPr>
          <p:nvPr/>
        </p:nvSpPr>
        <p:spPr bwMode="auto">
          <a:xfrm>
            <a:off x="7054850" y="2546350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8330502" name="AutoShape 117"/>
          <p:cNvSpPr>
            <a:spLocks noChangeArrowheads="1"/>
          </p:cNvSpPr>
          <p:nvPr/>
        </p:nvSpPr>
        <p:spPr bwMode="auto">
          <a:xfrm>
            <a:off x="6915150" y="2689225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8330503" name="AutoShape 118"/>
          <p:cNvSpPr>
            <a:spLocks noChangeArrowheads="1"/>
          </p:cNvSpPr>
          <p:nvPr/>
        </p:nvSpPr>
        <p:spPr bwMode="auto">
          <a:xfrm>
            <a:off x="6380163" y="2387600"/>
            <a:ext cx="144462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8330504" name="AutoShape 119"/>
          <p:cNvSpPr>
            <a:spLocks noChangeArrowheads="1"/>
          </p:cNvSpPr>
          <p:nvPr/>
        </p:nvSpPr>
        <p:spPr bwMode="auto">
          <a:xfrm>
            <a:off x="6530975" y="2381250"/>
            <a:ext cx="144463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8330505" name="AutoShape 120"/>
          <p:cNvSpPr>
            <a:spLocks noChangeArrowheads="1"/>
          </p:cNvSpPr>
          <p:nvPr/>
        </p:nvSpPr>
        <p:spPr bwMode="auto">
          <a:xfrm>
            <a:off x="7058025" y="2687638"/>
            <a:ext cx="142875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26</a:t>
            </a:r>
          </a:p>
        </p:txBody>
      </p:sp>
      <p:sp>
        <p:nvSpPr>
          <p:cNvPr id="8330506" name="AutoShape 153"/>
          <p:cNvSpPr>
            <a:spLocks noChangeArrowheads="1"/>
          </p:cNvSpPr>
          <p:nvPr/>
        </p:nvSpPr>
        <p:spPr bwMode="auto">
          <a:xfrm>
            <a:off x="4178300" y="4827588"/>
            <a:ext cx="144463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8330507" name="AutoShape 86"/>
          <p:cNvSpPr>
            <a:spLocks noChangeArrowheads="1"/>
          </p:cNvSpPr>
          <p:nvPr/>
        </p:nvSpPr>
        <p:spPr bwMode="auto">
          <a:xfrm>
            <a:off x="4005263" y="5253038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8330508" name="Freeform 268"/>
          <p:cNvSpPr>
            <a:spLocks/>
          </p:cNvSpPr>
          <p:nvPr/>
        </p:nvSpPr>
        <p:spPr bwMode="auto">
          <a:xfrm>
            <a:off x="4144963" y="5002213"/>
            <a:ext cx="211137" cy="609600"/>
          </a:xfrm>
          <a:custGeom>
            <a:avLst/>
            <a:gdLst/>
            <a:ahLst/>
            <a:cxnLst>
              <a:cxn ang="0">
                <a:pos x="64" y="384"/>
              </a:cxn>
              <a:cxn ang="0">
                <a:pos x="42" y="368"/>
              </a:cxn>
              <a:cxn ang="0">
                <a:pos x="25" y="353"/>
              </a:cxn>
              <a:cxn ang="0">
                <a:pos x="7" y="326"/>
              </a:cxn>
              <a:cxn ang="0">
                <a:pos x="9" y="258"/>
              </a:cxn>
              <a:cxn ang="0">
                <a:pos x="18" y="239"/>
              </a:cxn>
              <a:cxn ang="0">
                <a:pos x="24" y="222"/>
              </a:cxn>
              <a:cxn ang="0">
                <a:pos x="39" y="188"/>
              </a:cxn>
              <a:cxn ang="0">
                <a:pos x="55" y="161"/>
              </a:cxn>
              <a:cxn ang="0">
                <a:pos x="60" y="131"/>
              </a:cxn>
              <a:cxn ang="0">
                <a:pos x="84" y="101"/>
              </a:cxn>
              <a:cxn ang="0">
                <a:pos x="115" y="60"/>
              </a:cxn>
              <a:cxn ang="0">
                <a:pos x="129" y="36"/>
              </a:cxn>
              <a:cxn ang="0">
                <a:pos x="133" y="0"/>
              </a:cxn>
            </a:cxnLst>
            <a:rect l="0" t="0" r="r" b="b"/>
            <a:pathLst>
              <a:path w="133" h="384">
                <a:moveTo>
                  <a:pt x="64" y="384"/>
                </a:moveTo>
                <a:cubicBezTo>
                  <a:pt x="53" y="382"/>
                  <a:pt x="50" y="374"/>
                  <a:pt x="42" y="368"/>
                </a:cubicBezTo>
                <a:cubicBezTo>
                  <a:pt x="38" y="361"/>
                  <a:pt x="31" y="359"/>
                  <a:pt x="25" y="353"/>
                </a:cubicBezTo>
                <a:cubicBezTo>
                  <a:pt x="17" y="345"/>
                  <a:pt x="14" y="335"/>
                  <a:pt x="7" y="326"/>
                </a:cubicBezTo>
                <a:cubicBezTo>
                  <a:pt x="5" y="304"/>
                  <a:pt x="0" y="279"/>
                  <a:pt x="9" y="258"/>
                </a:cubicBezTo>
                <a:cubicBezTo>
                  <a:pt x="10" y="250"/>
                  <a:pt x="14" y="246"/>
                  <a:pt x="18" y="239"/>
                </a:cubicBezTo>
                <a:cubicBezTo>
                  <a:pt x="19" y="232"/>
                  <a:pt x="21" y="228"/>
                  <a:pt x="24" y="222"/>
                </a:cubicBezTo>
                <a:cubicBezTo>
                  <a:pt x="26" y="208"/>
                  <a:pt x="28" y="197"/>
                  <a:pt x="39" y="188"/>
                </a:cubicBezTo>
                <a:cubicBezTo>
                  <a:pt x="44" y="179"/>
                  <a:pt x="48" y="168"/>
                  <a:pt x="55" y="161"/>
                </a:cubicBezTo>
                <a:cubicBezTo>
                  <a:pt x="58" y="151"/>
                  <a:pt x="55" y="140"/>
                  <a:pt x="60" y="131"/>
                </a:cubicBezTo>
                <a:cubicBezTo>
                  <a:pt x="62" y="120"/>
                  <a:pt x="74" y="107"/>
                  <a:pt x="84" y="101"/>
                </a:cubicBezTo>
                <a:cubicBezTo>
                  <a:pt x="90" y="91"/>
                  <a:pt x="107" y="66"/>
                  <a:pt x="115" y="60"/>
                </a:cubicBezTo>
                <a:cubicBezTo>
                  <a:pt x="119" y="52"/>
                  <a:pt x="125" y="44"/>
                  <a:pt x="129" y="36"/>
                </a:cubicBezTo>
                <a:cubicBezTo>
                  <a:pt x="130" y="23"/>
                  <a:pt x="133" y="13"/>
                  <a:pt x="133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509" name="AutoShape 84"/>
          <p:cNvSpPr>
            <a:spLocks noChangeArrowheads="1"/>
          </p:cNvSpPr>
          <p:nvPr/>
        </p:nvSpPr>
        <p:spPr bwMode="auto">
          <a:xfrm>
            <a:off x="4189413" y="5130800"/>
            <a:ext cx="144462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8330510" name="AutoShape 79"/>
          <p:cNvSpPr>
            <a:spLocks noChangeArrowheads="1"/>
          </p:cNvSpPr>
          <p:nvPr/>
        </p:nvSpPr>
        <p:spPr bwMode="auto">
          <a:xfrm>
            <a:off x="3727450" y="5980113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115</a:t>
            </a:r>
          </a:p>
        </p:txBody>
      </p:sp>
      <p:sp>
        <p:nvSpPr>
          <p:cNvPr id="8330511" name="AutoShape 79"/>
          <p:cNvSpPr>
            <a:spLocks noChangeArrowheads="1"/>
          </p:cNvSpPr>
          <p:nvPr/>
        </p:nvSpPr>
        <p:spPr bwMode="auto">
          <a:xfrm>
            <a:off x="3873500" y="5965825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116</a:t>
            </a:r>
          </a:p>
        </p:txBody>
      </p:sp>
      <p:sp>
        <p:nvSpPr>
          <p:cNvPr id="8330512" name="AutoShape 70"/>
          <p:cNvSpPr>
            <a:spLocks noChangeArrowheads="1"/>
          </p:cNvSpPr>
          <p:nvPr/>
        </p:nvSpPr>
        <p:spPr bwMode="auto">
          <a:xfrm>
            <a:off x="4208463" y="5649913"/>
            <a:ext cx="144462" cy="144462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8330513" name="Freeform 101"/>
          <p:cNvSpPr>
            <a:spLocks/>
          </p:cNvSpPr>
          <p:nvPr/>
        </p:nvSpPr>
        <p:spPr bwMode="auto">
          <a:xfrm flipH="1">
            <a:off x="5441950" y="3397250"/>
            <a:ext cx="39688" cy="141288"/>
          </a:xfrm>
          <a:custGeom>
            <a:avLst/>
            <a:gdLst>
              <a:gd name="T0" fmla="*/ 2147483647 w 237"/>
              <a:gd name="T1" fmla="*/ 0 h 237"/>
              <a:gd name="T2" fmla="*/ 2147483647 w 237"/>
              <a:gd name="T3" fmla="*/ 2147483647 h 237"/>
              <a:gd name="T4" fmla="*/ 2147483647 w 237"/>
              <a:gd name="T5" fmla="*/ 2147483647 h 237"/>
              <a:gd name="T6" fmla="*/ 2147483647 w 237"/>
              <a:gd name="T7" fmla="*/ 2147483647 h 237"/>
              <a:gd name="T8" fmla="*/ 2147483647 w 237"/>
              <a:gd name="T9" fmla="*/ 2147483647 h 237"/>
              <a:gd name="T10" fmla="*/ 2147483647 w 237"/>
              <a:gd name="T11" fmla="*/ 2147483647 h 237"/>
              <a:gd name="T12" fmla="*/ 2147483647 w 237"/>
              <a:gd name="T13" fmla="*/ 2147483647 h 237"/>
              <a:gd name="T14" fmla="*/ 0 w 237"/>
              <a:gd name="T15" fmla="*/ 2147483647 h 2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237"/>
              <a:gd name="T26" fmla="*/ 237 w 237"/>
              <a:gd name="T27" fmla="*/ 237 h 2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237">
                <a:moveTo>
                  <a:pt x="237" y="0"/>
                </a:moveTo>
                <a:cubicBezTo>
                  <a:pt x="223" y="5"/>
                  <a:pt x="222" y="18"/>
                  <a:pt x="216" y="30"/>
                </a:cubicBezTo>
                <a:cubicBezTo>
                  <a:pt x="210" y="42"/>
                  <a:pt x="199" y="50"/>
                  <a:pt x="192" y="60"/>
                </a:cubicBezTo>
                <a:cubicBezTo>
                  <a:pt x="178" y="80"/>
                  <a:pt x="173" y="102"/>
                  <a:pt x="153" y="117"/>
                </a:cubicBezTo>
                <a:cubicBezTo>
                  <a:pt x="149" y="130"/>
                  <a:pt x="136" y="140"/>
                  <a:pt x="123" y="144"/>
                </a:cubicBezTo>
                <a:cubicBezTo>
                  <a:pt x="110" y="157"/>
                  <a:pt x="100" y="170"/>
                  <a:pt x="87" y="183"/>
                </a:cubicBezTo>
                <a:cubicBezTo>
                  <a:pt x="73" y="197"/>
                  <a:pt x="53" y="202"/>
                  <a:pt x="39" y="216"/>
                </a:cubicBezTo>
                <a:cubicBezTo>
                  <a:pt x="33" y="233"/>
                  <a:pt x="17" y="237"/>
                  <a:pt x="0" y="237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30514" name="Text Box 326"/>
          <p:cNvSpPr txBox="1">
            <a:spLocks noChangeArrowheads="1"/>
          </p:cNvSpPr>
          <p:nvPr/>
        </p:nvSpPr>
        <p:spPr bwMode="auto">
          <a:xfrm>
            <a:off x="4843463" y="3527425"/>
            <a:ext cx="663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Canaã dos Carajas</a:t>
            </a:r>
          </a:p>
        </p:txBody>
      </p:sp>
      <p:sp>
        <p:nvSpPr>
          <p:cNvPr id="8330515" name="Oval 250"/>
          <p:cNvSpPr>
            <a:spLocks noChangeArrowheads="1"/>
          </p:cNvSpPr>
          <p:nvPr/>
        </p:nvSpPr>
        <p:spPr bwMode="auto">
          <a:xfrm>
            <a:off x="5451475" y="3514725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330516" name="AutoShape 121"/>
          <p:cNvSpPr>
            <a:spLocks noChangeArrowheads="1"/>
          </p:cNvSpPr>
          <p:nvPr/>
        </p:nvSpPr>
        <p:spPr bwMode="auto">
          <a:xfrm>
            <a:off x="4673600" y="4606925"/>
            <a:ext cx="144463" cy="144463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106</a:t>
            </a:r>
          </a:p>
        </p:txBody>
      </p:sp>
      <p:sp>
        <p:nvSpPr>
          <p:cNvPr id="8330517" name="Rectangle 277"/>
          <p:cNvSpPr>
            <a:spLocks noChangeArrowheads="1"/>
          </p:cNvSpPr>
          <p:nvPr/>
        </p:nvSpPr>
        <p:spPr bwMode="auto">
          <a:xfrm>
            <a:off x="2635250" y="4651375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</a:t>
            </a:r>
          </a:p>
        </p:txBody>
      </p:sp>
      <p:sp>
        <p:nvSpPr>
          <p:cNvPr id="8330518" name="Rectangle 278"/>
          <p:cNvSpPr>
            <a:spLocks noChangeArrowheads="1"/>
          </p:cNvSpPr>
          <p:nvPr/>
        </p:nvSpPr>
        <p:spPr bwMode="auto">
          <a:xfrm>
            <a:off x="3670300" y="231298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5</a:t>
            </a:r>
          </a:p>
        </p:txBody>
      </p:sp>
      <p:sp>
        <p:nvSpPr>
          <p:cNvPr id="8330519" name="Rectangle 279"/>
          <p:cNvSpPr>
            <a:spLocks noChangeArrowheads="1"/>
          </p:cNvSpPr>
          <p:nvPr/>
        </p:nvSpPr>
        <p:spPr bwMode="auto">
          <a:xfrm>
            <a:off x="6372225" y="2784475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</a:t>
            </a:r>
          </a:p>
        </p:txBody>
      </p:sp>
      <p:sp>
        <p:nvSpPr>
          <p:cNvPr id="8330520" name="Rectangle 280"/>
          <p:cNvSpPr>
            <a:spLocks noChangeArrowheads="1"/>
          </p:cNvSpPr>
          <p:nvPr/>
        </p:nvSpPr>
        <p:spPr bwMode="auto">
          <a:xfrm>
            <a:off x="4333875" y="519430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8</a:t>
            </a:r>
          </a:p>
        </p:txBody>
      </p:sp>
      <p:sp>
        <p:nvSpPr>
          <p:cNvPr id="8330521" name="Rectangle 281"/>
          <p:cNvSpPr>
            <a:spLocks noChangeArrowheads="1"/>
          </p:cNvSpPr>
          <p:nvPr/>
        </p:nvSpPr>
        <p:spPr bwMode="auto">
          <a:xfrm>
            <a:off x="2795588" y="32496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</a:t>
            </a:r>
          </a:p>
        </p:txBody>
      </p:sp>
      <p:sp>
        <p:nvSpPr>
          <p:cNvPr id="8330522" name="Rectangle 282"/>
          <p:cNvSpPr>
            <a:spLocks noChangeArrowheads="1"/>
          </p:cNvSpPr>
          <p:nvPr/>
        </p:nvSpPr>
        <p:spPr bwMode="auto">
          <a:xfrm>
            <a:off x="3252788" y="579278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30</a:t>
            </a:r>
          </a:p>
        </p:txBody>
      </p:sp>
      <p:sp>
        <p:nvSpPr>
          <p:cNvPr id="8330523" name="Rectangle 283"/>
          <p:cNvSpPr>
            <a:spLocks noChangeArrowheads="1"/>
          </p:cNvSpPr>
          <p:nvPr/>
        </p:nvSpPr>
        <p:spPr bwMode="auto">
          <a:xfrm>
            <a:off x="3332163" y="3413125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13</a:t>
            </a:r>
          </a:p>
        </p:txBody>
      </p:sp>
      <p:sp>
        <p:nvSpPr>
          <p:cNvPr id="8330524" name="Rectangle 284"/>
          <p:cNvSpPr>
            <a:spLocks noChangeArrowheads="1"/>
          </p:cNvSpPr>
          <p:nvPr/>
        </p:nvSpPr>
        <p:spPr bwMode="auto">
          <a:xfrm>
            <a:off x="4262438" y="32829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15</a:t>
            </a:r>
          </a:p>
        </p:txBody>
      </p:sp>
      <p:sp>
        <p:nvSpPr>
          <p:cNvPr id="8330525" name="Rectangle 285"/>
          <p:cNvSpPr>
            <a:spLocks noChangeArrowheads="1"/>
          </p:cNvSpPr>
          <p:nvPr/>
        </p:nvSpPr>
        <p:spPr bwMode="auto">
          <a:xfrm>
            <a:off x="5964238" y="38973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27</a:t>
            </a:r>
          </a:p>
        </p:txBody>
      </p:sp>
      <p:graphicFrame>
        <p:nvGraphicFramePr>
          <p:cNvPr id="8330526" name="Group 286"/>
          <p:cNvGraphicFramePr>
            <a:graphicFrameLocks noGrp="1"/>
          </p:cNvGraphicFramePr>
          <p:nvPr/>
        </p:nvGraphicFramePr>
        <p:xfrm>
          <a:off x="7370763" y="1557338"/>
          <a:ext cx="3633787" cy="3594100"/>
        </p:xfrm>
        <a:graphic>
          <a:graphicData uri="http://schemas.openxmlformats.org/drawingml/2006/table">
            <a:tbl>
              <a:tblPr/>
              <a:tblGrid>
                <a:gridCol w="496887"/>
                <a:gridCol w="2239963"/>
                <a:gridCol w="896937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 364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Manaus-Belém-Brasilia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 Carajás (Duplicação)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Ferronorte até Lucas do Rio Verde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Madeira (Melhorias)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Paraguai/Paraná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Hidrovia do Juruena/Tapajós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BR-163 via Miritituba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Rodovia BR-242 + Hidrovia do Tocantins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0566" name="Rectangle 326"/>
          <p:cNvSpPr>
            <a:spLocks noChangeArrowheads="1"/>
          </p:cNvSpPr>
          <p:nvPr/>
        </p:nvSpPr>
        <p:spPr bwMode="auto">
          <a:xfrm>
            <a:off x="7458075" y="1949450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</a:t>
            </a:r>
          </a:p>
        </p:txBody>
      </p:sp>
      <p:sp>
        <p:nvSpPr>
          <p:cNvPr id="8330567" name="Rectangle 327"/>
          <p:cNvSpPr>
            <a:spLocks noChangeArrowheads="1"/>
          </p:cNvSpPr>
          <p:nvPr/>
        </p:nvSpPr>
        <p:spPr bwMode="auto">
          <a:xfrm>
            <a:off x="7458075" y="22336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5</a:t>
            </a:r>
          </a:p>
        </p:txBody>
      </p:sp>
      <p:sp>
        <p:nvSpPr>
          <p:cNvPr id="8330568" name="Rectangle 328"/>
          <p:cNvSpPr>
            <a:spLocks noChangeArrowheads="1"/>
          </p:cNvSpPr>
          <p:nvPr/>
        </p:nvSpPr>
        <p:spPr bwMode="auto">
          <a:xfrm>
            <a:off x="7458075" y="25193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</a:t>
            </a:r>
          </a:p>
        </p:txBody>
      </p:sp>
      <p:sp>
        <p:nvSpPr>
          <p:cNvPr id="8330569" name="Rectangle 329"/>
          <p:cNvSpPr>
            <a:spLocks noChangeArrowheads="1"/>
          </p:cNvSpPr>
          <p:nvPr/>
        </p:nvSpPr>
        <p:spPr bwMode="auto">
          <a:xfrm>
            <a:off x="7458075" y="280511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8</a:t>
            </a:r>
          </a:p>
        </p:txBody>
      </p:sp>
      <p:sp>
        <p:nvSpPr>
          <p:cNvPr id="8330570" name="Rectangle 330"/>
          <p:cNvSpPr>
            <a:spLocks noChangeArrowheads="1"/>
          </p:cNvSpPr>
          <p:nvPr/>
        </p:nvSpPr>
        <p:spPr bwMode="auto">
          <a:xfrm>
            <a:off x="7458075" y="3090863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</a:t>
            </a:r>
          </a:p>
        </p:txBody>
      </p:sp>
      <p:sp>
        <p:nvSpPr>
          <p:cNvPr id="8330571" name="Rectangle 331"/>
          <p:cNvSpPr>
            <a:spLocks noChangeArrowheads="1"/>
          </p:cNvSpPr>
          <p:nvPr/>
        </p:nvSpPr>
        <p:spPr bwMode="auto">
          <a:xfrm>
            <a:off x="7458075" y="3368675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30</a:t>
            </a:r>
          </a:p>
        </p:txBody>
      </p:sp>
      <p:sp>
        <p:nvSpPr>
          <p:cNvPr id="8330572" name="Rectangle 332"/>
          <p:cNvSpPr>
            <a:spLocks noChangeArrowheads="1"/>
          </p:cNvSpPr>
          <p:nvPr/>
        </p:nvSpPr>
        <p:spPr bwMode="auto">
          <a:xfrm>
            <a:off x="7458075" y="365283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13</a:t>
            </a:r>
          </a:p>
        </p:txBody>
      </p:sp>
      <p:sp>
        <p:nvSpPr>
          <p:cNvPr id="8330573" name="Rectangle 333"/>
          <p:cNvSpPr>
            <a:spLocks noChangeArrowheads="1"/>
          </p:cNvSpPr>
          <p:nvPr/>
        </p:nvSpPr>
        <p:spPr bwMode="auto">
          <a:xfrm>
            <a:off x="7458075" y="393858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15</a:t>
            </a:r>
          </a:p>
        </p:txBody>
      </p:sp>
      <p:sp>
        <p:nvSpPr>
          <p:cNvPr id="8330574" name="Rectangle 334"/>
          <p:cNvSpPr>
            <a:spLocks noChangeArrowheads="1"/>
          </p:cNvSpPr>
          <p:nvPr/>
        </p:nvSpPr>
        <p:spPr bwMode="auto">
          <a:xfrm>
            <a:off x="7458075" y="4224338"/>
            <a:ext cx="320675" cy="23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600"/>
              <a:t>27</a:t>
            </a:r>
          </a:p>
        </p:txBody>
      </p:sp>
      <p:sp>
        <p:nvSpPr>
          <p:cNvPr id="8330575" name="Retângulo 175"/>
          <p:cNvSpPr>
            <a:spLocks noChangeArrowheads="1"/>
          </p:cNvSpPr>
          <p:nvPr/>
        </p:nvSpPr>
        <p:spPr bwMode="auto">
          <a:xfrm>
            <a:off x="7446963" y="1312863"/>
            <a:ext cx="2386012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Eixos de Integração Priorizados</a:t>
            </a:r>
          </a:p>
        </p:txBody>
      </p:sp>
      <p:sp>
        <p:nvSpPr>
          <p:cNvPr id="8330576" name="AutoShape 79"/>
          <p:cNvSpPr>
            <a:spLocks noChangeArrowheads="1"/>
          </p:cNvSpPr>
          <p:nvPr/>
        </p:nvSpPr>
        <p:spPr bwMode="auto">
          <a:xfrm>
            <a:off x="7566025" y="4910138"/>
            <a:ext cx="144463" cy="144462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8330577" name="Text Box 121"/>
          <p:cNvSpPr txBox="1">
            <a:spLocks noChangeArrowheads="1"/>
          </p:cNvSpPr>
          <p:nvPr/>
        </p:nvSpPr>
        <p:spPr bwMode="auto">
          <a:xfrm>
            <a:off x="7743825" y="4903788"/>
            <a:ext cx="20685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Projetos detalhados no Estudo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330578" name="Rectangle 338"/>
          <p:cNvSpPr>
            <a:spLocks noChangeArrowheads="1"/>
          </p:cNvSpPr>
          <p:nvPr/>
        </p:nvSpPr>
        <p:spPr bwMode="auto">
          <a:xfrm>
            <a:off x="7475538" y="4795838"/>
            <a:ext cx="1973262" cy="1116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2290" name="AutoShape 2"/>
          <p:cNvSpPr>
            <a:spLocks noChangeArrowheads="1"/>
          </p:cNvSpPr>
          <p:nvPr/>
        </p:nvSpPr>
        <p:spPr bwMode="auto">
          <a:xfrm>
            <a:off x="219075" y="5754688"/>
            <a:ext cx="9505950" cy="6699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332291" name="Rectangle 4"/>
          <p:cNvSpPr>
            <a:spLocks noChangeArrowheads="1"/>
          </p:cNvSpPr>
          <p:nvPr/>
        </p:nvSpPr>
        <p:spPr bwMode="auto">
          <a:xfrm>
            <a:off x="2590800" y="176213"/>
            <a:ext cx="58674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Sumário Financeiro dos Eixos de Integração Priorizados por Modal</a:t>
            </a:r>
          </a:p>
        </p:txBody>
      </p:sp>
      <p:sp>
        <p:nvSpPr>
          <p:cNvPr id="8332292" name="Retângulo 175"/>
          <p:cNvSpPr>
            <a:spLocks noChangeArrowheads="1"/>
          </p:cNvSpPr>
          <p:nvPr/>
        </p:nvSpPr>
        <p:spPr bwMode="auto">
          <a:xfrm>
            <a:off x="2290763" y="1490663"/>
            <a:ext cx="2141537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Modal</a:t>
            </a:r>
          </a:p>
        </p:txBody>
      </p:sp>
      <p:sp>
        <p:nvSpPr>
          <p:cNvPr id="9342308" name="Retângulo 175"/>
          <p:cNvSpPr>
            <a:spLocks noChangeArrowheads="1"/>
          </p:cNvSpPr>
          <p:nvPr/>
        </p:nvSpPr>
        <p:spPr bwMode="auto">
          <a:xfrm>
            <a:off x="4456113" y="1490663"/>
            <a:ext cx="8223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Nr. de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Projetos</a:t>
            </a:r>
          </a:p>
        </p:txBody>
      </p:sp>
      <p:sp>
        <p:nvSpPr>
          <p:cNvPr id="8332294" name="Rectangle 4"/>
          <p:cNvSpPr>
            <a:spLocks noChangeArrowheads="1"/>
          </p:cNvSpPr>
          <p:nvPr/>
        </p:nvSpPr>
        <p:spPr bwMode="auto">
          <a:xfrm>
            <a:off x="255588" y="938213"/>
            <a:ext cx="532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s-ES_tradnl" b="0"/>
              <a:t>Status Agosto 2010, R$ Milhões</a:t>
            </a:r>
          </a:p>
        </p:txBody>
      </p:sp>
      <p:sp>
        <p:nvSpPr>
          <p:cNvPr id="8332295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461125"/>
            <a:ext cx="943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1) Valor estimado de investimento ainda pendente de ser realizado para a finalização da obra em agosto de 2010</a:t>
            </a:r>
          </a:p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2) Assumindo os volumes potenciais a serem movimentados em 2020 e assumindo a economia potencial anual do custo logístico prevista de R$ 3.796,25 milhões (R$ 3,8 bilhões)</a:t>
            </a:r>
          </a:p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Macrologistica</a:t>
            </a:r>
          </a:p>
        </p:txBody>
      </p:sp>
      <p:sp>
        <p:nvSpPr>
          <p:cNvPr id="8332296" name="AutoShape 375"/>
          <p:cNvSpPr>
            <a:spLocks noChangeArrowheads="1"/>
          </p:cNvSpPr>
          <p:nvPr/>
        </p:nvSpPr>
        <p:spPr bwMode="auto">
          <a:xfrm rot="10800000">
            <a:off x="3394075" y="5549900"/>
            <a:ext cx="32702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2297" name="Retângulo 175"/>
          <p:cNvSpPr>
            <a:spLocks noChangeArrowheads="1"/>
          </p:cNvSpPr>
          <p:nvPr/>
        </p:nvSpPr>
        <p:spPr bwMode="auto">
          <a:xfrm>
            <a:off x="5310188" y="1490663"/>
            <a:ext cx="7207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%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do Total</a:t>
            </a:r>
          </a:p>
        </p:txBody>
      </p:sp>
      <p:sp>
        <p:nvSpPr>
          <p:cNvPr id="8332298" name="Retângulo 175"/>
          <p:cNvSpPr>
            <a:spLocks noChangeArrowheads="1"/>
          </p:cNvSpPr>
          <p:nvPr/>
        </p:nvSpPr>
        <p:spPr bwMode="auto">
          <a:xfrm>
            <a:off x="6053138" y="1490663"/>
            <a:ext cx="1042987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Investimento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Residual</a:t>
            </a:r>
            <a:r>
              <a:rPr lang="pt-BR" sz="1000" baseline="30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graphicFrame>
        <p:nvGraphicFramePr>
          <p:cNvPr id="8332299" name="Group 11"/>
          <p:cNvGraphicFramePr>
            <a:graphicFrameLocks noGrp="1"/>
          </p:cNvGraphicFramePr>
          <p:nvPr>
            <p:ph sz="half" idx="4294967295"/>
          </p:nvPr>
        </p:nvGraphicFramePr>
        <p:xfrm>
          <a:off x="2289175" y="2041525"/>
          <a:ext cx="8589963" cy="2011363"/>
        </p:xfrm>
        <a:graphic>
          <a:graphicData uri="http://schemas.openxmlformats.org/drawingml/2006/table">
            <a:tbl>
              <a:tblPr/>
              <a:tblGrid>
                <a:gridCol w="2144713"/>
                <a:gridCol w="701675"/>
                <a:gridCol w="839787"/>
                <a:gridCol w="1025525"/>
                <a:gridCol w="766763"/>
                <a:gridCol w="184150"/>
                <a:gridCol w="960437"/>
                <a:gridCol w="917575"/>
                <a:gridCol w="1049338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Rodoviários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24,7%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2.815,7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Hidroviários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38,4%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4.003,6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29,1%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Ferroviários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12,3%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4.200,7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Portos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24,7%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2.744,5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19,9%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Aeroportos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13.764,5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do Total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2395" name="Retângulo 175"/>
          <p:cNvSpPr>
            <a:spLocks noChangeArrowheads="1"/>
          </p:cNvSpPr>
          <p:nvPr/>
        </p:nvSpPr>
        <p:spPr bwMode="auto">
          <a:xfrm>
            <a:off x="7123113" y="1490663"/>
            <a:ext cx="7207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%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do Total</a:t>
            </a:r>
          </a:p>
        </p:txBody>
      </p:sp>
      <p:sp>
        <p:nvSpPr>
          <p:cNvPr id="8332396" name="Line 121"/>
          <p:cNvSpPr>
            <a:spLocks noChangeShapeType="1"/>
          </p:cNvSpPr>
          <p:nvPr/>
        </p:nvSpPr>
        <p:spPr bwMode="auto">
          <a:xfrm flipV="1">
            <a:off x="4508500" y="3471863"/>
            <a:ext cx="811213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2397" name="Line 121"/>
          <p:cNvSpPr>
            <a:spLocks noChangeShapeType="1"/>
          </p:cNvSpPr>
          <p:nvPr/>
        </p:nvSpPr>
        <p:spPr bwMode="auto">
          <a:xfrm flipV="1">
            <a:off x="6238875" y="3471863"/>
            <a:ext cx="811213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2398" name="Rectangle 110"/>
          <p:cNvSpPr>
            <a:spLocks noChangeArrowheads="1"/>
          </p:cNvSpPr>
          <p:nvPr/>
        </p:nvSpPr>
        <p:spPr bwMode="auto">
          <a:xfrm>
            <a:off x="298450" y="5773738"/>
            <a:ext cx="9372600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Ao todo, os 9 eixos incluem 73 projetos num total de 13,8 bilhões de reais de investimento sendo na sua maioria hidroviários—Tendo em vista a economia potencial anual do custo logístico que eles podem proporcionar, estes investimentos poderiam ser pagos em menos de 4 anos</a:t>
            </a:r>
          </a:p>
        </p:txBody>
      </p:sp>
      <p:sp>
        <p:nvSpPr>
          <p:cNvPr id="8332399" name="Retângulo 175"/>
          <p:cNvSpPr>
            <a:spLocks noChangeArrowheads="1"/>
          </p:cNvSpPr>
          <p:nvPr/>
        </p:nvSpPr>
        <p:spPr bwMode="auto">
          <a:xfrm>
            <a:off x="2968625" y="4235450"/>
            <a:ext cx="4124325" cy="1108075"/>
          </a:xfrm>
          <a:prstGeom prst="rect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defTabSz="977900"/>
            <a:endParaRPr lang="pt-BR" sz="1600">
              <a:cs typeface="Arial" charset="0"/>
            </a:endParaRPr>
          </a:p>
          <a:p>
            <a:pPr marL="457200" indent="-457200" algn="ctr" defTabSz="977900"/>
            <a:endParaRPr lang="pt-BR" sz="1600">
              <a:cs typeface="Arial" charset="0"/>
            </a:endParaRPr>
          </a:p>
          <a:p>
            <a:pPr marL="457200" indent="-457200" algn="ctr" defTabSz="977900"/>
            <a:endParaRPr lang="pt-BR" sz="1600">
              <a:cs typeface="Arial" charset="0"/>
            </a:endParaRPr>
          </a:p>
          <a:p>
            <a:pPr marL="457200" indent="-457200" algn="ctr" defTabSz="977900"/>
            <a:endParaRPr lang="pt-BR" sz="1600">
              <a:cs typeface="Arial" charset="0"/>
            </a:endParaRPr>
          </a:p>
        </p:txBody>
      </p:sp>
      <p:sp>
        <p:nvSpPr>
          <p:cNvPr id="8332400" name="Retângulo 175"/>
          <p:cNvSpPr>
            <a:spLocks noChangeArrowheads="1"/>
          </p:cNvSpPr>
          <p:nvPr/>
        </p:nvSpPr>
        <p:spPr bwMode="auto">
          <a:xfrm>
            <a:off x="5133975" y="4572000"/>
            <a:ext cx="1614488" cy="336550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defTabSz="977900"/>
            <a:r>
              <a:rPr lang="pt-BR" sz="1600">
                <a:cs typeface="Arial" charset="0"/>
              </a:rPr>
              <a:t>3,6 anos</a:t>
            </a:r>
          </a:p>
        </p:txBody>
      </p:sp>
      <p:sp>
        <p:nvSpPr>
          <p:cNvPr id="8332401" name="Retângulo 175"/>
          <p:cNvSpPr>
            <a:spLocks noChangeArrowheads="1"/>
          </p:cNvSpPr>
          <p:nvPr/>
        </p:nvSpPr>
        <p:spPr bwMode="auto">
          <a:xfrm>
            <a:off x="3144838" y="4489450"/>
            <a:ext cx="1470025" cy="581025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defTabSz="977900"/>
            <a:r>
              <a:rPr lang="pt-BR" sz="1600">
                <a:cs typeface="Arial" charset="0"/>
              </a:rPr>
              <a:t>Prazo para </a:t>
            </a:r>
          </a:p>
          <a:p>
            <a:pPr marL="457200" indent="-457200" algn="ctr" defTabSz="977900"/>
            <a:r>
              <a:rPr lang="pt-BR" sz="1600">
                <a:cs typeface="Arial" charset="0"/>
              </a:rPr>
              <a:t>“Payback”</a:t>
            </a:r>
            <a:r>
              <a:rPr lang="pt-BR" sz="1600" baseline="30000">
                <a:cs typeface="Arial" charset="0"/>
              </a:rPr>
              <a:t>2</a:t>
            </a:r>
          </a:p>
        </p:txBody>
      </p:sp>
      <p:sp>
        <p:nvSpPr>
          <p:cNvPr id="8332402" name="Text Box 114"/>
          <p:cNvSpPr txBox="1">
            <a:spLocks noChangeArrowheads="1"/>
          </p:cNvSpPr>
          <p:nvPr/>
        </p:nvSpPr>
        <p:spPr bwMode="auto">
          <a:xfrm>
            <a:off x="4678363" y="4600575"/>
            <a:ext cx="30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3314" name="AutoShape 2"/>
          <p:cNvSpPr>
            <a:spLocks noChangeArrowheads="1"/>
          </p:cNvSpPr>
          <p:nvPr/>
        </p:nvSpPr>
        <p:spPr bwMode="auto">
          <a:xfrm>
            <a:off x="219075" y="5754688"/>
            <a:ext cx="9505950" cy="6699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333315" name="Rectangle 4"/>
          <p:cNvSpPr>
            <a:spLocks noChangeArrowheads="1"/>
          </p:cNvSpPr>
          <p:nvPr/>
        </p:nvSpPr>
        <p:spPr bwMode="auto">
          <a:xfrm>
            <a:off x="2590800" y="176213"/>
            <a:ext cx="58674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Sumário Financeiro dos Eixos de Integração Priorizados por Status do Projeto</a:t>
            </a:r>
          </a:p>
        </p:txBody>
      </p:sp>
      <p:sp>
        <p:nvSpPr>
          <p:cNvPr id="8333316" name="Retângulo 175"/>
          <p:cNvSpPr>
            <a:spLocks noChangeArrowheads="1"/>
          </p:cNvSpPr>
          <p:nvPr/>
        </p:nvSpPr>
        <p:spPr bwMode="auto">
          <a:xfrm>
            <a:off x="736600" y="1684338"/>
            <a:ext cx="2141538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Modal</a:t>
            </a:r>
          </a:p>
        </p:txBody>
      </p:sp>
      <p:sp>
        <p:nvSpPr>
          <p:cNvPr id="9342308" name="Retângulo 175"/>
          <p:cNvSpPr>
            <a:spLocks noChangeArrowheads="1"/>
          </p:cNvSpPr>
          <p:nvPr/>
        </p:nvSpPr>
        <p:spPr bwMode="auto">
          <a:xfrm>
            <a:off x="2901950" y="1684338"/>
            <a:ext cx="8223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Nr. de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Projetos</a:t>
            </a:r>
          </a:p>
        </p:txBody>
      </p:sp>
      <p:sp>
        <p:nvSpPr>
          <p:cNvPr id="8333318" name="Rectangle 4"/>
          <p:cNvSpPr>
            <a:spLocks noChangeArrowheads="1"/>
          </p:cNvSpPr>
          <p:nvPr/>
        </p:nvSpPr>
        <p:spPr bwMode="auto">
          <a:xfrm>
            <a:off x="255588" y="938213"/>
            <a:ext cx="532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s-ES_tradnl" b="0"/>
              <a:t>Status Agosto 2010, R$ Milhões</a:t>
            </a:r>
          </a:p>
        </p:txBody>
      </p:sp>
      <p:sp>
        <p:nvSpPr>
          <p:cNvPr id="8333319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461125"/>
            <a:ext cx="943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1) Valor estimado de investimento ainda pendente de ser realizado para a finalização da obra em agosto de 2010</a:t>
            </a:r>
          </a:p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2) Assumindo os volumes potenciais a serem movimentados em 2020 e assumindo a economia potencial anual do custo logístico prevista de R$ 3.796,25 milhões (R$ 3,8 bilhões)</a:t>
            </a:r>
          </a:p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Macrologistica</a:t>
            </a:r>
          </a:p>
        </p:txBody>
      </p:sp>
      <p:sp>
        <p:nvSpPr>
          <p:cNvPr id="8333320" name="AutoShape 375"/>
          <p:cNvSpPr>
            <a:spLocks noChangeArrowheads="1"/>
          </p:cNvSpPr>
          <p:nvPr/>
        </p:nvSpPr>
        <p:spPr bwMode="auto">
          <a:xfrm rot="10800000">
            <a:off x="3394075" y="5549900"/>
            <a:ext cx="32702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3321" name="Retângulo 175"/>
          <p:cNvSpPr>
            <a:spLocks noChangeArrowheads="1"/>
          </p:cNvSpPr>
          <p:nvPr/>
        </p:nvSpPr>
        <p:spPr bwMode="auto">
          <a:xfrm>
            <a:off x="3756025" y="1684338"/>
            <a:ext cx="7207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%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do Total</a:t>
            </a:r>
          </a:p>
        </p:txBody>
      </p:sp>
      <p:sp>
        <p:nvSpPr>
          <p:cNvPr id="8333322" name="Retângulo 175"/>
          <p:cNvSpPr>
            <a:spLocks noChangeArrowheads="1"/>
          </p:cNvSpPr>
          <p:nvPr/>
        </p:nvSpPr>
        <p:spPr bwMode="auto">
          <a:xfrm>
            <a:off x="4498975" y="1684338"/>
            <a:ext cx="1042988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Investimento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Residual</a:t>
            </a:r>
            <a:r>
              <a:rPr lang="pt-BR" sz="1000" baseline="30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graphicFrame>
        <p:nvGraphicFramePr>
          <p:cNvPr id="8333323" name="Group 11"/>
          <p:cNvGraphicFramePr>
            <a:graphicFrameLocks noGrp="1"/>
          </p:cNvGraphicFramePr>
          <p:nvPr>
            <p:ph sz="half" idx="4294967295"/>
          </p:nvPr>
        </p:nvGraphicFramePr>
        <p:xfrm>
          <a:off x="735013" y="2235200"/>
          <a:ext cx="6623050" cy="1725613"/>
        </p:xfrm>
        <a:graphic>
          <a:graphicData uri="http://schemas.openxmlformats.org/drawingml/2006/table">
            <a:tbl>
              <a:tblPr/>
              <a:tblGrid>
                <a:gridCol w="2144712"/>
                <a:gridCol w="701675"/>
                <a:gridCol w="839788"/>
                <a:gridCol w="1025525"/>
                <a:gridCol w="766762"/>
                <a:gridCol w="184150"/>
                <a:gridCol w="960438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 andamento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23,3%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4.188,3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30,4%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Projetados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3.536,0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25,7%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Planejados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3.311,3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24,1%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Idealizados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19,2%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2.728,9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19,8%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13.764,5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do Total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3390" name="Retângulo 175"/>
          <p:cNvSpPr>
            <a:spLocks noChangeArrowheads="1"/>
          </p:cNvSpPr>
          <p:nvPr/>
        </p:nvSpPr>
        <p:spPr bwMode="auto">
          <a:xfrm>
            <a:off x="5568950" y="1684338"/>
            <a:ext cx="7207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%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do Total</a:t>
            </a:r>
          </a:p>
        </p:txBody>
      </p:sp>
      <p:sp>
        <p:nvSpPr>
          <p:cNvPr id="8333391" name="Line 121"/>
          <p:cNvSpPr>
            <a:spLocks noChangeShapeType="1"/>
          </p:cNvSpPr>
          <p:nvPr/>
        </p:nvSpPr>
        <p:spPr bwMode="auto">
          <a:xfrm flipV="1">
            <a:off x="2954338" y="3398838"/>
            <a:ext cx="811212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3392" name="Line 121"/>
          <p:cNvSpPr>
            <a:spLocks noChangeShapeType="1"/>
          </p:cNvSpPr>
          <p:nvPr/>
        </p:nvSpPr>
        <p:spPr bwMode="auto">
          <a:xfrm flipV="1">
            <a:off x="4684713" y="3398838"/>
            <a:ext cx="811212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3393" name="Rectangle 81"/>
          <p:cNvSpPr>
            <a:spLocks noChangeArrowheads="1"/>
          </p:cNvSpPr>
          <p:nvPr/>
        </p:nvSpPr>
        <p:spPr bwMode="auto">
          <a:xfrm>
            <a:off x="288925" y="5983288"/>
            <a:ext cx="93726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Apenas uma pequena parte está em andamento</a:t>
            </a:r>
          </a:p>
        </p:txBody>
      </p:sp>
      <p:graphicFrame>
        <p:nvGraphicFramePr>
          <p:cNvPr id="8333394" name="Group 82"/>
          <p:cNvGraphicFramePr>
            <a:graphicFrameLocks noGrp="1"/>
          </p:cNvGraphicFramePr>
          <p:nvPr/>
        </p:nvGraphicFramePr>
        <p:xfrm>
          <a:off x="6367463" y="2225675"/>
          <a:ext cx="3979862" cy="1141413"/>
        </p:xfrm>
        <a:graphic>
          <a:graphicData uri="http://schemas.openxmlformats.org/drawingml/2006/table">
            <a:tbl>
              <a:tblPr/>
              <a:tblGrid>
                <a:gridCol w="3979862"/>
              </a:tblGrid>
              <a:tr h="2841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Fiscalizar para garantir a finalização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Pressionar para a liberação do Edital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Realizar os estudos faltantes e garantir orçamento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Incluir no PPA e realizar os estudos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3409" name="Retângulo 175"/>
          <p:cNvSpPr>
            <a:spLocks noChangeArrowheads="1"/>
          </p:cNvSpPr>
          <p:nvPr/>
        </p:nvSpPr>
        <p:spPr bwMode="auto">
          <a:xfrm>
            <a:off x="6313488" y="1671638"/>
            <a:ext cx="334327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Papel dos Secretários de Planejamento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4338" name="AutoShape 2"/>
          <p:cNvSpPr>
            <a:spLocks noChangeArrowheads="1"/>
          </p:cNvSpPr>
          <p:nvPr/>
        </p:nvSpPr>
        <p:spPr bwMode="auto">
          <a:xfrm>
            <a:off x="219075" y="5754688"/>
            <a:ext cx="9505950" cy="6699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8334339" name="Rectangle 4"/>
          <p:cNvSpPr>
            <a:spLocks noChangeArrowheads="1"/>
          </p:cNvSpPr>
          <p:nvPr/>
        </p:nvSpPr>
        <p:spPr bwMode="auto">
          <a:xfrm>
            <a:off x="2590800" y="176213"/>
            <a:ext cx="58674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Sumário Financeiro dos Eixos de Integração Priorizados por Fontes de Investimento</a:t>
            </a:r>
          </a:p>
        </p:txBody>
      </p:sp>
      <p:sp>
        <p:nvSpPr>
          <p:cNvPr id="8334340" name="Retângulo 175"/>
          <p:cNvSpPr>
            <a:spLocks noChangeArrowheads="1"/>
          </p:cNvSpPr>
          <p:nvPr/>
        </p:nvSpPr>
        <p:spPr bwMode="auto">
          <a:xfrm>
            <a:off x="736600" y="1684338"/>
            <a:ext cx="2141538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Modal</a:t>
            </a:r>
          </a:p>
        </p:txBody>
      </p:sp>
      <p:sp>
        <p:nvSpPr>
          <p:cNvPr id="9342308" name="Retângulo 175"/>
          <p:cNvSpPr>
            <a:spLocks noChangeArrowheads="1"/>
          </p:cNvSpPr>
          <p:nvPr/>
        </p:nvSpPr>
        <p:spPr bwMode="auto">
          <a:xfrm>
            <a:off x="2901950" y="1684338"/>
            <a:ext cx="8223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Nr. de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Projetos</a:t>
            </a:r>
          </a:p>
        </p:txBody>
      </p:sp>
      <p:sp>
        <p:nvSpPr>
          <p:cNvPr id="8334342" name="Rectangle 4"/>
          <p:cNvSpPr>
            <a:spLocks noChangeArrowheads="1"/>
          </p:cNvSpPr>
          <p:nvPr/>
        </p:nvSpPr>
        <p:spPr bwMode="auto">
          <a:xfrm>
            <a:off x="255588" y="938213"/>
            <a:ext cx="532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s-ES_tradnl" b="0"/>
              <a:t>Status Agosto 2010, R$ Milhões</a:t>
            </a:r>
          </a:p>
        </p:txBody>
      </p:sp>
      <p:sp>
        <p:nvSpPr>
          <p:cNvPr id="8334343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461125"/>
            <a:ext cx="943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1) Valor estimado de investimento ainda pendente de ser realizado para a finalização da obra em agosto de 2010</a:t>
            </a:r>
          </a:p>
          <a:p>
            <a:pPr marL="352425" lvl="1" indent="-173038"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2) Assumindo os volumes potenciais a serem movimentados em 2020 e assumindo a economia potencial anual do custo logístico prevista de R$ 3.796,25 milhões (R$ 3,8 bilhões)</a:t>
            </a:r>
          </a:p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Macrologistica</a:t>
            </a:r>
          </a:p>
        </p:txBody>
      </p:sp>
      <p:sp>
        <p:nvSpPr>
          <p:cNvPr id="8334344" name="AutoShape 375"/>
          <p:cNvSpPr>
            <a:spLocks noChangeArrowheads="1"/>
          </p:cNvSpPr>
          <p:nvPr/>
        </p:nvSpPr>
        <p:spPr bwMode="auto">
          <a:xfrm rot="10800000">
            <a:off x="3394075" y="5549900"/>
            <a:ext cx="327025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334345" name="Retângulo 175"/>
          <p:cNvSpPr>
            <a:spLocks noChangeArrowheads="1"/>
          </p:cNvSpPr>
          <p:nvPr/>
        </p:nvSpPr>
        <p:spPr bwMode="auto">
          <a:xfrm>
            <a:off x="3756025" y="1684338"/>
            <a:ext cx="7207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%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do Total</a:t>
            </a:r>
          </a:p>
        </p:txBody>
      </p:sp>
      <p:sp>
        <p:nvSpPr>
          <p:cNvPr id="8334346" name="Retângulo 175"/>
          <p:cNvSpPr>
            <a:spLocks noChangeArrowheads="1"/>
          </p:cNvSpPr>
          <p:nvPr/>
        </p:nvSpPr>
        <p:spPr bwMode="auto">
          <a:xfrm>
            <a:off x="4498975" y="1684338"/>
            <a:ext cx="1042988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Investimento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Residual</a:t>
            </a:r>
            <a:r>
              <a:rPr lang="pt-BR" sz="1000" baseline="30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graphicFrame>
        <p:nvGraphicFramePr>
          <p:cNvPr id="8334347" name="Group 11"/>
          <p:cNvGraphicFramePr>
            <a:graphicFrameLocks noGrp="1"/>
          </p:cNvGraphicFramePr>
          <p:nvPr>
            <p:ph sz="half" idx="4294967295"/>
          </p:nvPr>
        </p:nvGraphicFramePr>
        <p:xfrm>
          <a:off x="735013" y="2235200"/>
          <a:ext cx="6623050" cy="2011363"/>
        </p:xfrm>
        <a:graphic>
          <a:graphicData uri="http://schemas.openxmlformats.org/drawingml/2006/table">
            <a:tbl>
              <a:tblPr/>
              <a:tblGrid>
                <a:gridCol w="2144712"/>
                <a:gridCol w="701675"/>
                <a:gridCol w="839788"/>
                <a:gridCol w="1025525"/>
                <a:gridCol w="766762"/>
                <a:gridCol w="184150"/>
                <a:gridCol w="960438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Privado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9,6%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2.483,3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PAC / PAC2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41,1%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4.984,3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36,2%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PPP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542,0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3,9%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IIRSA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126,0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 Definir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45,2%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5.628,9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40,9%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13.764,5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do Total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4421" name="Retângulo 175"/>
          <p:cNvSpPr>
            <a:spLocks noChangeArrowheads="1"/>
          </p:cNvSpPr>
          <p:nvPr/>
        </p:nvSpPr>
        <p:spPr bwMode="auto">
          <a:xfrm>
            <a:off x="5568950" y="1684338"/>
            <a:ext cx="72072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% </a:t>
            </a:r>
          </a:p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do Total</a:t>
            </a:r>
          </a:p>
        </p:txBody>
      </p:sp>
      <p:sp>
        <p:nvSpPr>
          <p:cNvPr id="8334422" name="Line 121"/>
          <p:cNvSpPr>
            <a:spLocks noChangeShapeType="1"/>
          </p:cNvSpPr>
          <p:nvPr/>
        </p:nvSpPr>
        <p:spPr bwMode="auto">
          <a:xfrm flipV="1">
            <a:off x="2954338" y="3684588"/>
            <a:ext cx="811212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4423" name="Line 121"/>
          <p:cNvSpPr>
            <a:spLocks noChangeShapeType="1"/>
          </p:cNvSpPr>
          <p:nvPr/>
        </p:nvSpPr>
        <p:spPr bwMode="auto">
          <a:xfrm flipV="1">
            <a:off x="4684713" y="3684588"/>
            <a:ext cx="811212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34424" name="Rectangle 88"/>
          <p:cNvSpPr>
            <a:spLocks noChangeArrowheads="1"/>
          </p:cNvSpPr>
          <p:nvPr/>
        </p:nvSpPr>
        <p:spPr bwMode="auto">
          <a:xfrm>
            <a:off x="298450" y="5964238"/>
            <a:ext cx="93726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...porém mais de 45% destes projetos ainda não tem uma fonte de financiamento clara</a:t>
            </a:r>
          </a:p>
        </p:txBody>
      </p:sp>
      <p:graphicFrame>
        <p:nvGraphicFramePr>
          <p:cNvPr id="8334425" name="Group 89"/>
          <p:cNvGraphicFramePr>
            <a:graphicFrameLocks noGrp="1"/>
          </p:cNvGraphicFramePr>
          <p:nvPr/>
        </p:nvGraphicFramePr>
        <p:xfrm>
          <a:off x="6367463" y="2225675"/>
          <a:ext cx="3979862" cy="1425575"/>
        </p:xfrm>
        <a:graphic>
          <a:graphicData uri="http://schemas.openxmlformats.org/drawingml/2006/table">
            <a:tbl>
              <a:tblPr/>
              <a:tblGrid>
                <a:gridCol w="3979862"/>
              </a:tblGrid>
              <a:tr h="2841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Apoiar a iniciativa privada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Garantir os recursos financeiros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Apoiar/Financiar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Exercer pressão via Itamaraty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Definir a origem dos recursos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4441" name="Retângulo 175"/>
          <p:cNvSpPr>
            <a:spLocks noChangeArrowheads="1"/>
          </p:cNvSpPr>
          <p:nvPr/>
        </p:nvSpPr>
        <p:spPr bwMode="auto">
          <a:xfrm>
            <a:off x="6313488" y="1671638"/>
            <a:ext cx="3343275" cy="496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77900"/>
            <a:r>
              <a:rPr lang="pt-BR" sz="1000">
                <a:solidFill>
                  <a:schemeClr val="tx2"/>
                </a:solidFill>
                <a:cs typeface="Arial" charset="0"/>
              </a:rPr>
              <a:t>Papel dos Secretários de Planejamento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oShape 4"/>
          <p:cNvSpPr>
            <a:spLocks noChangeArrowheads="1"/>
          </p:cNvSpPr>
          <p:nvPr/>
        </p:nvSpPr>
        <p:spPr bwMode="auto">
          <a:xfrm>
            <a:off x="219075" y="6257925"/>
            <a:ext cx="9505950" cy="439738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8226986" name="Rectangle 115"/>
          <p:cNvSpPr>
            <a:spLocks noChangeArrowheads="1"/>
          </p:cNvSpPr>
          <p:nvPr/>
        </p:nvSpPr>
        <p:spPr bwMode="auto">
          <a:xfrm>
            <a:off x="7100888" y="131763"/>
            <a:ext cx="1076325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77900"/>
            <a:r>
              <a:rPr lang="pt-BR" sz="1000" b="0">
                <a:solidFill>
                  <a:srgbClr val="000000"/>
                </a:solidFill>
                <a:latin typeface="Calibri" pitchFamily="34" charset="0"/>
              </a:rPr>
              <a:t>Modal do Projeto</a:t>
            </a:r>
          </a:p>
          <a:p>
            <a:pPr algn="ctr" defTabSz="977900"/>
            <a:endParaRPr lang="pt-BR" sz="1000" b="0">
              <a:solidFill>
                <a:srgbClr val="000000"/>
              </a:solidFill>
              <a:latin typeface="Calibri" pitchFamily="34" charset="0"/>
            </a:endParaRPr>
          </a:p>
          <a:p>
            <a:pPr algn="ctr" defTabSz="977900"/>
            <a:endParaRPr lang="pt-BR" sz="1200" b="0">
              <a:solidFill>
                <a:srgbClr val="000000"/>
              </a:solidFill>
              <a:latin typeface="Calibri" pitchFamily="34" charset="0"/>
            </a:endParaRPr>
          </a:p>
          <a:p>
            <a:pPr algn="ctr" defTabSz="977900"/>
            <a:endParaRPr lang="pt-BR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26987" name="Text Box 116"/>
          <p:cNvSpPr txBox="1">
            <a:spLocks noChangeArrowheads="1"/>
          </p:cNvSpPr>
          <p:nvPr/>
        </p:nvSpPr>
        <p:spPr bwMode="auto">
          <a:xfrm>
            <a:off x="7637463" y="255588"/>
            <a:ext cx="500062" cy="2444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1000" b="0">
                <a:solidFill>
                  <a:srgbClr val="FFFFFF"/>
                </a:solidFill>
                <a:latin typeface="Calibri" pitchFamily="34" charset="0"/>
              </a:rPr>
              <a:t>Hidro</a:t>
            </a:r>
          </a:p>
        </p:txBody>
      </p:sp>
      <p:sp>
        <p:nvSpPr>
          <p:cNvPr id="8226988" name="Text Box 117"/>
          <p:cNvSpPr txBox="1">
            <a:spLocks noChangeArrowheads="1"/>
          </p:cNvSpPr>
          <p:nvPr/>
        </p:nvSpPr>
        <p:spPr bwMode="auto">
          <a:xfrm>
            <a:off x="7137400" y="255588"/>
            <a:ext cx="500063" cy="2444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1000" b="0">
                <a:solidFill>
                  <a:srgbClr val="000000"/>
                </a:solidFill>
                <a:latin typeface="Calibri" pitchFamily="34" charset="0"/>
              </a:rPr>
              <a:t>Rodo</a:t>
            </a:r>
          </a:p>
        </p:txBody>
      </p:sp>
      <p:sp>
        <p:nvSpPr>
          <p:cNvPr id="8226989" name="Text Box 118"/>
          <p:cNvSpPr txBox="1">
            <a:spLocks noChangeArrowheads="1"/>
          </p:cNvSpPr>
          <p:nvPr/>
        </p:nvSpPr>
        <p:spPr bwMode="auto">
          <a:xfrm>
            <a:off x="7634288" y="493713"/>
            <a:ext cx="504825" cy="2444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1000" b="0">
                <a:solidFill>
                  <a:srgbClr val="FFFFFF"/>
                </a:solidFill>
                <a:latin typeface="Calibri" pitchFamily="34" charset="0"/>
              </a:rPr>
              <a:t>Porto</a:t>
            </a:r>
          </a:p>
        </p:txBody>
      </p:sp>
      <p:sp>
        <p:nvSpPr>
          <p:cNvPr id="8226990" name="Text Box 119"/>
          <p:cNvSpPr txBox="1">
            <a:spLocks noChangeArrowheads="1"/>
          </p:cNvSpPr>
          <p:nvPr/>
        </p:nvSpPr>
        <p:spPr bwMode="auto">
          <a:xfrm>
            <a:off x="7137400" y="495300"/>
            <a:ext cx="503238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1000" b="0">
                <a:solidFill>
                  <a:srgbClr val="FFFFFF"/>
                </a:solidFill>
                <a:latin typeface="Calibri" pitchFamily="34" charset="0"/>
              </a:rPr>
              <a:t>Ferro</a:t>
            </a:r>
          </a:p>
        </p:txBody>
      </p:sp>
      <p:sp>
        <p:nvSpPr>
          <p:cNvPr id="8226992" name="Text Box 121"/>
          <p:cNvSpPr txBox="1">
            <a:spLocks noChangeArrowheads="1"/>
          </p:cNvSpPr>
          <p:nvPr/>
        </p:nvSpPr>
        <p:spPr bwMode="auto">
          <a:xfrm>
            <a:off x="8562975" y="147638"/>
            <a:ext cx="382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Ferrovia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6993" name="Text Box 122"/>
          <p:cNvSpPr txBox="1">
            <a:spLocks noChangeArrowheads="1"/>
          </p:cNvSpPr>
          <p:nvPr/>
        </p:nvSpPr>
        <p:spPr bwMode="auto">
          <a:xfrm>
            <a:off x="9491663" y="150813"/>
            <a:ext cx="3921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Hidrovia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6994" name="Line 123"/>
          <p:cNvSpPr>
            <a:spLocks noChangeShapeType="1"/>
          </p:cNvSpPr>
          <p:nvPr/>
        </p:nvSpPr>
        <p:spPr bwMode="auto">
          <a:xfrm>
            <a:off x="9140825" y="222250"/>
            <a:ext cx="32385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995" name="Text Box 124"/>
          <p:cNvSpPr txBox="1">
            <a:spLocks noChangeArrowheads="1"/>
          </p:cNvSpPr>
          <p:nvPr/>
        </p:nvSpPr>
        <p:spPr bwMode="auto">
          <a:xfrm>
            <a:off x="8562975" y="288925"/>
            <a:ext cx="376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Rodovia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6996" name="AutoShape 125"/>
          <p:cNvSpPr>
            <a:spLocks noChangeArrowheads="1"/>
          </p:cNvSpPr>
          <p:nvPr/>
        </p:nvSpPr>
        <p:spPr bwMode="auto">
          <a:xfrm rot="10800000">
            <a:off x="8318500" y="636588"/>
            <a:ext cx="92075" cy="619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26997" name="AutoShape 126"/>
          <p:cNvSpPr>
            <a:spLocks noChangeArrowheads="1"/>
          </p:cNvSpPr>
          <p:nvPr/>
        </p:nvSpPr>
        <p:spPr bwMode="auto">
          <a:xfrm>
            <a:off x="8328025" y="468313"/>
            <a:ext cx="79375" cy="746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6998" name="Text Box 127"/>
          <p:cNvSpPr txBox="1">
            <a:spLocks noChangeArrowheads="1"/>
          </p:cNvSpPr>
          <p:nvPr/>
        </p:nvSpPr>
        <p:spPr bwMode="auto">
          <a:xfrm>
            <a:off x="8562975" y="446088"/>
            <a:ext cx="6238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Porto L.Curso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6999" name="Text Box 128"/>
          <p:cNvSpPr txBox="1">
            <a:spLocks noChangeArrowheads="1"/>
          </p:cNvSpPr>
          <p:nvPr/>
        </p:nvSpPr>
        <p:spPr bwMode="auto">
          <a:xfrm>
            <a:off x="7432675" y="788988"/>
            <a:ext cx="1241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Projeto a ser Desenvolvido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7000" name="Text Box 129"/>
          <p:cNvSpPr txBox="1">
            <a:spLocks noChangeArrowheads="1"/>
          </p:cNvSpPr>
          <p:nvPr/>
        </p:nvSpPr>
        <p:spPr bwMode="auto">
          <a:xfrm>
            <a:off x="9505950" y="290513"/>
            <a:ext cx="36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Dutovia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7001" name="Text Box 130"/>
          <p:cNvSpPr txBox="1">
            <a:spLocks noChangeArrowheads="1"/>
          </p:cNvSpPr>
          <p:nvPr/>
        </p:nvSpPr>
        <p:spPr bwMode="auto">
          <a:xfrm>
            <a:off x="9499600" y="436563"/>
            <a:ext cx="288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Eclusa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7002" name="Rectangle 131"/>
          <p:cNvSpPr>
            <a:spLocks noChangeArrowheads="1"/>
          </p:cNvSpPr>
          <p:nvPr/>
        </p:nvSpPr>
        <p:spPr bwMode="auto">
          <a:xfrm>
            <a:off x="9286875" y="455613"/>
            <a:ext cx="88900" cy="88900"/>
          </a:xfrm>
          <a:prstGeom prst="rect">
            <a:avLst/>
          </a:prstGeom>
          <a:solidFill>
            <a:srgbClr val="0099FF"/>
          </a:solidFill>
          <a:ln w="63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7003" name="Line 132"/>
          <p:cNvSpPr>
            <a:spLocks noChangeShapeType="1"/>
          </p:cNvSpPr>
          <p:nvPr/>
        </p:nvSpPr>
        <p:spPr bwMode="auto">
          <a:xfrm>
            <a:off x="9147175" y="368300"/>
            <a:ext cx="323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7004" name="Line 133"/>
          <p:cNvSpPr>
            <a:spLocks noChangeShapeType="1"/>
          </p:cNvSpPr>
          <p:nvPr/>
        </p:nvSpPr>
        <p:spPr bwMode="auto">
          <a:xfrm>
            <a:off x="8207375" y="222250"/>
            <a:ext cx="3238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7005" name="Line 134"/>
          <p:cNvSpPr>
            <a:spLocks noChangeShapeType="1"/>
          </p:cNvSpPr>
          <p:nvPr/>
        </p:nvSpPr>
        <p:spPr bwMode="auto">
          <a:xfrm>
            <a:off x="8207375" y="361950"/>
            <a:ext cx="32385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7006" name="Rectangle 135"/>
          <p:cNvSpPr>
            <a:spLocks noChangeArrowheads="1"/>
          </p:cNvSpPr>
          <p:nvPr/>
        </p:nvSpPr>
        <p:spPr bwMode="auto">
          <a:xfrm>
            <a:off x="7100888" y="123825"/>
            <a:ext cx="2805112" cy="122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2590800" y="176213"/>
            <a:ext cx="44370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Lista de Projetos Prioritários de Curto Prazo</a:t>
            </a:r>
          </a:p>
        </p:txBody>
      </p:sp>
      <p:sp>
        <p:nvSpPr>
          <p:cNvPr id="8227016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" y="6718300"/>
            <a:ext cx="9439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182563">
              <a:lnSpc>
                <a:spcPct val="95000"/>
              </a:lnSpc>
              <a:tabLst>
                <a:tab pos="0" algn="r"/>
              </a:tabLst>
            </a:pPr>
            <a:r>
              <a:rPr lang="pt-BR" sz="900" b="0"/>
              <a:t>	Fonte: Análise Macrologística</a:t>
            </a:r>
          </a:p>
        </p:txBody>
      </p:sp>
      <p:sp>
        <p:nvSpPr>
          <p:cNvPr id="8227017" name="Rectangle 201"/>
          <p:cNvSpPr>
            <a:spLocks noChangeArrowheads="1"/>
          </p:cNvSpPr>
          <p:nvPr/>
        </p:nvSpPr>
        <p:spPr bwMode="auto">
          <a:xfrm>
            <a:off x="290513" y="6275388"/>
            <a:ext cx="93726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 algn="ctr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/>
              <a:t>No entanto, para começar pode-se focar em uma pequena parcela de projetos prioritários que somam 6,8 bilhões de reais e que devem passar a ser o foco de pressão da Ação Pró-Amazônia junto ao setor público</a:t>
            </a:r>
          </a:p>
        </p:txBody>
      </p:sp>
      <p:sp>
        <p:nvSpPr>
          <p:cNvPr id="8227018" name="AutoShape 6"/>
          <p:cNvSpPr>
            <a:spLocks noChangeArrowheads="1"/>
          </p:cNvSpPr>
          <p:nvPr/>
        </p:nvSpPr>
        <p:spPr bwMode="auto">
          <a:xfrm rot="10800000">
            <a:off x="3155950" y="6108700"/>
            <a:ext cx="3400425" cy="9683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11271" name="Freeform 44"/>
          <p:cNvSpPr>
            <a:spLocks noChangeAspect="1"/>
          </p:cNvSpPr>
          <p:nvPr/>
        </p:nvSpPr>
        <p:spPr bwMode="auto">
          <a:xfrm>
            <a:off x="2982913" y="1885950"/>
            <a:ext cx="2201862" cy="2184400"/>
          </a:xfrm>
          <a:custGeom>
            <a:avLst/>
            <a:gdLst>
              <a:gd name="T0" fmla="*/ 2147483647 w 1201"/>
              <a:gd name="T1" fmla="*/ 2147483647 h 1170"/>
              <a:gd name="T2" fmla="*/ 2147483647 w 1201"/>
              <a:gd name="T3" fmla="*/ 2147483647 h 1170"/>
              <a:gd name="T4" fmla="*/ 2147483647 w 1201"/>
              <a:gd name="T5" fmla="*/ 2147483647 h 1170"/>
              <a:gd name="T6" fmla="*/ 2147483647 w 1201"/>
              <a:gd name="T7" fmla="*/ 2147483647 h 1170"/>
              <a:gd name="T8" fmla="*/ 2147483647 w 1201"/>
              <a:gd name="T9" fmla="*/ 2147483647 h 1170"/>
              <a:gd name="T10" fmla="*/ 0 w 1201"/>
              <a:gd name="T11" fmla="*/ 2147483647 h 1170"/>
              <a:gd name="T12" fmla="*/ 2147483647 w 1201"/>
              <a:gd name="T13" fmla="*/ 2147483647 h 1170"/>
              <a:gd name="T14" fmla="*/ 2147483647 w 1201"/>
              <a:gd name="T15" fmla="*/ 2147483647 h 1170"/>
              <a:gd name="T16" fmla="*/ 2147483647 w 1201"/>
              <a:gd name="T17" fmla="*/ 2147483647 h 1170"/>
              <a:gd name="T18" fmla="*/ 2147483647 w 1201"/>
              <a:gd name="T19" fmla="*/ 2147483647 h 1170"/>
              <a:gd name="T20" fmla="*/ 2147483647 w 1201"/>
              <a:gd name="T21" fmla="*/ 2147483647 h 1170"/>
              <a:gd name="T22" fmla="*/ 2147483647 w 1201"/>
              <a:gd name="T23" fmla="*/ 2147483647 h 1170"/>
              <a:gd name="T24" fmla="*/ 2147483647 w 1201"/>
              <a:gd name="T25" fmla="*/ 2147483647 h 1170"/>
              <a:gd name="T26" fmla="*/ 2147483647 w 1201"/>
              <a:gd name="T27" fmla="*/ 2147483647 h 1170"/>
              <a:gd name="T28" fmla="*/ 2147483647 w 1201"/>
              <a:gd name="T29" fmla="*/ 2147483647 h 1170"/>
              <a:gd name="T30" fmla="*/ 2147483647 w 1201"/>
              <a:gd name="T31" fmla="*/ 2147483647 h 1170"/>
              <a:gd name="T32" fmla="*/ 2147483647 w 1201"/>
              <a:gd name="T33" fmla="*/ 2147483647 h 1170"/>
              <a:gd name="T34" fmla="*/ 2147483647 w 1201"/>
              <a:gd name="T35" fmla="*/ 2147483647 h 1170"/>
              <a:gd name="T36" fmla="*/ 2147483647 w 1201"/>
              <a:gd name="T37" fmla="*/ 2147483647 h 1170"/>
              <a:gd name="T38" fmla="*/ 2147483647 w 1201"/>
              <a:gd name="T39" fmla="*/ 2147483647 h 1170"/>
              <a:gd name="T40" fmla="*/ 2147483647 w 1201"/>
              <a:gd name="T41" fmla="*/ 2147483647 h 1170"/>
              <a:gd name="T42" fmla="*/ 2147483647 w 1201"/>
              <a:gd name="T43" fmla="*/ 2147483647 h 1170"/>
              <a:gd name="T44" fmla="*/ 2147483647 w 1201"/>
              <a:gd name="T45" fmla="*/ 2147483647 h 1170"/>
              <a:gd name="T46" fmla="*/ 2147483647 w 1201"/>
              <a:gd name="T47" fmla="*/ 2147483647 h 1170"/>
              <a:gd name="T48" fmla="*/ 2147483647 w 1201"/>
              <a:gd name="T49" fmla="*/ 2147483647 h 1170"/>
              <a:gd name="T50" fmla="*/ 2147483647 w 1201"/>
              <a:gd name="T51" fmla="*/ 2147483647 h 1170"/>
              <a:gd name="T52" fmla="*/ 2147483647 w 1201"/>
              <a:gd name="T53" fmla="*/ 2147483647 h 1170"/>
              <a:gd name="T54" fmla="*/ 2147483647 w 1201"/>
              <a:gd name="T55" fmla="*/ 2147483647 h 1170"/>
              <a:gd name="T56" fmla="*/ 2147483647 w 1201"/>
              <a:gd name="T57" fmla="*/ 2147483647 h 1170"/>
              <a:gd name="T58" fmla="*/ 2147483647 w 1201"/>
              <a:gd name="T59" fmla="*/ 2147483647 h 1170"/>
              <a:gd name="T60" fmla="*/ 2147483647 w 1201"/>
              <a:gd name="T61" fmla="*/ 2147483647 h 1170"/>
              <a:gd name="T62" fmla="*/ 2147483647 w 1201"/>
              <a:gd name="T63" fmla="*/ 2147483647 h 1170"/>
              <a:gd name="T64" fmla="*/ 2147483647 w 1201"/>
              <a:gd name="T65" fmla="*/ 2147483647 h 1170"/>
              <a:gd name="T66" fmla="*/ 2147483647 w 1201"/>
              <a:gd name="T67" fmla="*/ 2147483647 h 1170"/>
              <a:gd name="T68" fmla="*/ 2147483647 w 1201"/>
              <a:gd name="T69" fmla="*/ 2147483647 h 1170"/>
              <a:gd name="T70" fmla="*/ 2147483647 w 1201"/>
              <a:gd name="T71" fmla="*/ 2147483647 h 1170"/>
              <a:gd name="T72" fmla="*/ 2147483647 w 1201"/>
              <a:gd name="T73" fmla="*/ 2147483647 h 1170"/>
              <a:gd name="T74" fmla="*/ 2147483647 w 1201"/>
              <a:gd name="T75" fmla="*/ 2147483647 h 1170"/>
              <a:gd name="T76" fmla="*/ 2147483647 w 1201"/>
              <a:gd name="T77" fmla="*/ 2147483647 h 1170"/>
              <a:gd name="T78" fmla="*/ 2147483647 w 1201"/>
              <a:gd name="T79" fmla="*/ 2147483647 h 1170"/>
              <a:gd name="T80" fmla="*/ 2147483647 w 1201"/>
              <a:gd name="T81" fmla="*/ 2147483647 h 1170"/>
              <a:gd name="T82" fmla="*/ 2147483647 w 1201"/>
              <a:gd name="T83" fmla="*/ 2147483647 h 1170"/>
              <a:gd name="T84" fmla="*/ 2147483647 w 1201"/>
              <a:gd name="T85" fmla="*/ 2147483647 h 11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1"/>
              <a:gd name="T130" fmla="*/ 0 h 1170"/>
              <a:gd name="T131" fmla="*/ 1201 w 1201"/>
              <a:gd name="T132" fmla="*/ 1170 h 11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1" h="1170">
                <a:moveTo>
                  <a:pt x="32" y="883"/>
                </a:moveTo>
                <a:lnTo>
                  <a:pt x="60" y="855"/>
                </a:lnTo>
                <a:lnTo>
                  <a:pt x="226" y="495"/>
                </a:lnTo>
                <a:lnTo>
                  <a:pt x="230" y="471"/>
                </a:lnTo>
                <a:lnTo>
                  <a:pt x="262" y="433"/>
                </a:lnTo>
                <a:lnTo>
                  <a:pt x="230" y="449"/>
                </a:lnTo>
                <a:lnTo>
                  <a:pt x="206" y="447"/>
                </a:lnTo>
                <a:lnTo>
                  <a:pt x="200" y="431"/>
                </a:lnTo>
                <a:lnTo>
                  <a:pt x="188" y="435"/>
                </a:lnTo>
                <a:lnTo>
                  <a:pt x="164" y="405"/>
                </a:lnTo>
                <a:lnTo>
                  <a:pt x="142" y="407"/>
                </a:lnTo>
                <a:lnTo>
                  <a:pt x="84" y="373"/>
                </a:lnTo>
                <a:lnTo>
                  <a:pt x="88" y="347"/>
                </a:lnTo>
                <a:lnTo>
                  <a:pt x="50" y="354"/>
                </a:lnTo>
                <a:lnTo>
                  <a:pt x="42" y="325"/>
                </a:lnTo>
                <a:lnTo>
                  <a:pt x="20" y="309"/>
                </a:lnTo>
                <a:lnTo>
                  <a:pt x="20" y="289"/>
                </a:lnTo>
                <a:lnTo>
                  <a:pt x="0" y="273"/>
                </a:lnTo>
                <a:lnTo>
                  <a:pt x="0" y="127"/>
                </a:lnTo>
                <a:lnTo>
                  <a:pt x="26" y="119"/>
                </a:lnTo>
                <a:lnTo>
                  <a:pt x="42" y="97"/>
                </a:lnTo>
                <a:lnTo>
                  <a:pt x="74" y="95"/>
                </a:lnTo>
                <a:lnTo>
                  <a:pt x="94" y="83"/>
                </a:lnTo>
                <a:lnTo>
                  <a:pt x="126" y="79"/>
                </a:lnTo>
                <a:lnTo>
                  <a:pt x="140" y="59"/>
                </a:lnTo>
                <a:lnTo>
                  <a:pt x="164" y="55"/>
                </a:lnTo>
                <a:lnTo>
                  <a:pt x="198" y="63"/>
                </a:lnTo>
                <a:lnTo>
                  <a:pt x="220" y="59"/>
                </a:lnTo>
                <a:lnTo>
                  <a:pt x="248" y="67"/>
                </a:lnTo>
                <a:lnTo>
                  <a:pt x="274" y="65"/>
                </a:lnTo>
                <a:lnTo>
                  <a:pt x="280" y="51"/>
                </a:lnTo>
                <a:lnTo>
                  <a:pt x="260" y="23"/>
                </a:lnTo>
                <a:lnTo>
                  <a:pt x="272" y="9"/>
                </a:lnTo>
                <a:lnTo>
                  <a:pt x="289" y="13"/>
                </a:lnTo>
                <a:lnTo>
                  <a:pt x="304" y="18"/>
                </a:lnTo>
                <a:lnTo>
                  <a:pt x="319" y="13"/>
                </a:lnTo>
                <a:lnTo>
                  <a:pt x="337" y="9"/>
                </a:lnTo>
                <a:lnTo>
                  <a:pt x="358" y="0"/>
                </a:lnTo>
                <a:lnTo>
                  <a:pt x="377" y="7"/>
                </a:lnTo>
                <a:lnTo>
                  <a:pt x="385" y="27"/>
                </a:lnTo>
                <a:lnTo>
                  <a:pt x="389" y="75"/>
                </a:lnTo>
                <a:lnTo>
                  <a:pt x="427" y="78"/>
                </a:lnTo>
                <a:lnTo>
                  <a:pt x="463" y="111"/>
                </a:lnTo>
                <a:lnTo>
                  <a:pt x="494" y="111"/>
                </a:lnTo>
                <a:lnTo>
                  <a:pt x="518" y="132"/>
                </a:lnTo>
                <a:lnTo>
                  <a:pt x="514" y="156"/>
                </a:lnTo>
                <a:lnTo>
                  <a:pt x="541" y="174"/>
                </a:lnTo>
                <a:lnTo>
                  <a:pt x="541" y="205"/>
                </a:lnTo>
                <a:lnTo>
                  <a:pt x="554" y="234"/>
                </a:lnTo>
                <a:lnTo>
                  <a:pt x="559" y="253"/>
                </a:lnTo>
                <a:lnTo>
                  <a:pt x="587" y="274"/>
                </a:lnTo>
                <a:lnTo>
                  <a:pt x="584" y="291"/>
                </a:lnTo>
                <a:lnTo>
                  <a:pt x="587" y="301"/>
                </a:lnTo>
                <a:lnTo>
                  <a:pt x="602" y="306"/>
                </a:lnTo>
                <a:lnTo>
                  <a:pt x="599" y="325"/>
                </a:lnTo>
                <a:lnTo>
                  <a:pt x="613" y="330"/>
                </a:lnTo>
                <a:lnTo>
                  <a:pt x="613" y="343"/>
                </a:lnTo>
                <a:lnTo>
                  <a:pt x="644" y="357"/>
                </a:lnTo>
                <a:lnTo>
                  <a:pt x="667" y="355"/>
                </a:lnTo>
                <a:lnTo>
                  <a:pt x="680" y="339"/>
                </a:lnTo>
                <a:lnTo>
                  <a:pt x="695" y="322"/>
                </a:lnTo>
                <a:lnTo>
                  <a:pt x="709" y="310"/>
                </a:lnTo>
                <a:lnTo>
                  <a:pt x="715" y="330"/>
                </a:lnTo>
                <a:lnTo>
                  <a:pt x="737" y="358"/>
                </a:lnTo>
                <a:lnTo>
                  <a:pt x="782" y="373"/>
                </a:lnTo>
                <a:lnTo>
                  <a:pt x="835" y="385"/>
                </a:lnTo>
                <a:lnTo>
                  <a:pt x="887" y="379"/>
                </a:lnTo>
                <a:lnTo>
                  <a:pt x="913" y="360"/>
                </a:lnTo>
                <a:lnTo>
                  <a:pt x="923" y="348"/>
                </a:lnTo>
                <a:lnTo>
                  <a:pt x="937" y="343"/>
                </a:lnTo>
                <a:lnTo>
                  <a:pt x="944" y="316"/>
                </a:lnTo>
                <a:lnTo>
                  <a:pt x="961" y="306"/>
                </a:lnTo>
                <a:lnTo>
                  <a:pt x="971" y="285"/>
                </a:lnTo>
                <a:lnTo>
                  <a:pt x="982" y="289"/>
                </a:lnTo>
                <a:lnTo>
                  <a:pt x="985" y="291"/>
                </a:lnTo>
                <a:lnTo>
                  <a:pt x="1006" y="297"/>
                </a:lnTo>
                <a:lnTo>
                  <a:pt x="1027" y="312"/>
                </a:lnTo>
                <a:lnTo>
                  <a:pt x="1052" y="297"/>
                </a:lnTo>
                <a:lnTo>
                  <a:pt x="1093" y="306"/>
                </a:lnTo>
                <a:lnTo>
                  <a:pt x="1151" y="333"/>
                </a:lnTo>
                <a:lnTo>
                  <a:pt x="1193" y="345"/>
                </a:lnTo>
                <a:lnTo>
                  <a:pt x="1201" y="364"/>
                </a:lnTo>
                <a:lnTo>
                  <a:pt x="1199" y="397"/>
                </a:lnTo>
                <a:lnTo>
                  <a:pt x="1192" y="429"/>
                </a:lnTo>
                <a:lnTo>
                  <a:pt x="1184" y="451"/>
                </a:lnTo>
                <a:lnTo>
                  <a:pt x="1171" y="466"/>
                </a:lnTo>
                <a:lnTo>
                  <a:pt x="1172" y="484"/>
                </a:lnTo>
                <a:lnTo>
                  <a:pt x="1156" y="496"/>
                </a:lnTo>
                <a:lnTo>
                  <a:pt x="1160" y="517"/>
                </a:lnTo>
                <a:lnTo>
                  <a:pt x="1135" y="553"/>
                </a:lnTo>
                <a:lnTo>
                  <a:pt x="1115" y="583"/>
                </a:lnTo>
                <a:lnTo>
                  <a:pt x="1111" y="608"/>
                </a:lnTo>
                <a:lnTo>
                  <a:pt x="1090" y="630"/>
                </a:lnTo>
                <a:lnTo>
                  <a:pt x="1067" y="669"/>
                </a:lnTo>
                <a:lnTo>
                  <a:pt x="1045" y="675"/>
                </a:lnTo>
                <a:lnTo>
                  <a:pt x="1024" y="700"/>
                </a:lnTo>
                <a:lnTo>
                  <a:pt x="988" y="721"/>
                </a:lnTo>
                <a:lnTo>
                  <a:pt x="957" y="747"/>
                </a:lnTo>
                <a:lnTo>
                  <a:pt x="968" y="759"/>
                </a:lnTo>
                <a:lnTo>
                  <a:pt x="991" y="751"/>
                </a:lnTo>
                <a:lnTo>
                  <a:pt x="1012" y="772"/>
                </a:lnTo>
                <a:lnTo>
                  <a:pt x="1013" y="786"/>
                </a:lnTo>
                <a:lnTo>
                  <a:pt x="1000" y="789"/>
                </a:lnTo>
                <a:lnTo>
                  <a:pt x="1006" y="805"/>
                </a:lnTo>
                <a:lnTo>
                  <a:pt x="988" y="837"/>
                </a:lnTo>
                <a:lnTo>
                  <a:pt x="964" y="852"/>
                </a:lnTo>
                <a:lnTo>
                  <a:pt x="958" y="882"/>
                </a:lnTo>
                <a:lnTo>
                  <a:pt x="929" y="882"/>
                </a:lnTo>
                <a:lnTo>
                  <a:pt x="911" y="897"/>
                </a:lnTo>
                <a:lnTo>
                  <a:pt x="913" y="936"/>
                </a:lnTo>
                <a:lnTo>
                  <a:pt x="893" y="952"/>
                </a:lnTo>
                <a:lnTo>
                  <a:pt x="899" y="972"/>
                </a:lnTo>
                <a:lnTo>
                  <a:pt x="919" y="979"/>
                </a:lnTo>
                <a:lnTo>
                  <a:pt x="919" y="999"/>
                </a:lnTo>
                <a:lnTo>
                  <a:pt x="913" y="1021"/>
                </a:lnTo>
                <a:lnTo>
                  <a:pt x="889" y="1060"/>
                </a:lnTo>
                <a:lnTo>
                  <a:pt x="866" y="1078"/>
                </a:lnTo>
                <a:lnTo>
                  <a:pt x="832" y="1119"/>
                </a:lnTo>
                <a:lnTo>
                  <a:pt x="833" y="1146"/>
                </a:lnTo>
                <a:lnTo>
                  <a:pt x="813" y="1170"/>
                </a:lnTo>
                <a:lnTo>
                  <a:pt x="206" y="1131"/>
                </a:lnTo>
                <a:lnTo>
                  <a:pt x="193" y="1116"/>
                </a:lnTo>
                <a:lnTo>
                  <a:pt x="181" y="1117"/>
                </a:lnTo>
                <a:lnTo>
                  <a:pt x="157" y="1084"/>
                </a:lnTo>
                <a:lnTo>
                  <a:pt x="137" y="1081"/>
                </a:lnTo>
                <a:lnTo>
                  <a:pt x="118" y="1065"/>
                </a:lnTo>
                <a:lnTo>
                  <a:pt x="116" y="1021"/>
                </a:lnTo>
                <a:lnTo>
                  <a:pt x="101" y="1000"/>
                </a:lnTo>
                <a:lnTo>
                  <a:pt x="92" y="967"/>
                </a:lnTo>
                <a:lnTo>
                  <a:pt x="74" y="925"/>
                </a:lnTo>
                <a:lnTo>
                  <a:pt x="32" y="883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2" name="Freeform 75"/>
          <p:cNvSpPr>
            <a:spLocks noChangeAspect="1"/>
          </p:cNvSpPr>
          <p:nvPr/>
        </p:nvSpPr>
        <p:spPr bwMode="auto">
          <a:xfrm>
            <a:off x="430213" y="1954213"/>
            <a:ext cx="3036887" cy="2105025"/>
          </a:xfrm>
          <a:custGeom>
            <a:avLst/>
            <a:gdLst>
              <a:gd name="T0" fmla="*/ 2147483647 w 1670"/>
              <a:gd name="T1" fmla="*/ 2147483647 h 1146"/>
              <a:gd name="T2" fmla="*/ 2147483647 w 1670"/>
              <a:gd name="T3" fmla="*/ 2147483647 h 1146"/>
              <a:gd name="T4" fmla="*/ 2147483647 w 1670"/>
              <a:gd name="T5" fmla="*/ 2147483647 h 1146"/>
              <a:gd name="T6" fmla="*/ 2147483647 w 1670"/>
              <a:gd name="T7" fmla="*/ 2147483647 h 1146"/>
              <a:gd name="T8" fmla="*/ 2147483647 w 1670"/>
              <a:gd name="T9" fmla="*/ 2147483647 h 1146"/>
              <a:gd name="T10" fmla="*/ 2147483647 w 1670"/>
              <a:gd name="T11" fmla="*/ 2147483647 h 1146"/>
              <a:gd name="T12" fmla="*/ 2147483647 w 1670"/>
              <a:gd name="T13" fmla="*/ 2147483647 h 1146"/>
              <a:gd name="T14" fmla="*/ 2147483647 w 1670"/>
              <a:gd name="T15" fmla="*/ 2147483647 h 1146"/>
              <a:gd name="T16" fmla="*/ 2147483647 w 1670"/>
              <a:gd name="T17" fmla="*/ 2147483647 h 1146"/>
              <a:gd name="T18" fmla="*/ 2147483647 w 1670"/>
              <a:gd name="T19" fmla="*/ 2147483647 h 1146"/>
              <a:gd name="T20" fmla="*/ 2147483647 w 1670"/>
              <a:gd name="T21" fmla="*/ 2147483647 h 1146"/>
              <a:gd name="T22" fmla="*/ 2147483647 w 1670"/>
              <a:gd name="T23" fmla="*/ 2147483647 h 1146"/>
              <a:gd name="T24" fmla="*/ 2147483647 w 1670"/>
              <a:gd name="T25" fmla="*/ 2147483647 h 1146"/>
              <a:gd name="T26" fmla="*/ 2147483647 w 1670"/>
              <a:gd name="T27" fmla="*/ 2147483647 h 1146"/>
              <a:gd name="T28" fmla="*/ 2147483647 w 1670"/>
              <a:gd name="T29" fmla="*/ 2147483647 h 1146"/>
              <a:gd name="T30" fmla="*/ 2147483647 w 1670"/>
              <a:gd name="T31" fmla="*/ 2147483647 h 1146"/>
              <a:gd name="T32" fmla="*/ 2147483647 w 1670"/>
              <a:gd name="T33" fmla="*/ 2147483647 h 1146"/>
              <a:gd name="T34" fmla="*/ 2147483647 w 1670"/>
              <a:gd name="T35" fmla="*/ 2147483647 h 1146"/>
              <a:gd name="T36" fmla="*/ 2147483647 w 1670"/>
              <a:gd name="T37" fmla="*/ 2147483647 h 1146"/>
              <a:gd name="T38" fmla="*/ 2147483647 w 1670"/>
              <a:gd name="T39" fmla="*/ 2147483647 h 1146"/>
              <a:gd name="T40" fmla="*/ 2147483647 w 1670"/>
              <a:gd name="T41" fmla="*/ 2147483647 h 1146"/>
              <a:gd name="T42" fmla="*/ 2147483647 w 1670"/>
              <a:gd name="T43" fmla="*/ 2147483647 h 1146"/>
              <a:gd name="T44" fmla="*/ 2147483647 w 1670"/>
              <a:gd name="T45" fmla="*/ 2147483647 h 1146"/>
              <a:gd name="T46" fmla="*/ 2147483647 w 1670"/>
              <a:gd name="T47" fmla="*/ 2147483647 h 1146"/>
              <a:gd name="T48" fmla="*/ 2147483647 w 1670"/>
              <a:gd name="T49" fmla="*/ 2147483647 h 1146"/>
              <a:gd name="T50" fmla="*/ 2147483647 w 1670"/>
              <a:gd name="T51" fmla="*/ 2147483647 h 1146"/>
              <a:gd name="T52" fmla="*/ 2147483647 w 1670"/>
              <a:gd name="T53" fmla="*/ 2147483647 h 1146"/>
              <a:gd name="T54" fmla="*/ 2147483647 w 1670"/>
              <a:gd name="T55" fmla="*/ 2147483647 h 1146"/>
              <a:gd name="T56" fmla="*/ 2147483647 w 1670"/>
              <a:gd name="T57" fmla="*/ 2147483647 h 1146"/>
              <a:gd name="T58" fmla="*/ 2147483647 w 1670"/>
              <a:gd name="T59" fmla="*/ 2147483647 h 1146"/>
              <a:gd name="T60" fmla="*/ 2147483647 w 1670"/>
              <a:gd name="T61" fmla="*/ 2147483647 h 1146"/>
              <a:gd name="T62" fmla="*/ 2147483647 w 1670"/>
              <a:gd name="T63" fmla="*/ 2147483647 h 1146"/>
              <a:gd name="T64" fmla="*/ 2147483647 w 1670"/>
              <a:gd name="T65" fmla="*/ 2147483647 h 1146"/>
              <a:gd name="T66" fmla="*/ 2147483647 w 1670"/>
              <a:gd name="T67" fmla="*/ 2147483647 h 1146"/>
              <a:gd name="T68" fmla="*/ 2147483647 w 1670"/>
              <a:gd name="T69" fmla="*/ 2147483647 h 1146"/>
              <a:gd name="T70" fmla="*/ 2147483647 w 1670"/>
              <a:gd name="T71" fmla="*/ 2147483647 h 1146"/>
              <a:gd name="T72" fmla="*/ 2147483647 w 1670"/>
              <a:gd name="T73" fmla="*/ 2147483647 h 1146"/>
              <a:gd name="T74" fmla="*/ 2147483647 w 1670"/>
              <a:gd name="T75" fmla="*/ 2147483647 h 1146"/>
              <a:gd name="T76" fmla="*/ 2147483647 w 1670"/>
              <a:gd name="T77" fmla="*/ 2147483647 h 1146"/>
              <a:gd name="T78" fmla="*/ 2147483647 w 1670"/>
              <a:gd name="T79" fmla="*/ 2147483647 h 1146"/>
              <a:gd name="T80" fmla="*/ 2147483647 w 1670"/>
              <a:gd name="T81" fmla="*/ 2147483647 h 1146"/>
              <a:gd name="T82" fmla="*/ 2147483647 w 1670"/>
              <a:gd name="T83" fmla="*/ 2147483647 h 1146"/>
              <a:gd name="T84" fmla="*/ 2147483647 w 1670"/>
              <a:gd name="T85" fmla="*/ 2147483647 h 1146"/>
              <a:gd name="T86" fmla="*/ 2147483647 w 1670"/>
              <a:gd name="T87" fmla="*/ 2147483647 h 1146"/>
              <a:gd name="T88" fmla="*/ 2147483647 w 1670"/>
              <a:gd name="T89" fmla="*/ 2147483647 h 1146"/>
              <a:gd name="T90" fmla="*/ 2147483647 w 1670"/>
              <a:gd name="T91" fmla="*/ 2147483647 h 1146"/>
              <a:gd name="T92" fmla="*/ 2147483647 w 1670"/>
              <a:gd name="T93" fmla="*/ 2147483647 h 1146"/>
              <a:gd name="T94" fmla="*/ 2147483647 w 1670"/>
              <a:gd name="T95" fmla="*/ 2147483647 h 1146"/>
              <a:gd name="T96" fmla="*/ 2147483647 w 1670"/>
              <a:gd name="T97" fmla="*/ 2147483647 h 1146"/>
              <a:gd name="T98" fmla="*/ 2147483647 w 1670"/>
              <a:gd name="T99" fmla="*/ 2147483647 h 1146"/>
              <a:gd name="T100" fmla="*/ 2147483647 w 1670"/>
              <a:gd name="T101" fmla="*/ 2147483647 h 1146"/>
              <a:gd name="T102" fmla="*/ 2147483647 w 1670"/>
              <a:gd name="T103" fmla="*/ 2147483647 h 1146"/>
              <a:gd name="T104" fmla="*/ 2147483647 w 1670"/>
              <a:gd name="T105" fmla="*/ 2147483647 h 1146"/>
              <a:gd name="T106" fmla="*/ 2147483647 w 1670"/>
              <a:gd name="T107" fmla="*/ 2147483647 h 1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0"/>
              <a:gd name="T163" fmla="*/ 0 h 1146"/>
              <a:gd name="T164" fmla="*/ 1670 w 1670"/>
              <a:gd name="T165" fmla="*/ 1146 h 1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0" h="1146">
                <a:moveTo>
                  <a:pt x="5" y="897"/>
                </a:moveTo>
                <a:lnTo>
                  <a:pt x="0" y="878"/>
                </a:lnTo>
                <a:lnTo>
                  <a:pt x="17" y="852"/>
                </a:lnTo>
                <a:lnTo>
                  <a:pt x="59" y="833"/>
                </a:lnTo>
                <a:lnTo>
                  <a:pt x="65" y="822"/>
                </a:lnTo>
                <a:lnTo>
                  <a:pt x="45" y="794"/>
                </a:lnTo>
                <a:lnTo>
                  <a:pt x="57" y="768"/>
                </a:lnTo>
                <a:lnTo>
                  <a:pt x="75" y="755"/>
                </a:lnTo>
                <a:lnTo>
                  <a:pt x="81" y="723"/>
                </a:lnTo>
                <a:lnTo>
                  <a:pt x="87" y="699"/>
                </a:lnTo>
                <a:lnTo>
                  <a:pt x="114" y="686"/>
                </a:lnTo>
                <a:lnTo>
                  <a:pt x="144" y="663"/>
                </a:lnTo>
                <a:lnTo>
                  <a:pt x="182" y="642"/>
                </a:lnTo>
                <a:lnTo>
                  <a:pt x="227" y="635"/>
                </a:lnTo>
                <a:lnTo>
                  <a:pt x="264" y="624"/>
                </a:lnTo>
                <a:lnTo>
                  <a:pt x="285" y="608"/>
                </a:lnTo>
                <a:lnTo>
                  <a:pt x="329" y="606"/>
                </a:lnTo>
                <a:lnTo>
                  <a:pt x="336" y="624"/>
                </a:lnTo>
                <a:lnTo>
                  <a:pt x="363" y="618"/>
                </a:lnTo>
                <a:lnTo>
                  <a:pt x="414" y="321"/>
                </a:lnTo>
                <a:lnTo>
                  <a:pt x="396" y="293"/>
                </a:lnTo>
                <a:lnTo>
                  <a:pt x="396" y="264"/>
                </a:lnTo>
                <a:lnTo>
                  <a:pt x="356" y="239"/>
                </a:lnTo>
                <a:lnTo>
                  <a:pt x="354" y="162"/>
                </a:lnTo>
                <a:lnTo>
                  <a:pt x="380" y="161"/>
                </a:lnTo>
                <a:lnTo>
                  <a:pt x="405" y="144"/>
                </a:lnTo>
                <a:lnTo>
                  <a:pt x="425" y="159"/>
                </a:lnTo>
                <a:lnTo>
                  <a:pt x="438" y="152"/>
                </a:lnTo>
                <a:lnTo>
                  <a:pt x="435" y="123"/>
                </a:lnTo>
                <a:lnTo>
                  <a:pt x="407" y="113"/>
                </a:lnTo>
                <a:lnTo>
                  <a:pt x="372" y="111"/>
                </a:lnTo>
                <a:lnTo>
                  <a:pt x="374" y="56"/>
                </a:lnTo>
                <a:lnTo>
                  <a:pt x="398" y="47"/>
                </a:lnTo>
                <a:lnTo>
                  <a:pt x="423" y="54"/>
                </a:lnTo>
                <a:lnTo>
                  <a:pt x="524" y="54"/>
                </a:lnTo>
                <a:lnTo>
                  <a:pt x="527" y="27"/>
                </a:lnTo>
                <a:lnTo>
                  <a:pt x="549" y="42"/>
                </a:lnTo>
                <a:lnTo>
                  <a:pt x="564" y="23"/>
                </a:lnTo>
                <a:lnTo>
                  <a:pt x="581" y="27"/>
                </a:lnTo>
                <a:lnTo>
                  <a:pt x="602" y="0"/>
                </a:lnTo>
                <a:lnTo>
                  <a:pt x="615" y="14"/>
                </a:lnTo>
                <a:lnTo>
                  <a:pt x="611" y="33"/>
                </a:lnTo>
                <a:lnTo>
                  <a:pt x="632" y="44"/>
                </a:lnTo>
                <a:lnTo>
                  <a:pt x="629" y="104"/>
                </a:lnTo>
                <a:lnTo>
                  <a:pt x="651" y="104"/>
                </a:lnTo>
                <a:lnTo>
                  <a:pt x="656" y="99"/>
                </a:lnTo>
                <a:lnTo>
                  <a:pt x="708" y="147"/>
                </a:lnTo>
                <a:lnTo>
                  <a:pt x="731" y="141"/>
                </a:lnTo>
                <a:lnTo>
                  <a:pt x="749" y="125"/>
                </a:lnTo>
                <a:lnTo>
                  <a:pt x="779" y="120"/>
                </a:lnTo>
                <a:lnTo>
                  <a:pt x="782" y="140"/>
                </a:lnTo>
                <a:lnTo>
                  <a:pt x="771" y="147"/>
                </a:lnTo>
                <a:lnTo>
                  <a:pt x="771" y="158"/>
                </a:lnTo>
                <a:lnTo>
                  <a:pt x="789" y="152"/>
                </a:lnTo>
                <a:lnTo>
                  <a:pt x="797" y="131"/>
                </a:lnTo>
                <a:lnTo>
                  <a:pt x="813" y="119"/>
                </a:lnTo>
                <a:lnTo>
                  <a:pt x="824" y="104"/>
                </a:lnTo>
                <a:lnTo>
                  <a:pt x="845" y="95"/>
                </a:lnTo>
                <a:lnTo>
                  <a:pt x="855" y="101"/>
                </a:lnTo>
                <a:lnTo>
                  <a:pt x="876" y="83"/>
                </a:lnTo>
                <a:lnTo>
                  <a:pt x="887" y="81"/>
                </a:lnTo>
                <a:lnTo>
                  <a:pt x="918" y="62"/>
                </a:lnTo>
                <a:lnTo>
                  <a:pt x="917" y="29"/>
                </a:lnTo>
                <a:lnTo>
                  <a:pt x="954" y="29"/>
                </a:lnTo>
                <a:lnTo>
                  <a:pt x="966" y="17"/>
                </a:lnTo>
                <a:lnTo>
                  <a:pt x="980" y="11"/>
                </a:lnTo>
                <a:lnTo>
                  <a:pt x="1005" y="11"/>
                </a:lnTo>
                <a:lnTo>
                  <a:pt x="1004" y="26"/>
                </a:lnTo>
                <a:lnTo>
                  <a:pt x="1034" y="23"/>
                </a:lnTo>
                <a:lnTo>
                  <a:pt x="1041" y="35"/>
                </a:lnTo>
                <a:lnTo>
                  <a:pt x="1037" y="63"/>
                </a:lnTo>
                <a:lnTo>
                  <a:pt x="1055" y="89"/>
                </a:lnTo>
                <a:lnTo>
                  <a:pt x="1070" y="132"/>
                </a:lnTo>
                <a:lnTo>
                  <a:pt x="1061" y="153"/>
                </a:lnTo>
                <a:lnTo>
                  <a:pt x="1068" y="185"/>
                </a:lnTo>
                <a:lnTo>
                  <a:pt x="1070" y="203"/>
                </a:lnTo>
                <a:lnTo>
                  <a:pt x="1082" y="230"/>
                </a:lnTo>
                <a:lnTo>
                  <a:pt x="1092" y="246"/>
                </a:lnTo>
                <a:lnTo>
                  <a:pt x="1083" y="278"/>
                </a:lnTo>
                <a:lnTo>
                  <a:pt x="1064" y="288"/>
                </a:lnTo>
                <a:lnTo>
                  <a:pt x="1085" y="315"/>
                </a:lnTo>
                <a:lnTo>
                  <a:pt x="1101" y="314"/>
                </a:lnTo>
                <a:lnTo>
                  <a:pt x="1112" y="335"/>
                </a:lnTo>
                <a:lnTo>
                  <a:pt x="1122" y="351"/>
                </a:lnTo>
                <a:lnTo>
                  <a:pt x="1149" y="351"/>
                </a:lnTo>
                <a:lnTo>
                  <a:pt x="1149" y="303"/>
                </a:lnTo>
                <a:lnTo>
                  <a:pt x="1169" y="272"/>
                </a:lnTo>
                <a:lnTo>
                  <a:pt x="1196" y="260"/>
                </a:lnTo>
                <a:lnTo>
                  <a:pt x="1224" y="281"/>
                </a:lnTo>
                <a:lnTo>
                  <a:pt x="1235" y="305"/>
                </a:lnTo>
                <a:lnTo>
                  <a:pt x="1256" y="296"/>
                </a:lnTo>
                <a:lnTo>
                  <a:pt x="1269" y="284"/>
                </a:lnTo>
                <a:lnTo>
                  <a:pt x="1260" y="266"/>
                </a:lnTo>
                <a:lnTo>
                  <a:pt x="1295" y="192"/>
                </a:lnTo>
                <a:lnTo>
                  <a:pt x="1404" y="192"/>
                </a:lnTo>
                <a:lnTo>
                  <a:pt x="1404" y="246"/>
                </a:lnTo>
                <a:lnTo>
                  <a:pt x="1421" y="261"/>
                </a:lnTo>
                <a:lnTo>
                  <a:pt x="1424" y="284"/>
                </a:lnTo>
                <a:lnTo>
                  <a:pt x="1442" y="293"/>
                </a:lnTo>
                <a:lnTo>
                  <a:pt x="1458" y="326"/>
                </a:lnTo>
                <a:lnTo>
                  <a:pt x="1487" y="323"/>
                </a:lnTo>
                <a:lnTo>
                  <a:pt x="1488" y="347"/>
                </a:lnTo>
                <a:lnTo>
                  <a:pt x="1544" y="377"/>
                </a:lnTo>
                <a:lnTo>
                  <a:pt x="1563" y="377"/>
                </a:lnTo>
                <a:lnTo>
                  <a:pt x="1592" y="404"/>
                </a:lnTo>
                <a:lnTo>
                  <a:pt x="1607" y="404"/>
                </a:lnTo>
                <a:lnTo>
                  <a:pt x="1608" y="423"/>
                </a:lnTo>
                <a:lnTo>
                  <a:pt x="1635" y="419"/>
                </a:lnTo>
                <a:lnTo>
                  <a:pt x="1670" y="402"/>
                </a:lnTo>
                <a:lnTo>
                  <a:pt x="1650" y="429"/>
                </a:lnTo>
                <a:lnTo>
                  <a:pt x="1632" y="443"/>
                </a:lnTo>
                <a:lnTo>
                  <a:pt x="1635" y="461"/>
                </a:lnTo>
                <a:lnTo>
                  <a:pt x="1524" y="696"/>
                </a:lnTo>
                <a:lnTo>
                  <a:pt x="1475" y="804"/>
                </a:lnTo>
                <a:lnTo>
                  <a:pt x="1467" y="824"/>
                </a:lnTo>
                <a:lnTo>
                  <a:pt x="1436" y="855"/>
                </a:lnTo>
                <a:lnTo>
                  <a:pt x="1470" y="890"/>
                </a:lnTo>
                <a:lnTo>
                  <a:pt x="1475" y="906"/>
                </a:lnTo>
                <a:lnTo>
                  <a:pt x="1464" y="918"/>
                </a:lnTo>
                <a:lnTo>
                  <a:pt x="1467" y="938"/>
                </a:lnTo>
                <a:lnTo>
                  <a:pt x="1451" y="956"/>
                </a:lnTo>
                <a:lnTo>
                  <a:pt x="1461" y="972"/>
                </a:lnTo>
                <a:lnTo>
                  <a:pt x="1461" y="999"/>
                </a:lnTo>
                <a:lnTo>
                  <a:pt x="1449" y="1017"/>
                </a:lnTo>
                <a:lnTo>
                  <a:pt x="1457" y="1038"/>
                </a:lnTo>
                <a:lnTo>
                  <a:pt x="1448" y="1049"/>
                </a:lnTo>
                <a:lnTo>
                  <a:pt x="1154" y="1049"/>
                </a:lnTo>
                <a:lnTo>
                  <a:pt x="1149" y="1037"/>
                </a:lnTo>
                <a:lnTo>
                  <a:pt x="1127" y="1044"/>
                </a:lnTo>
                <a:lnTo>
                  <a:pt x="1127" y="1055"/>
                </a:lnTo>
                <a:lnTo>
                  <a:pt x="1109" y="1052"/>
                </a:lnTo>
                <a:lnTo>
                  <a:pt x="1092" y="1038"/>
                </a:lnTo>
                <a:lnTo>
                  <a:pt x="1089" y="1025"/>
                </a:lnTo>
                <a:lnTo>
                  <a:pt x="1077" y="1022"/>
                </a:lnTo>
                <a:lnTo>
                  <a:pt x="1073" y="1007"/>
                </a:lnTo>
                <a:lnTo>
                  <a:pt x="1058" y="1002"/>
                </a:lnTo>
                <a:lnTo>
                  <a:pt x="1050" y="996"/>
                </a:lnTo>
                <a:lnTo>
                  <a:pt x="1049" y="980"/>
                </a:lnTo>
                <a:lnTo>
                  <a:pt x="1034" y="968"/>
                </a:lnTo>
                <a:lnTo>
                  <a:pt x="963" y="968"/>
                </a:lnTo>
                <a:lnTo>
                  <a:pt x="947" y="998"/>
                </a:lnTo>
                <a:lnTo>
                  <a:pt x="930" y="1001"/>
                </a:lnTo>
                <a:lnTo>
                  <a:pt x="927" y="1031"/>
                </a:lnTo>
                <a:lnTo>
                  <a:pt x="912" y="1035"/>
                </a:lnTo>
                <a:lnTo>
                  <a:pt x="914" y="1058"/>
                </a:lnTo>
                <a:lnTo>
                  <a:pt x="896" y="1064"/>
                </a:lnTo>
                <a:lnTo>
                  <a:pt x="870" y="1061"/>
                </a:lnTo>
                <a:lnTo>
                  <a:pt x="839" y="1065"/>
                </a:lnTo>
                <a:lnTo>
                  <a:pt x="836" y="1088"/>
                </a:lnTo>
                <a:lnTo>
                  <a:pt x="816" y="1107"/>
                </a:lnTo>
                <a:lnTo>
                  <a:pt x="809" y="1086"/>
                </a:lnTo>
                <a:lnTo>
                  <a:pt x="786" y="1110"/>
                </a:lnTo>
                <a:lnTo>
                  <a:pt x="768" y="1109"/>
                </a:lnTo>
                <a:lnTo>
                  <a:pt x="755" y="1118"/>
                </a:lnTo>
                <a:lnTo>
                  <a:pt x="740" y="1104"/>
                </a:lnTo>
                <a:lnTo>
                  <a:pt x="701" y="1104"/>
                </a:lnTo>
                <a:lnTo>
                  <a:pt x="681" y="1128"/>
                </a:lnTo>
                <a:lnTo>
                  <a:pt x="656" y="1146"/>
                </a:lnTo>
                <a:lnTo>
                  <a:pt x="417" y="1035"/>
                </a:lnTo>
                <a:lnTo>
                  <a:pt x="323" y="980"/>
                </a:lnTo>
                <a:lnTo>
                  <a:pt x="146" y="945"/>
                </a:lnTo>
                <a:lnTo>
                  <a:pt x="5" y="897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6" name="Freeform 56"/>
          <p:cNvSpPr>
            <a:spLocks noChangeAspect="1"/>
          </p:cNvSpPr>
          <p:nvPr/>
        </p:nvSpPr>
        <p:spPr bwMode="auto">
          <a:xfrm>
            <a:off x="4329113" y="3233738"/>
            <a:ext cx="949325" cy="1584325"/>
          </a:xfrm>
          <a:custGeom>
            <a:avLst/>
            <a:gdLst>
              <a:gd name="T0" fmla="*/ 2147483647 w 483"/>
              <a:gd name="T1" fmla="*/ 0 h 781"/>
              <a:gd name="T2" fmla="*/ 2147483647 w 483"/>
              <a:gd name="T3" fmla="*/ 2147483647 h 781"/>
              <a:gd name="T4" fmla="*/ 2147483647 w 483"/>
              <a:gd name="T5" fmla="*/ 2147483647 h 781"/>
              <a:gd name="T6" fmla="*/ 2147483647 w 483"/>
              <a:gd name="T7" fmla="*/ 2147483647 h 781"/>
              <a:gd name="T8" fmla="*/ 2147483647 w 483"/>
              <a:gd name="T9" fmla="*/ 2147483647 h 781"/>
              <a:gd name="T10" fmla="*/ 2147483647 w 483"/>
              <a:gd name="T11" fmla="*/ 2147483647 h 781"/>
              <a:gd name="T12" fmla="*/ 2147483647 w 483"/>
              <a:gd name="T13" fmla="*/ 2147483647 h 781"/>
              <a:gd name="T14" fmla="*/ 2147483647 w 483"/>
              <a:gd name="T15" fmla="*/ 2147483647 h 781"/>
              <a:gd name="T16" fmla="*/ 2147483647 w 483"/>
              <a:gd name="T17" fmla="*/ 2147483647 h 781"/>
              <a:gd name="T18" fmla="*/ 2147483647 w 483"/>
              <a:gd name="T19" fmla="*/ 2147483647 h 781"/>
              <a:gd name="T20" fmla="*/ 2147483647 w 483"/>
              <a:gd name="T21" fmla="*/ 2147483647 h 781"/>
              <a:gd name="T22" fmla="*/ 2147483647 w 483"/>
              <a:gd name="T23" fmla="*/ 2147483647 h 781"/>
              <a:gd name="T24" fmla="*/ 2147483647 w 483"/>
              <a:gd name="T25" fmla="*/ 2147483647 h 781"/>
              <a:gd name="T26" fmla="*/ 2147483647 w 483"/>
              <a:gd name="T27" fmla="*/ 2147483647 h 781"/>
              <a:gd name="T28" fmla="*/ 2147483647 w 483"/>
              <a:gd name="T29" fmla="*/ 2147483647 h 781"/>
              <a:gd name="T30" fmla="*/ 2147483647 w 483"/>
              <a:gd name="T31" fmla="*/ 2147483647 h 781"/>
              <a:gd name="T32" fmla="*/ 2147483647 w 483"/>
              <a:gd name="T33" fmla="*/ 2147483647 h 781"/>
              <a:gd name="T34" fmla="*/ 2147483647 w 483"/>
              <a:gd name="T35" fmla="*/ 2147483647 h 781"/>
              <a:gd name="T36" fmla="*/ 2147483647 w 483"/>
              <a:gd name="T37" fmla="*/ 2147483647 h 781"/>
              <a:gd name="T38" fmla="*/ 2147483647 w 483"/>
              <a:gd name="T39" fmla="*/ 2147483647 h 781"/>
              <a:gd name="T40" fmla="*/ 2147483647 w 483"/>
              <a:gd name="T41" fmla="*/ 2147483647 h 781"/>
              <a:gd name="T42" fmla="*/ 2147483647 w 483"/>
              <a:gd name="T43" fmla="*/ 2147483647 h 781"/>
              <a:gd name="T44" fmla="*/ 2147483647 w 483"/>
              <a:gd name="T45" fmla="*/ 2147483647 h 781"/>
              <a:gd name="T46" fmla="*/ 2147483647 w 483"/>
              <a:gd name="T47" fmla="*/ 2147483647 h 781"/>
              <a:gd name="T48" fmla="*/ 2147483647 w 483"/>
              <a:gd name="T49" fmla="*/ 2147483647 h 781"/>
              <a:gd name="T50" fmla="*/ 2147483647 w 483"/>
              <a:gd name="T51" fmla="*/ 2147483647 h 781"/>
              <a:gd name="T52" fmla="*/ 2147483647 w 483"/>
              <a:gd name="T53" fmla="*/ 2147483647 h 781"/>
              <a:gd name="T54" fmla="*/ 2147483647 w 483"/>
              <a:gd name="T55" fmla="*/ 2147483647 h 781"/>
              <a:gd name="T56" fmla="*/ 2147483647 w 483"/>
              <a:gd name="T57" fmla="*/ 2147483647 h 781"/>
              <a:gd name="T58" fmla="*/ 2147483647 w 483"/>
              <a:gd name="T59" fmla="*/ 2147483647 h 781"/>
              <a:gd name="T60" fmla="*/ 2147483647 w 483"/>
              <a:gd name="T61" fmla="*/ 2147483647 h 781"/>
              <a:gd name="T62" fmla="*/ 2147483647 w 483"/>
              <a:gd name="T63" fmla="*/ 2147483647 h 781"/>
              <a:gd name="T64" fmla="*/ 2147483647 w 483"/>
              <a:gd name="T65" fmla="*/ 2147483647 h 781"/>
              <a:gd name="T66" fmla="*/ 2147483647 w 483"/>
              <a:gd name="T67" fmla="*/ 2147483647 h 781"/>
              <a:gd name="T68" fmla="*/ 2147483647 w 483"/>
              <a:gd name="T69" fmla="*/ 2147483647 h 781"/>
              <a:gd name="T70" fmla="*/ 0 w 483"/>
              <a:gd name="T71" fmla="*/ 2147483647 h 781"/>
              <a:gd name="T72" fmla="*/ 2147483647 w 483"/>
              <a:gd name="T73" fmla="*/ 2147483647 h 781"/>
              <a:gd name="T74" fmla="*/ 2147483647 w 483"/>
              <a:gd name="T75" fmla="*/ 2147483647 h 781"/>
              <a:gd name="T76" fmla="*/ 2147483647 w 483"/>
              <a:gd name="T77" fmla="*/ 2147483647 h 781"/>
              <a:gd name="T78" fmla="*/ 2147483647 w 483"/>
              <a:gd name="T79" fmla="*/ 2147483647 h 781"/>
              <a:gd name="T80" fmla="*/ 2147483647 w 483"/>
              <a:gd name="T81" fmla="*/ 2147483647 h 781"/>
              <a:gd name="T82" fmla="*/ 2147483647 w 483"/>
              <a:gd name="T83" fmla="*/ 2147483647 h 781"/>
              <a:gd name="T84" fmla="*/ 2147483647 w 483"/>
              <a:gd name="T85" fmla="*/ 2147483647 h 781"/>
              <a:gd name="T86" fmla="*/ 2147483647 w 483"/>
              <a:gd name="T87" fmla="*/ 2147483647 h 781"/>
              <a:gd name="T88" fmla="*/ 2147483647 w 483"/>
              <a:gd name="T89" fmla="*/ 2147483647 h 781"/>
              <a:gd name="T90" fmla="*/ 2147483647 w 483"/>
              <a:gd name="T91" fmla="*/ 2147483647 h 781"/>
              <a:gd name="T92" fmla="*/ 2147483647 w 483"/>
              <a:gd name="T93" fmla="*/ 2147483647 h 781"/>
              <a:gd name="T94" fmla="*/ 2147483647 w 483"/>
              <a:gd name="T95" fmla="*/ 2147483647 h 781"/>
              <a:gd name="T96" fmla="*/ 2147483647 w 483"/>
              <a:gd name="T97" fmla="*/ 2147483647 h 7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781"/>
              <a:gd name="T149" fmla="*/ 483 w 483"/>
              <a:gd name="T150" fmla="*/ 781 h 7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781">
                <a:moveTo>
                  <a:pt x="192" y="19"/>
                </a:moveTo>
                <a:lnTo>
                  <a:pt x="210" y="0"/>
                </a:lnTo>
                <a:lnTo>
                  <a:pt x="240" y="10"/>
                </a:lnTo>
                <a:lnTo>
                  <a:pt x="270" y="12"/>
                </a:lnTo>
                <a:lnTo>
                  <a:pt x="290" y="28"/>
                </a:lnTo>
                <a:lnTo>
                  <a:pt x="309" y="34"/>
                </a:lnTo>
                <a:lnTo>
                  <a:pt x="318" y="102"/>
                </a:lnTo>
                <a:lnTo>
                  <a:pt x="317" y="127"/>
                </a:lnTo>
                <a:lnTo>
                  <a:pt x="305" y="169"/>
                </a:lnTo>
                <a:lnTo>
                  <a:pt x="285" y="196"/>
                </a:lnTo>
                <a:lnTo>
                  <a:pt x="302" y="207"/>
                </a:lnTo>
                <a:lnTo>
                  <a:pt x="314" y="231"/>
                </a:lnTo>
                <a:lnTo>
                  <a:pt x="339" y="261"/>
                </a:lnTo>
                <a:lnTo>
                  <a:pt x="350" y="277"/>
                </a:lnTo>
                <a:lnTo>
                  <a:pt x="365" y="268"/>
                </a:lnTo>
                <a:lnTo>
                  <a:pt x="383" y="262"/>
                </a:lnTo>
                <a:lnTo>
                  <a:pt x="398" y="265"/>
                </a:lnTo>
                <a:lnTo>
                  <a:pt x="408" y="289"/>
                </a:lnTo>
                <a:lnTo>
                  <a:pt x="377" y="306"/>
                </a:lnTo>
                <a:lnTo>
                  <a:pt x="360" y="324"/>
                </a:lnTo>
                <a:lnTo>
                  <a:pt x="360" y="349"/>
                </a:lnTo>
                <a:lnTo>
                  <a:pt x="348" y="366"/>
                </a:lnTo>
                <a:lnTo>
                  <a:pt x="371" y="381"/>
                </a:lnTo>
                <a:lnTo>
                  <a:pt x="375" y="402"/>
                </a:lnTo>
                <a:lnTo>
                  <a:pt x="395" y="412"/>
                </a:lnTo>
                <a:lnTo>
                  <a:pt x="386" y="429"/>
                </a:lnTo>
                <a:lnTo>
                  <a:pt x="404" y="447"/>
                </a:lnTo>
                <a:lnTo>
                  <a:pt x="413" y="483"/>
                </a:lnTo>
                <a:lnTo>
                  <a:pt x="435" y="481"/>
                </a:lnTo>
                <a:lnTo>
                  <a:pt x="453" y="483"/>
                </a:lnTo>
                <a:lnTo>
                  <a:pt x="461" y="472"/>
                </a:lnTo>
                <a:lnTo>
                  <a:pt x="465" y="465"/>
                </a:lnTo>
                <a:lnTo>
                  <a:pt x="483" y="471"/>
                </a:lnTo>
                <a:lnTo>
                  <a:pt x="474" y="487"/>
                </a:lnTo>
                <a:lnTo>
                  <a:pt x="464" y="495"/>
                </a:lnTo>
                <a:lnTo>
                  <a:pt x="450" y="510"/>
                </a:lnTo>
                <a:lnTo>
                  <a:pt x="437" y="513"/>
                </a:lnTo>
                <a:lnTo>
                  <a:pt x="429" y="534"/>
                </a:lnTo>
                <a:lnTo>
                  <a:pt x="411" y="565"/>
                </a:lnTo>
                <a:lnTo>
                  <a:pt x="390" y="576"/>
                </a:lnTo>
                <a:lnTo>
                  <a:pt x="398" y="606"/>
                </a:lnTo>
                <a:lnTo>
                  <a:pt x="435" y="604"/>
                </a:lnTo>
                <a:lnTo>
                  <a:pt x="434" y="616"/>
                </a:lnTo>
                <a:lnTo>
                  <a:pt x="416" y="631"/>
                </a:lnTo>
                <a:lnTo>
                  <a:pt x="435" y="636"/>
                </a:lnTo>
                <a:lnTo>
                  <a:pt x="411" y="645"/>
                </a:lnTo>
                <a:lnTo>
                  <a:pt x="411" y="664"/>
                </a:lnTo>
                <a:lnTo>
                  <a:pt x="422" y="691"/>
                </a:lnTo>
                <a:lnTo>
                  <a:pt x="419" y="714"/>
                </a:lnTo>
                <a:lnTo>
                  <a:pt x="416" y="732"/>
                </a:lnTo>
                <a:lnTo>
                  <a:pt x="381" y="736"/>
                </a:lnTo>
                <a:lnTo>
                  <a:pt x="336" y="763"/>
                </a:lnTo>
                <a:lnTo>
                  <a:pt x="309" y="765"/>
                </a:lnTo>
                <a:lnTo>
                  <a:pt x="294" y="750"/>
                </a:lnTo>
                <a:lnTo>
                  <a:pt x="291" y="781"/>
                </a:lnTo>
                <a:lnTo>
                  <a:pt x="272" y="768"/>
                </a:lnTo>
                <a:lnTo>
                  <a:pt x="252" y="769"/>
                </a:lnTo>
                <a:lnTo>
                  <a:pt x="243" y="757"/>
                </a:lnTo>
                <a:lnTo>
                  <a:pt x="210" y="765"/>
                </a:lnTo>
                <a:lnTo>
                  <a:pt x="206" y="742"/>
                </a:lnTo>
                <a:lnTo>
                  <a:pt x="182" y="724"/>
                </a:lnTo>
                <a:lnTo>
                  <a:pt x="167" y="733"/>
                </a:lnTo>
                <a:lnTo>
                  <a:pt x="155" y="723"/>
                </a:lnTo>
                <a:lnTo>
                  <a:pt x="137" y="732"/>
                </a:lnTo>
                <a:lnTo>
                  <a:pt x="132" y="766"/>
                </a:lnTo>
                <a:lnTo>
                  <a:pt x="45" y="724"/>
                </a:lnTo>
                <a:lnTo>
                  <a:pt x="53" y="685"/>
                </a:lnTo>
                <a:lnTo>
                  <a:pt x="39" y="691"/>
                </a:lnTo>
                <a:lnTo>
                  <a:pt x="21" y="732"/>
                </a:lnTo>
                <a:lnTo>
                  <a:pt x="6" y="709"/>
                </a:lnTo>
                <a:lnTo>
                  <a:pt x="8" y="627"/>
                </a:lnTo>
                <a:lnTo>
                  <a:pt x="0" y="607"/>
                </a:lnTo>
                <a:lnTo>
                  <a:pt x="18" y="520"/>
                </a:lnTo>
                <a:lnTo>
                  <a:pt x="32" y="489"/>
                </a:lnTo>
                <a:lnTo>
                  <a:pt x="41" y="459"/>
                </a:lnTo>
                <a:lnTo>
                  <a:pt x="47" y="441"/>
                </a:lnTo>
                <a:lnTo>
                  <a:pt x="68" y="417"/>
                </a:lnTo>
                <a:lnTo>
                  <a:pt x="66" y="390"/>
                </a:lnTo>
                <a:lnTo>
                  <a:pt x="87" y="361"/>
                </a:lnTo>
                <a:lnTo>
                  <a:pt x="129" y="322"/>
                </a:lnTo>
                <a:lnTo>
                  <a:pt x="144" y="298"/>
                </a:lnTo>
                <a:lnTo>
                  <a:pt x="153" y="271"/>
                </a:lnTo>
                <a:lnTo>
                  <a:pt x="153" y="249"/>
                </a:lnTo>
                <a:lnTo>
                  <a:pt x="132" y="244"/>
                </a:lnTo>
                <a:lnTo>
                  <a:pt x="128" y="222"/>
                </a:lnTo>
                <a:lnTo>
                  <a:pt x="147" y="204"/>
                </a:lnTo>
                <a:lnTo>
                  <a:pt x="144" y="169"/>
                </a:lnTo>
                <a:lnTo>
                  <a:pt x="165" y="151"/>
                </a:lnTo>
                <a:lnTo>
                  <a:pt x="192" y="151"/>
                </a:lnTo>
                <a:lnTo>
                  <a:pt x="198" y="120"/>
                </a:lnTo>
                <a:lnTo>
                  <a:pt x="224" y="109"/>
                </a:lnTo>
                <a:lnTo>
                  <a:pt x="231" y="88"/>
                </a:lnTo>
                <a:lnTo>
                  <a:pt x="239" y="76"/>
                </a:lnTo>
                <a:lnTo>
                  <a:pt x="236" y="61"/>
                </a:lnTo>
                <a:lnTo>
                  <a:pt x="246" y="52"/>
                </a:lnTo>
                <a:lnTo>
                  <a:pt x="245" y="42"/>
                </a:lnTo>
                <a:lnTo>
                  <a:pt x="225" y="21"/>
                </a:lnTo>
                <a:lnTo>
                  <a:pt x="201" y="28"/>
                </a:lnTo>
                <a:lnTo>
                  <a:pt x="192" y="1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8" name="Freeform 60"/>
          <p:cNvSpPr>
            <a:spLocks noChangeAspect="1"/>
          </p:cNvSpPr>
          <p:nvPr/>
        </p:nvSpPr>
        <p:spPr bwMode="auto">
          <a:xfrm>
            <a:off x="2497138" y="3597275"/>
            <a:ext cx="1960562" cy="18573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874" y="5959"/>
                </a:moveTo>
                <a:cubicBezTo>
                  <a:pt x="893" y="5930"/>
                  <a:pt x="911" y="5901"/>
                  <a:pt x="930" y="5872"/>
                </a:cubicBezTo>
                <a:lnTo>
                  <a:pt x="1126" y="5727"/>
                </a:lnTo>
                <a:lnTo>
                  <a:pt x="1228" y="5349"/>
                </a:lnTo>
                <a:lnTo>
                  <a:pt x="1395" y="5271"/>
                </a:lnTo>
                <a:lnTo>
                  <a:pt x="1395" y="4971"/>
                </a:lnTo>
                <a:lnTo>
                  <a:pt x="1600" y="4864"/>
                </a:lnTo>
                <a:cubicBezTo>
                  <a:pt x="1619" y="4829"/>
                  <a:pt x="1637" y="4793"/>
                  <a:pt x="1656" y="4758"/>
                </a:cubicBezTo>
                <a:cubicBezTo>
                  <a:pt x="1609" y="4638"/>
                  <a:pt x="1563" y="4519"/>
                  <a:pt x="1516" y="4399"/>
                </a:cubicBezTo>
                <a:lnTo>
                  <a:pt x="1340" y="4273"/>
                </a:lnTo>
                <a:lnTo>
                  <a:pt x="1340" y="4021"/>
                </a:lnTo>
                <a:lnTo>
                  <a:pt x="1544" y="3866"/>
                </a:lnTo>
                <a:lnTo>
                  <a:pt x="1433" y="3576"/>
                </a:lnTo>
                <a:lnTo>
                  <a:pt x="1126" y="3605"/>
                </a:lnTo>
                <a:lnTo>
                  <a:pt x="1014" y="3517"/>
                </a:lnTo>
                <a:lnTo>
                  <a:pt x="140" y="3517"/>
                </a:lnTo>
                <a:lnTo>
                  <a:pt x="140" y="2907"/>
                </a:lnTo>
                <a:cubicBezTo>
                  <a:pt x="115" y="2842"/>
                  <a:pt x="90" y="2778"/>
                  <a:pt x="65" y="2713"/>
                </a:cubicBezTo>
                <a:cubicBezTo>
                  <a:pt x="84" y="2642"/>
                  <a:pt x="102" y="2571"/>
                  <a:pt x="121" y="2500"/>
                </a:cubicBezTo>
                <a:cubicBezTo>
                  <a:pt x="90" y="2461"/>
                  <a:pt x="59" y="2423"/>
                  <a:pt x="28" y="2384"/>
                </a:cubicBezTo>
                <a:lnTo>
                  <a:pt x="149" y="2326"/>
                </a:lnTo>
                <a:lnTo>
                  <a:pt x="149" y="2190"/>
                </a:lnTo>
                <a:lnTo>
                  <a:pt x="0" y="1957"/>
                </a:lnTo>
                <a:cubicBezTo>
                  <a:pt x="28" y="1918"/>
                  <a:pt x="56" y="1880"/>
                  <a:pt x="84" y="1841"/>
                </a:cubicBezTo>
                <a:cubicBezTo>
                  <a:pt x="75" y="1780"/>
                  <a:pt x="65" y="1718"/>
                  <a:pt x="56" y="1657"/>
                </a:cubicBezTo>
                <a:cubicBezTo>
                  <a:pt x="84" y="1651"/>
                  <a:pt x="112" y="1644"/>
                  <a:pt x="140" y="1638"/>
                </a:cubicBezTo>
                <a:cubicBezTo>
                  <a:pt x="124" y="1606"/>
                  <a:pt x="109" y="1573"/>
                  <a:pt x="93" y="1541"/>
                </a:cubicBezTo>
                <a:lnTo>
                  <a:pt x="2847" y="1541"/>
                </a:lnTo>
                <a:cubicBezTo>
                  <a:pt x="2869" y="1502"/>
                  <a:pt x="2890" y="1463"/>
                  <a:pt x="2912" y="1424"/>
                </a:cubicBezTo>
                <a:cubicBezTo>
                  <a:pt x="2884" y="1360"/>
                  <a:pt x="2856" y="1295"/>
                  <a:pt x="2828" y="1231"/>
                </a:cubicBezTo>
                <a:lnTo>
                  <a:pt x="2930" y="1076"/>
                </a:lnTo>
                <a:cubicBezTo>
                  <a:pt x="2933" y="982"/>
                  <a:pt x="2937" y="889"/>
                  <a:pt x="2940" y="795"/>
                </a:cubicBezTo>
                <a:cubicBezTo>
                  <a:pt x="2912" y="746"/>
                  <a:pt x="2884" y="698"/>
                  <a:pt x="2856" y="649"/>
                </a:cubicBezTo>
                <a:cubicBezTo>
                  <a:pt x="2902" y="581"/>
                  <a:pt x="2949" y="514"/>
                  <a:pt x="2995" y="446"/>
                </a:cubicBezTo>
                <a:cubicBezTo>
                  <a:pt x="2986" y="378"/>
                  <a:pt x="2976" y="310"/>
                  <a:pt x="2967" y="242"/>
                </a:cubicBezTo>
                <a:lnTo>
                  <a:pt x="3070" y="145"/>
                </a:lnTo>
                <a:cubicBezTo>
                  <a:pt x="3064" y="97"/>
                  <a:pt x="3057" y="48"/>
                  <a:pt x="3051" y="0"/>
                </a:cubicBezTo>
                <a:cubicBezTo>
                  <a:pt x="3070" y="29"/>
                  <a:pt x="3088" y="58"/>
                  <a:pt x="3107" y="87"/>
                </a:cubicBezTo>
                <a:lnTo>
                  <a:pt x="3237" y="349"/>
                </a:lnTo>
                <a:cubicBezTo>
                  <a:pt x="3277" y="488"/>
                  <a:pt x="3318" y="627"/>
                  <a:pt x="3358" y="766"/>
                </a:cubicBezTo>
                <a:lnTo>
                  <a:pt x="3498" y="969"/>
                </a:lnTo>
                <a:cubicBezTo>
                  <a:pt x="3507" y="1124"/>
                  <a:pt x="3517" y="1279"/>
                  <a:pt x="3526" y="1434"/>
                </a:cubicBezTo>
                <a:lnTo>
                  <a:pt x="3712" y="1570"/>
                </a:lnTo>
                <a:lnTo>
                  <a:pt x="3888" y="1599"/>
                </a:lnTo>
                <a:cubicBezTo>
                  <a:pt x="3953" y="1709"/>
                  <a:pt x="4019" y="1818"/>
                  <a:pt x="4084" y="1928"/>
                </a:cubicBezTo>
                <a:lnTo>
                  <a:pt x="4242" y="1948"/>
                </a:lnTo>
                <a:lnTo>
                  <a:pt x="4335" y="2074"/>
                </a:lnTo>
                <a:lnTo>
                  <a:pt x="10000" y="2442"/>
                </a:lnTo>
                <a:cubicBezTo>
                  <a:pt x="9969" y="2523"/>
                  <a:pt x="9938" y="2603"/>
                  <a:pt x="9907" y="2684"/>
                </a:cubicBezTo>
                <a:cubicBezTo>
                  <a:pt x="9888" y="2762"/>
                  <a:pt x="9870" y="2839"/>
                  <a:pt x="9851" y="2917"/>
                </a:cubicBezTo>
                <a:lnTo>
                  <a:pt x="9693" y="3285"/>
                </a:lnTo>
                <a:cubicBezTo>
                  <a:pt x="9674" y="3395"/>
                  <a:pt x="9656" y="3504"/>
                  <a:pt x="9637" y="3614"/>
                </a:cubicBezTo>
                <a:cubicBezTo>
                  <a:pt x="9609" y="3756"/>
                  <a:pt x="9581" y="3899"/>
                  <a:pt x="9553" y="4041"/>
                </a:cubicBezTo>
                <a:cubicBezTo>
                  <a:pt x="9578" y="4093"/>
                  <a:pt x="9603" y="4144"/>
                  <a:pt x="9628" y="4196"/>
                </a:cubicBezTo>
                <a:cubicBezTo>
                  <a:pt x="9619" y="4474"/>
                  <a:pt x="9609" y="4751"/>
                  <a:pt x="9600" y="5029"/>
                </a:cubicBezTo>
                <a:cubicBezTo>
                  <a:pt x="9647" y="5100"/>
                  <a:pt x="9693" y="5171"/>
                  <a:pt x="9740" y="5242"/>
                </a:cubicBezTo>
                <a:cubicBezTo>
                  <a:pt x="9731" y="5297"/>
                  <a:pt x="9721" y="5352"/>
                  <a:pt x="9712" y="5407"/>
                </a:cubicBezTo>
                <a:cubicBezTo>
                  <a:pt x="9706" y="5485"/>
                  <a:pt x="9699" y="5562"/>
                  <a:pt x="9693" y="5640"/>
                </a:cubicBezTo>
                <a:lnTo>
                  <a:pt x="9544" y="5814"/>
                </a:lnTo>
                <a:cubicBezTo>
                  <a:pt x="9519" y="5885"/>
                  <a:pt x="9495" y="5956"/>
                  <a:pt x="9470" y="6027"/>
                </a:cubicBezTo>
                <a:lnTo>
                  <a:pt x="9470" y="6308"/>
                </a:lnTo>
                <a:cubicBezTo>
                  <a:pt x="9430" y="6379"/>
                  <a:pt x="9389" y="6450"/>
                  <a:pt x="9349" y="6521"/>
                </a:cubicBezTo>
                <a:cubicBezTo>
                  <a:pt x="9358" y="6586"/>
                  <a:pt x="9368" y="6650"/>
                  <a:pt x="9377" y="6715"/>
                </a:cubicBezTo>
                <a:lnTo>
                  <a:pt x="9302" y="7093"/>
                </a:lnTo>
                <a:lnTo>
                  <a:pt x="9126" y="7190"/>
                </a:lnTo>
                <a:lnTo>
                  <a:pt x="8930" y="7161"/>
                </a:lnTo>
                <a:cubicBezTo>
                  <a:pt x="8877" y="7235"/>
                  <a:pt x="8825" y="7310"/>
                  <a:pt x="8772" y="7384"/>
                </a:cubicBezTo>
                <a:cubicBezTo>
                  <a:pt x="8760" y="7455"/>
                  <a:pt x="8747" y="7526"/>
                  <a:pt x="8735" y="7597"/>
                </a:cubicBezTo>
                <a:lnTo>
                  <a:pt x="8577" y="7917"/>
                </a:lnTo>
                <a:lnTo>
                  <a:pt x="8270" y="7975"/>
                </a:lnTo>
                <a:lnTo>
                  <a:pt x="8149" y="8198"/>
                </a:lnTo>
                <a:lnTo>
                  <a:pt x="7963" y="8227"/>
                </a:lnTo>
                <a:cubicBezTo>
                  <a:pt x="7941" y="8269"/>
                  <a:pt x="7920" y="8311"/>
                  <a:pt x="7898" y="8353"/>
                </a:cubicBezTo>
                <a:cubicBezTo>
                  <a:pt x="7892" y="8418"/>
                  <a:pt x="7885" y="8482"/>
                  <a:pt x="7879" y="8547"/>
                </a:cubicBezTo>
                <a:lnTo>
                  <a:pt x="7544" y="8934"/>
                </a:lnTo>
                <a:lnTo>
                  <a:pt x="7377" y="9302"/>
                </a:lnTo>
                <a:lnTo>
                  <a:pt x="7395" y="9680"/>
                </a:lnTo>
                <a:lnTo>
                  <a:pt x="7535" y="10000"/>
                </a:lnTo>
                <a:lnTo>
                  <a:pt x="7293" y="9913"/>
                </a:lnTo>
                <a:lnTo>
                  <a:pt x="6958" y="9952"/>
                </a:lnTo>
                <a:lnTo>
                  <a:pt x="6735" y="9797"/>
                </a:lnTo>
                <a:lnTo>
                  <a:pt x="6530" y="9651"/>
                </a:lnTo>
                <a:lnTo>
                  <a:pt x="6372" y="9603"/>
                </a:lnTo>
                <a:lnTo>
                  <a:pt x="6205" y="9448"/>
                </a:lnTo>
                <a:lnTo>
                  <a:pt x="5972" y="9593"/>
                </a:lnTo>
                <a:lnTo>
                  <a:pt x="5581" y="9564"/>
                </a:lnTo>
                <a:lnTo>
                  <a:pt x="5107" y="9283"/>
                </a:lnTo>
                <a:lnTo>
                  <a:pt x="4977" y="9157"/>
                </a:lnTo>
                <a:lnTo>
                  <a:pt x="4744" y="9167"/>
                </a:lnTo>
                <a:cubicBezTo>
                  <a:pt x="4725" y="9206"/>
                  <a:pt x="4707" y="9244"/>
                  <a:pt x="4688" y="9283"/>
                </a:cubicBezTo>
                <a:lnTo>
                  <a:pt x="4298" y="9312"/>
                </a:lnTo>
                <a:cubicBezTo>
                  <a:pt x="4227" y="9419"/>
                  <a:pt x="4155" y="9525"/>
                  <a:pt x="4084" y="9632"/>
                </a:cubicBezTo>
                <a:lnTo>
                  <a:pt x="3888" y="9748"/>
                </a:lnTo>
                <a:lnTo>
                  <a:pt x="3693" y="9835"/>
                </a:lnTo>
                <a:lnTo>
                  <a:pt x="3498" y="9709"/>
                </a:lnTo>
                <a:cubicBezTo>
                  <a:pt x="3458" y="9622"/>
                  <a:pt x="3417" y="9535"/>
                  <a:pt x="3377" y="9448"/>
                </a:cubicBezTo>
                <a:lnTo>
                  <a:pt x="3070" y="9399"/>
                </a:lnTo>
                <a:lnTo>
                  <a:pt x="2800" y="9099"/>
                </a:lnTo>
                <a:cubicBezTo>
                  <a:pt x="2803" y="8983"/>
                  <a:pt x="2806" y="8866"/>
                  <a:pt x="2809" y="8750"/>
                </a:cubicBezTo>
                <a:cubicBezTo>
                  <a:pt x="2834" y="8627"/>
                  <a:pt x="2859" y="8505"/>
                  <a:pt x="2884" y="8382"/>
                </a:cubicBezTo>
                <a:lnTo>
                  <a:pt x="1237" y="8324"/>
                </a:lnTo>
                <a:cubicBezTo>
                  <a:pt x="1243" y="8091"/>
                  <a:pt x="1250" y="7859"/>
                  <a:pt x="1256" y="7626"/>
                </a:cubicBezTo>
                <a:lnTo>
                  <a:pt x="986" y="7306"/>
                </a:lnTo>
                <a:lnTo>
                  <a:pt x="1256" y="7277"/>
                </a:lnTo>
                <a:cubicBezTo>
                  <a:pt x="1237" y="7245"/>
                  <a:pt x="1219" y="7212"/>
                  <a:pt x="1200" y="7180"/>
                </a:cubicBezTo>
                <a:cubicBezTo>
                  <a:pt x="1203" y="7057"/>
                  <a:pt x="1206" y="6935"/>
                  <a:pt x="1209" y="6812"/>
                </a:cubicBezTo>
                <a:lnTo>
                  <a:pt x="1014" y="6550"/>
                </a:lnTo>
                <a:lnTo>
                  <a:pt x="1014" y="6366"/>
                </a:lnTo>
                <a:cubicBezTo>
                  <a:pt x="1051" y="6327"/>
                  <a:pt x="1089" y="6289"/>
                  <a:pt x="1126" y="6250"/>
                </a:cubicBezTo>
                <a:cubicBezTo>
                  <a:pt x="1089" y="6192"/>
                  <a:pt x="1051" y="6134"/>
                  <a:pt x="1014" y="6076"/>
                </a:cubicBezTo>
                <a:lnTo>
                  <a:pt x="874" y="5959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4" name="Freeform 68"/>
          <p:cNvSpPr>
            <a:spLocks noChangeAspect="1"/>
          </p:cNvSpPr>
          <p:nvPr/>
        </p:nvSpPr>
        <p:spPr bwMode="auto">
          <a:xfrm>
            <a:off x="1593850" y="3725863"/>
            <a:ext cx="1247775" cy="992187"/>
          </a:xfrm>
          <a:custGeom>
            <a:avLst/>
            <a:gdLst>
              <a:gd name="T0" fmla="*/ 2147483647 w 668"/>
              <a:gd name="T1" fmla="*/ 2147483647 h 543"/>
              <a:gd name="T2" fmla="*/ 2147483647 w 668"/>
              <a:gd name="T3" fmla="*/ 2147483647 h 543"/>
              <a:gd name="T4" fmla="*/ 2147483647 w 668"/>
              <a:gd name="T5" fmla="*/ 2147483647 h 543"/>
              <a:gd name="T6" fmla="*/ 2147483647 w 668"/>
              <a:gd name="T7" fmla="*/ 2147483647 h 543"/>
              <a:gd name="T8" fmla="*/ 2147483647 w 668"/>
              <a:gd name="T9" fmla="*/ 2147483647 h 543"/>
              <a:gd name="T10" fmla="*/ 2147483647 w 668"/>
              <a:gd name="T11" fmla="*/ 2147483647 h 543"/>
              <a:gd name="T12" fmla="*/ 2147483647 w 668"/>
              <a:gd name="T13" fmla="*/ 2147483647 h 543"/>
              <a:gd name="T14" fmla="*/ 2147483647 w 668"/>
              <a:gd name="T15" fmla="*/ 2147483647 h 543"/>
              <a:gd name="T16" fmla="*/ 2147483647 w 668"/>
              <a:gd name="T17" fmla="*/ 2147483647 h 543"/>
              <a:gd name="T18" fmla="*/ 2147483647 w 668"/>
              <a:gd name="T19" fmla="*/ 2147483647 h 543"/>
              <a:gd name="T20" fmla="*/ 2147483647 w 668"/>
              <a:gd name="T21" fmla="*/ 2147483647 h 543"/>
              <a:gd name="T22" fmla="*/ 2147483647 w 668"/>
              <a:gd name="T23" fmla="*/ 2147483647 h 543"/>
              <a:gd name="T24" fmla="*/ 2147483647 w 668"/>
              <a:gd name="T25" fmla="*/ 2147483647 h 543"/>
              <a:gd name="T26" fmla="*/ 2147483647 w 668"/>
              <a:gd name="T27" fmla="*/ 2147483647 h 543"/>
              <a:gd name="T28" fmla="*/ 2147483647 w 668"/>
              <a:gd name="T29" fmla="*/ 2147483647 h 543"/>
              <a:gd name="T30" fmla="*/ 2147483647 w 668"/>
              <a:gd name="T31" fmla="*/ 2147483647 h 543"/>
              <a:gd name="T32" fmla="*/ 2147483647 w 668"/>
              <a:gd name="T33" fmla="*/ 2147483647 h 543"/>
              <a:gd name="T34" fmla="*/ 2147483647 w 668"/>
              <a:gd name="T35" fmla="*/ 2147483647 h 543"/>
              <a:gd name="T36" fmla="*/ 2147483647 w 668"/>
              <a:gd name="T37" fmla="*/ 2147483647 h 543"/>
              <a:gd name="T38" fmla="*/ 2147483647 w 668"/>
              <a:gd name="T39" fmla="*/ 2147483647 h 543"/>
              <a:gd name="T40" fmla="*/ 2147483647 w 668"/>
              <a:gd name="T41" fmla="*/ 2147483647 h 543"/>
              <a:gd name="T42" fmla="*/ 2147483647 w 668"/>
              <a:gd name="T43" fmla="*/ 2147483647 h 543"/>
              <a:gd name="T44" fmla="*/ 2147483647 w 668"/>
              <a:gd name="T45" fmla="*/ 2147483647 h 543"/>
              <a:gd name="T46" fmla="*/ 2147483647 w 668"/>
              <a:gd name="T47" fmla="*/ 2147483647 h 543"/>
              <a:gd name="T48" fmla="*/ 2147483647 w 668"/>
              <a:gd name="T49" fmla="*/ 2147483647 h 543"/>
              <a:gd name="T50" fmla="*/ 2147483647 w 668"/>
              <a:gd name="T51" fmla="*/ 2147483647 h 543"/>
              <a:gd name="T52" fmla="*/ 2147483647 w 668"/>
              <a:gd name="T53" fmla="*/ 2147483647 h 543"/>
              <a:gd name="T54" fmla="*/ 2147483647 w 668"/>
              <a:gd name="T55" fmla="*/ 2147483647 h 543"/>
              <a:gd name="T56" fmla="*/ 2147483647 w 668"/>
              <a:gd name="T57" fmla="*/ 2147483647 h 543"/>
              <a:gd name="T58" fmla="*/ 2147483647 w 668"/>
              <a:gd name="T59" fmla="*/ 2147483647 h 543"/>
              <a:gd name="T60" fmla="*/ 2147483647 w 668"/>
              <a:gd name="T61" fmla="*/ 2147483647 h 543"/>
              <a:gd name="T62" fmla="*/ 2147483647 w 668"/>
              <a:gd name="T63" fmla="*/ 2147483647 h 543"/>
              <a:gd name="T64" fmla="*/ 2147483647 w 668"/>
              <a:gd name="T65" fmla="*/ 2147483647 h 543"/>
              <a:gd name="T66" fmla="*/ 2147483647 w 668"/>
              <a:gd name="T67" fmla="*/ 2147483647 h 543"/>
              <a:gd name="T68" fmla="*/ 2147483647 w 668"/>
              <a:gd name="T69" fmla="*/ 2147483647 h 543"/>
              <a:gd name="T70" fmla="*/ 2147483647 w 668"/>
              <a:gd name="T71" fmla="*/ 2147483647 h 543"/>
              <a:gd name="T72" fmla="*/ 2147483647 w 668"/>
              <a:gd name="T73" fmla="*/ 2147483647 h 543"/>
              <a:gd name="T74" fmla="*/ 2147483647 w 668"/>
              <a:gd name="T75" fmla="*/ 2147483647 h 543"/>
              <a:gd name="T76" fmla="*/ 2147483647 w 668"/>
              <a:gd name="T77" fmla="*/ 2147483647 h 543"/>
              <a:gd name="T78" fmla="*/ 2147483647 w 668"/>
              <a:gd name="T79" fmla="*/ 2147483647 h 543"/>
              <a:gd name="T80" fmla="*/ 2147483647 w 668"/>
              <a:gd name="T81" fmla="*/ 2147483647 h 543"/>
              <a:gd name="T82" fmla="*/ 2147483647 w 668"/>
              <a:gd name="T83" fmla="*/ 2147483647 h 543"/>
              <a:gd name="T84" fmla="*/ 2147483647 w 668"/>
              <a:gd name="T85" fmla="*/ 2147483647 h 543"/>
              <a:gd name="T86" fmla="*/ 0 w 668"/>
              <a:gd name="T87" fmla="*/ 2147483647 h 5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8"/>
              <a:gd name="T133" fmla="*/ 0 h 543"/>
              <a:gd name="T134" fmla="*/ 668 w 668"/>
              <a:gd name="T135" fmla="*/ 543 h 5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8" h="543">
                <a:moveTo>
                  <a:pt x="17" y="186"/>
                </a:moveTo>
                <a:lnTo>
                  <a:pt x="56" y="180"/>
                </a:lnTo>
                <a:lnTo>
                  <a:pt x="71" y="171"/>
                </a:lnTo>
                <a:lnTo>
                  <a:pt x="117" y="179"/>
                </a:lnTo>
                <a:lnTo>
                  <a:pt x="141" y="163"/>
                </a:lnTo>
                <a:lnTo>
                  <a:pt x="146" y="210"/>
                </a:lnTo>
                <a:lnTo>
                  <a:pt x="133" y="235"/>
                </a:lnTo>
                <a:lnTo>
                  <a:pt x="144" y="273"/>
                </a:lnTo>
                <a:lnTo>
                  <a:pt x="138" y="305"/>
                </a:lnTo>
                <a:lnTo>
                  <a:pt x="147" y="317"/>
                </a:lnTo>
                <a:lnTo>
                  <a:pt x="152" y="356"/>
                </a:lnTo>
                <a:lnTo>
                  <a:pt x="171" y="375"/>
                </a:lnTo>
                <a:lnTo>
                  <a:pt x="191" y="395"/>
                </a:lnTo>
                <a:lnTo>
                  <a:pt x="216" y="402"/>
                </a:lnTo>
                <a:lnTo>
                  <a:pt x="229" y="423"/>
                </a:lnTo>
                <a:lnTo>
                  <a:pt x="261" y="435"/>
                </a:lnTo>
                <a:lnTo>
                  <a:pt x="278" y="428"/>
                </a:lnTo>
                <a:lnTo>
                  <a:pt x="299" y="425"/>
                </a:lnTo>
                <a:lnTo>
                  <a:pt x="327" y="446"/>
                </a:lnTo>
                <a:lnTo>
                  <a:pt x="351" y="446"/>
                </a:lnTo>
                <a:lnTo>
                  <a:pt x="363" y="461"/>
                </a:lnTo>
                <a:lnTo>
                  <a:pt x="381" y="476"/>
                </a:lnTo>
                <a:lnTo>
                  <a:pt x="395" y="474"/>
                </a:lnTo>
                <a:lnTo>
                  <a:pt x="419" y="492"/>
                </a:lnTo>
                <a:lnTo>
                  <a:pt x="443" y="491"/>
                </a:lnTo>
                <a:lnTo>
                  <a:pt x="449" y="501"/>
                </a:lnTo>
                <a:lnTo>
                  <a:pt x="473" y="527"/>
                </a:lnTo>
                <a:lnTo>
                  <a:pt x="549" y="523"/>
                </a:lnTo>
                <a:lnTo>
                  <a:pt x="585" y="543"/>
                </a:lnTo>
                <a:lnTo>
                  <a:pt x="591" y="530"/>
                </a:lnTo>
                <a:lnTo>
                  <a:pt x="612" y="515"/>
                </a:lnTo>
                <a:lnTo>
                  <a:pt x="627" y="473"/>
                </a:lnTo>
                <a:lnTo>
                  <a:pt x="641" y="468"/>
                </a:lnTo>
                <a:lnTo>
                  <a:pt x="641" y="438"/>
                </a:lnTo>
                <a:lnTo>
                  <a:pt x="663" y="426"/>
                </a:lnTo>
                <a:lnTo>
                  <a:pt x="668" y="413"/>
                </a:lnTo>
                <a:lnTo>
                  <a:pt x="653" y="378"/>
                </a:lnTo>
                <a:lnTo>
                  <a:pt x="635" y="365"/>
                </a:lnTo>
                <a:lnTo>
                  <a:pt x="633" y="342"/>
                </a:lnTo>
                <a:lnTo>
                  <a:pt x="657" y="323"/>
                </a:lnTo>
                <a:lnTo>
                  <a:pt x="644" y="294"/>
                </a:lnTo>
                <a:lnTo>
                  <a:pt x="623" y="296"/>
                </a:lnTo>
                <a:lnTo>
                  <a:pt x="608" y="294"/>
                </a:lnTo>
                <a:lnTo>
                  <a:pt x="600" y="287"/>
                </a:lnTo>
                <a:lnTo>
                  <a:pt x="506" y="288"/>
                </a:lnTo>
                <a:lnTo>
                  <a:pt x="506" y="225"/>
                </a:lnTo>
                <a:lnTo>
                  <a:pt x="497" y="203"/>
                </a:lnTo>
                <a:lnTo>
                  <a:pt x="506" y="182"/>
                </a:lnTo>
                <a:lnTo>
                  <a:pt x="492" y="167"/>
                </a:lnTo>
                <a:lnTo>
                  <a:pt x="507" y="165"/>
                </a:lnTo>
                <a:lnTo>
                  <a:pt x="506" y="150"/>
                </a:lnTo>
                <a:lnTo>
                  <a:pt x="501" y="140"/>
                </a:lnTo>
                <a:lnTo>
                  <a:pt x="491" y="125"/>
                </a:lnTo>
                <a:lnTo>
                  <a:pt x="500" y="116"/>
                </a:lnTo>
                <a:lnTo>
                  <a:pt x="497" y="93"/>
                </a:lnTo>
                <a:lnTo>
                  <a:pt x="507" y="95"/>
                </a:lnTo>
                <a:lnTo>
                  <a:pt x="497" y="84"/>
                </a:lnTo>
                <a:lnTo>
                  <a:pt x="495" y="69"/>
                </a:lnTo>
                <a:lnTo>
                  <a:pt x="474" y="77"/>
                </a:lnTo>
                <a:lnTo>
                  <a:pt x="474" y="87"/>
                </a:lnTo>
                <a:lnTo>
                  <a:pt x="456" y="84"/>
                </a:lnTo>
                <a:lnTo>
                  <a:pt x="440" y="75"/>
                </a:lnTo>
                <a:lnTo>
                  <a:pt x="437" y="60"/>
                </a:lnTo>
                <a:lnTo>
                  <a:pt x="425" y="56"/>
                </a:lnTo>
                <a:lnTo>
                  <a:pt x="417" y="39"/>
                </a:lnTo>
                <a:lnTo>
                  <a:pt x="405" y="36"/>
                </a:lnTo>
                <a:lnTo>
                  <a:pt x="393" y="27"/>
                </a:lnTo>
                <a:lnTo>
                  <a:pt x="395" y="14"/>
                </a:lnTo>
                <a:lnTo>
                  <a:pt x="380" y="0"/>
                </a:lnTo>
                <a:lnTo>
                  <a:pt x="306" y="3"/>
                </a:lnTo>
                <a:lnTo>
                  <a:pt x="296" y="29"/>
                </a:lnTo>
                <a:lnTo>
                  <a:pt x="276" y="36"/>
                </a:lnTo>
                <a:lnTo>
                  <a:pt x="273" y="66"/>
                </a:lnTo>
                <a:lnTo>
                  <a:pt x="258" y="72"/>
                </a:lnTo>
                <a:lnTo>
                  <a:pt x="260" y="90"/>
                </a:lnTo>
                <a:lnTo>
                  <a:pt x="246" y="98"/>
                </a:lnTo>
                <a:lnTo>
                  <a:pt x="218" y="95"/>
                </a:lnTo>
                <a:lnTo>
                  <a:pt x="186" y="98"/>
                </a:lnTo>
                <a:lnTo>
                  <a:pt x="183" y="122"/>
                </a:lnTo>
                <a:lnTo>
                  <a:pt x="164" y="141"/>
                </a:lnTo>
                <a:lnTo>
                  <a:pt x="155" y="122"/>
                </a:lnTo>
                <a:lnTo>
                  <a:pt x="138" y="141"/>
                </a:lnTo>
                <a:lnTo>
                  <a:pt x="114" y="143"/>
                </a:lnTo>
                <a:lnTo>
                  <a:pt x="101" y="149"/>
                </a:lnTo>
                <a:lnTo>
                  <a:pt x="90" y="137"/>
                </a:lnTo>
                <a:lnTo>
                  <a:pt x="45" y="138"/>
                </a:lnTo>
                <a:lnTo>
                  <a:pt x="27" y="164"/>
                </a:lnTo>
                <a:lnTo>
                  <a:pt x="0" y="177"/>
                </a:lnTo>
                <a:lnTo>
                  <a:pt x="17" y="18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226823" name="Freeform 45"/>
          <p:cNvSpPr>
            <a:spLocks noChangeAspect="1"/>
          </p:cNvSpPr>
          <p:nvPr/>
        </p:nvSpPr>
        <p:spPr bwMode="auto">
          <a:xfrm>
            <a:off x="4405313" y="2247900"/>
            <a:ext cx="354012" cy="325438"/>
          </a:xfrm>
          <a:custGeom>
            <a:avLst/>
            <a:gdLst>
              <a:gd name="T0" fmla="*/ 2147483647 w 234"/>
              <a:gd name="T1" fmla="*/ 0 h 194"/>
              <a:gd name="T2" fmla="*/ 2147483647 w 234"/>
              <a:gd name="T3" fmla="*/ 2147483647 h 194"/>
              <a:gd name="T4" fmla="*/ 2147483647 w 234"/>
              <a:gd name="T5" fmla="*/ 2147483647 h 194"/>
              <a:gd name="T6" fmla="*/ 2147483647 w 234"/>
              <a:gd name="T7" fmla="*/ 2147483647 h 194"/>
              <a:gd name="T8" fmla="*/ 0 w 234"/>
              <a:gd name="T9" fmla="*/ 2147483647 h 194"/>
              <a:gd name="T10" fmla="*/ 0 w 234"/>
              <a:gd name="T11" fmla="*/ 2147483647 h 194"/>
              <a:gd name="T12" fmla="*/ 2147483647 w 234"/>
              <a:gd name="T13" fmla="*/ 2147483647 h 194"/>
              <a:gd name="T14" fmla="*/ 2147483647 w 234"/>
              <a:gd name="T15" fmla="*/ 2147483647 h 194"/>
              <a:gd name="T16" fmla="*/ 2147483647 w 234"/>
              <a:gd name="T17" fmla="*/ 2147483647 h 194"/>
              <a:gd name="T18" fmla="*/ 2147483647 w 234"/>
              <a:gd name="T19" fmla="*/ 2147483647 h 194"/>
              <a:gd name="T20" fmla="*/ 2147483647 w 234"/>
              <a:gd name="T21" fmla="*/ 2147483647 h 194"/>
              <a:gd name="T22" fmla="*/ 2147483647 w 234"/>
              <a:gd name="T23" fmla="*/ 2147483647 h 194"/>
              <a:gd name="T24" fmla="*/ 2147483647 w 234"/>
              <a:gd name="T25" fmla="*/ 2147483647 h 194"/>
              <a:gd name="T26" fmla="*/ 2147483647 w 234"/>
              <a:gd name="T27" fmla="*/ 2147483647 h 194"/>
              <a:gd name="T28" fmla="*/ 2147483647 w 234"/>
              <a:gd name="T29" fmla="*/ 2147483647 h 194"/>
              <a:gd name="T30" fmla="*/ 2147483647 w 234"/>
              <a:gd name="T31" fmla="*/ 2147483647 h 194"/>
              <a:gd name="T32" fmla="*/ 2147483647 w 234"/>
              <a:gd name="T33" fmla="*/ 2147483647 h 194"/>
              <a:gd name="T34" fmla="*/ 2147483647 w 234"/>
              <a:gd name="T35" fmla="*/ 2147483647 h 194"/>
              <a:gd name="T36" fmla="*/ 2147483647 w 234"/>
              <a:gd name="T37" fmla="*/ 2147483647 h 194"/>
              <a:gd name="T38" fmla="*/ 2147483647 w 234"/>
              <a:gd name="T39" fmla="*/ 2147483647 h 194"/>
              <a:gd name="T40" fmla="*/ 2147483647 w 234"/>
              <a:gd name="T41" fmla="*/ 2147483647 h 194"/>
              <a:gd name="T42" fmla="*/ 2147483647 w 234"/>
              <a:gd name="T43" fmla="*/ 2147483647 h 194"/>
              <a:gd name="T44" fmla="*/ 2147483647 w 234"/>
              <a:gd name="T45" fmla="*/ 2147483647 h 194"/>
              <a:gd name="T46" fmla="*/ 2147483647 w 234"/>
              <a:gd name="T47" fmla="*/ 2147483647 h 194"/>
              <a:gd name="T48" fmla="*/ 2147483647 w 234"/>
              <a:gd name="T49" fmla="*/ 2147483647 h 194"/>
              <a:gd name="T50" fmla="*/ 2147483647 w 234"/>
              <a:gd name="T51" fmla="*/ 0 h 19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4"/>
              <a:gd name="T79" fmla="*/ 0 h 194"/>
              <a:gd name="T80" fmla="*/ 234 w 234"/>
              <a:gd name="T81" fmla="*/ 194 h 19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4" h="194">
                <a:moveTo>
                  <a:pt x="91" y="0"/>
                </a:moveTo>
                <a:lnTo>
                  <a:pt x="66" y="33"/>
                </a:lnTo>
                <a:lnTo>
                  <a:pt x="45" y="44"/>
                </a:lnTo>
                <a:lnTo>
                  <a:pt x="21" y="65"/>
                </a:lnTo>
                <a:lnTo>
                  <a:pt x="0" y="98"/>
                </a:lnTo>
                <a:lnTo>
                  <a:pt x="0" y="125"/>
                </a:lnTo>
                <a:lnTo>
                  <a:pt x="7" y="146"/>
                </a:lnTo>
                <a:lnTo>
                  <a:pt x="16" y="165"/>
                </a:lnTo>
                <a:lnTo>
                  <a:pt x="45" y="179"/>
                </a:lnTo>
                <a:lnTo>
                  <a:pt x="114" y="194"/>
                </a:lnTo>
                <a:lnTo>
                  <a:pt x="159" y="185"/>
                </a:lnTo>
                <a:lnTo>
                  <a:pt x="186" y="161"/>
                </a:lnTo>
                <a:lnTo>
                  <a:pt x="213" y="114"/>
                </a:lnTo>
                <a:lnTo>
                  <a:pt x="219" y="104"/>
                </a:lnTo>
                <a:lnTo>
                  <a:pt x="220" y="93"/>
                </a:lnTo>
                <a:lnTo>
                  <a:pt x="234" y="75"/>
                </a:lnTo>
                <a:lnTo>
                  <a:pt x="231" y="65"/>
                </a:lnTo>
                <a:lnTo>
                  <a:pt x="213" y="57"/>
                </a:lnTo>
                <a:lnTo>
                  <a:pt x="199" y="54"/>
                </a:lnTo>
                <a:lnTo>
                  <a:pt x="180" y="38"/>
                </a:lnTo>
                <a:lnTo>
                  <a:pt x="160" y="38"/>
                </a:lnTo>
                <a:lnTo>
                  <a:pt x="145" y="18"/>
                </a:lnTo>
                <a:lnTo>
                  <a:pt x="130" y="11"/>
                </a:lnTo>
                <a:lnTo>
                  <a:pt x="111" y="14"/>
                </a:lnTo>
                <a:lnTo>
                  <a:pt x="108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9" name="Freeform 191"/>
          <p:cNvSpPr>
            <a:spLocks noChangeAspect="1"/>
          </p:cNvSpPr>
          <p:nvPr/>
        </p:nvSpPr>
        <p:spPr bwMode="auto">
          <a:xfrm>
            <a:off x="3673475" y="1554163"/>
            <a:ext cx="842963" cy="1003300"/>
          </a:xfrm>
          <a:custGeom>
            <a:avLst/>
            <a:gdLst>
              <a:gd name="T0" fmla="*/ 2147483647 w 471"/>
              <a:gd name="T1" fmla="*/ 2147483647 h 534"/>
              <a:gd name="T2" fmla="*/ 0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2147483647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0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1"/>
              <a:gd name="T181" fmla="*/ 0 h 534"/>
              <a:gd name="T182" fmla="*/ 471 w 471"/>
              <a:gd name="T183" fmla="*/ 534 h 5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1" h="534">
                <a:moveTo>
                  <a:pt x="6" y="204"/>
                </a:moveTo>
                <a:lnTo>
                  <a:pt x="0" y="188"/>
                </a:lnTo>
                <a:lnTo>
                  <a:pt x="7" y="183"/>
                </a:lnTo>
                <a:lnTo>
                  <a:pt x="21" y="203"/>
                </a:lnTo>
                <a:lnTo>
                  <a:pt x="42" y="213"/>
                </a:lnTo>
                <a:lnTo>
                  <a:pt x="69" y="213"/>
                </a:lnTo>
                <a:lnTo>
                  <a:pt x="102" y="198"/>
                </a:lnTo>
                <a:lnTo>
                  <a:pt x="114" y="207"/>
                </a:lnTo>
                <a:lnTo>
                  <a:pt x="135" y="207"/>
                </a:lnTo>
                <a:lnTo>
                  <a:pt x="147" y="193"/>
                </a:lnTo>
                <a:lnTo>
                  <a:pt x="154" y="213"/>
                </a:lnTo>
                <a:lnTo>
                  <a:pt x="181" y="215"/>
                </a:lnTo>
                <a:lnTo>
                  <a:pt x="192" y="201"/>
                </a:lnTo>
                <a:lnTo>
                  <a:pt x="214" y="189"/>
                </a:lnTo>
                <a:lnTo>
                  <a:pt x="229" y="147"/>
                </a:lnTo>
                <a:lnTo>
                  <a:pt x="240" y="131"/>
                </a:lnTo>
                <a:lnTo>
                  <a:pt x="234" y="120"/>
                </a:lnTo>
                <a:lnTo>
                  <a:pt x="261" y="101"/>
                </a:lnTo>
                <a:lnTo>
                  <a:pt x="268" y="78"/>
                </a:lnTo>
                <a:lnTo>
                  <a:pt x="307" y="33"/>
                </a:lnTo>
                <a:lnTo>
                  <a:pt x="306" y="2"/>
                </a:lnTo>
                <a:lnTo>
                  <a:pt x="321" y="0"/>
                </a:lnTo>
                <a:lnTo>
                  <a:pt x="343" y="20"/>
                </a:lnTo>
                <a:lnTo>
                  <a:pt x="346" y="48"/>
                </a:lnTo>
                <a:lnTo>
                  <a:pt x="361" y="51"/>
                </a:lnTo>
                <a:lnTo>
                  <a:pt x="359" y="117"/>
                </a:lnTo>
                <a:lnTo>
                  <a:pt x="387" y="209"/>
                </a:lnTo>
                <a:lnTo>
                  <a:pt x="419" y="213"/>
                </a:lnTo>
                <a:lnTo>
                  <a:pt x="435" y="249"/>
                </a:lnTo>
                <a:lnTo>
                  <a:pt x="471" y="249"/>
                </a:lnTo>
                <a:lnTo>
                  <a:pt x="467" y="313"/>
                </a:lnTo>
                <a:lnTo>
                  <a:pt x="451" y="339"/>
                </a:lnTo>
                <a:lnTo>
                  <a:pt x="433" y="342"/>
                </a:lnTo>
                <a:lnTo>
                  <a:pt x="414" y="363"/>
                </a:lnTo>
                <a:lnTo>
                  <a:pt x="405" y="377"/>
                </a:lnTo>
                <a:lnTo>
                  <a:pt x="388" y="395"/>
                </a:lnTo>
                <a:lnTo>
                  <a:pt x="364" y="414"/>
                </a:lnTo>
                <a:lnTo>
                  <a:pt x="339" y="435"/>
                </a:lnTo>
                <a:lnTo>
                  <a:pt x="301" y="495"/>
                </a:lnTo>
                <a:lnTo>
                  <a:pt x="301" y="515"/>
                </a:lnTo>
                <a:lnTo>
                  <a:pt x="289" y="530"/>
                </a:lnTo>
                <a:lnTo>
                  <a:pt x="262" y="534"/>
                </a:lnTo>
                <a:lnTo>
                  <a:pt x="235" y="521"/>
                </a:lnTo>
                <a:lnTo>
                  <a:pt x="237" y="506"/>
                </a:lnTo>
                <a:lnTo>
                  <a:pt x="222" y="503"/>
                </a:lnTo>
                <a:lnTo>
                  <a:pt x="223" y="483"/>
                </a:lnTo>
                <a:lnTo>
                  <a:pt x="207" y="476"/>
                </a:lnTo>
                <a:lnTo>
                  <a:pt x="204" y="465"/>
                </a:lnTo>
                <a:lnTo>
                  <a:pt x="211" y="453"/>
                </a:lnTo>
                <a:lnTo>
                  <a:pt x="183" y="434"/>
                </a:lnTo>
                <a:lnTo>
                  <a:pt x="172" y="405"/>
                </a:lnTo>
                <a:lnTo>
                  <a:pt x="162" y="381"/>
                </a:lnTo>
                <a:lnTo>
                  <a:pt x="162" y="350"/>
                </a:lnTo>
                <a:lnTo>
                  <a:pt x="136" y="333"/>
                </a:lnTo>
                <a:lnTo>
                  <a:pt x="139" y="309"/>
                </a:lnTo>
                <a:lnTo>
                  <a:pt x="115" y="285"/>
                </a:lnTo>
                <a:lnTo>
                  <a:pt x="84" y="288"/>
                </a:lnTo>
                <a:lnTo>
                  <a:pt x="46" y="252"/>
                </a:lnTo>
                <a:lnTo>
                  <a:pt x="10" y="251"/>
                </a:lnTo>
                <a:lnTo>
                  <a:pt x="6" y="204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0" name="Freeform 50"/>
          <p:cNvSpPr>
            <a:spLocks noChangeAspect="1"/>
          </p:cNvSpPr>
          <p:nvPr/>
        </p:nvSpPr>
        <p:spPr bwMode="auto">
          <a:xfrm>
            <a:off x="4738688" y="2554288"/>
            <a:ext cx="1225550" cy="1649412"/>
          </a:xfrm>
          <a:custGeom>
            <a:avLst/>
            <a:gdLst>
              <a:gd name="T0" fmla="*/ 2147483647 w 636"/>
              <a:gd name="T1" fmla="*/ 2147483647 h 847"/>
              <a:gd name="T2" fmla="*/ 2147483647 w 636"/>
              <a:gd name="T3" fmla="*/ 2147483647 h 847"/>
              <a:gd name="T4" fmla="*/ 2147483647 w 636"/>
              <a:gd name="T5" fmla="*/ 2147483647 h 847"/>
              <a:gd name="T6" fmla="*/ 2147483647 w 636"/>
              <a:gd name="T7" fmla="*/ 2147483647 h 847"/>
              <a:gd name="T8" fmla="*/ 2147483647 w 636"/>
              <a:gd name="T9" fmla="*/ 2147483647 h 847"/>
              <a:gd name="T10" fmla="*/ 2147483647 w 636"/>
              <a:gd name="T11" fmla="*/ 2147483647 h 847"/>
              <a:gd name="T12" fmla="*/ 2147483647 w 636"/>
              <a:gd name="T13" fmla="*/ 2147483647 h 847"/>
              <a:gd name="T14" fmla="*/ 2147483647 w 636"/>
              <a:gd name="T15" fmla="*/ 2147483647 h 847"/>
              <a:gd name="T16" fmla="*/ 2147483647 w 636"/>
              <a:gd name="T17" fmla="*/ 2147483647 h 847"/>
              <a:gd name="T18" fmla="*/ 2147483647 w 636"/>
              <a:gd name="T19" fmla="*/ 2147483647 h 847"/>
              <a:gd name="T20" fmla="*/ 2147483647 w 636"/>
              <a:gd name="T21" fmla="*/ 2147483647 h 847"/>
              <a:gd name="T22" fmla="*/ 2147483647 w 636"/>
              <a:gd name="T23" fmla="*/ 2147483647 h 847"/>
              <a:gd name="T24" fmla="*/ 2147483647 w 636"/>
              <a:gd name="T25" fmla="*/ 2147483647 h 847"/>
              <a:gd name="T26" fmla="*/ 2147483647 w 636"/>
              <a:gd name="T27" fmla="*/ 2147483647 h 847"/>
              <a:gd name="T28" fmla="*/ 2147483647 w 636"/>
              <a:gd name="T29" fmla="*/ 2147483647 h 847"/>
              <a:gd name="T30" fmla="*/ 2147483647 w 636"/>
              <a:gd name="T31" fmla="*/ 2147483647 h 847"/>
              <a:gd name="T32" fmla="*/ 2147483647 w 636"/>
              <a:gd name="T33" fmla="*/ 2147483647 h 847"/>
              <a:gd name="T34" fmla="*/ 2147483647 w 636"/>
              <a:gd name="T35" fmla="*/ 2147483647 h 847"/>
              <a:gd name="T36" fmla="*/ 2147483647 w 636"/>
              <a:gd name="T37" fmla="*/ 2147483647 h 847"/>
              <a:gd name="T38" fmla="*/ 2147483647 w 636"/>
              <a:gd name="T39" fmla="*/ 2147483647 h 847"/>
              <a:gd name="T40" fmla="*/ 2147483647 w 636"/>
              <a:gd name="T41" fmla="*/ 2147483647 h 847"/>
              <a:gd name="T42" fmla="*/ 2147483647 w 636"/>
              <a:gd name="T43" fmla="*/ 2147483647 h 847"/>
              <a:gd name="T44" fmla="*/ 2147483647 w 636"/>
              <a:gd name="T45" fmla="*/ 2147483647 h 847"/>
              <a:gd name="T46" fmla="*/ 2147483647 w 636"/>
              <a:gd name="T47" fmla="*/ 2147483647 h 847"/>
              <a:gd name="T48" fmla="*/ 2147483647 w 636"/>
              <a:gd name="T49" fmla="*/ 2147483647 h 847"/>
              <a:gd name="T50" fmla="*/ 2147483647 w 636"/>
              <a:gd name="T51" fmla="*/ 2147483647 h 847"/>
              <a:gd name="T52" fmla="*/ 2147483647 w 636"/>
              <a:gd name="T53" fmla="*/ 2147483647 h 847"/>
              <a:gd name="T54" fmla="*/ 2147483647 w 636"/>
              <a:gd name="T55" fmla="*/ 2147483647 h 847"/>
              <a:gd name="T56" fmla="*/ 2147483647 w 636"/>
              <a:gd name="T57" fmla="*/ 2147483647 h 847"/>
              <a:gd name="T58" fmla="*/ 2147483647 w 636"/>
              <a:gd name="T59" fmla="*/ 2147483647 h 847"/>
              <a:gd name="T60" fmla="*/ 2147483647 w 636"/>
              <a:gd name="T61" fmla="*/ 2147483647 h 847"/>
              <a:gd name="T62" fmla="*/ 2147483647 w 636"/>
              <a:gd name="T63" fmla="*/ 2147483647 h 847"/>
              <a:gd name="T64" fmla="*/ 2147483647 w 636"/>
              <a:gd name="T65" fmla="*/ 2147483647 h 847"/>
              <a:gd name="T66" fmla="*/ 2147483647 w 636"/>
              <a:gd name="T67" fmla="*/ 2147483647 h 847"/>
              <a:gd name="T68" fmla="*/ 2147483647 w 636"/>
              <a:gd name="T69" fmla="*/ 2147483647 h 847"/>
              <a:gd name="T70" fmla="*/ 2147483647 w 636"/>
              <a:gd name="T71" fmla="*/ 2147483647 h 847"/>
              <a:gd name="T72" fmla="*/ 2147483647 w 636"/>
              <a:gd name="T73" fmla="*/ 2147483647 h 847"/>
              <a:gd name="T74" fmla="*/ 2147483647 w 636"/>
              <a:gd name="T75" fmla="*/ 2147483647 h 847"/>
              <a:gd name="T76" fmla="*/ 2147483647 w 636"/>
              <a:gd name="T77" fmla="*/ 2147483647 h 847"/>
              <a:gd name="T78" fmla="*/ 2147483647 w 636"/>
              <a:gd name="T79" fmla="*/ 2147483647 h 847"/>
              <a:gd name="T80" fmla="*/ 0 w 636"/>
              <a:gd name="T81" fmla="*/ 2147483647 h 847"/>
              <a:gd name="T82" fmla="*/ 2147483647 w 636"/>
              <a:gd name="T83" fmla="*/ 2147483647 h 847"/>
              <a:gd name="T84" fmla="*/ 2147483647 w 636"/>
              <a:gd name="T85" fmla="*/ 2147483647 h 847"/>
              <a:gd name="T86" fmla="*/ 2147483647 w 636"/>
              <a:gd name="T87" fmla="*/ 2147483647 h 847"/>
              <a:gd name="T88" fmla="*/ 2147483647 w 636"/>
              <a:gd name="T89" fmla="*/ 2147483647 h 847"/>
              <a:gd name="T90" fmla="*/ 2147483647 w 636"/>
              <a:gd name="T91" fmla="*/ 2147483647 h 847"/>
              <a:gd name="T92" fmla="*/ 2147483647 w 636"/>
              <a:gd name="T93" fmla="*/ 2147483647 h 847"/>
              <a:gd name="T94" fmla="*/ 2147483647 w 636"/>
              <a:gd name="T95" fmla="*/ 0 h 8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6"/>
              <a:gd name="T145" fmla="*/ 0 h 847"/>
              <a:gd name="T146" fmla="*/ 636 w 636"/>
              <a:gd name="T147" fmla="*/ 847 h 8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6" h="847">
                <a:moveTo>
                  <a:pt x="227" y="0"/>
                </a:moveTo>
                <a:lnTo>
                  <a:pt x="242" y="1"/>
                </a:lnTo>
                <a:lnTo>
                  <a:pt x="258" y="16"/>
                </a:lnTo>
                <a:lnTo>
                  <a:pt x="284" y="16"/>
                </a:lnTo>
                <a:lnTo>
                  <a:pt x="300" y="37"/>
                </a:lnTo>
                <a:lnTo>
                  <a:pt x="339" y="22"/>
                </a:lnTo>
                <a:lnTo>
                  <a:pt x="351" y="54"/>
                </a:lnTo>
                <a:lnTo>
                  <a:pt x="372" y="60"/>
                </a:lnTo>
                <a:lnTo>
                  <a:pt x="383" y="85"/>
                </a:lnTo>
                <a:lnTo>
                  <a:pt x="387" y="114"/>
                </a:lnTo>
                <a:lnTo>
                  <a:pt x="419" y="112"/>
                </a:lnTo>
                <a:lnTo>
                  <a:pt x="425" y="123"/>
                </a:lnTo>
                <a:lnTo>
                  <a:pt x="437" y="124"/>
                </a:lnTo>
                <a:lnTo>
                  <a:pt x="452" y="103"/>
                </a:lnTo>
                <a:lnTo>
                  <a:pt x="465" y="94"/>
                </a:lnTo>
                <a:lnTo>
                  <a:pt x="503" y="99"/>
                </a:lnTo>
                <a:lnTo>
                  <a:pt x="549" y="121"/>
                </a:lnTo>
                <a:lnTo>
                  <a:pt x="564" y="135"/>
                </a:lnTo>
                <a:lnTo>
                  <a:pt x="603" y="130"/>
                </a:lnTo>
                <a:lnTo>
                  <a:pt x="636" y="139"/>
                </a:lnTo>
                <a:lnTo>
                  <a:pt x="636" y="154"/>
                </a:lnTo>
                <a:lnTo>
                  <a:pt x="623" y="181"/>
                </a:lnTo>
                <a:lnTo>
                  <a:pt x="603" y="186"/>
                </a:lnTo>
                <a:lnTo>
                  <a:pt x="605" y="202"/>
                </a:lnTo>
                <a:lnTo>
                  <a:pt x="593" y="201"/>
                </a:lnTo>
                <a:lnTo>
                  <a:pt x="555" y="214"/>
                </a:lnTo>
                <a:lnTo>
                  <a:pt x="552" y="243"/>
                </a:lnTo>
                <a:lnTo>
                  <a:pt x="525" y="282"/>
                </a:lnTo>
                <a:lnTo>
                  <a:pt x="537" y="301"/>
                </a:lnTo>
                <a:lnTo>
                  <a:pt x="527" y="327"/>
                </a:lnTo>
                <a:lnTo>
                  <a:pt x="539" y="340"/>
                </a:lnTo>
                <a:lnTo>
                  <a:pt x="545" y="378"/>
                </a:lnTo>
                <a:lnTo>
                  <a:pt x="516" y="408"/>
                </a:lnTo>
                <a:lnTo>
                  <a:pt x="515" y="445"/>
                </a:lnTo>
                <a:lnTo>
                  <a:pt x="542" y="468"/>
                </a:lnTo>
                <a:lnTo>
                  <a:pt x="540" y="484"/>
                </a:lnTo>
                <a:lnTo>
                  <a:pt x="534" y="511"/>
                </a:lnTo>
                <a:lnTo>
                  <a:pt x="480" y="520"/>
                </a:lnTo>
                <a:lnTo>
                  <a:pt x="453" y="513"/>
                </a:lnTo>
                <a:lnTo>
                  <a:pt x="431" y="517"/>
                </a:lnTo>
                <a:lnTo>
                  <a:pt x="348" y="583"/>
                </a:lnTo>
                <a:lnTo>
                  <a:pt x="314" y="589"/>
                </a:lnTo>
                <a:lnTo>
                  <a:pt x="290" y="601"/>
                </a:lnTo>
                <a:lnTo>
                  <a:pt x="284" y="649"/>
                </a:lnTo>
                <a:lnTo>
                  <a:pt x="269" y="658"/>
                </a:lnTo>
                <a:lnTo>
                  <a:pt x="263" y="688"/>
                </a:lnTo>
                <a:lnTo>
                  <a:pt x="240" y="715"/>
                </a:lnTo>
                <a:lnTo>
                  <a:pt x="263" y="771"/>
                </a:lnTo>
                <a:lnTo>
                  <a:pt x="254" y="835"/>
                </a:lnTo>
                <a:lnTo>
                  <a:pt x="245" y="847"/>
                </a:lnTo>
                <a:lnTo>
                  <a:pt x="228" y="843"/>
                </a:lnTo>
                <a:lnTo>
                  <a:pt x="207" y="843"/>
                </a:lnTo>
                <a:lnTo>
                  <a:pt x="200" y="825"/>
                </a:lnTo>
                <a:lnTo>
                  <a:pt x="195" y="808"/>
                </a:lnTo>
                <a:lnTo>
                  <a:pt x="180" y="793"/>
                </a:lnTo>
                <a:lnTo>
                  <a:pt x="186" y="774"/>
                </a:lnTo>
                <a:lnTo>
                  <a:pt x="168" y="763"/>
                </a:lnTo>
                <a:lnTo>
                  <a:pt x="164" y="744"/>
                </a:lnTo>
                <a:lnTo>
                  <a:pt x="144" y="730"/>
                </a:lnTo>
                <a:lnTo>
                  <a:pt x="152" y="712"/>
                </a:lnTo>
                <a:lnTo>
                  <a:pt x="153" y="687"/>
                </a:lnTo>
                <a:lnTo>
                  <a:pt x="167" y="669"/>
                </a:lnTo>
                <a:lnTo>
                  <a:pt x="194" y="657"/>
                </a:lnTo>
                <a:lnTo>
                  <a:pt x="198" y="645"/>
                </a:lnTo>
                <a:lnTo>
                  <a:pt x="191" y="625"/>
                </a:lnTo>
                <a:lnTo>
                  <a:pt x="173" y="624"/>
                </a:lnTo>
                <a:lnTo>
                  <a:pt x="156" y="630"/>
                </a:lnTo>
                <a:lnTo>
                  <a:pt x="144" y="640"/>
                </a:lnTo>
                <a:lnTo>
                  <a:pt x="134" y="624"/>
                </a:lnTo>
                <a:lnTo>
                  <a:pt x="108" y="598"/>
                </a:lnTo>
                <a:lnTo>
                  <a:pt x="95" y="567"/>
                </a:lnTo>
                <a:lnTo>
                  <a:pt x="75" y="561"/>
                </a:lnTo>
                <a:lnTo>
                  <a:pt x="96" y="535"/>
                </a:lnTo>
                <a:lnTo>
                  <a:pt x="105" y="499"/>
                </a:lnTo>
                <a:lnTo>
                  <a:pt x="110" y="466"/>
                </a:lnTo>
                <a:lnTo>
                  <a:pt x="104" y="426"/>
                </a:lnTo>
                <a:lnTo>
                  <a:pt x="102" y="396"/>
                </a:lnTo>
                <a:lnTo>
                  <a:pt x="83" y="390"/>
                </a:lnTo>
                <a:lnTo>
                  <a:pt x="63" y="375"/>
                </a:lnTo>
                <a:lnTo>
                  <a:pt x="45" y="375"/>
                </a:lnTo>
                <a:lnTo>
                  <a:pt x="20" y="369"/>
                </a:lnTo>
                <a:lnTo>
                  <a:pt x="0" y="367"/>
                </a:lnTo>
                <a:lnTo>
                  <a:pt x="15" y="354"/>
                </a:lnTo>
                <a:lnTo>
                  <a:pt x="51" y="334"/>
                </a:lnTo>
                <a:lnTo>
                  <a:pt x="71" y="309"/>
                </a:lnTo>
                <a:lnTo>
                  <a:pt x="95" y="300"/>
                </a:lnTo>
                <a:lnTo>
                  <a:pt x="117" y="261"/>
                </a:lnTo>
                <a:lnTo>
                  <a:pt x="135" y="244"/>
                </a:lnTo>
                <a:lnTo>
                  <a:pt x="143" y="214"/>
                </a:lnTo>
                <a:lnTo>
                  <a:pt x="186" y="151"/>
                </a:lnTo>
                <a:lnTo>
                  <a:pt x="180" y="130"/>
                </a:lnTo>
                <a:lnTo>
                  <a:pt x="198" y="118"/>
                </a:lnTo>
                <a:lnTo>
                  <a:pt x="195" y="99"/>
                </a:lnTo>
                <a:lnTo>
                  <a:pt x="212" y="81"/>
                </a:lnTo>
                <a:lnTo>
                  <a:pt x="222" y="48"/>
                </a:lnTo>
                <a:lnTo>
                  <a:pt x="227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3" name="Freeform 73"/>
          <p:cNvSpPr>
            <a:spLocks noChangeAspect="1"/>
          </p:cNvSpPr>
          <p:nvPr/>
        </p:nvSpPr>
        <p:spPr bwMode="auto">
          <a:xfrm>
            <a:off x="395288" y="3603625"/>
            <a:ext cx="1255712" cy="674688"/>
          </a:xfrm>
          <a:custGeom>
            <a:avLst/>
            <a:gdLst>
              <a:gd name="T0" fmla="*/ 2147483647 w 690"/>
              <a:gd name="T1" fmla="*/ 0 h 372"/>
              <a:gd name="T2" fmla="*/ 2147483647 w 690"/>
              <a:gd name="T3" fmla="*/ 2147483647 h 372"/>
              <a:gd name="T4" fmla="*/ 2147483647 w 690"/>
              <a:gd name="T5" fmla="*/ 2147483647 h 372"/>
              <a:gd name="T6" fmla="*/ 2147483647 w 690"/>
              <a:gd name="T7" fmla="*/ 2147483647 h 372"/>
              <a:gd name="T8" fmla="*/ 2147483647 w 690"/>
              <a:gd name="T9" fmla="*/ 2147483647 h 372"/>
              <a:gd name="T10" fmla="*/ 2147483647 w 690"/>
              <a:gd name="T11" fmla="*/ 2147483647 h 372"/>
              <a:gd name="T12" fmla="*/ 2147483647 w 690"/>
              <a:gd name="T13" fmla="*/ 2147483647 h 372"/>
              <a:gd name="T14" fmla="*/ 2147483647 w 690"/>
              <a:gd name="T15" fmla="*/ 2147483647 h 372"/>
              <a:gd name="T16" fmla="*/ 2147483647 w 690"/>
              <a:gd name="T17" fmla="*/ 2147483647 h 372"/>
              <a:gd name="T18" fmla="*/ 2147483647 w 690"/>
              <a:gd name="T19" fmla="*/ 2147483647 h 372"/>
              <a:gd name="T20" fmla="*/ 2147483647 w 690"/>
              <a:gd name="T21" fmla="*/ 2147483647 h 372"/>
              <a:gd name="T22" fmla="*/ 2147483647 w 690"/>
              <a:gd name="T23" fmla="*/ 2147483647 h 372"/>
              <a:gd name="T24" fmla="*/ 2147483647 w 690"/>
              <a:gd name="T25" fmla="*/ 2147483647 h 372"/>
              <a:gd name="T26" fmla="*/ 2147483647 w 690"/>
              <a:gd name="T27" fmla="*/ 2147483647 h 372"/>
              <a:gd name="T28" fmla="*/ 2147483647 w 690"/>
              <a:gd name="T29" fmla="*/ 2147483647 h 372"/>
              <a:gd name="T30" fmla="*/ 2147483647 w 690"/>
              <a:gd name="T31" fmla="*/ 2147483647 h 372"/>
              <a:gd name="T32" fmla="*/ 2147483647 w 690"/>
              <a:gd name="T33" fmla="*/ 2147483647 h 372"/>
              <a:gd name="T34" fmla="*/ 2147483647 w 690"/>
              <a:gd name="T35" fmla="*/ 2147483647 h 372"/>
              <a:gd name="T36" fmla="*/ 2147483647 w 690"/>
              <a:gd name="T37" fmla="*/ 2147483647 h 372"/>
              <a:gd name="T38" fmla="*/ 2147483647 w 690"/>
              <a:gd name="T39" fmla="*/ 2147483647 h 372"/>
              <a:gd name="T40" fmla="*/ 2147483647 w 690"/>
              <a:gd name="T41" fmla="*/ 2147483647 h 372"/>
              <a:gd name="T42" fmla="*/ 2147483647 w 690"/>
              <a:gd name="T43" fmla="*/ 2147483647 h 372"/>
              <a:gd name="T44" fmla="*/ 2147483647 w 690"/>
              <a:gd name="T45" fmla="*/ 2147483647 h 372"/>
              <a:gd name="T46" fmla="*/ 2147483647 w 690"/>
              <a:gd name="T47" fmla="*/ 2147483647 h 372"/>
              <a:gd name="T48" fmla="*/ 2147483647 w 690"/>
              <a:gd name="T49" fmla="*/ 2147483647 h 372"/>
              <a:gd name="T50" fmla="*/ 2147483647 w 690"/>
              <a:gd name="T51" fmla="*/ 2147483647 h 372"/>
              <a:gd name="T52" fmla="*/ 2147483647 w 690"/>
              <a:gd name="T53" fmla="*/ 2147483647 h 372"/>
              <a:gd name="T54" fmla="*/ 2147483647 w 690"/>
              <a:gd name="T55" fmla="*/ 2147483647 h 372"/>
              <a:gd name="T56" fmla="*/ 2147483647 w 690"/>
              <a:gd name="T57" fmla="*/ 2147483647 h 372"/>
              <a:gd name="T58" fmla="*/ 2147483647 w 690"/>
              <a:gd name="T59" fmla="*/ 2147483647 h 372"/>
              <a:gd name="T60" fmla="*/ 2147483647 w 690"/>
              <a:gd name="T61" fmla="*/ 2147483647 h 372"/>
              <a:gd name="T62" fmla="*/ 2147483647 w 690"/>
              <a:gd name="T63" fmla="*/ 2147483647 h 372"/>
              <a:gd name="T64" fmla="*/ 2147483647 w 690"/>
              <a:gd name="T65" fmla="*/ 2147483647 h 372"/>
              <a:gd name="T66" fmla="*/ 2147483647 w 690"/>
              <a:gd name="T67" fmla="*/ 2147483647 h 372"/>
              <a:gd name="T68" fmla="*/ 2147483647 w 690"/>
              <a:gd name="T69" fmla="*/ 2147483647 h 372"/>
              <a:gd name="T70" fmla="*/ 0 w 690"/>
              <a:gd name="T71" fmla="*/ 2147483647 h 372"/>
              <a:gd name="T72" fmla="*/ 2147483647 w 690"/>
              <a:gd name="T73" fmla="*/ 2147483647 h 372"/>
              <a:gd name="T74" fmla="*/ 2147483647 w 690"/>
              <a:gd name="T75" fmla="*/ 0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0"/>
              <a:gd name="T115" fmla="*/ 0 h 372"/>
              <a:gd name="T116" fmla="*/ 690 w 690"/>
              <a:gd name="T117" fmla="*/ 372 h 3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0" h="372">
                <a:moveTo>
                  <a:pt x="28" y="0"/>
                </a:moveTo>
                <a:lnTo>
                  <a:pt x="163" y="46"/>
                </a:lnTo>
                <a:lnTo>
                  <a:pt x="341" y="80"/>
                </a:lnTo>
                <a:lnTo>
                  <a:pt x="435" y="138"/>
                </a:lnTo>
                <a:lnTo>
                  <a:pt x="523" y="175"/>
                </a:lnTo>
                <a:lnTo>
                  <a:pt x="690" y="255"/>
                </a:lnTo>
                <a:lnTo>
                  <a:pt x="648" y="292"/>
                </a:lnTo>
                <a:lnTo>
                  <a:pt x="628" y="295"/>
                </a:lnTo>
                <a:lnTo>
                  <a:pt x="604" y="307"/>
                </a:lnTo>
                <a:lnTo>
                  <a:pt x="594" y="330"/>
                </a:lnTo>
                <a:lnTo>
                  <a:pt x="561" y="321"/>
                </a:lnTo>
                <a:lnTo>
                  <a:pt x="556" y="340"/>
                </a:lnTo>
                <a:lnTo>
                  <a:pt x="529" y="352"/>
                </a:lnTo>
                <a:lnTo>
                  <a:pt x="509" y="372"/>
                </a:lnTo>
                <a:lnTo>
                  <a:pt x="487" y="352"/>
                </a:lnTo>
                <a:lnTo>
                  <a:pt x="468" y="349"/>
                </a:lnTo>
                <a:lnTo>
                  <a:pt x="370" y="351"/>
                </a:lnTo>
                <a:lnTo>
                  <a:pt x="343" y="363"/>
                </a:lnTo>
                <a:lnTo>
                  <a:pt x="317" y="353"/>
                </a:lnTo>
                <a:lnTo>
                  <a:pt x="313" y="240"/>
                </a:lnTo>
                <a:lnTo>
                  <a:pt x="330" y="232"/>
                </a:lnTo>
                <a:lnTo>
                  <a:pt x="321" y="208"/>
                </a:lnTo>
                <a:lnTo>
                  <a:pt x="255" y="264"/>
                </a:lnTo>
                <a:lnTo>
                  <a:pt x="169" y="261"/>
                </a:lnTo>
                <a:lnTo>
                  <a:pt x="156" y="208"/>
                </a:lnTo>
                <a:lnTo>
                  <a:pt x="69" y="204"/>
                </a:lnTo>
                <a:lnTo>
                  <a:pt x="97" y="180"/>
                </a:lnTo>
                <a:lnTo>
                  <a:pt x="97" y="160"/>
                </a:lnTo>
                <a:lnTo>
                  <a:pt x="84" y="154"/>
                </a:lnTo>
                <a:lnTo>
                  <a:pt x="85" y="138"/>
                </a:lnTo>
                <a:lnTo>
                  <a:pt x="70" y="138"/>
                </a:lnTo>
                <a:lnTo>
                  <a:pt x="60" y="112"/>
                </a:lnTo>
                <a:lnTo>
                  <a:pt x="36" y="96"/>
                </a:lnTo>
                <a:lnTo>
                  <a:pt x="19" y="64"/>
                </a:lnTo>
                <a:lnTo>
                  <a:pt x="25" y="51"/>
                </a:lnTo>
                <a:lnTo>
                  <a:pt x="0" y="32"/>
                </a:lnTo>
                <a:lnTo>
                  <a:pt x="6" y="13"/>
                </a:lnTo>
                <a:lnTo>
                  <a:pt x="28" y="0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75" name="Freeform 47"/>
          <p:cNvSpPr>
            <a:spLocks noChangeAspect="1"/>
          </p:cNvSpPr>
          <p:nvPr/>
        </p:nvSpPr>
        <p:spPr bwMode="auto">
          <a:xfrm>
            <a:off x="1963738" y="1487488"/>
            <a:ext cx="1025525" cy="1104900"/>
          </a:xfrm>
          <a:custGeom>
            <a:avLst/>
            <a:gdLst>
              <a:gd name="T0" fmla="*/ 2147483647 w 564"/>
              <a:gd name="T1" fmla="*/ 2147483647 h 619"/>
              <a:gd name="T2" fmla="*/ 2147483647 w 564"/>
              <a:gd name="T3" fmla="*/ 2147483647 h 619"/>
              <a:gd name="T4" fmla="*/ 2147483647 w 564"/>
              <a:gd name="T5" fmla="*/ 2147483647 h 619"/>
              <a:gd name="T6" fmla="*/ 2147483647 w 564"/>
              <a:gd name="T7" fmla="*/ 2147483647 h 619"/>
              <a:gd name="T8" fmla="*/ 2147483647 w 564"/>
              <a:gd name="T9" fmla="*/ 2147483647 h 619"/>
              <a:gd name="T10" fmla="*/ 2147483647 w 564"/>
              <a:gd name="T11" fmla="*/ 2147483647 h 619"/>
              <a:gd name="T12" fmla="*/ 2147483647 w 564"/>
              <a:gd name="T13" fmla="*/ 2147483647 h 619"/>
              <a:gd name="T14" fmla="*/ 2147483647 w 564"/>
              <a:gd name="T15" fmla="*/ 2147483647 h 619"/>
              <a:gd name="T16" fmla="*/ 2147483647 w 564"/>
              <a:gd name="T17" fmla="*/ 2147483647 h 619"/>
              <a:gd name="T18" fmla="*/ 2147483647 w 564"/>
              <a:gd name="T19" fmla="*/ 2147483647 h 619"/>
              <a:gd name="T20" fmla="*/ 2147483647 w 564"/>
              <a:gd name="T21" fmla="*/ 2147483647 h 619"/>
              <a:gd name="T22" fmla="*/ 2147483647 w 564"/>
              <a:gd name="T23" fmla="*/ 2147483647 h 619"/>
              <a:gd name="T24" fmla="*/ 2147483647 w 564"/>
              <a:gd name="T25" fmla="*/ 2147483647 h 619"/>
              <a:gd name="T26" fmla="*/ 2147483647 w 564"/>
              <a:gd name="T27" fmla="*/ 2147483647 h 619"/>
              <a:gd name="T28" fmla="*/ 2147483647 w 564"/>
              <a:gd name="T29" fmla="*/ 2147483647 h 619"/>
              <a:gd name="T30" fmla="*/ 2147483647 w 564"/>
              <a:gd name="T31" fmla="*/ 2147483647 h 619"/>
              <a:gd name="T32" fmla="*/ 2147483647 w 564"/>
              <a:gd name="T33" fmla="*/ 2147483647 h 619"/>
              <a:gd name="T34" fmla="*/ 2147483647 w 564"/>
              <a:gd name="T35" fmla="*/ 2147483647 h 619"/>
              <a:gd name="T36" fmla="*/ 2147483647 w 564"/>
              <a:gd name="T37" fmla="*/ 2147483647 h 619"/>
              <a:gd name="T38" fmla="*/ 2147483647 w 564"/>
              <a:gd name="T39" fmla="*/ 2147483647 h 619"/>
              <a:gd name="T40" fmla="*/ 2147483647 w 564"/>
              <a:gd name="T41" fmla="*/ 0 h 619"/>
              <a:gd name="T42" fmla="*/ 2147483647 w 564"/>
              <a:gd name="T43" fmla="*/ 2147483647 h 619"/>
              <a:gd name="T44" fmla="*/ 2147483647 w 564"/>
              <a:gd name="T45" fmla="*/ 2147483647 h 619"/>
              <a:gd name="T46" fmla="*/ 2147483647 w 564"/>
              <a:gd name="T47" fmla="*/ 2147483647 h 619"/>
              <a:gd name="T48" fmla="*/ 2147483647 w 564"/>
              <a:gd name="T49" fmla="*/ 2147483647 h 619"/>
              <a:gd name="T50" fmla="*/ 2147483647 w 564"/>
              <a:gd name="T51" fmla="*/ 2147483647 h 619"/>
              <a:gd name="T52" fmla="*/ 2147483647 w 564"/>
              <a:gd name="T53" fmla="*/ 2147483647 h 619"/>
              <a:gd name="T54" fmla="*/ 2147483647 w 564"/>
              <a:gd name="T55" fmla="*/ 2147483647 h 619"/>
              <a:gd name="T56" fmla="*/ 2147483647 w 564"/>
              <a:gd name="T57" fmla="*/ 2147483647 h 619"/>
              <a:gd name="T58" fmla="*/ 2147483647 w 564"/>
              <a:gd name="T59" fmla="*/ 2147483647 h 619"/>
              <a:gd name="T60" fmla="*/ 2147483647 w 564"/>
              <a:gd name="T61" fmla="*/ 2147483647 h 619"/>
              <a:gd name="T62" fmla="*/ 2147483647 w 564"/>
              <a:gd name="T63" fmla="*/ 2147483647 h 619"/>
              <a:gd name="T64" fmla="*/ 2147483647 w 564"/>
              <a:gd name="T65" fmla="*/ 2147483647 h 619"/>
              <a:gd name="T66" fmla="*/ 2147483647 w 564"/>
              <a:gd name="T67" fmla="*/ 2147483647 h 619"/>
              <a:gd name="T68" fmla="*/ 2147483647 w 564"/>
              <a:gd name="T69" fmla="*/ 2147483647 h 619"/>
              <a:gd name="T70" fmla="*/ 2147483647 w 564"/>
              <a:gd name="T71" fmla="*/ 2147483647 h 619"/>
              <a:gd name="T72" fmla="*/ 2147483647 w 564"/>
              <a:gd name="T73" fmla="*/ 2147483647 h 619"/>
              <a:gd name="T74" fmla="*/ 2147483647 w 564"/>
              <a:gd name="T75" fmla="*/ 2147483647 h 619"/>
              <a:gd name="T76" fmla="*/ 2147483647 w 564"/>
              <a:gd name="T77" fmla="*/ 2147483647 h 619"/>
              <a:gd name="T78" fmla="*/ 2147483647 w 564"/>
              <a:gd name="T79" fmla="*/ 2147483647 h 619"/>
              <a:gd name="T80" fmla="*/ 2147483647 w 564"/>
              <a:gd name="T81" fmla="*/ 2147483647 h 619"/>
              <a:gd name="T82" fmla="*/ 2147483647 w 564"/>
              <a:gd name="T83" fmla="*/ 2147483647 h 619"/>
              <a:gd name="T84" fmla="*/ 2147483647 w 564"/>
              <a:gd name="T85" fmla="*/ 2147483647 h 619"/>
              <a:gd name="T86" fmla="*/ 2147483647 w 564"/>
              <a:gd name="T87" fmla="*/ 2147483647 h 619"/>
              <a:gd name="T88" fmla="*/ 2147483647 w 564"/>
              <a:gd name="T89" fmla="*/ 2147483647 h 619"/>
              <a:gd name="T90" fmla="*/ 2147483647 w 564"/>
              <a:gd name="T91" fmla="*/ 2147483647 h 619"/>
              <a:gd name="T92" fmla="*/ 2147483647 w 564"/>
              <a:gd name="T93" fmla="*/ 2147483647 h 619"/>
              <a:gd name="T94" fmla="*/ 2147483647 w 564"/>
              <a:gd name="T95" fmla="*/ 214748364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"/>
              <a:gd name="T145" fmla="*/ 0 h 619"/>
              <a:gd name="T146" fmla="*/ 564 w 564"/>
              <a:gd name="T147" fmla="*/ 619 h 6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" h="619">
                <a:moveTo>
                  <a:pt x="138" y="276"/>
                </a:moveTo>
                <a:lnTo>
                  <a:pt x="137" y="255"/>
                </a:lnTo>
                <a:lnTo>
                  <a:pt x="119" y="261"/>
                </a:lnTo>
                <a:lnTo>
                  <a:pt x="77" y="250"/>
                </a:lnTo>
                <a:lnTo>
                  <a:pt x="80" y="219"/>
                </a:lnTo>
                <a:lnTo>
                  <a:pt x="59" y="192"/>
                </a:lnTo>
                <a:lnTo>
                  <a:pt x="54" y="165"/>
                </a:lnTo>
                <a:lnTo>
                  <a:pt x="60" y="147"/>
                </a:lnTo>
                <a:lnTo>
                  <a:pt x="36" y="127"/>
                </a:lnTo>
                <a:lnTo>
                  <a:pt x="12" y="100"/>
                </a:lnTo>
                <a:lnTo>
                  <a:pt x="0" y="82"/>
                </a:lnTo>
                <a:lnTo>
                  <a:pt x="14" y="82"/>
                </a:lnTo>
                <a:lnTo>
                  <a:pt x="23" y="97"/>
                </a:lnTo>
                <a:lnTo>
                  <a:pt x="42" y="94"/>
                </a:lnTo>
                <a:lnTo>
                  <a:pt x="59" y="93"/>
                </a:lnTo>
                <a:lnTo>
                  <a:pt x="78" y="118"/>
                </a:lnTo>
                <a:lnTo>
                  <a:pt x="92" y="109"/>
                </a:lnTo>
                <a:lnTo>
                  <a:pt x="111" y="105"/>
                </a:lnTo>
                <a:lnTo>
                  <a:pt x="123" y="123"/>
                </a:lnTo>
                <a:lnTo>
                  <a:pt x="138" y="109"/>
                </a:lnTo>
                <a:lnTo>
                  <a:pt x="153" y="109"/>
                </a:lnTo>
                <a:lnTo>
                  <a:pt x="177" y="145"/>
                </a:lnTo>
                <a:lnTo>
                  <a:pt x="186" y="132"/>
                </a:lnTo>
                <a:lnTo>
                  <a:pt x="200" y="138"/>
                </a:lnTo>
                <a:lnTo>
                  <a:pt x="201" y="121"/>
                </a:lnTo>
                <a:lnTo>
                  <a:pt x="197" y="103"/>
                </a:lnTo>
                <a:lnTo>
                  <a:pt x="219" y="100"/>
                </a:lnTo>
                <a:lnTo>
                  <a:pt x="221" y="88"/>
                </a:lnTo>
                <a:lnTo>
                  <a:pt x="240" y="90"/>
                </a:lnTo>
                <a:lnTo>
                  <a:pt x="260" y="97"/>
                </a:lnTo>
                <a:lnTo>
                  <a:pt x="276" y="88"/>
                </a:lnTo>
                <a:lnTo>
                  <a:pt x="290" y="88"/>
                </a:lnTo>
                <a:lnTo>
                  <a:pt x="311" y="85"/>
                </a:lnTo>
                <a:lnTo>
                  <a:pt x="315" y="73"/>
                </a:lnTo>
                <a:lnTo>
                  <a:pt x="330" y="67"/>
                </a:lnTo>
                <a:lnTo>
                  <a:pt x="333" y="55"/>
                </a:lnTo>
                <a:lnTo>
                  <a:pt x="344" y="52"/>
                </a:lnTo>
                <a:lnTo>
                  <a:pt x="362" y="57"/>
                </a:lnTo>
                <a:lnTo>
                  <a:pt x="371" y="40"/>
                </a:lnTo>
                <a:lnTo>
                  <a:pt x="395" y="31"/>
                </a:lnTo>
                <a:lnTo>
                  <a:pt x="404" y="10"/>
                </a:lnTo>
                <a:lnTo>
                  <a:pt x="420" y="0"/>
                </a:lnTo>
                <a:lnTo>
                  <a:pt x="443" y="0"/>
                </a:lnTo>
                <a:lnTo>
                  <a:pt x="461" y="12"/>
                </a:lnTo>
                <a:lnTo>
                  <a:pt x="453" y="28"/>
                </a:lnTo>
                <a:lnTo>
                  <a:pt x="438" y="57"/>
                </a:lnTo>
                <a:lnTo>
                  <a:pt x="449" y="60"/>
                </a:lnTo>
                <a:lnTo>
                  <a:pt x="464" y="63"/>
                </a:lnTo>
                <a:lnTo>
                  <a:pt x="482" y="64"/>
                </a:lnTo>
                <a:lnTo>
                  <a:pt x="485" y="90"/>
                </a:lnTo>
                <a:lnTo>
                  <a:pt x="504" y="109"/>
                </a:lnTo>
                <a:lnTo>
                  <a:pt x="492" y="132"/>
                </a:lnTo>
                <a:lnTo>
                  <a:pt x="474" y="144"/>
                </a:lnTo>
                <a:lnTo>
                  <a:pt x="473" y="166"/>
                </a:lnTo>
                <a:lnTo>
                  <a:pt x="459" y="204"/>
                </a:lnTo>
                <a:lnTo>
                  <a:pt x="459" y="231"/>
                </a:lnTo>
                <a:lnTo>
                  <a:pt x="468" y="249"/>
                </a:lnTo>
                <a:lnTo>
                  <a:pt x="470" y="267"/>
                </a:lnTo>
                <a:lnTo>
                  <a:pt x="482" y="268"/>
                </a:lnTo>
                <a:lnTo>
                  <a:pt x="482" y="309"/>
                </a:lnTo>
                <a:lnTo>
                  <a:pt x="492" y="309"/>
                </a:lnTo>
                <a:lnTo>
                  <a:pt x="489" y="322"/>
                </a:lnTo>
                <a:lnTo>
                  <a:pt x="512" y="328"/>
                </a:lnTo>
                <a:lnTo>
                  <a:pt x="521" y="351"/>
                </a:lnTo>
                <a:lnTo>
                  <a:pt x="539" y="361"/>
                </a:lnTo>
                <a:lnTo>
                  <a:pt x="564" y="361"/>
                </a:lnTo>
                <a:lnTo>
                  <a:pt x="564" y="378"/>
                </a:lnTo>
                <a:lnTo>
                  <a:pt x="561" y="460"/>
                </a:lnTo>
                <a:lnTo>
                  <a:pt x="452" y="457"/>
                </a:lnTo>
                <a:lnTo>
                  <a:pt x="416" y="535"/>
                </a:lnTo>
                <a:lnTo>
                  <a:pt x="425" y="553"/>
                </a:lnTo>
                <a:lnTo>
                  <a:pt x="411" y="567"/>
                </a:lnTo>
                <a:lnTo>
                  <a:pt x="393" y="576"/>
                </a:lnTo>
                <a:lnTo>
                  <a:pt x="383" y="552"/>
                </a:lnTo>
                <a:lnTo>
                  <a:pt x="354" y="529"/>
                </a:lnTo>
                <a:lnTo>
                  <a:pt x="323" y="541"/>
                </a:lnTo>
                <a:lnTo>
                  <a:pt x="306" y="574"/>
                </a:lnTo>
                <a:lnTo>
                  <a:pt x="308" y="619"/>
                </a:lnTo>
                <a:lnTo>
                  <a:pt x="279" y="619"/>
                </a:lnTo>
                <a:lnTo>
                  <a:pt x="269" y="603"/>
                </a:lnTo>
                <a:lnTo>
                  <a:pt x="258" y="583"/>
                </a:lnTo>
                <a:lnTo>
                  <a:pt x="242" y="583"/>
                </a:lnTo>
                <a:lnTo>
                  <a:pt x="219" y="556"/>
                </a:lnTo>
                <a:lnTo>
                  <a:pt x="240" y="546"/>
                </a:lnTo>
                <a:lnTo>
                  <a:pt x="248" y="516"/>
                </a:lnTo>
                <a:lnTo>
                  <a:pt x="237" y="501"/>
                </a:lnTo>
                <a:lnTo>
                  <a:pt x="227" y="471"/>
                </a:lnTo>
                <a:lnTo>
                  <a:pt x="224" y="447"/>
                </a:lnTo>
                <a:lnTo>
                  <a:pt x="218" y="421"/>
                </a:lnTo>
                <a:lnTo>
                  <a:pt x="227" y="402"/>
                </a:lnTo>
                <a:lnTo>
                  <a:pt x="212" y="358"/>
                </a:lnTo>
                <a:lnTo>
                  <a:pt x="197" y="331"/>
                </a:lnTo>
                <a:lnTo>
                  <a:pt x="200" y="304"/>
                </a:lnTo>
                <a:lnTo>
                  <a:pt x="194" y="291"/>
                </a:lnTo>
                <a:lnTo>
                  <a:pt x="162" y="295"/>
                </a:lnTo>
                <a:lnTo>
                  <a:pt x="162" y="277"/>
                </a:lnTo>
                <a:lnTo>
                  <a:pt x="138" y="276"/>
                </a:lnTo>
                <a:close/>
              </a:path>
            </a:pathLst>
          </a:custGeom>
          <a:solidFill>
            <a:srgbClr val="F8F8F8"/>
          </a:solidFill>
          <a:ln w="31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8226829" name="Group 13"/>
          <p:cNvGrpSpPr>
            <a:grpSpLocks noChangeAspect="1"/>
          </p:cNvGrpSpPr>
          <p:nvPr/>
        </p:nvGrpSpPr>
        <p:grpSpPr bwMode="auto">
          <a:xfrm>
            <a:off x="431800" y="1466850"/>
            <a:ext cx="5541963" cy="3989388"/>
            <a:chOff x="840" y="570"/>
            <a:chExt cx="4364" cy="3141"/>
          </a:xfrm>
        </p:grpSpPr>
        <p:sp>
          <p:nvSpPr>
            <p:cNvPr id="8226830" name="Freeform 14"/>
            <p:cNvSpPr>
              <a:spLocks noChangeAspect="1"/>
            </p:cNvSpPr>
            <p:nvPr/>
          </p:nvSpPr>
          <p:spPr bwMode="auto">
            <a:xfrm>
              <a:off x="1107" y="1095"/>
              <a:ext cx="3045" cy="909"/>
            </a:xfrm>
            <a:custGeom>
              <a:avLst/>
              <a:gdLst/>
              <a:ahLst/>
              <a:cxnLst>
                <a:cxn ang="0">
                  <a:pos x="282" y="588"/>
                </a:cxn>
                <a:cxn ang="0">
                  <a:pos x="498" y="495"/>
                </a:cxn>
                <a:cxn ang="0">
                  <a:pos x="963" y="582"/>
                </a:cxn>
                <a:cxn ang="0">
                  <a:pos x="1839" y="369"/>
                </a:cxn>
                <a:cxn ang="0">
                  <a:pos x="2619" y="189"/>
                </a:cxn>
                <a:cxn ang="0">
                  <a:pos x="2859" y="0"/>
                </a:cxn>
                <a:cxn ang="0">
                  <a:pos x="3045" y="123"/>
                </a:cxn>
                <a:cxn ang="0">
                  <a:pos x="2784" y="453"/>
                </a:cxn>
                <a:cxn ang="0">
                  <a:pos x="1053" y="840"/>
                </a:cxn>
                <a:cxn ang="0">
                  <a:pos x="609" y="759"/>
                </a:cxn>
                <a:cxn ang="0">
                  <a:pos x="216" y="909"/>
                </a:cxn>
                <a:cxn ang="0">
                  <a:pos x="0" y="801"/>
                </a:cxn>
                <a:cxn ang="0">
                  <a:pos x="282" y="588"/>
                </a:cxn>
              </a:cxnLst>
              <a:rect l="0" t="0" r="r" b="b"/>
              <a:pathLst>
                <a:path w="3045" h="909">
                  <a:moveTo>
                    <a:pt x="282" y="588"/>
                  </a:moveTo>
                  <a:lnTo>
                    <a:pt x="498" y="495"/>
                  </a:lnTo>
                  <a:lnTo>
                    <a:pt x="963" y="582"/>
                  </a:lnTo>
                  <a:lnTo>
                    <a:pt x="1839" y="369"/>
                  </a:lnTo>
                  <a:lnTo>
                    <a:pt x="2619" y="189"/>
                  </a:lnTo>
                  <a:lnTo>
                    <a:pt x="2859" y="0"/>
                  </a:lnTo>
                  <a:lnTo>
                    <a:pt x="3045" y="123"/>
                  </a:lnTo>
                  <a:lnTo>
                    <a:pt x="2784" y="453"/>
                  </a:lnTo>
                  <a:lnTo>
                    <a:pt x="1053" y="840"/>
                  </a:lnTo>
                  <a:lnTo>
                    <a:pt x="609" y="759"/>
                  </a:lnTo>
                  <a:lnTo>
                    <a:pt x="216" y="909"/>
                  </a:lnTo>
                  <a:lnTo>
                    <a:pt x="0" y="801"/>
                  </a:lnTo>
                  <a:lnTo>
                    <a:pt x="282" y="588"/>
                  </a:lnTo>
                  <a:close/>
                </a:path>
              </a:pathLst>
            </a:custGeom>
            <a:solidFill>
              <a:srgbClr val="FFFF00">
                <a:alpha val="35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26831" name="Freeform 15"/>
            <p:cNvSpPr>
              <a:spLocks noChangeAspect="1"/>
            </p:cNvSpPr>
            <p:nvPr/>
          </p:nvSpPr>
          <p:spPr bwMode="auto">
            <a:xfrm>
              <a:off x="1986" y="570"/>
              <a:ext cx="966" cy="1035"/>
            </a:xfrm>
            <a:custGeom>
              <a:avLst/>
              <a:gdLst/>
              <a:ahLst/>
              <a:cxnLst>
                <a:cxn ang="0">
                  <a:pos x="369" y="1035"/>
                </a:cxn>
                <a:cxn ang="0">
                  <a:pos x="966" y="894"/>
                </a:cxn>
                <a:cxn ang="0">
                  <a:pos x="729" y="0"/>
                </a:cxn>
                <a:cxn ang="0">
                  <a:pos x="0" y="135"/>
                </a:cxn>
                <a:cxn ang="0">
                  <a:pos x="369" y="1035"/>
                </a:cxn>
              </a:cxnLst>
              <a:rect l="0" t="0" r="r" b="b"/>
              <a:pathLst>
                <a:path w="966" h="1035">
                  <a:moveTo>
                    <a:pt x="369" y="1035"/>
                  </a:moveTo>
                  <a:lnTo>
                    <a:pt x="966" y="894"/>
                  </a:lnTo>
                  <a:lnTo>
                    <a:pt x="729" y="0"/>
                  </a:lnTo>
                  <a:lnTo>
                    <a:pt x="0" y="135"/>
                  </a:lnTo>
                  <a:lnTo>
                    <a:pt x="369" y="1035"/>
                  </a:lnTo>
                  <a:close/>
                </a:path>
              </a:pathLst>
            </a:custGeom>
            <a:solidFill>
              <a:srgbClr val="993300">
                <a:alpha val="49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26832" name="Freeform 16"/>
            <p:cNvSpPr>
              <a:spLocks noChangeAspect="1"/>
            </p:cNvSpPr>
            <p:nvPr/>
          </p:nvSpPr>
          <p:spPr bwMode="auto">
            <a:xfrm>
              <a:off x="3384" y="624"/>
              <a:ext cx="594" cy="669"/>
            </a:xfrm>
            <a:custGeom>
              <a:avLst/>
              <a:gdLst/>
              <a:ahLst/>
              <a:cxnLst>
                <a:cxn ang="0">
                  <a:pos x="318" y="669"/>
                </a:cxn>
                <a:cxn ang="0">
                  <a:pos x="594" y="456"/>
                </a:cxn>
                <a:cxn ang="0">
                  <a:pos x="498" y="0"/>
                </a:cxn>
                <a:cxn ang="0">
                  <a:pos x="0" y="267"/>
                </a:cxn>
                <a:cxn ang="0">
                  <a:pos x="318" y="669"/>
                </a:cxn>
              </a:cxnLst>
              <a:rect l="0" t="0" r="r" b="b"/>
              <a:pathLst>
                <a:path w="594" h="669">
                  <a:moveTo>
                    <a:pt x="318" y="669"/>
                  </a:moveTo>
                  <a:lnTo>
                    <a:pt x="594" y="456"/>
                  </a:lnTo>
                  <a:lnTo>
                    <a:pt x="498" y="0"/>
                  </a:lnTo>
                  <a:lnTo>
                    <a:pt x="0" y="267"/>
                  </a:lnTo>
                  <a:lnTo>
                    <a:pt x="318" y="669"/>
                  </a:lnTo>
                  <a:close/>
                </a:path>
              </a:pathLst>
            </a:custGeom>
            <a:solidFill>
              <a:srgbClr val="CC99FF">
                <a:alpha val="60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26833" name="Freeform 17"/>
            <p:cNvSpPr>
              <a:spLocks noChangeAspect="1"/>
            </p:cNvSpPr>
            <p:nvPr/>
          </p:nvSpPr>
          <p:spPr bwMode="auto">
            <a:xfrm>
              <a:off x="2706" y="1596"/>
              <a:ext cx="978" cy="2115"/>
            </a:xfrm>
            <a:custGeom>
              <a:avLst/>
              <a:gdLst/>
              <a:ahLst/>
              <a:cxnLst>
                <a:cxn ang="0">
                  <a:pos x="762" y="1512"/>
                </a:cxn>
                <a:cxn ang="0">
                  <a:pos x="954" y="0"/>
                </a:cxn>
                <a:cxn ang="0">
                  <a:pos x="255" y="162"/>
                </a:cxn>
                <a:cxn ang="0">
                  <a:pos x="0" y="816"/>
                </a:cxn>
                <a:cxn ang="0">
                  <a:pos x="36" y="1320"/>
                </a:cxn>
                <a:cxn ang="0">
                  <a:pos x="474" y="2010"/>
                </a:cxn>
                <a:cxn ang="0">
                  <a:pos x="879" y="2115"/>
                </a:cxn>
                <a:cxn ang="0">
                  <a:pos x="978" y="1842"/>
                </a:cxn>
                <a:cxn ang="0">
                  <a:pos x="762" y="1512"/>
                </a:cxn>
              </a:cxnLst>
              <a:rect l="0" t="0" r="r" b="b"/>
              <a:pathLst>
                <a:path w="978" h="2115">
                  <a:moveTo>
                    <a:pt x="762" y="1512"/>
                  </a:moveTo>
                  <a:lnTo>
                    <a:pt x="954" y="0"/>
                  </a:lnTo>
                  <a:lnTo>
                    <a:pt x="255" y="162"/>
                  </a:lnTo>
                  <a:lnTo>
                    <a:pt x="0" y="816"/>
                  </a:lnTo>
                  <a:lnTo>
                    <a:pt x="36" y="1320"/>
                  </a:lnTo>
                  <a:lnTo>
                    <a:pt x="474" y="2010"/>
                  </a:lnTo>
                  <a:lnTo>
                    <a:pt x="879" y="2115"/>
                  </a:lnTo>
                  <a:lnTo>
                    <a:pt x="978" y="1842"/>
                  </a:lnTo>
                  <a:lnTo>
                    <a:pt x="762" y="1512"/>
                  </a:lnTo>
                  <a:close/>
                </a:path>
              </a:pathLst>
            </a:custGeom>
            <a:solidFill>
              <a:srgbClr val="FF0000">
                <a:alpha val="47000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26834" name="Freeform 18"/>
            <p:cNvSpPr>
              <a:spLocks noChangeAspect="1"/>
            </p:cNvSpPr>
            <p:nvPr/>
          </p:nvSpPr>
          <p:spPr bwMode="auto">
            <a:xfrm>
              <a:off x="840" y="1752"/>
              <a:ext cx="2337" cy="1920"/>
            </a:xfrm>
            <a:custGeom>
              <a:avLst/>
              <a:gdLst/>
              <a:ahLst/>
              <a:cxnLst>
                <a:cxn ang="0">
                  <a:pos x="2337" y="1854"/>
                </a:cxn>
                <a:cxn ang="0">
                  <a:pos x="1902" y="1173"/>
                </a:cxn>
                <a:cxn ang="0">
                  <a:pos x="1869" y="657"/>
                </a:cxn>
                <a:cxn ang="0">
                  <a:pos x="2124" y="0"/>
                </a:cxn>
                <a:cxn ang="0">
                  <a:pos x="1311" y="183"/>
                </a:cxn>
                <a:cxn ang="0">
                  <a:pos x="858" y="99"/>
                </a:cxn>
                <a:cxn ang="0">
                  <a:pos x="486" y="258"/>
                </a:cxn>
                <a:cxn ang="0">
                  <a:pos x="261" y="150"/>
                </a:cxn>
                <a:cxn ang="0">
                  <a:pos x="0" y="504"/>
                </a:cxn>
                <a:cxn ang="0">
                  <a:pos x="213" y="891"/>
                </a:cxn>
                <a:cxn ang="0">
                  <a:pos x="744" y="1035"/>
                </a:cxn>
                <a:cxn ang="0">
                  <a:pos x="999" y="849"/>
                </a:cxn>
                <a:cxn ang="0">
                  <a:pos x="1140" y="846"/>
                </a:cxn>
                <a:cxn ang="0">
                  <a:pos x="1155" y="1134"/>
                </a:cxn>
                <a:cxn ang="0">
                  <a:pos x="1449" y="1266"/>
                </a:cxn>
                <a:cxn ang="0">
                  <a:pos x="1749" y="1365"/>
                </a:cxn>
                <a:cxn ang="0">
                  <a:pos x="1806" y="1575"/>
                </a:cxn>
                <a:cxn ang="0">
                  <a:pos x="1830" y="1716"/>
                </a:cxn>
                <a:cxn ang="0">
                  <a:pos x="2085" y="1728"/>
                </a:cxn>
                <a:cxn ang="0">
                  <a:pos x="2064" y="1818"/>
                </a:cxn>
                <a:cxn ang="0">
                  <a:pos x="2154" y="1920"/>
                </a:cxn>
                <a:cxn ang="0">
                  <a:pos x="2337" y="1854"/>
                </a:cxn>
              </a:cxnLst>
              <a:rect l="0" t="0" r="r" b="b"/>
              <a:pathLst>
                <a:path w="2337" h="1920">
                  <a:moveTo>
                    <a:pt x="2337" y="1854"/>
                  </a:moveTo>
                  <a:lnTo>
                    <a:pt x="1902" y="1173"/>
                  </a:lnTo>
                  <a:lnTo>
                    <a:pt x="1869" y="657"/>
                  </a:lnTo>
                  <a:lnTo>
                    <a:pt x="2124" y="0"/>
                  </a:lnTo>
                  <a:lnTo>
                    <a:pt x="1311" y="183"/>
                  </a:lnTo>
                  <a:lnTo>
                    <a:pt x="858" y="99"/>
                  </a:lnTo>
                  <a:lnTo>
                    <a:pt x="486" y="258"/>
                  </a:lnTo>
                  <a:lnTo>
                    <a:pt x="261" y="150"/>
                  </a:lnTo>
                  <a:lnTo>
                    <a:pt x="0" y="504"/>
                  </a:lnTo>
                  <a:lnTo>
                    <a:pt x="213" y="891"/>
                  </a:lnTo>
                  <a:lnTo>
                    <a:pt x="744" y="1035"/>
                  </a:lnTo>
                  <a:lnTo>
                    <a:pt x="999" y="849"/>
                  </a:lnTo>
                  <a:lnTo>
                    <a:pt x="1140" y="846"/>
                  </a:lnTo>
                  <a:lnTo>
                    <a:pt x="1155" y="1134"/>
                  </a:lnTo>
                  <a:lnTo>
                    <a:pt x="1449" y="1266"/>
                  </a:lnTo>
                  <a:lnTo>
                    <a:pt x="1749" y="1365"/>
                  </a:lnTo>
                  <a:lnTo>
                    <a:pt x="1806" y="1575"/>
                  </a:lnTo>
                  <a:lnTo>
                    <a:pt x="1830" y="1716"/>
                  </a:lnTo>
                  <a:lnTo>
                    <a:pt x="2085" y="1728"/>
                  </a:lnTo>
                  <a:lnTo>
                    <a:pt x="2064" y="1818"/>
                  </a:lnTo>
                  <a:lnTo>
                    <a:pt x="2154" y="1920"/>
                  </a:lnTo>
                  <a:lnTo>
                    <a:pt x="2337" y="1854"/>
                  </a:lnTo>
                  <a:close/>
                </a:path>
              </a:pathLst>
            </a:custGeom>
            <a:solidFill>
              <a:srgbClr val="3366FF">
                <a:alpha val="50999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26835" name="Freeform 19"/>
            <p:cNvSpPr>
              <a:spLocks noChangeAspect="1"/>
            </p:cNvSpPr>
            <p:nvPr/>
          </p:nvSpPr>
          <p:spPr bwMode="auto">
            <a:xfrm>
              <a:off x="3461" y="1218"/>
              <a:ext cx="1127" cy="2203"/>
            </a:xfrm>
            <a:custGeom>
              <a:avLst/>
              <a:gdLst/>
              <a:ahLst/>
              <a:cxnLst>
                <a:cxn ang="0">
                  <a:pos x="192" y="379"/>
                </a:cxn>
                <a:cxn ang="0">
                  <a:pos x="455" y="318"/>
                </a:cxn>
                <a:cxn ang="0">
                  <a:pos x="672" y="0"/>
                </a:cxn>
                <a:cxn ang="0">
                  <a:pos x="1046" y="177"/>
                </a:cxn>
                <a:cxn ang="0">
                  <a:pos x="975" y="1020"/>
                </a:cxn>
                <a:cxn ang="0">
                  <a:pos x="1127" y="1617"/>
                </a:cxn>
                <a:cxn ang="0">
                  <a:pos x="1086" y="1955"/>
                </a:cxn>
                <a:cxn ang="0">
                  <a:pos x="227" y="2203"/>
                </a:cxn>
                <a:cxn ang="0">
                  <a:pos x="0" y="1894"/>
                </a:cxn>
                <a:cxn ang="0">
                  <a:pos x="192" y="379"/>
                </a:cxn>
              </a:cxnLst>
              <a:rect l="0" t="0" r="r" b="b"/>
              <a:pathLst>
                <a:path w="1127" h="2203">
                  <a:moveTo>
                    <a:pt x="192" y="379"/>
                  </a:moveTo>
                  <a:lnTo>
                    <a:pt x="455" y="318"/>
                  </a:lnTo>
                  <a:lnTo>
                    <a:pt x="672" y="0"/>
                  </a:lnTo>
                  <a:lnTo>
                    <a:pt x="1046" y="177"/>
                  </a:lnTo>
                  <a:lnTo>
                    <a:pt x="975" y="1020"/>
                  </a:lnTo>
                  <a:lnTo>
                    <a:pt x="1127" y="1617"/>
                  </a:lnTo>
                  <a:lnTo>
                    <a:pt x="1086" y="1955"/>
                  </a:lnTo>
                  <a:lnTo>
                    <a:pt x="227" y="2203"/>
                  </a:lnTo>
                  <a:lnTo>
                    <a:pt x="0" y="1894"/>
                  </a:lnTo>
                  <a:lnTo>
                    <a:pt x="192" y="379"/>
                  </a:lnTo>
                  <a:close/>
                </a:path>
              </a:pathLst>
            </a:custGeom>
            <a:solidFill>
              <a:srgbClr val="008000">
                <a:alpha val="42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26836" name="Freeform 20"/>
            <p:cNvSpPr>
              <a:spLocks noChangeAspect="1"/>
            </p:cNvSpPr>
            <p:nvPr/>
          </p:nvSpPr>
          <p:spPr bwMode="auto">
            <a:xfrm>
              <a:off x="4436" y="1395"/>
              <a:ext cx="768" cy="1419"/>
            </a:xfrm>
            <a:custGeom>
              <a:avLst/>
              <a:gdLst/>
              <a:ahLst/>
              <a:cxnLst>
                <a:cxn ang="0">
                  <a:pos x="152" y="1419"/>
                </a:cxn>
                <a:cxn ang="0">
                  <a:pos x="0" y="858"/>
                </a:cxn>
                <a:cxn ang="0">
                  <a:pos x="76" y="0"/>
                </a:cxn>
                <a:cxn ang="0">
                  <a:pos x="768" y="222"/>
                </a:cxn>
                <a:cxn ang="0">
                  <a:pos x="677" y="813"/>
                </a:cxn>
                <a:cxn ang="0">
                  <a:pos x="217" y="954"/>
                </a:cxn>
                <a:cxn ang="0">
                  <a:pos x="207" y="1359"/>
                </a:cxn>
                <a:cxn ang="0">
                  <a:pos x="152" y="1419"/>
                </a:cxn>
              </a:cxnLst>
              <a:rect l="0" t="0" r="r" b="b"/>
              <a:pathLst>
                <a:path w="768" h="1419">
                  <a:moveTo>
                    <a:pt x="152" y="1419"/>
                  </a:moveTo>
                  <a:lnTo>
                    <a:pt x="0" y="858"/>
                  </a:lnTo>
                  <a:lnTo>
                    <a:pt x="76" y="0"/>
                  </a:lnTo>
                  <a:lnTo>
                    <a:pt x="768" y="222"/>
                  </a:lnTo>
                  <a:lnTo>
                    <a:pt x="677" y="813"/>
                  </a:lnTo>
                  <a:lnTo>
                    <a:pt x="217" y="954"/>
                  </a:lnTo>
                  <a:lnTo>
                    <a:pt x="207" y="1359"/>
                  </a:lnTo>
                  <a:lnTo>
                    <a:pt x="152" y="1419"/>
                  </a:lnTo>
                  <a:close/>
                </a:path>
              </a:pathLst>
            </a:custGeom>
            <a:solidFill>
              <a:srgbClr val="FF9900">
                <a:alpha val="58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26838" name="Oval 250"/>
          <p:cNvSpPr>
            <a:spLocks noChangeAspect="1" noChangeArrowheads="1"/>
          </p:cNvSpPr>
          <p:nvPr/>
        </p:nvSpPr>
        <p:spPr bwMode="auto">
          <a:xfrm>
            <a:off x="3641725" y="4672013"/>
            <a:ext cx="49213" cy="412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839" name="Text Box 326"/>
          <p:cNvSpPr txBox="1">
            <a:spLocks noChangeAspect="1" noChangeArrowheads="1"/>
          </p:cNvSpPr>
          <p:nvPr/>
        </p:nvSpPr>
        <p:spPr bwMode="auto">
          <a:xfrm>
            <a:off x="3192463" y="4706938"/>
            <a:ext cx="4143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Lucas do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Rio Verde</a:t>
            </a:r>
          </a:p>
        </p:txBody>
      </p:sp>
      <p:sp>
        <p:nvSpPr>
          <p:cNvPr id="8226841" name="Freeform 55"/>
          <p:cNvSpPr>
            <a:spLocks noChangeAspect="1"/>
          </p:cNvSpPr>
          <p:nvPr/>
        </p:nvSpPr>
        <p:spPr bwMode="auto">
          <a:xfrm>
            <a:off x="4664075" y="2319338"/>
            <a:ext cx="225425" cy="244475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42" name="AutoShape 59"/>
          <p:cNvSpPr>
            <a:spLocks noChangeAspect="1" noChangeArrowheads="1"/>
          </p:cNvSpPr>
          <p:nvPr/>
        </p:nvSpPr>
        <p:spPr bwMode="auto">
          <a:xfrm>
            <a:off x="4573588" y="2387600"/>
            <a:ext cx="114300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8226843" name="Line 60"/>
          <p:cNvSpPr>
            <a:spLocks noChangeAspect="1" noChangeShapeType="1"/>
          </p:cNvSpPr>
          <p:nvPr/>
        </p:nvSpPr>
        <p:spPr bwMode="auto">
          <a:xfrm flipH="1" flipV="1">
            <a:off x="4826000" y="3148013"/>
            <a:ext cx="8572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844" name="Text Box 326"/>
          <p:cNvSpPr txBox="1">
            <a:spLocks noChangeAspect="1" noChangeArrowheads="1"/>
          </p:cNvSpPr>
          <p:nvPr/>
        </p:nvSpPr>
        <p:spPr bwMode="auto">
          <a:xfrm>
            <a:off x="4598988" y="2508250"/>
            <a:ext cx="731837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Vila do Conde</a:t>
            </a:r>
            <a:endParaRPr lang="pt-BR" sz="700" b="0">
              <a:latin typeface="Calibri" pitchFamily="34" charset="0"/>
            </a:endParaRPr>
          </a:p>
        </p:txBody>
      </p:sp>
      <p:sp>
        <p:nvSpPr>
          <p:cNvPr id="8226845" name="Freeform 64"/>
          <p:cNvSpPr>
            <a:spLocks noChangeAspect="1"/>
          </p:cNvSpPr>
          <p:nvPr/>
        </p:nvSpPr>
        <p:spPr bwMode="auto">
          <a:xfrm>
            <a:off x="4565650" y="2563813"/>
            <a:ext cx="200025" cy="663575"/>
          </a:xfrm>
          <a:custGeom>
            <a:avLst/>
            <a:gdLst>
              <a:gd name="T0" fmla="*/ 2147483647 w 189"/>
              <a:gd name="T1" fmla="*/ 0 h 591"/>
              <a:gd name="T2" fmla="*/ 0 w 189"/>
              <a:gd name="T3" fmla="*/ 2147483647 h 591"/>
              <a:gd name="T4" fmla="*/ 2147483647 w 189"/>
              <a:gd name="T5" fmla="*/ 2147483647 h 591"/>
              <a:gd name="T6" fmla="*/ 2147483647 w 189"/>
              <a:gd name="T7" fmla="*/ 2147483647 h 591"/>
              <a:gd name="T8" fmla="*/ 2147483647 w 189"/>
              <a:gd name="T9" fmla="*/ 2147483647 h 591"/>
              <a:gd name="T10" fmla="*/ 2147483647 w 189"/>
              <a:gd name="T11" fmla="*/ 2147483647 h 5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591"/>
              <a:gd name="T20" fmla="*/ 189 w 189"/>
              <a:gd name="T21" fmla="*/ 591 h 5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591">
                <a:moveTo>
                  <a:pt x="30" y="0"/>
                </a:moveTo>
                <a:cubicBezTo>
                  <a:pt x="15" y="71"/>
                  <a:pt x="0" y="143"/>
                  <a:pt x="0" y="190"/>
                </a:cubicBezTo>
                <a:cubicBezTo>
                  <a:pt x="0" y="237"/>
                  <a:pt x="14" y="248"/>
                  <a:pt x="30" y="280"/>
                </a:cubicBezTo>
                <a:cubicBezTo>
                  <a:pt x="46" y="312"/>
                  <a:pt x="71" y="339"/>
                  <a:pt x="95" y="381"/>
                </a:cubicBezTo>
                <a:cubicBezTo>
                  <a:pt x="119" y="423"/>
                  <a:pt x="161" y="496"/>
                  <a:pt x="175" y="531"/>
                </a:cubicBezTo>
                <a:cubicBezTo>
                  <a:pt x="189" y="566"/>
                  <a:pt x="184" y="578"/>
                  <a:pt x="180" y="591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846" name="Text Box 326"/>
          <p:cNvSpPr txBox="1">
            <a:spLocks noChangeAspect="1" noChangeArrowheads="1"/>
          </p:cNvSpPr>
          <p:nvPr/>
        </p:nvSpPr>
        <p:spPr bwMode="auto">
          <a:xfrm>
            <a:off x="4384675" y="3130550"/>
            <a:ext cx="3984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Marabá</a:t>
            </a:r>
          </a:p>
        </p:txBody>
      </p:sp>
      <p:sp>
        <p:nvSpPr>
          <p:cNvPr id="8226847" name="Text Box 67"/>
          <p:cNvSpPr txBox="1">
            <a:spLocks noChangeAspect="1" noChangeArrowheads="1"/>
          </p:cNvSpPr>
          <p:nvPr/>
        </p:nvSpPr>
        <p:spPr bwMode="auto">
          <a:xfrm rot="3699399">
            <a:off x="4421982" y="2801144"/>
            <a:ext cx="4810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226848" name="Rectangle 68"/>
          <p:cNvSpPr>
            <a:spLocks noChangeAspect="1" noChangeArrowheads="1"/>
          </p:cNvSpPr>
          <p:nvPr/>
        </p:nvSpPr>
        <p:spPr bwMode="auto">
          <a:xfrm>
            <a:off x="4583113" y="2824163"/>
            <a:ext cx="57150" cy="55562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6849" name="Freeform 69"/>
          <p:cNvSpPr>
            <a:spLocks noChangeAspect="1"/>
          </p:cNvSpPr>
          <p:nvPr/>
        </p:nvSpPr>
        <p:spPr bwMode="auto">
          <a:xfrm>
            <a:off x="4592638" y="2538413"/>
            <a:ext cx="85725" cy="39687"/>
          </a:xfrm>
          <a:custGeom>
            <a:avLst/>
            <a:gdLst>
              <a:gd name="T0" fmla="*/ 0 w 85"/>
              <a:gd name="T1" fmla="*/ 2147483647 h 41"/>
              <a:gd name="T2" fmla="*/ 2147483647 w 85"/>
              <a:gd name="T3" fmla="*/ 0 h 41"/>
              <a:gd name="T4" fmla="*/ 0 60000 65536"/>
              <a:gd name="T5" fmla="*/ 0 60000 65536"/>
              <a:gd name="T6" fmla="*/ 0 w 85"/>
              <a:gd name="T7" fmla="*/ 0 h 41"/>
              <a:gd name="T8" fmla="*/ 85 w 85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41">
                <a:moveTo>
                  <a:pt x="0" y="41"/>
                </a:moveTo>
                <a:cubicBezTo>
                  <a:pt x="38" y="33"/>
                  <a:pt x="58" y="27"/>
                  <a:pt x="85" y="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850" name="Text Box 71"/>
          <p:cNvSpPr txBox="1">
            <a:spLocks noChangeAspect="1" noChangeArrowheads="1"/>
          </p:cNvSpPr>
          <p:nvPr/>
        </p:nvSpPr>
        <p:spPr bwMode="auto">
          <a:xfrm>
            <a:off x="4125913" y="2693988"/>
            <a:ext cx="520700" cy="1984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Tucuruí</a:t>
            </a:r>
          </a:p>
        </p:txBody>
      </p:sp>
      <p:sp>
        <p:nvSpPr>
          <p:cNvPr id="8226851" name="AutoShape 73"/>
          <p:cNvSpPr>
            <a:spLocks noChangeAspect="1" noChangeArrowheads="1"/>
          </p:cNvSpPr>
          <p:nvPr/>
        </p:nvSpPr>
        <p:spPr bwMode="auto">
          <a:xfrm>
            <a:off x="4445000" y="2840038"/>
            <a:ext cx="115888" cy="115887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77</a:t>
            </a:r>
          </a:p>
        </p:txBody>
      </p:sp>
      <p:sp>
        <p:nvSpPr>
          <p:cNvPr id="8226852" name="AutoShape 74"/>
          <p:cNvSpPr>
            <a:spLocks noChangeAspect="1" noChangeArrowheads="1"/>
          </p:cNvSpPr>
          <p:nvPr/>
        </p:nvSpPr>
        <p:spPr bwMode="auto">
          <a:xfrm>
            <a:off x="4637088" y="2984500"/>
            <a:ext cx="115887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78</a:t>
            </a:r>
          </a:p>
        </p:txBody>
      </p:sp>
      <p:sp>
        <p:nvSpPr>
          <p:cNvPr id="8226853" name="Oval 250"/>
          <p:cNvSpPr>
            <a:spLocks noChangeAspect="1" noChangeArrowheads="1"/>
          </p:cNvSpPr>
          <p:nvPr/>
        </p:nvSpPr>
        <p:spPr bwMode="auto">
          <a:xfrm>
            <a:off x="4881563" y="3421063"/>
            <a:ext cx="47625" cy="444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854" name="Text Box 326"/>
          <p:cNvSpPr txBox="1">
            <a:spLocks noChangeAspect="1" noChangeArrowheads="1"/>
          </p:cNvSpPr>
          <p:nvPr/>
        </p:nvSpPr>
        <p:spPr bwMode="auto">
          <a:xfrm>
            <a:off x="4806950" y="4257675"/>
            <a:ext cx="411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Palmas</a:t>
            </a:r>
          </a:p>
        </p:txBody>
      </p:sp>
      <p:sp>
        <p:nvSpPr>
          <p:cNvPr id="8226855" name="Text Box 79"/>
          <p:cNvSpPr txBox="1">
            <a:spLocks noChangeAspect="1" noChangeArrowheads="1"/>
          </p:cNvSpPr>
          <p:nvPr/>
        </p:nvSpPr>
        <p:spPr bwMode="auto">
          <a:xfrm rot="-4892208">
            <a:off x="4758531" y="3688557"/>
            <a:ext cx="4810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Tocantins</a:t>
            </a:r>
          </a:p>
        </p:txBody>
      </p:sp>
      <p:sp>
        <p:nvSpPr>
          <p:cNvPr id="8226856" name="Freeform 80"/>
          <p:cNvSpPr>
            <a:spLocks noChangeAspect="1"/>
          </p:cNvSpPr>
          <p:nvPr/>
        </p:nvSpPr>
        <p:spPr bwMode="auto">
          <a:xfrm>
            <a:off x="4764088" y="3273425"/>
            <a:ext cx="179387" cy="1225550"/>
          </a:xfrm>
          <a:custGeom>
            <a:avLst/>
            <a:gdLst>
              <a:gd name="T0" fmla="*/ 2147483647 w 184"/>
              <a:gd name="T1" fmla="*/ 0 h 1142"/>
              <a:gd name="T2" fmla="*/ 2147483647 w 184"/>
              <a:gd name="T3" fmla="*/ 2147483647 h 1142"/>
              <a:gd name="T4" fmla="*/ 2147483647 w 184"/>
              <a:gd name="T5" fmla="*/ 2147483647 h 1142"/>
              <a:gd name="T6" fmla="*/ 2147483647 w 184"/>
              <a:gd name="T7" fmla="*/ 2147483647 h 1142"/>
              <a:gd name="T8" fmla="*/ 2147483647 w 184"/>
              <a:gd name="T9" fmla="*/ 2147483647 h 1142"/>
              <a:gd name="T10" fmla="*/ 2147483647 w 184"/>
              <a:gd name="T11" fmla="*/ 2147483647 h 1142"/>
              <a:gd name="T12" fmla="*/ 2147483647 w 184"/>
              <a:gd name="T13" fmla="*/ 2147483647 h 1142"/>
              <a:gd name="T14" fmla="*/ 2147483647 w 184"/>
              <a:gd name="T15" fmla="*/ 2147483647 h 1142"/>
              <a:gd name="T16" fmla="*/ 2147483647 w 184"/>
              <a:gd name="T17" fmla="*/ 2147483647 h 1142"/>
              <a:gd name="T18" fmla="*/ 2147483647 w 184"/>
              <a:gd name="T19" fmla="*/ 2147483647 h 1142"/>
              <a:gd name="T20" fmla="*/ 2147483647 w 184"/>
              <a:gd name="T21" fmla="*/ 2147483647 h 1142"/>
              <a:gd name="T22" fmla="*/ 2147483647 w 184"/>
              <a:gd name="T23" fmla="*/ 2147483647 h 1142"/>
              <a:gd name="T24" fmla="*/ 2147483647 w 184"/>
              <a:gd name="T25" fmla="*/ 2147483647 h 1142"/>
              <a:gd name="T26" fmla="*/ 2147483647 w 184"/>
              <a:gd name="T27" fmla="*/ 2147483647 h 1142"/>
              <a:gd name="T28" fmla="*/ 2147483647 w 184"/>
              <a:gd name="T29" fmla="*/ 2147483647 h 1142"/>
              <a:gd name="T30" fmla="*/ 2147483647 w 184"/>
              <a:gd name="T31" fmla="*/ 2147483647 h 1142"/>
              <a:gd name="T32" fmla="*/ 2147483647 w 184"/>
              <a:gd name="T33" fmla="*/ 2147483647 h 1142"/>
              <a:gd name="T34" fmla="*/ 2147483647 w 184"/>
              <a:gd name="T35" fmla="*/ 2147483647 h 1142"/>
              <a:gd name="T36" fmla="*/ 2147483647 w 184"/>
              <a:gd name="T37" fmla="*/ 2147483647 h 11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4"/>
              <a:gd name="T58" fmla="*/ 0 h 1142"/>
              <a:gd name="T59" fmla="*/ 184 w 184"/>
              <a:gd name="T60" fmla="*/ 1142 h 11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4" h="1142">
                <a:moveTo>
                  <a:pt x="16" y="0"/>
                </a:moveTo>
                <a:cubicBezTo>
                  <a:pt x="47" y="3"/>
                  <a:pt x="79" y="7"/>
                  <a:pt x="102" y="15"/>
                </a:cubicBezTo>
                <a:cubicBezTo>
                  <a:pt x="125" y="23"/>
                  <a:pt x="140" y="37"/>
                  <a:pt x="152" y="50"/>
                </a:cubicBezTo>
                <a:cubicBezTo>
                  <a:pt x="164" y="63"/>
                  <a:pt x="169" y="68"/>
                  <a:pt x="172" y="95"/>
                </a:cubicBezTo>
                <a:cubicBezTo>
                  <a:pt x="175" y="122"/>
                  <a:pt x="174" y="178"/>
                  <a:pt x="172" y="210"/>
                </a:cubicBezTo>
                <a:cubicBezTo>
                  <a:pt x="170" y="242"/>
                  <a:pt x="165" y="269"/>
                  <a:pt x="157" y="290"/>
                </a:cubicBezTo>
                <a:cubicBezTo>
                  <a:pt x="149" y="311"/>
                  <a:pt x="120" y="325"/>
                  <a:pt x="122" y="335"/>
                </a:cubicBezTo>
                <a:cubicBezTo>
                  <a:pt x="124" y="345"/>
                  <a:pt x="158" y="336"/>
                  <a:pt x="167" y="351"/>
                </a:cubicBezTo>
                <a:cubicBezTo>
                  <a:pt x="176" y="366"/>
                  <a:pt x="175" y="402"/>
                  <a:pt x="177" y="426"/>
                </a:cubicBezTo>
                <a:cubicBezTo>
                  <a:pt x="179" y="450"/>
                  <a:pt x="184" y="477"/>
                  <a:pt x="177" y="496"/>
                </a:cubicBezTo>
                <a:cubicBezTo>
                  <a:pt x="170" y="515"/>
                  <a:pt x="148" y="519"/>
                  <a:pt x="132" y="541"/>
                </a:cubicBezTo>
                <a:cubicBezTo>
                  <a:pt x="116" y="563"/>
                  <a:pt x="90" y="604"/>
                  <a:pt x="81" y="626"/>
                </a:cubicBezTo>
                <a:cubicBezTo>
                  <a:pt x="72" y="648"/>
                  <a:pt x="75" y="659"/>
                  <a:pt x="76" y="676"/>
                </a:cubicBezTo>
                <a:cubicBezTo>
                  <a:pt x="77" y="693"/>
                  <a:pt x="94" y="704"/>
                  <a:pt x="86" y="731"/>
                </a:cubicBezTo>
                <a:cubicBezTo>
                  <a:pt x="78" y="758"/>
                  <a:pt x="39" y="806"/>
                  <a:pt x="26" y="841"/>
                </a:cubicBezTo>
                <a:cubicBezTo>
                  <a:pt x="13" y="876"/>
                  <a:pt x="10" y="916"/>
                  <a:pt x="6" y="942"/>
                </a:cubicBezTo>
                <a:cubicBezTo>
                  <a:pt x="2" y="968"/>
                  <a:pt x="0" y="972"/>
                  <a:pt x="1" y="997"/>
                </a:cubicBezTo>
                <a:cubicBezTo>
                  <a:pt x="2" y="1022"/>
                  <a:pt x="9" y="1068"/>
                  <a:pt x="11" y="1092"/>
                </a:cubicBezTo>
                <a:cubicBezTo>
                  <a:pt x="13" y="1116"/>
                  <a:pt x="12" y="1129"/>
                  <a:pt x="11" y="1142"/>
                </a:cubicBezTo>
              </a:path>
            </a:pathLst>
          </a:custGeom>
          <a:noFill/>
          <a:ln w="38100" algn="ctr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58" name="AutoShape 88"/>
          <p:cNvSpPr>
            <a:spLocks noChangeAspect="1" noChangeArrowheads="1"/>
          </p:cNvSpPr>
          <p:nvPr/>
        </p:nvSpPr>
        <p:spPr bwMode="auto">
          <a:xfrm>
            <a:off x="4943475" y="3276600"/>
            <a:ext cx="115888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99</a:t>
            </a:r>
          </a:p>
        </p:txBody>
      </p:sp>
      <p:sp>
        <p:nvSpPr>
          <p:cNvPr id="8226861" name="Freeform 103"/>
          <p:cNvSpPr>
            <a:spLocks noChangeAspect="1"/>
          </p:cNvSpPr>
          <p:nvPr/>
        </p:nvSpPr>
        <p:spPr bwMode="auto">
          <a:xfrm>
            <a:off x="3702050" y="4554538"/>
            <a:ext cx="263525" cy="41275"/>
          </a:xfrm>
          <a:custGeom>
            <a:avLst/>
            <a:gdLst>
              <a:gd name="T0" fmla="*/ 0 w 220"/>
              <a:gd name="T1" fmla="*/ 0 h 57"/>
              <a:gd name="T2" fmla="*/ 2147483647 w 220"/>
              <a:gd name="T3" fmla="*/ 2147483647 h 57"/>
              <a:gd name="T4" fmla="*/ 2147483647 w 220"/>
              <a:gd name="T5" fmla="*/ 2147483647 h 57"/>
              <a:gd name="T6" fmla="*/ 2147483647 w 220"/>
              <a:gd name="T7" fmla="*/ 2147483647 h 57"/>
              <a:gd name="T8" fmla="*/ 2147483647 w 220"/>
              <a:gd name="T9" fmla="*/ 2147483647 h 57"/>
              <a:gd name="T10" fmla="*/ 2147483647 w 220"/>
              <a:gd name="T11" fmla="*/ 2147483647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"/>
              <a:gd name="T19" fmla="*/ 0 h 57"/>
              <a:gd name="T20" fmla="*/ 220 w 220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" h="57">
                <a:moveTo>
                  <a:pt x="0" y="0"/>
                </a:moveTo>
                <a:cubicBezTo>
                  <a:pt x="7" y="16"/>
                  <a:pt x="15" y="32"/>
                  <a:pt x="25" y="40"/>
                </a:cubicBezTo>
                <a:cubicBezTo>
                  <a:pt x="35" y="48"/>
                  <a:pt x="48" y="54"/>
                  <a:pt x="60" y="50"/>
                </a:cubicBezTo>
                <a:cubicBezTo>
                  <a:pt x="72" y="46"/>
                  <a:pt x="83" y="15"/>
                  <a:pt x="100" y="15"/>
                </a:cubicBezTo>
                <a:cubicBezTo>
                  <a:pt x="117" y="15"/>
                  <a:pt x="145" y="43"/>
                  <a:pt x="165" y="50"/>
                </a:cubicBezTo>
                <a:cubicBezTo>
                  <a:pt x="185" y="57"/>
                  <a:pt x="202" y="56"/>
                  <a:pt x="220" y="55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62" name="Text Box 326"/>
          <p:cNvSpPr txBox="1">
            <a:spLocks noChangeAspect="1" noChangeArrowheads="1"/>
          </p:cNvSpPr>
          <p:nvPr/>
        </p:nvSpPr>
        <p:spPr bwMode="auto">
          <a:xfrm rot="1251607">
            <a:off x="3978275" y="4584700"/>
            <a:ext cx="2381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226863" name="Freeform 106"/>
          <p:cNvSpPr>
            <a:spLocks noChangeAspect="1"/>
          </p:cNvSpPr>
          <p:nvPr/>
        </p:nvSpPr>
        <p:spPr bwMode="auto">
          <a:xfrm>
            <a:off x="3956050" y="4591050"/>
            <a:ext cx="285750" cy="127000"/>
          </a:xfrm>
          <a:custGeom>
            <a:avLst/>
            <a:gdLst>
              <a:gd name="T0" fmla="*/ 2147483647 w 349"/>
              <a:gd name="T1" fmla="*/ 0 h 32"/>
              <a:gd name="T2" fmla="*/ 2147483647 w 349"/>
              <a:gd name="T3" fmla="*/ 2147483647 h 32"/>
              <a:gd name="T4" fmla="*/ 2147483647 w 349"/>
              <a:gd name="T5" fmla="*/ 2147483647 h 32"/>
              <a:gd name="T6" fmla="*/ 0 60000 65536"/>
              <a:gd name="T7" fmla="*/ 0 60000 65536"/>
              <a:gd name="T8" fmla="*/ 0 60000 65536"/>
              <a:gd name="T9" fmla="*/ 0 w 349"/>
              <a:gd name="T10" fmla="*/ 0 h 32"/>
              <a:gd name="T11" fmla="*/ 349 w 34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" h="32">
                <a:moveTo>
                  <a:pt x="5" y="0"/>
                </a:moveTo>
                <a:cubicBezTo>
                  <a:pt x="2" y="3"/>
                  <a:pt x="0" y="7"/>
                  <a:pt x="57" y="12"/>
                </a:cubicBezTo>
                <a:cubicBezTo>
                  <a:pt x="114" y="17"/>
                  <a:pt x="231" y="24"/>
                  <a:pt x="349" y="32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64" name="Freeform 108"/>
          <p:cNvSpPr>
            <a:spLocks noChangeAspect="1"/>
          </p:cNvSpPr>
          <p:nvPr/>
        </p:nvSpPr>
        <p:spPr bwMode="auto">
          <a:xfrm>
            <a:off x="4424363" y="4437063"/>
            <a:ext cx="231775" cy="53975"/>
          </a:xfrm>
          <a:custGeom>
            <a:avLst/>
            <a:gdLst>
              <a:gd name="T0" fmla="*/ 0 w 144"/>
              <a:gd name="T1" fmla="*/ 2147483647 h 27"/>
              <a:gd name="T2" fmla="*/ 2147483647 w 144"/>
              <a:gd name="T3" fmla="*/ 2147483647 h 27"/>
              <a:gd name="T4" fmla="*/ 2147483647 w 144"/>
              <a:gd name="T5" fmla="*/ 2147483647 h 27"/>
              <a:gd name="T6" fmla="*/ 0 60000 65536"/>
              <a:gd name="T7" fmla="*/ 0 60000 65536"/>
              <a:gd name="T8" fmla="*/ 0 60000 65536"/>
              <a:gd name="T9" fmla="*/ 0 w 144"/>
              <a:gd name="T10" fmla="*/ 0 h 27"/>
              <a:gd name="T11" fmla="*/ 144 w 14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7">
                <a:moveTo>
                  <a:pt x="0" y="11"/>
                </a:moveTo>
                <a:cubicBezTo>
                  <a:pt x="28" y="5"/>
                  <a:pt x="56" y="0"/>
                  <a:pt x="80" y="3"/>
                </a:cubicBezTo>
                <a:cubicBezTo>
                  <a:pt x="104" y="6"/>
                  <a:pt x="124" y="16"/>
                  <a:pt x="144" y="27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65" name="Freeform 109"/>
          <p:cNvSpPr>
            <a:spLocks noChangeAspect="1"/>
          </p:cNvSpPr>
          <p:nvPr/>
        </p:nvSpPr>
        <p:spPr bwMode="auto">
          <a:xfrm>
            <a:off x="4249738" y="4471988"/>
            <a:ext cx="93662" cy="238125"/>
          </a:xfrm>
          <a:custGeom>
            <a:avLst/>
            <a:gdLst>
              <a:gd name="T0" fmla="*/ 0 w 8"/>
              <a:gd name="T1" fmla="*/ 2147483647 h 176"/>
              <a:gd name="T2" fmla="*/ 2147483647 w 8"/>
              <a:gd name="T3" fmla="*/ 0 h 176"/>
              <a:gd name="T4" fmla="*/ 0 60000 65536"/>
              <a:gd name="T5" fmla="*/ 0 60000 65536"/>
              <a:gd name="T6" fmla="*/ 0 w 8"/>
              <a:gd name="T7" fmla="*/ 0 h 176"/>
              <a:gd name="T8" fmla="*/ 8 w 8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76">
                <a:moveTo>
                  <a:pt x="0" y="176"/>
                </a:moveTo>
                <a:cubicBezTo>
                  <a:pt x="0" y="176"/>
                  <a:pt x="4" y="88"/>
                  <a:pt x="8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66" name="Freeform 110"/>
          <p:cNvSpPr>
            <a:spLocks noChangeAspect="1"/>
          </p:cNvSpPr>
          <p:nvPr/>
        </p:nvSpPr>
        <p:spPr bwMode="auto">
          <a:xfrm>
            <a:off x="4318000" y="4464050"/>
            <a:ext cx="90488" cy="4763"/>
          </a:xfrm>
          <a:custGeom>
            <a:avLst/>
            <a:gdLst>
              <a:gd name="T0" fmla="*/ 2147483647 w 88"/>
              <a:gd name="T1" fmla="*/ 0 h 4"/>
              <a:gd name="T2" fmla="*/ 0 w 88"/>
              <a:gd name="T3" fmla="*/ 2147483647 h 4"/>
              <a:gd name="T4" fmla="*/ 0 60000 65536"/>
              <a:gd name="T5" fmla="*/ 0 60000 65536"/>
              <a:gd name="T6" fmla="*/ 0 w 88"/>
              <a:gd name="T7" fmla="*/ 0 h 4"/>
              <a:gd name="T8" fmla="*/ 88 w 88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" h="4">
                <a:moveTo>
                  <a:pt x="88" y="0"/>
                </a:moveTo>
                <a:cubicBezTo>
                  <a:pt x="88" y="0"/>
                  <a:pt x="44" y="2"/>
                  <a:pt x="0" y="4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67" name="Text Box 326"/>
          <p:cNvSpPr txBox="1">
            <a:spLocks noChangeAspect="1" noChangeArrowheads="1"/>
          </p:cNvSpPr>
          <p:nvPr/>
        </p:nvSpPr>
        <p:spPr bwMode="auto">
          <a:xfrm rot="253146">
            <a:off x="4375150" y="4459288"/>
            <a:ext cx="27146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 242</a:t>
            </a:r>
          </a:p>
        </p:txBody>
      </p:sp>
      <p:sp>
        <p:nvSpPr>
          <p:cNvPr id="8226868" name="Text Box 326"/>
          <p:cNvSpPr txBox="1">
            <a:spLocks noChangeAspect="1" noChangeArrowheads="1"/>
          </p:cNvSpPr>
          <p:nvPr/>
        </p:nvSpPr>
        <p:spPr bwMode="auto">
          <a:xfrm>
            <a:off x="4751388" y="4495800"/>
            <a:ext cx="2174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Peixe</a:t>
            </a:r>
          </a:p>
        </p:txBody>
      </p:sp>
      <p:sp>
        <p:nvSpPr>
          <p:cNvPr id="8226869" name="Text Box 326"/>
          <p:cNvSpPr txBox="1">
            <a:spLocks noChangeAspect="1" noChangeArrowheads="1"/>
          </p:cNvSpPr>
          <p:nvPr/>
        </p:nvSpPr>
        <p:spPr bwMode="auto">
          <a:xfrm>
            <a:off x="3613150" y="4495800"/>
            <a:ext cx="411163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Sorriso</a:t>
            </a:r>
          </a:p>
        </p:txBody>
      </p:sp>
      <p:sp>
        <p:nvSpPr>
          <p:cNvPr id="8226870" name="Freeform 55"/>
          <p:cNvSpPr>
            <a:spLocks noChangeAspect="1"/>
          </p:cNvSpPr>
          <p:nvPr/>
        </p:nvSpPr>
        <p:spPr bwMode="auto">
          <a:xfrm>
            <a:off x="5494338" y="2543175"/>
            <a:ext cx="223837" cy="242888"/>
          </a:xfrm>
          <a:custGeom>
            <a:avLst/>
            <a:gdLst>
              <a:gd name="T0" fmla="*/ 0 w 219"/>
              <a:gd name="T1" fmla="*/ 2147483647 h 246"/>
              <a:gd name="T2" fmla="*/ 2147483647 w 219"/>
              <a:gd name="T3" fmla="*/ 2147483647 h 246"/>
              <a:gd name="T4" fmla="*/ 2147483647 w 219"/>
              <a:gd name="T5" fmla="*/ 2147483647 h 246"/>
              <a:gd name="T6" fmla="*/ 2147483647 w 219"/>
              <a:gd name="T7" fmla="*/ 2147483647 h 246"/>
              <a:gd name="T8" fmla="*/ 2147483647 w 219"/>
              <a:gd name="T9" fmla="*/ 2147483647 h 246"/>
              <a:gd name="T10" fmla="*/ 2147483647 w 219"/>
              <a:gd name="T11" fmla="*/ 2147483647 h 246"/>
              <a:gd name="T12" fmla="*/ 2147483647 w 219"/>
              <a:gd name="T13" fmla="*/ 2147483647 h 246"/>
              <a:gd name="T14" fmla="*/ 2147483647 w 219"/>
              <a:gd name="T15" fmla="*/ 2147483647 h 246"/>
              <a:gd name="T16" fmla="*/ 2147483647 w 219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"/>
              <a:gd name="T28" fmla="*/ 0 h 246"/>
              <a:gd name="T29" fmla="*/ 219 w 219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" h="246">
                <a:moveTo>
                  <a:pt x="0" y="246"/>
                </a:moveTo>
                <a:cubicBezTo>
                  <a:pt x="3" y="229"/>
                  <a:pt x="12" y="217"/>
                  <a:pt x="27" y="207"/>
                </a:cubicBezTo>
                <a:cubicBezTo>
                  <a:pt x="29" y="204"/>
                  <a:pt x="30" y="200"/>
                  <a:pt x="33" y="198"/>
                </a:cubicBezTo>
                <a:cubicBezTo>
                  <a:pt x="35" y="196"/>
                  <a:pt x="40" y="197"/>
                  <a:pt x="42" y="195"/>
                </a:cubicBezTo>
                <a:cubicBezTo>
                  <a:pt x="50" y="187"/>
                  <a:pt x="55" y="176"/>
                  <a:pt x="63" y="168"/>
                </a:cubicBezTo>
                <a:cubicBezTo>
                  <a:pt x="70" y="147"/>
                  <a:pt x="80" y="129"/>
                  <a:pt x="99" y="117"/>
                </a:cubicBezTo>
                <a:cubicBezTo>
                  <a:pt x="113" y="96"/>
                  <a:pt x="140" y="48"/>
                  <a:pt x="165" y="42"/>
                </a:cubicBezTo>
                <a:cubicBezTo>
                  <a:pt x="167" y="39"/>
                  <a:pt x="168" y="35"/>
                  <a:pt x="171" y="33"/>
                </a:cubicBezTo>
                <a:cubicBezTo>
                  <a:pt x="172" y="32"/>
                  <a:pt x="217" y="0"/>
                  <a:pt x="219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71" name="Freeform 62"/>
          <p:cNvSpPr>
            <a:spLocks noChangeAspect="1"/>
          </p:cNvSpPr>
          <p:nvPr/>
        </p:nvSpPr>
        <p:spPr bwMode="auto">
          <a:xfrm>
            <a:off x="4906963" y="3197225"/>
            <a:ext cx="28575" cy="234950"/>
          </a:xfrm>
          <a:custGeom>
            <a:avLst/>
            <a:gdLst>
              <a:gd name="T0" fmla="*/ 2147483647 w 30"/>
              <a:gd name="T1" fmla="*/ 0 h 285"/>
              <a:gd name="T2" fmla="*/ 2147483647 w 30"/>
              <a:gd name="T3" fmla="*/ 2147483647 h 285"/>
              <a:gd name="T4" fmla="*/ 0 w 30"/>
              <a:gd name="T5" fmla="*/ 2147483647 h 285"/>
              <a:gd name="T6" fmla="*/ 0 60000 65536"/>
              <a:gd name="T7" fmla="*/ 0 60000 65536"/>
              <a:gd name="T8" fmla="*/ 0 60000 65536"/>
              <a:gd name="T9" fmla="*/ 0 w 30"/>
              <a:gd name="T10" fmla="*/ 0 h 285"/>
              <a:gd name="T11" fmla="*/ 30 w 30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85">
                <a:moveTo>
                  <a:pt x="30" y="0"/>
                </a:moveTo>
                <a:cubicBezTo>
                  <a:pt x="27" y="76"/>
                  <a:pt x="25" y="153"/>
                  <a:pt x="20" y="200"/>
                </a:cubicBezTo>
                <a:cubicBezTo>
                  <a:pt x="15" y="247"/>
                  <a:pt x="7" y="266"/>
                  <a:pt x="0" y="28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872" name="Freeform 53"/>
          <p:cNvSpPr>
            <a:spLocks noChangeAspect="1"/>
          </p:cNvSpPr>
          <p:nvPr/>
        </p:nvSpPr>
        <p:spPr bwMode="auto">
          <a:xfrm>
            <a:off x="4921250" y="2776538"/>
            <a:ext cx="569913" cy="436562"/>
          </a:xfrm>
          <a:custGeom>
            <a:avLst/>
            <a:gdLst>
              <a:gd name="T0" fmla="*/ 2147483647 w 1451"/>
              <a:gd name="T1" fmla="*/ 0 h 960"/>
              <a:gd name="T2" fmla="*/ 2147483647 w 1451"/>
              <a:gd name="T3" fmla="*/ 2147483647 h 960"/>
              <a:gd name="T4" fmla="*/ 2147483647 w 1451"/>
              <a:gd name="T5" fmla="*/ 2147483647 h 960"/>
              <a:gd name="T6" fmla="*/ 2147483647 w 1451"/>
              <a:gd name="T7" fmla="*/ 2147483647 h 960"/>
              <a:gd name="T8" fmla="*/ 0 w 1451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1"/>
              <a:gd name="T16" fmla="*/ 0 h 960"/>
              <a:gd name="T17" fmla="*/ 1451 w 1451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1" h="960">
                <a:moveTo>
                  <a:pt x="1451" y="0"/>
                </a:moveTo>
                <a:cubicBezTo>
                  <a:pt x="1432" y="87"/>
                  <a:pt x="1413" y="174"/>
                  <a:pt x="1315" y="227"/>
                </a:cubicBezTo>
                <a:cubicBezTo>
                  <a:pt x="1217" y="280"/>
                  <a:pt x="1013" y="212"/>
                  <a:pt x="862" y="318"/>
                </a:cubicBezTo>
                <a:cubicBezTo>
                  <a:pt x="711" y="424"/>
                  <a:pt x="552" y="764"/>
                  <a:pt x="408" y="862"/>
                </a:cubicBezTo>
                <a:cubicBezTo>
                  <a:pt x="264" y="960"/>
                  <a:pt x="106" y="907"/>
                  <a:pt x="0" y="90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6873" name="Text Box 75"/>
          <p:cNvSpPr txBox="1">
            <a:spLocks noChangeAspect="1" noChangeArrowheads="1"/>
          </p:cNvSpPr>
          <p:nvPr/>
        </p:nvSpPr>
        <p:spPr bwMode="auto">
          <a:xfrm rot="-3292146">
            <a:off x="5156200" y="2890838"/>
            <a:ext cx="336550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EFC</a:t>
            </a:r>
          </a:p>
        </p:txBody>
      </p:sp>
      <p:sp>
        <p:nvSpPr>
          <p:cNvPr id="8226874" name="AutoShape 76"/>
          <p:cNvSpPr>
            <a:spLocks noChangeAspect="1" noChangeArrowheads="1"/>
          </p:cNvSpPr>
          <p:nvPr/>
        </p:nvSpPr>
        <p:spPr bwMode="auto">
          <a:xfrm>
            <a:off x="5464175" y="2770188"/>
            <a:ext cx="52388" cy="4762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6875" name="Text Box 326"/>
          <p:cNvSpPr txBox="1">
            <a:spLocks noChangeAspect="1" noChangeArrowheads="1"/>
          </p:cNvSpPr>
          <p:nvPr/>
        </p:nvSpPr>
        <p:spPr bwMode="auto">
          <a:xfrm>
            <a:off x="4945063" y="3192463"/>
            <a:ext cx="522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 b="0">
                <a:solidFill>
                  <a:srgbClr val="5F5F5F"/>
                </a:solidFill>
                <a:latin typeface="Calibri" pitchFamily="34" charset="0"/>
              </a:rPr>
              <a:t>Açailândia</a:t>
            </a:r>
          </a:p>
        </p:txBody>
      </p:sp>
      <p:sp>
        <p:nvSpPr>
          <p:cNvPr id="8226876" name="Freeform 91"/>
          <p:cNvSpPr>
            <a:spLocks noChangeAspect="1"/>
          </p:cNvSpPr>
          <p:nvPr/>
        </p:nvSpPr>
        <p:spPr bwMode="auto">
          <a:xfrm>
            <a:off x="4852988" y="3475038"/>
            <a:ext cx="57150" cy="139700"/>
          </a:xfrm>
          <a:custGeom>
            <a:avLst/>
            <a:gdLst>
              <a:gd name="T0" fmla="*/ 2147483647 w 54"/>
              <a:gd name="T1" fmla="*/ 0 h 132"/>
              <a:gd name="T2" fmla="*/ 2147483647 w 54"/>
              <a:gd name="T3" fmla="*/ 2147483647 h 132"/>
              <a:gd name="T4" fmla="*/ 0 w 54"/>
              <a:gd name="T5" fmla="*/ 2147483647 h 132"/>
              <a:gd name="T6" fmla="*/ 0 60000 65536"/>
              <a:gd name="T7" fmla="*/ 0 60000 65536"/>
              <a:gd name="T8" fmla="*/ 0 60000 65536"/>
              <a:gd name="T9" fmla="*/ 0 w 54"/>
              <a:gd name="T10" fmla="*/ 0 h 132"/>
              <a:gd name="T11" fmla="*/ 54 w 54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32">
                <a:moveTo>
                  <a:pt x="54" y="0"/>
                </a:moveTo>
                <a:cubicBezTo>
                  <a:pt x="49" y="19"/>
                  <a:pt x="45" y="38"/>
                  <a:pt x="36" y="60"/>
                </a:cubicBezTo>
                <a:cubicBezTo>
                  <a:pt x="27" y="82"/>
                  <a:pt x="13" y="107"/>
                  <a:pt x="0" y="132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879" name="Text Box 326"/>
          <p:cNvSpPr txBox="1">
            <a:spLocks noChangeAspect="1" noChangeArrowheads="1"/>
          </p:cNvSpPr>
          <p:nvPr/>
        </p:nvSpPr>
        <p:spPr bwMode="auto">
          <a:xfrm>
            <a:off x="5470525" y="2786063"/>
            <a:ext cx="2571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Itaqui</a:t>
            </a:r>
          </a:p>
        </p:txBody>
      </p:sp>
      <p:sp>
        <p:nvSpPr>
          <p:cNvPr id="8226880" name="Forma livre 170"/>
          <p:cNvSpPr>
            <a:spLocks noChangeAspect="1" noChangeArrowheads="1"/>
          </p:cNvSpPr>
          <p:nvPr/>
        </p:nvSpPr>
        <p:spPr bwMode="auto">
          <a:xfrm>
            <a:off x="4751388" y="3249613"/>
            <a:ext cx="49212" cy="23812"/>
          </a:xfrm>
          <a:custGeom>
            <a:avLst/>
            <a:gdLst>
              <a:gd name="T0" fmla="*/ 36187 w 71438"/>
              <a:gd name="T1" fmla="*/ 17659 h 33338"/>
              <a:gd name="T2" fmla="*/ 0 w 71438"/>
              <a:gd name="T3" fmla="*/ 0 h 33338"/>
              <a:gd name="T4" fmla="*/ 0 60000 65536"/>
              <a:gd name="T5" fmla="*/ 0 60000 65536"/>
              <a:gd name="T6" fmla="*/ 0 w 71438"/>
              <a:gd name="T7" fmla="*/ 0 h 33338"/>
              <a:gd name="T8" fmla="*/ 71438 w 71438"/>
              <a:gd name="T9" fmla="*/ 33338 h 333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38" h="33338">
                <a:moveTo>
                  <a:pt x="71438" y="3333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81" name="Forma livre 306"/>
          <p:cNvSpPr>
            <a:spLocks noChangeAspect="1" noChangeArrowheads="1"/>
          </p:cNvSpPr>
          <p:nvPr/>
        </p:nvSpPr>
        <p:spPr bwMode="auto">
          <a:xfrm>
            <a:off x="3489325" y="4703763"/>
            <a:ext cx="179388" cy="363537"/>
          </a:xfrm>
          <a:custGeom>
            <a:avLst/>
            <a:gdLst>
              <a:gd name="T0" fmla="*/ 0 w 266700"/>
              <a:gd name="T1" fmla="*/ 270247 h 539750"/>
              <a:gd name="T2" fmla="*/ 34738 w 266700"/>
              <a:gd name="T3" fmla="*/ 181225 h 539750"/>
              <a:gd name="T4" fmla="*/ 113688 w 266700"/>
              <a:gd name="T5" fmla="*/ 73126 h 539750"/>
              <a:gd name="T6" fmla="*/ 132636 w 266700"/>
              <a:gd name="T7" fmla="*/ 0 h 539750"/>
              <a:gd name="T8" fmla="*/ 0 60000 65536"/>
              <a:gd name="T9" fmla="*/ 0 60000 65536"/>
              <a:gd name="T10" fmla="*/ 0 60000 65536"/>
              <a:gd name="T11" fmla="*/ 0 60000 65536"/>
              <a:gd name="T12" fmla="*/ 0 w 266700"/>
              <a:gd name="T13" fmla="*/ 0 h 539750"/>
              <a:gd name="T14" fmla="*/ 266700 w 266700"/>
              <a:gd name="T15" fmla="*/ 539750 h 539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700" h="539750">
                <a:moveTo>
                  <a:pt x="0" y="539750"/>
                </a:moveTo>
                <a:cubicBezTo>
                  <a:pt x="15875" y="483658"/>
                  <a:pt x="31750" y="427567"/>
                  <a:pt x="69850" y="361950"/>
                </a:cubicBezTo>
                <a:cubicBezTo>
                  <a:pt x="107950" y="296333"/>
                  <a:pt x="195792" y="206375"/>
                  <a:pt x="228600" y="146050"/>
                </a:cubicBezTo>
                <a:cubicBezTo>
                  <a:pt x="261408" y="85725"/>
                  <a:pt x="264054" y="42862"/>
                  <a:pt x="266700" y="0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83" name="Forma livre 189"/>
          <p:cNvSpPr>
            <a:spLocks noChangeAspect="1" noChangeArrowheads="1"/>
          </p:cNvSpPr>
          <p:nvPr/>
        </p:nvSpPr>
        <p:spPr bwMode="auto">
          <a:xfrm>
            <a:off x="3541713" y="2695575"/>
            <a:ext cx="79375" cy="382588"/>
          </a:xfrm>
          <a:custGeom>
            <a:avLst/>
            <a:gdLst>
              <a:gd name="T0" fmla="*/ 0 w 123825"/>
              <a:gd name="T1" fmla="*/ 170269 h 622300"/>
              <a:gd name="T2" fmla="*/ 43127 w 123825"/>
              <a:gd name="T3" fmla="*/ 126833 h 622300"/>
              <a:gd name="T4" fmla="*/ 38052 w 123825"/>
              <a:gd name="T5" fmla="*/ 62548 h 622300"/>
              <a:gd name="T6" fmla="*/ 45663 w 123825"/>
              <a:gd name="T7" fmla="*/ 0 h 622300"/>
              <a:gd name="T8" fmla="*/ 0 60000 65536"/>
              <a:gd name="T9" fmla="*/ 0 60000 65536"/>
              <a:gd name="T10" fmla="*/ 0 60000 65536"/>
              <a:gd name="T11" fmla="*/ 0 60000 65536"/>
              <a:gd name="T12" fmla="*/ 0 w 123825"/>
              <a:gd name="T13" fmla="*/ 0 h 622300"/>
              <a:gd name="T14" fmla="*/ 123825 w 123825"/>
              <a:gd name="T15" fmla="*/ 622300 h 622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825" h="622300">
                <a:moveTo>
                  <a:pt x="0" y="622300"/>
                </a:moveTo>
                <a:cubicBezTo>
                  <a:pt x="46037" y="575733"/>
                  <a:pt x="92075" y="529167"/>
                  <a:pt x="107950" y="463550"/>
                </a:cubicBezTo>
                <a:cubicBezTo>
                  <a:pt x="123825" y="397933"/>
                  <a:pt x="94192" y="305858"/>
                  <a:pt x="95250" y="228600"/>
                </a:cubicBezTo>
                <a:cubicBezTo>
                  <a:pt x="96308" y="151342"/>
                  <a:pt x="105304" y="75671"/>
                  <a:pt x="114300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84" name="Freeform 111"/>
          <p:cNvSpPr>
            <a:spLocks noChangeAspect="1"/>
          </p:cNvSpPr>
          <p:nvPr/>
        </p:nvSpPr>
        <p:spPr bwMode="auto">
          <a:xfrm>
            <a:off x="3630613" y="2557463"/>
            <a:ext cx="866775" cy="128587"/>
          </a:xfrm>
          <a:custGeom>
            <a:avLst/>
            <a:gdLst>
              <a:gd name="T0" fmla="*/ 0 w 717"/>
              <a:gd name="T1" fmla="*/ 2147483647 h 182"/>
              <a:gd name="T2" fmla="*/ 2147483647 w 717"/>
              <a:gd name="T3" fmla="*/ 2147483647 h 182"/>
              <a:gd name="T4" fmla="*/ 2147483647 w 717"/>
              <a:gd name="T5" fmla="*/ 2147483647 h 182"/>
              <a:gd name="T6" fmla="*/ 2147483647 w 717"/>
              <a:gd name="T7" fmla="*/ 2147483647 h 182"/>
              <a:gd name="T8" fmla="*/ 2147483647 w 717"/>
              <a:gd name="T9" fmla="*/ 2147483647 h 182"/>
              <a:gd name="T10" fmla="*/ 2147483647 w 717"/>
              <a:gd name="T11" fmla="*/ 2147483647 h 182"/>
              <a:gd name="T12" fmla="*/ 2147483647 w 717"/>
              <a:gd name="T13" fmla="*/ 0 h 182"/>
              <a:gd name="T14" fmla="*/ 2147483647 w 717"/>
              <a:gd name="T15" fmla="*/ 2147483647 h 182"/>
              <a:gd name="T16" fmla="*/ 2147483647 w 717"/>
              <a:gd name="T17" fmla="*/ 2147483647 h 182"/>
              <a:gd name="T18" fmla="*/ 2147483647 w 717"/>
              <a:gd name="T19" fmla="*/ 2147483647 h 182"/>
              <a:gd name="T20" fmla="*/ 2147483647 w 717"/>
              <a:gd name="T21" fmla="*/ 2147483647 h 1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7"/>
              <a:gd name="T34" fmla="*/ 0 h 182"/>
              <a:gd name="T35" fmla="*/ 717 w 717"/>
              <a:gd name="T36" fmla="*/ 182 h 1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7" h="182">
                <a:moveTo>
                  <a:pt x="0" y="182"/>
                </a:moveTo>
                <a:cubicBezTo>
                  <a:pt x="45" y="171"/>
                  <a:pt x="92" y="171"/>
                  <a:pt x="137" y="157"/>
                </a:cubicBezTo>
                <a:cubicBezTo>
                  <a:pt x="176" y="145"/>
                  <a:pt x="215" y="134"/>
                  <a:pt x="253" y="121"/>
                </a:cubicBezTo>
                <a:cubicBezTo>
                  <a:pt x="274" y="114"/>
                  <a:pt x="292" y="98"/>
                  <a:pt x="313" y="91"/>
                </a:cubicBezTo>
                <a:cubicBezTo>
                  <a:pt x="326" y="79"/>
                  <a:pt x="340" y="77"/>
                  <a:pt x="354" y="66"/>
                </a:cubicBezTo>
                <a:cubicBezTo>
                  <a:pt x="389" y="37"/>
                  <a:pt x="334" y="75"/>
                  <a:pt x="379" y="45"/>
                </a:cubicBezTo>
                <a:cubicBezTo>
                  <a:pt x="402" y="11"/>
                  <a:pt x="395" y="26"/>
                  <a:pt x="404" y="0"/>
                </a:cubicBezTo>
                <a:cubicBezTo>
                  <a:pt x="425" y="7"/>
                  <a:pt x="425" y="21"/>
                  <a:pt x="445" y="30"/>
                </a:cubicBezTo>
                <a:cubicBezTo>
                  <a:pt x="464" y="38"/>
                  <a:pt x="490" y="50"/>
                  <a:pt x="510" y="55"/>
                </a:cubicBezTo>
                <a:cubicBezTo>
                  <a:pt x="528" y="73"/>
                  <a:pt x="553" y="73"/>
                  <a:pt x="576" y="81"/>
                </a:cubicBezTo>
                <a:cubicBezTo>
                  <a:pt x="684" y="76"/>
                  <a:pt x="717" y="76"/>
                  <a:pt x="677" y="76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85" name="Freeform 108"/>
          <p:cNvSpPr>
            <a:spLocks noChangeAspect="1"/>
          </p:cNvSpPr>
          <p:nvPr/>
        </p:nvSpPr>
        <p:spPr bwMode="auto">
          <a:xfrm>
            <a:off x="4140200" y="2163763"/>
            <a:ext cx="434975" cy="398462"/>
          </a:xfrm>
          <a:custGeom>
            <a:avLst/>
            <a:gdLst>
              <a:gd name="T0" fmla="*/ 0 w 326"/>
              <a:gd name="T1" fmla="*/ 2147483647 h 255"/>
              <a:gd name="T2" fmla="*/ 2147483647 w 326"/>
              <a:gd name="T3" fmla="*/ 2147483647 h 255"/>
              <a:gd name="T4" fmla="*/ 2147483647 w 326"/>
              <a:gd name="T5" fmla="*/ 2147483647 h 255"/>
              <a:gd name="T6" fmla="*/ 2147483647 w 326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326"/>
              <a:gd name="T13" fmla="*/ 0 h 255"/>
              <a:gd name="T14" fmla="*/ 326 w 326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" h="255">
                <a:moveTo>
                  <a:pt x="0" y="255"/>
                </a:moveTo>
                <a:cubicBezTo>
                  <a:pt x="46" y="216"/>
                  <a:pt x="92" y="178"/>
                  <a:pt x="120" y="149"/>
                </a:cubicBezTo>
                <a:cubicBezTo>
                  <a:pt x="148" y="120"/>
                  <a:pt x="134" y="107"/>
                  <a:pt x="168" y="82"/>
                </a:cubicBezTo>
                <a:cubicBezTo>
                  <a:pt x="202" y="57"/>
                  <a:pt x="264" y="28"/>
                  <a:pt x="326" y="0"/>
                </a:cubicBezTo>
              </a:path>
            </a:pathLst>
          </a:custGeom>
          <a:noFill/>
          <a:ln w="38100" algn="ctr">
            <a:solidFill>
              <a:srgbClr val="9900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86" name="Text Box 71"/>
          <p:cNvSpPr txBox="1">
            <a:spLocks noChangeAspect="1" noChangeArrowheads="1"/>
          </p:cNvSpPr>
          <p:nvPr/>
        </p:nvSpPr>
        <p:spPr bwMode="auto">
          <a:xfrm>
            <a:off x="3128963" y="2547938"/>
            <a:ext cx="577850" cy="1984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Santarém</a:t>
            </a:r>
          </a:p>
        </p:txBody>
      </p:sp>
      <p:sp>
        <p:nvSpPr>
          <p:cNvPr id="8226887" name="Text Box 326"/>
          <p:cNvSpPr txBox="1">
            <a:spLocks noChangeAspect="1" noChangeArrowheads="1"/>
          </p:cNvSpPr>
          <p:nvPr/>
        </p:nvSpPr>
        <p:spPr bwMode="auto">
          <a:xfrm>
            <a:off x="3048000" y="3071813"/>
            <a:ext cx="4286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Miritituba</a:t>
            </a:r>
          </a:p>
        </p:txBody>
      </p:sp>
      <p:sp>
        <p:nvSpPr>
          <p:cNvPr id="8226888" name="Freeform 86"/>
          <p:cNvSpPr>
            <a:spLocks noChangeAspect="1"/>
          </p:cNvSpPr>
          <p:nvPr/>
        </p:nvSpPr>
        <p:spPr bwMode="auto">
          <a:xfrm>
            <a:off x="3533775" y="3059113"/>
            <a:ext cx="131763" cy="33337"/>
          </a:xfrm>
          <a:custGeom>
            <a:avLst/>
            <a:gdLst>
              <a:gd name="T0" fmla="*/ 0 w 400"/>
              <a:gd name="T1" fmla="*/ 2147483647 h 50"/>
              <a:gd name="T2" fmla="*/ 2147483647 w 400"/>
              <a:gd name="T3" fmla="*/ 2147483647 h 50"/>
              <a:gd name="T4" fmla="*/ 2147483647 w 400"/>
              <a:gd name="T5" fmla="*/ 0 h 50"/>
              <a:gd name="T6" fmla="*/ 0 60000 65536"/>
              <a:gd name="T7" fmla="*/ 0 60000 65536"/>
              <a:gd name="T8" fmla="*/ 0 60000 65536"/>
              <a:gd name="T9" fmla="*/ 0 w 400"/>
              <a:gd name="T10" fmla="*/ 0 h 50"/>
              <a:gd name="T11" fmla="*/ 400 w 40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0">
                <a:moveTo>
                  <a:pt x="0" y="50"/>
                </a:moveTo>
                <a:cubicBezTo>
                  <a:pt x="86" y="39"/>
                  <a:pt x="173" y="28"/>
                  <a:pt x="240" y="20"/>
                </a:cubicBezTo>
                <a:cubicBezTo>
                  <a:pt x="307" y="12"/>
                  <a:pt x="353" y="6"/>
                  <a:pt x="400" y="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889" name="AutoShape 82"/>
          <p:cNvSpPr>
            <a:spLocks noChangeAspect="1" noChangeArrowheads="1"/>
          </p:cNvSpPr>
          <p:nvPr/>
        </p:nvSpPr>
        <p:spPr bwMode="auto">
          <a:xfrm rot="10800000">
            <a:off x="4562475" y="2855913"/>
            <a:ext cx="58738" cy="381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26890" name="Freeform 30"/>
          <p:cNvSpPr>
            <a:spLocks noChangeAspect="1"/>
          </p:cNvSpPr>
          <p:nvPr/>
        </p:nvSpPr>
        <p:spPr bwMode="auto">
          <a:xfrm flipH="1">
            <a:off x="3579813" y="4114800"/>
            <a:ext cx="103187" cy="420688"/>
          </a:xfrm>
          <a:custGeom>
            <a:avLst/>
            <a:gdLst>
              <a:gd name="T0" fmla="*/ 0 w 7186"/>
              <a:gd name="T1" fmla="*/ 2147483647 h 6151"/>
              <a:gd name="T2" fmla="*/ 2147483647 w 7186"/>
              <a:gd name="T3" fmla="*/ 0 h 6151"/>
              <a:gd name="T4" fmla="*/ 0 60000 65536"/>
              <a:gd name="T5" fmla="*/ 0 60000 65536"/>
              <a:gd name="T6" fmla="*/ 0 w 7186"/>
              <a:gd name="T7" fmla="*/ 0 h 6151"/>
              <a:gd name="T8" fmla="*/ 7186 w 7186"/>
              <a:gd name="T9" fmla="*/ 6151 h 6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86" h="6151">
                <a:moveTo>
                  <a:pt x="0" y="6151"/>
                </a:moveTo>
                <a:cubicBezTo>
                  <a:pt x="1458" y="4486"/>
                  <a:pt x="4322" y="2242"/>
                  <a:pt x="7186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91" name="Freeform 67"/>
          <p:cNvSpPr>
            <a:spLocks noChangeAspect="1"/>
          </p:cNvSpPr>
          <p:nvPr/>
        </p:nvSpPr>
        <p:spPr bwMode="auto">
          <a:xfrm>
            <a:off x="3506788" y="3105150"/>
            <a:ext cx="82550" cy="1016000"/>
          </a:xfrm>
          <a:custGeom>
            <a:avLst/>
            <a:gdLst>
              <a:gd name="T0" fmla="*/ 2147483647 w 146"/>
              <a:gd name="T1" fmla="*/ 2147483647 h 839"/>
              <a:gd name="T2" fmla="*/ 2147483647 w 146"/>
              <a:gd name="T3" fmla="*/ 2147483647 h 839"/>
              <a:gd name="T4" fmla="*/ 2147483647 w 146"/>
              <a:gd name="T5" fmla="*/ 2147483647 h 839"/>
              <a:gd name="T6" fmla="*/ 2147483647 w 146"/>
              <a:gd name="T7" fmla="*/ 2147483647 h 839"/>
              <a:gd name="T8" fmla="*/ 2147483647 w 146"/>
              <a:gd name="T9" fmla="*/ 2147483647 h 839"/>
              <a:gd name="T10" fmla="*/ 2147483647 w 146"/>
              <a:gd name="T11" fmla="*/ 2147483647 h 839"/>
              <a:gd name="T12" fmla="*/ 2147483647 w 146"/>
              <a:gd name="T13" fmla="*/ 0 h 8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839"/>
              <a:gd name="T23" fmla="*/ 146 w 146"/>
              <a:gd name="T24" fmla="*/ 839 h 8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839">
                <a:moveTo>
                  <a:pt x="146" y="839"/>
                </a:moveTo>
                <a:cubicBezTo>
                  <a:pt x="144" y="792"/>
                  <a:pt x="144" y="744"/>
                  <a:pt x="141" y="697"/>
                </a:cubicBezTo>
                <a:cubicBezTo>
                  <a:pt x="139" y="658"/>
                  <a:pt x="122" y="615"/>
                  <a:pt x="115" y="576"/>
                </a:cubicBezTo>
                <a:cubicBezTo>
                  <a:pt x="109" y="449"/>
                  <a:pt x="106" y="319"/>
                  <a:pt x="95" y="192"/>
                </a:cubicBezTo>
                <a:cubicBezTo>
                  <a:pt x="92" y="153"/>
                  <a:pt x="78" y="113"/>
                  <a:pt x="45" y="91"/>
                </a:cubicBezTo>
                <a:cubicBezTo>
                  <a:pt x="34" y="76"/>
                  <a:pt x="21" y="68"/>
                  <a:pt x="9" y="55"/>
                </a:cubicBezTo>
                <a:cubicBezTo>
                  <a:pt x="0" y="27"/>
                  <a:pt x="4" y="45"/>
                  <a:pt x="4" y="0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92" name="Text Box 71"/>
          <p:cNvSpPr txBox="1">
            <a:spLocks noChangeAspect="1" noChangeArrowheads="1"/>
          </p:cNvSpPr>
          <p:nvPr/>
        </p:nvSpPr>
        <p:spPr bwMode="auto">
          <a:xfrm rot="-5400000">
            <a:off x="3359944" y="3440907"/>
            <a:ext cx="414337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BR-163</a:t>
            </a:r>
          </a:p>
        </p:txBody>
      </p:sp>
      <p:sp>
        <p:nvSpPr>
          <p:cNvPr id="8226893" name="AutoShape 86"/>
          <p:cNvSpPr>
            <a:spLocks noChangeAspect="1" noChangeArrowheads="1"/>
          </p:cNvSpPr>
          <p:nvPr/>
        </p:nvSpPr>
        <p:spPr bwMode="auto">
          <a:xfrm>
            <a:off x="3463925" y="3706813"/>
            <a:ext cx="115888" cy="115887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57</a:t>
            </a:r>
          </a:p>
        </p:txBody>
      </p:sp>
      <p:sp>
        <p:nvSpPr>
          <p:cNvPr id="8226894" name="AutoShape 97"/>
          <p:cNvSpPr>
            <a:spLocks noChangeAspect="1" noChangeArrowheads="1"/>
          </p:cNvSpPr>
          <p:nvPr/>
        </p:nvSpPr>
        <p:spPr bwMode="auto">
          <a:xfrm>
            <a:off x="3527425" y="3097213"/>
            <a:ext cx="115888" cy="114300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8226895" name="Forma livre 219"/>
          <p:cNvSpPr>
            <a:spLocks noChangeAspect="1" noChangeArrowheads="1"/>
          </p:cNvSpPr>
          <p:nvPr/>
        </p:nvSpPr>
        <p:spPr bwMode="auto">
          <a:xfrm>
            <a:off x="3656013" y="4560888"/>
            <a:ext cx="28575" cy="115887"/>
          </a:xfrm>
          <a:custGeom>
            <a:avLst/>
            <a:gdLst>
              <a:gd name="T0" fmla="*/ 276836 w 28575"/>
              <a:gd name="T1" fmla="*/ 0 h 207168"/>
              <a:gd name="T2" fmla="*/ 0 w 28575"/>
              <a:gd name="T3" fmla="*/ 27720 h 207168"/>
              <a:gd name="T4" fmla="*/ 0 60000 65536"/>
              <a:gd name="T5" fmla="*/ 0 60000 65536"/>
              <a:gd name="T6" fmla="*/ 0 w 28575"/>
              <a:gd name="T7" fmla="*/ 0 h 207168"/>
              <a:gd name="T8" fmla="*/ 28575 w 28575"/>
              <a:gd name="T9" fmla="*/ 207168 h 207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75" h="207168">
                <a:moveTo>
                  <a:pt x="26194" y="0"/>
                </a:moveTo>
                <a:cubicBezTo>
                  <a:pt x="27384" y="90685"/>
                  <a:pt x="28575" y="181371"/>
                  <a:pt x="0" y="20716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96" name="Forma livre 222"/>
          <p:cNvSpPr>
            <a:spLocks noChangeAspect="1" noChangeArrowheads="1"/>
          </p:cNvSpPr>
          <p:nvPr/>
        </p:nvSpPr>
        <p:spPr bwMode="auto">
          <a:xfrm>
            <a:off x="3476625" y="4711700"/>
            <a:ext cx="179388" cy="379413"/>
          </a:xfrm>
          <a:custGeom>
            <a:avLst/>
            <a:gdLst>
              <a:gd name="T0" fmla="*/ 4609234 w 147637"/>
              <a:gd name="T1" fmla="*/ 0 h 590550"/>
              <a:gd name="T2" fmla="*/ 743406 w 147637"/>
              <a:gd name="T3" fmla="*/ 143557 h 590550"/>
              <a:gd name="T4" fmla="*/ 148665 w 147637"/>
              <a:gd name="T5" fmla="*/ 209423 h 590550"/>
              <a:gd name="T6" fmla="*/ 0 60000 65536"/>
              <a:gd name="T7" fmla="*/ 0 60000 65536"/>
              <a:gd name="T8" fmla="*/ 0 60000 65536"/>
              <a:gd name="T9" fmla="*/ 0 w 147637"/>
              <a:gd name="T10" fmla="*/ 0 h 590550"/>
              <a:gd name="T11" fmla="*/ 147637 w 147637"/>
              <a:gd name="T12" fmla="*/ 590550 h 590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37" h="590550">
                <a:moveTo>
                  <a:pt x="147637" y="0"/>
                </a:moveTo>
                <a:cubicBezTo>
                  <a:pt x="97631" y="153194"/>
                  <a:pt x="47625" y="306388"/>
                  <a:pt x="23812" y="404813"/>
                </a:cubicBezTo>
                <a:cubicBezTo>
                  <a:pt x="0" y="503238"/>
                  <a:pt x="2381" y="546894"/>
                  <a:pt x="4762" y="59055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897" name="Oval 250"/>
          <p:cNvSpPr>
            <a:spLocks noChangeAspect="1" noChangeArrowheads="1"/>
          </p:cNvSpPr>
          <p:nvPr/>
        </p:nvSpPr>
        <p:spPr bwMode="auto">
          <a:xfrm>
            <a:off x="3659188" y="4533900"/>
            <a:ext cx="49212" cy="412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898" name="Text Box 326"/>
          <p:cNvSpPr txBox="1">
            <a:spLocks noChangeAspect="1" noChangeArrowheads="1"/>
          </p:cNvSpPr>
          <p:nvPr/>
        </p:nvSpPr>
        <p:spPr bwMode="auto">
          <a:xfrm>
            <a:off x="3094038" y="4965700"/>
            <a:ext cx="460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8226899" name="Forma livre 225"/>
          <p:cNvSpPr>
            <a:spLocks noChangeAspect="1" noChangeArrowheads="1"/>
          </p:cNvSpPr>
          <p:nvPr/>
        </p:nvSpPr>
        <p:spPr bwMode="auto">
          <a:xfrm>
            <a:off x="3630613" y="2692400"/>
            <a:ext cx="66675" cy="366713"/>
          </a:xfrm>
          <a:custGeom>
            <a:avLst/>
            <a:gdLst>
              <a:gd name="T0" fmla="*/ 14312 w 100012"/>
              <a:gd name="T1" fmla="*/ 272739 h 542925"/>
              <a:gd name="T2" fmla="*/ 47708 w 100012"/>
              <a:gd name="T3" fmla="*/ 143546 h 542925"/>
              <a:gd name="T4" fmla="*/ 0 w 100012"/>
              <a:gd name="T5" fmla="*/ 0 h 542925"/>
              <a:gd name="T6" fmla="*/ 0 60000 65536"/>
              <a:gd name="T7" fmla="*/ 0 60000 65536"/>
              <a:gd name="T8" fmla="*/ 0 60000 65536"/>
              <a:gd name="T9" fmla="*/ 0 w 100012"/>
              <a:gd name="T10" fmla="*/ 0 h 542925"/>
              <a:gd name="T11" fmla="*/ 100012 w 100012"/>
              <a:gd name="T12" fmla="*/ 542925 h 5429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12" h="542925">
                <a:moveTo>
                  <a:pt x="28575" y="542925"/>
                </a:moveTo>
                <a:cubicBezTo>
                  <a:pt x="64293" y="459581"/>
                  <a:pt x="100012" y="376237"/>
                  <a:pt x="95250" y="285750"/>
                </a:cubicBezTo>
                <a:cubicBezTo>
                  <a:pt x="90488" y="195263"/>
                  <a:pt x="45244" y="97631"/>
                  <a:pt x="0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00" name="Forma livre 230"/>
          <p:cNvSpPr>
            <a:spLocks noChangeAspect="1" noChangeArrowheads="1"/>
          </p:cNvSpPr>
          <p:nvPr/>
        </p:nvSpPr>
        <p:spPr bwMode="auto">
          <a:xfrm>
            <a:off x="3073400" y="3240088"/>
            <a:ext cx="307975" cy="639762"/>
          </a:xfrm>
          <a:custGeom>
            <a:avLst/>
            <a:gdLst>
              <a:gd name="T0" fmla="*/ 30443 w 642620"/>
              <a:gd name="T1" fmla="*/ 0 h 1143000"/>
              <a:gd name="T2" fmla="*/ 21779 w 642620"/>
              <a:gd name="T3" fmla="*/ 30749 h 1143000"/>
              <a:gd name="T4" fmla="*/ 16004 w 642620"/>
              <a:gd name="T5" fmla="*/ 46654 h 1143000"/>
              <a:gd name="T6" fmla="*/ 2647 w 642620"/>
              <a:gd name="T7" fmla="*/ 98608 h 1143000"/>
              <a:gd name="T8" fmla="*/ 120 w 642620"/>
              <a:gd name="T9" fmla="*/ 159046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620"/>
              <a:gd name="T16" fmla="*/ 0 h 1143000"/>
              <a:gd name="T17" fmla="*/ 642620 w 642620"/>
              <a:gd name="T18" fmla="*/ 1143000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620" h="1143000">
                <a:moveTo>
                  <a:pt x="642620" y="0"/>
                </a:moveTo>
                <a:cubicBezTo>
                  <a:pt x="576580" y="82550"/>
                  <a:pt x="510540" y="165100"/>
                  <a:pt x="459740" y="220980"/>
                </a:cubicBezTo>
                <a:cubicBezTo>
                  <a:pt x="408940" y="276860"/>
                  <a:pt x="405130" y="254000"/>
                  <a:pt x="337820" y="335280"/>
                </a:cubicBezTo>
                <a:cubicBezTo>
                  <a:pt x="270510" y="416560"/>
                  <a:pt x="111760" y="574040"/>
                  <a:pt x="55880" y="708660"/>
                </a:cubicBezTo>
                <a:cubicBezTo>
                  <a:pt x="0" y="843280"/>
                  <a:pt x="1270" y="993140"/>
                  <a:pt x="2540" y="1143000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01" name="Forma livre 231"/>
          <p:cNvSpPr>
            <a:spLocks noChangeAspect="1" noChangeArrowheads="1"/>
          </p:cNvSpPr>
          <p:nvPr/>
        </p:nvSpPr>
        <p:spPr bwMode="auto">
          <a:xfrm>
            <a:off x="3392488" y="3111500"/>
            <a:ext cx="107950" cy="128588"/>
          </a:xfrm>
          <a:custGeom>
            <a:avLst/>
            <a:gdLst>
              <a:gd name="T0" fmla="*/ 81197 w 160020"/>
              <a:gd name="T1" fmla="*/ 0 h 190500"/>
              <a:gd name="T2" fmla="*/ 0 w 160020"/>
              <a:gd name="T3" fmla="*/ 95547 h 190500"/>
              <a:gd name="T4" fmla="*/ 0 60000 65536"/>
              <a:gd name="T5" fmla="*/ 0 60000 65536"/>
              <a:gd name="T6" fmla="*/ 0 w 160020"/>
              <a:gd name="T7" fmla="*/ 0 h 190500"/>
              <a:gd name="T8" fmla="*/ 160020 w 160020"/>
              <a:gd name="T9" fmla="*/ 190500 h 190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020" h="190500">
                <a:moveTo>
                  <a:pt x="160020" y="0"/>
                </a:moveTo>
                <a:lnTo>
                  <a:pt x="0" y="190500"/>
                </a:ln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02" name="Rectangle 68"/>
          <p:cNvSpPr>
            <a:spLocks noChangeAspect="1" noChangeArrowheads="1"/>
          </p:cNvSpPr>
          <p:nvPr/>
        </p:nvSpPr>
        <p:spPr bwMode="auto">
          <a:xfrm>
            <a:off x="3346450" y="3219450"/>
            <a:ext cx="58738" cy="55563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6903" name="Forma livre 234"/>
          <p:cNvSpPr>
            <a:spLocks noChangeAspect="1" noChangeArrowheads="1"/>
          </p:cNvSpPr>
          <p:nvPr/>
        </p:nvSpPr>
        <p:spPr bwMode="auto">
          <a:xfrm>
            <a:off x="3068638" y="3886200"/>
            <a:ext cx="196850" cy="342900"/>
          </a:xfrm>
          <a:custGeom>
            <a:avLst/>
            <a:gdLst>
              <a:gd name="T0" fmla="*/ 0 w 289560"/>
              <a:gd name="T1" fmla="*/ 0 h 510540"/>
              <a:gd name="T2" fmla="*/ 54546 w 289560"/>
              <a:gd name="T3" fmla="*/ 140873 h 510540"/>
              <a:gd name="T4" fmla="*/ 148052 w 289560"/>
              <a:gd name="T5" fmla="*/ 255094 h 510540"/>
              <a:gd name="T6" fmla="*/ 0 60000 65536"/>
              <a:gd name="T7" fmla="*/ 0 60000 65536"/>
              <a:gd name="T8" fmla="*/ 0 60000 65536"/>
              <a:gd name="T9" fmla="*/ 0 w 289560"/>
              <a:gd name="T10" fmla="*/ 0 h 510540"/>
              <a:gd name="T11" fmla="*/ 289560 w 289560"/>
              <a:gd name="T12" fmla="*/ 510540 h 510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560" h="510540">
                <a:moveTo>
                  <a:pt x="0" y="0"/>
                </a:moveTo>
                <a:cubicBezTo>
                  <a:pt x="29210" y="98425"/>
                  <a:pt x="58420" y="196850"/>
                  <a:pt x="106680" y="281940"/>
                </a:cubicBezTo>
                <a:cubicBezTo>
                  <a:pt x="154940" y="367030"/>
                  <a:pt x="289560" y="510540"/>
                  <a:pt x="289560" y="510540"/>
                </a:cubicBezTo>
              </a:path>
            </a:pathLst>
          </a:custGeom>
          <a:noFill/>
          <a:ln w="38100" algn="ctr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07" name="Text Box 326"/>
          <p:cNvSpPr txBox="1">
            <a:spLocks noChangeAspect="1" noChangeArrowheads="1"/>
          </p:cNvSpPr>
          <p:nvPr/>
        </p:nvSpPr>
        <p:spPr bwMode="auto">
          <a:xfrm>
            <a:off x="3286125" y="4203700"/>
            <a:ext cx="431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P.Gaúchos</a:t>
            </a:r>
          </a:p>
        </p:txBody>
      </p:sp>
      <p:sp>
        <p:nvSpPr>
          <p:cNvPr id="8226908" name="AutoShape 109"/>
          <p:cNvSpPr>
            <a:spLocks noChangeAspect="1" noChangeArrowheads="1"/>
          </p:cNvSpPr>
          <p:nvPr/>
        </p:nvSpPr>
        <p:spPr bwMode="auto">
          <a:xfrm rot="10800000">
            <a:off x="3221038" y="4197350"/>
            <a:ext cx="61912" cy="428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26909" name="Freeform 101"/>
          <p:cNvSpPr>
            <a:spLocks noChangeAspect="1"/>
          </p:cNvSpPr>
          <p:nvPr/>
        </p:nvSpPr>
        <p:spPr bwMode="auto">
          <a:xfrm>
            <a:off x="2767013" y="4392613"/>
            <a:ext cx="142875" cy="160337"/>
          </a:xfrm>
          <a:custGeom>
            <a:avLst/>
            <a:gdLst>
              <a:gd name="T0" fmla="*/ 0 w 90"/>
              <a:gd name="T1" fmla="*/ 2147483647 h 153"/>
              <a:gd name="T2" fmla="*/ 2147483647 w 90"/>
              <a:gd name="T3" fmla="*/ 2147483647 h 153"/>
              <a:gd name="T4" fmla="*/ 2147483647 w 90"/>
              <a:gd name="T5" fmla="*/ 2147483647 h 153"/>
              <a:gd name="T6" fmla="*/ 2147483647 w 90"/>
              <a:gd name="T7" fmla="*/ 0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53"/>
              <a:gd name="T14" fmla="*/ 90 w 90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53">
                <a:moveTo>
                  <a:pt x="0" y="153"/>
                </a:moveTo>
                <a:cubicBezTo>
                  <a:pt x="11" y="142"/>
                  <a:pt x="22" y="131"/>
                  <a:pt x="30" y="114"/>
                </a:cubicBezTo>
                <a:cubicBezTo>
                  <a:pt x="38" y="97"/>
                  <a:pt x="41" y="70"/>
                  <a:pt x="51" y="51"/>
                </a:cubicBezTo>
                <a:cubicBezTo>
                  <a:pt x="61" y="32"/>
                  <a:pt x="75" y="16"/>
                  <a:pt x="90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10" name="Text Box 326"/>
          <p:cNvSpPr txBox="1">
            <a:spLocks noChangeAspect="1" noChangeArrowheads="1"/>
          </p:cNvSpPr>
          <p:nvPr/>
        </p:nvSpPr>
        <p:spPr bwMode="auto">
          <a:xfrm>
            <a:off x="2482850" y="4591050"/>
            <a:ext cx="3317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Vilhena</a:t>
            </a:r>
          </a:p>
        </p:txBody>
      </p:sp>
      <p:sp>
        <p:nvSpPr>
          <p:cNvPr id="8226911" name="Freeform 104"/>
          <p:cNvSpPr>
            <a:spLocks noChangeAspect="1"/>
          </p:cNvSpPr>
          <p:nvPr/>
        </p:nvSpPr>
        <p:spPr bwMode="auto">
          <a:xfrm>
            <a:off x="2911475" y="4079875"/>
            <a:ext cx="214313" cy="306388"/>
          </a:xfrm>
          <a:custGeom>
            <a:avLst/>
            <a:gdLst>
              <a:gd name="T0" fmla="*/ 0 w 201"/>
              <a:gd name="T1" fmla="*/ 2147483647 h 234"/>
              <a:gd name="T2" fmla="*/ 2147483647 w 201"/>
              <a:gd name="T3" fmla="*/ 2147483647 h 234"/>
              <a:gd name="T4" fmla="*/ 2147483647 w 201"/>
              <a:gd name="T5" fmla="*/ 2147483647 h 234"/>
              <a:gd name="T6" fmla="*/ 2147483647 w 201"/>
              <a:gd name="T7" fmla="*/ 2147483647 h 234"/>
              <a:gd name="T8" fmla="*/ 2147483647 w 201"/>
              <a:gd name="T9" fmla="*/ 0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234"/>
              <a:gd name="T17" fmla="*/ 201 w 201"/>
              <a:gd name="T18" fmla="*/ 234 h 2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234">
                <a:moveTo>
                  <a:pt x="0" y="234"/>
                </a:moveTo>
                <a:cubicBezTo>
                  <a:pt x="26" y="215"/>
                  <a:pt x="53" y="197"/>
                  <a:pt x="72" y="177"/>
                </a:cubicBezTo>
                <a:cubicBezTo>
                  <a:pt x="91" y="157"/>
                  <a:pt x="102" y="137"/>
                  <a:pt x="117" y="114"/>
                </a:cubicBezTo>
                <a:cubicBezTo>
                  <a:pt x="132" y="91"/>
                  <a:pt x="151" y="61"/>
                  <a:pt x="165" y="42"/>
                </a:cubicBezTo>
                <a:cubicBezTo>
                  <a:pt x="179" y="23"/>
                  <a:pt x="190" y="11"/>
                  <a:pt x="201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12" name="Text Box 106"/>
          <p:cNvSpPr txBox="1">
            <a:spLocks noChangeAspect="1" noChangeArrowheads="1"/>
          </p:cNvSpPr>
          <p:nvPr/>
        </p:nvSpPr>
        <p:spPr bwMode="auto">
          <a:xfrm rot="-2645109">
            <a:off x="2728913" y="4246563"/>
            <a:ext cx="42386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MT-319</a:t>
            </a:r>
          </a:p>
        </p:txBody>
      </p:sp>
      <p:sp>
        <p:nvSpPr>
          <p:cNvPr id="8226913" name="Freeform 108"/>
          <p:cNvSpPr>
            <a:spLocks noChangeAspect="1"/>
          </p:cNvSpPr>
          <p:nvPr/>
        </p:nvSpPr>
        <p:spPr bwMode="auto">
          <a:xfrm>
            <a:off x="3065463" y="4222750"/>
            <a:ext cx="174625" cy="6350"/>
          </a:xfrm>
          <a:custGeom>
            <a:avLst/>
            <a:gdLst>
              <a:gd name="T0" fmla="*/ 0 w 163"/>
              <a:gd name="T1" fmla="*/ 2147483647 h 5"/>
              <a:gd name="T2" fmla="*/ 2147483647 w 163"/>
              <a:gd name="T3" fmla="*/ 0 h 5"/>
              <a:gd name="T4" fmla="*/ 0 60000 65536"/>
              <a:gd name="T5" fmla="*/ 0 60000 65536"/>
              <a:gd name="T6" fmla="*/ 0 w 163"/>
              <a:gd name="T7" fmla="*/ 0 h 5"/>
              <a:gd name="T8" fmla="*/ 163 w 163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" h="5">
                <a:moveTo>
                  <a:pt x="0" y="5"/>
                </a:moveTo>
                <a:cubicBezTo>
                  <a:pt x="0" y="5"/>
                  <a:pt x="81" y="2"/>
                  <a:pt x="163" y="0"/>
                </a:cubicBezTo>
              </a:path>
            </a:pathLst>
          </a:cu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914" name="Oval 250"/>
          <p:cNvSpPr>
            <a:spLocks noChangeAspect="1" noChangeArrowheads="1"/>
          </p:cNvSpPr>
          <p:nvPr/>
        </p:nvSpPr>
        <p:spPr bwMode="auto">
          <a:xfrm>
            <a:off x="2735263" y="4533900"/>
            <a:ext cx="47625" cy="428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15" name="Forma livre 250"/>
          <p:cNvSpPr>
            <a:spLocks noChangeAspect="1" noChangeArrowheads="1"/>
          </p:cNvSpPr>
          <p:nvPr/>
        </p:nvSpPr>
        <p:spPr bwMode="auto">
          <a:xfrm>
            <a:off x="3265488" y="4229100"/>
            <a:ext cx="295275" cy="271463"/>
          </a:xfrm>
          <a:custGeom>
            <a:avLst/>
            <a:gdLst>
              <a:gd name="T0" fmla="*/ 0 w 438150"/>
              <a:gd name="T1" fmla="*/ 0 h 404812"/>
              <a:gd name="T2" fmla="*/ 81952 w 438150"/>
              <a:gd name="T3" fmla="*/ 123132 h 404812"/>
              <a:gd name="T4" fmla="*/ 221752 w 438150"/>
              <a:gd name="T5" fmla="*/ 201272 h 404812"/>
              <a:gd name="T6" fmla="*/ 0 60000 65536"/>
              <a:gd name="T7" fmla="*/ 0 60000 65536"/>
              <a:gd name="T8" fmla="*/ 0 60000 65536"/>
              <a:gd name="T9" fmla="*/ 0 w 438150"/>
              <a:gd name="T10" fmla="*/ 0 h 404812"/>
              <a:gd name="T11" fmla="*/ 438150 w 438150"/>
              <a:gd name="T12" fmla="*/ 404812 h 404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150" h="404812">
                <a:moveTo>
                  <a:pt x="0" y="0"/>
                </a:moveTo>
                <a:cubicBezTo>
                  <a:pt x="44450" y="90090"/>
                  <a:pt x="88900" y="180181"/>
                  <a:pt x="161925" y="247650"/>
                </a:cubicBezTo>
                <a:cubicBezTo>
                  <a:pt x="234950" y="315119"/>
                  <a:pt x="336550" y="359965"/>
                  <a:pt x="438150" y="404812"/>
                </a:cubicBezTo>
              </a:path>
            </a:pathLst>
          </a:custGeom>
          <a:noFill/>
          <a:ln w="3810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16" name="Forma livre 251"/>
          <p:cNvSpPr>
            <a:spLocks noChangeAspect="1" noChangeArrowheads="1"/>
          </p:cNvSpPr>
          <p:nvPr/>
        </p:nvSpPr>
        <p:spPr bwMode="auto">
          <a:xfrm>
            <a:off x="3557588" y="4500563"/>
            <a:ext cx="107950" cy="41275"/>
          </a:xfrm>
          <a:custGeom>
            <a:avLst/>
            <a:gdLst>
              <a:gd name="T0" fmla="*/ 0 w 161925"/>
              <a:gd name="T1" fmla="*/ 0 h 61913"/>
              <a:gd name="T2" fmla="*/ 81643 w 161925"/>
              <a:gd name="T3" fmla="*/ 31552 h 61913"/>
              <a:gd name="T4" fmla="*/ 0 60000 65536"/>
              <a:gd name="T5" fmla="*/ 0 60000 65536"/>
              <a:gd name="T6" fmla="*/ 0 w 161925"/>
              <a:gd name="T7" fmla="*/ 0 h 61913"/>
              <a:gd name="T8" fmla="*/ 161925 w 161925"/>
              <a:gd name="T9" fmla="*/ 61913 h 619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925" h="61913">
                <a:moveTo>
                  <a:pt x="0" y="0"/>
                </a:moveTo>
                <a:cubicBezTo>
                  <a:pt x="63103" y="26591"/>
                  <a:pt x="126206" y="53182"/>
                  <a:pt x="161925" y="61913"/>
                </a:cubicBezTo>
              </a:path>
            </a:pathLst>
          </a:cu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17" name="Text Box 95"/>
          <p:cNvSpPr txBox="1">
            <a:spLocks noChangeAspect="1" noChangeArrowheads="1"/>
          </p:cNvSpPr>
          <p:nvPr/>
        </p:nvSpPr>
        <p:spPr bwMode="auto">
          <a:xfrm rot="2578915">
            <a:off x="3186113" y="4291013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BR-242</a:t>
            </a:r>
          </a:p>
        </p:txBody>
      </p:sp>
      <p:sp>
        <p:nvSpPr>
          <p:cNvPr id="8226918" name="AutoShape 59"/>
          <p:cNvSpPr>
            <a:spLocks noChangeAspect="1" noChangeArrowheads="1"/>
          </p:cNvSpPr>
          <p:nvPr/>
        </p:nvSpPr>
        <p:spPr bwMode="auto">
          <a:xfrm>
            <a:off x="3194050" y="3479800"/>
            <a:ext cx="115888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226919" name="AutoShape 77"/>
          <p:cNvSpPr>
            <a:spLocks noChangeAspect="1" noChangeArrowheads="1"/>
          </p:cNvSpPr>
          <p:nvPr/>
        </p:nvSpPr>
        <p:spPr bwMode="auto">
          <a:xfrm>
            <a:off x="3084513" y="3873500"/>
            <a:ext cx="115887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8226920" name="AutoShape 78"/>
          <p:cNvSpPr>
            <a:spLocks noChangeAspect="1" noChangeArrowheads="1"/>
          </p:cNvSpPr>
          <p:nvPr/>
        </p:nvSpPr>
        <p:spPr bwMode="auto">
          <a:xfrm>
            <a:off x="3373438" y="3262313"/>
            <a:ext cx="115887" cy="114300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8226921" name="AutoShape 82"/>
          <p:cNvSpPr>
            <a:spLocks noChangeAspect="1" noChangeArrowheads="1"/>
          </p:cNvSpPr>
          <p:nvPr/>
        </p:nvSpPr>
        <p:spPr bwMode="auto">
          <a:xfrm>
            <a:off x="2960688" y="3679825"/>
            <a:ext cx="115887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8226922" name="AutoShape 83"/>
          <p:cNvSpPr>
            <a:spLocks noChangeAspect="1" noChangeArrowheads="1"/>
          </p:cNvSpPr>
          <p:nvPr/>
        </p:nvSpPr>
        <p:spPr bwMode="auto">
          <a:xfrm>
            <a:off x="3171825" y="3287713"/>
            <a:ext cx="115888" cy="114300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8226923" name="AutoShape 117"/>
          <p:cNvSpPr>
            <a:spLocks noChangeAspect="1" noChangeArrowheads="1"/>
          </p:cNvSpPr>
          <p:nvPr/>
        </p:nvSpPr>
        <p:spPr bwMode="auto">
          <a:xfrm>
            <a:off x="3181350" y="3994150"/>
            <a:ext cx="115888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8226925" name="Oval 250"/>
          <p:cNvSpPr>
            <a:spLocks noChangeAspect="1" noChangeArrowheads="1"/>
          </p:cNvSpPr>
          <p:nvPr/>
        </p:nvSpPr>
        <p:spPr bwMode="auto">
          <a:xfrm>
            <a:off x="2055813" y="3875088"/>
            <a:ext cx="50800" cy="460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26" name="Text Box 326"/>
          <p:cNvSpPr txBox="1">
            <a:spLocks noChangeAspect="1" noChangeArrowheads="1"/>
          </p:cNvSpPr>
          <p:nvPr/>
        </p:nvSpPr>
        <p:spPr bwMode="auto">
          <a:xfrm>
            <a:off x="1633538" y="3810000"/>
            <a:ext cx="4381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Porto Velho</a:t>
            </a:r>
          </a:p>
        </p:txBody>
      </p:sp>
      <p:sp>
        <p:nvSpPr>
          <p:cNvPr id="8226927" name="Forma livre 283"/>
          <p:cNvSpPr>
            <a:spLocks noChangeAspect="1" noChangeArrowheads="1"/>
          </p:cNvSpPr>
          <p:nvPr/>
        </p:nvSpPr>
        <p:spPr bwMode="auto">
          <a:xfrm>
            <a:off x="2822575" y="2686050"/>
            <a:ext cx="779463" cy="200025"/>
          </a:xfrm>
          <a:custGeom>
            <a:avLst/>
            <a:gdLst>
              <a:gd name="T0" fmla="*/ 581661 w 1158240"/>
              <a:gd name="T1" fmla="*/ 0 h 297180"/>
              <a:gd name="T2" fmla="*/ 417112 w 1158240"/>
              <a:gd name="T3" fmla="*/ 33924 h 297180"/>
              <a:gd name="T4" fmla="*/ 126282 w 1158240"/>
              <a:gd name="T5" fmla="*/ 105539 h 297180"/>
              <a:gd name="T6" fmla="*/ 0 w 1158240"/>
              <a:gd name="T7" fmla="*/ 147001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28" name="Text Box 326"/>
          <p:cNvSpPr txBox="1">
            <a:spLocks noChangeAspect="1" noChangeArrowheads="1"/>
          </p:cNvSpPr>
          <p:nvPr/>
        </p:nvSpPr>
        <p:spPr bwMode="auto">
          <a:xfrm>
            <a:off x="2454275" y="2786063"/>
            <a:ext cx="430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Manaus</a:t>
            </a:r>
          </a:p>
        </p:txBody>
      </p:sp>
      <p:sp>
        <p:nvSpPr>
          <p:cNvPr id="8226929" name="Oval 250"/>
          <p:cNvSpPr>
            <a:spLocks noChangeAspect="1" noChangeArrowheads="1"/>
          </p:cNvSpPr>
          <p:nvPr/>
        </p:nvSpPr>
        <p:spPr bwMode="auto">
          <a:xfrm>
            <a:off x="2800350" y="2870200"/>
            <a:ext cx="49213" cy="460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30" name="Text Box 326"/>
          <p:cNvSpPr txBox="1">
            <a:spLocks noChangeAspect="1" noChangeArrowheads="1"/>
          </p:cNvSpPr>
          <p:nvPr/>
        </p:nvSpPr>
        <p:spPr bwMode="auto">
          <a:xfrm>
            <a:off x="984250" y="3940175"/>
            <a:ext cx="5667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Rio Branco</a:t>
            </a:r>
          </a:p>
        </p:txBody>
      </p:sp>
      <p:sp>
        <p:nvSpPr>
          <p:cNvPr id="8226931" name="Freeform 61"/>
          <p:cNvSpPr>
            <a:spLocks noChangeAspect="1"/>
          </p:cNvSpPr>
          <p:nvPr/>
        </p:nvSpPr>
        <p:spPr bwMode="auto">
          <a:xfrm>
            <a:off x="1079500" y="2894013"/>
            <a:ext cx="1728788" cy="304800"/>
          </a:xfrm>
          <a:custGeom>
            <a:avLst/>
            <a:gdLst>
              <a:gd name="T0" fmla="*/ 2147483647 w 10000"/>
              <a:gd name="T1" fmla="*/ 0 h 10000"/>
              <a:gd name="T2" fmla="*/ 2147483647 w 10000"/>
              <a:gd name="T3" fmla="*/ 2147483647 h 10000"/>
              <a:gd name="T4" fmla="*/ 0 w 10000"/>
              <a:gd name="T5" fmla="*/ 2147483647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10000">
                <a:moveTo>
                  <a:pt x="10000" y="0"/>
                </a:moveTo>
                <a:cubicBezTo>
                  <a:pt x="8194" y="1008"/>
                  <a:pt x="7027" y="9691"/>
                  <a:pt x="3221" y="1408"/>
                </a:cubicBezTo>
                <a:cubicBezTo>
                  <a:pt x="833" y="339"/>
                  <a:pt x="1752" y="10000"/>
                  <a:pt x="0" y="6297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32" name="AutoShape 97"/>
          <p:cNvSpPr>
            <a:spLocks noChangeAspect="1" noChangeArrowheads="1"/>
          </p:cNvSpPr>
          <p:nvPr/>
        </p:nvSpPr>
        <p:spPr bwMode="auto">
          <a:xfrm>
            <a:off x="2800350" y="2868613"/>
            <a:ext cx="52388" cy="492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6933" name="Forma livre 299"/>
          <p:cNvSpPr>
            <a:spLocks noChangeAspect="1" noChangeArrowheads="1"/>
          </p:cNvSpPr>
          <p:nvPr/>
        </p:nvSpPr>
        <p:spPr bwMode="auto">
          <a:xfrm>
            <a:off x="3494088" y="5097463"/>
            <a:ext cx="506412" cy="244475"/>
          </a:xfrm>
          <a:custGeom>
            <a:avLst/>
            <a:gdLst>
              <a:gd name="T0" fmla="*/ 0 w 750570"/>
              <a:gd name="T1" fmla="*/ 0 h 364490"/>
              <a:gd name="T2" fmla="*/ 99541 w 750570"/>
              <a:gd name="T3" fmla="*/ 103336 h 364490"/>
              <a:gd name="T4" fmla="*/ 336908 w 750570"/>
              <a:gd name="T5" fmla="*/ 172227 h 364490"/>
              <a:gd name="T6" fmla="*/ 340737 w 750570"/>
              <a:gd name="T7" fmla="*/ 168399 h 364490"/>
              <a:gd name="T8" fmla="*/ 0 60000 65536"/>
              <a:gd name="T9" fmla="*/ 0 60000 65536"/>
              <a:gd name="T10" fmla="*/ 0 60000 65536"/>
              <a:gd name="T11" fmla="*/ 0 60000 65536"/>
              <a:gd name="T12" fmla="*/ 0 w 750570"/>
              <a:gd name="T13" fmla="*/ 0 h 364490"/>
              <a:gd name="T14" fmla="*/ 750570 w 750570"/>
              <a:gd name="T15" fmla="*/ 364490 h 3644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0570" h="364490">
                <a:moveTo>
                  <a:pt x="0" y="0"/>
                </a:moveTo>
                <a:cubicBezTo>
                  <a:pt x="43180" y="74295"/>
                  <a:pt x="86360" y="148590"/>
                  <a:pt x="198120" y="205740"/>
                </a:cubicBezTo>
                <a:cubicBezTo>
                  <a:pt x="309880" y="262890"/>
                  <a:pt x="590550" y="321310"/>
                  <a:pt x="670560" y="342900"/>
                </a:cubicBezTo>
                <a:cubicBezTo>
                  <a:pt x="750570" y="364490"/>
                  <a:pt x="714375" y="349885"/>
                  <a:pt x="678180" y="335280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34" name="Forma livre 300"/>
          <p:cNvSpPr>
            <a:spLocks noChangeAspect="1" noChangeArrowheads="1"/>
          </p:cNvSpPr>
          <p:nvPr/>
        </p:nvSpPr>
        <p:spPr bwMode="auto">
          <a:xfrm>
            <a:off x="3941763" y="5334000"/>
            <a:ext cx="193675" cy="192088"/>
          </a:xfrm>
          <a:custGeom>
            <a:avLst/>
            <a:gdLst>
              <a:gd name="T0" fmla="*/ 5811 w 672042"/>
              <a:gd name="T1" fmla="*/ 0 h 285750"/>
              <a:gd name="T2" fmla="*/ 4226 w 672042"/>
              <a:gd name="T3" fmla="*/ 38600 h 285750"/>
              <a:gd name="T4" fmla="*/ 31165 w 672042"/>
              <a:gd name="T5" fmla="*/ 88456 h 285750"/>
              <a:gd name="T6" fmla="*/ 116734 w 672042"/>
              <a:gd name="T7" fmla="*/ 130271 h 285750"/>
              <a:gd name="T8" fmla="*/ 335412 w 672042"/>
              <a:gd name="T9" fmla="*/ 144746 h 285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042"/>
              <a:gd name="T16" fmla="*/ 0 h 285750"/>
              <a:gd name="T17" fmla="*/ 672042 w 672042"/>
              <a:gd name="T18" fmla="*/ 285750 h 285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042" h="285750">
                <a:moveTo>
                  <a:pt x="11642" y="0"/>
                </a:moveTo>
                <a:cubicBezTo>
                  <a:pt x="5821" y="23548"/>
                  <a:pt x="0" y="47096"/>
                  <a:pt x="8467" y="76200"/>
                </a:cubicBezTo>
                <a:cubicBezTo>
                  <a:pt x="16934" y="105304"/>
                  <a:pt x="24871" y="144463"/>
                  <a:pt x="62442" y="174625"/>
                </a:cubicBezTo>
                <a:cubicBezTo>
                  <a:pt x="100013" y="204787"/>
                  <a:pt x="132292" y="238654"/>
                  <a:pt x="233892" y="257175"/>
                </a:cubicBezTo>
                <a:cubicBezTo>
                  <a:pt x="335492" y="275696"/>
                  <a:pt x="503767" y="280723"/>
                  <a:pt x="672042" y="28575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35" name="Text Box 326"/>
          <p:cNvSpPr txBox="1">
            <a:spLocks noChangeAspect="1" noChangeArrowheads="1"/>
          </p:cNvSpPr>
          <p:nvPr/>
        </p:nvSpPr>
        <p:spPr bwMode="auto">
          <a:xfrm>
            <a:off x="4151313" y="5486400"/>
            <a:ext cx="7096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Santos/Paranaguá</a:t>
            </a:r>
          </a:p>
        </p:txBody>
      </p:sp>
      <p:sp>
        <p:nvSpPr>
          <p:cNvPr id="8226936" name="Text Box 326"/>
          <p:cNvSpPr txBox="1">
            <a:spLocks noChangeAspect="1" noChangeArrowheads="1"/>
          </p:cNvSpPr>
          <p:nvPr/>
        </p:nvSpPr>
        <p:spPr bwMode="auto">
          <a:xfrm>
            <a:off x="3979863" y="5303838"/>
            <a:ext cx="514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Alto Araguaia</a:t>
            </a:r>
          </a:p>
        </p:txBody>
      </p:sp>
      <p:sp>
        <p:nvSpPr>
          <p:cNvPr id="8226938" name="Forma livre 279"/>
          <p:cNvSpPr>
            <a:spLocks noChangeAspect="1" noChangeArrowheads="1"/>
          </p:cNvSpPr>
          <p:nvPr/>
        </p:nvSpPr>
        <p:spPr bwMode="auto">
          <a:xfrm>
            <a:off x="4713288" y="2551113"/>
            <a:ext cx="236537" cy="1119187"/>
          </a:xfrm>
          <a:custGeom>
            <a:avLst/>
            <a:gdLst>
              <a:gd name="T0" fmla="*/ 0 w 351631"/>
              <a:gd name="T1" fmla="*/ 0 h 1662113"/>
              <a:gd name="T2" fmla="*/ 56677 w 351631"/>
              <a:gd name="T3" fmla="*/ 116957 h 1662113"/>
              <a:gd name="T4" fmla="*/ 160587 w 351631"/>
              <a:gd name="T5" fmla="*/ 358032 h 1662113"/>
              <a:gd name="T6" fmla="*/ 139332 w 351631"/>
              <a:gd name="T7" fmla="*/ 551368 h 1662113"/>
              <a:gd name="T8" fmla="*/ 148779 w 351631"/>
              <a:gd name="T9" fmla="*/ 680260 h 1662113"/>
              <a:gd name="T10" fmla="*/ 113355 w 351631"/>
              <a:gd name="T11" fmla="*/ 833020 h 1662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1631"/>
              <a:gd name="T19" fmla="*/ 0 h 1662113"/>
              <a:gd name="T20" fmla="*/ 351631 w 351631"/>
              <a:gd name="T21" fmla="*/ 1662113 h 1662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1631" h="1662113">
                <a:moveTo>
                  <a:pt x="0" y="0"/>
                </a:moveTo>
                <a:cubicBezTo>
                  <a:pt x="30162" y="57150"/>
                  <a:pt x="60325" y="114301"/>
                  <a:pt x="114300" y="233363"/>
                </a:cubicBezTo>
                <a:cubicBezTo>
                  <a:pt x="168275" y="352426"/>
                  <a:pt x="296069" y="569912"/>
                  <a:pt x="323850" y="714375"/>
                </a:cubicBezTo>
                <a:cubicBezTo>
                  <a:pt x="351631" y="858838"/>
                  <a:pt x="284957" y="992982"/>
                  <a:pt x="280988" y="1100138"/>
                </a:cubicBezTo>
                <a:cubicBezTo>
                  <a:pt x="277019" y="1207294"/>
                  <a:pt x="308769" y="1263651"/>
                  <a:pt x="300038" y="1357313"/>
                </a:cubicBezTo>
                <a:cubicBezTo>
                  <a:pt x="291307" y="1450976"/>
                  <a:pt x="246062" y="1589088"/>
                  <a:pt x="228600" y="16621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39" name="AutoShape 70"/>
          <p:cNvSpPr>
            <a:spLocks noChangeAspect="1" noChangeArrowheads="1"/>
          </p:cNvSpPr>
          <p:nvPr/>
        </p:nvSpPr>
        <p:spPr bwMode="auto">
          <a:xfrm>
            <a:off x="4664075" y="2506663"/>
            <a:ext cx="52388" cy="4762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6941" name="Oval 250"/>
          <p:cNvSpPr>
            <a:spLocks noChangeAspect="1" noChangeArrowheads="1"/>
          </p:cNvSpPr>
          <p:nvPr/>
        </p:nvSpPr>
        <p:spPr bwMode="auto">
          <a:xfrm>
            <a:off x="4910138" y="3167063"/>
            <a:ext cx="47625" cy="444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42" name="AutoShape 87"/>
          <p:cNvSpPr>
            <a:spLocks noChangeAspect="1" noChangeArrowheads="1"/>
          </p:cNvSpPr>
          <p:nvPr/>
        </p:nvSpPr>
        <p:spPr bwMode="auto">
          <a:xfrm>
            <a:off x="4832350" y="3249613"/>
            <a:ext cx="96838" cy="98425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 98</a:t>
            </a:r>
          </a:p>
        </p:txBody>
      </p:sp>
      <p:sp>
        <p:nvSpPr>
          <p:cNvPr id="8226943" name="Forma livre 281"/>
          <p:cNvSpPr>
            <a:spLocks noChangeAspect="1" noChangeArrowheads="1"/>
          </p:cNvSpPr>
          <p:nvPr/>
        </p:nvSpPr>
        <p:spPr bwMode="auto">
          <a:xfrm>
            <a:off x="4656138" y="3663950"/>
            <a:ext cx="215900" cy="830263"/>
          </a:xfrm>
          <a:custGeom>
            <a:avLst/>
            <a:gdLst>
              <a:gd name="T0" fmla="*/ 204090 w 300038"/>
              <a:gd name="T1" fmla="*/ 0 h 1209675"/>
              <a:gd name="T2" fmla="*/ 126341 w 300038"/>
              <a:gd name="T3" fmla="*/ 241177 h 1209675"/>
              <a:gd name="T4" fmla="*/ 97185 w 300038"/>
              <a:gd name="T5" fmla="*/ 443032 h 1209675"/>
              <a:gd name="T6" fmla="*/ 0 w 300038"/>
              <a:gd name="T7" fmla="*/ 665860 h 1209675"/>
              <a:gd name="T8" fmla="*/ 0 60000 65536"/>
              <a:gd name="T9" fmla="*/ 0 60000 65536"/>
              <a:gd name="T10" fmla="*/ 0 60000 65536"/>
              <a:gd name="T11" fmla="*/ 0 60000 65536"/>
              <a:gd name="T12" fmla="*/ 0 w 300038"/>
              <a:gd name="T13" fmla="*/ 0 h 1209675"/>
              <a:gd name="T14" fmla="*/ 300038 w 300038"/>
              <a:gd name="T15" fmla="*/ 1209675 h 1209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038" h="1209675">
                <a:moveTo>
                  <a:pt x="300038" y="0"/>
                </a:moveTo>
                <a:cubicBezTo>
                  <a:pt x="255985" y="152003"/>
                  <a:pt x="211932" y="304006"/>
                  <a:pt x="185738" y="438150"/>
                </a:cubicBezTo>
                <a:cubicBezTo>
                  <a:pt x="159544" y="572294"/>
                  <a:pt x="173831" y="676275"/>
                  <a:pt x="142875" y="804862"/>
                </a:cubicBezTo>
                <a:cubicBezTo>
                  <a:pt x="111919" y="933450"/>
                  <a:pt x="55959" y="1071562"/>
                  <a:pt x="0" y="12096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44" name="Oval 250"/>
          <p:cNvSpPr>
            <a:spLocks noChangeAspect="1" noChangeArrowheads="1"/>
          </p:cNvSpPr>
          <p:nvPr/>
        </p:nvSpPr>
        <p:spPr bwMode="auto">
          <a:xfrm>
            <a:off x="4725988" y="4229100"/>
            <a:ext cx="49212" cy="444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45" name="Forma livre 282"/>
          <p:cNvSpPr>
            <a:spLocks noChangeAspect="1" noChangeArrowheads="1"/>
          </p:cNvSpPr>
          <p:nvPr/>
        </p:nvSpPr>
        <p:spPr bwMode="auto">
          <a:xfrm>
            <a:off x="4606925" y="4481513"/>
            <a:ext cx="49213" cy="630237"/>
          </a:xfrm>
          <a:custGeom>
            <a:avLst/>
            <a:gdLst>
              <a:gd name="T0" fmla="*/ 74268 w 95250"/>
              <a:gd name="T1" fmla="*/ 0 h 471488"/>
              <a:gd name="T2" fmla="*/ 25994 w 95250"/>
              <a:gd name="T3" fmla="*/ 8032400 h 471488"/>
              <a:gd name="T4" fmla="*/ 0 w 95250"/>
              <a:gd name="T5" fmla="*/ 15003917 h 471488"/>
              <a:gd name="T6" fmla="*/ 0 60000 65536"/>
              <a:gd name="T7" fmla="*/ 0 60000 65536"/>
              <a:gd name="T8" fmla="*/ 0 60000 65536"/>
              <a:gd name="T9" fmla="*/ 0 w 95250"/>
              <a:gd name="T10" fmla="*/ 0 h 471488"/>
              <a:gd name="T11" fmla="*/ 95250 w 95250"/>
              <a:gd name="T12" fmla="*/ 471488 h 47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50" h="471488">
                <a:moveTo>
                  <a:pt x="95250" y="0"/>
                </a:moveTo>
                <a:cubicBezTo>
                  <a:pt x="72231" y="86916"/>
                  <a:pt x="49213" y="173832"/>
                  <a:pt x="33338" y="252413"/>
                </a:cubicBezTo>
                <a:cubicBezTo>
                  <a:pt x="17463" y="330994"/>
                  <a:pt x="8731" y="401241"/>
                  <a:pt x="0" y="471488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46" name="AutoShape 56"/>
          <p:cNvSpPr>
            <a:spLocks noChangeAspect="1" noChangeArrowheads="1"/>
          </p:cNvSpPr>
          <p:nvPr/>
        </p:nvSpPr>
        <p:spPr bwMode="auto">
          <a:xfrm>
            <a:off x="4449763" y="2519363"/>
            <a:ext cx="115887" cy="114300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8226948" name="Forma livre 288"/>
          <p:cNvSpPr>
            <a:spLocks noChangeAspect="1" noChangeArrowheads="1"/>
          </p:cNvSpPr>
          <p:nvPr/>
        </p:nvSpPr>
        <p:spPr bwMode="auto">
          <a:xfrm>
            <a:off x="4767263" y="3190875"/>
            <a:ext cx="146050" cy="71438"/>
          </a:xfrm>
          <a:custGeom>
            <a:avLst/>
            <a:gdLst>
              <a:gd name="T0" fmla="*/ 109809 w 215900"/>
              <a:gd name="T1" fmla="*/ 0 h 107950"/>
              <a:gd name="T2" fmla="*/ 0 w 215900"/>
              <a:gd name="T3" fmla="*/ 37753 h 107950"/>
              <a:gd name="T4" fmla="*/ 0 60000 65536"/>
              <a:gd name="T5" fmla="*/ 0 60000 65536"/>
              <a:gd name="T6" fmla="*/ 0 w 215900"/>
              <a:gd name="T7" fmla="*/ 0 h 107950"/>
              <a:gd name="T8" fmla="*/ 215900 w 215900"/>
              <a:gd name="T9" fmla="*/ 107950 h 107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5900" h="107950">
                <a:moveTo>
                  <a:pt x="215900" y="0"/>
                </a:moveTo>
                <a:cubicBezTo>
                  <a:pt x="139171" y="53975"/>
                  <a:pt x="62442" y="107950"/>
                  <a:pt x="0" y="7620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26949" name="Forma livre 290"/>
          <p:cNvSpPr>
            <a:spLocks noChangeAspect="1" noChangeArrowheads="1"/>
          </p:cNvSpPr>
          <p:nvPr/>
        </p:nvSpPr>
        <p:spPr bwMode="auto">
          <a:xfrm>
            <a:off x="4522788" y="3233738"/>
            <a:ext cx="209550" cy="182562"/>
          </a:xfrm>
          <a:custGeom>
            <a:avLst/>
            <a:gdLst>
              <a:gd name="T0" fmla="*/ 155817 w 314325"/>
              <a:gd name="T1" fmla="*/ 0 h 271462"/>
              <a:gd name="T2" fmla="*/ 0 w 314325"/>
              <a:gd name="T3" fmla="*/ 136370 h 271462"/>
              <a:gd name="T4" fmla="*/ 0 60000 65536"/>
              <a:gd name="T5" fmla="*/ 0 60000 65536"/>
              <a:gd name="T6" fmla="*/ 0 w 314325"/>
              <a:gd name="T7" fmla="*/ 0 h 271462"/>
              <a:gd name="T8" fmla="*/ 314325 w 314325"/>
              <a:gd name="T9" fmla="*/ 271462 h 271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4325" h="271462">
                <a:moveTo>
                  <a:pt x="314325" y="0"/>
                </a:moveTo>
                <a:cubicBezTo>
                  <a:pt x="160337" y="29765"/>
                  <a:pt x="6350" y="59531"/>
                  <a:pt x="0" y="27146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26950" name="Oval 250"/>
          <p:cNvSpPr>
            <a:spLocks noChangeAspect="1" noChangeArrowheads="1"/>
          </p:cNvSpPr>
          <p:nvPr/>
        </p:nvSpPr>
        <p:spPr bwMode="auto">
          <a:xfrm>
            <a:off x="4498975" y="3387725"/>
            <a:ext cx="50800" cy="460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51" name="Text Box 326"/>
          <p:cNvSpPr txBox="1">
            <a:spLocks noChangeAspect="1" noChangeArrowheads="1"/>
          </p:cNvSpPr>
          <p:nvPr/>
        </p:nvSpPr>
        <p:spPr bwMode="auto">
          <a:xfrm>
            <a:off x="3987800" y="3311525"/>
            <a:ext cx="5921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Parauapebas</a:t>
            </a:r>
          </a:p>
        </p:txBody>
      </p:sp>
      <p:sp>
        <p:nvSpPr>
          <p:cNvPr id="8226952" name="Text Box 326"/>
          <p:cNvSpPr txBox="1">
            <a:spLocks noChangeAspect="1" noChangeArrowheads="1"/>
          </p:cNvSpPr>
          <p:nvPr/>
        </p:nvSpPr>
        <p:spPr bwMode="auto">
          <a:xfrm>
            <a:off x="4624388" y="5087938"/>
            <a:ext cx="7937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São Paulo / Resende</a:t>
            </a:r>
          </a:p>
        </p:txBody>
      </p:sp>
      <p:sp>
        <p:nvSpPr>
          <p:cNvPr id="8226953" name="Freeform 48"/>
          <p:cNvSpPr>
            <a:spLocks noChangeAspect="1"/>
          </p:cNvSpPr>
          <p:nvPr/>
        </p:nvSpPr>
        <p:spPr bwMode="auto">
          <a:xfrm>
            <a:off x="2098675" y="3749675"/>
            <a:ext cx="241300" cy="157163"/>
          </a:xfrm>
          <a:custGeom>
            <a:avLst/>
            <a:gdLst>
              <a:gd name="T0" fmla="*/ 2147483647 w 5689"/>
              <a:gd name="T1" fmla="*/ 2147483647 h 5810"/>
              <a:gd name="T2" fmla="*/ 2147483647 w 5689"/>
              <a:gd name="T3" fmla="*/ 0 h 5810"/>
              <a:gd name="T4" fmla="*/ 0 60000 65536"/>
              <a:gd name="T5" fmla="*/ 0 60000 65536"/>
              <a:gd name="T6" fmla="*/ 0 w 5689"/>
              <a:gd name="T7" fmla="*/ 0 h 5810"/>
              <a:gd name="T8" fmla="*/ 5689 w 5689"/>
              <a:gd name="T9" fmla="*/ 5810 h 5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9" h="5810">
                <a:moveTo>
                  <a:pt x="168" y="5810"/>
                </a:moveTo>
                <a:cubicBezTo>
                  <a:pt x="5328" y="2119"/>
                  <a:pt x="0" y="4440"/>
                  <a:pt x="5689" y="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54" name="Freeform 46"/>
          <p:cNvSpPr>
            <a:spLocks noChangeAspect="1"/>
          </p:cNvSpPr>
          <p:nvPr/>
        </p:nvSpPr>
        <p:spPr bwMode="auto">
          <a:xfrm>
            <a:off x="2330450" y="2849563"/>
            <a:ext cx="658813" cy="903287"/>
          </a:xfrm>
          <a:custGeom>
            <a:avLst/>
            <a:gdLst>
              <a:gd name="T0" fmla="*/ 2147483647 w 9549"/>
              <a:gd name="T1" fmla="*/ 0 h 10104"/>
              <a:gd name="T2" fmla="*/ 0 w 9549"/>
              <a:gd name="T3" fmla="*/ 2147483647 h 10104"/>
              <a:gd name="T4" fmla="*/ 0 60000 65536"/>
              <a:gd name="T5" fmla="*/ 0 60000 65536"/>
              <a:gd name="T6" fmla="*/ 0 w 9549"/>
              <a:gd name="T7" fmla="*/ 0 h 10104"/>
              <a:gd name="T8" fmla="*/ 9549 w 9549"/>
              <a:gd name="T9" fmla="*/ 10104 h 10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9" h="10104">
                <a:moveTo>
                  <a:pt x="9549" y="0"/>
                </a:moveTo>
                <a:cubicBezTo>
                  <a:pt x="6728" y="5113"/>
                  <a:pt x="4285" y="9501"/>
                  <a:pt x="0" y="10104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56" name="AutoShape 147"/>
          <p:cNvSpPr>
            <a:spLocks noChangeAspect="1" noChangeArrowheads="1"/>
          </p:cNvSpPr>
          <p:nvPr/>
        </p:nvSpPr>
        <p:spPr bwMode="auto">
          <a:xfrm>
            <a:off x="2000250" y="3719513"/>
            <a:ext cx="115888" cy="115887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8226957" name="AutoShape 79"/>
          <p:cNvSpPr>
            <a:spLocks noChangeAspect="1" noChangeArrowheads="1"/>
          </p:cNvSpPr>
          <p:nvPr/>
        </p:nvSpPr>
        <p:spPr bwMode="auto">
          <a:xfrm>
            <a:off x="2655888" y="3503613"/>
            <a:ext cx="115887" cy="115887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8226958" name="Forma livre 297"/>
          <p:cNvSpPr>
            <a:spLocks noChangeAspect="1" noChangeArrowheads="1"/>
          </p:cNvSpPr>
          <p:nvPr/>
        </p:nvSpPr>
        <p:spPr bwMode="auto">
          <a:xfrm>
            <a:off x="1425575" y="3906838"/>
            <a:ext cx="650875" cy="201612"/>
          </a:xfrm>
          <a:custGeom>
            <a:avLst/>
            <a:gdLst>
              <a:gd name="T0" fmla="*/ 0 w 985838"/>
              <a:gd name="T1" fmla="*/ 161262 h 250031"/>
              <a:gd name="T2" fmla="*/ 98794 w 985838"/>
              <a:gd name="T3" fmla="*/ 215016 h 250031"/>
              <a:gd name="T4" fmla="*/ 195342 w 985838"/>
              <a:gd name="T5" fmla="*/ 148858 h 250031"/>
              <a:gd name="T6" fmla="*/ 330062 w 985838"/>
              <a:gd name="T7" fmla="*/ 124047 h 250031"/>
              <a:gd name="T8" fmla="*/ 377213 w 985838"/>
              <a:gd name="T9" fmla="*/ 119912 h 250031"/>
              <a:gd name="T10" fmla="*/ 406402 w 985838"/>
              <a:gd name="T11" fmla="*/ 99238 h 250031"/>
              <a:gd name="T12" fmla="*/ 464780 w 985838"/>
              <a:gd name="T13" fmla="*/ 0 h 2500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838"/>
              <a:gd name="T22" fmla="*/ 0 h 250031"/>
              <a:gd name="T23" fmla="*/ 985838 w 985838"/>
              <a:gd name="T24" fmla="*/ 250031 h 2500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838" h="250031">
                <a:moveTo>
                  <a:pt x="0" y="185737"/>
                </a:moveTo>
                <a:cubicBezTo>
                  <a:pt x="70247" y="217884"/>
                  <a:pt x="140494" y="250031"/>
                  <a:pt x="209550" y="247650"/>
                </a:cubicBezTo>
                <a:cubicBezTo>
                  <a:pt x="278606" y="245269"/>
                  <a:pt x="332582" y="188912"/>
                  <a:pt x="414338" y="171450"/>
                </a:cubicBezTo>
                <a:cubicBezTo>
                  <a:pt x="496094" y="153988"/>
                  <a:pt x="635794" y="148431"/>
                  <a:pt x="700088" y="142875"/>
                </a:cubicBezTo>
                <a:cubicBezTo>
                  <a:pt x="764382" y="137319"/>
                  <a:pt x="773113" y="142874"/>
                  <a:pt x="800100" y="138112"/>
                </a:cubicBezTo>
                <a:cubicBezTo>
                  <a:pt x="827087" y="133350"/>
                  <a:pt x="831057" y="137319"/>
                  <a:pt x="862013" y="114300"/>
                </a:cubicBezTo>
                <a:cubicBezTo>
                  <a:pt x="892969" y="91281"/>
                  <a:pt x="939403" y="45640"/>
                  <a:pt x="985838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59" name="Forma livre 299"/>
          <p:cNvSpPr>
            <a:spLocks noChangeAspect="1" noChangeArrowheads="1"/>
          </p:cNvSpPr>
          <p:nvPr/>
        </p:nvSpPr>
        <p:spPr bwMode="auto">
          <a:xfrm>
            <a:off x="2089150" y="3913188"/>
            <a:ext cx="654050" cy="635000"/>
          </a:xfrm>
          <a:custGeom>
            <a:avLst/>
            <a:gdLst>
              <a:gd name="T0" fmla="*/ 0 w 971550"/>
              <a:gd name="T1" fmla="*/ 0 h 942975"/>
              <a:gd name="T2" fmla="*/ 59683 w 971550"/>
              <a:gd name="T3" fmla="*/ 95577 h 942975"/>
              <a:gd name="T4" fmla="*/ 307962 w 971550"/>
              <a:gd name="T5" fmla="*/ 358413 h 942975"/>
              <a:gd name="T6" fmla="*/ 487011 w 971550"/>
              <a:gd name="T7" fmla="*/ 473106 h 942975"/>
              <a:gd name="T8" fmla="*/ 0 60000 65536"/>
              <a:gd name="T9" fmla="*/ 0 60000 65536"/>
              <a:gd name="T10" fmla="*/ 0 60000 65536"/>
              <a:gd name="T11" fmla="*/ 0 60000 65536"/>
              <a:gd name="T12" fmla="*/ 0 w 971550"/>
              <a:gd name="T13" fmla="*/ 0 h 942975"/>
              <a:gd name="T14" fmla="*/ 971550 w 97155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1550" h="942975">
                <a:moveTo>
                  <a:pt x="0" y="0"/>
                </a:moveTo>
                <a:cubicBezTo>
                  <a:pt x="8334" y="35719"/>
                  <a:pt x="16668" y="71438"/>
                  <a:pt x="119062" y="190500"/>
                </a:cubicBezTo>
                <a:cubicBezTo>
                  <a:pt x="221456" y="309562"/>
                  <a:pt x="472281" y="588963"/>
                  <a:pt x="614362" y="714375"/>
                </a:cubicBezTo>
                <a:cubicBezTo>
                  <a:pt x="756443" y="839787"/>
                  <a:pt x="863996" y="891381"/>
                  <a:pt x="971550" y="9429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60" name="Oval 250"/>
          <p:cNvSpPr>
            <a:spLocks noChangeAspect="1" noChangeArrowheads="1"/>
          </p:cNvSpPr>
          <p:nvPr/>
        </p:nvSpPr>
        <p:spPr bwMode="auto">
          <a:xfrm>
            <a:off x="2282825" y="4178300"/>
            <a:ext cx="49213" cy="428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61" name="Text Box 326"/>
          <p:cNvSpPr txBox="1">
            <a:spLocks noChangeAspect="1" noChangeArrowheads="1"/>
          </p:cNvSpPr>
          <p:nvPr/>
        </p:nvSpPr>
        <p:spPr bwMode="auto">
          <a:xfrm>
            <a:off x="1998663" y="4225925"/>
            <a:ext cx="3635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Ji-Paraná</a:t>
            </a:r>
          </a:p>
        </p:txBody>
      </p:sp>
      <p:sp>
        <p:nvSpPr>
          <p:cNvPr id="8226962" name="Forma livre 307"/>
          <p:cNvSpPr>
            <a:spLocks noChangeAspect="1" noChangeArrowheads="1"/>
          </p:cNvSpPr>
          <p:nvPr/>
        </p:nvSpPr>
        <p:spPr bwMode="auto">
          <a:xfrm>
            <a:off x="2774950" y="4572000"/>
            <a:ext cx="138113" cy="271463"/>
          </a:xfrm>
          <a:custGeom>
            <a:avLst/>
            <a:gdLst>
              <a:gd name="T0" fmla="*/ 0 w 204787"/>
              <a:gd name="T1" fmla="*/ 0 h 404813"/>
              <a:gd name="T2" fmla="*/ 103924 w 204787"/>
              <a:gd name="T3" fmla="*/ 201271 h 404813"/>
              <a:gd name="T4" fmla="*/ 0 60000 65536"/>
              <a:gd name="T5" fmla="*/ 0 60000 65536"/>
              <a:gd name="T6" fmla="*/ 0 w 204787"/>
              <a:gd name="T7" fmla="*/ 0 h 404813"/>
              <a:gd name="T8" fmla="*/ 204787 w 204787"/>
              <a:gd name="T9" fmla="*/ 404813 h 4048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787" h="404813">
                <a:moveTo>
                  <a:pt x="0" y="0"/>
                </a:moveTo>
                <a:cubicBezTo>
                  <a:pt x="81359" y="166291"/>
                  <a:pt x="162718" y="332582"/>
                  <a:pt x="204787" y="404813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63" name="Forma livre 309"/>
          <p:cNvSpPr>
            <a:spLocks noChangeAspect="1" noChangeArrowheads="1"/>
          </p:cNvSpPr>
          <p:nvPr/>
        </p:nvSpPr>
        <p:spPr bwMode="auto">
          <a:xfrm>
            <a:off x="2913063" y="4840288"/>
            <a:ext cx="263525" cy="185737"/>
          </a:xfrm>
          <a:custGeom>
            <a:avLst/>
            <a:gdLst>
              <a:gd name="T0" fmla="*/ 0 w 390525"/>
              <a:gd name="T1" fmla="*/ 0 h 275432"/>
              <a:gd name="T2" fmla="*/ 195732 w 390525"/>
              <a:gd name="T3" fmla="*/ 74218 h 275432"/>
              <a:gd name="T4" fmla="*/ 0 60000 65536"/>
              <a:gd name="T5" fmla="*/ 0 60000 65536"/>
              <a:gd name="T6" fmla="*/ 0 w 390525"/>
              <a:gd name="T7" fmla="*/ 0 h 275432"/>
              <a:gd name="T8" fmla="*/ 390525 w 390525"/>
              <a:gd name="T9" fmla="*/ 275432 h 275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0525" h="275432">
                <a:moveTo>
                  <a:pt x="0" y="0"/>
                </a:moveTo>
                <a:cubicBezTo>
                  <a:pt x="84534" y="137716"/>
                  <a:pt x="169069" y="275432"/>
                  <a:pt x="390525" y="147638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64" name="Forma livre 310"/>
          <p:cNvSpPr>
            <a:spLocks noChangeAspect="1" noChangeArrowheads="1"/>
          </p:cNvSpPr>
          <p:nvPr/>
        </p:nvSpPr>
        <p:spPr bwMode="auto">
          <a:xfrm>
            <a:off x="3176588" y="4913313"/>
            <a:ext cx="311150" cy="90487"/>
          </a:xfrm>
          <a:custGeom>
            <a:avLst/>
            <a:gdLst>
              <a:gd name="T0" fmla="*/ 0 w 461963"/>
              <a:gd name="T1" fmla="*/ 19457 h 134937"/>
              <a:gd name="T2" fmla="*/ 231915 w 461963"/>
              <a:gd name="T3" fmla="*/ 66154 h 134937"/>
              <a:gd name="T4" fmla="*/ 0 60000 65536"/>
              <a:gd name="T5" fmla="*/ 0 60000 65536"/>
              <a:gd name="T6" fmla="*/ 0 w 461963"/>
              <a:gd name="T7" fmla="*/ 0 h 134937"/>
              <a:gd name="T8" fmla="*/ 461963 w 461963"/>
              <a:gd name="T9" fmla="*/ 134937 h 1349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963" h="134937">
                <a:moveTo>
                  <a:pt x="0" y="39687"/>
                </a:moveTo>
                <a:cubicBezTo>
                  <a:pt x="189309" y="19843"/>
                  <a:pt x="378619" y="0"/>
                  <a:pt x="461963" y="1349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65" name="Forma livre 311"/>
          <p:cNvSpPr>
            <a:spLocks noChangeAspect="1" noChangeArrowheads="1"/>
          </p:cNvSpPr>
          <p:nvPr/>
        </p:nvSpPr>
        <p:spPr bwMode="auto">
          <a:xfrm>
            <a:off x="2941638" y="4895850"/>
            <a:ext cx="560387" cy="368300"/>
          </a:xfrm>
          <a:custGeom>
            <a:avLst/>
            <a:gdLst>
              <a:gd name="T0" fmla="*/ 0 w 833437"/>
              <a:gd name="T1" fmla="*/ 0 h 549275"/>
              <a:gd name="T2" fmla="*/ 415545 w 833437"/>
              <a:gd name="T3" fmla="*/ 150152 h 549275"/>
              <a:gd name="T4" fmla="*/ 0 60000 65536"/>
              <a:gd name="T5" fmla="*/ 0 60000 65536"/>
              <a:gd name="T6" fmla="*/ 0 w 833437"/>
              <a:gd name="T7" fmla="*/ 0 h 549275"/>
              <a:gd name="T8" fmla="*/ 833437 w 833437"/>
              <a:gd name="T9" fmla="*/ 549275 h 549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437" h="549275">
                <a:moveTo>
                  <a:pt x="0" y="0"/>
                </a:moveTo>
                <a:cubicBezTo>
                  <a:pt x="178990" y="274637"/>
                  <a:pt x="357981" y="549275"/>
                  <a:pt x="833437" y="300037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67" name="Oval 250"/>
          <p:cNvSpPr>
            <a:spLocks noChangeAspect="1" noChangeArrowheads="1"/>
          </p:cNvSpPr>
          <p:nvPr/>
        </p:nvSpPr>
        <p:spPr bwMode="auto">
          <a:xfrm>
            <a:off x="3460750" y="5057775"/>
            <a:ext cx="49213" cy="47625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68" name="Forma livre 315"/>
          <p:cNvSpPr>
            <a:spLocks noChangeAspect="1" noChangeArrowheads="1"/>
          </p:cNvSpPr>
          <p:nvPr/>
        </p:nvSpPr>
        <p:spPr bwMode="auto">
          <a:xfrm>
            <a:off x="4665663" y="4491038"/>
            <a:ext cx="85725" cy="28575"/>
          </a:xfrm>
          <a:custGeom>
            <a:avLst/>
            <a:gdLst>
              <a:gd name="T0" fmla="*/ 0 w 128587"/>
              <a:gd name="T1" fmla="*/ 0 h 42862"/>
              <a:gd name="T2" fmla="*/ 64000 w 128587"/>
              <a:gd name="T3" fmla="*/ 6502 h 42862"/>
              <a:gd name="T4" fmla="*/ 0 60000 65536"/>
              <a:gd name="T5" fmla="*/ 0 60000 65536"/>
              <a:gd name="T6" fmla="*/ 0 w 128587"/>
              <a:gd name="T7" fmla="*/ 0 h 42862"/>
              <a:gd name="T8" fmla="*/ 128587 w 128587"/>
              <a:gd name="T9" fmla="*/ 42862 h 428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587" h="42862">
                <a:moveTo>
                  <a:pt x="0" y="0"/>
                </a:moveTo>
                <a:cubicBezTo>
                  <a:pt x="32940" y="21431"/>
                  <a:pt x="65881" y="42862"/>
                  <a:pt x="128587" y="14287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69" name="AutoShape 81"/>
          <p:cNvSpPr>
            <a:spLocks noChangeAspect="1" noChangeArrowheads="1"/>
          </p:cNvSpPr>
          <p:nvPr/>
        </p:nvSpPr>
        <p:spPr bwMode="auto">
          <a:xfrm rot="10800000">
            <a:off x="4725988" y="4484688"/>
            <a:ext cx="60325" cy="396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26970" name="AutoShape 82"/>
          <p:cNvSpPr>
            <a:spLocks noChangeAspect="1" noChangeArrowheads="1"/>
          </p:cNvSpPr>
          <p:nvPr/>
        </p:nvSpPr>
        <p:spPr bwMode="auto">
          <a:xfrm rot="10800000">
            <a:off x="4719638" y="3221038"/>
            <a:ext cx="58737" cy="396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26971" name="AutoShape 57"/>
          <p:cNvSpPr>
            <a:spLocks noChangeAspect="1" noChangeArrowheads="1"/>
          </p:cNvSpPr>
          <p:nvPr/>
        </p:nvSpPr>
        <p:spPr bwMode="auto">
          <a:xfrm>
            <a:off x="4557713" y="2519363"/>
            <a:ext cx="115887" cy="115887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8226972" name="AutoShape 110"/>
          <p:cNvSpPr>
            <a:spLocks noChangeAspect="1" noChangeArrowheads="1"/>
          </p:cNvSpPr>
          <p:nvPr/>
        </p:nvSpPr>
        <p:spPr bwMode="auto">
          <a:xfrm rot="10800000">
            <a:off x="2046288" y="3886200"/>
            <a:ext cx="61912" cy="428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26973" name="AutoShape 82"/>
          <p:cNvSpPr>
            <a:spLocks noChangeAspect="1" noChangeArrowheads="1"/>
          </p:cNvSpPr>
          <p:nvPr/>
        </p:nvSpPr>
        <p:spPr bwMode="auto">
          <a:xfrm rot="10800000">
            <a:off x="3481388" y="3084513"/>
            <a:ext cx="57150" cy="381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8226974" name="Text Box 33"/>
          <p:cNvSpPr txBox="1">
            <a:spLocks noChangeAspect="1" noChangeArrowheads="1"/>
          </p:cNvSpPr>
          <p:nvPr/>
        </p:nvSpPr>
        <p:spPr bwMode="auto">
          <a:xfrm rot="2221202">
            <a:off x="2376488" y="4348163"/>
            <a:ext cx="404812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226975" name="Text Box 33"/>
          <p:cNvSpPr txBox="1">
            <a:spLocks noChangeAspect="1" noChangeArrowheads="1"/>
          </p:cNvSpPr>
          <p:nvPr/>
        </p:nvSpPr>
        <p:spPr bwMode="auto">
          <a:xfrm>
            <a:off x="3105150" y="4827588"/>
            <a:ext cx="404813" cy="184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77900"/>
            <a:r>
              <a:rPr lang="pt-BR" sz="600" b="0">
                <a:solidFill>
                  <a:srgbClr val="5F5F5F"/>
                </a:solidFill>
                <a:latin typeface="Calibri" pitchFamily="34" charset="0"/>
              </a:rPr>
              <a:t>BR-364</a:t>
            </a:r>
          </a:p>
        </p:txBody>
      </p:sp>
      <p:sp>
        <p:nvSpPr>
          <p:cNvPr id="8226976" name="Line 123"/>
          <p:cNvSpPr>
            <a:spLocks noChangeAspect="1" noChangeShapeType="1"/>
          </p:cNvSpPr>
          <p:nvPr/>
        </p:nvSpPr>
        <p:spPr bwMode="auto">
          <a:xfrm flipV="1">
            <a:off x="4154488" y="4743450"/>
            <a:ext cx="635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977" name="Oval 250"/>
          <p:cNvSpPr>
            <a:spLocks noChangeAspect="1" noChangeArrowheads="1"/>
          </p:cNvSpPr>
          <p:nvPr/>
        </p:nvSpPr>
        <p:spPr bwMode="auto">
          <a:xfrm>
            <a:off x="3641725" y="4667250"/>
            <a:ext cx="49213" cy="428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78" name="Line 123"/>
          <p:cNvSpPr>
            <a:spLocks noChangeAspect="1" noChangeShapeType="1"/>
          </p:cNvSpPr>
          <p:nvPr/>
        </p:nvSpPr>
        <p:spPr bwMode="auto">
          <a:xfrm flipV="1">
            <a:off x="3559175" y="4713288"/>
            <a:ext cx="63500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6979" name="Oval 250"/>
          <p:cNvSpPr>
            <a:spLocks noChangeAspect="1" noChangeArrowheads="1"/>
          </p:cNvSpPr>
          <p:nvPr/>
        </p:nvSpPr>
        <p:spPr bwMode="auto">
          <a:xfrm>
            <a:off x="1395413" y="4049713"/>
            <a:ext cx="49212" cy="460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6980" name="Rectangle 52"/>
          <p:cNvSpPr>
            <a:spLocks noChangeAspect="1" noChangeArrowheads="1"/>
          </p:cNvSpPr>
          <p:nvPr/>
        </p:nvSpPr>
        <p:spPr bwMode="auto">
          <a:xfrm>
            <a:off x="144463" y="1455738"/>
            <a:ext cx="5873750" cy="41386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6981" name="Forma livre 326"/>
          <p:cNvSpPr>
            <a:spLocks noChangeAspect="1" noChangeArrowheads="1"/>
          </p:cNvSpPr>
          <p:nvPr/>
        </p:nvSpPr>
        <p:spPr bwMode="auto">
          <a:xfrm>
            <a:off x="3487738" y="5106988"/>
            <a:ext cx="466725" cy="244475"/>
          </a:xfrm>
          <a:custGeom>
            <a:avLst/>
            <a:gdLst>
              <a:gd name="T0" fmla="*/ 0 w 584200"/>
              <a:gd name="T1" fmla="*/ 0 h 305329"/>
              <a:gd name="T2" fmla="*/ 50800 w 584200"/>
              <a:gd name="T3" fmla="*/ 123610 h 305329"/>
              <a:gd name="T4" fmla="*/ 130175 w 584200"/>
              <a:gd name="T5" fmla="*/ 158475 h 305329"/>
              <a:gd name="T6" fmla="*/ 371475 w 584200"/>
              <a:gd name="T7" fmla="*/ 285255 h 305329"/>
              <a:gd name="T8" fmla="*/ 584200 w 584200"/>
              <a:gd name="T9" fmla="*/ 275746 h 305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305329"/>
              <a:gd name="T17" fmla="*/ 584200 w 584200"/>
              <a:gd name="T18" fmla="*/ 305329 h 305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305329">
                <a:moveTo>
                  <a:pt x="0" y="0"/>
                </a:moveTo>
                <a:cubicBezTo>
                  <a:pt x="14552" y="48683"/>
                  <a:pt x="29104" y="97367"/>
                  <a:pt x="50800" y="123825"/>
                </a:cubicBezTo>
                <a:cubicBezTo>
                  <a:pt x="72496" y="150283"/>
                  <a:pt x="76729" y="131763"/>
                  <a:pt x="130175" y="158750"/>
                </a:cubicBezTo>
                <a:cubicBezTo>
                  <a:pt x="183621" y="185737"/>
                  <a:pt x="295804" y="266171"/>
                  <a:pt x="371475" y="285750"/>
                </a:cubicBezTo>
                <a:cubicBezTo>
                  <a:pt x="447146" y="305329"/>
                  <a:pt x="515673" y="290777"/>
                  <a:pt x="584200" y="27622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6984" name="Oval 250"/>
          <p:cNvSpPr>
            <a:spLocks noChangeAspect="1" noChangeArrowheads="1"/>
          </p:cNvSpPr>
          <p:nvPr/>
        </p:nvSpPr>
        <p:spPr bwMode="auto">
          <a:xfrm>
            <a:off x="3930650" y="5292725"/>
            <a:ext cx="47625" cy="428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08" name="AutoShape 86"/>
          <p:cNvSpPr>
            <a:spLocks noChangeAspect="1" noChangeArrowheads="1"/>
          </p:cNvSpPr>
          <p:nvPr/>
        </p:nvSpPr>
        <p:spPr bwMode="auto">
          <a:xfrm>
            <a:off x="3225800" y="4337050"/>
            <a:ext cx="115888" cy="114300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 72</a:t>
            </a:r>
          </a:p>
        </p:txBody>
      </p:sp>
      <p:sp>
        <p:nvSpPr>
          <p:cNvPr id="8227010" name="AutoShape 117"/>
          <p:cNvSpPr>
            <a:spLocks noChangeAspect="1" noChangeArrowheads="1"/>
          </p:cNvSpPr>
          <p:nvPr/>
        </p:nvSpPr>
        <p:spPr bwMode="auto">
          <a:xfrm>
            <a:off x="3100388" y="4171950"/>
            <a:ext cx="114300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8227011" name="AutoShape 117"/>
          <p:cNvSpPr>
            <a:spLocks noChangeAspect="1" noChangeArrowheads="1"/>
          </p:cNvSpPr>
          <p:nvPr/>
        </p:nvSpPr>
        <p:spPr bwMode="auto">
          <a:xfrm>
            <a:off x="3290888" y="3378200"/>
            <a:ext cx="114300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8227012" name="Rectangle 68"/>
          <p:cNvSpPr>
            <a:spLocks noChangeAspect="1" noChangeArrowheads="1"/>
          </p:cNvSpPr>
          <p:nvPr/>
        </p:nvSpPr>
        <p:spPr bwMode="auto">
          <a:xfrm>
            <a:off x="3036888" y="3883025"/>
            <a:ext cx="58737" cy="53975"/>
          </a:xfrm>
          <a:prstGeom prst="rect">
            <a:avLst/>
          </a:prstGeom>
          <a:solidFill>
            <a:srgbClr val="0099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7014" name="Text Box 326"/>
          <p:cNvSpPr txBox="1">
            <a:spLocks noChangeAspect="1" noChangeArrowheads="1"/>
          </p:cNvSpPr>
          <p:nvPr/>
        </p:nvSpPr>
        <p:spPr bwMode="auto">
          <a:xfrm>
            <a:off x="5138738" y="2738438"/>
            <a:ext cx="3714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Ponta da Madeira</a:t>
            </a:r>
          </a:p>
        </p:txBody>
      </p:sp>
      <p:sp>
        <p:nvSpPr>
          <p:cNvPr id="8227015" name="AutoShape 76"/>
          <p:cNvSpPr>
            <a:spLocks noChangeAspect="1" noChangeArrowheads="1"/>
          </p:cNvSpPr>
          <p:nvPr/>
        </p:nvSpPr>
        <p:spPr bwMode="auto">
          <a:xfrm>
            <a:off x="5446713" y="2778125"/>
            <a:ext cx="52387" cy="46038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7019" name="Forma livre 332"/>
          <p:cNvSpPr>
            <a:spLocks noChangeAspect="1" noChangeArrowheads="1"/>
          </p:cNvSpPr>
          <p:nvPr/>
        </p:nvSpPr>
        <p:spPr bwMode="auto">
          <a:xfrm>
            <a:off x="4065588" y="4730750"/>
            <a:ext cx="171450" cy="350838"/>
          </a:xfrm>
          <a:custGeom>
            <a:avLst/>
            <a:gdLst>
              <a:gd name="T0" fmla="*/ 18993 w 414867"/>
              <a:gd name="T1" fmla="*/ 0 h 727075"/>
              <a:gd name="T2" fmla="*/ 11289 w 414867"/>
              <a:gd name="T3" fmla="*/ 18804 h 727075"/>
              <a:gd name="T4" fmla="*/ 7655 w 414867"/>
              <a:gd name="T5" fmla="*/ 22433 h 727075"/>
              <a:gd name="T6" fmla="*/ 1114 w 414867"/>
              <a:gd name="T7" fmla="*/ 31669 h 727075"/>
              <a:gd name="T8" fmla="*/ 969 w 414867"/>
              <a:gd name="T9" fmla="*/ 37772 h 72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867"/>
              <a:gd name="T16" fmla="*/ 0 h 727075"/>
              <a:gd name="T17" fmla="*/ 414867 w 414867"/>
              <a:gd name="T18" fmla="*/ 727075 h 7270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867" h="727075">
                <a:moveTo>
                  <a:pt x="414867" y="0"/>
                </a:moveTo>
                <a:cubicBezTo>
                  <a:pt x="351367" y="144991"/>
                  <a:pt x="287867" y="289983"/>
                  <a:pt x="246592" y="361950"/>
                </a:cubicBezTo>
                <a:cubicBezTo>
                  <a:pt x="205317" y="433917"/>
                  <a:pt x="204259" y="390525"/>
                  <a:pt x="167217" y="431800"/>
                </a:cubicBezTo>
                <a:cubicBezTo>
                  <a:pt x="130175" y="473075"/>
                  <a:pt x="48684" y="560388"/>
                  <a:pt x="24342" y="609600"/>
                </a:cubicBezTo>
                <a:cubicBezTo>
                  <a:pt x="0" y="658812"/>
                  <a:pt x="21167" y="727075"/>
                  <a:pt x="21167" y="727075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7020" name="Forma livre 340"/>
          <p:cNvSpPr>
            <a:spLocks noChangeAspect="1" noChangeArrowheads="1"/>
          </p:cNvSpPr>
          <p:nvPr/>
        </p:nvSpPr>
        <p:spPr bwMode="auto">
          <a:xfrm>
            <a:off x="3602038" y="5097463"/>
            <a:ext cx="431800" cy="96837"/>
          </a:xfrm>
          <a:custGeom>
            <a:avLst/>
            <a:gdLst>
              <a:gd name="T0" fmla="*/ 1029145 w 533400"/>
              <a:gd name="T1" fmla="*/ 0 h 109538"/>
              <a:gd name="T2" fmla="*/ 0 w 533400"/>
              <a:gd name="T3" fmla="*/ 25652 h 109538"/>
              <a:gd name="T4" fmla="*/ 0 60000 65536"/>
              <a:gd name="T5" fmla="*/ 0 60000 65536"/>
              <a:gd name="T6" fmla="*/ 0 w 533400"/>
              <a:gd name="T7" fmla="*/ 0 h 109538"/>
              <a:gd name="T8" fmla="*/ 533400 w 533400"/>
              <a:gd name="T9" fmla="*/ 109538 h 1095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3400" h="109538">
                <a:moveTo>
                  <a:pt x="533400" y="0"/>
                </a:moveTo>
                <a:lnTo>
                  <a:pt x="0" y="109538"/>
                </a:ln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7021" name="Oval 250"/>
          <p:cNvSpPr>
            <a:spLocks noChangeAspect="1" noChangeArrowheads="1"/>
          </p:cNvSpPr>
          <p:nvPr/>
        </p:nvSpPr>
        <p:spPr bwMode="auto">
          <a:xfrm>
            <a:off x="4025900" y="5067300"/>
            <a:ext cx="47625" cy="444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23" name="Text Box 326"/>
          <p:cNvSpPr txBox="1">
            <a:spLocks noChangeAspect="1" noChangeArrowheads="1"/>
          </p:cNvSpPr>
          <p:nvPr/>
        </p:nvSpPr>
        <p:spPr bwMode="auto">
          <a:xfrm>
            <a:off x="2122488" y="2181225"/>
            <a:ext cx="4111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Caracaraí</a:t>
            </a:r>
          </a:p>
        </p:txBody>
      </p:sp>
      <p:sp>
        <p:nvSpPr>
          <p:cNvPr id="8227024" name="Text Box 326"/>
          <p:cNvSpPr txBox="1">
            <a:spLocks noChangeAspect="1" noChangeArrowheads="1"/>
          </p:cNvSpPr>
          <p:nvPr/>
        </p:nvSpPr>
        <p:spPr bwMode="auto">
          <a:xfrm>
            <a:off x="2236788" y="1800225"/>
            <a:ext cx="561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>
                <a:solidFill>
                  <a:srgbClr val="5F5F5F"/>
                </a:solidFill>
                <a:latin typeface="Calibri" pitchFamily="34" charset="0"/>
              </a:rPr>
              <a:t>Boa Vista</a:t>
            </a:r>
          </a:p>
        </p:txBody>
      </p:sp>
      <p:sp>
        <p:nvSpPr>
          <p:cNvPr id="8227025" name="Forma livre 176"/>
          <p:cNvSpPr>
            <a:spLocks noChangeAspect="1" noChangeArrowheads="1"/>
          </p:cNvSpPr>
          <p:nvPr/>
        </p:nvSpPr>
        <p:spPr bwMode="auto">
          <a:xfrm>
            <a:off x="2549525" y="1963738"/>
            <a:ext cx="280988" cy="930275"/>
          </a:xfrm>
          <a:custGeom>
            <a:avLst/>
            <a:gdLst>
              <a:gd name="T0" fmla="*/ 350837 w 350837"/>
              <a:gd name="T1" fmla="*/ 1162050 h 1162050"/>
              <a:gd name="T2" fmla="*/ 49212 w 350837"/>
              <a:gd name="T3" fmla="*/ 215900 h 1162050"/>
              <a:gd name="T4" fmla="*/ 55562 w 350837"/>
              <a:gd name="T5" fmla="*/ 0 h 1162050"/>
              <a:gd name="T6" fmla="*/ 0 60000 65536"/>
              <a:gd name="T7" fmla="*/ 0 60000 65536"/>
              <a:gd name="T8" fmla="*/ 0 60000 65536"/>
              <a:gd name="T9" fmla="*/ 0 w 350837"/>
              <a:gd name="T10" fmla="*/ 0 h 1162050"/>
              <a:gd name="T11" fmla="*/ 350837 w 350837"/>
              <a:gd name="T12" fmla="*/ 1162050 h 1162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837" h="1162050">
                <a:moveTo>
                  <a:pt x="350837" y="1162050"/>
                </a:moveTo>
                <a:cubicBezTo>
                  <a:pt x="224631" y="785812"/>
                  <a:pt x="98425" y="409575"/>
                  <a:pt x="49212" y="215900"/>
                </a:cubicBezTo>
                <a:cubicBezTo>
                  <a:pt x="0" y="22225"/>
                  <a:pt x="27781" y="11112"/>
                  <a:pt x="55562" y="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7026" name="Oval 250"/>
          <p:cNvSpPr>
            <a:spLocks noChangeAspect="1" noChangeArrowheads="1"/>
          </p:cNvSpPr>
          <p:nvPr/>
        </p:nvSpPr>
        <p:spPr bwMode="auto">
          <a:xfrm>
            <a:off x="2568575" y="2171700"/>
            <a:ext cx="60325" cy="555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27" name="Oval 250"/>
          <p:cNvSpPr>
            <a:spLocks noChangeAspect="1" noChangeArrowheads="1"/>
          </p:cNvSpPr>
          <p:nvPr/>
        </p:nvSpPr>
        <p:spPr bwMode="auto">
          <a:xfrm>
            <a:off x="2566988" y="1933575"/>
            <a:ext cx="60325" cy="539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28" name="Freeform 212"/>
          <p:cNvSpPr>
            <a:spLocks noChangeAspect="1"/>
          </p:cNvSpPr>
          <p:nvPr/>
        </p:nvSpPr>
        <p:spPr bwMode="auto">
          <a:xfrm>
            <a:off x="2600325" y="2212975"/>
            <a:ext cx="244475" cy="700088"/>
          </a:xfrm>
          <a:custGeom>
            <a:avLst/>
            <a:gdLst/>
            <a:ahLst/>
            <a:cxnLst>
              <a:cxn ang="0">
                <a:pos x="192" y="551"/>
              </a:cxn>
              <a:cxn ang="0">
                <a:pos x="167" y="525"/>
              </a:cxn>
              <a:cxn ang="0">
                <a:pos x="136" y="505"/>
              </a:cxn>
              <a:cxn ang="0">
                <a:pos x="86" y="455"/>
              </a:cxn>
              <a:cxn ang="0">
                <a:pos x="40" y="343"/>
              </a:cxn>
              <a:cxn ang="0">
                <a:pos x="25" y="106"/>
              </a:cxn>
              <a:cxn ang="0">
                <a:pos x="10" y="60"/>
              </a:cxn>
              <a:cxn ang="0">
                <a:pos x="5" y="45"/>
              </a:cxn>
              <a:cxn ang="0">
                <a:pos x="0" y="0"/>
              </a:cxn>
            </a:cxnLst>
            <a:rect l="0" t="0" r="r" b="b"/>
            <a:pathLst>
              <a:path w="192" h="551">
                <a:moveTo>
                  <a:pt x="192" y="551"/>
                </a:moveTo>
                <a:cubicBezTo>
                  <a:pt x="184" y="542"/>
                  <a:pt x="177" y="532"/>
                  <a:pt x="167" y="525"/>
                </a:cubicBezTo>
                <a:cubicBezTo>
                  <a:pt x="157" y="518"/>
                  <a:pt x="136" y="505"/>
                  <a:pt x="136" y="505"/>
                </a:cubicBezTo>
                <a:cubicBezTo>
                  <a:pt x="122" y="484"/>
                  <a:pt x="101" y="478"/>
                  <a:pt x="86" y="455"/>
                </a:cubicBezTo>
                <a:cubicBezTo>
                  <a:pt x="81" y="410"/>
                  <a:pt x="74" y="374"/>
                  <a:pt x="40" y="343"/>
                </a:cubicBezTo>
                <a:cubicBezTo>
                  <a:pt x="7" y="243"/>
                  <a:pt x="41" y="355"/>
                  <a:pt x="25" y="106"/>
                </a:cubicBezTo>
                <a:cubicBezTo>
                  <a:pt x="24" y="90"/>
                  <a:pt x="15" y="75"/>
                  <a:pt x="10" y="60"/>
                </a:cubicBezTo>
                <a:cubicBezTo>
                  <a:pt x="8" y="55"/>
                  <a:pt x="5" y="45"/>
                  <a:pt x="5" y="45"/>
                </a:cubicBezTo>
                <a:cubicBezTo>
                  <a:pt x="3" y="30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029" name="Oval 250"/>
          <p:cNvSpPr>
            <a:spLocks noChangeAspect="1" noChangeArrowheads="1"/>
          </p:cNvSpPr>
          <p:nvPr/>
        </p:nvSpPr>
        <p:spPr bwMode="auto">
          <a:xfrm>
            <a:off x="2798763" y="2881313"/>
            <a:ext cx="49212" cy="460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30" name="AutoShape 97"/>
          <p:cNvSpPr>
            <a:spLocks noChangeAspect="1" noChangeArrowheads="1"/>
          </p:cNvSpPr>
          <p:nvPr/>
        </p:nvSpPr>
        <p:spPr bwMode="auto">
          <a:xfrm>
            <a:off x="2798763" y="2879725"/>
            <a:ext cx="53975" cy="492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7031" name="Freeform 215"/>
          <p:cNvSpPr>
            <a:spLocks noChangeAspect="1"/>
          </p:cNvSpPr>
          <p:nvPr/>
        </p:nvSpPr>
        <p:spPr bwMode="auto">
          <a:xfrm>
            <a:off x="5145088" y="2832100"/>
            <a:ext cx="415925" cy="852488"/>
          </a:xfrm>
          <a:custGeom>
            <a:avLst/>
            <a:gdLst/>
            <a:ahLst/>
            <a:cxnLst>
              <a:cxn ang="0">
                <a:pos x="18" y="801"/>
              </a:cxn>
              <a:cxn ang="0">
                <a:pos x="38" y="576"/>
              </a:cxn>
              <a:cxn ang="0">
                <a:pos x="243" y="466"/>
              </a:cxn>
              <a:cxn ang="0">
                <a:pos x="329" y="441"/>
              </a:cxn>
              <a:cxn ang="0">
                <a:pos x="283" y="0"/>
              </a:cxn>
            </a:cxnLst>
            <a:rect l="0" t="0" r="r" b="b"/>
            <a:pathLst>
              <a:path w="336" h="801">
                <a:moveTo>
                  <a:pt x="18" y="801"/>
                </a:moveTo>
                <a:cubicBezTo>
                  <a:pt x="9" y="716"/>
                  <a:pt x="0" y="632"/>
                  <a:pt x="38" y="576"/>
                </a:cubicBezTo>
                <a:cubicBezTo>
                  <a:pt x="76" y="520"/>
                  <a:pt x="195" y="488"/>
                  <a:pt x="243" y="466"/>
                </a:cubicBezTo>
                <a:cubicBezTo>
                  <a:pt x="291" y="444"/>
                  <a:pt x="322" y="519"/>
                  <a:pt x="329" y="441"/>
                </a:cubicBezTo>
                <a:cubicBezTo>
                  <a:pt x="336" y="363"/>
                  <a:pt x="309" y="181"/>
                  <a:pt x="283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032" name="Freeform 216"/>
          <p:cNvSpPr>
            <a:spLocks noChangeAspect="1"/>
          </p:cNvSpPr>
          <p:nvPr/>
        </p:nvSpPr>
        <p:spPr bwMode="auto">
          <a:xfrm>
            <a:off x="5521325" y="3322638"/>
            <a:ext cx="73025" cy="18573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5" y="64"/>
              </a:cxn>
              <a:cxn ang="0">
                <a:pos x="4" y="111"/>
              </a:cxn>
              <a:cxn ang="0">
                <a:pos x="59" y="174"/>
              </a:cxn>
            </a:cxnLst>
            <a:rect l="0" t="0" r="r" b="b"/>
            <a:pathLst>
              <a:path w="59" h="174">
                <a:moveTo>
                  <a:pt x="20" y="0"/>
                </a:moveTo>
                <a:cubicBezTo>
                  <a:pt x="29" y="23"/>
                  <a:pt x="38" y="46"/>
                  <a:pt x="35" y="64"/>
                </a:cubicBezTo>
                <a:cubicBezTo>
                  <a:pt x="32" y="82"/>
                  <a:pt x="0" y="93"/>
                  <a:pt x="4" y="111"/>
                </a:cubicBezTo>
                <a:cubicBezTo>
                  <a:pt x="8" y="129"/>
                  <a:pt x="33" y="151"/>
                  <a:pt x="59" y="174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033" name="Text Box 326"/>
          <p:cNvSpPr txBox="1">
            <a:spLocks noChangeAspect="1" noChangeArrowheads="1"/>
          </p:cNvSpPr>
          <p:nvPr/>
        </p:nvSpPr>
        <p:spPr bwMode="auto">
          <a:xfrm>
            <a:off x="5137150" y="3625850"/>
            <a:ext cx="304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Balsas</a:t>
            </a:r>
          </a:p>
        </p:txBody>
      </p:sp>
      <p:sp>
        <p:nvSpPr>
          <p:cNvPr id="8227035" name="Forma livre 180"/>
          <p:cNvSpPr>
            <a:spLocks noChangeAspect="1" noChangeArrowheads="1"/>
          </p:cNvSpPr>
          <p:nvPr/>
        </p:nvSpPr>
        <p:spPr bwMode="auto">
          <a:xfrm>
            <a:off x="4224338" y="2170113"/>
            <a:ext cx="82550" cy="174625"/>
          </a:xfrm>
          <a:custGeom>
            <a:avLst/>
            <a:gdLst>
              <a:gd name="T0" fmla="*/ 0 w 104775"/>
              <a:gd name="T1" fmla="*/ 0 h 219075"/>
              <a:gd name="T2" fmla="*/ 104775 w 104775"/>
              <a:gd name="T3" fmla="*/ 219075 h 219075"/>
              <a:gd name="T4" fmla="*/ 0 60000 65536"/>
              <a:gd name="T5" fmla="*/ 0 60000 65536"/>
              <a:gd name="T6" fmla="*/ 0 w 104775"/>
              <a:gd name="T7" fmla="*/ 0 h 219075"/>
              <a:gd name="T8" fmla="*/ 104775 w 104775"/>
              <a:gd name="T9" fmla="*/ 219075 h 2190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775" h="219075">
                <a:moveTo>
                  <a:pt x="0" y="0"/>
                </a:moveTo>
                <a:cubicBezTo>
                  <a:pt x="19050" y="97234"/>
                  <a:pt x="38100" y="194469"/>
                  <a:pt x="104775" y="21907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77900"/>
            <a:endParaRPr lang="pt-BR"/>
          </a:p>
        </p:txBody>
      </p:sp>
      <p:sp>
        <p:nvSpPr>
          <p:cNvPr id="8227036" name="AutoShape 76"/>
          <p:cNvSpPr>
            <a:spLocks noChangeAspect="1" noChangeArrowheads="1"/>
          </p:cNvSpPr>
          <p:nvPr/>
        </p:nvSpPr>
        <p:spPr bwMode="auto">
          <a:xfrm>
            <a:off x="4281488" y="2312988"/>
            <a:ext cx="52387" cy="47625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7037" name="Text Box 326"/>
          <p:cNvSpPr txBox="1">
            <a:spLocks noChangeAspect="1" noChangeArrowheads="1"/>
          </p:cNvSpPr>
          <p:nvPr/>
        </p:nvSpPr>
        <p:spPr bwMode="auto">
          <a:xfrm>
            <a:off x="3924300" y="2293938"/>
            <a:ext cx="350838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Santana</a:t>
            </a:r>
          </a:p>
        </p:txBody>
      </p:sp>
      <p:sp>
        <p:nvSpPr>
          <p:cNvPr id="8227038" name="Oval 250"/>
          <p:cNvSpPr>
            <a:spLocks noChangeAspect="1" noChangeArrowheads="1"/>
          </p:cNvSpPr>
          <p:nvPr/>
        </p:nvSpPr>
        <p:spPr bwMode="auto">
          <a:xfrm>
            <a:off x="4186238" y="2122488"/>
            <a:ext cx="60325" cy="539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39" name="Oval 250"/>
          <p:cNvSpPr>
            <a:spLocks noChangeAspect="1" noChangeArrowheads="1"/>
          </p:cNvSpPr>
          <p:nvPr/>
        </p:nvSpPr>
        <p:spPr bwMode="auto">
          <a:xfrm>
            <a:off x="4306888" y="2287588"/>
            <a:ext cx="60325" cy="539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40" name="Forma livre 166"/>
          <p:cNvSpPr>
            <a:spLocks noChangeAspect="1" noChangeArrowheads="1"/>
          </p:cNvSpPr>
          <p:nvPr/>
        </p:nvSpPr>
        <p:spPr bwMode="auto">
          <a:xfrm>
            <a:off x="3879850" y="5343525"/>
            <a:ext cx="127000" cy="255588"/>
          </a:xfrm>
          <a:custGeom>
            <a:avLst/>
            <a:gdLst>
              <a:gd name="T0" fmla="*/ 74930 w 158750"/>
              <a:gd name="T1" fmla="*/ 0 h 320040"/>
              <a:gd name="T2" fmla="*/ 13970 w 158750"/>
              <a:gd name="T3" fmla="*/ 113621 h 320040"/>
              <a:gd name="T4" fmla="*/ 158750 w 158750"/>
              <a:gd name="T5" fmla="*/ 318139 h 320040"/>
              <a:gd name="T6" fmla="*/ 0 60000 65536"/>
              <a:gd name="T7" fmla="*/ 0 60000 65536"/>
              <a:gd name="T8" fmla="*/ 0 60000 65536"/>
              <a:gd name="T9" fmla="*/ 0 w 158750"/>
              <a:gd name="T10" fmla="*/ 0 h 320040"/>
              <a:gd name="T11" fmla="*/ 158750 w 158750"/>
              <a:gd name="T12" fmla="*/ 320040 h 320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50" h="320040">
                <a:moveTo>
                  <a:pt x="74930" y="0"/>
                </a:moveTo>
                <a:cubicBezTo>
                  <a:pt x="37465" y="30480"/>
                  <a:pt x="0" y="60960"/>
                  <a:pt x="13970" y="114300"/>
                </a:cubicBezTo>
                <a:cubicBezTo>
                  <a:pt x="27940" y="167640"/>
                  <a:pt x="135890" y="281940"/>
                  <a:pt x="158750" y="32004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7041" name="Text Box 326"/>
          <p:cNvSpPr txBox="1">
            <a:spLocks noChangeAspect="1" noChangeArrowheads="1"/>
          </p:cNvSpPr>
          <p:nvPr/>
        </p:nvSpPr>
        <p:spPr bwMode="auto">
          <a:xfrm>
            <a:off x="4121150" y="4940300"/>
            <a:ext cx="4651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Barra do Garças</a:t>
            </a:r>
          </a:p>
        </p:txBody>
      </p:sp>
      <p:sp>
        <p:nvSpPr>
          <p:cNvPr id="8227042" name="Line 226"/>
          <p:cNvSpPr>
            <a:spLocks noChangeAspect="1" noChangeShapeType="1"/>
          </p:cNvSpPr>
          <p:nvPr/>
        </p:nvSpPr>
        <p:spPr bwMode="auto">
          <a:xfrm>
            <a:off x="4052888" y="5105400"/>
            <a:ext cx="195262" cy="112713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043" name="Text Box 326"/>
          <p:cNvSpPr txBox="1">
            <a:spLocks noChangeAspect="1" noChangeArrowheads="1"/>
          </p:cNvSpPr>
          <p:nvPr/>
        </p:nvSpPr>
        <p:spPr bwMode="auto">
          <a:xfrm>
            <a:off x="4256088" y="5195888"/>
            <a:ext cx="7937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latin typeface="Calibri" pitchFamily="34" charset="0"/>
              </a:rPr>
              <a:t>Araguari/Vitória</a:t>
            </a:r>
          </a:p>
        </p:txBody>
      </p:sp>
      <p:sp>
        <p:nvSpPr>
          <p:cNvPr id="8227044" name="Forma livre 342"/>
          <p:cNvSpPr>
            <a:spLocks noChangeAspect="1" noChangeArrowheads="1"/>
          </p:cNvSpPr>
          <p:nvPr/>
        </p:nvSpPr>
        <p:spPr bwMode="auto">
          <a:xfrm>
            <a:off x="4949825" y="3475038"/>
            <a:ext cx="244475" cy="239712"/>
          </a:xfrm>
          <a:custGeom>
            <a:avLst/>
            <a:gdLst>
              <a:gd name="T0" fmla="*/ 0 w 319088"/>
              <a:gd name="T1" fmla="*/ 0 h 266700"/>
              <a:gd name="T2" fmla="*/ 265662 w 319088"/>
              <a:gd name="T3" fmla="*/ 427199 h 266700"/>
              <a:gd name="T4" fmla="*/ 0 60000 65536"/>
              <a:gd name="T5" fmla="*/ 0 60000 65536"/>
              <a:gd name="T6" fmla="*/ 0 w 319088"/>
              <a:gd name="T7" fmla="*/ 0 h 266700"/>
              <a:gd name="T8" fmla="*/ 319088 w 319088"/>
              <a:gd name="T9" fmla="*/ 266700 h 266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088" h="266700">
                <a:moveTo>
                  <a:pt x="0" y="0"/>
                </a:moveTo>
                <a:cubicBezTo>
                  <a:pt x="126206" y="132556"/>
                  <a:pt x="252413" y="265113"/>
                  <a:pt x="319088" y="266700"/>
                </a:cubicBezTo>
              </a:path>
            </a:pathLst>
          </a:cu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7045" name="Oval 250"/>
          <p:cNvSpPr>
            <a:spLocks noChangeAspect="1" noChangeArrowheads="1"/>
          </p:cNvSpPr>
          <p:nvPr/>
        </p:nvSpPr>
        <p:spPr bwMode="auto">
          <a:xfrm>
            <a:off x="5151438" y="3690938"/>
            <a:ext cx="47625" cy="428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46" name="Forma livre 166"/>
          <p:cNvSpPr>
            <a:spLocks noChangeAspect="1" noChangeArrowheads="1"/>
          </p:cNvSpPr>
          <p:nvPr/>
        </p:nvSpPr>
        <p:spPr bwMode="auto">
          <a:xfrm>
            <a:off x="3627438" y="2562225"/>
            <a:ext cx="549275" cy="106363"/>
          </a:xfrm>
          <a:custGeom>
            <a:avLst/>
            <a:gdLst>
              <a:gd name="T0" fmla="*/ 0 w 685800"/>
              <a:gd name="T1" fmla="*/ 133350 h 133350"/>
              <a:gd name="T2" fmla="*/ 685800 w 685800"/>
              <a:gd name="T3" fmla="*/ 0 h 133350"/>
              <a:gd name="T4" fmla="*/ 0 60000 65536"/>
              <a:gd name="T5" fmla="*/ 0 60000 65536"/>
              <a:gd name="T6" fmla="*/ 0 w 685800"/>
              <a:gd name="T7" fmla="*/ 0 h 133350"/>
              <a:gd name="T8" fmla="*/ 685800 w 685800"/>
              <a:gd name="T9" fmla="*/ 133350 h 133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133350">
                <a:moveTo>
                  <a:pt x="0" y="133350"/>
                </a:moveTo>
                <a:cubicBezTo>
                  <a:pt x="282178" y="88900"/>
                  <a:pt x="564356" y="44450"/>
                  <a:pt x="685800" y="0"/>
                </a:cubicBezTo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7047" name="Forma livre 283"/>
          <p:cNvSpPr>
            <a:spLocks noChangeAspect="1" noChangeArrowheads="1"/>
          </p:cNvSpPr>
          <p:nvPr/>
        </p:nvSpPr>
        <p:spPr bwMode="auto">
          <a:xfrm>
            <a:off x="2840038" y="2705100"/>
            <a:ext cx="779462" cy="200025"/>
          </a:xfrm>
          <a:custGeom>
            <a:avLst/>
            <a:gdLst>
              <a:gd name="T0" fmla="*/ 411943 w 1158240"/>
              <a:gd name="T1" fmla="*/ 0 h 297180"/>
              <a:gd name="T2" fmla="*/ 295406 w 1158240"/>
              <a:gd name="T3" fmla="*/ 23861 h 297180"/>
              <a:gd name="T4" fmla="*/ 89435 w 1158240"/>
              <a:gd name="T5" fmla="*/ 74234 h 297180"/>
              <a:gd name="T6" fmla="*/ 0 w 1158240"/>
              <a:gd name="T7" fmla="*/ 103397 h 297180"/>
              <a:gd name="T8" fmla="*/ 0 60000 65536"/>
              <a:gd name="T9" fmla="*/ 0 60000 65536"/>
              <a:gd name="T10" fmla="*/ 0 60000 65536"/>
              <a:gd name="T11" fmla="*/ 0 60000 65536"/>
              <a:gd name="T12" fmla="*/ 0 w 1158240"/>
              <a:gd name="T13" fmla="*/ 0 h 297180"/>
              <a:gd name="T14" fmla="*/ 1158240 w 1158240"/>
              <a:gd name="T15" fmla="*/ 297180 h 297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240" h="297180">
                <a:moveTo>
                  <a:pt x="1158240" y="0"/>
                </a:moveTo>
                <a:cubicBezTo>
                  <a:pt x="1049020" y="22860"/>
                  <a:pt x="981710" y="33020"/>
                  <a:pt x="830580" y="68580"/>
                </a:cubicBezTo>
                <a:cubicBezTo>
                  <a:pt x="679450" y="104140"/>
                  <a:pt x="389890" y="175260"/>
                  <a:pt x="251460" y="213360"/>
                </a:cubicBezTo>
                <a:cubicBezTo>
                  <a:pt x="113030" y="251460"/>
                  <a:pt x="56515" y="274320"/>
                  <a:pt x="0" y="297180"/>
                </a:cubicBezTo>
              </a:path>
            </a:pathLst>
          </a:custGeom>
          <a:noFill/>
          <a:ln w="38100" algn="ctr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endParaRPr lang="pt-BR"/>
          </a:p>
        </p:txBody>
      </p:sp>
      <p:sp>
        <p:nvSpPr>
          <p:cNvPr id="8227048" name="Oval 250"/>
          <p:cNvSpPr>
            <a:spLocks noChangeAspect="1" noChangeArrowheads="1"/>
          </p:cNvSpPr>
          <p:nvPr/>
        </p:nvSpPr>
        <p:spPr bwMode="auto">
          <a:xfrm>
            <a:off x="4219575" y="4703763"/>
            <a:ext cx="49213" cy="412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49" name="Freeform 233"/>
          <p:cNvSpPr>
            <a:spLocks noChangeAspect="1"/>
          </p:cNvSpPr>
          <p:nvPr/>
        </p:nvSpPr>
        <p:spPr bwMode="auto">
          <a:xfrm>
            <a:off x="4681538" y="2568575"/>
            <a:ext cx="133350" cy="666750"/>
          </a:xfrm>
          <a:custGeom>
            <a:avLst/>
            <a:gdLst/>
            <a:ahLst/>
            <a:cxnLst>
              <a:cxn ang="0">
                <a:pos x="83" y="525"/>
              </a:cxn>
              <a:cxn ang="0">
                <a:pos x="53" y="315"/>
              </a:cxn>
              <a:cxn ang="0">
                <a:pos x="41" y="297"/>
              </a:cxn>
              <a:cxn ang="0">
                <a:pos x="14" y="240"/>
              </a:cxn>
              <a:cxn ang="0">
                <a:pos x="5" y="0"/>
              </a:cxn>
            </a:cxnLst>
            <a:rect l="0" t="0" r="r" b="b"/>
            <a:pathLst>
              <a:path w="106" h="525">
                <a:moveTo>
                  <a:pt x="83" y="525"/>
                </a:moveTo>
                <a:cubicBezTo>
                  <a:pt x="68" y="466"/>
                  <a:pt x="106" y="351"/>
                  <a:pt x="53" y="315"/>
                </a:cubicBezTo>
                <a:cubicBezTo>
                  <a:pt x="46" y="294"/>
                  <a:pt x="56" y="319"/>
                  <a:pt x="41" y="297"/>
                </a:cubicBezTo>
                <a:cubicBezTo>
                  <a:pt x="29" y="280"/>
                  <a:pt x="26" y="258"/>
                  <a:pt x="14" y="240"/>
                </a:cubicBezTo>
                <a:cubicBezTo>
                  <a:pt x="0" y="168"/>
                  <a:pt x="5" y="77"/>
                  <a:pt x="5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052" name="AutoShape 140"/>
          <p:cNvSpPr>
            <a:spLocks noChangeAspect="1" noChangeArrowheads="1"/>
          </p:cNvSpPr>
          <p:nvPr/>
        </p:nvSpPr>
        <p:spPr bwMode="auto">
          <a:xfrm>
            <a:off x="2965450" y="2800350"/>
            <a:ext cx="52388" cy="492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7053" name="AutoShape 136"/>
          <p:cNvSpPr>
            <a:spLocks noChangeAspect="1" noChangeArrowheads="1"/>
          </p:cNvSpPr>
          <p:nvPr/>
        </p:nvSpPr>
        <p:spPr bwMode="auto">
          <a:xfrm>
            <a:off x="3652838" y="2654300"/>
            <a:ext cx="115887" cy="115888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8227055" name="AutoShape 97"/>
          <p:cNvSpPr>
            <a:spLocks noChangeAspect="1" noChangeArrowheads="1"/>
          </p:cNvSpPr>
          <p:nvPr/>
        </p:nvSpPr>
        <p:spPr bwMode="auto">
          <a:xfrm>
            <a:off x="3595688" y="2652713"/>
            <a:ext cx="52387" cy="4921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27056" name="AutoShape 134"/>
          <p:cNvSpPr>
            <a:spLocks noChangeAspect="1" noChangeArrowheads="1"/>
          </p:cNvSpPr>
          <p:nvPr/>
        </p:nvSpPr>
        <p:spPr bwMode="auto">
          <a:xfrm>
            <a:off x="3652838" y="2524125"/>
            <a:ext cx="115887" cy="115888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8227059" name="AutoShape 86"/>
          <p:cNvSpPr>
            <a:spLocks noChangeAspect="1" noChangeArrowheads="1"/>
          </p:cNvSpPr>
          <p:nvPr/>
        </p:nvSpPr>
        <p:spPr bwMode="auto">
          <a:xfrm>
            <a:off x="4775200" y="3095625"/>
            <a:ext cx="115888" cy="115888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79</a:t>
            </a:r>
          </a:p>
        </p:txBody>
      </p:sp>
      <p:sp>
        <p:nvSpPr>
          <p:cNvPr id="8227060" name="Forma livre 153"/>
          <p:cNvSpPr>
            <a:spLocks noChangeAspect="1" noChangeArrowheads="1"/>
          </p:cNvSpPr>
          <p:nvPr/>
        </p:nvSpPr>
        <p:spPr bwMode="auto">
          <a:xfrm>
            <a:off x="4757738" y="3638550"/>
            <a:ext cx="90487" cy="341313"/>
          </a:xfrm>
          <a:custGeom>
            <a:avLst/>
            <a:gdLst>
              <a:gd name="T0" fmla="*/ 51979 w 140493"/>
              <a:gd name="T1" fmla="*/ 0 h 542925"/>
              <a:gd name="T2" fmla="*/ 14977 w 140493"/>
              <a:gd name="T3" fmla="*/ 163855 h 542925"/>
              <a:gd name="T4" fmla="*/ 0 60000 65536"/>
              <a:gd name="T5" fmla="*/ 0 60000 65536"/>
              <a:gd name="T6" fmla="*/ 0 w 140493"/>
              <a:gd name="T7" fmla="*/ 0 h 542925"/>
              <a:gd name="T8" fmla="*/ 140493 w 140493"/>
              <a:gd name="T9" fmla="*/ 542925 h 5429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493" h="542925">
                <a:moveTo>
                  <a:pt x="140493" y="0"/>
                </a:moveTo>
                <a:cubicBezTo>
                  <a:pt x="70246" y="234156"/>
                  <a:pt x="0" y="468313"/>
                  <a:pt x="40481" y="542925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061" name="Forma livre 163"/>
          <p:cNvSpPr>
            <a:spLocks noChangeAspect="1" noChangeArrowheads="1"/>
          </p:cNvSpPr>
          <p:nvPr/>
        </p:nvSpPr>
        <p:spPr bwMode="auto">
          <a:xfrm>
            <a:off x="4637088" y="3983038"/>
            <a:ext cx="152400" cy="633412"/>
          </a:xfrm>
          <a:custGeom>
            <a:avLst/>
            <a:gdLst>
              <a:gd name="T0" fmla="*/ 114172 w 226483"/>
              <a:gd name="T1" fmla="*/ 0 h 939800"/>
              <a:gd name="T2" fmla="*/ 16539 w 226483"/>
              <a:gd name="T3" fmla="*/ 470615 h 939800"/>
              <a:gd name="T4" fmla="*/ 0 60000 65536"/>
              <a:gd name="T5" fmla="*/ 0 60000 65536"/>
              <a:gd name="T6" fmla="*/ 0 w 226483"/>
              <a:gd name="T7" fmla="*/ 0 h 939800"/>
              <a:gd name="T8" fmla="*/ 226483 w 226483"/>
              <a:gd name="T9" fmla="*/ 939800 h 939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6483" h="939800">
                <a:moveTo>
                  <a:pt x="226483" y="0"/>
                </a:moveTo>
                <a:cubicBezTo>
                  <a:pt x="113241" y="400314"/>
                  <a:pt x="0" y="800629"/>
                  <a:pt x="32808" y="939800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062" name="Oval 250"/>
          <p:cNvSpPr>
            <a:spLocks noChangeAspect="1" noChangeArrowheads="1"/>
          </p:cNvSpPr>
          <p:nvPr/>
        </p:nvSpPr>
        <p:spPr bwMode="auto">
          <a:xfrm>
            <a:off x="3570288" y="5187950"/>
            <a:ext cx="49212" cy="444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063" name="Text Box 326"/>
          <p:cNvSpPr txBox="1">
            <a:spLocks noChangeAspect="1" noChangeArrowheads="1"/>
          </p:cNvSpPr>
          <p:nvPr/>
        </p:nvSpPr>
        <p:spPr bwMode="auto">
          <a:xfrm>
            <a:off x="3316288" y="5276850"/>
            <a:ext cx="5080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000000"/>
                </a:solidFill>
                <a:latin typeface="Calibri" pitchFamily="34" charset="0"/>
              </a:rPr>
              <a:t>Rondonópolis</a:t>
            </a:r>
          </a:p>
        </p:txBody>
      </p:sp>
      <p:sp>
        <p:nvSpPr>
          <p:cNvPr id="8227068" name="AutoShape 70"/>
          <p:cNvSpPr>
            <a:spLocks noChangeAspect="1" noChangeArrowheads="1"/>
          </p:cNvSpPr>
          <p:nvPr/>
        </p:nvSpPr>
        <p:spPr bwMode="auto">
          <a:xfrm>
            <a:off x="3805238" y="5149850"/>
            <a:ext cx="114300" cy="11588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8227069" name="AutoShape 70"/>
          <p:cNvSpPr>
            <a:spLocks noChangeAspect="1" noChangeArrowheads="1"/>
          </p:cNvSpPr>
          <p:nvPr/>
        </p:nvSpPr>
        <p:spPr bwMode="auto">
          <a:xfrm>
            <a:off x="3563938" y="5080000"/>
            <a:ext cx="115887" cy="11430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45</a:t>
            </a:r>
          </a:p>
        </p:txBody>
      </p:sp>
      <p:graphicFrame>
        <p:nvGraphicFramePr>
          <p:cNvPr id="8227268" name="Group 452"/>
          <p:cNvGraphicFramePr>
            <a:graphicFrameLocks noGrp="1"/>
          </p:cNvGraphicFramePr>
          <p:nvPr/>
        </p:nvGraphicFramePr>
        <p:xfrm>
          <a:off x="6078538" y="1471613"/>
          <a:ext cx="3827462" cy="4197350"/>
        </p:xfrm>
        <a:graphic>
          <a:graphicData uri="http://schemas.openxmlformats.org/drawingml/2006/table">
            <a:tbl>
              <a:tblPr/>
              <a:tblGrid>
                <a:gridCol w="603250"/>
                <a:gridCol w="2133600"/>
                <a:gridCol w="476250"/>
                <a:gridCol w="61436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Projetos Prioritários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R$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Dragagem do Canal do Quiriri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Ampliação do Porto de Vila do Conde (terminal graneleiro e piers)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Ampliação do Porto de Santarém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(terminal graneleiro e multi-uso)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Melhorias na Hidrovia do Madeira (sinalização e ampliação Porto Velho)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58/59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60/61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66/67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68/69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72/73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Viabilização da Hidrovia do Juruena/ Tapajós (dragagem, derrocagem, eclusas, canais, sinalização, terminais fluviais em Porto dos Gaúchos e Miritituba) e conexão até Sorriso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/ 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Melhorias na BR 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44/45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Ampliação da ferrovia ALL Malha Norte até Rondonópolis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77/78/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79/97/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98/99/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Viabilização da Hidrovia do Tocantins até Estreito (Dragagem, derrocagem, eclusa de Tucuruí, terminais fluviais em Marabá e Estreito)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16/24/ 26/28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Ampliação da EF Carajás e dos portos de Itaqui e Ponta da Madeira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1.793,5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113/114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Viabilização da hidrovia do Paraguai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6955" name="Text Box 326"/>
          <p:cNvSpPr txBox="1">
            <a:spLocks noChangeAspect="1" noChangeArrowheads="1"/>
          </p:cNvSpPr>
          <p:nvPr/>
        </p:nvSpPr>
        <p:spPr bwMode="auto">
          <a:xfrm>
            <a:off x="2833688" y="2717800"/>
            <a:ext cx="4492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Itacoatiara</a:t>
            </a:r>
          </a:p>
        </p:txBody>
      </p:sp>
      <p:sp>
        <p:nvSpPr>
          <p:cNvPr id="8226860" name="Text Box 326"/>
          <p:cNvSpPr txBox="1">
            <a:spLocks noChangeAspect="1" noChangeArrowheads="1"/>
          </p:cNvSpPr>
          <p:nvPr/>
        </p:nvSpPr>
        <p:spPr bwMode="auto">
          <a:xfrm>
            <a:off x="3800475" y="4725988"/>
            <a:ext cx="4127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Ribeirão Cascalheira</a:t>
            </a:r>
          </a:p>
        </p:txBody>
      </p:sp>
      <p:sp>
        <p:nvSpPr>
          <p:cNvPr id="8227164" name="AutoShape 92"/>
          <p:cNvSpPr>
            <a:spLocks noChangeAspect="1" noChangeArrowheads="1"/>
          </p:cNvSpPr>
          <p:nvPr/>
        </p:nvSpPr>
        <p:spPr bwMode="auto">
          <a:xfrm>
            <a:off x="4792663" y="3452813"/>
            <a:ext cx="115887" cy="115887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100</a:t>
            </a:r>
          </a:p>
        </p:txBody>
      </p:sp>
      <p:sp>
        <p:nvSpPr>
          <p:cNvPr id="8227165" name="AutoShape 92"/>
          <p:cNvSpPr>
            <a:spLocks noChangeAspect="1" noChangeArrowheads="1"/>
          </p:cNvSpPr>
          <p:nvPr/>
        </p:nvSpPr>
        <p:spPr bwMode="auto">
          <a:xfrm>
            <a:off x="4600575" y="3259138"/>
            <a:ext cx="115888" cy="115887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97</a:t>
            </a:r>
          </a:p>
        </p:txBody>
      </p:sp>
      <p:sp>
        <p:nvSpPr>
          <p:cNvPr id="8227184" name="Text Box 85"/>
          <p:cNvSpPr txBox="1">
            <a:spLocks noChangeArrowheads="1"/>
          </p:cNvSpPr>
          <p:nvPr/>
        </p:nvSpPr>
        <p:spPr bwMode="auto">
          <a:xfrm>
            <a:off x="6630988" y="5697538"/>
            <a:ext cx="3168650" cy="5556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defTabSz="977900"/>
            <a:r>
              <a:rPr lang="pt-BR"/>
              <a:t>Total Investimentos Residuais</a:t>
            </a:r>
          </a:p>
          <a:p>
            <a:pPr marL="457200" indent="-457200" algn="ctr" defTabSz="977900"/>
            <a:r>
              <a:rPr lang="pt-BR"/>
              <a:t>R$ 6,8 Bilhões</a:t>
            </a:r>
          </a:p>
        </p:txBody>
      </p:sp>
      <p:sp>
        <p:nvSpPr>
          <p:cNvPr id="8227191" name="Oval 250"/>
          <p:cNvSpPr>
            <a:spLocks noChangeAspect="1" noChangeArrowheads="1"/>
          </p:cNvSpPr>
          <p:nvPr/>
        </p:nvSpPr>
        <p:spPr bwMode="auto">
          <a:xfrm>
            <a:off x="4892675" y="3378200"/>
            <a:ext cx="47625" cy="428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8227192" name="Text Box 326"/>
          <p:cNvSpPr txBox="1">
            <a:spLocks noChangeAspect="1" noChangeArrowheads="1"/>
          </p:cNvSpPr>
          <p:nvPr/>
        </p:nvSpPr>
        <p:spPr bwMode="auto">
          <a:xfrm>
            <a:off x="4951413" y="3376613"/>
            <a:ext cx="3048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700" b="0">
                <a:solidFill>
                  <a:schemeClr val="bg1"/>
                </a:solidFill>
                <a:latin typeface="Calibri" pitchFamily="34" charset="0"/>
              </a:rPr>
              <a:t>Estreito</a:t>
            </a:r>
          </a:p>
        </p:txBody>
      </p:sp>
      <p:sp>
        <p:nvSpPr>
          <p:cNvPr id="8227193" name="Rectangle 377"/>
          <p:cNvSpPr>
            <a:spLocks noChangeArrowheads="1"/>
          </p:cNvSpPr>
          <p:nvPr/>
        </p:nvSpPr>
        <p:spPr bwMode="auto">
          <a:xfrm>
            <a:off x="3248025" y="1096963"/>
            <a:ext cx="417513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27194" name="Rectangle 6"/>
          <p:cNvSpPr>
            <a:spLocks noChangeArrowheads="1"/>
          </p:cNvSpPr>
          <p:nvPr/>
        </p:nvSpPr>
        <p:spPr bwMode="auto">
          <a:xfrm>
            <a:off x="214313" y="1103313"/>
            <a:ext cx="57943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Mapa dos Eixos de Desenvolvimento com Projetos Prioritários</a:t>
            </a:r>
          </a:p>
        </p:txBody>
      </p:sp>
      <p:sp>
        <p:nvSpPr>
          <p:cNvPr id="8227197" name="Rectangle 381"/>
          <p:cNvSpPr>
            <a:spLocks noChangeArrowheads="1"/>
          </p:cNvSpPr>
          <p:nvPr/>
        </p:nvSpPr>
        <p:spPr bwMode="auto">
          <a:xfrm>
            <a:off x="8893175" y="4048125"/>
            <a:ext cx="3063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66FF99"/>
                </a:solidFill>
              </a:rPr>
              <a:t>●</a:t>
            </a:r>
          </a:p>
        </p:txBody>
      </p:sp>
      <p:sp>
        <p:nvSpPr>
          <p:cNvPr id="8227198" name="Rectangle 382"/>
          <p:cNvSpPr>
            <a:spLocks noChangeArrowheads="1"/>
          </p:cNvSpPr>
          <p:nvPr/>
        </p:nvSpPr>
        <p:spPr bwMode="auto">
          <a:xfrm>
            <a:off x="8893175" y="2017713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8227199" name="Rectangle 383"/>
          <p:cNvSpPr>
            <a:spLocks noChangeArrowheads="1"/>
          </p:cNvSpPr>
          <p:nvPr/>
        </p:nvSpPr>
        <p:spPr bwMode="auto">
          <a:xfrm>
            <a:off x="8893175" y="3114675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227200" name="Rectangle 384"/>
          <p:cNvSpPr>
            <a:spLocks noChangeArrowheads="1"/>
          </p:cNvSpPr>
          <p:nvPr/>
        </p:nvSpPr>
        <p:spPr bwMode="auto">
          <a:xfrm>
            <a:off x="8893175" y="3806825"/>
            <a:ext cx="3063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66FF99"/>
                </a:solidFill>
              </a:rPr>
              <a:t>●</a:t>
            </a:r>
          </a:p>
        </p:txBody>
      </p:sp>
      <p:sp>
        <p:nvSpPr>
          <p:cNvPr id="8227201" name="Rectangle 385"/>
          <p:cNvSpPr>
            <a:spLocks noChangeArrowheads="1"/>
          </p:cNvSpPr>
          <p:nvPr/>
        </p:nvSpPr>
        <p:spPr bwMode="auto">
          <a:xfrm>
            <a:off x="8893175" y="2395538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8227203" name="Rectangle 387"/>
          <p:cNvSpPr>
            <a:spLocks noChangeArrowheads="1"/>
          </p:cNvSpPr>
          <p:nvPr/>
        </p:nvSpPr>
        <p:spPr bwMode="auto">
          <a:xfrm>
            <a:off x="8893175" y="1689100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9933"/>
                </a:solidFill>
              </a:rPr>
              <a:t>●</a:t>
            </a:r>
          </a:p>
        </p:txBody>
      </p:sp>
      <p:sp>
        <p:nvSpPr>
          <p:cNvPr id="8227204" name="Rectangle 388"/>
          <p:cNvSpPr>
            <a:spLocks noChangeArrowheads="1"/>
          </p:cNvSpPr>
          <p:nvPr/>
        </p:nvSpPr>
        <p:spPr bwMode="auto">
          <a:xfrm>
            <a:off x="8893175" y="2779713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8227205" name="Rectangle 389"/>
          <p:cNvSpPr>
            <a:spLocks noChangeArrowheads="1"/>
          </p:cNvSpPr>
          <p:nvPr/>
        </p:nvSpPr>
        <p:spPr bwMode="auto">
          <a:xfrm>
            <a:off x="8893175" y="4416425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9933"/>
                </a:solidFill>
              </a:rPr>
              <a:t>●</a:t>
            </a:r>
          </a:p>
        </p:txBody>
      </p:sp>
      <p:sp>
        <p:nvSpPr>
          <p:cNvPr id="8227206" name="Rectangle 390"/>
          <p:cNvSpPr>
            <a:spLocks noChangeArrowheads="1"/>
          </p:cNvSpPr>
          <p:nvPr/>
        </p:nvSpPr>
        <p:spPr bwMode="auto">
          <a:xfrm>
            <a:off x="7165975" y="673100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227207" name="Rectangle 391"/>
          <p:cNvSpPr>
            <a:spLocks noChangeArrowheads="1"/>
          </p:cNvSpPr>
          <p:nvPr/>
        </p:nvSpPr>
        <p:spPr bwMode="auto">
          <a:xfrm>
            <a:off x="7175500" y="817563"/>
            <a:ext cx="3063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9933"/>
                </a:solidFill>
              </a:rPr>
              <a:t>●</a:t>
            </a:r>
          </a:p>
        </p:txBody>
      </p:sp>
      <p:sp>
        <p:nvSpPr>
          <p:cNvPr id="8227208" name="Text Box 128"/>
          <p:cNvSpPr txBox="1">
            <a:spLocks noChangeArrowheads="1"/>
          </p:cNvSpPr>
          <p:nvPr/>
        </p:nvSpPr>
        <p:spPr bwMode="auto">
          <a:xfrm>
            <a:off x="7439025" y="931863"/>
            <a:ext cx="13446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Projeto conceitual elaborado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7209" name="Rectangle 393"/>
          <p:cNvSpPr>
            <a:spLocks noChangeArrowheads="1"/>
          </p:cNvSpPr>
          <p:nvPr/>
        </p:nvSpPr>
        <p:spPr bwMode="auto">
          <a:xfrm>
            <a:off x="7177088" y="962025"/>
            <a:ext cx="3063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8227210" name="Text Box 128"/>
          <p:cNvSpPr txBox="1">
            <a:spLocks noChangeArrowheads="1"/>
          </p:cNvSpPr>
          <p:nvPr/>
        </p:nvSpPr>
        <p:spPr bwMode="auto">
          <a:xfrm>
            <a:off x="7432675" y="1068388"/>
            <a:ext cx="16779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Projeto de engenharia desenvolvido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7211" name="Rectangle 395"/>
          <p:cNvSpPr>
            <a:spLocks noChangeArrowheads="1"/>
          </p:cNvSpPr>
          <p:nvPr/>
        </p:nvSpPr>
        <p:spPr bwMode="auto">
          <a:xfrm>
            <a:off x="7178675" y="1090613"/>
            <a:ext cx="3063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66FF99"/>
                </a:solidFill>
              </a:rPr>
              <a:t>●</a:t>
            </a:r>
          </a:p>
        </p:txBody>
      </p:sp>
      <p:sp>
        <p:nvSpPr>
          <p:cNvPr id="8227212" name="Text Box 128"/>
          <p:cNvSpPr txBox="1">
            <a:spLocks noChangeArrowheads="1"/>
          </p:cNvSpPr>
          <p:nvPr/>
        </p:nvSpPr>
        <p:spPr bwMode="auto">
          <a:xfrm>
            <a:off x="7434263" y="1204913"/>
            <a:ext cx="10779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 b="0">
                <a:latin typeface="Calibri" pitchFamily="34" charset="0"/>
              </a:rPr>
              <a:t>Projeto em andamento</a:t>
            </a:r>
            <a:endParaRPr lang="en-US" sz="900" b="0">
              <a:latin typeface="Calibri" pitchFamily="34" charset="0"/>
            </a:endParaRPr>
          </a:p>
        </p:txBody>
      </p:sp>
      <p:sp>
        <p:nvSpPr>
          <p:cNvPr id="8227217" name="AutoShape 86"/>
          <p:cNvSpPr>
            <a:spLocks noChangeAspect="1" noChangeArrowheads="1"/>
          </p:cNvSpPr>
          <p:nvPr/>
        </p:nvSpPr>
        <p:spPr bwMode="auto">
          <a:xfrm>
            <a:off x="3386138" y="5130800"/>
            <a:ext cx="115887" cy="114300"/>
          </a:xfrm>
          <a:prstGeom prst="flowChartConnector">
            <a:avLst/>
          </a:pr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000000"/>
                </a:solidFill>
              </a:rPr>
              <a:t>  1</a:t>
            </a:r>
          </a:p>
        </p:txBody>
      </p:sp>
      <p:sp>
        <p:nvSpPr>
          <p:cNvPr id="8227218" name="AutoShape 74"/>
          <p:cNvSpPr>
            <a:spLocks noChangeArrowheads="1"/>
          </p:cNvSpPr>
          <p:nvPr/>
        </p:nvSpPr>
        <p:spPr bwMode="auto">
          <a:xfrm>
            <a:off x="5149850" y="3051175"/>
            <a:ext cx="144463" cy="144463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8227219" name="AutoShape 116"/>
          <p:cNvSpPr>
            <a:spLocks noChangeArrowheads="1"/>
          </p:cNvSpPr>
          <p:nvPr/>
        </p:nvSpPr>
        <p:spPr bwMode="auto">
          <a:xfrm>
            <a:off x="5551488" y="2851150"/>
            <a:ext cx="144462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8227220" name="AutoShape 119"/>
          <p:cNvSpPr>
            <a:spLocks noChangeArrowheads="1"/>
          </p:cNvSpPr>
          <p:nvPr/>
        </p:nvSpPr>
        <p:spPr bwMode="auto">
          <a:xfrm>
            <a:off x="5268913" y="2589213"/>
            <a:ext cx="144462" cy="144462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8227221" name="AutoShape 120"/>
          <p:cNvSpPr>
            <a:spLocks noChangeArrowheads="1"/>
          </p:cNvSpPr>
          <p:nvPr/>
        </p:nvSpPr>
        <p:spPr bwMode="auto">
          <a:xfrm>
            <a:off x="5697538" y="2857500"/>
            <a:ext cx="142875" cy="144463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26</a:t>
            </a:r>
          </a:p>
        </p:txBody>
      </p:sp>
      <p:sp>
        <p:nvSpPr>
          <p:cNvPr id="8227222" name="Freeform 406"/>
          <p:cNvSpPr>
            <a:spLocks/>
          </p:cNvSpPr>
          <p:nvPr/>
        </p:nvSpPr>
        <p:spPr bwMode="auto">
          <a:xfrm>
            <a:off x="3098800" y="5237163"/>
            <a:ext cx="209550" cy="361950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54" y="102"/>
              </a:cxn>
              <a:cxn ang="0">
                <a:pos x="18" y="150"/>
              </a:cxn>
              <a:cxn ang="0">
                <a:pos x="0" y="228"/>
              </a:cxn>
            </a:cxnLst>
            <a:rect l="0" t="0" r="r" b="b"/>
            <a:pathLst>
              <a:path w="132" h="228">
                <a:moveTo>
                  <a:pt x="132" y="0"/>
                </a:moveTo>
                <a:cubicBezTo>
                  <a:pt x="113" y="56"/>
                  <a:pt x="94" y="62"/>
                  <a:pt x="54" y="102"/>
                </a:cubicBezTo>
                <a:cubicBezTo>
                  <a:pt x="46" y="126"/>
                  <a:pt x="39" y="136"/>
                  <a:pt x="18" y="150"/>
                </a:cubicBezTo>
                <a:cubicBezTo>
                  <a:pt x="10" y="175"/>
                  <a:pt x="0" y="201"/>
                  <a:pt x="0" y="228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223" name="AutoShape 137"/>
          <p:cNvSpPr>
            <a:spLocks noChangeArrowheads="1"/>
          </p:cNvSpPr>
          <p:nvPr/>
        </p:nvSpPr>
        <p:spPr bwMode="auto">
          <a:xfrm>
            <a:off x="3184525" y="5189538"/>
            <a:ext cx="144463" cy="144462"/>
          </a:xfrm>
          <a:prstGeom prst="flowChartConnector">
            <a:avLst/>
          </a:prstGeom>
          <a:solidFill>
            <a:srgbClr val="0099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113</a:t>
            </a:r>
          </a:p>
        </p:txBody>
      </p:sp>
      <p:sp>
        <p:nvSpPr>
          <p:cNvPr id="8227224" name="AutoShape 79"/>
          <p:cNvSpPr>
            <a:spLocks noChangeArrowheads="1"/>
          </p:cNvSpPr>
          <p:nvPr/>
        </p:nvSpPr>
        <p:spPr bwMode="auto">
          <a:xfrm>
            <a:off x="3136900" y="5349875"/>
            <a:ext cx="144463" cy="144463"/>
          </a:xfrm>
          <a:prstGeom prst="flowChartConnector">
            <a:avLst/>
          </a:prstGeom>
          <a:solidFill>
            <a:srgbClr val="00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54000" rIns="90000" bIns="46800" anchor="ctr"/>
          <a:lstStyle/>
          <a:p>
            <a:pPr algn="ctr" defTabSz="977900"/>
            <a:r>
              <a:rPr lang="pt-BR" sz="600">
                <a:solidFill>
                  <a:srgbClr val="FFFFFF"/>
                </a:solidFill>
              </a:rPr>
              <a:t> 114</a:t>
            </a:r>
          </a:p>
        </p:txBody>
      </p:sp>
      <p:sp>
        <p:nvSpPr>
          <p:cNvPr id="8227265" name="Rectangle 449"/>
          <p:cNvSpPr>
            <a:spLocks noChangeArrowheads="1"/>
          </p:cNvSpPr>
          <p:nvPr/>
        </p:nvSpPr>
        <p:spPr bwMode="auto">
          <a:xfrm>
            <a:off x="8891588" y="5345113"/>
            <a:ext cx="306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9933"/>
                </a:solidFill>
              </a:rPr>
              <a:t>●</a:t>
            </a:r>
          </a:p>
        </p:txBody>
      </p:sp>
      <p:sp>
        <p:nvSpPr>
          <p:cNvPr id="8227266" name="Rectangle 450"/>
          <p:cNvSpPr>
            <a:spLocks noChangeArrowheads="1"/>
          </p:cNvSpPr>
          <p:nvPr/>
        </p:nvSpPr>
        <p:spPr bwMode="auto">
          <a:xfrm>
            <a:off x="8891588" y="5048250"/>
            <a:ext cx="306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60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8227269" name="Freeform 156"/>
          <p:cNvSpPr>
            <a:spLocks/>
          </p:cNvSpPr>
          <p:nvPr/>
        </p:nvSpPr>
        <p:spPr bwMode="auto">
          <a:xfrm>
            <a:off x="4251325" y="1974850"/>
            <a:ext cx="120650" cy="325438"/>
          </a:xfrm>
          <a:custGeom>
            <a:avLst/>
            <a:gdLst>
              <a:gd name="T0" fmla="*/ 2147483647 w 76"/>
              <a:gd name="T1" fmla="*/ 2147483647 h 124"/>
              <a:gd name="T2" fmla="*/ 2147483647 w 76"/>
              <a:gd name="T3" fmla="*/ 2147483647 h 124"/>
              <a:gd name="T4" fmla="*/ 2147483647 w 76"/>
              <a:gd name="T5" fmla="*/ 2147483647 h 124"/>
              <a:gd name="T6" fmla="*/ 2147483647 w 76"/>
              <a:gd name="T7" fmla="*/ 0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24"/>
              <a:gd name="T14" fmla="*/ 76 w 76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24">
                <a:moveTo>
                  <a:pt x="50" y="124"/>
                </a:moveTo>
                <a:cubicBezTo>
                  <a:pt x="44" y="89"/>
                  <a:pt x="42" y="97"/>
                  <a:pt x="13" y="86"/>
                </a:cubicBezTo>
                <a:cubicBezTo>
                  <a:pt x="0" y="52"/>
                  <a:pt x="21" y="50"/>
                  <a:pt x="50" y="43"/>
                </a:cubicBezTo>
                <a:cubicBezTo>
                  <a:pt x="76" y="26"/>
                  <a:pt x="67" y="39"/>
                  <a:pt x="67" y="0"/>
                </a:cubicBezTo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7271" name="Freeform 455"/>
          <p:cNvSpPr>
            <a:spLocks/>
          </p:cNvSpPr>
          <p:nvPr/>
        </p:nvSpPr>
        <p:spPr bwMode="auto">
          <a:xfrm>
            <a:off x="4203700" y="1628775"/>
            <a:ext cx="144463" cy="336550"/>
          </a:xfrm>
          <a:custGeom>
            <a:avLst/>
            <a:gdLst/>
            <a:ahLst/>
            <a:cxnLst>
              <a:cxn ang="0">
                <a:pos x="91" y="212"/>
              </a:cxn>
              <a:cxn ang="0">
                <a:pos x="60" y="126"/>
              </a:cxn>
              <a:cxn ang="0">
                <a:pos x="25" y="116"/>
              </a:cxn>
              <a:cxn ang="0">
                <a:pos x="0" y="0"/>
              </a:cxn>
            </a:cxnLst>
            <a:rect l="0" t="0" r="r" b="b"/>
            <a:pathLst>
              <a:path w="91" h="212">
                <a:moveTo>
                  <a:pt x="91" y="212"/>
                </a:moveTo>
                <a:cubicBezTo>
                  <a:pt x="84" y="182"/>
                  <a:pt x="70" y="155"/>
                  <a:pt x="60" y="126"/>
                </a:cubicBezTo>
                <a:cubicBezTo>
                  <a:pt x="59" y="124"/>
                  <a:pt x="34" y="118"/>
                  <a:pt x="25" y="116"/>
                </a:cubicBezTo>
                <a:cubicBezTo>
                  <a:pt x="12" y="77"/>
                  <a:pt x="31" y="31"/>
                  <a:pt x="0" y="0"/>
                </a:cubicBezTo>
              </a:path>
            </a:pathLst>
          </a:custGeom>
          <a:noFill/>
          <a:ln w="38100" cap="flat" cmpd="sng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034" name="Text Box 326"/>
          <p:cNvSpPr txBox="1">
            <a:spLocks noChangeAspect="1" noChangeArrowheads="1"/>
          </p:cNvSpPr>
          <p:nvPr/>
        </p:nvSpPr>
        <p:spPr bwMode="auto">
          <a:xfrm>
            <a:off x="3679825" y="1912938"/>
            <a:ext cx="638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Pedra Branca do Amapari</a:t>
            </a:r>
          </a:p>
        </p:txBody>
      </p:sp>
      <p:sp>
        <p:nvSpPr>
          <p:cNvPr id="8227272" name="Freeform 101"/>
          <p:cNvSpPr>
            <a:spLocks/>
          </p:cNvSpPr>
          <p:nvPr/>
        </p:nvSpPr>
        <p:spPr bwMode="auto">
          <a:xfrm flipH="1">
            <a:off x="4533900" y="3436938"/>
            <a:ext cx="39688" cy="141287"/>
          </a:xfrm>
          <a:custGeom>
            <a:avLst/>
            <a:gdLst>
              <a:gd name="T0" fmla="*/ 2147483647 w 237"/>
              <a:gd name="T1" fmla="*/ 0 h 237"/>
              <a:gd name="T2" fmla="*/ 2147483647 w 237"/>
              <a:gd name="T3" fmla="*/ 2147483647 h 237"/>
              <a:gd name="T4" fmla="*/ 2147483647 w 237"/>
              <a:gd name="T5" fmla="*/ 2147483647 h 237"/>
              <a:gd name="T6" fmla="*/ 2147483647 w 237"/>
              <a:gd name="T7" fmla="*/ 2147483647 h 237"/>
              <a:gd name="T8" fmla="*/ 2147483647 w 237"/>
              <a:gd name="T9" fmla="*/ 2147483647 h 237"/>
              <a:gd name="T10" fmla="*/ 2147483647 w 237"/>
              <a:gd name="T11" fmla="*/ 2147483647 h 237"/>
              <a:gd name="T12" fmla="*/ 2147483647 w 237"/>
              <a:gd name="T13" fmla="*/ 2147483647 h 237"/>
              <a:gd name="T14" fmla="*/ 0 w 237"/>
              <a:gd name="T15" fmla="*/ 2147483647 h 2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237"/>
              <a:gd name="T26" fmla="*/ 237 w 237"/>
              <a:gd name="T27" fmla="*/ 237 h 2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237">
                <a:moveTo>
                  <a:pt x="237" y="0"/>
                </a:moveTo>
                <a:cubicBezTo>
                  <a:pt x="223" y="5"/>
                  <a:pt x="222" y="18"/>
                  <a:pt x="216" y="30"/>
                </a:cubicBezTo>
                <a:cubicBezTo>
                  <a:pt x="210" y="42"/>
                  <a:pt x="199" y="50"/>
                  <a:pt x="192" y="60"/>
                </a:cubicBezTo>
                <a:cubicBezTo>
                  <a:pt x="178" y="80"/>
                  <a:pt x="173" y="102"/>
                  <a:pt x="153" y="117"/>
                </a:cubicBezTo>
                <a:cubicBezTo>
                  <a:pt x="149" y="130"/>
                  <a:pt x="136" y="140"/>
                  <a:pt x="123" y="144"/>
                </a:cubicBezTo>
                <a:cubicBezTo>
                  <a:pt x="110" y="157"/>
                  <a:pt x="100" y="170"/>
                  <a:pt x="87" y="183"/>
                </a:cubicBezTo>
                <a:cubicBezTo>
                  <a:pt x="73" y="197"/>
                  <a:pt x="53" y="202"/>
                  <a:pt x="39" y="216"/>
                </a:cubicBezTo>
                <a:cubicBezTo>
                  <a:pt x="33" y="233"/>
                  <a:pt x="17" y="237"/>
                  <a:pt x="0" y="237"/>
                </a:cubicBezTo>
              </a:path>
            </a:pathLst>
          </a:custGeom>
          <a:noFill/>
          <a:ln w="3810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273" name="Text Box 326"/>
          <p:cNvSpPr txBox="1">
            <a:spLocks noChangeArrowheads="1"/>
          </p:cNvSpPr>
          <p:nvPr/>
        </p:nvSpPr>
        <p:spPr bwMode="auto">
          <a:xfrm>
            <a:off x="3887788" y="3511550"/>
            <a:ext cx="663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700" b="0">
                <a:solidFill>
                  <a:srgbClr val="5F5F5F"/>
                </a:solidFill>
                <a:latin typeface="Calibri" pitchFamily="34" charset="0"/>
              </a:rPr>
              <a:t>Canaã dos Carajas</a:t>
            </a:r>
          </a:p>
        </p:txBody>
      </p:sp>
      <p:sp>
        <p:nvSpPr>
          <p:cNvPr id="8227274" name="Oval 250"/>
          <p:cNvSpPr>
            <a:spLocks noChangeArrowheads="1"/>
          </p:cNvSpPr>
          <p:nvPr/>
        </p:nvSpPr>
        <p:spPr bwMode="auto">
          <a:xfrm>
            <a:off x="4527550" y="3514725"/>
            <a:ext cx="60325" cy="52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6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79688" y="200025"/>
            <a:ext cx="6527800" cy="320675"/>
          </a:xfrm>
        </p:spPr>
        <p:txBody>
          <a:bodyPr/>
          <a:lstStyle/>
          <a:p>
            <a:pPr defTabSz="895350"/>
            <a:r>
              <a:rPr lang="pt-BR"/>
              <a:t>Plano de Implementação e Próximos Passos</a:t>
            </a:r>
          </a:p>
        </p:txBody>
      </p:sp>
      <p:sp>
        <p:nvSpPr>
          <p:cNvPr id="8316931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925" y="6519863"/>
            <a:ext cx="9028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</a:t>
            </a:r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Fonte:	Análise Macrologistica</a:t>
            </a:r>
          </a:p>
        </p:txBody>
      </p:sp>
      <p:sp>
        <p:nvSpPr>
          <p:cNvPr id="83169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869950"/>
            <a:ext cx="7589838" cy="4381500"/>
          </a:xfrm>
          <a:noFill/>
        </p:spPr>
        <p:txBody>
          <a:bodyPr/>
          <a:lstStyle/>
          <a:p>
            <a:pPr marL="287338" lvl="1" indent="-285750" defTabSz="895350"/>
            <a:endParaRPr lang="pt-BR" sz="1200"/>
          </a:p>
          <a:p>
            <a:pPr marL="342900" indent="-342900" defTabSz="895350"/>
            <a:r>
              <a:rPr kumimoji="1" lang="pt-BR" sz="1200"/>
              <a:t>Para possibilitar a implantação do Projeto Norte Competitivo, uma série de etapas vem sendo executada:</a:t>
            </a:r>
          </a:p>
          <a:p>
            <a:pPr marL="342900" indent="-342900" defTabSz="895350"/>
            <a:endParaRPr kumimoji="1" lang="pt-BR" sz="1200"/>
          </a:p>
          <a:p>
            <a:pPr marL="287338" lvl="1" indent="-285750" defTabSz="895350"/>
            <a:r>
              <a:rPr lang="pt-BR" sz="1200"/>
              <a:t>Apresentação do Projeto NORTE COMPETITIVO em todos os estados envolvidos</a:t>
            </a:r>
          </a:p>
          <a:p>
            <a:pPr marL="1200150" lvl="2" indent="-285750" defTabSz="895350"/>
            <a:r>
              <a:rPr lang="pt-BR" sz="1200"/>
              <a:t>Foco nos resultados obtidos em cada estado</a:t>
            </a:r>
          </a:p>
          <a:p>
            <a:pPr marL="1200150" lvl="2" indent="-285750" defTabSz="895350"/>
            <a:r>
              <a:rPr lang="pt-BR" sz="1200"/>
              <a:t>Validação das conclusões</a:t>
            </a:r>
          </a:p>
          <a:p>
            <a:pPr marL="1200150" lvl="2" indent="-285750" defTabSz="895350"/>
            <a:r>
              <a:rPr lang="pt-BR" sz="1200"/>
              <a:t>Participantes: Empresas privadas, Associações Produtivas, Setor Público Estadual, Imprensa </a:t>
            </a:r>
          </a:p>
          <a:p>
            <a:pPr marL="287338" lvl="1" indent="-285750" defTabSz="895350"/>
            <a:endParaRPr lang="pt-BR" sz="1200"/>
          </a:p>
          <a:p>
            <a:pPr marL="287338" lvl="1" indent="-285750" defTabSz="895350"/>
            <a:r>
              <a:rPr lang="pt-BR" sz="1200"/>
              <a:t>Apresentação do Projeto NORTE COMPETITIVO aos governadores de estado e ao governo federal</a:t>
            </a:r>
          </a:p>
          <a:p>
            <a:pPr marL="1200150" lvl="2" indent="-285750" defTabSz="895350"/>
            <a:r>
              <a:rPr lang="pt-BR" sz="1200"/>
              <a:t>Apresentação no fórum dos governadores da Amazônia Legal</a:t>
            </a:r>
          </a:p>
          <a:p>
            <a:pPr marL="1200150" lvl="2" indent="-285750" defTabSz="895350"/>
            <a:r>
              <a:rPr lang="pt-BR" sz="1200"/>
              <a:t>Evento em Brasília com a participação das Agências Reguladoras, Ministérios e Autarquias Federais, Senadores e Deputados da Amazônia Legal</a:t>
            </a:r>
          </a:p>
          <a:p>
            <a:pPr marL="287338" lvl="1" indent="-285750" defTabSz="895350"/>
            <a:endParaRPr lang="pt-BR" sz="1200"/>
          </a:p>
          <a:p>
            <a:pPr marL="287338" lvl="1" indent="-285750" defTabSz="895350"/>
            <a:r>
              <a:rPr lang="pt-BR" sz="1200"/>
              <a:t>Ampla divulgação do Projeto junto aos meios de comunicação através do </a:t>
            </a:r>
          </a:p>
          <a:p>
            <a:pPr marL="1200150" lvl="2" indent="-285750" defTabSz="895350"/>
            <a:r>
              <a:rPr lang="pt-BR" sz="1200"/>
              <a:t>Assessorias de imprensa do projeto e da CNI focando nos meios de âmbito nacional</a:t>
            </a:r>
          </a:p>
          <a:p>
            <a:pPr marL="1200150" lvl="2" indent="-285750" defTabSz="895350"/>
            <a:r>
              <a:rPr lang="pt-BR" sz="1200"/>
              <a:t>Assessoria de Imprensa de cada Federação focando nos meios de âmbito estadual</a:t>
            </a:r>
          </a:p>
          <a:p>
            <a:pPr marL="287338" lvl="1" indent="-285750" defTabSz="895350"/>
            <a:endParaRPr lang="pt-BR" sz="1200"/>
          </a:p>
          <a:p>
            <a:pPr marL="287338" lvl="1" indent="-285750" defTabSz="895350"/>
            <a:r>
              <a:rPr lang="pt-BR" sz="1200"/>
              <a:t>Criação de uma FORÇA TAREFA com dedicação plena, formada por um grupo multidisciplinar, que elaborará e implementará um  </a:t>
            </a:r>
            <a:r>
              <a:rPr lang="pt-BR" sz="1200" b="1" u="sng"/>
              <a:t>Plano de Ação conjunto</a:t>
            </a:r>
            <a:r>
              <a:rPr lang="pt-BR" sz="1200"/>
              <a:t>, visando a implantação dos projetos, com cronograma e responsabilidades bem definidas, possibilitando a mobilização dos atores envolvidos, sejam nos governos estaduais, bancadas estaduais e federais, organismos estaduais e federais, na iniciativa privada envolvida, organizações não governamentais e universidades públicas e privadas</a:t>
            </a:r>
          </a:p>
          <a:p>
            <a:pPr marL="287338" lvl="1" indent="-285750" defTabSz="895350"/>
            <a:endParaRPr lang="pt-BR" sz="1200"/>
          </a:p>
          <a:p>
            <a:pPr marL="1200150" lvl="2" indent="-285750" defTabSz="895350">
              <a:buFont typeface="Wingdings" pitchFamily="2" charset="2"/>
              <a:buNone/>
            </a:pPr>
            <a:endParaRPr lang="pt-BR" sz="1200"/>
          </a:p>
        </p:txBody>
      </p:sp>
      <p:grpSp>
        <p:nvGrpSpPr>
          <p:cNvPr id="8316933" name="Group 5"/>
          <p:cNvGrpSpPr>
            <a:grpSpLocks/>
          </p:cNvGrpSpPr>
          <p:nvPr/>
        </p:nvGrpSpPr>
        <p:grpSpPr bwMode="auto">
          <a:xfrm>
            <a:off x="2498725" y="5100638"/>
            <a:ext cx="4525963" cy="1025525"/>
            <a:chOff x="1574" y="3043"/>
            <a:chExt cx="2851" cy="646"/>
          </a:xfrm>
        </p:grpSpPr>
        <p:sp>
          <p:nvSpPr>
            <p:cNvPr id="8316934" name="Oval 6"/>
            <p:cNvSpPr>
              <a:spLocks noChangeArrowheads="1"/>
            </p:cNvSpPr>
            <p:nvPr/>
          </p:nvSpPr>
          <p:spPr bwMode="auto">
            <a:xfrm>
              <a:off x="2480" y="3337"/>
              <a:ext cx="997" cy="352"/>
            </a:xfrm>
            <a:prstGeom prst="ellipse">
              <a:avLst/>
            </a:prstGeom>
            <a:solidFill>
              <a:srgbClr val="0066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pPr algn="ctr" eaLnBrk="0" hangingPunct="0"/>
              <a:r>
                <a:rPr kumimoji="1" lang="pt-BR">
                  <a:solidFill>
                    <a:schemeClr val="tx2"/>
                  </a:solidFill>
                  <a:latin typeface="Tahoma" pitchFamily="34" charset="0"/>
                </a:rPr>
                <a:t>For</a:t>
              </a:r>
              <a:r>
                <a:rPr kumimoji="1" lang="en-US">
                  <a:solidFill>
                    <a:schemeClr val="tx2"/>
                  </a:solidFill>
                  <a:latin typeface="Tahoma" pitchFamily="34" charset="0"/>
                </a:rPr>
                <a:t>ç</a:t>
              </a:r>
              <a:r>
                <a:rPr kumimoji="1" lang="pt-BR">
                  <a:solidFill>
                    <a:schemeClr val="tx2"/>
                  </a:solidFill>
                  <a:latin typeface="Tahoma" pitchFamily="34" charset="0"/>
                </a:rPr>
                <a:t>a Tarefa</a:t>
              </a:r>
            </a:p>
          </p:txBody>
        </p:sp>
        <p:sp>
          <p:nvSpPr>
            <p:cNvPr id="8316935" name="Oval 7"/>
            <p:cNvSpPr>
              <a:spLocks noChangeArrowheads="1"/>
            </p:cNvSpPr>
            <p:nvPr/>
          </p:nvSpPr>
          <p:spPr bwMode="auto">
            <a:xfrm>
              <a:off x="3517" y="3442"/>
              <a:ext cx="817" cy="244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pPr algn="ctr" eaLnBrk="0" hangingPunct="0"/>
              <a:r>
                <a:rPr kumimoji="1" lang="pt-BR">
                  <a:solidFill>
                    <a:schemeClr val="bg1"/>
                  </a:solidFill>
                  <a:latin typeface="Tahoma" pitchFamily="34" charset="0"/>
                </a:rPr>
                <a:t>Financeira</a:t>
              </a:r>
            </a:p>
          </p:txBody>
        </p:sp>
        <p:sp>
          <p:nvSpPr>
            <p:cNvPr id="8316936" name="Oval 8"/>
            <p:cNvSpPr>
              <a:spLocks noChangeArrowheads="1"/>
            </p:cNvSpPr>
            <p:nvPr/>
          </p:nvSpPr>
          <p:spPr bwMode="auto">
            <a:xfrm>
              <a:off x="3498" y="3043"/>
              <a:ext cx="927" cy="244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pPr algn="ctr" eaLnBrk="0" hangingPunct="0"/>
              <a:r>
                <a:rPr kumimoji="1" lang="pt-BR">
                  <a:solidFill>
                    <a:schemeClr val="bg1"/>
                  </a:solidFill>
                  <a:latin typeface="Tahoma" pitchFamily="34" charset="0"/>
                </a:rPr>
                <a:t>Institucional</a:t>
              </a:r>
            </a:p>
          </p:txBody>
        </p:sp>
        <p:sp>
          <p:nvSpPr>
            <p:cNvPr id="8316937" name="Oval 9"/>
            <p:cNvSpPr>
              <a:spLocks noChangeArrowheads="1"/>
            </p:cNvSpPr>
            <p:nvPr/>
          </p:nvSpPr>
          <p:spPr bwMode="auto">
            <a:xfrm>
              <a:off x="1574" y="3394"/>
              <a:ext cx="817" cy="244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pPr algn="ctr" eaLnBrk="0" hangingPunct="0"/>
              <a:r>
                <a:rPr kumimoji="1" lang="pt-BR">
                  <a:solidFill>
                    <a:schemeClr val="bg1"/>
                  </a:solidFill>
                  <a:latin typeface="Tahoma" pitchFamily="34" charset="0"/>
                </a:rPr>
                <a:t>Ambiental</a:t>
              </a:r>
            </a:p>
          </p:txBody>
        </p:sp>
        <p:sp>
          <p:nvSpPr>
            <p:cNvPr id="8316938" name="Oval 10"/>
            <p:cNvSpPr>
              <a:spLocks noChangeArrowheads="1"/>
            </p:cNvSpPr>
            <p:nvPr/>
          </p:nvSpPr>
          <p:spPr bwMode="auto">
            <a:xfrm>
              <a:off x="1597" y="3065"/>
              <a:ext cx="817" cy="244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pPr algn="ctr" eaLnBrk="0" hangingPunct="0"/>
              <a:r>
                <a:rPr kumimoji="1" lang="pt-BR">
                  <a:solidFill>
                    <a:schemeClr val="bg1"/>
                  </a:solidFill>
                  <a:latin typeface="Tahoma" pitchFamily="34" charset="0"/>
                </a:rPr>
                <a:t>Jurídica</a:t>
              </a:r>
            </a:p>
          </p:txBody>
        </p:sp>
        <p:sp>
          <p:nvSpPr>
            <p:cNvPr id="8316939" name="Line 11"/>
            <p:cNvSpPr>
              <a:spLocks noChangeShapeType="1"/>
            </p:cNvSpPr>
            <p:nvPr/>
          </p:nvSpPr>
          <p:spPr bwMode="auto">
            <a:xfrm>
              <a:off x="2399" y="3214"/>
              <a:ext cx="338" cy="15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endParaRPr lang="pt-BR"/>
            </a:p>
          </p:txBody>
        </p:sp>
        <p:sp>
          <p:nvSpPr>
            <p:cNvPr id="8316940" name="Line 12"/>
            <p:cNvSpPr>
              <a:spLocks noChangeShapeType="1"/>
            </p:cNvSpPr>
            <p:nvPr/>
          </p:nvSpPr>
          <p:spPr bwMode="auto">
            <a:xfrm flipV="1">
              <a:off x="3283" y="3214"/>
              <a:ext cx="276" cy="16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endParaRPr lang="pt-BR"/>
            </a:p>
          </p:txBody>
        </p:sp>
        <p:sp>
          <p:nvSpPr>
            <p:cNvPr id="8316941" name="Line 13"/>
            <p:cNvSpPr>
              <a:spLocks noChangeShapeType="1"/>
            </p:cNvSpPr>
            <p:nvPr/>
          </p:nvSpPr>
          <p:spPr bwMode="auto">
            <a:xfrm flipV="1">
              <a:off x="2367" y="3514"/>
              <a:ext cx="110" cy="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endParaRPr lang="pt-BR"/>
            </a:p>
          </p:txBody>
        </p:sp>
        <p:sp>
          <p:nvSpPr>
            <p:cNvPr id="8316942" name="Line 14"/>
            <p:cNvSpPr>
              <a:spLocks noChangeShapeType="1"/>
            </p:cNvSpPr>
            <p:nvPr/>
          </p:nvSpPr>
          <p:spPr bwMode="auto">
            <a:xfrm flipV="1">
              <a:off x="3439" y="3556"/>
              <a:ext cx="142" cy="1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endParaRPr lang="pt-BR"/>
            </a:p>
          </p:txBody>
        </p:sp>
      </p:grpSp>
      <p:sp>
        <p:nvSpPr>
          <p:cNvPr id="8316943" name="Freeform 15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9034463" y="1350963"/>
            <a:ext cx="301625" cy="288925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2" y="83"/>
              </a:cxn>
              <a:cxn ang="0">
                <a:pos x="18" y="90"/>
              </a:cxn>
              <a:cxn ang="0">
                <a:pos x="27" y="105"/>
              </a:cxn>
              <a:cxn ang="0">
                <a:pos x="36" y="126"/>
              </a:cxn>
              <a:cxn ang="0">
                <a:pos x="37" y="131"/>
              </a:cxn>
              <a:cxn ang="0">
                <a:pos x="48" y="123"/>
              </a:cxn>
              <a:cxn ang="0">
                <a:pos x="58" y="117"/>
              </a:cxn>
              <a:cxn ang="0">
                <a:pos x="62" y="107"/>
              </a:cxn>
              <a:cxn ang="0">
                <a:pos x="76" y="85"/>
              </a:cxn>
              <a:cxn ang="0">
                <a:pos x="98" y="55"/>
              </a:cxn>
              <a:cxn ang="0">
                <a:pos x="121" y="30"/>
              </a:cxn>
              <a:cxn ang="0">
                <a:pos x="135" y="15"/>
              </a:cxn>
              <a:cxn ang="0">
                <a:pos x="147" y="5"/>
              </a:cxn>
              <a:cxn ang="0">
                <a:pos x="143" y="0"/>
              </a:cxn>
              <a:cxn ang="0">
                <a:pos x="131" y="7"/>
              </a:cxn>
              <a:cxn ang="0">
                <a:pos x="115" y="19"/>
              </a:cxn>
              <a:cxn ang="0">
                <a:pos x="99" y="32"/>
              </a:cxn>
              <a:cxn ang="0">
                <a:pos x="80" y="52"/>
              </a:cxn>
              <a:cxn ang="0">
                <a:pos x="64" y="69"/>
              </a:cxn>
              <a:cxn ang="0">
                <a:pos x="57" y="80"/>
              </a:cxn>
              <a:cxn ang="0">
                <a:pos x="49" y="90"/>
              </a:cxn>
              <a:cxn ang="0">
                <a:pos x="46" y="96"/>
              </a:cxn>
              <a:cxn ang="0">
                <a:pos x="43" y="88"/>
              </a:cxn>
              <a:cxn ang="0">
                <a:pos x="40" y="82"/>
              </a:cxn>
              <a:cxn ang="0">
                <a:pos x="36" y="75"/>
              </a:cxn>
              <a:cxn ang="0">
                <a:pos x="32" y="70"/>
              </a:cxn>
              <a:cxn ang="0">
                <a:pos x="27" y="68"/>
              </a:cxn>
              <a:cxn ang="0">
                <a:pos x="22" y="68"/>
              </a:cxn>
              <a:cxn ang="0">
                <a:pos x="19" y="69"/>
              </a:cxn>
              <a:cxn ang="0">
                <a:pos x="14" y="72"/>
              </a:cxn>
              <a:cxn ang="0">
                <a:pos x="10" y="75"/>
              </a:cxn>
              <a:cxn ang="0">
                <a:pos x="0" y="76"/>
              </a:cxn>
            </a:cxnLst>
            <a:rect l="0" t="0" r="r" b="b"/>
            <a:pathLst>
              <a:path w="147" h="131">
                <a:moveTo>
                  <a:pt x="0" y="76"/>
                </a:moveTo>
                <a:lnTo>
                  <a:pt x="12" y="83"/>
                </a:lnTo>
                <a:lnTo>
                  <a:pt x="18" y="90"/>
                </a:lnTo>
                <a:lnTo>
                  <a:pt x="27" y="105"/>
                </a:lnTo>
                <a:lnTo>
                  <a:pt x="36" y="126"/>
                </a:lnTo>
                <a:lnTo>
                  <a:pt x="37" y="131"/>
                </a:lnTo>
                <a:lnTo>
                  <a:pt x="48" y="123"/>
                </a:lnTo>
                <a:lnTo>
                  <a:pt x="58" y="117"/>
                </a:lnTo>
                <a:lnTo>
                  <a:pt x="62" y="107"/>
                </a:lnTo>
                <a:lnTo>
                  <a:pt x="76" y="85"/>
                </a:lnTo>
                <a:lnTo>
                  <a:pt x="98" y="55"/>
                </a:lnTo>
                <a:lnTo>
                  <a:pt x="121" y="30"/>
                </a:lnTo>
                <a:lnTo>
                  <a:pt x="135" y="15"/>
                </a:lnTo>
                <a:lnTo>
                  <a:pt x="147" y="5"/>
                </a:lnTo>
                <a:lnTo>
                  <a:pt x="143" y="0"/>
                </a:lnTo>
                <a:lnTo>
                  <a:pt x="131" y="7"/>
                </a:lnTo>
                <a:lnTo>
                  <a:pt x="115" y="19"/>
                </a:lnTo>
                <a:lnTo>
                  <a:pt x="99" y="32"/>
                </a:lnTo>
                <a:lnTo>
                  <a:pt x="80" y="52"/>
                </a:lnTo>
                <a:lnTo>
                  <a:pt x="64" y="69"/>
                </a:lnTo>
                <a:lnTo>
                  <a:pt x="57" y="80"/>
                </a:lnTo>
                <a:lnTo>
                  <a:pt x="49" y="90"/>
                </a:lnTo>
                <a:lnTo>
                  <a:pt x="46" y="96"/>
                </a:lnTo>
                <a:lnTo>
                  <a:pt x="43" y="88"/>
                </a:lnTo>
                <a:lnTo>
                  <a:pt x="40" y="82"/>
                </a:lnTo>
                <a:lnTo>
                  <a:pt x="36" y="75"/>
                </a:lnTo>
                <a:lnTo>
                  <a:pt x="32" y="70"/>
                </a:lnTo>
                <a:lnTo>
                  <a:pt x="27" y="68"/>
                </a:lnTo>
                <a:lnTo>
                  <a:pt x="22" y="68"/>
                </a:lnTo>
                <a:lnTo>
                  <a:pt x="19" y="69"/>
                </a:lnTo>
                <a:lnTo>
                  <a:pt x="14" y="72"/>
                </a:lnTo>
                <a:lnTo>
                  <a:pt x="10" y="75"/>
                </a:lnTo>
                <a:lnTo>
                  <a:pt x="0" y="76"/>
                </a:lnTo>
                <a:close/>
              </a:path>
            </a:pathLst>
          </a:custGeom>
          <a:solidFill>
            <a:schemeClr val="tx2"/>
          </a:solidFill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16944" name="Text Box 16"/>
          <p:cNvSpPr txBox="1">
            <a:spLocks noChangeArrowheads="1"/>
          </p:cNvSpPr>
          <p:nvPr/>
        </p:nvSpPr>
        <p:spPr bwMode="auto">
          <a:xfrm>
            <a:off x="8891588" y="833438"/>
            <a:ext cx="72548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500">
                <a:solidFill>
                  <a:schemeClr val="tx2"/>
                </a:solidFill>
              </a:rPr>
              <a:t>Status</a:t>
            </a:r>
          </a:p>
        </p:txBody>
      </p:sp>
      <p:sp>
        <p:nvSpPr>
          <p:cNvPr id="52230" name="Line 9"/>
          <p:cNvSpPr>
            <a:spLocks noChangeShapeType="1"/>
          </p:cNvSpPr>
          <p:nvPr/>
        </p:nvSpPr>
        <p:spPr bwMode="auto">
          <a:xfrm>
            <a:off x="8596313" y="1114425"/>
            <a:ext cx="1133475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pt-BR" sz="2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16946" name="Freeform 18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9034463" y="3371850"/>
            <a:ext cx="301625" cy="288925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2" y="83"/>
              </a:cxn>
              <a:cxn ang="0">
                <a:pos x="18" y="90"/>
              </a:cxn>
              <a:cxn ang="0">
                <a:pos x="27" y="105"/>
              </a:cxn>
              <a:cxn ang="0">
                <a:pos x="36" y="126"/>
              </a:cxn>
              <a:cxn ang="0">
                <a:pos x="37" y="131"/>
              </a:cxn>
              <a:cxn ang="0">
                <a:pos x="48" y="123"/>
              </a:cxn>
              <a:cxn ang="0">
                <a:pos x="58" y="117"/>
              </a:cxn>
              <a:cxn ang="0">
                <a:pos x="62" y="107"/>
              </a:cxn>
              <a:cxn ang="0">
                <a:pos x="76" y="85"/>
              </a:cxn>
              <a:cxn ang="0">
                <a:pos x="98" y="55"/>
              </a:cxn>
              <a:cxn ang="0">
                <a:pos x="121" y="30"/>
              </a:cxn>
              <a:cxn ang="0">
                <a:pos x="135" y="15"/>
              </a:cxn>
              <a:cxn ang="0">
                <a:pos x="147" y="5"/>
              </a:cxn>
              <a:cxn ang="0">
                <a:pos x="143" y="0"/>
              </a:cxn>
              <a:cxn ang="0">
                <a:pos x="131" y="7"/>
              </a:cxn>
              <a:cxn ang="0">
                <a:pos x="115" y="19"/>
              </a:cxn>
              <a:cxn ang="0">
                <a:pos x="99" y="32"/>
              </a:cxn>
              <a:cxn ang="0">
                <a:pos x="80" y="52"/>
              </a:cxn>
              <a:cxn ang="0">
                <a:pos x="64" y="69"/>
              </a:cxn>
              <a:cxn ang="0">
                <a:pos x="57" y="80"/>
              </a:cxn>
              <a:cxn ang="0">
                <a:pos x="49" y="90"/>
              </a:cxn>
              <a:cxn ang="0">
                <a:pos x="46" y="96"/>
              </a:cxn>
              <a:cxn ang="0">
                <a:pos x="43" y="88"/>
              </a:cxn>
              <a:cxn ang="0">
                <a:pos x="40" y="82"/>
              </a:cxn>
              <a:cxn ang="0">
                <a:pos x="36" y="75"/>
              </a:cxn>
              <a:cxn ang="0">
                <a:pos x="32" y="70"/>
              </a:cxn>
              <a:cxn ang="0">
                <a:pos x="27" y="68"/>
              </a:cxn>
              <a:cxn ang="0">
                <a:pos x="22" y="68"/>
              </a:cxn>
              <a:cxn ang="0">
                <a:pos x="19" y="69"/>
              </a:cxn>
              <a:cxn ang="0">
                <a:pos x="14" y="72"/>
              </a:cxn>
              <a:cxn ang="0">
                <a:pos x="10" y="75"/>
              </a:cxn>
              <a:cxn ang="0">
                <a:pos x="0" y="76"/>
              </a:cxn>
            </a:cxnLst>
            <a:rect l="0" t="0" r="r" b="b"/>
            <a:pathLst>
              <a:path w="147" h="131">
                <a:moveTo>
                  <a:pt x="0" y="76"/>
                </a:moveTo>
                <a:lnTo>
                  <a:pt x="12" y="83"/>
                </a:lnTo>
                <a:lnTo>
                  <a:pt x="18" y="90"/>
                </a:lnTo>
                <a:lnTo>
                  <a:pt x="27" y="105"/>
                </a:lnTo>
                <a:lnTo>
                  <a:pt x="36" y="126"/>
                </a:lnTo>
                <a:lnTo>
                  <a:pt x="37" y="131"/>
                </a:lnTo>
                <a:lnTo>
                  <a:pt x="48" y="123"/>
                </a:lnTo>
                <a:lnTo>
                  <a:pt x="58" y="117"/>
                </a:lnTo>
                <a:lnTo>
                  <a:pt x="62" y="107"/>
                </a:lnTo>
                <a:lnTo>
                  <a:pt x="76" y="85"/>
                </a:lnTo>
                <a:lnTo>
                  <a:pt x="98" y="55"/>
                </a:lnTo>
                <a:lnTo>
                  <a:pt x="121" y="30"/>
                </a:lnTo>
                <a:lnTo>
                  <a:pt x="135" y="15"/>
                </a:lnTo>
                <a:lnTo>
                  <a:pt x="147" y="5"/>
                </a:lnTo>
                <a:lnTo>
                  <a:pt x="143" y="0"/>
                </a:lnTo>
                <a:lnTo>
                  <a:pt x="131" y="7"/>
                </a:lnTo>
                <a:lnTo>
                  <a:pt x="115" y="19"/>
                </a:lnTo>
                <a:lnTo>
                  <a:pt x="99" y="32"/>
                </a:lnTo>
                <a:lnTo>
                  <a:pt x="80" y="52"/>
                </a:lnTo>
                <a:lnTo>
                  <a:pt x="64" y="69"/>
                </a:lnTo>
                <a:lnTo>
                  <a:pt x="57" y="80"/>
                </a:lnTo>
                <a:lnTo>
                  <a:pt x="49" y="90"/>
                </a:lnTo>
                <a:lnTo>
                  <a:pt x="46" y="96"/>
                </a:lnTo>
                <a:lnTo>
                  <a:pt x="43" y="88"/>
                </a:lnTo>
                <a:lnTo>
                  <a:pt x="40" y="82"/>
                </a:lnTo>
                <a:lnTo>
                  <a:pt x="36" y="75"/>
                </a:lnTo>
                <a:lnTo>
                  <a:pt x="32" y="70"/>
                </a:lnTo>
                <a:lnTo>
                  <a:pt x="27" y="68"/>
                </a:lnTo>
                <a:lnTo>
                  <a:pt x="22" y="68"/>
                </a:lnTo>
                <a:lnTo>
                  <a:pt x="19" y="69"/>
                </a:lnTo>
                <a:lnTo>
                  <a:pt x="14" y="72"/>
                </a:lnTo>
                <a:lnTo>
                  <a:pt x="10" y="75"/>
                </a:lnTo>
                <a:lnTo>
                  <a:pt x="0" y="76"/>
                </a:lnTo>
                <a:close/>
              </a:path>
            </a:pathLst>
          </a:custGeom>
          <a:solidFill>
            <a:schemeClr val="tx2"/>
          </a:solidFill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16947" name="Freeform 19"/>
          <p:cNvSpPr>
            <a:spLocks/>
          </p:cNvSpPr>
          <p:nvPr>
            <p:custDataLst>
              <p:tags r:id="rId4"/>
            </p:custDataLst>
          </p:nvPr>
        </p:nvSpPr>
        <p:spPr bwMode="blackWhite">
          <a:xfrm>
            <a:off x="9010650" y="2647950"/>
            <a:ext cx="301625" cy="288925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2" y="83"/>
              </a:cxn>
              <a:cxn ang="0">
                <a:pos x="18" y="90"/>
              </a:cxn>
              <a:cxn ang="0">
                <a:pos x="27" y="105"/>
              </a:cxn>
              <a:cxn ang="0">
                <a:pos x="36" y="126"/>
              </a:cxn>
              <a:cxn ang="0">
                <a:pos x="37" y="131"/>
              </a:cxn>
              <a:cxn ang="0">
                <a:pos x="48" y="123"/>
              </a:cxn>
              <a:cxn ang="0">
                <a:pos x="58" y="117"/>
              </a:cxn>
              <a:cxn ang="0">
                <a:pos x="62" y="107"/>
              </a:cxn>
              <a:cxn ang="0">
                <a:pos x="76" y="85"/>
              </a:cxn>
              <a:cxn ang="0">
                <a:pos x="98" y="55"/>
              </a:cxn>
              <a:cxn ang="0">
                <a:pos x="121" y="30"/>
              </a:cxn>
              <a:cxn ang="0">
                <a:pos x="135" y="15"/>
              </a:cxn>
              <a:cxn ang="0">
                <a:pos x="147" y="5"/>
              </a:cxn>
              <a:cxn ang="0">
                <a:pos x="143" y="0"/>
              </a:cxn>
              <a:cxn ang="0">
                <a:pos x="131" y="7"/>
              </a:cxn>
              <a:cxn ang="0">
                <a:pos x="115" y="19"/>
              </a:cxn>
              <a:cxn ang="0">
                <a:pos x="99" y="32"/>
              </a:cxn>
              <a:cxn ang="0">
                <a:pos x="80" y="52"/>
              </a:cxn>
              <a:cxn ang="0">
                <a:pos x="64" y="69"/>
              </a:cxn>
              <a:cxn ang="0">
                <a:pos x="57" y="80"/>
              </a:cxn>
              <a:cxn ang="0">
                <a:pos x="49" y="90"/>
              </a:cxn>
              <a:cxn ang="0">
                <a:pos x="46" y="96"/>
              </a:cxn>
              <a:cxn ang="0">
                <a:pos x="43" y="88"/>
              </a:cxn>
              <a:cxn ang="0">
                <a:pos x="40" y="82"/>
              </a:cxn>
              <a:cxn ang="0">
                <a:pos x="36" y="75"/>
              </a:cxn>
              <a:cxn ang="0">
                <a:pos x="32" y="70"/>
              </a:cxn>
              <a:cxn ang="0">
                <a:pos x="27" y="68"/>
              </a:cxn>
              <a:cxn ang="0">
                <a:pos x="22" y="68"/>
              </a:cxn>
              <a:cxn ang="0">
                <a:pos x="19" y="69"/>
              </a:cxn>
              <a:cxn ang="0">
                <a:pos x="14" y="72"/>
              </a:cxn>
              <a:cxn ang="0">
                <a:pos x="10" y="75"/>
              </a:cxn>
              <a:cxn ang="0">
                <a:pos x="0" y="76"/>
              </a:cxn>
            </a:cxnLst>
            <a:rect l="0" t="0" r="r" b="b"/>
            <a:pathLst>
              <a:path w="147" h="131">
                <a:moveTo>
                  <a:pt x="0" y="76"/>
                </a:moveTo>
                <a:lnTo>
                  <a:pt x="12" y="83"/>
                </a:lnTo>
                <a:lnTo>
                  <a:pt x="18" y="90"/>
                </a:lnTo>
                <a:lnTo>
                  <a:pt x="27" y="105"/>
                </a:lnTo>
                <a:lnTo>
                  <a:pt x="36" y="126"/>
                </a:lnTo>
                <a:lnTo>
                  <a:pt x="37" y="131"/>
                </a:lnTo>
                <a:lnTo>
                  <a:pt x="48" y="123"/>
                </a:lnTo>
                <a:lnTo>
                  <a:pt x="58" y="117"/>
                </a:lnTo>
                <a:lnTo>
                  <a:pt x="62" y="107"/>
                </a:lnTo>
                <a:lnTo>
                  <a:pt x="76" y="85"/>
                </a:lnTo>
                <a:lnTo>
                  <a:pt x="98" y="55"/>
                </a:lnTo>
                <a:lnTo>
                  <a:pt x="121" y="30"/>
                </a:lnTo>
                <a:lnTo>
                  <a:pt x="135" y="15"/>
                </a:lnTo>
                <a:lnTo>
                  <a:pt x="147" y="5"/>
                </a:lnTo>
                <a:lnTo>
                  <a:pt x="143" y="0"/>
                </a:lnTo>
                <a:lnTo>
                  <a:pt x="131" y="7"/>
                </a:lnTo>
                <a:lnTo>
                  <a:pt x="115" y="19"/>
                </a:lnTo>
                <a:lnTo>
                  <a:pt x="99" y="32"/>
                </a:lnTo>
                <a:lnTo>
                  <a:pt x="80" y="52"/>
                </a:lnTo>
                <a:lnTo>
                  <a:pt x="64" y="69"/>
                </a:lnTo>
                <a:lnTo>
                  <a:pt x="57" y="80"/>
                </a:lnTo>
                <a:lnTo>
                  <a:pt x="49" y="90"/>
                </a:lnTo>
                <a:lnTo>
                  <a:pt x="46" y="96"/>
                </a:lnTo>
                <a:lnTo>
                  <a:pt x="43" y="88"/>
                </a:lnTo>
                <a:lnTo>
                  <a:pt x="40" y="82"/>
                </a:lnTo>
                <a:lnTo>
                  <a:pt x="36" y="75"/>
                </a:lnTo>
                <a:lnTo>
                  <a:pt x="32" y="70"/>
                </a:lnTo>
                <a:lnTo>
                  <a:pt x="27" y="68"/>
                </a:lnTo>
                <a:lnTo>
                  <a:pt x="22" y="68"/>
                </a:lnTo>
                <a:lnTo>
                  <a:pt x="19" y="69"/>
                </a:lnTo>
                <a:lnTo>
                  <a:pt x="14" y="72"/>
                </a:lnTo>
                <a:lnTo>
                  <a:pt x="10" y="75"/>
                </a:lnTo>
                <a:lnTo>
                  <a:pt x="0" y="76"/>
                </a:lnTo>
                <a:close/>
              </a:path>
            </a:pathLst>
          </a:custGeom>
          <a:solidFill>
            <a:schemeClr val="tx2"/>
          </a:solidFill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16949" name="Text Box 21"/>
          <p:cNvSpPr txBox="1">
            <a:spLocks noChangeArrowheads="1"/>
          </p:cNvSpPr>
          <p:nvPr/>
        </p:nvSpPr>
        <p:spPr bwMode="auto">
          <a:xfrm>
            <a:off x="8231188" y="4060825"/>
            <a:ext cx="15954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77900"/>
            <a:r>
              <a:rPr lang="pt-BR" sz="1200" b="0"/>
              <a:t>Estados:</a:t>
            </a:r>
          </a:p>
          <a:p>
            <a:pPr defTabSz="977900"/>
            <a:endParaRPr lang="pt-BR" sz="1200" b="0"/>
          </a:p>
          <a:p>
            <a:pPr defTabSz="977900"/>
            <a:r>
              <a:rPr lang="pt-BR" sz="1200" b="0"/>
              <a:t>Federal: A ser criada</a:t>
            </a:r>
          </a:p>
        </p:txBody>
      </p:sp>
      <p:sp>
        <p:nvSpPr>
          <p:cNvPr id="8316950" name="Freeform 22"/>
          <p:cNvSpPr>
            <a:spLocks/>
          </p:cNvSpPr>
          <p:nvPr>
            <p:custDataLst>
              <p:tags r:id="rId5"/>
            </p:custDataLst>
          </p:nvPr>
        </p:nvSpPr>
        <p:spPr bwMode="blackWhite">
          <a:xfrm>
            <a:off x="9024938" y="4024313"/>
            <a:ext cx="301625" cy="288925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2" y="83"/>
              </a:cxn>
              <a:cxn ang="0">
                <a:pos x="18" y="90"/>
              </a:cxn>
              <a:cxn ang="0">
                <a:pos x="27" y="105"/>
              </a:cxn>
              <a:cxn ang="0">
                <a:pos x="36" y="126"/>
              </a:cxn>
              <a:cxn ang="0">
                <a:pos x="37" y="131"/>
              </a:cxn>
              <a:cxn ang="0">
                <a:pos x="48" y="123"/>
              </a:cxn>
              <a:cxn ang="0">
                <a:pos x="58" y="117"/>
              </a:cxn>
              <a:cxn ang="0">
                <a:pos x="62" y="107"/>
              </a:cxn>
              <a:cxn ang="0">
                <a:pos x="76" y="85"/>
              </a:cxn>
              <a:cxn ang="0">
                <a:pos x="98" y="55"/>
              </a:cxn>
              <a:cxn ang="0">
                <a:pos x="121" y="30"/>
              </a:cxn>
              <a:cxn ang="0">
                <a:pos x="135" y="15"/>
              </a:cxn>
              <a:cxn ang="0">
                <a:pos x="147" y="5"/>
              </a:cxn>
              <a:cxn ang="0">
                <a:pos x="143" y="0"/>
              </a:cxn>
              <a:cxn ang="0">
                <a:pos x="131" y="7"/>
              </a:cxn>
              <a:cxn ang="0">
                <a:pos x="115" y="19"/>
              </a:cxn>
              <a:cxn ang="0">
                <a:pos x="99" y="32"/>
              </a:cxn>
              <a:cxn ang="0">
                <a:pos x="80" y="52"/>
              </a:cxn>
              <a:cxn ang="0">
                <a:pos x="64" y="69"/>
              </a:cxn>
              <a:cxn ang="0">
                <a:pos x="57" y="80"/>
              </a:cxn>
              <a:cxn ang="0">
                <a:pos x="49" y="90"/>
              </a:cxn>
              <a:cxn ang="0">
                <a:pos x="46" y="96"/>
              </a:cxn>
              <a:cxn ang="0">
                <a:pos x="43" y="88"/>
              </a:cxn>
              <a:cxn ang="0">
                <a:pos x="40" y="82"/>
              </a:cxn>
              <a:cxn ang="0">
                <a:pos x="36" y="75"/>
              </a:cxn>
              <a:cxn ang="0">
                <a:pos x="32" y="70"/>
              </a:cxn>
              <a:cxn ang="0">
                <a:pos x="27" y="68"/>
              </a:cxn>
              <a:cxn ang="0">
                <a:pos x="22" y="68"/>
              </a:cxn>
              <a:cxn ang="0">
                <a:pos x="19" y="69"/>
              </a:cxn>
              <a:cxn ang="0">
                <a:pos x="14" y="72"/>
              </a:cxn>
              <a:cxn ang="0">
                <a:pos x="10" y="75"/>
              </a:cxn>
              <a:cxn ang="0">
                <a:pos x="0" y="76"/>
              </a:cxn>
            </a:cxnLst>
            <a:rect l="0" t="0" r="r" b="b"/>
            <a:pathLst>
              <a:path w="147" h="131">
                <a:moveTo>
                  <a:pt x="0" y="76"/>
                </a:moveTo>
                <a:lnTo>
                  <a:pt x="12" y="83"/>
                </a:lnTo>
                <a:lnTo>
                  <a:pt x="18" y="90"/>
                </a:lnTo>
                <a:lnTo>
                  <a:pt x="27" y="105"/>
                </a:lnTo>
                <a:lnTo>
                  <a:pt x="36" y="126"/>
                </a:lnTo>
                <a:lnTo>
                  <a:pt x="37" y="131"/>
                </a:lnTo>
                <a:lnTo>
                  <a:pt x="48" y="123"/>
                </a:lnTo>
                <a:lnTo>
                  <a:pt x="58" y="117"/>
                </a:lnTo>
                <a:lnTo>
                  <a:pt x="62" y="107"/>
                </a:lnTo>
                <a:lnTo>
                  <a:pt x="76" y="85"/>
                </a:lnTo>
                <a:lnTo>
                  <a:pt x="98" y="55"/>
                </a:lnTo>
                <a:lnTo>
                  <a:pt x="121" y="30"/>
                </a:lnTo>
                <a:lnTo>
                  <a:pt x="135" y="15"/>
                </a:lnTo>
                <a:lnTo>
                  <a:pt x="147" y="5"/>
                </a:lnTo>
                <a:lnTo>
                  <a:pt x="143" y="0"/>
                </a:lnTo>
                <a:lnTo>
                  <a:pt x="131" y="7"/>
                </a:lnTo>
                <a:lnTo>
                  <a:pt x="115" y="19"/>
                </a:lnTo>
                <a:lnTo>
                  <a:pt x="99" y="32"/>
                </a:lnTo>
                <a:lnTo>
                  <a:pt x="80" y="52"/>
                </a:lnTo>
                <a:lnTo>
                  <a:pt x="64" y="69"/>
                </a:lnTo>
                <a:lnTo>
                  <a:pt x="57" y="80"/>
                </a:lnTo>
                <a:lnTo>
                  <a:pt x="49" y="90"/>
                </a:lnTo>
                <a:lnTo>
                  <a:pt x="46" y="96"/>
                </a:lnTo>
                <a:lnTo>
                  <a:pt x="43" y="88"/>
                </a:lnTo>
                <a:lnTo>
                  <a:pt x="40" y="82"/>
                </a:lnTo>
                <a:lnTo>
                  <a:pt x="36" y="75"/>
                </a:lnTo>
                <a:lnTo>
                  <a:pt x="32" y="70"/>
                </a:lnTo>
                <a:lnTo>
                  <a:pt x="27" y="68"/>
                </a:lnTo>
                <a:lnTo>
                  <a:pt x="22" y="68"/>
                </a:lnTo>
                <a:lnTo>
                  <a:pt x="19" y="69"/>
                </a:lnTo>
                <a:lnTo>
                  <a:pt x="14" y="72"/>
                </a:lnTo>
                <a:lnTo>
                  <a:pt x="10" y="75"/>
                </a:lnTo>
                <a:lnTo>
                  <a:pt x="0" y="76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16951" name="Line 23"/>
          <p:cNvSpPr>
            <a:spLocks noChangeShapeType="1"/>
          </p:cNvSpPr>
          <p:nvPr/>
        </p:nvSpPr>
        <p:spPr bwMode="auto">
          <a:xfrm>
            <a:off x="8112125" y="1257300"/>
            <a:ext cx="0" cy="3786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62" name="Rectangle 2"/>
          <p:cNvSpPr>
            <a:spLocks noChangeAspect="1" noChangeArrowheads="1"/>
          </p:cNvSpPr>
          <p:nvPr/>
        </p:nvSpPr>
        <p:spPr bwMode="auto">
          <a:xfrm>
            <a:off x="206375" y="1003300"/>
            <a:ext cx="5886450" cy="554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35363" name="Rectangle 13"/>
          <p:cNvSpPr>
            <a:spLocks noChangeArrowheads="1"/>
          </p:cNvSpPr>
          <p:nvPr/>
        </p:nvSpPr>
        <p:spPr bwMode="auto">
          <a:xfrm>
            <a:off x="2582863" y="204788"/>
            <a:ext cx="49498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Sul Competitivo - Produção Industrial na Região Sul – Produtos Selecionados</a:t>
            </a:r>
          </a:p>
        </p:txBody>
      </p:sp>
      <p:grpSp>
        <p:nvGrpSpPr>
          <p:cNvPr id="8335364" name="Group 4"/>
          <p:cNvGrpSpPr>
            <a:grpSpLocks/>
          </p:cNvGrpSpPr>
          <p:nvPr/>
        </p:nvGrpSpPr>
        <p:grpSpPr bwMode="auto">
          <a:xfrm>
            <a:off x="-122238" y="519113"/>
            <a:ext cx="6661151" cy="6227762"/>
            <a:chOff x="-77" y="327"/>
            <a:chExt cx="4196" cy="3923"/>
          </a:xfrm>
        </p:grpSpPr>
        <p:pic>
          <p:nvPicPr>
            <p:cNvPr id="8335365" name="Picture 2" descr="\\Macroserver\sul competitivo\região Sul_mesoregiões.bmp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7FD9FF"/>
                </a:clrFrom>
                <a:clrTo>
                  <a:srgbClr val="7FD9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77" y="327"/>
              <a:ext cx="4196" cy="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35366" name="Text Box 140"/>
            <p:cNvSpPr txBox="1">
              <a:spLocks noChangeAspect="1" noChangeArrowheads="1"/>
            </p:cNvSpPr>
            <p:nvPr/>
          </p:nvSpPr>
          <p:spPr bwMode="auto">
            <a:xfrm>
              <a:off x="2299" y="2902"/>
              <a:ext cx="809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</a:rPr>
                <a:t>Porto Alegre</a:t>
              </a:r>
            </a:p>
          </p:txBody>
        </p:sp>
        <p:sp>
          <p:nvSpPr>
            <p:cNvPr id="8335367" name="Elipse 4"/>
            <p:cNvSpPr>
              <a:spLocks noChangeArrowheads="1"/>
            </p:cNvSpPr>
            <p:nvPr/>
          </p:nvSpPr>
          <p:spPr bwMode="auto">
            <a:xfrm>
              <a:off x="2302" y="2960"/>
              <a:ext cx="45" cy="4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 sz="1500"/>
            </a:p>
          </p:txBody>
        </p:sp>
        <p:sp>
          <p:nvSpPr>
            <p:cNvPr id="8335368" name="Elipse 5"/>
            <p:cNvSpPr>
              <a:spLocks noChangeArrowheads="1"/>
            </p:cNvSpPr>
            <p:nvPr/>
          </p:nvSpPr>
          <p:spPr bwMode="auto">
            <a:xfrm>
              <a:off x="2910" y="1583"/>
              <a:ext cx="46" cy="4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 sz="1500"/>
            </a:p>
          </p:txBody>
        </p:sp>
        <p:sp>
          <p:nvSpPr>
            <p:cNvPr id="8335369" name="Text Box 140"/>
            <p:cNvSpPr txBox="1">
              <a:spLocks noChangeAspect="1" noChangeArrowheads="1"/>
            </p:cNvSpPr>
            <p:nvPr/>
          </p:nvSpPr>
          <p:spPr bwMode="auto">
            <a:xfrm>
              <a:off x="2911" y="1524"/>
              <a:ext cx="809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</a:rPr>
                <a:t>Curitiba</a:t>
              </a:r>
            </a:p>
          </p:txBody>
        </p:sp>
        <p:sp>
          <p:nvSpPr>
            <p:cNvPr id="8335370" name="Elipse 7"/>
            <p:cNvSpPr>
              <a:spLocks noChangeArrowheads="1"/>
            </p:cNvSpPr>
            <p:nvPr/>
          </p:nvSpPr>
          <p:spPr bwMode="auto">
            <a:xfrm>
              <a:off x="3090" y="2245"/>
              <a:ext cx="45" cy="4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77900"/>
              <a:endParaRPr lang="pt-BR" sz="1500"/>
            </a:p>
          </p:txBody>
        </p:sp>
        <p:sp>
          <p:nvSpPr>
            <p:cNvPr id="8335371" name="Text Box 140"/>
            <p:cNvSpPr txBox="1">
              <a:spLocks noChangeAspect="1" noChangeArrowheads="1"/>
            </p:cNvSpPr>
            <p:nvPr/>
          </p:nvSpPr>
          <p:spPr bwMode="auto">
            <a:xfrm>
              <a:off x="3090" y="2189"/>
              <a:ext cx="808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</a:rPr>
                <a:t>  </a:t>
              </a:r>
              <a:r>
                <a:rPr lang="pt-BR" sz="1000"/>
                <a:t>Florianópolis</a:t>
              </a:r>
            </a:p>
          </p:txBody>
        </p:sp>
      </p:grpSp>
      <p:sp>
        <p:nvSpPr>
          <p:cNvPr id="8335372" name="AutoShape 185"/>
          <p:cNvSpPr>
            <a:spLocks noChangeArrowheads="1"/>
          </p:cNvSpPr>
          <p:nvPr/>
        </p:nvSpPr>
        <p:spPr bwMode="auto">
          <a:xfrm>
            <a:off x="5626100" y="3914775"/>
            <a:ext cx="228600" cy="2359025"/>
          </a:xfrm>
          <a:prstGeom prst="homePlate">
            <a:avLst>
              <a:gd name="adj" fmla="val 100000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Ctr="1"/>
          <a:lstStyle/>
          <a:p>
            <a:endParaRPr lang="pt-BR" sz="1500"/>
          </a:p>
        </p:txBody>
      </p:sp>
      <p:sp>
        <p:nvSpPr>
          <p:cNvPr id="8335373" name="AutoShape 182"/>
          <p:cNvSpPr>
            <a:spLocks noChangeArrowheads="1"/>
          </p:cNvSpPr>
          <p:nvPr/>
        </p:nvSpPr>
        <p:spPr bwMode="auto">
          <a:xfrm>
            <a:off x="6769100" y="4337050"/>
            <a:ext cx="2881313" cy="2184400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/>
          <a:lstStyle/>
          <a:p>
            <a:endParaRPr lang="pt-BR" sz="1500"/>
          </a:p>
        </p:txBody>
      </p:sp>
      <p:sp>
        <p:nvSpPr>
          <p:cNvPr id="8335374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800" y="6403975"/>
            <a:ext cx="90281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</a:t>
            </a:r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Fonte:	Anda, Abinee, Abitrigo,  Anfavea, Sindipeças, Abiquim, Bunge Alimentos, Secex, Abicalçados, Abiplast, Abdi, Abrafrigo, Abqtic, Accb, Anp, Anpbc, Apcbrh, BNDES, DNPM, IBGE, Ibram, empresas, análise Macrologística.</a:t>
            </a:r>
          </a:p>
        </p:txBody>
      </p:sp>
      <p:sp>
        <p:nvSpPr>
          <p:cNvPr id="8335375" name="Rectangle 30"/>
          <p:cNvSpPr>
            <a:spLocks noChangeArrowheads="1"/>
          </p:cNvSpPr>
          <p:nvPr/>
        </p:nvSpPr>
        <p:spPr bwMode="auto">
          <a:xfrm>
            <a:off x="6924675" y="4349750"/>
            <a:ext cx="2541588" cy="212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pt-BR">
                <a:cs typeface="Arial" charset="0"/>
              </a:rPr>
              <a:t>Após o sucesso do projeto Norte Competitivo, a Macrologistica já iniciou os trabalhos para a realização do projeto Sul Competitivo e deve iniciar na semana que vem o projeto Nordeste Competitivo, ambos com financiamento da CNI e federações locais</a:t>
            </a:r>
            <a:endParaRPr lang="pt-BR" sz="1800" b="0">
              <a:cs typeface="Arial" charset="0"/>
            </a:endParaRPr>
          </a:p>
        </p:txBody>
      </p:sp>
      <p:sp>
        <p:nvSpPr>
          <p:cNvPr id="8335376" name="Rectangle 6"/>
          <p:cNvSpPr>
            <a:spLocks noChangeArrowheads="1"/>
          </p:cNvSpPr>
          <p:nvPr/>
        </p:nvSpPr>
        <p:spPr bwMode="auto">
          <a:xfrm>
            <a:off x="7577138" y="176213"/>
            <a:ext cx="2328862" cy="39814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500"/>
          </a:p>
        </p:txBody>
      </p:sp>
      <p:sp>
        <p:nvSpPr>
          <p:cNvPr id="433" name="TextBox 432"/>
          <p:cNvSpPr txBox="1"/>
          <p:nvPr/>
        </p:nvSpPr>
        <p:spPr>
          <a:xfrm>
            <a:off x="7734300" y="1719263"/>
            <a:ext cx="330200" cy="33813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Malgun Gothic"/>
                <a:cs typeface="Times New Roman"/>
                <a:sym typeface="Wingdings"/>
              </a:rPr>
              <a:t>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335378" name="Picture 12" descr="j03395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388" y="695325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379" name="Picture 24" descr="MCj03984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4150" y="947738"/>
            <a:ext cx="158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35380" name="Group 26"/>
          <p:cNvGrpSpPr>
            <a:grpSpLocks noChangeAspect="1"/>
          </p:cNvGrpSpPr>
          <p:nvPr/>
        </p:nvGrpSpPr>
        <p:grpSpPr bwMode="auto">
          <a:xfrm>
            <a:off x="7815263" y="1141413"/>
            <a:ext cx="153987" cy="136525"/>
            <a:chOff x="4865" y="1765"/>
            <a:chExt cx="175" cy="155"/>
          </a:xfrm>
        </p:grpSpPr>
        <p:sp>
          <p:nvSpPr>
            <p:cNvPr id="8335381" name="Rectangle 90"/>
            <p:cNvSpPr>
              <a:spLocks noChangeAspect="1" noChangeArrowheads="1"/>
            </p:cNvSpPr>
            <p:nvPr/>
          </p:nvSpPr>
          <p:spPr bwMode="auto">
            <a:xfrm>
              <a:off x="4865" y="1765"/>
              <a:ext cx="43" cy="15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382" name="Rectangle 91"/>
            <p:cNvSpPr>
              <a:spLocks noChangeAspect="1" noChangeArrowheads="1"/>
            </p:cNvSpPr>
            <p:nvPr/>
          </p:nvSpPr>
          <p:spPr bwMode="auto">
            <a:xfrm>
              <a:off x="4865" y="1868"/>
              <a:ext cx="175" cy="5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383" name="Freeform 92"/>
            <p:cNvSpPr>
              <a:spLocks noChangeAspect="1"/>
            </p:cNvSpPr>
            <p:nvPr/>
          </p:nvSpPr>
          <p:spPr bwMode="auto">
            <a:xfrm>
              <a:off x="4908" y="1818"/>
              <a:ext cx="45" cy="52"/>
            </a:xfrm>
            <a:custGeom>
              <a:avLst/>
              <a:gdLst>
                <a:gd name="T0" fmla="*/ 0 w 75"/>
                <a:gd name="T1" fmla="*/ 52 h 75"/>
                <a:gd name="T2" fmla="*/ 45 w 75"/>
                <a:gd name="T3" fmla="*/ 52 h 75"/>
                <a:gd name="T4" fmla="*/ 45 w 75"/>
                <a:gd name="T5" fmla="*/ 0 h 75"/>
                <a:gd name="T6" fmla="*/ 0 w 75"/>
                <a:gd name="T7" fmla="*/ 52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5"/>
                <a:gd name="T14" fmla="*/ 75 w 75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5">
                  <a:moveTo>
                    <a:pt x="0" y="75"/>
                  </a:moveTo>
                  <a:lnTo>
                    <a:pt x="75" y="75"/>
                  </a:lnTo>
                  <a:lnTo>
                    <a:pt x="75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384" name="Freeform 93"/>
            <p:cNvSpPr>
              <a:spLocks noChangeAspect="1"/>
            </p:cNvSpPr>
            <p:nvPr/>
          </p:nvSpPr>
          <p:spPr bwMode="auto">
            <a:xfrm>
              <a:off x="4953" y="1817"/>
              <a:ext cx="43" cy="51"/>
            </a:xfrm>
            <a:custGeom>
              <a:avLst/>
              <a:gdLst>
                <a:gd name="T0" fmla="*/ 0 w 73"/>
                <a:gd name="T1" fmla="*/ 51 h 75"/>
                <a:gd name="T2" fmla="*/ 43 w 73"/>
                <a:gd name="T3" fmla="*/ 51 h 75"/>
                <a:gd name="T4" fmla="*/ 43 w 73"/>
                <a:gd name="T5" fmla="*/ 0 h 75"/>
                <a:gd name="T6" fmla="*/ 0 w 73"/>
                <a:gd name="T7" fmla="*/ 51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385" name="Freeform 94"/>
            <p:cNvSpPr>
              <a:spLocks noChangeAspect="1"/>
            </p:cNvSpPr>
            <p:nvPr/>
          </p:nvSpPr>
          <p:spPr bwMode="auto">
            <a:xfrm>
              <a:off x="4996" y="1817"/>
              <a:ext cx="44" cy="51"/>
            </a:xfrm>
            <a:custGeom>
              <a:avLst/>
              <a:gdLst>
                <a:gd name="T0" fmla="*/ 0 w 73"/>
                <a:gd name="T1" fmla="*/ 51 h 75"/>
                <a:gd name="T2" fmla="*/ 44 w 73"/>
                <a:gd name="T3" fmla="*/ 51 h 75"/>
                <a:gd name="T4" fmla="*/ 44 w 73"/>
                <a:gd name="T5" fmla="*/ 0 h 75"/>
                <a:gd name="T6" fmla="*/ 0 w 73"/>
                <a:gd name="T7" fmla="*/ 51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335386" name="Group 89"/>
          <p:cNvGrpSpPr>
            <a:grpSpLocks noChangeAspect="1"/>
          </p:cNvGrpSpPr>
          <p:nvPr/>
        </p:nvGrpSpPr>
        <p:grpSpPr bwMode="auto">
          <a:xfrm>
            <a:off x="7797800" y="293688"/>
            <a:ext cx="139700" cy="123825"/>
            <a:chOff x="3783" y="2169"/>
            <a:chExt cx="147" cy="111"/>
          </a:xfrm>
        </p:grpSpPr>
        <p:sp>
          <p:nvSpPr>
            <p:cNvPr id="8335387" name="Rectangle 90"/>
            <p:cNvSpPr>
              <a:spLocks noChangeAspect="1" noChangeArrowheads="1"/>
            </p:cNvSpPr>
            <p:nvPr/>
          </p:nvSpPr>
          <p:spPr bwMode="auto">
            <a:xfrm>
              <a:off x="3783" y="2169"/>
              <a:ext cx="36" cy="111"/>
            </a:xfrm>
            <a:prstGeom prst="rect">
              <a:avLst/>
            </a:prstGeom>
            <a:solidFill>
              <a:srgbClr val="00FF00">
                <a:alpha val="38823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388" name="Rectangle 91"/>
            <p:cNvSpPr>
              <a:spLocks noChangeAspect="1" noChangeArrowheads="1"/>
            </p:cNvSpPr>
            <p:nvPr/>
          </p:nvSpPr>
          <p:spPr bwMode="auto">
            <a:xfrm>
              <a:off x="3783" y="2243"/>
              <a:ext cx="147" cy="37"/>
            </a:xfrm>
            <a:prstGeom prst="rect">
              <a:avLst/>
            </a:prstGeom>
            <a:solidFill>
              <a:srgbClr val="00FF00">
                <a:alpha val="38823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389" name="Freeform 92"/>
            <p:cNvSpPr>
              <a:spLocks noChangeAspect="1"/>
            </p:cNvSpPr>
            <p:nvPr/>
          </p:nvSpPr>
          <p:spPr bwMode="auto">
            <a:xfrm>
              <a:off x="3819" y="2207"/>
              <a:ext cx="38" cy="37"/>
            </a:xfrm>
            <a:custGeom>
              <a:avLst/>
              <a:gdLst>
                <a:gd name="T0" fmla="*/ 0 w 75"/>
                <a:gd name="T1" fmla="*/ 37 h 75"/>
                <a:gd name="T2" fmla="*/ 38 w 75"/>
                <a:gd name="T3" fmla="*/ 37 h 75"/>
                <a:gd name="T4" fmla="*/ 38 w 75"/>
                <a:gd name="T5" fmla="*/ 0 h 75"/>
                <a:gd name="T6" fmla="*/ 0 w 75"/>
                <a:gd name="T7" fmla="*/ 3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5"/>
                <a:gd name="T14" fmla="*/ 75 w 75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5">
                  <a:moveTo>
                    <a:pt x="0" y="75"/>
                  </a:moveTo>
                  <a:lnTo>
                    <a:pt x="75" y="75"/>
                  </a:lnTo>
                  <a:lnTo>
                    <a:pt x="75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FF00">
                <a:alpha val="38823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390" name="Freeform 93"/>
            <p:cNvSpPr>
              <a:spLocks noChangeAspect="1"/>
            </p:cNvSpPr>
            <p:nvPr/>
          </p:nvSpPr>
          <p:spPr bwMode="auto">
            <a:xfrm>
              <a:off x="3857" y="2206"/>
              <a:ext cx="36" cy="37"/>
            </a:xfrm>
            <a:custGeom>
              <a:avLst/>
              <a:gdLst>
                <a:gd name="T0" fmla="*/ 0 w 73"/>
                <a:gd name="T1" fmla="*/ 37 h 75"/>
                <a:gd name="T2" fmla="*/ 36 w 73"/>
                <a:gd name="T3" fmla="*/ 37 h 75"/>
                <a:gd name="T4" fmla="*/ 36 w 73"/>
                <a:gd name="T5" fmla="*/ 0 h 75"/>
                <a:gd name="T6" fmla="*/ 0 w 73"/>
                <a:gd name="T7" fmla="*/ 3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FF00">
                <a:alpha val="38823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391" name="Freeform 94"/>
            <p:cNvSpPr>
              <a:spLocks noChangeAspect="1"/>
            </p:cNvSpPr>
            <p:nvPr/>
          </p:nvSpPr>
          <p:spPr bwMode="auto">
            <a:xfrm>
              <a:off x="3893" y="2206"/>
              <a:ext cx="37" cy="37"/>
            </a:xfrm>
            <a:custGeom>
              <a:avLst/>
              <a:gdLst>
                <a:gd name="T0" fmla="*/ 0 w 73"/>
                <a:gd name="T1" fmla="*/ 37 h 75"/>
                <a:gd name="T2" fmla="*/ 37 w 73"/>
                <a:gd name="T3" fmla="*/ 37 h 75"/>
                <a:gd name="T4" fmla="*/ 37 w 73"/>
                <a:gd name="T5" fmla="*/ 0 h 75"/>
                <a:gd name="T6" fmla="*/ 0 w 73"/>
                <a:gd name="T7" fmla="*/ 3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FF00">
                <a:alpha val="38823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35392" name="Text Box 7"/>
          <p:cNvSpPr txBox="1">
            <a:spLocks noChangeArrowheads="1"/>
          </p:cNvSpPr>
          <p:nvPr/>
        </p:nvSpPr>
        <p:spPr bwMode="auto">
          <a:xfrm>
            <a:off x="8077200" y="449263"/>
            <a:ext cx="12334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Calçados</a:t>
            </a:r>
          </a:p>
        </p:txBody>
      </p:sp>
      <p:sp>
        <p:nvSpPr>
          <p:cNvPr id="8335393" name="Text Box 9"/>
          <p:cNvSpPr txBox="1">
            <a:spLocks noChangeArrowheads="1"/>
          </p:cNvSpPr>
          <p:nvPr/>
        </p:nvSpPr>
        <p:spPr bwMode="auto">
          <a:xfrm>
            <a:off x="8077200" y="1500188"/>
            <a:ext cx="107315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Laticinios</a:t>
            </a:r>
          </a:p>
        </p:txBody>
      </p:sp>
      <p:sp>
        <p:nvSpPr>
          <p:cNvPr id="8335394" name="Text Box 10"/>
          <p:cNvSpPr txBox="1">
            <a:spLocks noChangeArrowheads="1"/>
          </p:cNvSpPr>
          <p:nvPr/>
        </p:nvSpPr>
        <p:spPr bwMode="auto">
          <a:xfrm>
            <a:off x="8077200" y="663575"/>
            <a:ext cx="10985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Couro</a:t>
            </a:r>
          </a:p>
        </p:txBody>
      </p:sp>
      <p:sp>
        <p:nvSpPr>
          <p:cNvPr id="8335395" name="Text Box 20"/>
          <p:cNvSpPr txBox="1">
            <a:spLocks noChangeArrowheads="1"/>
          </p:cNvSpPr>
          <p:nvPr/>
        </p:nvSpPr>
        <p:spPr bwMode="auto">
          <a:xfrm>
            <a:off x="8077200" y="1285875"/>
            <a:ext cx="12334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Frigorificos</a:t>
            </a:r>
            <a:endParaRPr lang="pt-BR" sz="1000" baseline="30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335396" name="Text Box 50"/>
          <p:cNvSpPr txBox="1">
            <a:spLocks noChangeArrowheads="1"/>
          </p:cNvSpPr>
          <p:nvPr/>
        </p:nvSpPr>
        <p:spPr bwMode="auto">
          <a:xfrm>
            <a:off x="8077200" y="233363"/>
            <a:ext cx="174625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Adubos e fertilizantes</a:t>
            </a:r>
          </a:p>
        </p:txBody>
      </p:sp>
      <p:sp>
        <p:nvSpPr>
          <p:cNvPr id="8335397" name="Text Box 58"/>
          <p:cNvSpPr txBox="1">
            <a:spLocks noChangeArrowheads="1"/>
          </p:cNvSpPr>
          <p:nvPr/>
        </p:nvSpPr>
        <p:spPr bwMode="auto">
          <a:xfrm>
            <a:off x="8077200" y="1093788"/>
            <a:ext cx="140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Esmagadoras</a:t>
            </a:r>
          </a:p>
        </p:txBody>
      </p:sp>
      <p:sp>
        <p:nvSpPr>
          <p:cNvPr id="8335398" name="Text Box 22"/>
          <p:cNvSpPr txBox="1">
            <a:spLocks noChangeArrowheads="1"/>
          </p:cNvSpPr>
          <p:nvPr/>
        </p:nvSpPr>
        <p:spPr bwMode="auto">
          <a:xfrm>
            <a:off x="8077200" y="879475"/>
            <a:ext cx="13350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Eletro-eletrônicos  </a:t>
            </a:r>
          </a:p>
        </p:txBody>
      </p:sp>
      <p:pic>
        <p:nvPicPr>
          <p:cNvPr id="133" name="Picture 12" descr="j033950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816595" y="1334104"/>
            <a:ext cx="180000" cy="180000"/>
          </a:xfrm>
          <a:prstGeom prst="rect">
            <a:avLst/>
          </a:prstGeom>
          <a:noFill/>
        </p:spPr>
      </p:pic>
      <p:pic>
        <p:nvPicPr>
          <p:cNvPr id="833540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5100" y="4572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40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3200" y="1560513"/>
            <a:ext cx="157163" cy="144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335402" name="Text Box 21"/>
          <p:cNvSpPr txBox="1">
            <a:spLocks noChangeArrowheads="1"/>
          </p:cNvSpPr>
          <p:nvPr/>
        </p:nvSpPr>
        <p:spPr bwMode="auto">
          <a:xfrm>
            <a:off x="8088313" y="2605088"/>
            <a:ext cx="1965325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Preparações alimentícias</a:t>
            </a:r>
          </a:p>
        </p:txBody>
      </p:sp>
      <p:sp>
        <p:nvSpPr>
          <p:cNvPr id="8335403" name="Text Box 22"/>
          <p:cNvSpPr txBox="1">
            <a:spLocks noChangeArrowheads="1"/>
          </p:cNvSpPr>
          <p:nvPr/>
        </p:nvSpPr>
        <p:spPr bwMode="auto">
          <a:xfrm>
            <a:off x="8088313" y="2389188"/>
            <a:ext cx="2068512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Plásticos</a:t>
            </a:r>
          </a:p>
        </p:txBody>
      </p:sp>
      <p:sp>
        <p:nvSpPr>
          <p:cNvPr id="8335404" name="Text Box 22"/>
          <p:cNvSpPr txBox="1">
            <a:spLocks noChangeArrowheads="1"/>
          </p:cNvSpPr>
          <p:nvPr/>
        </p:nvSpPr>
        <p:spPr bwMode="auto">
          <a:xfrm>
            <a:off x="8088313" y="2820988"/>
            <a:ext cx="2068512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Químicos</a:t>
            </a:r>
          </a:p>
        </p:txBody>
      </p:sp>
      <p:sp>
        <p:nvSpPr>
          <p:cNvPr id="8335405" name="Text Box 22"/>
          <p:cNvSpPr txBox="1">
            <a:spLocks noChangeArrowheads="1"/>
          </p:cNvSpPr>
          <p:nvPr/>
        </p:nvSpPr>
        <p:spPr bwMode="auto">
          <a:xfrm>
            <a:off x="8088313" y="3681413"/>
            <a:ext cx="2068512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Tabaco</a:t>
            </a:r>
          </a:p>
        </p:txBody>
      </p:sp>
      <p:sp>
        <p:nvSpPr>
          <p:cNvPr id="8335406" name="Text Box 22"/>
          <p:cNvSpPr txBox="1">
            <a:spLocks noChangeArrowheads="1"/>
          </p:cNvSpPr>
          <p:nvPr/>
        </p:nvSpPr>
        <p:spPr bwMode="auto">
          <a:xfrm>
            <a:off x="8088313" y="3898900"/>
            <a:ext cx="2068512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Veículos e autopeças</a:t>
            </a:r>
          </a:p>
        </p:txBody>
      </p:sp>
      <p:pic>
        <p:nvPicPr>
          <p:cNvPr id="8335407" name="Picture 25" descr="MCj023946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5100" y="3086100"/>
            <a:ext cx="1730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35408" name="Group 89"/>
          <p:cNvGrpSpPr>
            <a:grpSpLocks noChangeAspect="1"/>
          </p:cNvGrpSpPr>
          <p:nvPr/>
        </p:nvGrpSpPr>
        <p:grpSpPr bwMode="auto">
          <a:xfrm>
            <a:off x="7807325" y="3305175"/>
            <a:ext cx="139700" cy="123825"/>
            <a:chOff x="3783" y="2169"/>
            <a:chExt cx="147" cy="111"/>
          </a:xfrm>
        </p:grpSpPr>
        <p:sp>
          <p:nvSpPr>
            <p:cNvPr id="8335409" name="Rectangle 90"/>
            <p:cNvSpPr>
              <a:spLocks noChangeAspect="1" noChangeArrowheads="1"/>
            </p:cNvSpPr>
            <p:nvPr/>
          </p:nvSpPr>
          <p:spPr bwMode="auto">
            <a:xfrm>
              <a:off x="3783" y="2169"/>
              <a:ext cx="36" cy="11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410" name="Rectangle 91"/>
            <p:cNvSpPr>
              <a:spLocks noChangeAspect="1" noChangeArrowheads="1"/>
            </p:cNvSpPr>
            <p:nvPr/>
          </p:nvSpPr>
          <p:spPr bwMode="auto">
            <a:xfrm>
              <a:off x="3783" y="2243"/>
              <a:ext cx="147" cy="3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411" name="Freeform 92"/>
            <p:cNvSpPr>
              <a:spLocks noChangeAspect="1"/>
            </p:cNvSpPr>
            <p:nvPr/>
          </p:nvSpPr>
          <p:spPr bwMode="auto">
            <a:xfrm>
              <a:off x="3819" y="2207"/>
              <a:ext cx="38" cy="37"/>
            </a:xfrm>
            <a:custGeom>
              <a:avLst/>
              <a:gdLst>
                <a:gd name="T0" fmla="*/ 0 w 75"/>
                <a:gd name="T1" fmla="*/ 37 h 75"/>
                <a:gd name="T2" fmla="*/ 38 w 75"/>
                <a:gd name="T3" fmla="*/ 37 h 75"/>
                <a:gd name="T4" fmla="*/ 38 w 75"/>
                <a:gd name="T5" fmla="*/ 0 h 75"/>
                <a:gd name="T6" fmla="*/ 0 w 75"/>
                <a:gd name="T7" fmla="*/ 3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5"/>
                <a:gd name="T14" fmla="*/ 75 w 75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5">
                  <a:moveTo>
                    <a:pt x="0" y="75"/>
                  </a:moveTo>
                  <a:lnTo>
                    <a:pt x="75" y="75"/>
                  </a:lnTo>
                  <a:lnTo>
                    <a:pt x="75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412" name="Freeform 93"/>
            <p:cNvSpPr>
              <a:spLocks noChangeAspect="1"/>
            </p:cNvSpPr>
            <p:nvPr/>
          </p:nvSpPr>
          <p:spPr bwMode="auto">
            <a:xfrm>
              <a:off x="3857" y="2206"/>
              <a:ext cx="36" cy="37"/>
            </a:xfrm>
            <a:custGeom>
              <a:avLst/>
              <a:gdLst>
                <a:gd name="T0" fmla="*/ 0 w 73"/>
                <a:gd name="T1" fmla="*/ 37 h 75"/>
                <a:gd name="T2" fmla="*/ 36 w 73"/>
                <a:gd name="T3" fmla="*/ 37 h 75"/>
                <a:gd name="T4" fmla="*/ 36 w 73"/>
                <a:gd name="T5" fmla="*/ 0 h 75"/>
                <a:gd name="T6" fmla="*/ 0 w 73"/>
                <a:gd name="T7" fmla="*/ 3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413" name="Freeform 94"/>
            <p:cNvSpPr>
              <a:spLocks noChangeAspect="1"/>
            </p:cNvSpPr>
            <p:nvPr/>
          </p:nvSpPr>
          <p:spPr bwMode="auto">
            <a:xfrm>
              <a:off x="3893" y="2206"/>
              <a:ext cx="37" cy="37"/>
            </a:xfrm>
            <a:custGeom>
              <a:avLst/>
              <a:gdLst>
                <a:gd name="T0" fmla="*/ 0 w 73"/>
                <a:gd name="T1" fmla="*/ 37 h 75"/>
                <a:gd name="T2" fmla="*/ 37 w 73"/>
                <a:gd name="T3" fmla="*/ 37 h 75"/>
                <a:gd name="T4" fmla="*/ 37 w 73"/>
                <a:gd name="T5" fmla="*/ 0 h 75"/>
                <a:gd name="T6" fmla="*/ 0 w 73"/>
                <a:gd name="T7" fmla="*/ 3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335414" name="Group 89"/>
          <p:cNvGrpSpPr>
            <a:grpSpLocks noChangeAspect="1"/>
          </p:cNvGrpSpPr>
          <p:nvPr/>
        </p:nvGrpSpPr>
        <p:grpSpPr bwMode="auto">
          <a:xfrm>
            <a:off x="7816850" y="2646363"/>
            <a:ext cx="139700" cy="123825"/>
            <a:chOff x="3783" y="2169"/>
            <a:chExt cx="147" cy="111"/>
          </a:xfrm>
        </p:grpSpPr>
        <p:sp>
          <p:nvSpPr>
            <p:cNvPr id="8335415" name="Rectangle 90"/>
            <p:cNvSpPr>
              <a:spLocks noChangeAspect="1" noChangeArrowheads="1"/>
            </p:cNvSpPr>
            <p:nvPr/>
          </p:nvSpPr>
          <p:spPr bwMode="auto">
            <a:xfrm>
              <a:off x="3783" y="2169"/>
              <a:ext cx="36" cy="11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416" name="Rectangle 91"/>
            <p:cNvSpPr>
              <a:spLocks noChangeAspect="1" noChangeArrowheads="1"/>
            </p:cNvSpPr>
            <p:nvPr/>
          </p:nvSpPr>
          <p:spPr bwMode="auto">
            <a:xfrm>
              <a:off x="3783" y="2243"/>
              <a:ext cx="147" cy="3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417" name="Freeform 92"/>
            <p:cNvSpPr>
              <a:spLocks noChangeAspect="1"/>
            </p:cNvSpPr>
            <p:nvPr/>
          </p:nvSpPr>
          <p:spPr bwMode="auto">
            <a:xfrm>
              <a:off x="3819" y="2207"/>
              <a:ext cx="38" cy="37"/>
            </a:xfrm>
            <a:custGeom>
              <a:avLst/>
              <a:gdLst>
                <a:gd name="T0" fmla="*/ 0 w 75"/>
                <a:gd name="T1" fmla="*/ 37 h 75"/>
                <a:gd name="T2" fmla="*/ 38 w 75"/>
                <a:gd name="T3" fmla="*/ 37 h 75"/>
                <a:gd name="T4" fmla="*/ 38 w 75"/>
                <a:gd name="T5" fmla="*/ 0 h 75"/>
                <a:gd name="T6" fmla="*/ 0 w 75"/>
                <a:gd name="T7" fmla="*/ 3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5"/>
                <a:gd name="T14" fmla="*/ 75 w 75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5">
                  <a:moveTo>
                    <a:pt x="0" y="75"/>
                  </a:moveTo>
                  <a:lnTo>
                    <a:pt x="75" y="75"/>
                  </a:lnTo>
                  <a:lnTo>
                    <a:pt x="75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418" name="Freeform 93"/>
            <p:cNvSpPr>
              <a:spLocks noChangeAspect="1"/>
            </p:cNvSpPr>
            <p:nvPr/>
          </p:nvSpPr>
          <p:spPr bwMode="auto">
            <a:xfrm>
              <a:off x="3857" y="2206"/>
              <a:ext cx="36" cy="37"/>
            </a:xfrm>
            <a:custGeom>
              <a:avLst/>
              <a:gdLst>
                <a:gd name="T0" fmla="*/ 0 w 73"/>
                <a:gd name="T1" fmla="*/ 37 h 75"/>
                <a:gd name="T2" fmla="*/ 36 w 73"/>
                <a:gd name="T3" fmla="*/ 37 h 75"/>
                <a:gd name="T4" fmla="*/ 36 w 73"/>
                <a:gd name="T5" fmla="*/ 0 h 75"/>
                <a:gd name="T6" fmla="*/ 0 w 73"/>
                <a:gd name="T7" fmla="*/ 3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419" name="Freeform 94"/>
            <p:cNvSpPr>
              <a:spLocks noChangeAspect="1"/>
            </p:cNvSpPr>
            <p:nvPr/>
          </p:nvSpPr>
          <p:spPr bwMode="auto">
            <a:xfrm>
              <a:off x="3893" y="2206"/>
              <a:ext cx="37" cy="37"/>
            </a:xfrm>
            <a:custGeom>
              <a:avLst/>
              <a:gdLst>
                <a:gd name="T0" fmla="*/ 0 w 73"/>
                <a:gd name="T1" fmla="*/ 37 h 75"/>
                <a:gd name="T2" fmla="*/ 37 w 73"/>
                <a:gd name="T3" fmla="*/ 37 h 75"/>
                <a:gd name="T4" fmla="*/ 37 w 73"/>
                <a:gd name="T5" fmla="*/ 0 h 75"/>
                <a:gd name="T6" fmla="*/ 0 w 73"/>
                <a:gd name="T7" fmla="*/ 3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335420" name="Group 89"/>
          <p:cNvGrpSpPr>
            <a:grpSpLocks noChangeAspect="1"/>
          </p:cNvGrpSpPr>
          <p:nvPr/>
        </p:nvGrpSpPr>
        <p:grpSpPr bwMode="auto">
          <a:xfrm>
            <a:off x="7807325" y="3519488"/>
            <a:ext cx="139700" cy="123825"/>
            <a:chOff x="3783" y="2169"/>
            <a:chExt cx="147" cy="111"/>
          </a:xfrm>
        </p:grpSpPr>
        <p:sp>
          <p:nvSpPr>
            <p:cNvPr id="8335421" name="Rectangle 90"/>
            <p:cNvSpPr>
              <a:spLocks noChangeAspect="1" noChangeArrowheads="1"/>
            </p:cNvSpPr>
            <p:nvPr/>
          </p:nvSpPr>
          <p:spPr bwMode="auto">
            <a:xfrm>
              <a:off x="3783" y="2169"/>
              <a:ext cx="36" cy="11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422" name="Rectangle 91"/>
            <p:cNvSpPr>
              <a:spLocks noChangeAspect="1" noChangeArrowheads="1"/>
            </p:cNvSpPr>
            <p:nvPr/>
          </p:nvSpPr>
          <p:spPr bwMode="auto">
            <a:xfrm>
              <a:off x="3783" y="2243"/>
              <a:ext cx="147" cy="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8335423" name="Freeform 92"/>
            <p:cNvSpPr>
              <a:spLocks noChangeAspect="1"/>
            </p:cNvSpPr>
            <p:nvPr/>
          </p:nvSpPr>
          <p:spPr bwMode="auto">
            <a:xfrm>
              <a:off x="3819" y="2207"/>
              <a:ext cx="38" cy="37"/>
            </a:xfrm>
            <a:custGeom>
              <a:avLst/>
              <a:gdLst>
                <a:gd name="T0" fmla="*/ 0 w 75"/>
                <a:gd name="T1" fmla="*/ 18 h 75"/>
                <a:gd name="T2" fmla="*/ 19 w 75"/>
                <a:gd name="T3" fmla="*/ 18 h 75"/>
                <a:gd name="T4" fmla="*/ 19 w 75"/>
                <a:gd name="T5" fmla="*/ 0 h 75"/>
                <a:gd name="T6" fmla="*/ 0 w 75"/>
                <a:gd name="T7" fmla="*/ 18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5"/>
                <a:gd name="T14" fmla="*/ 75 w 75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5">
                  <a:moveTo>
                    <a:pt x="0" y="75"/>
                  </a:moveTo>
                  <a:lnTo>
                    <a:pt x="75" y="75"/>
                  </a:lnTo>
                  <a:lnTo>
                    <a:pt x="75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424" name="Freeform 93"/>
            <p:cNvSpPr>
              <a:spLocks noChangeAspect="1"/>
            </p:cNvSpPr>
            <p:nvPr/>
          </p:nvSpPr>
          <p:spPr bwMode="auto">
            <a:xfrm>
              <a:off x="3857" y="2206"/>
              <a:ext cx="36" cy="37"/>
            </a:xfrm>
            <a:custGeom>
              <a:avLst/>
              <a:gdLst>
                <a:gd name="T0" fmla="*/ 0 w 73"/>
                <a:gd name="T1" fmla="*/ 18 h 75"/>
                <a:gd name="T2" fmla="*/ 18 w 73"/>
                <a:gd name="T3" fmla="*/ 18 h 75"/>
                <a:gd name="T4" fmla="*/ 18 w 73"/>
                <a:gd name="T5" fmla="*/ 0 h 75"/>
                <a:gd name="T6" fmla="*/ 0 w 73"/>
                <a:gd name="T7" fmla="*/ 18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35425" name="Freeform 94"/>
            <p:cNvSpPr>
              <a:spLocks noChangeAspect="1"/>
            </p:cNvSpPr>
            <p:nvPr/>
          </p:nvSpPr>
          <p:spPr bwMode="auto">
            <a:xfrm>
              <a:off x="3893" y="2206"/>
              <a:ext cx="37" cy="37"/>
            </a:xfrm>
            <a:custGeom>
              <a:avLst/>
              <a:gdLst>
                <a:gd name="T0" fmla="*/ 0 w 73"/>
                <a:gd name="T1" fmla="*/ 18 h 75"/>
                <a:gd name="T2" fmla="*/ 19 w 73"/>
                <a:gd name="T3" fmla="*/ 18 h 75"/>
                <a:gd name="T4" fmla="*/ 19 w 73"/>
                <a:gd name="T5" fmla="*/ 0 h 75"/>
                <a:gd name="T6" fmla="*/ 0 w 73"/>
                <a:gd name="T7" fmla="*/ 18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5"/>
                <a:gd name="T14" fmla="*/ 73 w 73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5">
                  <a:moveTo>
                    <a:pt x="0" y="75"/>
                  </a:moveTo>
                  <a:lnTo>
                    <a:pt x="73" y="75"/>
                  </a:lnTo>
                  <a:lnTo>
                    <a:pt x="7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335426" name="CaixaDeTexto 120"/>
          <p:cNvSpPr txBox="1">
            <a:spLocks noChangeArrowheads="1"/>
          </p:cNvSpPr>
          <p:nvPr/>
        </p:nvSpPr>
        <p:spPr bwMode="auto">
          <a:xfrm>
            <a:off x="7742238" y="3833813"/>
            <a:ext cx="4222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  <a:latin typeface="Wingdings" pitchFamily="2" charset="2"/>
                <a:sym typeface="Webdings" pitchFamily="18" charset="2"/>
              </a:rPr>
              <a:t></a:t>
            </a: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8335427" name="Text Box 11"/>
          <p:cNvSpPr txBox="1">
            <a:spLocks noChangeArrowheads="1"/>
          </p:cNvSpPr>
          <p:nvPr/>
        </p:nvSpPr>
        <p:spPr bwMode="auto">
          <a:xfrm>
            <a:off x="8088313" y="1955800"/>
            <a:ext cx="16097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Móveis</a:t>
            </a:r>
          </a:p>
        </p:txBody>
      </p:sp>
      <p:sp>
        <p:nvSpPr>
          <p:cNvPr id="8335428" name="Text Box 19"/>
          <p:cNvSpPr txBox="1">
            <a:spLocks noChangeArrowheads="1"/>
          </p:cNvSpPr>
          <p:nvPr/>
        </p:nvSpPr>
        <p:spPr bwMode="auto">
          <a:xfrm>
            <a:off x="8088313" y="2171700"/>
            <a:ext cx="1668462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Papel e celulose</a:t>
            </a:r>
          </a:p>
        </p:txBody>
      </p:sp>
      <p:sp>
        <p:nvSpPr>
          <p:cNvPr id="8335429" name="Text Box 22"/>
          <p:cNvSpPr txBox="1">
            <a:spLocks noChangeArrowheads="1"/>
          </p:cNvSpPr>
          <p:nvPr/>
        </p:nvSpPr>
        <p:spPr bwMode="auto">
          <a:xfrm>
            <a:off x="8088313" y="3467100"/>
            <a:ext cx="13350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Sucro-alcooleiras</a:t>
            </a:r>
          </a:p>
        </p:txBody>
      </p:sp>
      <p:sp>
        <p:nvSpPr>
          <p:cNvPr id="8335430" name="Text Box 10"/>
          <p:cNvSpPr txBox="1">
            <a:spLocks noChangeArrowheads="1"/>
          </p:cNvSpPr>
          <p:nvPr/>
        </p:nvSpPr>
        <p:spPr bwMode="auto">
          <a:xfrm>
            <a:off x="8088313" y="3252788"/>
            <a:ext cx="11493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Siderurgia</a:t>
            </a:r>
            <a:endParaRPr lang="pt-BR" sz="1000" baseline="30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335431" name="Text Box 22"/>
          <p:cNvSpPr txBox="1">
            <a:spLocks noChangeArrowheads="1"/>
          </p:cNvSpPr>
          <p:nvPr/>
        </p:nvSpPr>
        <p:spPr bwMode="auto">
          <a:xfrm>
            <a:off x="8088313" y="3038475"/>
            <a:ext cx="13350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Refinarias </a:t>
            </a:r>
          </a:p>
        </p:txBody>
      </p:sp>
      <p:pic>
        <p:nvPicPr>
          <p:cNvPr id="8335432" name="Picture 14" descr="j035237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796213" y="2025650"/>
            <a:ext cx="2127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43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2725" y="2232025"/>
            <a:ext cx="150813" cy="144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3354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6850" y="2435225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43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8275" y="2859088"/>
            <a:ext cx="179388" cy="180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335436" name="Imagem 109" descr="cigarro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3513" y="3722688"/>
            <a:ext cx="22225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35437" name="Text Box 9"/>
          <p:cNvSpPr txBox="1">
            <a:spLocks noChangeArrowheads="1"/>
          </p:cNvSpPr>
          <p:nvPr/>
        </p:nvSpPr>
        <p:spPr bwMode="auto">
          <a:xfrm>
            <a:off x="8074025" y="1752600"/>
            <a:ext cx="10731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ahoma" pitchFamily="34" charset="0"/>
              </a:rPr>
              <a:t>Moinhos</a:t>
            </a:r>
          </a:p>
        </p:txBody>
      </p:sp>
      <p:sp>
        <p:nvSpPr>
          <p:cNvPr id="226" name="TextBox 60"/>
          <p:cNvSpPr txBox="1"/>
          <p:nvPr/>
        </p:nvSpPr>
        <p:spPr>
          <a:xfrm>
            <a:off x="4732338" y="2811463"/>
            <a:ext cx="13176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solidFill>
                  <a:srgbClr val="031A30"/>
                </a:solidFill>
              </a:rPr>
              <a:t>    </a:t>
            </a:r>
            <a:r>
              <a:rPr lang="pt-BR" sz="1000"/>
              <a:t>Joinville</a:t>
            </a:r>
            <a:endParaRPr lang="en-US" sz="1000"/>
          </a:p>
        </p:txBody>
      </p:sp>
      <p:grpSp>
        <p:nvGrpSpPr>
          <p:cNvPr id="8335439" name="Group 79"/>
          <p:cNvGrpSpPr>
            <a:grpSpLocks/>
          </p:cNvGrpSpPr>
          <p:nvPr/>
        </p:nvGrpSpPr>
        <p:grpSpPr bwMode="auto">
          <a:xfrm>
            <a:off x="1263650" y="1155700"/>
            <a:ext cx="4564063" cy="4579938"/>
            <a:chOff x="796" y="728"/>
            <a:chExt cx="2875" cy="2885"/>
          </a:xfrm>
        </p:grpSpPr>
        <p:grpSp>
          <p:nvGrpSpPr>
            <p:cNvPr id="8335440" name="Group 89"/>
            <p:cNvGrpSpPr>
              <a:grpSpLocks noChangeAspect="1"/>
            </p:cNvGrpSpPr>
            <p:nvPr/>
          </p:nvGrpSpPr>
          <p:grpSpPr bwMode="auto">
            <a:xfrm>
              <a:off x="3198" y="1558"/>
              <a:ext cx="88" cy="78"/>
              <a:chOff x="3783" y="2169"/>
              <a:chExt cx="147" cy="111"/>
            </a:xfrm>
          </p:grpSpPr>
          <p:sp>
            <p:nvSpPr>
              <p:cNvPr id="8335441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42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43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44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45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446" name="Group 89"/>
            <p:cNvGrpSpPr>
              <a:grpSpLocks noChangeAspect="1"/>
            </p:cNvGrpSpPr>
            <p:nvPr/>
          </p:nvGrpSpPr>
          <p:grpSpPr bwMode="auto">
            <a:xfrm>
              <a:off x="2398" y="818"/>
              <a:ext cx="88" cy="78"/>
              <a:chOff x="3783" y="2169"/>
              <a:chExt cx="147" cy="111"/>
            </a:xfrm>
          </p:grpSpPr>
          <p:sp>
            <p:nvSpPr>
              <p:cNvPr id="8335447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4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49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50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51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452" name="Group 89"/>
            <p:cNvGrpSpPr>
              <a:grpSpLocks noChangeAspect="1"/>
            </p:cNvGrpSpPr>
            <p:nvPr/>
          </p:nvGrpSpPr>
          <p:grpSpPr bwMode="auto">
            <a:xfrm>
              <a:off x="1728" y="1337"/>
              <a:ext cx="88" cy="78"/>
              <a:chOff x="3783" y="2169"/>
              <a:chExt cx="147" cy="111"/>
            </a:xfrm>
          </p:grpSpPr>
          <p:sp>
            <p:nvSpPr>
              <p:cNvPr id="8335453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54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55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56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57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458" name="Group 89"/>
            <p:cNvGrpSpPr>
              <a:grpSpLocks noChangeAspect="1"/>
            </p:cNvGrpSpPr>
            <p:nvPr/>
          </p:nvGrpSpPr>
          <p:grpSpPr bwMode="auto">
            <a:xfrm>
              <a:off x="2704" y="1455"/>
              <a:ext cx="88" cy="78"/>
              <a:chOff x="3783" y="2169"/>
              <a:chExt cx="147" cy="111"/>
            </a:xfrm>
          </p:grpSpPr>
          <p:sp>
            <p:nvSpPr>
              <p:cNvPr id="8335459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60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61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62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63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464" name="Group 89"/>
            <p:cNvGrpSpPr>
              <a:grpSpLocks noChangeAspect="1"/>
            </p:cNvGrpSpPr>
            <p:nvPr/>
          </p:nvGrpSpPr>
          <p:grpSpPr bwMode="auto">
            <a:xfrm>
              <a:off x="2012" y="3535"/>
              <a:ext cx="88" cy="78"/>
              <a:chOff x="3783" y="2169"/>
              <a:chExt cx="147" cy="111"/>
            </a:xfrm>
          </p:grpSpPr>
          <p:sp>
            <p:nvSpPr>
              <p:cNvPr id="8335465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66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67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68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69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470" name="Group 89"/>
            <p:cNvGrpSpPr>
              <a:grpSpLocks noChangeAspect="1"/>
            </p:cNvGrpSpPr>
            <p:nvPr/>
          </p:nvGrpSpPr>
          <p:grpSpPr bwMode="auto">
            <a:xfrm>
              <a:off x="2978" y="2462"/>
              <a:ext cx="88" cy="78"/>
              <a:chOff x="3783" y="2169"/>
              <a:chExt cx="147" cy="111"/>
            </a:xfrm>
          </p:grpSpPr>
          <p:sp>
            <p:nvSpPr>
              <p:cNvPr id="8335471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72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73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74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75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476" name="Group 89"/>
            <p:cNvGrpSpPr>
              <a:grpSpLocks noChangeAspect="1"/>
            </p:cNvGrpSpPr>
            <p:nvPr/>
          </p:nvGrpSpPr>
          <p:grpSpPr bwMode="auto">
            <a:xfrm>
              <a:off x="2342" y="2864"/>
              <a:ext cx="88" cy="78"/>
              <a:chOff x="3783" y="2169"/>
              <a:chExt cx="147" cy="111"/>
            </a:xfrm>
          </p:grpSpPr>
          <p:sp>
            <p:nvSpPr>
              <p:cNvPr id="8335477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7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79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80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81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482" name="Group 89"/>
            <p:cNvGrpSpPr>
              <a:grpSpLocks noChangeAspect="1"/>
            </p:cNvGrpSpPr>
            <p:nvPr/>
          </p:nvGrpSpPr>
          <p:grpSpPr bwMode="auto">
            <a:xfrm>
              <a:off x="1927" y="2270"/>
              <a:ext cx="88" cy="78"/>
              <a:chOff x="3783" y="2169"/>
              <a:chExt cx="147" cy="111"/>
            </a:xfrm>
          </p:grpSpPr>
          <p:sp>
            <p:nvSpPr>
              <p:cNvPr id="8335483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84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85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86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87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488" name="Group 89"/>
            <p:cNvGrpSpPr>
              <a:grpSpLocks noChangeAspect="1"/>
            </p:cNvGrpSpPr>
            <p:nvPr/>
          </p:nvGrpSpPr>
          <p:grpSpPr bwMode="auto">
            <a:xfrm>
              <a:off x="2001" y="1975"/>
              <a:ext cx="88" cy="78"/>
              <a:chOff x="3783" y="2169"/>
              <a:chExt cx="147" cy="111"/>
            </a:xfrm>
          </p:grpSpPr>
          <p:sp>
            <p:nvSpPr>
              <p:cNvPr id="8335489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90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91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92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93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494" name="Group 89"/>
            <p:cNvGrpSpPr>
              <a:grpSpLocks noChangeAspect="1"/>
            </p:cNvGrpSpPr>
            <p:nvPr/>
          </p:nvGrpSpPr>
          <p:grpSpPr bwMode="auto">
            <a:xfrm>
              <a:off x="2767" y="1769"/>
              <a:ext cx="88" cy="78"/>
              <a:chOff x="3783" y="2169"/>
              <a:chExt cx="147" cy="111"/>
            </a:xfrm>
          </p:grpSpPr>
          <p:sp>
            <p:nvSpPr>
              <p:cNvPr id="8335495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96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497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98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499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500" name="Group 89"/>
            <p:cNvGrpSpPr>
              <a:grpSpLocks noChangeAspect="1"/>
            </p:cNvGrpSpPr>
            <p:nvPr/>
          </p:nvGrpSpPr>
          <p:grpSpPr bwMode="auto">
            <a:xfrm>
              <a:off x="2945" y="1500"/>
              <a:ext cx="88" cy="78"/>
              <a:chOff x="3783" y="2169"/>
              <a:chExt cx="147" cy="111"/>
            </a:xfrm>
          </p:grpSpPr>
          <p:sp>
            <p:nvSpPr>
              <p:cNvPr id="8335501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02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03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04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05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506" name="Group 89"/>
            <p:cNvGrpSpPr>
              <a:grpSpLocks noChangeAspect="1"/>
            </p:cNvGrpSpPr>
            <p:nvPr/>
          </p:nvGrpSpPr>
          <p:grpSpPr bwMode="auto">
            <a:xfrm>
              <a:off x="1970" y="2960"/>
              <a:ext cx="88" cy="78"/>
              <a:chOff x="3783" y="2169"/>
              <a:chExt cx="147" cy="111"/>
            </a:xfrm>
          </p:grpSpPr>
          <p:sp>
            <p:nvSpPr>
              <p:cNvPr id="8335507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0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09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10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11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512" name="Group 89"/>
            <p:cNvGrpSpPr>
              <a:grpSpLocks noChangeAspect="1"/>
            </p:cNvGrpSpPr>
            <p:nvPr/>
          </p:nvGrpSpPr>
          <p:grpSpPr bwMode="auto">
            <a:xfrm>
              <a:off x="1956" y="3424"/>
              <a:ext cx="88" cy="78"/>
              <a:chOff x="3783" y="2169"/>
              <a:chExt cx="147" cy="111"/>
            </a:xfrm>
          </p:grpSpPr>
          <p:sp>
            <p:nvSpPr>
              <p:cNvPr id="8335513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14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15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16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17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518" name="Group 89"/>
            <p:cNvGrpSpPr>
              <a:grpSpLocks noChangeAspect="1"/>
            </p:cNvGrpSpPr>
            <p:nvPr/>
          </p:nvGrpSpPr>
          <p:grpSpPr bwMode="auto">
            <a:xfrm>
              <a:off x="2394" y="2450"/>
              <a:ext cx="88" cy="78"/>
              <a:chOff x="3783" y="2169"/>
              <a:chExt cx="147" cy="111"/>
            </a:xfrm>
          </p:grpSpPr>
          <p:sp>
            <p:nvSpPr>
              <p:cNvPr id="8335519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20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21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37 h 75"/>
                  <a:gd name="T2" fmla="*/ 38 w 75"/>
                  <a:gd name="T3" fmla="*/ 37 h 75"/>
                  <a:gd name="T4" fmla="*/ 38 w 75"/>
                  <a:gd name="T5" fmla="*/ 0 h 75"/>
                  <a:gd name="T6" fmla="*/ 0 w 75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22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37 h 75"/>
                  <a:gd name="T2" fmla="*/ 36 w 73"/>
                  <a:gd name="T3" fmla="*/ 37 h 75"/>
                  <a:gd name="T4" fmla="*/ 36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23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37 h 75"/>
                  <a:gd name="T2" fmla="*/ 37 w 73"/>
                  <a:gd name="T3" fmla="*/ 37 h 75"/>
                  <a:gd name="T4" fmla="*/ 37 w 73"/>
                  <a:gd name="T5" fmla="*/ 0 h 75"/>
                  <a:gd name="T6" fmla="*/ 0 w 73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00">
                  <a:alpha val="38823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8335524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823" y="1588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25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19" y="1474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26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87" y="886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27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33" y="916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28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15" y="1816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29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49" y="2032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30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29" y="2536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31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65" y="2152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32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07" y="2494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33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13" y="2674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335534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91" y="2818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grpSp>
          <p:nvGrpSpPr>
            <p:cNvPr id="8335535" name="Group 89"/>
            <p:cNvGrpSpPr>
              <a:grpSpLocks noChangeAspect="1"/>
            </p:cNvGrpSpPr>
            <p:nvPr/>
          </p:nvGrpSpPr>
          <p:grpSpPr bwMode="auto">
            <a:xfrm>
              <a:off x="1883" y="874"/>
              <a:ext cx="88" cy="78"/>
              <a:chOff x="3783" y="2169"/>
              <a:chExt cx="147" cy="111"/>
            </a:xfrm>
          </p:grpSpPr>
          <p:sp>
            <p:nvSpPr>
              <p:cNvPr id="8335536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37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38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39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40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41" name="Group 89"/>
            <p:cNvGrpSpPr>
              <a:grpSpLocks noChangeAspect="1"/>
            </p:cNvGrpSpPr>
            <p:nvPr/>
          </p:nvGrpSpPr>
          <p:grpSpPr bwMode="auto">
            <a:xfrm>
              <a:off x="1970" y="740"/>
              <a:ext cx="88" cy="78"/>
              <a:chOff x="3783" y="2169"/>
              <a:chExt cx="147" cy="111"/>
            </a:xfrm>
          </p:grpSpPr>
          <p:sp>
            <p:nvSpPr>
              <p:cNvPr id="833554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43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44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45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46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47" name="Group 89"/>
            <p:cNvGrpSpPr>
              <a:grpSpLocks noChangeAspect="1"/>
            </p:cNvGrpSpPr>
            <p:nvPr/>
          </p:nvGrpSpPr>
          <p:grpSpPr bwMode="auto">
            <a:xfrm>
              <a:off x="2173" y="749"/>
              <a:ext cx="88" cy="78"/>
              <a:chOff x="3783" y="2169"/>
              <a:chExt cx="147" cy="111"/>
            </a:xfrm>
          </p:grpSpPr>
          <p:sp>
            <p:nvSpPr>
              <p:cNvPr id="833554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49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50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51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52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53" name="Group 89"/>
            <p:cNvGrpSpPr>
              <a:grpSpLocks noChangeAspect="1"/>
            </p:cNvGrpSpPr>
            <p:nvPr/>
          </p:nvGrpSpPr>
          <p:grpSpPr bwMode="auto">
            <a:xfrm>
              <a:off x="1772" y="1003"/>
              <a:ext cx="88" cy="78"/>
              <a:chOff x="3783" y="2169"/>
              <a:chExt cx="147" cy="111"/>
            </a:xfrm>
          </p:grpSpPr>
          <p:sp>
            <p:nvSpPr>
              <p:cNvPr id="833555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55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56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57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5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59" name="Group 89"/>
            <p:cNvGrpSpPr>
              <a:grpSpLocks noChangeAspect="1"/>
            </p:cNvGrpSpPr>
            <p:nvPr/>
          </p:nvGrpSpPr>
          <p:grpSpPr bwMode="auto">
            <a:xfrm>
              <a:off x="2057" y="928"/>
              <a:ext cx="88" cy="78"/>
              <a:chOff x="3783" y="2169"/>
              <a:chExt cx="147" cy="111"/>
            </a:xfrm>
          </p:grpSpPr>
          <p:sp>
            <p:nvSpPr>
              <p:cNvPr id="8335560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61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62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63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64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65" name="Group 89"/>
            <p:cNvGrpSpPr>
              <a:grpSpLocks noChangeAspect="1"/>
            </p:cNvGrpSpPr>
            <p:nvPr/>
          </p:nvGrpSpPr>
          <p:grpSpPr bwMode="auto">
            <a:xfrm>
              <a:off x="1172" y="2356"/>
              <a:ext cx="88" cy="78"/>
              <a:chOff x="3783" y="2169"/>
              <a:chExt cx="147" cy="111"/>
            </a:xfrm>
          </p:grpSpPr>
          <p:sp>
            <p:nvSpPr>
              <p:cNvPr id="8335566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67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68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69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70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71" name="Group 89"/>
            <p:cNvGrpSpPr>
              <a:grpSpLocks noChangeAspect="1"/>
            </p:cNvGrpSpPr>
            <p:nvPr/>
          </p:nvGrpSpPr>
          <p:grpSpPr bwMode="auto">
            <a:xfrm>
              <a:off x="2889" y="1609"/>
              <a:ext cx="88" cy="78"/>
              <a:chOff x="3783" y="2169"/>
              <a:chExt cx="147" cy="111"/>
            </a:xfrm>
          </p:grpSpPr>
          <p:sp>
            <p:nvSpPr>
              <p:cNvPr id="833557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73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74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75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76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77" name="Group 89"/>
            <p:cNvGrpSpPr>
              <a:grpSpLocks noChangeAspect="1"/>
            </p:cNvGrpSpPr>
            <p:nvPr/>
          </p:nvGrpSpPr>
          <p:grpSpPr bwMode="auto">
            <a:xfrm>
              <a:off x="2255" y="910"/>
              <a:ext cx="88" cy="78"/>
              <a:chOff x="3783" y="2169"/>
              <a:chExt cx="147" cy="111"/>
            </a:xfrm>
          </p:grpSpPr>
          <p:sp>
            <p:nvSpPr>
              <p:cNvPr id="833557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79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80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81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82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83" name="Group 89"/>
            <p:cNvGrpSpPr>
              <a:grpSpLocks noChangeAspect="1"/>
            </p:cNvGrpSpPr>
            <p:nvPr/>
          </p:nvGrpSpPr>
          <p:grpSpPr bwMode="auto">
            <a:xfrm>
              <a:off x="2440" y="1090"/>
              <a:ext cx="88" cy="78"/>
              <a:chOff x="3783" y="2169"/>
              <a:chExt cx="147" cy="111"/>
            </a:xfrm>
          </p:grpSpPr>
          <p:sp>
            <p:nvSpPr>
              <p:cNvPr id="833558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85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86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87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8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89" name="Group 89"/>
            <p:cNvGrpSpPr>
              <a:grpSpLocks noChangeAspect="1"/>
            </p:cNvGrpSpPr>
            <p:nvPr/>
          </p:nvGrpSpPr>
          <p:grpSpPr bwMode="auto">
            <a:xfrm>
              <a:off x="2367" y="754"/>
              <a:ext cx="88" cy="78"/>
              <a:chOff x="3783" y="2169"/>
              <a:chExt cx="147" cy="111"/>
            </a:xfrm>
          </p:grpSpPr>
          <p:sp>
            <p:nvSpPr>
              <p:cNvPr id="8335590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783" y="2169"/>
                <a:ext cx="36" cy="11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91" name="Freeform 92"/>
              <p:cNvSpPr>
                <a:spLocks noChangeAspect="1"/>
              </p:cNvSpPr>
              <p:nvPr/>
            </p:nvSpPr>
            <p:spPr bwMode="auto">
              <a:xfrm>
                <a:off x="3819" y="2207"/>
                <a:ext cx="38" cy="37"/>
              </a:xfrm>
              <a:custGeom>
                <a:avLst/>
                <a:gdLst>
                  <a:gd name="T0" fmla="*/ 0 w 75"/>
                  <a:gd name="T1" fmla="*/ 18 h 75"/>
                  <a:gd name="T2" fmla="*/ 19 w 75"/>
                  <a:gd name="T3" fmla="*/ 18 h 75"/>
                  <a:gd name="T4" fmla="*/ 19 w 75"/>
                  <a:gd name="T5" fmla="*/ 0 h 75"/>
                  <a:gd name="T6" fmla="*/ 0 w 75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92" name="Freeform 93"/>
              <p:cNvSpPr>
                <a:spLocks noChangeAspect="1"/>
              </p:cNvSpPr>
              <p:nvPr/>
            </p:nvSpPr>
            <p:spPr bwMode="auto">
              <a:xfrm>
                <a:off x="3857" y="2206"/>
                <a:ext cx="36" cy="37"/>
              </a:xfrm>
              <a:custGeom>
                <a:avLst/>
                <a:gdLst>
                  <a:gd name="T0" fmla="*/ 0 w 73"/>
                  <a:gd name="T1" fmla="*/ 18 h 75"/>
                  <a:gd name="T2" fmla="*/ 18 w 73"/>
                  <a:gd name="T3" fmla="*/ 18 h 75"/>
                  <a:gd name="T4" fmla="*/ 18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93" name="Freeform 94"/>
              <p:cNvSpPr>
                <a:spLocks noChangeAspect="1"/>
              </p:cNvSpPr>
              <p:nvPr/>
            </p:nvSpPr>
            <p:spPr bwMode="auto">
              <a:xfrm>
                <a:off x="3893" y="2206"/>
                <a:ext cx="37" cy="37"/>
              </a:xfrm>
              <a:custGeom>
                <a:avLst/>
                <a:gdLst>
                  <a:gd name="T0" fmla="*/ 0 w 73"/>
                  <a:gd name="T1" fmla="*/ 18 h 75"/>
                  <a:gd name="T2" fmla="*/ 19 w 73"/>
                  <a:gd name="T3" fmla="*/ 18 h 75"/>
                  <a:gd name="T4" fmla="*/ 19 w 73"/>
                  <a:gd name="T5" fmla="*/ 0 h 75"/>
                  <a:gd name="T6" fmla="*/ 0 w 73"/>
                  <a:gd name="T7" fmla="*/ 18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94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83" y="2243"/>
                <a:ext cx="147" cy="3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</p:grpSp>
        <p:grpSp>
          <p:nvGrpSpPr>
            <p:cNvPr id="8335595" name="Group 26"/>
            <p:cNvGrpSpPr>
              <a:grpSpLocks noChangeAspect="1"/>
            </p:cNvGrpSpPr>
            <p:nvPr/>
          </p:nvGrpSpPr>
          <p:grpSpPr bwMode="auto">
            <a:xfrm>
              <a:off x="2455" y="962"/>
              <a:ext cx="97" cy="86"/>
              <a:chOff x="4865" y="1765"/>
              <a:chExt cx="175" cy="155"/>
            </a:xfrm>
          </p:grpSpPr>
          <p:sp>
            <p:nvSpPr>
              <p:cNvPr id="8335596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65" y="1765"/>
                <a:ext cx="43" cy="15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97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865" y="1868"/>
                <a:ext cx="175" cy="5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598" name="Freeform 92"/>
              <p:cNvSpPr>
                <a:spLocks noChangeAspect="1"/>
              </p:cNvSpPr>
              <p:nvPr/>
            </p:nvSpPr>
            <p:spPr bwMode="auto">
              <a:xfrm>
                <a:off x="4908" y="1818"/>
                <a:ext cx="45" cy="52"/>
              </a:xfrm>
              <a:custGeom>
                <a:avLst/>
                <a:gdLst>
                  <a:gd name="T0" fmla="*/ 0 w 75"/>
                  <a:gd name="T1" fmla="*/ 52 h 75"/>
                  <a:gd name="T2" fmla="*/ 45 w 75"/>
                  <a:gd name="T3" fmla="*/ 52 h 75"/>
                  <a:gd name="T4" fmla="*/ 45 w 75"/>
                  <a:gd name="T5" fmla="*/ 0 h 75"/>
                  <a:gd name="T6" fmla="*/ 0 w 75"/>
                  <a:gd name="T7" fmla="*/ 5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599" name="Freeform 93"/>
              <p:cNvSpPr>
                <a:spLocks noChangeAspect="1"/>
              </p:cNvSpPr>
              <p:nvPr/>
            </p:nvSpPr>
            <p:spPr bwMode="auto">
              <a:xfrm>
                <a:off x="4953" y="1817"/>
                <a:ext cx="43" cy="51"/>
              </a:xfrm>
              <a:custGeom>
                <a:avLst/>
                <a:gdLst>
                  <a:gd name="T0" fmla="*/ 0 w 73"/>
                  <a:gd name="T1" fmla="*/ 51 h 75"/>
                  <a:gd name="T2" fmla="*/ 43 w 73"/>
                  <a:gd name="T3" fmla="*/ 51 h 75"/>
                  <a:gd name="T4" fmla="*/ 43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00" name="Freeform 94"/>
              <p:cNvSpPr>
                <a:spLocks noChangeAspect="1"/>
              </p:cNvSpPr>
              <p:nvPr/>
            </p:nvSpPr>
            <p:spPr bwMode="auto">
              <a:xfrm>
                <a:off x="4996" y="1817"/>
                <a:ext cx="44" cy="51"/>
              </a:xfrm>
              <a:custGeom>
                <a:avLst/>
                <a:gdLst>
                  <a:gd name="T0" fmla="*/ 0 w 73"/>
                  <a:gd name="T1" fmla="*/ 51 h 75"/>
                  <a:gd name="T2" fmla="*/ 44 w 73"/>
                  <a:gd name="T3" fmla="*/ 51 h 75"/>
                  <a:gd name="T4" fmla="*/ 44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601" name="Group 26"/>
            <p:cNvGrpSpPr>
              <a:grpSpLocks noChangeAspect="1"/>
            </p:cNvGrpSpPr>
            <p:nvPr/>
          </p:nvGrpSpPr>
          <p:grpSpPr bwMode="auto">
            <a:xfrm>
              <a:off x="2218" y="2385"/>
              <a:ext cx="97" cy="86"/>
              <a:chOff x="4865" y="1765"/>
              <a:chExt cx="175" cy="155"/>
            </a:xfrm>
          </p:grpSpPr>
          <p:sp>
            <p:nvSpPr>
              <p:cNvPr id="833560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65" y="1765"/>
                <a:ext cx="43" cy="15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0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865" y="1868"/>
                <a:ext cx="175" cy="5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04" name="Freeform 92"/>
              <p:cNvSpPr>
                <a:spLocks noChangeAspect="1"/>
              </p:cNvSpPr>
              <p:nvPr/>
            </p:nvSpPr>
            <p:spPr bwMode="auto">
              <a:xfrm>
                <a:off x="4908" y="1818"/>
                <a:ext cx="45" cy="52"/>
              </a:xfrm>
              <a:custGeom>
                <a:avLst/>
                <a:gdLst>
                  <a:gd name="T0" fmla="*/ 0 w 75"/>
                  <a:gd name="T1" fmla="*/ 52 h 75"/>
                  <a:gd name="T2" fmla="*/ 45 w 75"/>
                  <a:gd name="T3" fmla="*/ 52 h 75"/>
                  <a:gd name="T4" fmla="*/ 45 w 75"/>
                  <a:gd name="T5" fmla="*/ 0 h 75"/>
                  <a:gd name="T6" fmla="*/ 0 w 75"/>
                  <a:gd name="T7" fmla="*/ 5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05" name="Freeform 93"/>
              <p:cNvSpPr>
                <a:spLocks noChangeAspect="1"/>
              </p:cNvSpPr>
              <p:nvPr/>
            </p:nvSpPr>
            <p:spPr bwMode="auto">
              <a:xfrm>
                <a:off x="4953" y="1817"/>
                <a:ext cx="43" cy="51"/>
              </a:xfrm>
              <a:custGeom>
                <a:avLst/>
                <a:gdLst>
                  <a:gd name="T0" fmla="*/ 0 w 73"/>
                  <a:gd name="T1" fmla="*/ 51 h 75"/>
                  <a:gd name="T2" fmla="*/ 43 w 73"/>
                  <a:gd name="T3" fmla="*/ 51 h 75"/>
                  <a:gd name="T4" fmla="*/ 43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06" name="Freeform 94"/>
              <p:cNvSpPr>
                <a:spLocks noChangeAspect="1"/>
              </p:cNvSpPr>
              <p:nvPr/>
            </p:nvSpPr>
            <p:spPr bwMode="auto">
              <a:xfrm>
                <a:off x="4996" y="1817"/>
                <a:ext cx="44" cy="51"/>
              </a:xfrm>
              <a:custGeom>
                <a:avLst/>
                <a:gdLst>
                  <a:gd name="T0" fmla="*/ 0 w 73"/>
                  <a:gd name="T1" fmla="*/ 51 h 75"/>
                  <a:gd name="T2" fmla="*/ 44 w 73"/>
                  <a:gd name="T3" fmla="*/ 51 h 75"/>
                  <a:gd name="T4" fmla="*/ 44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607" name="Group 26"/>
            <p:cNvGrpSpPr>
              <a:grpSpLocks noChangeAspect="1"/>
            </p:cNvGrpSpPr>
            <p:nvPr/>
          </p:nvGrpSpPr>
          <p:grpSpPr bwMode="auto">
            <a:xfrm>
              <a:off x="1987" y="3475"/>
              <a:ext cx="97" cy="86"/>
              <a:chOff x="4865" y="1765"/>
              <a:chExt cx="175" cy="155"/>
            </a:xfrm>
          </p:grpSpPr>
          <p:sp>
            <p:nvSpPr>
              <p:cNvPr id="833560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65" y="1765"/>
                <a:ext cx="43" cy="15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0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865" y="1868"/>
                <a:ext cx="175" cy="5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10" name="Freeform 92"/>
              <p:cNvSpPr>
                <a:spLocks noChangeAspect="1"/>
              </p:cNvSpPr>
              <p:nvPr/>
            </p:nvSpPr>
            <p:spPr bwMode="auto">
              <a:xfrm>
                <a:off x="4908" y="1818"/>
                <a:ext cx="45" cy="52"/>
              </a:xfrm>
              <a:custGeom>
                <a:avLst/>
                <a:gdLst>
                  <a:gd name="T0" fmla="*/ 0 w 75"/>
                  <a:gd name="T1" fmla="*/ 52 h 75"/>
                  <a:gd name="T2" fmla="*/ 45 w 75"/>
                  <a:gd name="T3" fmla="*/ 52 h 75"/>
                  <a:gd name="T4" fmla="*/ 45 w 75"/>
                  <a:gd name="T5" fmla="*/ 0 h 75"/>
                  <a:gd name="T6" fmla="*/ 0 w 75"/>
                  <a:gd name="T7" fmla="*/ 5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11" name="Freeform 93"/>
              <p:cNvSpPr>
                <a:spLocks noChangeAspect="1"/>
              </p:cNvSpPr>
              <p:nvPr/>
            </p:nvSpPr>
            <p:spPr bwMode="auto">
              <a:xfrm>
                <a:off x="4953" y="1817"/>
                <a:ext cx="43" cy="51"/>
              </a:xfrm>
              <a:custGeom>
                <a:avLst/>
                <a:gdLst>
                  <a:gd name="T0" fmla="*/ 0 w 73"/>
                  <a:gd name="T1" fmla="*/ 51 h 75"/>
                  <a:gd name="T2" fmla="*/ 43 w 73"/>
                  <a:gd name="T3" fmla="*/ 51 h 75"/>
                  <a:gd name="T4" fmla="*/ 43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12" name="Freeform 94"/>
              <p:cNvSpPr>
                <a:spLocks noChangeAspect="1"/>
              </p:cNvSpPr>
              <p:nvPr/>
            </p:nvSpPr>
            <p:spPr bwMode="auto">
              <a:xfrm>
                <a:off x="4996" y="1817"/>
                <a:ext cx="44" cy="51"/>
              </a:xfrm>
              <a:custGeom>
                <a:avLst/>
                <a:gdLst>
                  <a:gd name="T0" fmla="*/ 0 w 73"/>
                  <a:gd name="T1" fmla="*/ 51 h 75"/>
                  <a:gd name="T2" fmla="*/ 44 w 73"/>
                  <a:gd name="T3" fmla="*/ 51 h 75"/>
                  <a:gd name="T4" fmla="*/ 44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613" name="Group 26"/>
            <p:cNvGrpSpPr>
              <a:grpSpLocks noChangeAspect="1"/>
            </p:cNvGrpSpPr>
            <p:nvPr/>
          </p:nvGrpSpPr>
          <p:grpSpPr bwMode="auto">
            <a:xfrm>
              <a:off x="3031" y="1719"/>
              <a:ext cx="97" cy="86"/>
              <a:chOff x="4865" y="1765"/>
              <a:chExt cx="175" cy="155"/>
            </a:xfrm>
          </p:grpSpPr>
          <p:sp>
            <p:nvSpPr>
              <p:cNvPr id="833561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65" y="1765"/>
                <a:ext cx="43" cy="15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15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865" y="1868"/>
                <a:ext cx="175" cy="5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16" name="Freeform 92"/>
              <p:cNvSpPr>
                <a:spLocks noChangeAspect="1"/>
              </p:cNvSpPr>
              <p:nvPr/>
            </p:nvSpPr>
            <p:spPr bwMode="auto">
              <a:xfrm>
                <a:off x="4908" y="1818"/>
                <a:ext cx="45" cy="52"/>
              </a:xfrm>
              <a:custGeom>
                <a:avLst/>
                <a:gdLst>
                  <a:gd name="T0" fmla="*/ 0 w 75"/>
                  <a:gd name="T1" fmla="*/ 52 h 75"/>
                  <a:gd name="T2" fmla="*/ 45 w 75"/>
                  <a:gd name="T3" fmla="*/ 52 h 75"/>
                  <a:gd name="T4" fmla="*/ 45 w 75"/>
                  <a:gd name="T5" fmla="*/ 0 h 75"/>
                  <a:gd name="T6" fmla="*/ 0 w 75"/>
                  <a:gd name="T7" fmla="*/ 5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17" name="Freeform 93"/>
              <p:cNvSpPr>
                <a:spLocks noChangeAspect="1"/>
              </p:cNvSpPr>
              <p:nvPr/>
            </p:nvSpPr>
            <p:spPr bwMode="auto">
              <a:xfrm>
                <a:off x="4953" y="1817"/>
                <a:ext cx="43" cy="51"/>
              </a:xfrm>
              <a:custGeom>
                <a:avLst/>
                <a:gdLst>
                  <a:gd name="T0" fmla="*/ 0 w 73"/>
                  <a:gd name="T1" fmla="*/ 51 h 75"/>
                  <a:gd name="T2" fmla="*/ 43 w 73"/>
                  <a:gd name="T3" fmla="*/ 51 h 75"/>
                  <a:gd name="T4" fmla="*/ 43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18" name="Freeform 94"/>
              <p:cNvSpPr>
                <a:spLocks noChangeAspect="1"/>
              </p:cNvSpPr>
              <p:nvPr/>
            </p:nvSpPr>
            <p:spPr bwMode="auto">
              <a:xfrm>
                <a:off x="4996" y="1817"/>
                <a:ext cx="44" cy="51"/>
              </a:xfrm>
              <a:custGeom>
                <a:avLst/>
                <a:gdLst>
                  <a:gd name="T0" fmla="*/ 0 w 73"/>
                  <a:gd name="T1" fmla="*/ 51 h 75"/>
                  <a:gd name="T2" fmla="*/ 44 w 73"/>
                  <a:gd name="T3" fmla="*/ 51 h 75"/>
                  <a:gd name="T4" fmla="*/ 44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619" name="Group 26"/>
            <p:cNvGrpSpPr>
              <a:grpSpLocks noChangeAspect="1"/>
            </p:cNvGrpSpPr>
            <p:nvPr/>
          </p:nvGrpSpPr>
          <p:grpSpPr bwMode="auto">
            <a:xfrm>
              <a:off x="2749" y="1493"/>
              <a:ext cx="97" cy="86"/>
              <a:chOff x="4865" y="1765"/>
              <a:chExt cx="175" cy="155"/>
            </a:xfrm>
          </p:grpSpPr>
          <p:sp>
            <p:nvSpPr>
              <p:cNvPr id="8335620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65" y="1765"/>
                <a:ext cx="43" cy="15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21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865" y="1868"/>
                <a:ext cx="175" cy="5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22" name="Freeform 92"/>
              <p:cNvSpPr>
                <a:spLocks noChangeAspect="1"/>
              </p:cNvSpPr>
              <p:nvPr/>
            </p:nvSpPr>
            <p:spPr bwMode="auto">
              <a:xfrm>
                <a:off x="4908" y="1818"/>
                <a:ext cx="45" cy="52"/>
              </a:xfrm>
              <a:custGeom>
                <a:avLst/>
                <a:gdLst>
                  <a:gd name="T0" fmla="*/ 0 w 75"/>
                  <a:gd name="T1" fmla="*/ 52 h 75"/>
                  <a:gd name="T2" fmla="*/ 45 w 75"/>
                  <a:gd name="T3" fmla="*/ 52 h 75"/>
                  <a:gd name="T4" fmla="*/ 45 w 75"/>
                  <a:gd name="T5" fmla="*/ 0 h 75"/>
                  <a:gd name="T6" fmla="*/ 0 w 75"/>
                  <a:gd name="T7" fmla="*/ 5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23" name="Freeform 93"/>
              <p:cNvSpPr>
                <a:spLocks noChangeAspect="1"/>
              </p:cNvSpPr>
              <p:nvPr/>
            </p:nvSpPr>
            <p:spPr bwMode="auto">
              <a:xfrm>
                <a:off x="4953" y="1817"/>
                <a:ext cx="43" cy="51"/>
              </a:xfrm>
              <a:custGeom>
                <a:avLst/>
                <a:gdLst>
                  <a:gd name="T0" fmla="*/ 0 w 73"/>
                  <a:gd name="T1" fmla="*/ 51 h 75"/>
                  <a:gd name="T2" fmla="*/ 43 w 73"/>
                  <a:gd name="T3" fmla="*/ 51 h 75"/>
                  <a:gd name="T4" fmla="*/ 43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24" name="Freeform 94"/>
              <p:cNvSpPr>
                <a:spLocks noChangeAspect="1"/>
              </p:cNvSpPr>
              <p:nvPr/>
            </p:nvSpPr>
            <p:spPr bwMode="auto">
              <a:xfrm>
                <a:off x="4996" y="1817"/>
                <a:ext cx="44" cy="51"/>
              </a:xfrm>
              <a:custGeom>
                <a:avLst/>
                <a:gdLst>
                  <a:gd name="T0" fmla="*/ 0 w 73"/>
                  <a:gd name="T1" fmla="*/ 51 h 75"/>
                  <a:gd name="T2" fmla="*/ 44 w 73"/>
                  <a:gd name="T3" fmla="*/ 51 h 75"/>
                  <a:gd name="T4" fmla="*/ 44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625" name="Group 26"/>
            <p:cNvGrpSpPr>
              <a:grpSpLocks noChangeAspect="1"/>
            </p:cNvGrpSpPr>
            <p:nvPr/>
          </p:nvGrpSpPr>
          <p:grpSpPr bwMode="auto">
            <a:xfrm>
              <a:off x="1586" y="2340"/>
              <a:ext cx="97" cy="86"/>
              <a:chOff x="4865" y="1765"/>
              <a:chExt cx="175" cy="155"/>
            </a:xfrm>
          </p:grpSpPr>
          <p:sp>
            <p:nvSpPr>
              <p:cNvPr id="8335626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65" y="1765"/>
                <a:ext cx="43" cy="15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27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865" y="1868"/>
                <a:ext cx="175" cy="5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28" name="Freeform 92"/>
              <p:cNvSpPr>
                <a:spLocks noChangeAspect="1"/>
              </p:cNvSpPr>
              <p:nvPr/>
            </p:nvSpPr>
            <p:spPr bwMode="auto">
              <a:xfrm>
                <a:off x="4908" y="1818"/>
                <a:ext cx="45" cy="52"/>
              </a:xfrm>
              <a:custGeom>
                <a:avLst/>
                <a:gdLst>
                  <a:gd name="T0" fmla="*/ 0 w 75"/>
                  <a:gd name="T1" fmla="*/ 52 h 75"/>
                  <a:gd name="T2" fmla="*/ 45 w 75"/>
                  <a:gd name="T3" fmla="*/ 52 h 75"/>
                  <a:gd name="T4" fmla="*/ 45 w 75"/>
                  <a:gd name="T5" fmla="*/ 0 h 75"/>
                  <a:gd name="T6" fmla="*/ 0 w 75"/>
                  <a:gd name="T7" fmla="*/ 5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29" name="Freeform 93"/>
              <p:cNvSpPr>
                <a:spLocks noChangeAspect="1"/>
              </p:cNvSpPr>
              <p:nvPr/>
            </p:nvSpPr>
            <p:spPr bwMode="auto">
              <a:xfrm>
                <a:off x="4953" y="1817"/>
                <a:ext cx="43" cy="51"/>
              </a:xfrm>
              <a:custGeom>
                <a:avLst/>
                <a:gdLst>
                  <a:gd name="T0" fmla="*/ 0 w 73"/>
                  <a:gd name="T1" fmla="*/ 51 h 75"/>
                  <a:gd name="T2" fmla="*/ 43 w 73"/>
                  <a:gd name="T3" fmla="*/ 51 h 75"/>
                  <a:gd name="T4" fmla="*/ 43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30" name="Freeform 94"/>
              <p:cNvSpPr>
                <a:spLocks noChangeAspect="1"/>
              </p:cNvSpPr>
              <p:nvPr/>
            </p:nvSpPr>
            <p:spPr bwMode="auto">
              <a:xfrm>
                <a:off x="4996" y="1817"/>
                <a:ext cx="44" cy="51"/>
              </a:xfrm>
              <a:custGeom>
                <a:avLst/>
                <a:gdLst>
                  <a:gd name="T0" fmla="*/ 0 w 73"/>
                  <a:gd name="T1" fmla="*/ 51 h 75"/>
                  <a:gd name="T2" fmla="*/ 44 w 73"/>
                  <a:gd name="T3" fmla="*/ 51 h 75"/>
                  <a:gd name="T4" fmla="*/ 44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631" name="Group 26"/>
            <p:cNvGrpSpPr>
              <a:grpSpLocks noChangeAspect="1"/>
            </p:cNvGrpSpPr>
            <p:nvPr/>
          </p:nvGrpSpPr>
          <p:grpSpPr bwMode="auto">
            <a:xfrm>
              <a:off x="1727" y="1535"/>
              <a:ext cx="97" cy="86"/>
              <a:chOff x="4865" y="1765"/>
              <a:chExt cx="175" cy="155"/>
            </a:xfrm>
          </p:grpSpPr>
          <p:sp>
            <p:nvSpPr>
              <p:cNvPr id="833563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65" y="1765"/>
                <a:ext cx="43" cy="15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3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865" y="1868"/>
                <a:ext cx="175" cy="5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34" name="Freeform 92"/>
              <p:cNvSpPr>
                <a:spLocks noChangeAspect="1"/>
              </p:cNvSpPr>
              <p:nvPr/>
            </p:nvSpPr>
            <p:spPr bwMode="auto">
              <a:xfrm>
                <a:off x="4908" y="1818"/>
                <a:ext cx="45" cy="52"/>
              </a:xfrm>
              <a:custGeom>
                <a:avLst/>
                <a:gdLst>
                  <a:gd name="T0" fmla="*/ 0 w 75"/>
                  <a:gd name="T1" fmla="*/ 52 h 75"/>
                  <a:gd name="T2" fmla="*/ 45 w 75"/>
                  <a:gd name="T3" fmla="*/ 52 h 75"/>
                  <a:gd name="T4" fmla="*/ 45 w 75"/>
                  <a:gd name="T5" fmla="*/ 0 h 75"/>
                  <a:gd name="T6" fmla="*/ 0 w 75"/>
                  <a:gd name="T7" fmla="*/ 5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35" name="Freeform 93"/>
              <p:cNvSpPr>
                <a:spLocks noChangeAspect="1"/>
              </p:cNvSpPr>
              <p:nvPr/>
            </p:nvSpPr>
            <p:spPr bwMode="auto">
              <a:xfrm>
                <a:off x="4953" y="1817"/>
                <a:ext cx="43" cy="51"/>
              </a:xfrm>
              <a:custGeom>
                <a:avLst/>
                <a:gdLst>
                  <a:gd name="T0" fmla="*/ 0 w 73"/>
                  <a:gd name="T1" fmla="*/ 51 h 75"/>
                  <a:gd name="T2" fmla="*/ 43 w 73"/>
                  <a:gd name="T3" fmla="*/ 51 h 75"/>
                  <a:gd name="T4" fmla="*/ 43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36" name="Freeform 94"/>
              <p:cNvSpPr>
                <a:spLocks noChangeAspect="1"/>
              </p:cNvSpPr>
              <p:nvPr/>
            </p:nvSpPr>
            <p:spPr bwMode="auto">
              <a:xfrm>
                <a:off x="4996" y="1817"/>
                <a:ext cx="44" cy="51"/>
              </a:xfrm>
              <a:custGeom>
                <a:avLst/>
                <a:gdLst>
                  <a:gd name="T0" fmla="*/ 0 w 73"/>
                  <a:gd name="T1" fmla="*/ 51 h 75"/>
                  <a:gd name="T2" fmla="*/ 44 w 73"/>
                  <a:gd name="T3" fmla="*/ 51 h 75"/>
                  <a:gd name="T4" fmla="*/ 44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5637" name="Group 26"/>
            <p:cNvGrpSpPr>
              <a:grpSpLocks noChangeAspect="1"/>
            </p:cNvGrpSpPr>
            <p:nvPr/>
          </p:nvGrpSpPr>
          <p:grpSpPr bwMode="auto">
            <a:xfrm>
              <a:off x="2241" y="2961"/>
              <a:ext cx="97" cy="86"/>
              <a:chOff x="4865" y="1765"/>
              <a:chExt cx="175" cy="155"/>
            </a:xfrm>
          </p:grpSpPr>
          <p:sp>
            <p:nvSpPr>
              <p:cNvPr id="833563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65" y="1765"/>
                <a:ext cx="43" cy="15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3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865" y="1868"/>
                <a:ext cx="175" cy="5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pt-BR" b="0">
                  <a:latin typeface="Tahoma" pitchFamily="34" charset="0"/>
                </a:endParaRPr>
              </a:p>
            </p:txBody>
          </p:sp>
          <p:sp>
            <p:nvSpPr>
              <p:cNvPr id="8335640" name="Freeform 92"/>
              <p:cNvSpPr>
                <a:spLocks noChangeAspect="1"/>
              </p:cNvSpPr>
              <p:nvPr/>
            </p:nvSpPr>
            <p:spPr bwMode="auto">
              <a:xfrm>
                <a:off x="4908" y="1818"/>
                <a:ext cx="45" cy="52"/>
              </a:xfrm>
              <a:custGeom>
                <a:avLst/>
                <a:gdLst>
                  <a:gd name="T0" fmla="*/ 0 w 75"/>
                  <a:gd name="T1" fmla="*/ 52 h 75"/>
                  <a:gd name="T2" fmla="*/ 45 w 75"/>
                  <a:gd name="T3" fmla="*/ 52 h 75"/>
                  <a:gd name="T4" fmla="*/ 45 w 75"/>
                  <a:gd name="T5" fmla="*/ 0 h 75"/>
                  <a:gd name="T6" fmla="*/ 0 w 75"/>
                  <a:gd name="T7" fmla="*/ 5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5"/>
                  <a:gd name="T14" fmla="*/ 75 w 75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5">
                    <a:moveTo>
                      <a:pt x="0" y="75"/>
                    </a:moveTo>
                    <a:lnTo>
                      <a:pt x="75" y="75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41" name="Freeform 93"/>
              <p:cNvSpPr>
                <a:spLocks noChangeAspect="1"/>
              </p:cNvSpPr>
              <p:nvPr/>
            </p:nvSpPr>
            <p:spPr bwMode="auto">
              <a:xfrm>
                <a:off x="4953" y="1817"/>
                <a:ext cx="43" cy="51"/>
              </a:xfrm>
              <a:custGeom>
                <a:avLst/>
                <a:gdLst>
                  <a:gd name="T0" fmla="*/ 0 w 73"/>
                  <a:gd name="T1" fmla="*/ 51 h 75"/>
                  <a:gd name="T2" fmla="*/ 43 w 73"/>
                  <a:gd name="T3" fmla="*/ 51 h 75"/>
                  <a:gd name="T4" fmla="*/ 43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642" name="Freeform 94"/>
              <p:cNvSpPr>
                <a:spLocks noChangeAspect="1"/>
              </p:cNvSpPr>
              <p:nvPr/>
            </p:nvSpPr>
            <p:spPr bwMode="auto">
              <a:xfrm>
                <a:off x="4996" y="1817"/>
                <a:ext cx="44" cy="51"/>
              </a:xfrm>
              <a:custGeom>
                <a:avLst/>
                <a:gdLst>
                  <a:gd name="T0" fmla="*/ 0 w 73"/>
                  <a:gd name="T1" fmla="*/ 51 h 75"/>
                  <a:gd name="T2" fmla="*/ 44 w 73"/>
                  <a:gd name="T3" fmla="*/ 51 h 75"/>
                  <a:gd name="T4" fmla="*/ 44 w 73"/>
                  <a:gd name="T5" fmla="*/ 0 h 75"/>
                  <a:gd name="T6" fmla="*/ 0 w 73"/>
                  <a:gd name="T7" fmla="*/ 5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5"/>
                  <a:gd name="T14" fmla="*/ 73 w 73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5">
                    <a:moveTo>
                      <a:pt x="0" y="75"/>
                    </a:moveTo>
                    <a:lnTo>
                      <a:pt x="73" y="75"/>
                    </a:lnTo>
                    <a:lnTo>
                      <a:pt x="73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8335643" name="Imagem 108" descr="cigarro1.jp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870" y="1636"/>
              <a:ext cx="99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44" name="Imagem 198" descr="siderúrgica.bmp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83" y="2883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45" name="Imagem 202" descr="siderúrgica.bmp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11" y="1765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46" name="Imagem 196" descr="siderúrgica.bmp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0" y="1788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47" name="Imagem 196" descr="siderúrgica.bmp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5" y="1548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48" name="Imagem 200" descr="siderúrgica.bmp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9" y="2574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49" name="Imagem 202" descr="siderúrgica.bmp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7" y="2041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0" name="Picture 25" descr="MCj023946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99" y="1524"/>
              <a:ext cx="10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1" name="Picture 25" descr="MCj023946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2" y="2862"/>
              <a:ext cx="10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2" name="Picture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51" y="2701"/>
              <a:ext cx="9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3" name="Picture 25" descr="MCj023946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80" y="2786"/>
              <a:ext cx="10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4" name="Picture 1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56" y="2152"/>
              <a:ext cx="107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5" name="Picture 1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857" y="2473"/>
              <a:ext cx="10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6" name="Imagem 202" descr="siderúrgica.bmp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5" y="2520"/>
              <a:ext cx="11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7" name="Picture 1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55" y="1620"/>
              <a:ext cx="107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8" name="Picture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12" y="2902"/>
              <a:ext cx="9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59" name="Picture 1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08" y="1783"/>
              <a:ext cx="108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0" name="Picture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972" y="2716"/>
              <a:ext cx="9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1" name="Picture 1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76" y="1379"/>
              <a:ext cx="107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2" name="Picture 1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759" y="2359"/>
              <a:ext cx="107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3" name="Picture 14" descr="j035237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471" y="1960"/>
              <a:ext cx="1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4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817" y="1784"/>
              <a:ext cx="9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5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337" y="3062"/>
              <a:ext cx="9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6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34" y="2971"/>
              <a:ext cx="9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7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550" y="2737"/>
              <a:ext cx="9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8" name="Picture 14" descr="j035237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127" y="2013"/>
              <a:ext cx="13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69" name="Picture 14" descr="j035237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762" y="1922"/>
              <a:ext cx="13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70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794" y="2009"/>
              <a:ext cx="9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71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59" y="2167"/>
              <a:ext cx="9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72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138" y="2143"/>
              <a:ext cx="9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73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606" y="1237"/>
              <a:ext cx="9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74" name="Picture 14" descr="j035237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3022" y="2145"/>
              <a:ext cx="13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75" name="Imagem 106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3" y="1305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76" name="Imagem 114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1" y="843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2" name="Picture 12" descr="j033950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18" y="868"/>
              <a:ext cx="113" cy="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Picture 12" descr="j033950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398" y="928"/>
              <a:ext cx="113" cy="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5679" name="Imagem 130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9" y="1239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80" name="Imagem 133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1" y="783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81" name="Picture 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814" y="930"/>
              <a:ext cx="9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82" name="Picture 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681" y="1355"/>
              <a:ext cx="9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83" name="Imagem 108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7" y="1581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84" name="Imagem 135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7" y="1377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85" name="Picture 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591" y="1387"/>
              <a:ext cx="9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86" name="Imagem 98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2" y="1449"/>
              <a:ext cx="11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87" name="Imagem 118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9" y="1647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3" name="Picture 12" descr="j033950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072" y="1488"/>
              <a:ext cx="113" cy="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5689" name="Imagem 112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68" y="1860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0" name="Picture 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615" y="2114"/>
              <a:ext cx="9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1" name="Picture 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890" y="2120"/>
              <a:ext cx="9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2" name="Picture 12" descr="j03395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4" y="1937"/>
              <a:ext cx="11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3" name="Imagem 97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3" y="1947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4" name="Imagem 110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35" y="1995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5" name="Imagem 116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" y="1947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6" name="Picture 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964" y="2029"/>
              <a:ext cx="9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7" name="Picture 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920" y="3484"/>
              <a:ext cx="9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8" name="Picture 4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164" y="2527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699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37" y="2817"/>
              <a:ext cx="16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70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9" y="2607"/>
              <a:ext cx="16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701" name="Picture 12" descr="j03395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0" y="2882"/>
              <a:ext cx="10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702" name="Imagem 96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7FEFF"/>
                </a:clrFrom>
                <a:clrTo>
                  <a:srgbClr val="F7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34" y="2952"/>
              <a:ext cx="114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703" name="Imagem 99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7" y="2349"/>
              <a:ext cx="12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704" name="Imagem 101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3" y="2745"/>
              <a:ext cx="9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" name="Picture 12" descr="j033950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00" y="2764"/>
              <a:ext cx="92" cy="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5706" name="Imagem 137" descr="preparações alimentícias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1FFF3"/>
                </a:clrFrom>
                <a:clrTo>
                  <a:srgbClr val="F1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27" y="2547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35707" name="CaixaDeTexto 411"/>
            <p:cNvSpPr txBox="1">
              <a:spLocks noChangeArrowheads="1"/>
            </p:cNvSpPr>
            <p:nvPr/>
          </p:nvSpPr>
          <p:spPr bwMode="auto">
            <a:xfrm>
              <a:off x="2823" y="1585"/>
              <a:ext cx="26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  <a:latin typeface="Wingdings" pitchFamily="2" charset="2"/>
                  <a:sym typeface="Webdings" pitchFamily="18" charset="2"/>
                </a:rPr>
                <a:t></a:t>
              </a:r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8335708" name="CaixaDeTexto 412"/>
            <p:cNvSpPr txBox="1">
              <a:spLocks noChangeArrowheads="1"/>
            </p:cNvSpPr>
            <p:nvPr/>
          </p:nvSpPr>
          <p:spPr bwMode="auto">
            <a:xfrm>
              <a:off x="1499" y="2102"/>
              <a:ext cx="2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  <a:latin typeface="Wingdings" pitchFamily="2" charset="2"/>
                  <a:sym typeface="Webdings" pitchFamily="18" charset="2"/>
                </a:rPr>
                <a:t></a:t>
              </a:r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8335709" name="CaixaDeTexto 413"/>
            <p:cNvSpPr txBox="1">
              <a:spLocks noChangeArrowheads="1"/>
            </p:cNvSpPr>
            <p:nvPr/>
          </p:nvSpPr>
          <p:spPr bwMode="auto">
            <a:xfrm>
              <a:off x="1716" y="2339"/>
              <a:ext cx="2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  <a:latin typeface="Wingdings" pitchFamily="2" charset="2"/>
                  <a:sym typeface="Webdings" pitchFamily="18" charset="2"/>
                </a:rPr>
                <a:t></a:t>
              </a:r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8335710" name="CaixaDeTexto 414"/>
            <p:cNvSpPr txBox="1">
              <a:spLocks noChangeArrowheads="1"/>
            </p:cNvSpPr>
            <p:nvPr/>
          </p:nvSpPr>
          <p:spPr bwMode="auto">
            <a:xfrm>
              <a:off x="2167" y="2582"/>
              <a:ext cx="2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  <a:latin typeface="Wingdings" pitchFamily="2" charset="2"/>
                  <a:sym typeface="Webdings" pitchFamily="18" charset="2"/>
                </a:rPr>
                <a:t></a:t>
              </a:r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8335711" name="CaixaDeTexto 415"/>
            <p:cNvSpPr txBox="1">
              <a:spLocks noChangeArrowheads="1"/>
            </p:cNvSpPr>
            <p:nvPr/>
          </p:nvSpPr>
          <p:spPr bwMode="auto">
            <a:xfrm>
              <a:off x="2182" y="2946"/>
              <a:ext cx="2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  <a:latin typeface="Wingdings" pitchFamily="2" charset="2"/>
                  <a:sym typeface="Webdings" pitchFamily="18" charset="2"/>
                </a:rPr>
                <a:t></a:t>
              </a:r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8335712" name="CaixaDeTexto 416"/>
            <p:cNvSpPr txBox="1">
              <a:spLocks noChangeArrowheads="1"/>
            </p:cNvSpPr>
            <p:nvPr/>
          </p:nvSpPr>
          <p:spPr bwMode="auto">
            <a:xfrm>
              <a:off x="2843" y="2006"/>
              <a:ext cx="2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  <a:latin typeface="Wingdings" pitchFamily="2" charset="2"/>
                  <a:sym typeface="Webdings" pitchFamily="18" charset="2"/>
                </a:rPr>
                <a:t></a:t>
              </a:r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8335713" name="CaixaDeTexto 417"/>
            <p:cNvSpPr txBox="1">
              <a:spLocks noChangeArrowheads="1"/>
            </p:cNvSpPr>
            <p:nvPr/>
          </p:nvSpPr>
          <p:spPr bwMode="auto">
            <a:xfrm>
              <a:off x="3014" y="1804"/>
              <a:ext cx="26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  <a:latin typeface="Wingdings" pitchFamily="2" charset="2"/>
                  <a:sym typeface="Webdings" pitchFamily="18" charset="2"/>
                </a:rPr>
                <a:t></a:t>
              </a:r>
              <a:endParaRPr lang="pt-BR" sz="2000">
                <a:solidFill>
                  <a:srgbClr val="000000"/>
                </a:solidFill>
              </a:endParaRPr>
            </a:p>
          </p:txBody>
        </p:sp>
        <p:pic>
          <p:nvPicPr>
            <p:cNvPr id="8335714" name="Picture 24" descr="MCj039845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69" y="1863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715" name="Picture 24" descr="MCj039845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3" y="1987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716" name="Picture 24" descr="MCj039845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" y="1613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717" name="Picture 24" descr="MCj039845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9" y="2733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35718" name="Picture 24" descr="MCj039845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4" y="2240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" name="Picture 12" descr="j033950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639" y="2051"/>
              <a:ext cx="114" cy="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5720" name="Picture 1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127" y="2914"/>
              <a:ext cx="68" cy="6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38" name="Rectangle 437"/>
            <p:cNvSpPr/>
            <p:nvPr/>
          </p:nvSpPr>
          <p:spPr>
            <a:xfrm>
              <a:off x="1635" y="1388"/>
              <a:ext cx="154" cy="1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3005" y="1522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2656" y="1260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2194" y="1435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1591" y="1068"/>
              <a:ext cx="196" cy="1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2499" y="806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2237" y="969"/>
              <a:ext cx="230" cy="1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1478" y="1400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2534" y="1470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2831" y="1670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2569" y="1723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2106" y="2019"/>
              <a:ext cx="196" cy="1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1452" y="2613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2141" y="2534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2359" y="2953"/>
              <a:ext cx="196" cy="1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2429" y="2726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1993" y="2735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335738" name="Picture 25" descr="MCj023946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63" y="1656"/>
              <a:ext cx="10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" name="Rectangle 418"/>
            <p:cNvSpPr/>
            <p:nvPr/>
          </p:nvSpPr>
          <p:spPr>
            <a:xfrm>
              <a:off x="2403" y="2543"/>
              <a:ext cx="197" cy="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Malgun Gothic"/>
                  <a:cs typeface="Times New Roman"/>
                  <a:sym typeface="Wingdings"/>
                </a:rPr>
                <a:t>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35740" name="TextBox 47"/>
            <p:cNvSpPr txBox="1">
              <a:spLocks noChangeArrowheads="1"/>
            </p:cNvSpPr>
            <p:nvPr/>
          </p:nvSpPr>
          <p:spPr bwMode="auto">
            <a:xfrm>
              <a:off x="1575" y="2635"/>
              <a:ext cx="6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Sta Maria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41" name="TextBox 48"/>
            <p:cNvSpPr txBox="1">
              <a:spLocks noChangeArrowheads="1"/>
            </p:cNvSpPr>
            <p:nvPr/>
          </p:nvSpPr>
          <p:spPr bwMode="auto">
            <a:xfrm>
              <a:off x="2660" y="1347"/>
              <a:ext cx="8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Ponta Grossa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42" name="TextBox 50"/>
            <p:cNvSpPr txBox="1">
              <a:spLocks noChangeArrowheads="1"/>
            </p:cNvSpPr>
            <p:nvPr/>
          </p:nvSpPr>
          <p:spPr bwMode="auto">
            <a:xfrm>
              <a:off x="2171" y="923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Maringá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43" name="TextBox 51"/>
            <p:cNvSpPr txBox="1">
              <a:spLocks noChangeArrowheads="1"/>
            </p:cNvSpPr>
            <p:nvPr/>
          </p:nvSpPr>
          <p:spPr bwMode="auto">
            <a:xfrm>
              <a:off x="2728" y="780"/>
              <a:ext cx="8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   </a:t>
              </a:r>
              <a:r>
                <a:rPr lang="pt-BR" sz="1000"/>
                <a:t>Jacarezinho</a:t>
              </a:r>
              <a:endParaRPr lang="en-US" sz="1000"/>
            </a:p>
          </p:txBody>
        </p:sp>
        <p:sp>
          <p:nvSpPr>
            <p:cNvPr id="8335744" name="TextBox 52"/>
            <p:cNvSpPr txBox="1">
              <a:spLocks noChangeArrowheads="1"/>
            </p:cNvSpPr>
            <p:nvPr/>
          </p:nvSpPr>
          <p:spPr bwMode="auto">
            <a:xfrm>
              <a:off x="1991" y="728"/>
              <a:ext cx="11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Paranavaí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45" name="TextBox 54"/>
            <p:cNvSpPr txBox="1">
              <a:spLocks noChangeArrowheads="1"/>
            </p:cNvSpPr>
            <p:nvPr/>
          </p:nvSpPr>
          <p:spPr bwMode="auto">
            <a:xfrm>
              <a:off x="2304" y="1499"/>
              <a:ext cx="6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Guarapuava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46" name="TextBox 57"/>
            <p:cNvSpPr txBox="1">
              <a:spLocks noChangeArrowheads="1"/>
            </p:cNvSpPr>
            <p:nvPr/>
          </p:nvSpPr>
          <p:spPr bwMode="auto">
            <a:xfrm>
              <a:off x="1694" y="1304"/>
              <a:ext cx="6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Cascavel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27" name="TextBox 62"/>
            <p:cNvSpPr txBox="1"/>
            <p:nvPr/>
          </p:nvSpPr>
          <p:spPr>
            <a:xfrm>
              <a:off x="2396" y="855"/>
              <a:ext cx="567" cy="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pt-BR" sz="1100" dirty="0">
                  <a:solidFill>
                    <a:schemeClr val="bg1">
                      <a:lumMod val="50000"/>
                    </a:schemeClr>
                  </a:solidFill>
                </a:rPr>
                <a:t>Londrina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35748" name="TextBox 71"/>
            <p:cNvSpPr txBox="1">
              <a:spLocks noChangeArrowheads="1"/>
            </p:cNvSpPr>
            <p:nvPr/>
          </p:nvSpPr>
          <p:spPr bwMode="auto">
            <a:xfrm>
              <a:off x="1949" y="3364"/>
              <a:ext cx="12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Pelotas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49" name="TextBox 73"/>
            <p:cNvSpPr txBox="1">
              <a:spLocks noChangeArrowheads="1"/>
            </p:cNvSpPr>
            <p:nvPr/>
          </p:nvSpPr>
          <p:spPr bwMode="auto">
            <a:xfrm>
              <a:off x="796" y="2587"/>
              <a:ext cx="89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Uruguaiana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50" name="TextBox 76"/>
            <p:cNvSpPr txBox="1">
              <a:spLocks noChangeArrowheads="1"/>
            </p:cNvSpPr>
            <p:nvPr/>
          </p:nvSpPr>
          <p:spPr bwMode="auto">
            <a:xfrm>
              <a:off x="1944" y="1945"/>
              <a:ext cx="7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Chapecó</a:t>
              </a:r>
              <a:endParaRPr lang="en-US" sz="1500"/>
            </a:p>
          </p:txBody>
        </p:sp>
        <p:sp>
          <p:nvSpPr>
            <p:cNvPr id="8335751" name="TextBox 57"/>
            <p:cNvSpPr txBox="1">
              <a:spLocks noChangeArrowheads="1"/>
            </p:cNvSpPr>
            <p:nvPr/>
          </p:nvSpPr>
          <p:spPr bwMode="auto">
            <a:xfrm>
              <a:off x="2023" y="1056"/>
              <a:ext cx="7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Campo Mourão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52" name="TextBox 57"/>
            <p:cNvSpPr txBox="1">
              <a:spLocks noChangeArrowheads="1"/>
            </p:cNvSpPr>
            <p:nvPr/>
          </p:nvSpPr>
          <p:spPr bwMode="auto">
            <a:xfrm>
              <a:off x="1921" y="2785"/>
              <a:ext cx="7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Sta Cruz do Sul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53" name="TextBox 57"/>
            <p:cNvSpPr txBox="1">
              <a:spLocks noChangeArrowheads="1"/>
            </p:cNvSpPr>
            <p:nvPr/>
          </p:nvSpPr>
          <p:spPr bwMode="auto">
            <a:xfrm>
              <a:off x="1853" y="2323"/>
              <a:ext cx="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Passo Fundo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54" name="TextBox 57"/>
            <p:cNvSpPr txBox="1">
              <a:spLocks noChangeArrowheads="1"/>
            </p:cNvSpPr>
            <p:nvPr/>
          </p:nvSpPr>
          <p:spPr bwMode="auto">
            <a:xfrm>
              <a:off x="2250" y="2599"/>
              <a:ext cx="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Caxias do Sul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55" name="TextBox 71"/>
            <p:cNvSpPr txBox="1">
              <a:spLocks noChangeArrowheads="1"/>
            </p:cNvSpPr>
            <p:nvPr/>
          </p:nvSpPr>
          <p:spPr bwMode="auto">
            <a:xfrm>
              <a:off x="1426" y="3219"/>
              <a:ext cx="12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Bage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56" name="TextBox 57"/>
            <p:cNvSpPr txBox="1">
              <a:spLocks noChangeArrowheads="1"/>
            </p:cNvSpPr>
            <p:nvPr/>
          </p:nvSpPr>
          <p:spPr bwMode="auto">
            <a:xfrm>
              <a:off x="2785" y="2472"/>
              <a:ext cx="7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Criciuma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57" name="TextBox 57"/>
            <p:cNvSpPr txBox="1">
              <a:spLocks noChangeArrowheads="1"/>
            </p:cNvSpPr>
            <p:nvPr/>
          </p:nvSpPr>
          <p:spPr bwMode="auto">
            <a:xfrm>
              <a:off x="2520" y="2241"/>
              <a:ext cx="7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Lages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35758" name="TextBox 57"/>
            <p:cNvSpPr txBox="1">
              <a:spLocks noChangeArrowheads="1"/>
            </p:cNvSpPr>
            <p:nvPr/>
          </p:nvSpPr>
          <p:spPr bwMode="auto">
            <a:xfrm>
              <a:off x="2899" y="1984"/>
              <a:ext cx="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pt-BR" sz="1000">
                  <a:solidFill>
                    <a:srgbClr val="000000"/>
                  </a:solidFill>
                </a:rPr>
                <a:t>       </a:t>
              </a:r>
              <a:r>
                <a:rPr lang="pt-BR" sz="1000"/>
                <a:t>Blumenau</a:t>
              </a:r>
              <a:endParaRPr lang="en-US" sz="1000"/>
            </a:p>
          </p:txBody>
        </p:sp>
      </p:grpSp>
      <p:sp>
        <p:nvSpPr>
          <p:cNvPr id="8335759" name="TextBox 51"/>
          <p:cNvSpPr txBox="1">
            <a:spLocks noChangeArrowheads="1"/>
          </p:cNvSpPr>
          <p:nvPr/>
        </p:nvSpPr>
        <p:spPr bwMode="auto">
          <a:xfrm>
            <a:off x="5062538" y="2411413"/>
            <a:ext cx="13319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solidFill>
                  <a:srgbClr val="000000"/>
                </a:solidFill>
              </a:rPr>
              <a:t> </a:t>
            </a:r>
            <a:r>
              <a:rPr lang="pt-BR" sz="1000"/>
              <a:t>Paranaguá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6386" name="Picture 2"/>
          <p:cNvPicPr>
            <a:picLocks noChangeAspect="1" noChangeArrowheads="1"/>
          </p:cNvPicPr>
          <p:nvPr/>
        </p:nvPicPr>
        <p:blipFill>
          <a:blip r:embed="rId3" cstate="print"/>
          <a:srcRect t="3561"/>
          <a:stretch>
            <a:fillRect/>
          </a:stretch>
        </p:blipFill>
        <p:spPr bwMode="auto">
          <a:xfrm>
            <a:off x="0" y="3165475"/>
            <a:ext cx="9906000" cy="1508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8336387" name="Rectangle 3"/>
          <p:cNvSpPr>
            <a:spLocks noChangeArrowheads="1"/>
          </p:cNvSpPr>
          <p:nvPr/>
        </p:nvSpPr>
        <p:spPr bwMode="auto">
          <a:xfrm>
            <a:off x="762000" y="2363788"/>
            <a:ext cx="8382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algn="ctr" defTabSz="977900"/>
            <a:r>
              <a:rPr lang="pt-BR" sz="4000">
                <a:solidFill>
                  <a:schemeClr val="tx2"/>
                </a:solidFill>
              </a:rPr>
              <a:t>Obrigado pela Atenção!</a:t>
            </a:r>
          </a:p>
        </p:txBody>
      </p:sp>
      <p:sp>
        <p:nvSpPr>
          <p:cNvPr id="8336388" name="Rectangle 4"/>
          <p:cNvSpPr>
            <a:spLocks noChangeArrowheads="1"/>
          </p:cNvSpPr>
          <p:nvPr/>
        </p:nvSpPr>
        <p:spPr bwMode="auto">
          <a:xfrm>
            <a:off x="9567863" y="6511925"/>
            <a:ext cx="322262" cy="331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36389" name="Rectangle 5"/>
          <p:cNvSpPr>
            <a:spLocks noChangeArrowheads="1"/>
          </p:cNvSpPr>
          <p:nvPr/>
        </p:nvSpPr>
        <p:spPr bwMode="auto">
          <a:xfrm>
            <a:off x="752475" y="4891088"/>
            <a:ext cx="9077325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marL="357188" lvl="1" indent="-177800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 sz="1800"/>
              <a:t>Olivier Roger Sylvain Girard</a:t>
            </a:r>
          </a:p>
          <a:p>
            <a:pPr marL="357188" lvl="1" indent="-177800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 sz="1800"/>
              <a:t>Renato Casali Pavan</a:t>
            </a:r>
          </a:p>
          <a:p>
            <a:pPr marL="357188" lvl="1" indent="-177800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 sz="1800"/>
              <a:t>Macrolog</a:t>
            </a:r>
            <a:r>
              <a:rPr lang="pt-BR" sz="1800">
                <a:latin typeface="Tahoma"/>
              </a:rPr>
              <a:t>í</a:t>
            </a:r>
            <a:r>
              <a:rPr lang="pt-BR" sz="1800"/>
              <a:t>stica Consultores</a:t>
            </a:r>
          </a:p>
          <a:p>
            <a:pPr marL="357188" lvl="1" indent="-177800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 sz="1800"/>
              <a:t>Tel: (011) 3082-3200</a:t>
            </a:r>
          </a:p>
          <a:p>
            <a:pPr marL="357188" lvl="1" indent="-177800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 sz="1800"/>
              <a:t>olivier.girard@macrologistica.com.br</a:t>
            </a:r>
          </a:p>
          <a:p>
            <a:pPr marL="357188" lvl="1" indent="-177800">
              <a:buClr>
                <a:schemeClr val="tx2"/>
              </a:buClr>
              <a:buSzPct val="70000"/>
              <a:buFont typeface="Times New Roman" pitchFamily="18" charset="0"/>
              <a:buNone/>
            </a:pPr>
            <a:r>
              <a:rPr lang="pt-BR" sz="1800"/>
              <a:t>rpavan@macrologistica.com.br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8274" name="Rectangle 2"/>
          <p:cNvSpPr>
            <a:spLocks noChangeArrowheads="1"/>
          </p:cNvSpPr>
          <p:nvPr/>
        </p:nvSpPr>
        <p:spPr bwMode="auto">
          <a:xfrm>
            <a:off x="3543300" y="5076825"/>
            <a:ext cx="6008688" cy="327025"/>
          </a:xfrm>
          <a:prstGeom prst="rect">
            <a:avLst/>
          </a:prstGeom>
          <a:solidFill>
            <a:srgbClr val="FF9900">
              <a:alpha val="6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8118275" name="Picture 3"/>
          <p:cNvPicPr>
            <a:picLocks noChangeAspect="1" noChangeArrowheads="1"/>
          </p:cNvPicPr>
          <p:nvPr/>
        </p:nvPicPr>
        <p:blipFill>
          <a:blip r:embed="rId3" cstate="print"/>
          <a:srcRect t="3561"/>
          <a:stretch>
            <a:fillRect/>
          </a:stretch>
        </p:blipFill>
        <p:spPr bwMode="auto">
          <a:xfrm>
            <a:off x="0" y="3165475"/>
            <a:ext cx="9906000" cy="1508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8118276" name="Rectangle 4"/>
          <p:cNvSpPr>
            <a:spLocks noChangeArrowheads="1"/>
          </p:cNvSpPr>
          <p:nvPr/>
        </p:nvSpPr>
        <p:spPr bwMode="auto">
          <a:xfrm>
            <a:off x="762000" y="2617788"/>
            <a:ext cx="8382000" cy="520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 algn="ctr" defTabSz="977900"/>
            <a:r>
              <a:rPr lang="pt-BR" sz="240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8118277" name="Rectangle 5"/>
          <p:cNvSpPr>
            <a:spLocks noChangeArrowheads="1"/>
          </p:cNvSpPr>
          <p:nvPr/>
        </p:nvSpPr>
        <p:spPr bwMode="auto">
          <a:xfrm>
            <a:off x="9567863" y="6511925"/>
            <a:ext cx="322262" cy="331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18278" name="Rectangle 6"/>
          <p:cNvSpPr>
            <a:spLocks noChangeArrowheads="1"/>
          </p:cNvSpPr>
          <p:nvPr/>
        </p:nvSpPr>
        <p:spPr bwMode="auto">
          <a:xfrm>
            <a:off x="4168775" y="4735513"/>
            <a:ext cx="51847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 b="0">
                <a:solidFill>
                  <a:schemeClr val="tx2"/>
                </a:solidFill>
              </a:rPr>
              <a:t>I – Introdução	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>
                <a:solidFill>
                  <a:schemeClr val="tx2"/>
                </a:solidFill>
              </a:rPr>
              <a:t>II – Sumário dos Resultados da Primeira Fase do Projeto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 b="0">
                <a:solidFill>
                  <a:schemeClr val="tx2"/>
                </a:solidFill>
              </a:rPr>
              <a:t>III – Resultados da Segunda Fase do Projeto Norte Competitivo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t-BR" b="0">
                <a:solidFill>
                  <a:schemeClr val="tx2"/>
                </a:solidFill>
              </a:rPr>
              <a:t>IV – Próximos Passos</a:t>
            </a:r>
          </a:p>
        </p:txBody>
      </p:sp>
      <p:sp>
        <p:nvSpPr>
          <p:cNvPr id="8118279" name="AutoShape 7"/>
          <p:cNvSpPr>
            <a:spLocks noChangeArrowheads="1"/>
          </p:cNvSpPr>
          <p:nvPr/>
        </p:nvSpPr>
        <p:spPr bwMode="auto">
          <a:xfrm rot="5400000">
            <a:off x="3941763" y="5192713"/>
            <a:ext cx="144462" cy="7461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9378" name="Rectangle 2"/>
          <p:cNvSpPr>
            <a:spLocks noChangeAspect="1" noChangeArrowheads="1"/>
          </p:cNvSpPr>
          <p:nvPr/>
        </p:nvSpPr>
        <p:spPr bwMode="auto">
          <a:xfrm>
            <a:off x="434975" y="1760538"/>
            <a:ext cx="5010150" cy="464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b="0">
              <a:latin typeface="Tahoma" pitchFamily="34" charset="0"/>
            </a:endParaRPr>
          </a:p>
        </p:txBody>
      </p:sp>
      <p:sp>
        <p:nvSpPr>
          <p:cNvPr id="7909380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250" y="6569075"/>
            <a:ext cx="9029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742950" lvl="1" indent="-285750" defTabSz="957263">
              <a:lnSpc>
                <a:spcPct val="95000"/>
              </a:lnSpc>
              <a:tabLst>
                <a:tab pos="515938" algn="r"/>
              </a:tabLst>
            </a:pPr>
            <a:endParaRPr lang="pt-BR" sz="1000" b="0"/>
          </a:p>
          <a:p>
            <a:pPr marL="614363" indent="-614363" defTabSz="957263">
              <a:lnSpc>
                <a:spcPct val="95000"/>
              </a:lnSpc>
              <a:tabLst>
                <a:tab pos="515938" algn="r"/>
              </a:tabLst>
            </a:pPr>
            <a:r>
              <a:rPr lang="pt-BR" sz="1000" b="0"/>
              <a:t>	Fonte:	 DNIT, CNT, Infraero, Análise Macrologística</a:t>
            </a:r>
          </a:p>
        </p:txBody>
      </p:sp>
      <p:sp>
        <p:nvSpPr>
          <p:cNvPr id="7909381" name="Rectangle 6"/>
          <p:cNvSpPr>
            <a:spLocks noChangeArrowheads="1"/>
          </p:cNvSpPr>
          <p:nvPr/>
        </p:nvSpPr>
        <p:spPr bwMode="auto">
          <a:xfrm>
            <a:off x="477838" y="1447800"/>
            <a:ext cx="491966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es-ES_tradnl" sz="1500">
                <a:solidFill>
                  <a:schemeClr val="tx2"/>
                </a:solidFill>
              </a:rPr>
              <a:t>Mapeamento da Infra-Estrutura no Pará</a:t>
            </a:r>
          </a:p>
        </p:txBody>
      </p:sp>
      <p:sp>
        <p:nvSpPr>
          <p:cNvPr id="7909382" name="Line 7"/>
          <p:cNvSpPr>
            <a:spLocks noChangeShapeType="1"/>
          </p:cNvSpPr>
          <p:nvPr/>
        </p:nvSpPr>
        <p:spPr bwMode="auto">
          <a:xfrm>
            <a:off x="452438" y="1697038"/>
            <a:ext cx="5033962" cy="15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909393" name="AutoShape 17"/>
          <p:cNvSpPr>
            <a:spLocks noChangeArrowheads="1"/>
          </p:cNvSpPr>
          <p:nvPr/>
        </p:nvSpPr>
        <p:spPr bwMode="auto">
          <a:xfrm>
            <a:off x="6081713" y="3687763"/>
            <a:ext cx="3509962" cy="1173162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7909394" name="Text Box 18"/>
          <p:cNvSpPr txBox="1">
            <a:spLocks noChangeArrowheads="1"/>
          </p:cNvSpPr>
          <p:nvPr/>
        </p:nvSpPr>
        <p:spPr bwMode="auto">
          <a:xfrm>
            <a:off x="211138" y="971550"/>
            <a:ext cx="531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57263">
              <a:buClr>
                <a:schemeClr val="tx2"/>
              </a:buClr>
            </a:pPr>
            <a:r>
              <a:rPr lang="en-US" sz="1500" b="0"/>
              <a:t>2008</a:t>
            </a:r>
            <a:endParaRPr lang="en-US" sz="1500" b="0" baseline="30000"/>
          </a:p>
        </p:txBody>
      </p:sp>
      <p:sp>
        <p:nvSpPr>
          <p:cNvPr id="7909395" name="Rectangle 19"/>
          <p:cNvSpPr>
            <a:spLocks noChangeArrowheads="1"/>
          </p:cNvSpPr>
          <p:nvPr/>
        </p:nvSpPr>
        <p:spPr bwMode="auto">
          <a:xfrm>
            <a:off x="6396038" y="3814763"/>
            <a:ext cx="29178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buClr>
                <a:schemeClr val="tx2"/>
              </a:buClr>
            </a:pPr>
            <a:r>
              <a:rPr lang="pt-BR"/>
              <a:t>Na primeira fase, fez-se um mapeamento completo da condição da infra-estrutura dos nove estados da Amazônia Legal</a:t>
            </a:r>
          </a:p>
        </p:txBody>
      </p:sp>
      <p:sp>
        <p:nvSpPr>
          <p:cNvPr id="7909396" name="AutoShape 20"/>
          <p:cNvSpPr>
            <a:spLocks noChangeArrowheads="1"/>
          </p:cNvSpPr>
          <p:nvPr/>
        </p:nvSpPr>
        <p:spPr bwMode="auto">
          <a:xfrm rot="-5400000">
            <a:off x="4335463" y="4137025"/>
            <a:ext cx="2933700" cy="2698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hlink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88484" name="Rectangle 4"/>
          <p:cNvSpPr>
            <a:spLocks noChangeArrowheads="1"/>
          </p:cNvSpPr>
          <p:nvPr/>
        </p:nvSpPr>
        <p:spPr bwMode="auto">
          <a:xfrm>
            <a:off x="2597150" y="227013"/>
            <a:ext cx="536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Mapeamento da Infra-Estrutura – Pará</a:t>
            </a:r>
          </a:p>
        </p:txBody>
      </p:sp>
      <p:grpSp>
        <p:nvGrpSpPr>
          <p:cNvPr id="7909543" name="Group 167"/>
          <p:cNvGrpSpPr>
            <a:grpSpLocks/>
          </p:cNvGrpSpPr>
          <p:nvPr/>
        </p:nvGrpSpPr>
        <p:grpSpPr bwMode="auto">
          <a:xfrm>
            <a:off x="203200" y="1146175"/>
            <a:ext cx="5413375" cy="6143625"/>
            <a:chOff x="128" y="722"/>
            <a:chExt cx="3410" cy="3870"/>
          </a:xfrm>
        </p:grpSpPr>
        <p:pic>
          <p:nvPicPr>
            <p:cNvPr id="7909457" name="Imagem 3" descr="Assistente de Exportação-5(1)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" y="722"/>
              <a:ext cx="3123" cy="3870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</p:pic>
        <p:sp>
          <p:nvSpPr>
            <p:cNvPr id="7909458" name="CaixaDeTexto 29"/>
            <p:cNvSpPr txBox="1">
              <a:spLocks noChangeArrowheads="1"/>
            </p:cNvSpPr>
            <p:nvPr/>
          </p:nvSpPr>
          <p:spPr bwMode="auto">
            <a:xfrm>
              <a:off x="1164" y="1935"/>
              <a:ext cx="5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solidFill>
                    <a:srgbClr val="0000FF"/>
                  </a:solidFill>
                </a:rPr>
                <a:t>Rio </a:t>
              </a:r>
            </a:p>
            <a:p>
              <a:pPr algn="ctr"/>
              <a:r>
                <a:rPr lang="pt-BR" sz="1000">
                  <a:solidFill>
                    <a:srgbClr val="0000FF"/>
                  </a:solidFill>
                </a:rPr>
                <a:t>Amazonas</a:t>
              </a:r>
            </a:p>
          </p:txBody>
        </p:sp>
        <p:sp>
          <p:nvSpPr>
            <p:cNvPr id="7909459" name="CaixaDeTexto 29"/>
            <p:cNvSpPr txBox="1">
              <a:spLocks noChangeArrowheads="1"/>
            </p:cNvSpPr>
            <p:nvPr/>
          </p:nvSpPr>
          <p:spPr bwMode="auto">
            <a:xfrm>
              <a:off x="475" y="1814"/>
              <a:ext cx="6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000">
                  <a:solidFill>
                    <a:srgbClr val="000000"/>
                  </a:solidFill>
                </a:rPr>
                <a:t>Ferrovia Rio do Norte (MRN)</a:t>
              </a:r>
            </a:p>
          </p:txBody>
        </p:sp>
        <p:sp>
          <p:nvSpPr>
            <p:cNvPr id="7909460" name="CaixaDeTexto 29"/>
            <p:cNvSpPr txBox="1">
              <a:spLocks noChangeArrowheads="1"/>
            </p:cNvSpPr>
            <p:nvPr/>
          </p:nvSpPr>
          <p:spPr bwMode="auto">
            <a:xfrm>
              <a:off x="1197" y="1721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000">
                  <a:solidFill>
                    <a:srgbClr val="000000"/>
                  </a:solidFill>
                </a:rPr>
                <a:t>Ferrovia Jari</a:t>
              </a:r>
            </a:p>
          </p:txBody>
        </p:sp>
        <p:sp>
          <p:nvSpPr>
            <p:cNvPr id="7909461" name="CaixaDeTexto 31"/>
            <p:cNvSpPr txBox="1">
              <a:spLocks noChangeArrowheads="1"/>
            </p:cNvSpPr>
            <p:nvPr/>
          </p:nvSpPr>
          <p:spPr bwMode="auto">
            <a:xfrm>
              <a:off x="2718" y="2860"/>
              <a:ext cx="6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000"/>
                <a:t>EF Carajás</a:t>
              </a:r>
              <a:r>
                <a:rPr lang="pt-BR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7909462" name="CaixaDeTexto 29"/>
            <p:cNvSpPr txBox="1">
              <a:spLocks noChangeArrowheads="1"/>
            </p:cNvSpPr>
            <p:nvPr/>
          </p:nvSpPr>
          <p:spPr bwMode="auto">
            <a:xfrm>
              <a:off x="1880" y="2280"/>
              <a:ext cx="4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solidFill>
                    <a:srgbClr val="0000FF"/>
                  </a:solidFill>
                </a:rPr>
                <a:t>Rio </a:t>
              </a:r>
            </a:p>
            <a:p>
              <a:pPr algn="ctr"/>
              <a:r>
                <a:rPr lang="pt-BR" sz="1000">
                  <a:solidFill>
                    <a:srgbClr val="0000FF"/>
                  </a:solidFill>
                </a:rPr>
                <a:t>Tocantins</a:t>
              </a:r>
            </a:p>
          </p:txBody>
        </p:sp>
        <p:sp>
          <p:nvSpPr>
            <p:cNvPr id="7909463" name="CaixaDeTexto 29"/>
            <p:cNvSpPr txBox="1">
              <a:spLocks noChangeArrowheads="1"/>
            </p:cNvSpPr>
            <p:nvPr/>
          </p:nvSpPr>
          <p:spPr bwMode="auto">
            <a:xfrm>
              <a:off x="704" y="2385"/>
              <a:ext cx="4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solidFill>
                    <a:srgbClr val="0000FF"/>
                  </a:solidFill>
                </a:rPr>
                <a:t>Rio </a:t>
              </a:r>
            </a:p>
            <a:p>
              <a:pPr algn="ctr"/>
              <a:r>
                <a:rPr lang="pt-BR" sz="1000">
                  <a:solidFill>
                    <a:srgbClr val="0000FF"/>
                  </a:solidFill>
                </a:rPr>
                <a:t>Tapajós</a:t>
              </a:r>
            </a:p>
          </p:txBody>
        </p:sp>
        <p:sp>
          <p:nvSpPr>
            <p:cNvPr id="787486" name="CaixaDeTexto 19"/>
            <p:cNvSpPr txBox="1">
              <a:spLocks noChangeArrowheads="1"/>
            </p:cNvSpPr>
            <p:nvPr/>
          </p:nvSpPr>
          <p:spPr bwMode="auto">
            <a:xfrm>
              <a:off x="899" y="3458"/>
              <a:ext cx="79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 b="0"/>
                <a:t> </a:t>
              </a:r>
              <a:r>
                <a:rPr lang="pt-B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  <a:r>
                <a:rPr lang="pt-BR" sz="1000" b="0">
                  <a:solidFill>
                    <a:srgbClr val="000000"/>
                  </a:solidFill>
                </a:rPr>
                <a:t>BR–163</a:t>
              </a:r>
            </a:p>
            <a:p>
              <a:pPr algn="ctr"/>
              <a:r>
                <a:rPr lang="pt-BR" sz="1000" b="0">
                  <a:solidFill>
                    <a:srgbClr val="000000"/>
                  </a:solidFill>
                </a:rPr>
                <a:t> 600km</a:t>
              </a:r>
            </a:p>
          </p:txBody>
        </p:sp>
        <p:sp>
          <p:nvSpPr>
            <p:cNvPr id="787488" name="CaixaDeTexto 23"/>
            <p:cNvSpPr txBox="1">
              <a:spLocks noChangeArrowheads="1"/>
            </p:cNvSpPr>
            <p:nvPr/>
          </p:nvSpPr>
          <p:spPr bwMode="auto">
            <a:xfrm>
              <a:off x="409" y="3020"/>
              <a:ext cx="6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b="0"/>
                <a:t> </a:t>
              </a:r>
              <a:r>
                <a:rPr lang="pt-B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 </a:t>
              </a:r>
              <a:r>
                <a:rPr lang="pt-BR" sz="1000" b="0">
                  <a:solidFill>
                    <a:srgbClr val="000000"/>
                  </a:solidFill>
                </a:rPr>
                <a:t>BR-230 440 km</a:t>
              </a:r>
            </a:p>
          </p:txBody>
        </p:sp>
        <p:sp>
          <p:nvSpPr>
            <p:cNvPr id="7909466" name="Rectangle 34"/>
            <p:cNvSpPr>
              <a:spLocks noChangeArrowheads="1"/>
            </p:cNvSpPr>
            <p:nvPr/>
          </p:nvSpPr>
          <p:spPr bwMode="auto">
            <a:xfrm>
              <a:off x="2244" y="2645"/>
              <a:ext cx="125" cy="27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787498" name="CaixaDeTexto 24"/>
            <p:cNvSpPr txBox="1">
              <a:spLocks noChangeArrowheads="1"/>
            </p:cNvSpPr>
            <p:nvPr/>
          </p:nvSpPr>
          <p:spPr bwMode="auto">
            <a:xfrm>
              <a:off x="2894" y="2460"/>
              <a:ext cx="6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  <a:r>
                <a:rPr lang="pt-BR" b="0"/>
                <a:t> </a:t>
              </a:r>
              <a:r>
                <a:rPr lang="pt-BR" sz="1000" b="0"/>
                <a:t>BR- 010 460 km</a:t>
              </a:r>
            </a:p>
          </p:txBody>
        </p:sp>
        <p:sp>
          <p:nvSpPr>
            <p:cNvPr id="787499" name="CaixaDeTexto 98"/>
            <p:cNvSpPr txBox="1">
              <a:spLocks noChangeArrowheads="1"/>
            </p:cNvSpPr>
            <p:nvPr/>
          </p:nvSpPr>
          <p:spPr bwMode="auto">
            <a:xfrm>
              <a:off x="2970" y="1727"/>
              <a:ext cx="4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>
                  <a:solidFill>
                    <a:srgbClr val="33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  <a:r>
                <a:rPr lang="pt-BR" b="0">
                  <a:solidFill>
                    <a:srgbClr val="339933"/>
                  </a:solidFill>
                </a:rPr>
                <a:t> </a:t>
              </a:r>
              <a:r>
                <a:rPr lang="pt-BR" sz="1000" b="0"/>
                <a:t>BR-316</a:t>
              </a:r>
            </a:p>
          </p:txBody>
        </p:sp>
        <p:sp>
          <p:nvSpPr>
            <p:cNvPr id="7909470" name="Freeform 51"/>
            <p:cNvSpPr>
              <a:spLocks noChangeAspect="1"/>
            </p:cNvSpPr>
            <p:nvPr/>
          </p:nvSpPr>
          <p:spPr bwMode="auto">
            <a:xfrm>
              <a:off x="1807" y="1951"/>
              <a:ext cx="853" cy="649"/>
            </a:xfrm>
            <a:custGeom>
              <a:avLst/>
              <a:gdLst>
                <a:gd name="T0" fmla="*/ 0 w 871"/>
                <a:gd name="T1" fmla="*/ 447 h 659"/>
                <a:gd name="T2" fmla="*/ 144 w 871"/>
                <a:gd name="T3" fmla="*/ 523 h 659"/>
                <a:gd name="T4" fmla="*/ 151 w 871"/>
                <a:gd name="T5" fmla="*/ 545 h 659"/>
                <a:gd name="T6" fmla="*/ 295 w 871"/>
                <a:gd name="T7" fmla="*/ 659 h 659"/>
                <a:gd name="T8" fmla="*/ 402 w 871"/>
                <a:gd name="T9" fmla="*/ 629 h 659"/>
                <a:gd name="T10" fmla="*/ 470 w 871"/>
                <a:gd name="T11" fmla="*/ 636 h 659"/>
                <a:gd name="T12" fmla="*/ 455 w 871"/>
                <a:gd name="T13" fmla="*/ 545 h 659"/>
                <a:gd name="T14" fmla="*/ 417 w 871"/>
                <a:gd name="T15" fmla="*/ 409 h 659"/>
                <a:gd name="T16" fmla="*/ 402 w 871"/>
                <a:gd name="T17" fmla="*/ 364 h 659"/>
                <a:gd name="T18" fmla="*/ 500 w 871"/>
                <a:gd name="T19" fmla="*/ 280 h 659"/>
                <a:gd name="T20" fmla="*/ 621 w 871"/>
                <a:gd name="T21" fmla="*/ 250 h 659"/>
                <a:gd name="T22" fmla="*/ 682 w 871"/>
                <a:gd name="T23" fmla="*/ 220 h 659"/>
                <a:gd name="T24" fmla="*/ 727 w 871"/>
                <a:gd name="T25" fmla="*/ 174 h 659"/>
                <a:gd name="T26" fmla="*/ 796 w 871"/>
                <a:gd name="T27" fmla="*/ 121 h 659"/>
                <a:gd name="T28" fmla="*/ 841 w 871"/>
                <a:gd name="T29" fmla="*/ 53 h 659"/>
                <a:gd name="T30" fmla="*/ 871 w 871"/>
                <a:gd name="T31" fmla="*/ 0 h 6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1"/>
                <a:gd name="T49" fmla="*/ 0 h 659"/>
                <a:gd name="T50" fmla="*/ 871 w 871"/>
                <a:gd name="T51" fmla="*/ 659 h 6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1" h="659">
                  <a:moveTo>
                    <a:pt x="0" y="447"/>
                  </a:moveTo>
                  <a:cubicBezTo>
                    <a:pt x="19" y="528"/>
                    <a:pt x="61" y="516"/>
                    <a:pt x="144" y="523"/>
                  </a:cubicBezTo>
                  <a:cubicBezTo>
                    <a:pt x="146" y="530"/>
                    <a:pt x="146" y="539"/>
                    <a:pt x="151" y="545"/>
                  </a:cubicBezTo>
                  <a:cubicBezTo>
                    <a:pt x="171" y="567"/>
                    <a:pt x="259" y="647"/>
                    <a:pt x="295" y="659"/>
                  </a:cubicBezTo>
                  <a:cubicBezTo>
                    <a:pt x="371" y="650"/>
                    <a:pt x="346" y="646"/>
                    <a:pt x="402" y="629"/>
                  </a:cubicBezTo>
                  <a:cubicBezTo>
                    <a:pt x="425" y="631"/>
                    <a:pt x="454" y="652"/>
                    <a:pt x="470" y="636"/>
                  </a:cubicBezTo>
                  <a:cubicBezTo>
                    <a:pt x="481" y="625"/>
                    <a:pt x="462" y="567"/>
                    <a:pt x="455" y="545"/>
                  </a:cubicBezTo>
                  <a:cubicBezTo>
                    <a:pt x="445" y="436"/>
                    <a:pt x="464" y="479"/>
                    <a:pt x="417" y="409"/>
                  </a:cubicBezTo>
                  <a:cubicBezTo>
                    <a:pt x="408" y="396"/>
                    <a:pt x="402" y="364"/>
                    <a:pt x="402" y="364"/>
                  </a:cubicBezTo>
                  <a:cubicBezTo>
                    <a:pt x="415" y="277"/>
                    <a:pt x="411" y="292"/>
                    <a:pt x="500" y="280"/>
                  </a:cubicBezTo>
                  <a:cubicBezTo>
                    <a:pt x="535" y="257"/>
                    <a:pt x="621" y="250"/>
                    <a:pt x="621" y="250"/>
                  </a:cubicBezTo>
                  <a:cubicBezTo>
                    <a:pt x="640" y="232"/>
                    <a:pt x="657" y="228"/>
                    <a:pt x="682" y="220"/>
                  </a:cubicBezTo>
                  <a:cubicBezTo>
                    <a:pt x="705" y="195"/>
                    <a:pt x="693" y="186"/>
                    <a:pt x="727" y="174"/>
                  </a:cubicBezTo>
                  <a:cubicBezTo>
                    <a:pt x="748" y="154"/>
                    <a:pt x="771" y="137"/>
                    <a:pt x="796" y="121"/>
                  </a:cubicBezTo>
                  <a:cubicBezTo>
                    <a:pt x="805" y="91"/>
                    <a:pt x="827" y="81"/>
                    <a:pt x="841" y="53"/>
                  </a:cubicBezTo>
                  <a:cubicBezTo>
                    <a:pt x="851" y="33"/>
                    <a:pt x="855" y="16"/>
                    <a:pt x="871" y="0"/>
                  </a:cubicBezTo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71" name="Freeform 52"/>
            <p:cNvSpPr>
              <a:spLocks noChangeAspect="1"/>
            </p:cNvSpPr>
            <p:nvPr/>
          </p:nvSpPr>
          <p:spPr bwMode="auto">
            <a:xfrm>
              <a:off x="1449" y="2363"/>
              <a:ext cx="1583" cy="1571"/>
            </a:xfrm>
            <a:custGeom>
              <a:avLst/>
              <a:gdLst>
                <a:gd name="T0" fmla="*/ 110 w 1618"/>
                <a:gd name="T1" fmla="*/ 1595 h 1595"/>
                <a:gd name="T2" fmla="*/ 72 w 1618"/>
                <a:gd name="T3" fmla="*/ 1148 h 1595"/>
                <a:gd name="T4" fmla="*/ 27 w 1618"/>
                <a:gd name="T5" fmla="*/ 1027 h 1595"/>
                <a:gd name="T6" fmla="*/ 19 w 1618"/>
                <a:gd name="T7" fmla="*/ 959 h 1595"/>
                <a:gd name="T8" fmla="*/ 12 w 1618"/>
                <a:gd name="T9" fmla="*/ 936 h 1595"/>
                <a:gd name="T10" fmla="*/ 34 w 1618"/>
                <a:gd name="T11" fmla="*/ 921 h 1595"/>
                <a:gd name="T12" fmla="*/ 12 w 1618"/>
                <a:gd name="T13" fmla="*/ 860 h 1595"/>
                <a:gd name="T14" fmla="*/ 4 w 1618"/>
                <a:gd name="T15" fmla="*/ 838 h 1595"/>
                <a:gd name="T16" fmla="*/ 34 w 1618"/>
                <a:gd name="T17" fmla="*/ 822 h 1595"/>
                <a:gd name="T18" fmla="*/ 87 w 1618"/>
                <a:gd name="T19" fmla="*/ 807 h 1595"/>
                <a:gd name="T20" fmla="*/ 133 w 1618"/>
                <a:gd name="T21" fmla="*/ 785 h 1595"/>
                <a:gd name="T22" fmla="*/ 201 w 1618"/>
                <a:gd name="T23" fmla="*/ 633 h 1595"/>
                <a:gd name="T24" fmla="*/ 254 w 1618"/>
                <a:gd name="T25" fmla="*/ 603 h 1595"/>
                <a:gd name="T26" fmla="*/ 300 w 1618"/>
                <a:gd name="T27" fmla="*/ 587 h 1595"/>
                <a:gd name="T28" fmla="*/ 360 w 1618"/>
                <a:gd name="T29" fmla="*/ 625 h 1595"/>
                <a:gd name="T30" fmla="*/ 474 w 1618"/>
                <a:gd name="T31" fmla="*/ 587 h 1595"/>
                <a:gd name="T32" fmla="*/ 641 w 1618"/>
                <a:gd name="T33" fmla="*/ 587 h 1595"/>
                <a:gd name="T34" fmla="*/ 610 w 1618"/>
                <a:gd name="T35" fmla="*/ 534 h 1595"/>
                <a:gd name="T36" fmla="*/ 595 w 1618"/>
                <a:gd name="T37" fmla="*/ 421 h 1595"/>
                <a:gd name="T38" fmla="*/ 588 w 1618"/>
                <a:gd name="T39" fmla="*/ 390 h 1595"/>
                <a:gd name="T40" fmla="*/ 580 w 1618"/>
                <a:gd name="T41" fmla="*/ 368 h 1595"/>
                <a:gd name="T42" fmla="*/ 610 w 1618"/>
                <a:gd name="T43" fmla="*/ 375 h 1595"/>
                <a:gd name="T44" fmla="*/ 618 w 1618"/>
                <a:gd name="T45" fmla="*/ 398 h 1595"/>
                <a:gd name="T46" fmla="*/ 633 w 1618"/>
                <a:gd name="T47" fmla="*/ 368 h 1595"/>
                <a:gd name="T48" fmla="*/ 626 w 1618"/>
                <a:gd name="T49" fmla="*/ 330 h 1595"/>
                <a:gd name="T50" fmla="*/ 732 w 1618"/>
                <a:gd name="T51" fmla="*/ 337 h 1595"/>
                <a:gd name="T52" fmla="*/ 815 w 1618"/>
                <a:gd name="T53" fmla="*/ 330 h 1595"/>
                <a:gd name="T54" fmla="*/ 823 w 1618"/>
                <a:gd name="T55" fmla="*/ 307 h 1595"/>
                <a:gd name="T56" fmla="*/ 838 w 1618"/>
                <a:gd name="T57" fmla="*/ 193 h 1595"/>
                <a:gd name="T58" fmla="*/ 997 w 1618"/>
                <a:gd name="T59" fmla="*/ 216 h 1595"/>
                <a:gd name="T60" fmla="*/ 1141 w 1618"/>
                <a:gd name="T61" fmla="*/ 186 h 1595"/>
                <a:gd name="T62" fmla="*/ 1202 w 1618"/>
                <a:gd name="T63" fmla="*/ 155 h 1595"/>
                <a:gd name="T64" fmla="*/ 1224 w 1618"/>
                <a:gd name="T65" fmla="*/ 140 h 1595"/>
                <a:gd name="T66" fmla="*/ 1255 w 1618"/>
                <a:gd name="T67" fmla="*/ 133 h 1595"/>
                <a:gd name="T68" fmla="*/ 1285 w 1618"/>
                <a:gd name="T69" fmla="*/ 118 h 1595"/>
                <a:gd name="T70" fmla="*/ 1330 w 1618"/>
                <a:gd name="T71" fmla="*/ 11 h 1595"/>
                <a:gd name="T72" fmla="*/ 1406 w 1618"/>
                <a:gd name="T73" fmla="*/ 72 h 1595"/>
                <a:gd name="T74" fmla="*/ 1497 w 1618"/>
                <a:gd name="T75" fmla="*/ 42 h 1595"/>
                <a:gd name="T76" fmla="*/ 1543 w 1618"/>
                <a:gd name="T77" fmla="*/ 4 h 1595"/>
                <a:gd name="T78" fmla="*/ 1618 w 1618"/>
                <a:gd name="T79" fmla="*/ 4 h 15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18"/>
                <a:gd name="T121" fmla="*/ 0 h 1595"/>
                <a:gd name="T122" fmla="*/ 1618 w 1618"/>
                <a:gd name="T123" fmla="*/ 1595 h 15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18" h="1595">
                  <a:moveTo>
                    <a:pt x="110" y="1595"/>
                  </a:moveTo>
                  <a:cubicBezTo>
                    <a:pt x="117" y="1457"/>
                    <a:pt x="154" y="1273"/>
                    <a:pt x="72" y="1148"/>
                  </a:cubicBezTo>
                  <a:cubicBezTo>
                    <a:pt x="57" y="1102"/>
                    <a:pt x="40" y="1079"/>
                    <a:pt x="27" y="1027"/>
                  </a:cubicBezTo>
                  <a:cubicBezTo>
                    <a:pt x="24" y="1004"/>
                    <a:pt x="23" y="982"/>
                    <a:pt x="19" y="959"/>
                  </a:cubicBezTo>
                  <a:cubicBezTo>
                    <a:pt x="18" y="951"/>
                    <a:pt x="9" y="943"/>
                    <a:pt x="12" y="936"/>
                  </a:cubicBezTo>
                  <a:cubicBezTo>
                    <a:pt x="15" y="928"/>
                    <a:pt x="27" y="926"/>
                    <a:pt x="34" y="921"/>
                  </a:cubicBezTo>
                  <a:cubicBezTo>
                    <a:pt x="60" y="884"/>
                    <a:pt x="42" y="891"/>
                    <a:pt x="12" y="860"/>
                  </a:cubicBezTo>
                  <a:cubicBezTo>
                    <a:pt x="9" y="853"/>
                    <a:pt x="0" y="845"/>
                    <a:pt x="4" y="838"/>
                  </a:cubicBezTo>
                  <a:cubicBezTo>
                    <a:pt x="10" y="828"/>
                    <a:pt x="23" y="826"/>
                    <a:pt x="34" y="822"/>
                  </a:cubicBezTo>
                  <a:cubicBezTo>
                    <a:pt x="68" y="809"/>
                    <a:pt x="58" y="822"/>
                    <a:pt x="87" y="807"/>
                  </a:cubicBezTo>
                  <a:cubicBezTo>
                    <a:pt x="137" y="781"/>
                    <a:pt x="83" y="800"/>
                    <a:pt x="133" y="785"/>
                  </a:cubicBezTo>
                  <a:cubicBezTo>
                    <a:pt x="146" y="747"/>
                    <a:pt x="171" y="658"/>
                    <a:pt x="201" y="633"/>
                  </a:cubicBezTo>
                  <a:cubicBezTo>
                    <a:pt x="217" y="620"/>
                    <a:pt x="235" y="611"/>
                    <a:pt x="254" y="603"/>
                  </a:cubicBezTo>
                  <a:cubicBezTo>
                    <a:pt x="269" y="596"/>
                    <a:pt x="300" y="587"/>
                    <a:pt x="300" y="587"/>
                  </a:cubicBezTo>
                  <a:cubicBezTo>
                    <a:pt x="318" y="606"/>
                    <a:pt x="338" y="610"/>
                    <a:pt x="360" y="625"/>
                  </a:cubicBezTo>
                  <a:cubicBezTo>
                    <a:pt x="403" y="617"/>
                    <a:pt x="433" y="598"/>
                    <a:pt x="474" y="587"/>
                  </a:cubicBezTo>
                  <a:cubicBezTo>
                    <a:pt x="507" y="590"/>
                    <a:pt x="608" y="605"/>
                    <a:pt x="641" y="587"/>
                  </a:cubicBezTo>
                  <a:cubicBezTo>
                    <a:pt x="646" y="584"/>
                    <a:pt x="612" y="537"/>
                    <a:pt x="610" y="534"/>
                  </a:cubicBezTo>
                  <a:cubicBezTo>
                    <a:pt x="600" y="421"/>
                    <a:pt x="611" y="485"/>
                    <a:pt x="595" y="421"/>
                  </a:cubicBezTo>
                  <a:cubicBezTo>
                    <a:pt x="592" y="411"/>
                    <a:pt x="591" y="400"/>
                    <a:pt x="588" y="390"/>
                  </a:cubicBezTo>
                  <a:cubicBezTo>
                    <a:pt x="586" y="382"/>
                    <a:pt x="574" y="372"/>
                    <a:pt x="580" y="368"/>
                  </a:cubicBezTo>
                  <a:cubicBezTo>
                    <a:pt x="588" y="362"/>
                    <a:pt x="600" y="373"/>
                    <a:pt x="610" y="375"/>
                  </a:cubicBezTo>
                  <a:cubicBezTo>
                    <a:pt x="613" y="383"/>
                    <a:pt x="610" y="400"/>
                    <a:pt x="618" y="398"/>
                  </a:cubicBezTo>
                  <a:cubicBezTo>
                    <a:pt x="629" y="395"/>
                    <a:pt x="632" y="379"/>
                    <a:pt x="633" y="368"/>
                  </a:cubicBezTo>
                  <a:cubicBezTo>
                    <a:pt x="635" y="355"/>
                    <a:pt x="614" y="334"/>
                    <a:pt x="626" y="330"/>
                  </a:cubicBezTo>
                  <a:cubicBezTo>
                    <a:pt x="660" y="319"/>
                    <a:pt x="697" y="335"/>
                    <a:pt x="732" y="337"/>
                  </a:cubicBezTo>
                  <a:cubicBezTo>
                    <a:pt x="760" y="335"/>
                    <a:pt x="789" y="339"/>
                    <a:pt x="815" y="330"/>
                  </a:cubicBezTo>
                  <a:cubicBezTo>
                    <a:pt x="823" y="327"/>
                    <a:pt x="821" y="315"/>
                    <a:pt x="823" y="307"/>
                  </a:cubicBezTo>
                  <a:cubicBezTo>
                    <a:pt x="830" y="281"/>
                    <a:pt x="812" y="209"/>
                    <a:pt x="838" y="193"/>
                  </a:cubicBezTo>
                  <a:cubicBezTo>
                    <a:pt x="873" y="172"/>
                    <a:pt x="965" y="219"/>
                    <a:pt x="997" y="216"/>
                  </a:cubicBezTo>
                  <a:cubicBezTo>
                    <a:pt x="1047" y="201"/>
                    <a:pt x="1087" y="192"/>
                    <a:pt x="1141" y="186"/>
                  </a:cubicBezTo>
                  <a:cubicBezTo>
                    <a:pt x="1185" y="142"/>
                    <a:pt x="1140" y="179"/>
                    <a:pt x="1202" y="155"/>
                  </a:cubicBezTo>
                  <a:cubicBezTo>
                    <a:pt x="1210" y="152"/>
                    <a:pt x="1216" y="143"/>
                    <a:pt x="1224" y="140"/>
                  </a:cubicBezTo>
                  <a:cubicBezTo>
                    <a:pt x="1234" y="136"/>
                    <a:pt x="1245" y="135"/>
                    <a:pt x="1255" y="133"/>
                  </a:cubicBezTo>
                  <a:cubicBezTo>
                    <a:pt x="1265" y="128"/>
                    <a:pt x="1277" y="126"/>
                    <a:pt x="1285" y="118"/>
                  </a:cubicBezTo>
                  <a:cubicBezTo>
                    <a:pt x="1304" y="99"/>
                    <a:pt x="1300" y="43"/>
                    <a:pt x="1330" y="11"/>
                  </a:cubicBezTo>
                  <a:cubicBezTo>
                    <a:pt x="1374" y="26"/>
                    <a:pt x="1351" y="55"/>
                    <a:pt x="1406" y="72"/>
                  </a:cubicBezTo>
                  <a:cubicBezTo>
                    <a:pt x="1441" y="67"/>
                    <a:pt x="1469" y="65"/>
                    <a:pt x="1497" y="42"/>
                  </a:cubicBezTo>
                  <a:cubicBezTo>
                    <a:pt x="1506" y="35"/>
                    <a:pt x="1528" y="6"/>
                    <a:pt x="1543" y="4"/>
                  </a:cubicBezTo>
                  <a:cubicBezTo>
                    <a:pt x="1568" y="0"/>
                    <a:pt x="1593" y="4"/>
                    <a:pt x="1618" y="4"/>
                  </a:cubicBezTo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72" name="Freeform 53"/>
            <p:cNvSpPr>
              <a:spLocks noChangeAspect="1"/>
            </p:cNvSpPr>
            <p:nvPr/>
          </p:nvSpPr>
          <p:spPr bwMode="auto">
            <a:xfrm>
              <a:off x="2515" y="2025"/>
              <a:ext cx="290" cy="208"/>
            </a:xfrm>
            <a:custGeom>
              <a:avLst/>
              <a:gdLst>
                <a:gd name="T0" fmla="*/ 0 w 296"/>
                <a:gd name="T1" fmla="*/ 137 h 211"/>
                <a:gd name="T2" fmla="*/ 76 w 296"/>
                <a:gd name="T3" fmla="*/ 167 h 211"/>
                <a:gd name="T4" fmla="*/ 144 w 296"/>
                <a:gd name="T5" fmla="*/ 152 h 211"/>
                <a:gd name="T6" fmla="*/ 197 w 296"/>
                <a:gd name="T7" fmla="*/ 197 h 211"/>
                <a:gd name="T8" fmla="*/ 258 w 296"/>
                <a:gd name="T9" fmla="*/ 152 h 211"/>
                <a:gd name="T10" fmla="*/ 296 w 296"/>
                <a:gd name="T11" fmla="*/ 114 h 211"/>
                <a:gd name="T12" fmla="*/ 212 w 296"/>
                <a:gd name="T13" fmla="*/ 0 h 211"/>
                <a:gd name="T14" fmla="*/ 91 w 296"/>
                <a:gd name="T15" fmla="*/ 30 h 211"/>
                <a:gd name="T16" fmla="*/ 38 w 296"/>
                <a:gd name="T17" fmla="*/ 76 h 211"/>
                <a:gd name="T18" fmla="*/ 0 w 296"/>
                <a:gd name="T19" fmla="*/ 137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211"/>
                <a:gd name="T32" fmla="*/ 296 w 296"/>
                <a:gd name="T33" fmla="*/ 211 h 2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211">
                  <a:moveTo>
                    <a:pt x="0" y="137"/>
                  </a:moveTo>
                  <a:cubicBezTo>
                    <a:pt x="25" y="150"/>
                    <a:pt x="49" y="158"/>
                    <a:pt x="76" y="167"/>
                  </a:cubicBezTo>
                  <a:cubicBezTo>
                    <a:pt x="110" y="155"/>
                    <a:pt x="108" y="139"/>
                    <a:pt x="144" y="152"/>
                  </a:cubicBezTo>
                  <a:cubicBezTo>
                    <a:pt x="172" y="193"/>
                    <a:pt x="143" y="211"/>
                    <a:pt x="197" y="197"/>
                  </a:cubicBezTo>
                  <a:cubicBezTo>
                    <a:pt x="223" y="180"/>
                    <a:pt x="228" y="161"/>
                    <a:pt x="258" y="152"/>
                  </a:cubicBezTo>
                  <a:cubicBezTo>
                    <a:pt x="269" y="145"/>
                    <a:pt x="296" y="132"/>
                    <a:pt x="296" y="114"/>
                  </a:cubicBezTo>
                  <a:cubicBezTo>
                    <a:pt x="296" y="64"/>
                    <a:pt x="244" y="30"/>
                    <a:pt x="212" y="0"/>
                  </a:cubicBezTo>
                  <a:cubicBezTo>
                    <a:pt x="129" y="9"/>
                    <a:pt x="150" y="12"/>
                    <a:pt x="91" y="30"/>
                  </a:cubicBezTo>
                  <a:cubicBezTo>
                    <a:pt x="80" y="65"/>
                    <a:pt x="68" y="56"/>
                    <a:pt x="38" y="76"/>
                  </a:cubicBezTo>
                  <a:cubicBezTo>
                    <a:pt x="24" y="98"/>
                    <a:pt x="18" y="118"/>
                    <a:pt x="0" y="13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73" name="Freeform 57"/>
            <p:cNvSpPr>
              <a:spLocks noChangeAspect="1"/>
            </p:cNvSpPr>
            <p:nvPr/>
          </p:nvSpPr>
          <p:spPr bwMode="auto">
            <a:xfrm>
              <a:off x="747" y="2032"/>
              <a:ext cx="1084" cy="750"/>
            </a:xfrm>
            <a:custGeom>
              <a:avLst/>
              <a:gdLst>
                <a:gd name="T0" fmla="*/ 0 w 1122"/>
                <a:gd name="T1" fmla="*/ 508 h 778"/>
                <a:gd name="T2" fmla="*/ 235 w 1122"/>
                <a:gd name="T3" fmla="*/ 500 h 778"/>
                <a:gd name="T4" fmla="*/ 379 w 1122"/>
                <a:gd name="T5" fmla="*/ 500 h 778"/>
                <a:gd name="T6" fmla="*/ 341 w 1122"/>
                <a:gd name="T7" fmla="*/ 576 h 778"/>
                <a:gd name="T8" fmla="*/ 349 w 1122"/>
                <a:gd name="T9" fmla="*/ 644 h 778"/>
                <a:gd name="T10" fmla="*/ 432 w 1122"/>
                <a:gd name="T11" fmla="*/ 629 h 778"/>
                <a:gd name="T12" fmla="*/ 425 w 1122"/>
                <a:gd name="T13" fmla="*/ 720 h 778"/>
                <a:gd name="T14" fmla="*/ 432 w 1122"/>
                <a:gd name="T15" fmla="*/ 773 h 778"/>
                <a:gd name="T16" fmla="*/ 501 w 1122"/>
                <a:gd name="T17" fmla="*/ 758 h 778"/>
                <a:gd name="T18" fmla="*/ 523 w 1122"/>
                <a:gd name="T19" fmla="*/ 743 h 778"/>
                <a:gd name="T20" fmla="*/ 584 w 1122"/>
                <a:gd name="T21" fmla="*/ 735 h 778"/>
                <a:gd name="T22" fmla="*/ 576 w 1122"/>
                <a:gd name="T23" fmla="*/ 667 h 778"/>
                <a:gd name="T24" fmla="*/ 538 w 1122"/>
                <a:gd name="T25" fmla="*/ 546 h 778"/>
                <a:gd name="T26" fmla="*/ 569 w 1122"/>
                <a:gd name="T27" fmla="*/ 500 h 778"/>
                <a:gd name="T28" fmla="*/ 584 w 1122"/>
                <a:gd name="T29" fmla="*/ 447 h 778"/>
                <a:gd name="T30" fmla="*/ 607 w 1122"/>
                <a:gd name="T31" fmla="*/ 440 h 778"/>
                <a:gd name="T32" fmla="*/ 667 w 1122"/>
                <a:gd name="T33" fmla="*/ 417 h 778"/>
                <a:gd name="T34" fmla="*/ 758 w 1122"/>
                <a:gd name="T35" fmla="*/ 387 h 778"/>
                <a:gd name="T36" fmla="*/ 1001 w 1122"/>
                <a:gd name="T37" fmla="*/ 371 h 778"/>
                <a:gd name="T38" fmla="*/ 1069 w 1122"/>
                <a:gd name="T39" fmla="*/ 387 h 778"/>
                <a:gd name="T40" fmla="*/ 1099 w 1122"/>
                <a:gd name="T41" fmla="*/ 296 h 778"/>
                <a:gd name="T42" fmla="*/ 1046 w 1122"/>
                <a:gd name="T43" fmla="*/ 83 h 778"/>
                <a:gd name="T44" fmla="*/ 1099 w 1122"/>
                <a:gd name="T45" fmla="*/ 38 h 778"/>
                <a:gd name="T46" fmla="*/ 1122 w 1122"/>
                <a:gd name="T47" fmla="*/ 0 h 7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2"/>
                <a:gd name="T73" fmla="*/ 0 h 778"/>
                <a:gd name="T74" fmla="*/ 1122 w 1122"/>
                <a:gd name="T75" fmla="*/ 778 h 7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2" h="778">
                  <a:moveTo>
                    <a:pt x="0" y="508"/>
                  </a:moveTo>
                  <a:cubicBezTo>
                    <a:pt x="77" y="495"/>
                    <a:pt x="156" y="506"/>
                    <a:pt x="235" y="500"/>
                  </a:cubicBezTo>
                  <a:cubicBezTo>
                    <a:pt x="284" y="485"/>
                    <a:pt x="312" y="474"/>
                    <a:pt x="379" y="500"/>
                  </a:cubicBezTo>
                  <a:cubicBezTo>
                    <a:pt x="402" y="509"/>
                    <a:pt x="347" y="570"/>
                    <a:pt x="341" y="576"/>
                  </a:cubicBezTo>
                  <a:cubicBezTo>
                    <a:pt x="344" y="599"/>
                    <a:pt x="334" y="627"/>
                    <a:pt x="349" y="644"/>
                  </a:cubicBezTo>
                  <a:cubicBezTo>
                    <a:pt x="351" y="647"/>
                    <a:pt x="426" y="630"/>
                    <a:pt x="432" y="629"/>
                  </a:cubicBezTo>
                  <a:cubicBezTo>
                    <a:pt x="430" y="659"/>
                    <a:pt x="425" y="690"/>
                    <a:pt x="425" y="720"/>
                  </a:cubicBezTo>
                  <a:cubicBezTo>
                    <a:pt x="425" y="738"/>
                    <a:pt x="418" y="761"/>
                    <a:pt x="432" y="773"/>
                  </a:cubicBezTo>
                  <a:cubicBezTo>
                    <a:pt x="438" y="778"/>
                    <a:pt x="488" y="762"/>
                    <a:pt x="501" y="758"/>
                  </a:cubicBezTo>
                  <a:cubicBezTo>
                    <a:pt x="508" y="753"/>
                    <a:pt x="514" y="745"/>
                    <a:pt x="523" y="743"/>
                  </a:cubicBezTo>
                  <a:cubicBezTo>
                    <a:pt x="543" y="738"/>
                    <a:pt x="572" y="752"/>
                    <a:pt x="584" y="735"/>
                  </a:cubicBezTo>
                  <a:cubicBezTo>
                    <a:pt x="597" y="716"/>
                    <a:pt x="580" y="690"/>
                    <a:pt x="576" y="667"/>
                  </a:cubicBezTo>
                  <a:cubicBezTo>
                    <a:pt x="569" y="624"/>
                    <a:pt x="553" y="587"/>
                    <a:pt x="538" y="546"/>
                  </a:cubicBezTo>
                  <a:cubicBezTo>
                    <a:pt x="558" y="527"/>
                    <a:pt x="558" y="531"/>
                    <a:pt x="569" y="500"/>
                  </a:cubicBezTo>
                  <a:cubicBezTo>
                    <a:pt x="570" y="497"/>
                    <a:pt x="579" y="452"/>
                    <a:pt x="584" y="447"/>
                  </a:cubicBezTo>
                  <a:cubicBezTo>
                    <a:pt x="590" y="441"/>
                    <a:pt x="599" y="442"/>
                    <a:pt x="607" y="440"/>
                  </a:cubicBezTo>
                  <a:cubicBezTo>
                    <a:pt x="637" y="408"/>
                    <a:pt x="606" y="435"/>
                    <a:pt x="667" y="417"/>
                  </a:cubicBezTo>
                  <a:cubicBezTo>
                    <a:pt x="697" y="408"/>
                    <a:pt x="728" y="397"/>
                    <a:pt x="758" y="387"/>
                  </a:cubicBezTo>
                  <a:cubicBezTo>
                    <a:pt x="806" y="336"/>
                    <a:pt x="976" y="370"/>
                    <a:pt x="1001" y="371"/>
                  </a:cubicBezTo>
                  <a:cubicBezTo>
                    <a:pt x="1028" y="390"/>
                    <a:pt x="1037" y="397"/>
                    <a:pt x="1069" y="387"/>
                  </a:cubicBezTo>
                  <a:cubicBezTo>
                    <a:pt x="1096" y="358"/>
                    <a:pt x="1094" y="337"/>
                    <a:pt x="1099" y="296"/>
                  </a:cubicBezTo>
                  <a:cubicBezTo>
                    <a:pt x="1095" y="219"/>
                    <a:pt x="1103" y="140"/>
                    <a:pt x="1046" y="83"/>
                  </a:cubicBezTo>
                  <a:cubicBezTo>
                    <a:pt x="1058" y="50"/>
                    <a:pt x="1070" y="58"/>
                    <a:pt x="1099" y="38"/>
                  </a:cubicBezTo>
                  <a:cubicBezTo>
                    <a:pt x="1117" y="10"/>
                    <a:pt x="1110" y="23"/>
                    <a:pt x="1122" y="0"/>
                  </a:cubicBezTo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74" name="Text Box 58"/>
            <p:cNvSpPr txBox="1">
              <a:spLocks noChangeArrowheads="1"/>
            </p:cNvSpPr>
            <p:nvPr/>
          </p:nvSpPr>
          <p:spPr bwMode="auto">
            <a:xfrm>
              <a:off x="609" y="1479"/>
              <a:ext cx="58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>
                  <a:solidFill>
                    <a:srgbClr val="336699"/>
                  </a:solidFill>
                  <a:latin typeface="Tahoma" pitchFamily="34" charset="0"/>
                </a:rPr>
                <a:t>Baixo Amazonas</a:t>
              </a:r>
            </a:p>
          </p:txBody>
        </p:sp>
        <p:sp>
          <p:nvSpPr>
            <p:cNvPr id="7909475" name="Text Box 59"/>
            <p:cNvSpPr txBox="1">
              <a:spLocks noChangeArrowheads="1"/>
            </p:cNvSpPr>
            <p:nvPr/>
          </p:nvSpPr>
          <p:spPr bwMode="auto">
            <a:xfrm>
              <a:off x="2203" y="1844"/>
              <a:ext cx="43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>
                  <a:solidFill>
                    <a:srgbClr val="336699"/>
                  </a:solidFill>
                  <a:latin typeface="Tahoma" pitchFamily="34" charset="0"/>
                </a:rPr>
                <a:t>Marajó</a:t>
              </a:r>
            </a:p>
          </p:txBody>
        </p:sp>
        <p:sp>
          <p:nvSpPr>
            <p:cNvPr id="7909476" name="Text Box 61"/>
            <p:cNvSpPr txBox="1">
              <a:spLocks noChangeArrowheads="1"/>
            </p:cNvSpPr>
            <p:nvPr/>
          </p:nvSpPr>
          <p:spPr bwMode="auto">
            <a:xfrm>
              <a:off x="1604" y="3515"/>
              <a:ext cx="74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>
                  <a:solidFill>
                    <a:srgbClr val="336699"/>
                  </a:solidFill>
                  <a:latin typeface="Tahoma" pitchFamily="34" charset="0"/>
                </a:rPr>
                <a:t>Sudeste Paraense</a:t>
              </a:r>
            </a:p>
          </p:txBody>
        </p:sp>
        <p:sp>
          <p:nvSpPr>
            <p:cNvPr id="7909477" name="Text Box 62"/>
            <p:cNvSpPr txBox="1">
              <a:spLocks noChangeArrowheads="1"/>
            </p:cNvSpPr>
            <p:nvPr/>
          </p:nvSpPr>
          <p:spPr bwMode="auto">
            <a:xfrm>
              <a:off x="391" y="3264"/>
              <a:ext cx="72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>
                  <a:solidFill>
                    <a:srgbClr val="336699"/>
                  </a:solidFill>
                  <a:latin typeface="Tahoma" pitchFamily="34" charset="0"/>
                </a:rPr>
                <a:t>Sudoeste Paraense</a:t>
              </a:r>
            </a:p>
          </p:txBody>
        </p:sp>
        <p:sp>
          <p:nvSpPr>
            <p:cNvPr id="7909488" name="Line 74"/>
            <p:cNvSpPr>
              <a:spLocks noChangeShapeType="1"/>
            </p:cNvSpPr>
            <p:nvPr/>
          </p:nvSpPr>
          <p:spPr bwMode="auto">
            <a:xfrm flipV="1">
              <a:off x="2617" y="1818"/>
              <a:ext cx="249" cy="23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909492" name="Freeform 116"/>
            <p:cNvSpPr>
              <a:spLocks/>
            </p:cNvSpPr>
            <p:nvPr/>
          </p:nvSpPr>
          <p:spPr bwMode="auto">
            <a:xfrm>
              <a:off x="2608" y="2007"/>
              <a:ext cx="450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60" y="81"/>
                </a:cxn>
                <a:cxn ang="0">
                  <a:pos x="252" y="78"/>
                </a:cxn>
                <a:cxn ang="0">
                  <a:pos x="321" y="48"/>
                </a:cxn>
                <a:cxn ang="0">
                  <a:pos x="438" y="12"/>
                </a:cxn>
                <a:cxn ang="0">
                  <a:pos x="450" y="0"/>
                </a:cxn>
              </a:cxnLst>
              <a:rect l="0" t="0" r="r" b="b"/>
              <a:pathLst>
                <a:path w="450" h="108">
                  <a:moveTo>
                    <a:pt x="0" y="108"/>
                  </a:moveTo>
                  <a:cubicBezTo>
                    <a:pt x="22" y="101"/>
                    <a:pt x="37" y="82"/>
                    <a:pt x="60" y="81"/>
                  </a:cubicBezTo>
                  <a:cubicBezTo>
                    <a:pt x="124" y="79"/>
                    <a:pt x="188" y="79"/>
                    <a:pt x="252" y="78"/>
                  </a:cubicBezTo>
                  <a:cubicBezTo>
                    <a:pt x="269" y="52"/>
                    <a:pt x="289" y="51"/>
                    <a:pt x="321" y="48"/>
                  </a:cubicBezTo>
                  <a:cubicBezTo>
                    <a:pt x="359" y="20"/>
                    <a:pt x="390" y="15"/>
                    <a:pt x="438" y="12"/>
                  </a:cubicBezTo>
                  <a:cubicBezTo>
                    <a:pt x="449" y="5"/>
                    <a:pt x="445" y="9"/>
                    <a:pt x="450" y="0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493" name="Freeform 117"/>
            <p:cNvSpPr>
              <a:spLocks/>
            </p:cNvSpPr>
            <p:nvPr/>
          </p:nvSpPr>
          <p:spPr bwMode="auto">
            <a:xfrm>
              <a:off x="2938" y="2052"/>
              <a:ext cx="237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2"/>
                </a:cxn>
                <a:cxn ang="0">
                  <a:pos x="45" y="18"/>
                </a:cxn>
                <a:cxn ang="0">
                  <a:pos x="78" y="33"/>
                </a:cxn>
                <a:cxn ang="0">
                  <a:pos x="105" y="66"/>
                </a:cxn>
                <a:cxn ang="0">
                  <a:pos x="150" y="90"/>
                </a:cxn>
                <a:cxn ang="0">
                  <a:pos x="204" y="108"/>
                </a:cxn>
                <a:cxn ang="0">
                  <a:pos x="237" y="117"/>
                </a:cxn>
              </a:cxnLst>
              <a:rect l="0" t="0" r="r" b="b"/>
              <a:pathLst>
                <a:path w="237" h="117">
                  <a:moveTo>
                    <a:pt x="0" y="0"/>
                  </a:moveTo>
                  <a:cubicBezTo>
                    <a:pt x="9" y="4"/>
                    <a:pt x="18" y="8"/>
                    <a:pt x="27" y="12"/>
                  </a:cubicBezTo>
                  <a:cubicBezTo>
                    <a:pt x="33" y="14"/>
                    <a:pt x="45" y="18"/>
                    <a:pt x="45" y="18"/>
                  </a:cubicBezTo>
                  <a:cubicBezTo>
                    <a:pt x="50" y="34"/>
                    <a:pt x="61" y="31"/>
                    <a:pt x="78" y="33"/>
                  </a:cubicBezTo>
                  <a:cubicBezTo>
                    <a:pt x="86" y="48"/>
                    <a:pt x="87" y="60"/>
                    <a:pt x="105" y="66"/>
                  </a:cubicBezTo>
                  <a:cubicBezTo>
                    <a:pt x="109" y="79"/>
                    <a:pt x="136" y="87"/>
                    <a:pt x="150" y="90"/>
                  </a:cubicBezTo>
                  <a:cubicBezTo>
                    <a:pt x="170" y="104"/>
                    <a:pt x="186" y="90"/>
                    <a:pt x="204" y="108"/>
                  </a:cubicBezTo>
                  <a:cubicBezTo>
                    <a:pt x="212" y="116"/>
                    <a:pt x="237" y="117"/>
                    <a:pt x="237" y="117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494" name="Freeform 118"/>
            <p:cNvSpPr>
              <a:spLocks/>
            </p:cNvSpPr>
            <p:nvPr/>
          </p:nvSpPr>
          <p:spPr bwMode="auto">
            <a:xfrm>
              <a:off x="2854" y="2085"/>
              <a:ext cx="21" cy="7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462"/>
                </a:cxn>
                <a:cxn ang="0">
                  <a:pos x="21" y="717"/>
                </a:cxn>
              </a:cxnLst>
              <a:rect l="0" t="0" r="r" b="b"/>
              <a:pathLst>
                <a:path w="21" h="717">
                  <a:moveTo>
                    <a:pt x="0" y="0"/>
                  </a:moveTo>
                  <a:cubicBezTo>
                    <a:pt x="2" y="54"/>
                    <a:pt x="9" y="444"/>
                    <a:pt x="15" y="462"/>
                  </a:cubicBezTo>
                  <a:cubicBezTo>
                    <a:pt x="18" y="562"/>
                    <a:pt x="21" y="616"/>
                    <a:pt x="21" y="717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495" name="Freeform 119"/>
            <p:cNvSpPr>
              <a:spLocks/>
            </p:cNvSpPr>
            <p:nvPr/>
          </p:nvSpPr>
          <p:spPr bwMode="auto">
            <a:xfrm>
              <a:off x="2356" y="2673"/>
              <a:ext cx="513" cy="345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459" y="33"/>
                </a:cxn>
                <a:cxn ang="0">
                  <a:pos x="441" y="45"/>
                </a:cxn>
                <a:cxn ang="0">
                  <a:pos x="432" y="51"/>
                </a:cxn>
                <a:cxn ang="0">
                  <a:pos x="402" y="78"/>
                </a:cxn>
                <a:cxn ang="0">
                  <a:pos x="372" y="111"/>
                </a:cxn>
                <a:cxn ang="0">
                  <a:pos x="324" y="150"/>
                </a:cxn>
                <a:cxn ang="0">
                  <a:pos x="270" y="171"/>
                </a:cxn>
                <a:cxn ang="0">
                  <a:pos x="243" y="192"/>
                </a:cxn>
                <a:cxn ang="0">
                  <a:pos x="213" y="222"/>
                </a:cxn>
                <a:cxn ang="0">
                  <a:pos x="189" y="228"/>
                </a:cxn>
                <a:cxn ang="0">
                  <a:pos x="138" y="252"/>
                </a:cxn>
                <a:cxn ang="0">
                  <a:pos x="108" y="276"/>
                </a:cxn>
                <a:cxn ang="0">
                  <a:pos x="72" y="294"/>
                </a:cxn>
                <a:cxn ang="0">
                  <a:pos x="54" y="306"/>
                </a:cxn>
                <a:cxn ang="0">
                  <a:pos x="36" y="312"/>
                </a:cxn>
                <a:cxn ang="0">
                  <a:pos x="0" y="345"/>
                </a:cxn>
              </a:cxnLst>
              <a:rect l="0" t="0" r="r" b="b"/>
              <a:pathLst>
                <a:path w="513" h="345">
                  <a:moveTo>
                    <a:pt x="513" y="0"/>
                  </a:moveTo>
                  <a:cubicBezTo>
                    <a:pt x="493" y="7"/>
                    <a:pt x="476" y="22"/>
                    <a:pt x="459" y="33"/>
                  </a:cubicBezTo>
                  <a:cubicBezTo>
                    <a:pt x="453" y="37"/>
                    <a:pt x="447" y="41"/>
                    <a:pt x="441" y="45"/>
                  </a:cubicBezTo>
                  <a:cubicBezTo>
                    <a:pt x="438" y="47"/>
                    <a:pt x="432" y="51"/>
                    <a:pt x="432" y="51"/>
                  </a:cubicBezTo>
                  <a:cubicBezTo>
                    <a:pt x="426" y="60"/>
                    <a:pt x="411" y="72"/>
                    <a:pt x="402" y="78"/>
                  </a:cubicBezTo>
                  <a:cubicBezTo>
                    <a:pt x="397" y="94"/>
                    <a:pt x="384" y="101"/>
                    <a:pt x="372" y="111"/>
                  </a:cubicBezTo>
                  <a:cubicBezTo>
                    <a:pt x="358" y="123"/>
                    <a:pt x="341" y="142"/>
                    <a:pt x="324" y="150"/>
                  </a:cubicBezTo>
                  <a:cubicBezTo>
                    <a:pt x="308" y="157"/>
                    <a:pt x="287" y="165"/>
                    <a:pt x="270" y="171"/>
                  </a:cubicBezTo>
                  <a:cubicBezTo>
                    <a:pt x="260" y="174"/>
                    <a:pt x="252" y="186"/>
                    <a:pt x="243" y="192"/>
                  </a:cubicBezTo>
                  <a:cubicBezTo>
                    <a:pt x="237" y="201"/>
                    <a:pt x="224" y="218"/>
                    <a:pt x="213" y="222"/>
                  </a:cubicBezTo>
                  <a:cubicBezTo>
                    <a:pt x="205" y="225"/>
                    <a:pt x="189" y="228"/>
                    <a:pt x="189" y="228"/>
                  </a:cubicBezTo>
                  <a:cubicBezTo>
                    <a:pt x="173" y="239"/>
                    <a:pt x="154" y="242"/>
                    <a:pt x="138" y="252"/>
                  </a:cubicBezTo>
                  <a:cubicBezTo>
                    <a:pt x="127" y="259"/>
                    <a:pt x="120" y="270"/>
                    <a:pt x="108" y="276"/>
                  </a:cubicBezTo>
                  <a:cubicBezTo>
                    <a:pt x="96" y="282"/>
                    <a:pt x="83" y="286"/>
                    <a:pt x="72" y="294"/>
                  </a:cubicBezTo>
                  <a:cubicBezTo>
                    <a:pt x="63" y="307"/>
                    <a:pt x="70" y="301"/>
                    <a:pt x="54" y="306"/>
                  </a:cubicBezTo>
                  <a:cubicBezTo>
                    <a:pt x="48" y="308"/>
                    <a:pt x="36" y="312"/>
                    <a:pt x="36" y="312"/>
                  </a:cubicBezTo>
                  <a:cubicBezTo>
                    <a:pt x="26" y="322"/>
                    <a:pt x="0" y="330"/>
                    <a:pt x="0" y="345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496" name="Freeform 120"/>
            <p:cNvSpPr>
              <a:spLocks/>
            </p:cNvSpPr>
            <p:nvPr/>
          </p:nvSpPr>
          <p:spPr bwMode="auto">
            <a:xfrm>
              <a:off x="2356" y="3009"/>
              <a:ext cx="342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9"/>
                </a:cxn>
                <a:cxn ang="0">
                  <a:pos x="111" y="27"/>
                </a:cxn>
                <a:cxn ang="0">
                  <a:pos x="150" y="39"/>
                </a:cxn>
                <a:cxn ang="0">
                  <a:pos x="189" y="60"/>
                </a:cxn>
                <a:cxn ang="0">
                  <a:pos x="321" y="84"/>
                </a:cxn>
                <a:cxn ang="0">
                  <a:pos x="333" y="93"/>
                </a:cxn>
                <a:cxn ang="0">
                  <a:pos x="342" y="96"/>
                </a:cxn>
              </a:cxnLst>
              <a:rect l="0" t="0" r="r" b="b"/>
              <a:pathLst>
                <a:path w="342" h="104">
                  <a:moveTo>
                    <a:pt x="0" y="0"/>
                  </a:moveTo>
                  <a:cubicBezTo>
                    <a:pt x="27" y="2"/>
                    <a:pt x="39" y="4"/>
                    <a:pt x="63" y="9"/>
                  </a:cubicBezTo>
                  <a:cubicBezTo>
                    <a:pt x="77" y="19"/>
                    <a:pt x="94" y="23"/>
                    <a:pt x="111" y="27"/>
                  </a:cubicBezTo>
                  <a:cubicBezTo>
                    <a:pt x="124" y="47"/>
                    <a:pt x="110" y="31"/>
                    <a:pt x="150" y="39"/>
                  </a:cubicBezTo>
                  <a:cubicBezTo>
                    <a:pt x="164" y="42"/>
                    <a:pt x="175" y="55"/>
                    <a:pt x="189" y="60"/>
                  </a:cubicBezTo>
                  <a:cubicBezTo>
                    <a:pt x="218" y="104"/>
                    <a:pt x="264" y="82"/>
                    <a:pt x="321" y="84"/>
                  </a:cubicBezTo>
                  <a:cubicBezTo>
                    <a:pt x="325" y="87"/>
                    <a:pt x="329" y="91"/>
                    <a:pt x="333" y="93"/>
                  </a:cubicBezTo>
                  <a:cubicBezTo>
                    <a:pt x="336" y="95"/>
                    <a:pt x="342" y="96"/>
                    <a:pt x="342" y="96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497" name="Freeform 121"/>
            <p:cNvSpPr>
              <a:spLocks/>
            </p:cNvSpPr>
            <p:nvPr/>
          </p:nvSpPr>
          <p:spPr bwMode="auto">
            <a:xfrm>
              <a:off x="2493" y="3054"/>
              <a:ext cx="117" cy="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2" y="63"/>
                </a:cxn>
                <a:cxn ang="0">
                  <a:pos x="52" y="120"/>
                </a:cxn>
                <a:cxn ang="0">
                  <a:pos x="64" y="138"/>
                </a:cxn>
                <a:cxn ang="0">
                  <a:pos x="82" y="147"/>
                </a:cxn>
                <a:cxn ang="0">
                  <a:pos x="100" y="177"/>
                </a:cxn>
                <a:cxn ang="0">
                  <a:pos x="106" y="204"/>
                </a:cxn>
                <a:cxn ang="0">
                  <a:pos x="115" y="213"/>
                </a:cxn>
              </a:cxnLst>
              <a:rect l="0" t="0" r="r" b="b"/>
              <a:pathLst>
                <a:path w="117" h="215">
                  <a:moveTo>
                    <a:pt x="1" y="0"/>
                  </a:moveTo>
                  <a:cubicBezTo>
                    <a:pt x="4" y="24"/>
                    <a:pt x="0" y="48"/>
                    <a:pt x="22" y="63"/>
                  </a:cubicBezTo>
                  <a:cubicBezTo>
                    <a:pt x="28" y="80"/>
                    <a:pt x="42" y="104"/>
                    <a:pt x="52" y="120"/>
                  </a:cubicBezTo>
                  <a:cubicBezTo>
                    <a:pt x="56" y="126"/>
                    <a:pt x="58" y="134"/>
                    <a:pt x="64" y="138"/>
                  </a:cubicBezTo>
                  <a:cubicBezTo>
                    <a:pt x="76" y="146"/>
                    <a:pt x="70" y="143"/>
                    <a:pt x="82" y="147"/>
                  </a:cubicBezTo>
                  <a:cubicBezTo>
                    <a:pt x="89" y="157"/>
                    <a:pt x="93" y="167"/>
                    <a:pt x="100" y="177"/>
                  </a:cubicBezTo>
                  <a:cubicBezTo>
                    <a:pt x="102" y="186"/>
                    <a:pt x="99" y="197"/>
                    <a:pt x="106" y="204"/>
                  </a:cubicBezTo>
                  <a:cubicBezTo>
                    <a:pt x="117" y="215"/>
                    <a:pt x="115" y="199"/>
                    <a:pt x="115" y="213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498" name="Freeform 122"/>
            <p:cNvSpPr>
              <a:spLocks/>
            </p:cNvSpPr>
            <p:nvPr/>
          </p:nvSpPr>
          <p:spPr bwMode="auto">
            <a:xfrm>
              <a:off x="2255" y="3018"/>
              <a:ext cx="185" cy="660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9" y="30"/>
                </a:cxn>
                <a:cxn ang="0">
                  <a:pos x="83" y="54"/>
                </a:cxn>
                <a:cxn ang="0">
                  <a:pos x="77" y="147"/>
                </a:cxn>
                <a:cxn ang="0">
                  <a:pos x="47" y="258"/>
                </a:cxn>
                <a:cxn ang="0">
                  <a:pos x="44" y="306"/>
                </a:cxn>
                <a:cxn ang="0">
                  <a:pos x="38" y="324"/>
                </a:cxn>
                <a:cxn ang="0">
                  <a:pos x="14" y="429"/>
                </a:cxn>
                <a:cxn ang="0">
                  <a:pos x="5" y="558"/>
                </a:cxn>
                <a:cxn ang="0">
                  <a:pos x="74" y="621"/>
                </a:cxn>
                <a:cxn ang="0">
                  <a:pos x="158" y="645"/>
                </a:cxn>
                <a:cxn ang="0">
                  <a:pos x="185" y="660"/>
                </a:cxn>
              </a:cxnLst>
              <a:rect l="0" t="0" r="r" b="b"/>
              <a:pathLst>
                <a:path w="185" h="660">
                  <a:moveTo>
                    <a:pt x="98" y="0"/>
                  </a:moveTo>
                  <a:cubicBezTo>
                    <a:pt x="95" y="10"/>
                    <a:pt x="92" y="20"/>
                    <a:pt x="89" y="30"/>
                  </a:cubicBezTo>
                  <a:cubicBezTo>
                    <a:pt x="87" y="38"/>
                    <a:pt x="83" y="54"/>
                    <a:pt x="83" y="54"/>
                  </a:cubicBezTo>
                  <a:cubicBezTo>
                    <a:pt x="80" y="85"/>
                    <a:pt x="81" y="116"/>
                    <a:pt x="77" y="147"/>
                  </a:cubicBezTo>
                  <a:cubicBezTo>
                    <a:pt x="74" y="175"/>
                    <a:pt x="56" y="231"/>
                    <a:pt x="47" y="258"/>
                  </a:cubicBezTo>
                  <a:cubicBezTo>
                    <a:pt x="46" y="274"/>
                    <a:pt x="46" y="290"/>
                    <a:pt x="44" y="306"/>
                  </a:cubicBezTo>
                  <a:cubicBezTo>
                    <a:pt x="43" y="312"/>
                    <a:pt x="38" y="324"/>
                    <a:pt x="38" y="324"/>
                  </a:cubicBezTo>
                  <a:cubicBezTo>
                    <a:pt x="33" y="360"/>
                    <a:pt x="25" y="395"/>
                    <a:pt x="14" y="429"/>
                  </a:cubicBezTo>
                  <a:cubicBezTo>
                    <a:pt x="13" y="466"/>
                    <a:pt x="18" y="518"/>
                    <a:pt x="5" y="558"/>
                  </a:cubicBezTo>
                  <a:cubicBezTo>
                    <a:pt x="0" y="628"/>
                    <a:pt x="3" y="617"/>
                    <a:pt x="74" y="621"/>
                  </a:cubicBezTo>
                  <a:cubicBezTo>
                    <a:pt x="104" y="631"/>
                    <a:pt x="126" y="642"/>
                    <a:pt x="158" y="645"/>
                  </a:cubicBezTo>
                  <a:cubicBezTo>
                    <a:pt x="168" y="648"/>
                    <a:pt x="185" y="660"/>
                    <a:pt x="185" y="660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499" name="Freeform 123"/>
            <p:cNvSpPr>
              <a:spLocks/>
            </p:cNvSpPr>
            <p:nvPr/>
          </p:nvSpPr>
          <p:spPr bwMode="auto">
            <a:xfrm>
              <a:off x="2068" y="3629"/>
              <a:ext cx="192" cy="359"/>
            </a:xfrm>
            <a:custGeom>
              <a:avLst/>
              <a:gdLst/>
              <a:ahLst/>
              <a:cxnLst>
                <a:cxn ang="0">
                  <a:pos x="192" y="1"/>
                </a:cxn>
                <a:cxn ang="0">
                  <a:pos x="153" y="16"/>
                </a:cxn>
                <a:cxn ang="0">
                  <a:pos x="135" y="139"/>
                </a:cxn>
                <a:cxn ang="0">
                  <a:pos x="159" y="238"/>
                </a:cxn>
                <a:cxn ang="0">
                  <a:pos x="117" y="292"/>
                </a:cxn>
                <a:cxn ang="0">
                  <a:pos x="36" y="304"/>
                </a:cxn>
                <a:cxn ang="0">
                  <a:pos x="6" y="349"/>
                </a:cxn>
                <a:cxn ang="0">
                  <a:pos x="0" y="358"/>
                </a:cxn>
              </a:cxnLst>
              <a:rect l="0" t="0" r="r" b="b"/>
              <a:pathLst>
                <a:path w="192" h="359">
                  <a:moveTo>
                    <a:pt x="192" y="1"/>
                  </a:moveTo>
                  <a:cubicBezTo>
                    <a:pt x="172" y="3"/>
                    <a:pt x="163" y="0"/>
                    <a:pt x="153" y="16"/>
                  </a:cubicBezTo>
                  <a:cubicBezTo>
                    <a:pt x="148" y="52"/>
                    <a:pt x="160" y="123"/>
                    <a:pt x="135" y="139"/>
                  </a:cubicBezTo>
                  <a:cubicBezTo>
                    <a:pt x="136" y="160"/>
                    <a:pt x="130" y="228"/>
                    <a:pt x="159" y="238"/>
                  </a:cubicBezTo>
                  <a:cubicBezTo>
                    <a:pt x="172" y="278"/>
                    <a:pt x="150" y="288"/>
                    <a:pt x="117" y="292"/>
                  </a:cubicBezTo>
                  <a:cubicBezTo>
                    <a:pt x="79" y="305"/>
                    <a:pt x="111" y="300"/>
                    <a:pt x="36" y="304"/>
                  </a:cubicBezTo>
                  <a:cubicBezTo>
                    <a:pt x="28" y="316"/>
                    <a:pt x="11" y="335"/>
                    <a:pt x="6" y="349"/>
                  </a:cubicBezTo>
                  <a:cubicBezTo>
                    <a:pt x="3" y="359"/>
                    <a:pt x="6" y="358"/>
                    <a:pt x="0" y="358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00" name="Freeform 124"/>
            <p:cNvSpPr>
              <a:spLocks/>
            </p:cNvSpPr>
            <p:nvPr/>
          </p:nvSpPr>
          <p:spPr bwMode="auto">
            <a:xfrm>
              <a:off x="2185" y="2961"/>
              <a:ext cx="165" cy="62"/>
            </a:xfrm>
            <a:custGeom>
              <a:avLst/>
              <a:gdLst/>
              <a:ahLst/>
              <a:cxnLst>
                <a:cxn ang="0">
                  <a:pos x="165" y="51"/>
                </a:cxn>
                <a:cxn ang="0">
                  <a:pos x="102" y="45"/>
                </a:cxn>
                <a:cxn ang="0">
                  <a:pos x="39" y="21"/>
                </a:cxn>
                <a:cxn ang="0">
                  <a:pos x="0" y="0"/>
                </a:cxn>
              </a:cxnLst>
              <a:rect l="0" t="0" r="r" b="b"/>
              <a:pathLst>
                <a:path w="165" h="62">
                  <a:moveTo>
                    <a:pt x="165" y="51"/>
                  </a:moveTo>
                  <a:cubicBezTo>
                    <a:pt x="149" y="62"/>
                    <a:pt x="121" y="48"/>
                    <a:pt x="102" y="45"/>
                  </a:cubicBezTo>
                  <a:cubicBezTo>
                    <a:pt x="76" y="28"/>
                    <a:pt x="70" y="25"/>
                    <a:pt x="39" y="21"/>
                  </a:cubicBezTo>
                  <a:cubicBezTo>
                    <a:pt x="28" y="17"/>
                    <a:pt x="9" y="9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01" name="Freeform 125"/>
            <p:cNvSpPr>
              <a:spLocks/>
            </p:cNvSpPr>
            <p:nvPr/>
          </p:nvSpPr>
          <p:spPr bwMode="auto">
            <a:xfrm>
              <a:off x="1768" y="2547"/>
              <a:ext cx="414" cy="417"/>
            </a:xfrm>
            <a:custGeom>
              <a:avLst/>
              <a:gdLst/>
              <a:ahLst/>
              <a:cxnLst>
                <a:cxn ang="0">
                  <a:pos x="414" y="417"/>
                </a:cxn>
                <a:cxn ang="0">
                  <a:pos x="381" y="390"/>
                </a:cxn>
                <a:cxn ang="0">
                  <a:pos x="333" y="330"/>
                </a:cxn>
                <a:cxn ang="0">
                  <a:pos x="279" y="276"/>
                </a:cxn>
                <a:cxn ang="0">
                  <a:pos x="225" y="225"/>
                </a:cxn>
                <a:cxn ang="0">
                  <a:pos x="201" y="192"/>
                </a:cxn>
                <a:cxn ang="0">
                  <a:pos x="186" y="162"/>
                </a:cxn>
                <a:cxn ang="0">
                  <a:pos x="156" y="129"/>
                </a:cxn>
                <a:cxn ang="0">
                  <a:pos x="132" y="111"/>
                </a:cxn>
                <a:cxn ang="0">
                  <a:pos x="120" y="93"/>
                </a:cxn>
                <a:cxn ang="0">
                  <a:pos x="102" y="81"/>
                </a:cxn>
                <a:cxn ang="0">
                  <a:pos x="69" y="39"/>
                </a:cxn>
                <a:cxn ang="0">
                  <a:pos x="0" y="0"/>
                </a:cxn>
              </a:cxnLst>
              <a:rect l="0" t="0" r="r" b="b"/>
              <a:pathLst>
                <a:path w="414" h="417">
                  <a:moveTo>
                    <a:pt x="414" y="417"/>
                  </a:moveTo>
                  <a:cubicBezTo>
                    <a:pt x="400" y="408"/>
                    <a:pt x="394" y="399"/>
                    <a:pt x="381" y="390"/>
                  </a:cubicBezTo>
                  <a:cubicBezTo>
                    <a:pt x="368" y="370"/>
                    <a:pt x="353" y="343"/>
                    <a:pt x="333" y="330"/>
                  </a:cubicBezTo>
                  <a:cubicBezTo>
                    <a:pt x="320" y="310"/>
                    <a:pt x="300" y="290"/>
                    <a:pt x="279" y="276"/>
                  </a:cubicBezTo>
                  <a:cubicBezTo>
                    <a:pt x="268" y="260"/>
                    <a:pt x="243" y="231"/>
                    <a:pt x="225" y="225"/>
                  </a:cubicBezTo>
                  <a:cubicBezTo>
                    <a:pt x="217" y="213"/>
                    <a:pt x="208" y="204"/>
                    <a:pt x="201" y="192"/>
                  </a:cubicBezTo>
                  <a:cubicBezTo>
                    <a:pt x="194" y="165"/>
                    <a:pt x="202" y="173"/>
                    <a:pt x="186" y="162"/>
                  </a:cubicBezTo>
                  <a:cubicBezTo>
                    <a:pt x="176" y="147"/>
                    <a:pt x="171" y="139"/>
                    <a:pt x="156" y="129"/>
                  </a:cubicBezTo>
                  <a:cubicBezTo>
                    <a:pt x="149" y="118"/>
                    <a:pt x="143" y="118"/>
                    <a:pt x="132" y="111"/>
                  </a:cubicBezTo>
                  <a:cubicBezTo>
                    <a:pt x="128" y="105"/>
                    <a:pt x="124" y="99"/>
                    <a:pt x="120" y="93"/>
                  </a:cubicBezTo>
                  <a:cubicBezTo>
                    <a:pt x="116" y="87"/>
                    <a:pt x="102" y="81"/>
                    <a:pt x="102" y="81"/>
                  </a:cubicBezTo>
                  <a:cubicBezTo>
                    <a:pt x="93" y="67"/>
                    <a:pt x="85" y="44"/>
                    <a:pt x="69" y="39"/>
                  </a:cubicBezTo>
                  <a:cubicBezTo>
                    <a:pt x="53" y="16"/>
                    <a:pt x="29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CC33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02" name="Freeform 126"/>
            <p:cNvSpPr>
              <a:spLocks/>
            </p:cNvSpPr>
            <p:nvPr/>
          </p:nvSpPr>
          <p:spPr bwMode="auto">
            <a:xfrm>
              <a:off x="424" y="2544"/>
              <a:ext cx="1344" cy="593"/>
            </a:xfrm>
            <a:custGeom>
              <a:avLst/>
              <a:gdLst/>
              <a:ahLst/>
              <a:cxnLst>
                <a:cxn ang="0">
                  <a:pos x="1344" y="0"/>
                </a:cxn>
                <a:cxn ang="0">
                  <a:pos x="1242" y="3"/>
                </a:cxn>
                <a:cxn ang="0">
                  <a:pos x="1218" y="24"/>
                </a:cxn>
                <a:cxn ang="0">
                  <a:pos x="1185" y="30"/>
                </a:cxn>
                <a:cxn ang="0">
                  <a:pos x="1176" y="33"/>
                </a:cxn>
                <a:cxn ang="0">
                  <a:pos x="1110" y="54"/>
                </a:cxn>
                <a:cxn ang="0">
                  <a:pos x="1083" y="69"/>
                </a:cxn>
                <a:cxn ang="0">
                  <a:pos x="1005" y="84"/>
                </a:cxn>
                <a:cxn ang="0">
                  <a:pos x="894" y="108"/>
                </a:cxn>
                <a:cxn ang="0">
                  <a:pos x="822" y="120"/>
                </a:cxn>
                <a:cxn ang="0">
                  <a:pos x="750" y="159"/>
                </a:cxn>
                <a:cxn ang="0">
                  <a:pos x="684" y="171"/>
                </a:cxn>
                <a:cxn ang="0">
                  <a:pos x="621" y="201"/>
                </a:cxn>
                <a:cxn ang="0">
                  <a:pos x="558" y="225"/>
                </a:cxn>
                <a:cxn ang="0">
                  <a:pos x="504" y="237"/>
                </a:cxn>
                <a:cxn ang="0">
                  <a:pos x="474" y="258"/>
                </a:cxn>
                <a:cxn ang="0">
                  <a:pos x="444" y="273"/>
                </a:cxn>
                <a:cxn ang="0">
                  <a:pos x="414" y="294"/>
                </a:cxn>
                <a:cxn ang="0">
                  <a:pos x="387" y="303"/>
                </a:cxn>
                <a:cxn ang="0">
                  <a:pos x="369" y="309"/>
                </a:cxn>
                <a:cxn ang="0">
                  <a:pos x="357" y="318"/>
                </a:cxn>
                <a:cxn ang="0">
                  <a:pos x="351" y="327"/>
                </a:cxn>
                <a:cxn ang="0">
                  <a:pos x="312" y="345"/>
                </a:cxn>
                <a:cxn ang="0">
                  <a:pos x="255" y="432"/>
                </a:cxn>
                <a:cxn ang="0">
                  <a:pos x="207" y="462"/>
                </a:cxn>
                <a:cxn ang="0">
                  <a:pos x="177" y="495"/>
                </a:cxn>
                <a:cxn ang="0">
                  <a:pos x="129" y="522"/>
                </a:cxn>
                <a:cxn ang="0">
                  <a:pos x="102" y="534"/>
                </a:cxn>
                <a:cxn ang="0">
                  <a:pos x="42" y="567"/>
                </a:cxn>
                <a:cxn ang="0">
                  <a:pos x="18" y="591"/>
                </a:cxn>
                <a:cxn ang="0">
                  <a:pos x="0" y="591"/>
                </a:cxn>
              </a:cxnLst>
              <a:rect l="0" t="0" r="r" b="b"/>
              <a:pathLst>
                <a:path w="1344" h="593">
                  <a:moveTo>
                    <a:pt x="1344" y="0"/>
                  </a:moveTo>
                  <a:cubicBezTo>
                    <a:pt x="1310" y="1"/>
                    <a:pt x="1276" y="1"/>
                    <a:pt x="1242" y="3"/>
                  </a:cubicBezTo>
                  <a:cubicBezTo>
                    <a:pt x="1229" y="4"/>
                    <a:pt x="1228" y="18"/>
                    <a:pt x="1218" y="24"/>
                  </a:cubicBezTo>
                  <a:cubicBezTo>
                    <a:pt x="1212" y="28"/>
                    <a:pt x="1186" y="30"/>
                    <a:pt x="1185" y="30"/>
                  </a:cubicBezTo>
                  <a:cubicBezTo>
                    <a:pt x="1182" y="31"/>
                    <a:pt x="1178" y="31"/>
                    <a:pt x="1176" y="33"/>
                  </a:cubicBezTo>
                  <a:cubicBezTo>
                    <a:pt x="1142" y="67"/>
                    <a:pt x="1200" y="49"/>
                    <a:pt x="1110" y="54"/>
                  </a:cubicBezTo>
                  <a:cubicBezTo>
                    <a:pt x="1100" y="57"/>
                    <a:pt x="1093" y="66"/>
                    <a:pt x="1083" y="69"/>
                  </a:cubicBezTo>
                  <a:cubicBezTo>
                    <a:pt x="1059" y="77"/>
                    <a:pt x="1030" y="81"/>
                    <a:pt x="1005" y="84"/>
                  </a:cubicBezTo>
                  <a:cubicBezTo>
                    <a:pt x="946" y="104"/>
                    <a:pt x="993" y="100"/>
                    <a:pt x="894" y="108"/>
                  </a:cubicBezTo>
                  <a:cubicBezTo>
                    <a:pt x="870" y="114"/>
                    <a:pt x="847" y="118"/>
                    <a:pt x="822" y="120"/>
                  </a:cubicBezTo>
                  <a:cubicBezTo>
                    <a:pt x="796" y="129"/>
                    <a:pt x="775" y="151"/>
                    <a:pt x="750" y="159"/>
                  </a:cubicBezTo>
                  <a:cubicBezTo>
                    <a:pt x="728" y="166"/>
                    <a:pt x="707" y="167"/>
                    <a:pt x="684" y="171"/>
                  </a:cubicBezTo>
                  <a:cubicBezTo>
                    <a:pt x="667" y="188"/>
                    <a:pt x="645" y="198"/>
                    <a:pt x="621" y="201"/>
                  </a:cubicBezTo>
                  <a:cubicBezTo>
                    <a:pt x="603" y="213"/>
                    <a:pt x="579" y="221"/>
                    <a:pt x="558" y="225"/>
                  </a:cubicBezTo>
                  <a:cubicBezTo>
                    <a:pt x="539" y="238"/>
                    <a:pt x="530" y="235"/>
                    <a:pt x="504" y="237"/>
                  </a:cubicBezTo>
                  <a:cubicBezTo>
                    <a:pt x="490" y="242"/>
                    <a:pt x="486" y="249"/>
                    <a:pt x="474" y="258"/>
                  </a:cubicBezTo>
                  <a:cubicBezTo>
                    <a:pt x="466" y="264"/>
                    <a:pt x="453" y="268"/>
                    <a:pt x="444" y="273"/>
                  </a:cubicBezTo>
                  <a:cubicBezTo>
                    <a:pt x="434" y="279"/>
                    <a:pt x="425" y="289"/>
                    <a:pt x="414" y="294"/>
                  </a:cubicBezTo>
                  <a:cubicBezTo>
                    <a:pt x="405" y="298"/>
                    <a:pt x="396" y="300"/>
                    <a:pt x="387" y="303"/>
                  </a:cubicBezTo>
                  <a:cubicBezTo>
                    <a:pt x="381" y="305"/>
                    <a:pt x="369" y="309"/>
                    <a:pt x="369" y="309"/>
                  </a:cubicBezTo>
                  <a:cubicBezTo>
                    <a:pt x="365" y="312"/>
                    <a:pt x="361" y="314"/>
                    <a:pt x="357" y="318"/>
                  </a:cubicBezTo>
                  <a:cubicBezTo>
                    <a:pt x="354" y="321"/>
                    <a:pt x="354" y="325"/>
                    <a:pt x="351" y="327"/>
                  </a:cubicBezTo>
                  <a:cubicBezTo>
                    <a:pt x="340" y="336"/>
                    <a:pt x="323" y="334"/>
                    <a:pt x="312" y="345"/>
                  </a:cubicBezTo>
                  <a:cubicBezTo>
                    <a:pt x="293" y="364"/>
                    <a:pt x="274" y="419"/>
                    <a:pt x="255" y="432"/>
                  </a:cubicBezTo>
                  <a:cubicBezTo>
                    <a:pt x="239" y="442"/>
                    <a:pt x="222" y="449"/>
                    <a:pt x="207" y="462"/>
                  </a:cubicBezTo>
                  <a:cubicBezTo>
                    <a:pt x="195" y="472"/>
                    <a:pt x="190" y="486"/>
                    <a:pt x="177" y="495"/>
                  </a:cubicBezTo>
                  <a:cubicBezTo>
                    <a:pt x="162" y="517"/>
                    <a:pt x="149" y="512"/>
                    <a:pt x="129" y="522"/>
                  </a:cubicBezTo>
                  <a:cubicBezTo>
                    <a:pt x="120" y="526"/>
                    <a:pt x="102" y="534"/>
                    <a:pt x="102" y="534"/>
                  </a:cubicBezTo>
                  <a:cubicBezTo>
                    <a:pt x="74" y="562"/>
                    <a:pt x="80" y="554"/>
                    <a:pt x="42" y="567"/>
                  </a:cubicBezTo>
                  <a:cubicBezTo>
                    <a:pt x="31" y="571"/>
                    <a:pt x="26" y="588"/>
                    <a:pt x="18" y="591"/>
                  </a:cubicBezTo>
                  <a:cubicBezTo>
                    <a:pt x="12" y="593"/>
                    <a:pt x="6" y="591"/>
                    <a:pt x="0" y="591"/>
                  </a:cubicBezTo>
                </a:path>
              </a:pathLst>
            </a:custGeom>
            <a:noFill/>
            <a:ln w="3810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03" name="Freeform 127"/>
            <p:cNvSpPr>
              <a:spLocks/>
            </p:cNvSpPr>
            <p:nvPr/>
          </p:nvSpPr>
          <p:spPr bwMode="auto">
            <a:xfrm>
              <a:off x="1132" y="2525"/>
              <a:ext cx="42" cy="178"/>
            </a:xfrm>
            <a:custGeom>
              <a:avLst/>
              <a:gdLst/>
              <a:ahLst/>
              <a:cxnLst>
                <a:cxn ang="0">
                  <a:pos x="42" y="178"/>
                </a:cxn>
                <a:cxn ang="0">
                  <a:pos x="18" y="124"/>
                </a:cxn>
                <a:cxn ang="0">
                  <a:pos x="9" y="97"/>
                </a:cxn>
                <a:cxn ang="0">
                  <a:pos x="6" y="88"/>
                </a:cxn>
                <a:cxn ang="0">
                  <a:pos x="0" y="1"/>
                </a:cxn>
              </a:cxnLst>
              <a:rect l="0" t="0" r="r" b="b"/>
              <a:pathLst>
                <a:path w="42" h="178">
                  <a:moveTo>
                    <a:pt x="42" y="178"/>
                  </a:moveTo>
                  <a:cubicBezTo>
                    <a:pt x="32" y="162"/>
                    <a:pt x="26" y="141"/>
                    <a:pt x="18" y="124"/>
                  </a:cubicBezTo>
                  <a:cubicBezTo>
                    <a:pt x="14" y="115"/>
                    <a:pt x="12" y="106"/>
                    <a:pt x="9" y="97"/>
                  </a:cubicBezTo>
                  <a:cubicBezTo>
                    <a:pt x="8" y="94"/>
                    <a:pt x="6" y="88"/>
                    <a:pt x="6" y="88"/>
                  </a:cubicBezTo>
                  <a:cubicBezTo>
                    <a:pt x="3" y="0"/>
                    <a:pt x="32" y="1"/>
                    <a:pt x="0" y="1"/>
                  </a:cubicBezTo>
                </a:path>
              </a:pathLst>
            </a:custGeom>
            <a:noFill/>
            <a:ln w="3810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04" name="Freeform 128"/>
            <p:cNvSpPr>
              <a:spLocks/>
            </p:cNvSpPr>
            <p:nvPr/>
          </p:nvSpPr>
          <p:spPr bwMode="auto">
            <a:xfrm>
              <a:off x="1093" y="2319"/>
              <a:ext cx="53" cy="210"/>
            </a:xfrm>
            <a:custGeom>
              <a:avLst/>
              <a:gdLst/>
              <a:ahLst/>
              <a:cxnLst>
                <a:cxn ang="0">
                  <a:pos x="51" y="210"/>
                </a:cxn>
                <a:cxn ang="0">
                  <a:pos x="39" y="186"/>
                </a:cxn>
                <a:cxn ang="0">
                  <a:pos x="15" y="126"/>
                </a:cxn>
                <a:cxn ang="0">
                  <a:pos x="6" y="108"/>
                </a:cxn>
                <a:cxn ang="0">
                  <a:pos x="0" y="90"/>
                </a:cxn>
                <a:cxn ang="0">
                  <a:pos x="27" y="48"/>
                </a:cxn>
                <a:cxn ang="0">
                  <a:pos x="27" y="0"/>
                </a:cxn>
              </a:cxnLst>
              <a:rect l="0" t="0" r="r" b="b"/>
              <a:pathLst>
                <a:path w="53" h="210">
                  <a:moveTo>
                    <a:pt x="51" y="210"/>
                  </a:moveTo>
                  <a:cubicBezTo>
                    <a:pt x="45" y="186"/>
                    <a:pt x="53" y="210"/>
                    <a:pt x="39" y="186"/>
                  </a:cubicBezTo>
                  <a:cubicBezTo>
                    <a:pt x="28" y="166"/>
                    <a:pt x="28" y="146"/>
                    <a:pt x="15" y="126"/>
                  </a:cubicBezTo>
                  <a:cubicBezTo>
                    <a:pt x="11" y="120"/>
                    <a:pt x="9" y="114"/>
                    <a:pt x="6" y="108"/>
                  </a:cubicBezTo>
                  <a:cubicBezTo>
                    <a:pt x="3" y="102"/>
                    <a:pt x="0" y="90"/>
                    <a:pt x="0" y="90"/>
                  </a:cubicBezTo>
                  <a:cubicBezTo>
                    <a:pt x="4" y="59"/>
                    <a:pt x="5" y="63"/>
                    <a:pt x="27" y="48"/>
                  </a:cubicBezTo>
                  <a:cubicBezTo>
                    <a:pt x="32" y="32"/>
                    <a:pt x="27" y="17"/>
                    <a:pt x="27" y="0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05" name="Freeform 129"/>
            <p:cNvSpPr>
              <a:spLocks/>
            </p:cNvSpPr>
            <p:nvPr/>
          </p:nvSpPr>
          <p:spPr bwMode="auto">
            <a:xfrm>
              <a:off x="904" y="2781"/>
              <a:ext cx="189" cy="111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5" y="69"/>
                </a:cxn>
                <a:cxn ang="0">
                  <a:pos x="3" y="96"/>
                </a:cxn>
                <a:cxn ang="0">
                  <a:pos x="0" y="105"/>
                </a:cxn>
                <a:cxn ang="0">
                  <a:pos x="9" y="150"/>
                </a:cxn>
                <a:cxn ang="0">
                  <a:pos x="15" y="168"/>
                </a:cxn>
                <a:cxn ang="0">
                  <a:pos x="27" y="231"/>
                </a:cxn>
                <a:cxn ang="0">
                  <a:pos x="60" y="330"/>
                </a:cxn>
                <a:cxn ang="0">
                  <a:pos x="72" y="363"/>
                </a:cxn>
                <a:cxn ang="0">
                  <a:pos x="78" y="381"/>
                </a:cxn>
                <a:cxn ang="0">
                  <a:pos x="99" y="441"/>
                </a:cxn>
                <a:cxn ang="0">
                  <a:pos x="117" y="510"/>
                </a:cxn>
                <a:cxn ang="0">
                  <a:pos x="132" y="555"/>
                </a:cxn>
                <a:cxn ang="0">
                  <a:pos x="147" y="618"/>
                </a:cxn>
                <a:cxn ang="0">
                  <a:pos x="168" y="756"/>
                </a:cxn>
                <a:cxn ang="0">
                  <a:pos x="180" y="867"/>
                </a:cxn>
                <a:cxn ang="0">
                  <a:pos x="189" y="1119"/>
                </a:cxn>
              </a:cxnLst>
              <a:rect l="0" t="0" r="r" b="b"/>
              <a:pathLst>
                <a:path w="189" h="1119">
                  <a:moveTo>
                    <a:pt x="54" y="0"/>
                  </a:moveTo>
                  <a:cubicBezTo>
                    <a:pt x="38" y="22"/>
                    <a:pt x="27" y="45"/>
                    <a:pt x="15" y="69"/>
                  </a:cubicBezTo>
                  <a:cubicBezTo>
                    <a:pt x="1" y="98"/>
                    <a:pt x="18" y="50"/>
                    <a:pt x="3" y="96"/>
                  </a:cubicBezTo>
                  <a:cubicBezTo>
                    <a:pt x="2" y="99"/>
                    <a:pt x="0" y="105"/>
                    <a:pt x="0" y="105"/>
                  </a:cubicBezTo>
                  <a:cubicBezTo>
                    <a:pt x="4" y="138"/>
                    <a:pt x="0" y="123"/>
                    <a:pt x="9" y="150"/>
                  </a:cubicBezTo>
                  <a:cubicBezTo>
                    <a:pt x="11" y="156"/>
                    <a:pt x="15" y="168"/>
                    <a:pt x="15" y="168"/>
                  </a:cubicBezTo>
                  <a:cubicBezTo>
                    <a:pt x="18" y="190"/>
                    <a:pt x="23" y="210"/>
                    <a:pt x="27" y="231"/>
                  </a:cubicBezTo>
                  <a:cubicBezTo>
                    <a:pt x="31" y="278"/>
                    <a:pt x="39" y="288"/>
                    <a:pt x="60" y="330"/>
                  </a:cubicBezTo>
                  <a:cubicBezTo>
                    <a:pt x="66" y="342"/>
                    <a:pt x="68" y="351"/>
                    <a:pt x="72" y="363"/>
                  </a:cubicBezTo>
                  <a:cubicBezTo>
                    <a:pt x="74" y="369"/>
                    <a:pt x="78" y="381"/>
                    <a:pt x="78" y="381"/>
                  </a:cubicBezTo>
                  <a:cubicBezTo>
                    <a:pt x="81" y="406"/>
                    <a:pt x="88" y="419"/>
                    <a:pt x="99" y="441"/>
                  </a:cubicBezTo>
                  <a:cubicBezTo>
                    <a:pt x="103" y="466"/>
                    <a:pt x="106" y="488"/>
                    <a:pt x="117" y="510"/>
                  </a:cubicBezTo>
                  <a:cubicBezTo>
                    <a:pt x="120" y="526"/>
                    <a:pt x="125" y="540"/>
                    <a:pt x="132" y="555"/>
                  </a:cubicBezTo>
                  <a:cubicBezTo>
                    <a:pt x="135" y="579"/>
                    <a:pt x="141" y="595"/>
                    <a:pt x="147" y="618"/>
                  </a:cubicBezTo>
                  <a:cubicBezTo>
                    <a:pt x="150" y="664"/>
                    <a:pt x="157" y="711"/>
                    <a:pt x="168" y="756"/>
                  </a:cubicBezTo>
                  <a:cubicBezTo>
                    <a:pt x="171" y="790"/>
                    <a:pt x="170" y="837"/>
                    <a:pt x="180" y="867"/>
                  </a:cubicBezTo>
                  <a:cubicBezTo>
                    <a:pt x="187" y="954"/>
                    <a:pt x="189" y="1026"/>
                    <a:pt x="189" y="1119"/>
                  </a:cubicBezTo>
                </a:path>
              </a:pathLst>
            </a:custGeom>
            <a:noFill/>
            <a:ln w="3810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06" name="Freeform 130"/>
            <p:cNvSpPr>
              <a:spLocks/>
            </p:cNvSpPr>
            <p:nvPr/>
          </p:nvSpPr>
          <p:spPr bwMode="auto">
            <a:xfrm>
              <a:off x="2359" y="2091"/>
              <a:ext cx="276" cy="930"/>
            </a:xfrm>
            <a:custGeom>
              <a:avLst/>
              <a:gdLst/>
              <a:ahLst/>
              <a:cxnLst>
                <a:cxn ang="0">
                  <a:pos x="0" y="930"/>
                </a:cxn>
                <a:cxn ang="0">
                  <a:pos x="3" y="669"/>
                </a:cxn>
                <a:cxn ang="0">
                  <a:pos x="33" y="561"/>
                </a:cxn>
                <a:cxn ang="0">
                  <a:pos x="48" y="465"/>
                </a:cxn>
                <a:cxn ang="0">
                  <a:pos x="57" y="399"/>
                </a:cxn>
                <a:cxn ang="0">
                  <a:pos x="60" y="300"/>
                </a:cxn>
                <a:cxn ang="0">
                  <a:pos x="69" y="282"/>
                </a:cxn>
                <a:cxn ang="0">
                  <a:pos x="84" y="234"/>
                </a:cxn>
                <a:cxn ang="0">
                  <a:pos x="108" y="207"/>
                </a:cxn>
                <a:cxn ang="0">
                  <a:pos x="138" y="123"/>
                </a:cxn>
                <a:cxn ang="0">
                  <a:pos x="165" y="105"/>
                </a:cxn>
                <a:cxn ang="0">
                  <a:pos x="261" y="78"/>
                </a:cxn>
                <a:cxn ang="0">
                  <a:pos x="276" y="24"/>
                </a:cxn>
                <a:cxn ang="0">
                  <a:pos x="270" y="6"/>
                </a:cxn>
                <a:cxn ang="0">
                  <a:pos x="261" y="0"/>
                </a:cxn>
              </a:cxnLst>
              <a:rect l="0" t="0" r="r" b="b"/>
              <a:pathLst>
                <a:path w="276" h="930">
                  <a:moveTo>
                    <a:pt x="0" y="930"/>
                  </a:moveTo>
                  <a:cubicBezTo>
                    <a:pt x="1" y="843"/>
                    <a:pt x="1" y="756"/>
                    <a:pt x="3" y="669"/>
                  </a:cubicBezTo>
                  <a:cubicBezTo>
                    <a:pt x="4" y="635"/>
                    <a:pt x="25" y="594"/>
                    <a:pt x="33" y="561"/>
                  </a:cubicBezTo>
                  <a:cubicBezTo>
                    <a:pt x="35" y="529"/>
                    <a:pt x="33" y="495"/>
                    <a:pt x="48" y="465"/>
                  </a:cubicBezTo>
                  <a:cubicBezTo>
                    <a:pt x="50" y="441"/>
                    <a:pt x="50" y="421"/>
                    <a:pt x="57" y="399"/>
                  </a:cubicBezTo>
                  <a:cubicBezTo>
                    <a:pt x="58" y="366"/>
                    <a:pt x="58" y="333"/>
                    <a:pt x="60" y="300"/>
                  </a:cubicBezTo>
                  <a:cubicBezTo>
                    <a:pt x="61" y="291"/>
                    <a:pt x="65" y="290"/>
                    <a:pt x="69" y="282"/>
                  </a:cubicBezTo>
                  <a:cubicBezTo>
                    <a:pt x="74" y="270"/>
                    <a:pt x="76" y="245"/>
                    <a:pt x="84" y="234"/>
                  </a:cubicBezTo>
                  <a:cubicBezTo>
                    <a:pt x="98" y="214"/>
                    <a:pt x="100" y="223"/>
                    <a:pt x="108" y="207"/>
                  </a:cubicBezTo>
                  <a:cubicBezTo>
                    <a:pt x="122" y="179"/>
                    <a:pt x="128" y="153"/>
                    <a:pt x="138" y="123"/>
                  </a:cubicBezTo>
                  <a:cubicBezTo>
                    <a:pt x="138" y="123"/>
                    <a:pt x="160" y="108"/>
                    <a:pt x="165" y="105"/>
                  </a:cubicBezTo>
                  <a:cubicBezTo>
                    <a:pt x="193" y="86"/>
                    <a:pt x="228" y="81"/>
                    <a:pt x="261" y="78"/>
                  </a:cubicBezTo>
                  <a:cubicBezTo>
                    <a:pt x="267" y="60"/>
                    <a:pt x="272" y="42"/>
                    <a:pt x="276" y="24"/>
                  </a:cubicBezTo>
                  <a:cubicBezTo>
                    <a:pt x="274" y="18"/>
                    <a:pt x="273" y="11"/>
                    <a:pt x="270" y="6"/>
                  </a:cubicBezTo>
                  <a:cubicBezTo>
                    <a:pt x="268" y="3"/>
                    <a:pt x="261" y="0"/>
                    <a:pt x="261" y="0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07" name="Freeform 131"/>
            <p:cNvSpPr>
              <a:spLocks/>
            </p:cNvSpPr>
            <p:nvPr/>
          </p:nvSpPr>
          <p:spPr bwMode="auto">
            <a:xfrm>
              <a:off x="907" y="2777"/>
              <a:ext cx="55" cy="244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39" y="19"/>
                </a:cxn>
                <a:cxn ang="0">
                  <a:pos x="0" y="100"/>
                </a:cxn>
                <a:cxn ang="0">
                  <a:pos x="12" y="202"/>
                </a:cxn>
                <a:cxn ang="0">
                  <a:pos x="21" y="244"/>
                </a:cxn>
              </a:cxnLst>
              <a:rect l="0" t="0" r="r" b="b"/>
              <a:pathLst>
                <a:path w="55" h="244">
                  <a:moveTo>
                    <a:pt x="51" y="4"/>
                  </a:moveTo>
                  <a:cubicBezTo>
                    <a:pt x="43" y="27"/>
                    <a:pt x="55" y="0"/>
                    <a:pt x="39" y="19"/>
                  </a:cubicBezTo>
                  <a:cubicBezTo>
                    <a:pt x="23" y="40"/>
                    <a:pt x="8" y="75"/>
                    <a:pt x="0" y="100"/>
                  </a:cubicBezTo>
                  <a:cubicBezTo>
                    <a:pt x="2" y="134"/>
                    <a:pt x="1" y="169"/>
                    <a:pt x="12" y="202"/>
                  </a:cubicBezTo>
                  <a:cubicBezTo>
                    <a:pt x="14" y="219"/>
                    <a:pt x="13" y="244"/>
                    <a:pt x="21" y="244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13" name="Freeform 137"/>
            <p:cNvSpPr>
              <a:spLocks/>
            </p:cNvSpPr>
            <p:nvPr/>
          </p:nvSpPr>
          <p:spPr bwMode="auto">
            <a:xfrm>
              <a:off x="2060" y="1926"/>
              <a:ext cx="629" cy="315"/>
            </a:xfrm>
            <a:custGeom>
              <a:avLst/>
              <a:gdLst/>
              <a:ahLst/>
              <a:cxnLst>
                <a:cxn ang="0">
                  <a:pos x="629" y="54"/>
                </a:cxn>
                <a:cxn ang="0">
                  <a:pos x="605" y="90"/>
                </a:cxn>
                <a:cxn ang="0">
                  <a:pos x="554" y="174"/>
                </a:cxn>
                <a:cxn ang="0">
                  <a:pos x="521" y="222"/>
                </a:cxn>
                <a:cxn ang="0">
                  <a:pos x="479" y="258"/>
                </a:cxn>
                <a:cxn ang="0">
                  <a:pos x="380" y="285"/>
                </a:cxn>
                <a:cxn ang="0">
                  <a:pos x="353" y="300"/>
                </a:cxn>
                <a:cxn ang="0">
                  <a:pos x="182" y="315"/>
                </a:cxn>
                <a:cxn ang="0">
                  <a:pos x="146" y="312"/>
                </a:cxn>
                <a:cxn ang="0">
                  <a:pos x="134" y="285"/>
                </a:cxn>
                <a:cxn ang="0">
                  <a:pos x="110" y="237"/>
                </a:cxn>
                <a:cxn ang="0">
                  <a:pos x="98" y="186"/>
                </a:cxn>
                <a:cxn ang="0">
                  <a:pos x="92" y="168"/>
                </a:cxn>
                <a:cxn ang="0">
                  <a:pos x="74" y="111"/>
                </a:cxn>
                <a:cxn ang="0">
                  <a:pos x="44" y="72"/>
                </a:cxn>
                <a:cxn ang="0">
                  <a:pos x="5" y="27"/>
                </a:cxn>
                <a:cxn ang="0">
                  <a:pos x="2" y="0"/>
                </a:cxn>
              </a:cxnLst>
              <a:rect l="0" t="0" r="r" b="b"/>
              <a:pathLst>
                <a:path w="629" h="315">
                  <a:moveTo>
                    <a:pt x="629" y="54"/>
                  </a:moveTo>
                  <a:cubicBezTo>
                    <a:pt x="624" y="69"/>
                    <a:pt x="616" y="79"/>
                    <a:pt x="605" y="90"/>
                  </a:cubicBezTo>
                  <a:cubicBezTo>
                    <a:pt x="595" y="121"/>
                    <a:pt x="573" y="148"/>
                    <a:pt x="554" y="174"/>
                  </a:cubicBezTo>
                  <a:cubicBezTo>
                    <a:pt x="542" y="191"/>
                    <a:pt x="539" y="210"/>
                    <a:pt x="521" y="222"/>
                  </a:cubicBezTo>
                  <a:cubicBezTo>
                    <a:pt x="510" y="238"/>
                    <a:pt x="498" y="252"/>
                    <a:pt x="479" y="258"/>
                  </a:cubicBezTo>
                  <a:cubicBezTo>
                    <a:pt x="446" y="283"/>
                    <a:pt x="422" y="280"/>
                    <a:pt x="380" y="285"/>
                  </a:cubicBezTo>
                  <a:cubicBezTo>
                    <a:pt x="370" y="288"/>
                    <a:pt x="353" y="300"/>
                    <a:pt x="353" y="300"/>
                  </a:cubicBezTo>
                  <a:cubicBezTo>
                    <a:pt x="319" y="299"/>
                    <a:pt x="208" y="281"/>
                    <a:pt x="182" y="315"/>
                  </a:cubicBezTo>
                  <a:cubicBezTo>
                    <a:pt x="170" y="314"/>
                    <a:pt x="158" y="315"/>
                    <a:pt x="146" y="312"/>
                  </a:cubicBezTo>
                  <a:cubicBezTo>
                    <a:pt x="137" y="309"/>
                    <a:pt x="137" y="294"/>
                    <a:pt x="134" y="285"/>
                  </a:cubicBezTo>
                  <a:cubicBezTo>
                    <a:pt x="128" y="268"/>
                    <a:pt x="115" y="255"/>
                    <a:pt x="110" y="237"/>
                  </a:cubicBezTo>
                  <a:cubicBezTo>
                    <a:pt x="105" y="220"/>
                    <a:pt x="103" y="203"/>
                    <a:pt x="98" y="186"/>
                  </a:cubicBezTo>
                  <a:cubicBezTo>
                    <a:pt x="96" y="180"/>
                    <a:pt x="92" y="168"/>
                    <a:pt x="92" y="168"/>
                  </a:cubicBezTo>
                  <a:cubicBezTo>
                    <a:pt x="90" y="142"/>
                    <a:pt x="99" y="119"/>
                    <a:pt x="74" y="111"/>
                  </a:cubicBezTo>
                  <a:cubicBezTo>
                    <a:pt x="62" y="74"/>
                    <a:pt x="86" y="77"/>
                    <a:pt x="44" y="72"/>
                  </a:cubicBezTo>
                  <a:cubicBezTo>
                    <a:pt x="22" y="55"/>
                    <a:pt x="21" y="48"/>
                    <a:pt x="5" y="27"/>
                  </a:cubicBezTo>
                  <a:cubicBezTo>
                    <a:pt x="0" y="12"/>
                    <a:pt x="2" y="21"/>
                    <a:pt x="2" y="0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14" name="Freeform 138"/>
            <p:cNvSpPr>
              <a:spLocks/>
            </p:cNvSpPr>
            <p:nvPr/>
          </p:nvSpPr>
          <p:spPr bwMode="auto">
            <a:xfrm>
              <a:off x="1918" y="1566"/>
              <a:ext cx="336" cy="405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24" y="336"/>
                </a:cxn>
                <a:cxn ang="0">
                  <a:pos x="39" y="291"/>
                </a:cxn>
                <a:cxn ang="0">
                  <a:pos x="48" y="288"/>
                </a:cxn>
                <a:cxn ang="0">
                  <a:pos x="75" y="273"/>
                </a:cxn>
                <a:cxn ang="0">
                  <a:pos x="117" y="234"/>
                </a:cxn>
                <a:cxn ang="0">
                  <a:pos x="204" y="156"/>
                </a:cxn>
                <a:cxn ang="0">
                  <a:pos x="237" y="123"/>
                </a:cxn>
                <a:cxn ang="0">
                  <a:pos x="258" y="102"/>
                </a:cxn>
                <a:cxn ang="0">
                  <a:pos x="279" y="75"/>
                </a:cxn>
                <a:cxn ang="0">
                  <a:pos x="288" y="66"/>
                </a:cxn>
                <a:cxn ang="0">
                  <a:pos x="321" y="15"/>
                </a:cxn>
                <a:cxn ang="0">
                  <a:pos x="336" y="0"/>
                </a:cxn>
              </a:cxnLst>
              <a:rect l="0" t="0" r="r" b="b"/>
              <a:pathLst>
                <a:path w="336" h="405">
                  <a:moveTo>
                    <a:pt x="0" y="405"/>
                  </a:moveTo>
                  <a:cubicBezTo>
                    <a:pt x="4" y="377"/>
                    <a:pt x="9" y="359"/>
                    <a:pt x="24" y="336"/>
                  </a:cubicBezTo>
                  <a:cubicBezTo>
                    <a:pt x="31" y="325"/>
                    <a:pt x="35" y="304"/>
                    <a:pt x="39" y="291"/>
                  </a:cubicBezTo>
                  <a:cubicBezTo>
                    <a:pt x="40" y="288"/>
                    <a:pt x="45" y="290"/>
                    <a:pt x="48" y="288"/>
                  </a:cubicBezTo>
                  <a:cubicBezTo>
                    <a:pt x="79" y="271"/>
                    <a:pt x="55" y="280"/>
                    <a:pt x="75" y="273"/>
                  </a:cubicBezTo>
                  <a:cubicBezTo>
                    <a:pt x="85" y="258"/>
                    <a:pt x="102" y="244"/>
                    <a:pt x="117" y="234"/>
                  </a:cubicBezTo>
                  <a:cubicBezTo>
                    <a:pt x="140" y="199"/>
                    <a:pt x="176" y="184"/>
                    <a:pt x="204" y="156"/>
                  </a:cubicBezTo>
                  <a:cubicBezTo>
                    <a:pt x="214" y="146"/>
                    <a:pt x="225" y="131"/>
                    <a:pt x="237" y="123"/>
                  </a:cubicBezTo>
                  <a:cubicBezTo>
                    <a:pt x="251" y="102"/>
                    <a:pt x="242" y="107"/>
                    <a:pt x="258" y="102"/>
                  </a:cubicBezTo>
                  <a:cubicBezTo>
                    <a:pt x="264" y="85"/>
                    <a:pt x="259" y="95"/>
                    <a:pt x="279" y="75"/>
                  </a:cubicBezTo>
                  <a:cubicBezTo>
                    <a:pt x="282" y="72"/>
                    <a:pt x="288" y="66"/>
                    <a:pt x="288" y="66"/>
                  </a:cubicBezTo>
                  <a:cubicBezTo>
                    <a:pt x="295" y="45"/>
                    <a:pt x="302" y="28"/>
                    <a:pt x="321" y="15"/>
                  </a:cubicBezTo>
                  <a:cubicBezTo>
                    <a:pt x="324" y="10"/>
                    <a:pt x="336" y="3"/>
                    <a:pt x="336" y="0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15" name="Freeform 139"/>
            <p:cNvSpPr>
              <a:spLocks/>
            </p:cNvSpPr>
            <p:nvPr/>
          </p:nvSpPr>
          <p:spPr bwMode="auto">
            <a:xfrm>
              <a:off x="1972" y="1881"/>
              <a:ext cx="84" cy="42"/>
            </a:xfrm>
            <a:custGeom>
              <a:avLst/>
              <a:gdLst/>
              <a:ahLst/>
              <a:cxnLst>
                <a:cxn ang="0">
                  <a:pos x="84" y="42"/>
                </a:cxn>
                <a:cxn ang="0">
                  <a:pos x="51" y="12"/>
                </a:cxn>
                <a:cxn ang="0">
                  <a:pos x="33" y="0"/>
                </a:cxn>
                <a:cxn ang="0">
                  <a:pos x="0" y="3"/>
                </a:cxn>
              </a:cxnLst>
              <a:rect l="0" t="0" r="r" b="b"/>
              <a:pathLst>
                <a:path w="84" h="42">
                  <a:moveTo>
                    <a:pt x="84" y="42"/>
                  </a:moveTo>
                  <a:cubicBezTo>
                    <a:pt x="75" y="29"/>
                    <a:pt x="66" y="17"/>
                    <a:pt x="51" y="12"/>
                  </a:cubicBezTo>
                  <a:cubicBezTo>
                    <a:pt x="46" y="7"/>
                    <a:pt x="42" y="0"/>
                    <a:pt x="33" y="0"/>
                  </a:cubicBezTo>
                  <a:cubicBezTo>
                    <a:pt x="22" y="0"/>
                    <a:pt x="0" y="3"/>
                    <a:pt x="0" y="3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16" name="Freeform 140"/>
            <p:cNvSpPr>
              <a:spLocks/>
            </p:cNvSpPr>
            <p:nvPr/>
          </p:nvSpPr>
          <p:spPr bwMode="auto">
            <a:xfrm>
              <a:off x="862" y="1968"/>
              <a:ext cx="1053" cy="405"/>
            </a:xfrm>
            <a:custGeom>
              <a:avLst/>
              <a:gdLst/>
              <a:ahLst/>
              <a:cxnLst>
                <a:cxn ang="0">
                  <a:pos x="1053" y="0"/>
                </a:cxn>
                <a:cxn ang="0">
                  <a:pos x="1023" y="18"/>
                </a:cxn>
                <a:cxn ang="0">
                  <a:pos x="993" y="51"/>
                </a:cxn>
                <a:cxn ang="0">
                  <a:pos x="942" y="93"/>
                </a:cxn>
                <a:cxn ang="0">
                  <a:pos x="906" y="114"/>
                </a:cxn>
                <a:cxn ang="0">
                  <a:pos x="897" y="117"/>
                </a:cxn>
                <a:cxn ang="0">
                  <a:pos x="786" y="174"/>
                </a:cxn>
                <a:cxn ang="0">
                  <a:pos x="744" y="183"/>
                </a:cxn>
                <a:cxn ang="0">
                  <a:pos x="663" y="261"/>
                </a:cxn>
                <a:cxn ang="0">
                  <a:pos x="597" y="276"/>
                </a:cxn>
                <a:cxn ang="0">
                  <a:pos x="513" y="300"/>
                </a:cxn>
                <a:cxn ang="0">
                  <a:pos x="480" y="372"/>
                </a:cxn>
                <a:cxn ang="0">
                  <a:pos x="456" y="393"/>
                </a:cxn>
                <a:cxn ang="0">
                  <a:pos x="423" y="372"/>
                </a:cxn>
                <a:cxn ang="0">
                  <a:pos x="402" y="375"/>
                </a:cxn>
                <a:cxn ang="0">
                  <a:pos x="381" y="405"/>
                </a:cxn>
                <a:cxn ang="0">
                  <a:pos x="348" y="378"/>
                </a:cxn>
                <a:cxn ang="0">
                  <a:pos x="327" y="357"/>
                </a:cxn>
                <a:cxn ang="0">
                  <a:pos x="297" y="360"/>
                </a:cxn>
                <a:cxn ang="0">
                  <a:pos x="261" y="393"/>
                </a:cxn>
                <a:cxn ang="0">
                  <a:pos x="231" y="363"/>
                </a:cxn>
                <a:cxn ang="0">
                  <a:pos x="168" y="315"/>
                </a:cxn>
                <a:cxn ang="0">
                  <a:pos x="141" y="294"/>
                </a:cxn>
                <a:cxn ang="0">
                  <a:pos x="90" y="261"/>
                </a:cxn>
                <a:cxn ang="0">
                  <a:pos x="51" y="264"/>
                </a:cxn>
                <a:cxn ang="0">
                  <a:pos x="33" y="276"/>
                </a:cxn>
                <a:cxn ang="0">
                  <a:pos x="9" y="294"/>
                </a:cxn>
                <a:cxn ang="0">
                  <a:pos x="0" y="297"/>
                </a:cxn>
              </a:cxnLst>
              <a:rect l="0" t="0" r="r" b="b"/>
              <a:pathLst>
                <a:path w="1053" h="405">
                  <a:moveTo>
                    <a:pt x="1053" y="0"/>
                  </a:moveTo>
                  <a:cubicBezTo>
                    <a:pt x="1035" y="4"/>
                    <a:pt x="1037" y="9"/>
                    <a:pt x="1023" y="18"/>
                  </a:cubicBezTo>
                  <a:cubicBezTo>
                    <a:pt x="1015" y="30"/>
                    <a:pt x="1005" y="43"/>
                    <a:pt x="993" y="51"/>
                  </a:cubicBezTo>
                  <a:cubicBezTo>
                    <a:pt x="984" y="65"/>
                    <a:pt x="958" y="88"/>
                    <a:pt x="942" y="93"/>
                  </a:cubicBezTo>
                  <a:cubicBezTo>
                    <a:pt x="930" y="105"/>
                    <a:pt x="923" y="108"/>
                    <a:pt x="906" y="114"/>
                  </a:cubicBezTo>
                  <a:cubicBezTo>
                    <a:pt x="903" y="115"/>
                    <a:pt x="897" y="117"/>
                    <a:pt x="897" y="117"/>
                  </a:cubicBezTo>
                  <a:cubicBezTo>
                    <a:pt x="873" y="164"/>
                    <a:pt x="835" y="170"/>
                    <a:pt x="786" y="174"/>
                  </a:cubicBezTo>
                  <a:cubicBezTo>
                    <a:pt x="772" y="179"/>
                    <a:pt x="758" y="180"/>
                    <a:pt x="744" y="183"/>
                  </a:cubicBezTo>
                  <a:cubicBezTo>
                    <a:pt x="719" y="208"/>
                    <a:pt x="695" y="243"/>
                    <a:pt x="663" y="261"/>
                  </a:cubicBezTo>
                  <a:cubicBezTo>
                    <a:pt x="644" y="271"/>
                    <a:pt x="617" y="273"/>
                    <a:pt x="597" y="276"/>
                  </a:cubicBezTo>
                  <a:cubicBezTo>
                    <a:pt x="569" y="285"/>
                    <a:pt x="541" y="291"/>
                    <a:pt x="513" y="300"/>
                  </a:cubicBezTo>
                  <a:cubicBezTo>
                    <a:pt x="493" y="320"/>
                    <a:pt x="494" y="348"/>
                    <a:pt x="480" y="372"/>
                  </a:cubicBezTo>
                  <a:cubicBezTo>
                    <a:pt x="475" y="381"/>
                    <a:pt x="456" y="393"/>
                    <a:pt x="456" y="393"/>
                  </a:cubicBezTo>
                  <a:cubicBezTo>
                    <a:pt x="441" y="388"/>
                    <a:pt x="436" y="376"/>
                    <a:pt x="423" y="372"/>
                  </a:cubicBezTo>
                  <a:cubicBezTo>
                    <a:pt x="416" y="373"/>
                    <a:pt x="408" y="372"/>
                    <a:pt x="402" y="375"/>
                  </a:cubicBezTo>
                  <a:cubicBezTo>
                    <a:pt x="389" y="381"/>
                    <a:pt x="397" y="400"/>
                    <a:pt x="381" y="405"/>
                  </a:cubicBezTo>
                  <a:cubicBezTo>
                    <a:pt x="367" y="400"/>
                    <a:pt x="360" y="386"/>
                    <a:pt x="348" y="378"/>
                  </a:cubicBezTo>
                  <a:cubicBezTo>
                    <a:pt x="334" y="357"/>
                    <a:pt x="343" y="362"/>
                    <a:pt x="327" y="357"/>
                  </a:cubicBezTo>
                  <a:cubicBezTo>
                    <a:pt x="317" y="358"/>
                    <a:pt x="307" y="357"/>
                    <a:pt x="297" y="360"/>
                  </a:cubicBezTo>
                  <a:cubicBezTo>
                    <a:pt x="293" y="361"/>
                    <a:pt x="269" y="388"/>
                    <a:pt x="261" y="393"/>
                  </a:cubicBezTo>
                  <a:cubicBezTo>
                    <a:pt x="247" y="388"/>
                    <a:pt x="241" y="373"/>
                    <a:pt x="231" y="363"/>
                  </a:cubicBezTo>
                  <a:cubicBezTo>
                    <a:pt x="221" y="334"/>
                    <a:pt x="196" y="322"/>
                    <a:pt x="168" y="315"/>
                  </a:cubicBezTo>
                  <a:cubicBezTo>
                    <a:pt x="160" y="307"/>
                    <a:pt x="141" y="294"/>
                    <a:pt x="141" y="294"/>
                  </a:cubicBezTo>
                  <a:cubicBezTo>
                    <a:pt x="133" y="270"/>
                    <a:pt x="112" y="268"/>
                    <a:pt x="90" y="261"/>
                  </a:cubicBezTo>
                  <a:cubicBezTo>
                    <a:pt x="77" y="262"/>
                    <a:pt x="64" y="261"/>
                    <a:pt x="51" y="264"/>
                  </a:cubicBezTo>
                  <a:cubicBezTo>
                    <a:pt x="44" y="266"/>
                    <a:pt x="33" y="276"/>
                    <a:pt x="33" y="276"/>
                  </a:cubicBezTo>
                  <a:cubicBezTo>
                    <a:pt x="27" y="286"/>
                    <a:pt x="19" y="289"/>
                    <a:pt x="9" y="294"/>
                  </a:cubicBezTo>
                  <a:cubicBezTo>
                    <a:pt x="6" y="295"/>
                    <a:pt x="0" y="297"/>
                    <a:pt x="0" y="297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17" name="Freeform 141"/>
            <p:cNvSpPr>
              <a:spLocks/>
            </p:cNvSpPr>
            <p:nvPr/>
          </p:nvSpPr>
          <p:spPr bwMode="auto">
            <a:xfrm>
              <a:off x="948" y="2325"/>
              <a:ext cx="169" cy="462"/>
            </a:xfrm>
            <a:custGeom>
              <a:avLst/>
              <a:gdLst/>
              <a:ahLst/>
              <a:cxnLst>
                <a:cxn ang="0">
                  <a:pos x="7" y="462"/>
                </a:cxn>
                <a:cxn ang="0">
                  <a:pos x="28" y="402"/>
                </a:cxn>
                <a:cxn ang="0">
                  <a:pos x="79" y="357"/>
                </a:cxn>
                <a:cxn ang="0">
                  <a:pos x="112" y="285"/>
                </a:cxn>
                <a:cxn ang="0">
                  <a:pos x="127" y="255"/>
                </a:cxn>
                <a:cxn ang="0">
                  <a:pos x="133" y="63"/>
                </a:cxn>
                <a:cxn ang="0">
                  <a:pos x="169" y="0"/>
                </a:cxn>
              </a:cxnLst>
              <a:rect l="0" t="0" r="r" b="b"/>
              <a:pathLst>
                <a:path w="169" h="462">
                  <a:moveTo>
                    <a:pt x="7" y="462"/>
                  </a:moveTo>
                  <a:cubicBezTo>
                    <a:pt x="0" y="440"/>
                    <a:pt x="12" y="418"/>
                    <a:pt x="28" y="402"/>
                  </a:cubicBezTo>
                  <a:cubicBezTo>
                    <a:pt x="39" y="370"/>
                    <a:pt x="55" y="373"/>
                    <a:pt x="79" y="357"/>
                  </a:cubicBezTo>
                  <a:cubicBezTo>
                    <a:pt x="87" y="332"/>
                    <a:pt x="93" y="304"/>
                    <a:pt x="112" y="285"/>
                  </a:cubicBezTo>
                  <a:cubicBezTo>
                    <a:pt x="116" y="274"/>
                    <a:pt x="123" y="266"/>
                    <a:pt x="127" y="255"/>
                  </a:cubicBezTo>
                  <a:cubicBezTo>
                    <a:pt x="129" y="191"/>
                    <a:pt x="128" y="127"/>
                    <a:pt x="133" y="63"/>
                  </a:cubicBezTo>
                  <a:cubicBezTo>
                    <a:pt x="134" y="43"/>
                    <a:pt x="169" y="9"/>
                    <a:pt x="169" y="0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18" name="Freeform 142"/>
            <p:cNvSpPr>
              <a:spLocks/>
            </p:cNvSpPr>
            <p:nvPr/>
          </p:nvSpPr>
          <p:spPr bwMode="auto">
            <a:xfrm>
              <a:off x="1726" y="2103"/>
              <a:ext cx="60" cy="441"/>
            </a:xfrm>
            <a:custGeom>
              <a:avLst/>
              <a:gdLst/>
              <a:ahLst/>
              <a:cxnLst>
                <a:cxn ang="0">
                  <a:pos x="60" y="459"/>
                </a:cxn>
                <a:cxn ang="0">
                  <a:pos x="45" y="399"/>
                </a:cxn>
                <a:cxn ang="0">
                  <a:pos x="30" y="330"/>
                </a:cxn>
                <a:cxn ang="0">
                  <a:pos x="0" y="171"/>
                </a:cxn>
                <a:cxn ang="0">
                  <a:pos x="3" y="0"/>
                </a:cxn>
              </a:cxnLst>
              <a:rect l="0" t="0" r="r" b="b"/>
              <a:pathLst>
                <a:path w="60" h="459">
                  <a:moveTo>
                    <a:pt x="60" y="459"/>
                  </a:moveTo>
                  <a:cubicBezTo>
                    <a:pt x="51" y="441"/>
                    <a:pt x="48" y="419"/>
                    <a:pt x="45" y="399"/>
                  </a:cubicBezTo>
                  <a:cubicBezTo>
                    <a:pt x="43" y="371"/>
                    <a:pt x="53" y="345"/>
                    <a:pt x="30" y="330"/>
                  </a:cubicBezTo>
                  <a:cubicBezTo>
                    <a:pt x="13" y="279"/>
                    <a:pt x="31" y="218"/>
                    <a:pt x="0" y="171"/>
                  </a:cubicBezTo>
                  <a:cubicBezTo>
                    <a:pt x="4" y="54"/>
                    <a:pt x="3" y="111"/>
                    <a:pt x="3" y="0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19" name="Freeform 143"/>
            <p:cNvSpPr>
              <a:spLocks/>
            </p:cNvSpPr>
            <p:nvPr/>
          </p:nvSpPr>
          <p:spPr bwMode="auto">
            <a:xfrm>
              <a:off x="1729" y="1887"/>
              <a:ext cx="117" cy="141"/>
            </a:xfrm>
            <a:custGeom>
              <a:avLst/>
              <a:gdLst/>
              <a:ahLst/>
              <a:cxnLst>
                <a:cxn ang="0">
                  <a:pos x="117" y="141"/>
                </a:cxn>
                <a:cxn ang="0">
                  <a:pos x="84" y="126"/>
                </a:cxn>
                <a:cxn ang="0">
                  <a:pos x="57" y="96"/>
                </a:cxn>
                <a:cxn ang="0">
                  <a:pos x="42" y="81"/>
                </a:cxn>
                <a:cxn ang="0">
                  <a:pos x="18" y="24"/>
                </a:cxn>
                <a:cxn ang="0">
                  <a:pos x="0" y="0"/>
                </a:cxn>
              </a:cxnLst>
              <a:rect l="0" t="0" r="r" b="b"/>
              <a:pathLst>
                <a:path w="117" h="141">
                  <a:moveTo>
                    <a:pt x="117" y="141"/>
                  </a:moveTo>
                  <a:cubicBezTo>
                    <a:pt x="95" y="126"/>
                    <a:pt x="106" y="130"/>
                    <a:pt x="84" y="126"/>
                  </a:cubicBezTo>
                  <a:cubicBezTo>
                    <a:pt x="71" y="118"/>
                    <a:pt x="70" y="105"/>
                    <a:pt x="57" y="96"/>
                  </a:cubicBezTo>
                  <a:cubicBezTo>
                    <a:pt x="53" y="90"/>
                    <a:pt x="44" y="88"/>
                    <a:pt x="42" y="81"/>
                  </a:cubicBezTo>
                  <a:cubicBezTo>
                    <a:pt x="35" y="62"/>
                    <a:pt x="41" y="32"/>
                    <a:pt x="18" y="24"/>
                  </a:cubicBezTo>
                  <a:cubicBezTo>
                    <a:pt x="16" y="19"/>
                    <a:pt x="3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20" name="Freeform 144"/>
            <p:cNvSpPr>
              <a:spLocks/>
            </p:cNvSpPr>
            <p:nvPr/>
          </p:nvSpPr>
          <p:spPr bwMode="auto">
            <a:xfrm>
              <a:off x="1594" y="1923"/>
              <a:ext cx="168" cy="49"/>
            </a:xfrm>
            <a:custGeom>
              <a:avLst/>
              <a:gdLst/>
              <a:ahLst/>
              <a:cxnLst>
                <a:cxn ang="0">
                  <a:pos x="168" y="48"/>
                </a:cxn>
                <a:cxn ang="0">
                  <a:pos x="147" y="36"/>
                </a:cxn>
                <a:cxn ang="0">
                  <a:pos x="129" y="24"/>
                </a:cxn>
                <a:cxn ang="0">
                  <a:pos x="114" y="12"/>
                </a:cxn>
                <a:cxn ang="0">
                  <a:pos x="96" y="0"/>
                </a:cxn>
                <a:cxn ang="0">
                  <a:pos x="69" y="3"/>
                </a:cxn>
                <a:cxn ang="0">
                  <a:pos x="42" y="30"/>
                </a:cxn>
                <a:cxn ang="0">
                  <a:pos x="0" y="33"/>
                </a:cxn>
              </a:cxnLst>
              <a:rect l="0" t="0" r="r" b="b"/>
              <a:pathLst>
                <a:path w="168" h="49">
                  <a:moveTo>
                    <a:pt x="168" y="48"/>
                  </a:moveTo>
                  <a:cubicBezTo>
                    <a:pt x="147" y="43"/>
                    <a:pt x="164" y="49"/>
                    <a:pt x="147" y="36"/>
                  </a:cubicBezTo>
                  <a:cubicBezTo>
                    <a:pt x="141" y="32"/>
                    <a:pt x="129" y="24"/>
                    <a:pt x="129" y="24"/>
                  </a:cubicBezTo>
                  <a:cubicBezTo>
                    <a:pt x="118" y="7"/>
                    <a:pt x="129" y="21"/>
                    <a:pt x="114" y="12"/>
                  </a:cubicBezTo>
                  <a:cubicBezTo>
                    <a:pt x="108" y="8"/>
                    <a:pt x="96" y="0"/>
                    <a:pt x="96" y="0"/>
                  </a:cubicBezTo>
                  <a:cubicBezTo>
                    <a:pt x="87" y="1"/>
                    <a:pt x="78" y="0"/>
                    <a:pt x="69" y="3"/>
                  </a:cubicBezTo>
                  <a:cubicBezTo>
                    <a:pt x="58" y="7"/>
                    <a:pt x="53" y="24"/>
                    <a:pt x="42" y="30"/>
                  </a:cubicBezTo>
                  <a:cubicBezTo>
                    <a:pt x="29" y="36"/>
                    <a:pt x="14" y="33"/>
                    <a:pt x="0" y="33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21" name="Freeform 145"/>
            <p:cNvSpPr>
              <a:spLocks/>
            </p:cNvSpPr>
            <p:nvPr/>
          </p:nvSpPr>
          <p:spPr bwMode="auto">
            <a:xfrm>
              <a:off x="931" y="2058"/>
              <a:ext cx="57" cy="16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30" y="90"/>
                </a:cxn>
                <a:cxn ang="0">
                  <a:pos x="27" y="0"/>
                </a:cxn>
              </a:cxnLst>
              <a:rect l="0" t="0" r="r" b="b"/>
              <a:pathLst>
                <a:path w="57" h="162">
                  <a:moveTo>
                    <a:pt x="0" y="162"/>
                  </a:moveTo>
                  <a:cubicBezTo>
                    <a:pt x="3" y="142"/>
                    <a:pt x="8" y="97"/>
                    <a:pt x="30" y="90"/>
                  </a:cubicBezTo>
                  <a:cubicBezTo>
                    <a:pt x="47" y="65"/>
                    <a:pt x="57" y="15"/>
                    <a:pt x="27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24" name="Freeform 148"/>
            <p:cNvSpPr>
              <a:spLocks/>
            </p:cNvSpPr>
            <p:nvPr/>
          </p:nvSpPr>
          <p:spPr bwMode="auto">
            <a:xfrm>
              <a:off x="2062" y="3151"/>
              <a:ext cx="264" cy="50"/>
            </a:xfrm>
            <a:custGeom>
              <a:avLst/>
              <a:gdLst/>
              <a:ahLst/>
              <a:cxnLst>
                <a:cxn ang="0">
                  <a:pos x="264" y="29"/>
                </a:cxn>
                <a:cxn ang="0">
                  <a:pos x="63" y="50"/>
                </a:cxn>
                <a:cxn ang="0">
                  <a:pos x="27" y="47"/>
                </a:cxn>
                <a:cxn ang="0">
                  <a:pos x="0" y="35"/>
                </a:cxn>
              </a:cxnLst>
              <a:rect l="0" t="0" r="r" b="b"/>
              <a:pathLst>
                <a:path w="264" h="50">
                  <a:moveTo>
                    <a:pt x="264" y="29"/>
                  </a:moveTo>
                  <a:cubicBezTo>
                    <a:pt x="17" y="33"/>
                    <a:pt x="138" y="0"/>
                    <a:pt x="63" y="50"/>
                  </a:cubicBezTo>
                  <a:cubicBezTo>
                    <a:pt x="51" y="49"/>
                    <a:pt x="39" y="50"/>
                    <a:pt x="27" y="47"/>
                  </a:cubicBezTo>
                  <a:cubicBezTo>
                    <a:pt x="17" y="44"/>
                    <a:pt x="26" y="35"/>
                    <a:pt x="0" y="35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25" name="Freeform 149"/>
            <p:cNvSpPr>
              <a:spLocks/>
            </p:cNvSpPr>
            <p:nvPr/>
          </p:nvSpPr>
          <p:spPr bwMode="auto">
            <a:xfrm>
              <a:off x="2092" y="2955"/>
              <a:ext cx="564" cy="21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69" y="195"/>
                </a:cxn>
                <a:cxn ang="0">
                  <a:pos x="84" y="171"/>
                </a:cxn>
                <a:cxn ang="0">
                  <a:pos x="99" y="159"/>
                </a:cxn>
                <a:cxn ang="0">
                  <a:pos x="105" y="150"/>
                </a:cxn>
                <a:cxn ang="0">
                  <a:pos x="180" y="129"/>
                </a:cxn>
                <a:cxn ang="0">
                  <a:pos x="207" y="114"/>
                </a:cxn>
                <a:cxn ang="0">
                  <a:pos x="234" y="81"/>
                </a:cxn>
                <a:cxn ang="0">
                  <a:pos x="285" y="21"/>
                </a:cxn>
                <a:cxn ang="0">
                  <a:pos x="333" y="6"/>
                </a:cxn>
                <a:cxn ang="0">
                  <a:pos x="351" y="0"/>
                </a:cxn>
                <a:cxn ang="0">
                  <a:pos x="564" y="3"/>
                </a:cxn>
              </a:cxnLst>
              <a:rect l="0" t="0" r="r" b="b"/>
              <a:pathLst>
                <a:path w="564" h="216">
                  <a:moveTo>
                    <a:pt x="0" y="216"/>
                  </a:moveTo>
                  <a:cubicBezTo>
                    <a:pt x="17" y="191"/>
                    <a:pt x="39" y="197"/>
                    <a:pt x="69" y="195"/>
                  </a:cubicBezTo>
                  <a:cubicBezTo>
                    <a:pt x="76" y="174"/>
                    <a:pt x="70" y="181"/>
                    <a:pt x="84" y="171"/>
                  </a:cubicBezTo>
                  <a:cubicBezTo>
                    <a:pt x="101" y="145"/>
                    <a:pt x="78" y="176"/>
                    <a:pt x="99" y="159"/>
                  </a:cubicBezTo>
                  <a:cubicBezTo>
                    <a:pt x="102" y="157"/>
                    <a:pt x="102" y="153"/>
                    <a:pt x="105" y="150"/>
                  </a:cubicBezTo>
                  <a:cubicBezTo>
                    <a:pt x="121" y="134"/>
                    <a:pt x="159" y="132"/>
                    <a:pt x="180" y="129"/>
                  </a:cubicBezTo>
                  <a:cubicBezTo>
                    <a:pt x="191" y="125"/>
                    <a:pt x="196" y="118"/>
                    <a:pt x="207" y="114"/>
                  </a:cubicBezTo>
                  <a:cubicBezTo>
                    <a:pt x="215" y="101"/>
                    <a:pt x="229" y="97"/>
                    <a:pt x="234" y="81"/>
                  </a:cubicBezTo>
                  <a:cubicBezTo>
                    <a:pt x="243" y="55"/>
                    <a:pt x="256" y="31"/>
                    <a:pt x="285" y="21"/>
                  </a:cubicBezTo>
                  <a:cubicBezTo>
                    <a:pt x="301" y="16"/>
                    <a:pt x="317" y="11"/>
                    <a:pt x="333" y="6"/>
                  </a:cubicBezTo>
                  <a:cubicBezTo>
                    <a:pt x="339" y="4"/>
                    <a:pt x="351" y="0"/>
                    <a:pt x="351" y="0"/>
                  </a:cubicBezTo>
                  <a:cubicBezTo>
                    <a:pt x="422" y="4"/>
                    <a:pt x="492" y="3"/>
                    <a:pt x="564" y="3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26" name="Freeform 150"/>
            <p:cNvSpPr>
              <a:spLocks/>
            </p:cNvSpPr>
            <p:nvPr/>
          </p:nvSpPr>
          <p:spPr bwMode="auto">
            <a:xfrm>
              <a:off x="2314" y="2217"/>
              <a:ext cx="153" cy="436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38" y="15"/>
                </a:cxn>
                <a:cxn ang="0">
                  <a:pos x="117" y="60"/>
                </a:cxn>
                <a:cxn ang="0">
                  <a:pos x="111" y="69"/>
                </a:cxn>
                <a:cxn ang="0">
                  <a:pos x="102" y="75"/>
                </a:cxn>
                <a:cxn ang="0">
                  <a:pos x="84" y="99"/>
                </a:cxn>
                <a:cxn ang="0">
                  <a:pos x="66" y="123"/>
                </a:cxn>
                <a:cxn ang="0">
                  <a:pos x="36" y="165"/>
                </a:cxn>
                <a:cxn ang="0">
                  <a:pos x="21" y="192"/>
                </a:cxn>
                <a:cxn ang="0">
                  <a:pos x="15" y="201"/>
                </a:cxn>
                <a:cxn ang="0">
                  <a:pos x="6" y="426"/>
                </a:cxn>
                <a:cxn ang="0">
                  <a:pos x="0" y="435"/>
                </a:cxn>
              </a:cxnLst>
              <a:rect l="0" t="0" r="r" b="b"/>
              <a:pathLst>
                <a:path w="153" h="436">
                  <a:moveTo>
                    <a:pt x="153" y="0"/>
                  </a:moveTo>
                  <a:cubicBezTo>
                    <a:pt x="149" y="6"/>
                    <a:pt x="142" y="9"/>
                    <a:pt x="138" y="15"/>
                  </a:cubicBezTo>
                  <a:cubicBezTo>
                    <a:pt x="128" y="31"/>
                    <a:pt x="134" y="49"/>
                    <a:pt x="117" y="60"/>
                  </a:cubicBezTo>
                  <a:cubicBezTo>
                    <a:pt x="115" y="63"/>
                    <a:pt x="114" y="66"/>
                    <a:pt x="111" y="69"/>
                  </a:cubicBezTo>
                  <a:cubicBezTo>
                    <a:pt x="108" y="72"/>
                    <a:pt x="104" y="72"/>
                    <a:pt x="102" y="75"/>
                  </a:cubicBezTo>
                  <a:cubicBezTo>
                    <a:pt x="94" y="85"/>
                    <a:pt x="96" y="91"/>
                    <a:pt x="84" y="99"/>
                  </a:cubicBezTo>
                  <a:cubicBezTo>
                    <a:pt x="80" y="111"/>
                    <a:pt x="76" y="116"/>
                    <a:pt x="66" y="123"/>
                  </a:cubicBezTo>
                  <a:cubicBezTo>
                    <a:pt x="58" y="135"/>
                    <a:pt x="48" y="157"/>
                    <a:pt x="36" y="165"/>
                  </a:cubicBezTo>
                  <a:cubicBezTo>
                    <a:pt x="31" y="181"/>
                    <a:pt x="35" y="171"/>
                    <a:pt x="21" y="192"/>
                  </a:cubicBezTo>
                  <a:cubicBezTo>
                    <a:pt x="19" y="195"/>
                    <a:pt x="15" y="201"/>
                    <a:pt x="15" y="201"/>
                  </a:cubicBezTo>
                  <a:cubicBezTo>
                    <a:pt x="12" y="276"/>
                    <a:pt x="30" y="355"/>
                    <a:pt x="6" y="426"/>
                  </a:cubicBezTo>
                  <a:cubicBezTo>
                    <a:pt x="3" y="436"/>
                    <a:pt x="6" y="435"/>
                    <a:pt x="0" y="435"/>
                  </a:cubicBezTo>
                </a:path>
              </a:pathLst>
            </a:custGeom>
            <a:noFill/>
            <a:ln w="381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30" name="CaixaDeTexto 22"/>
            <p:cNvSpPr txBox="1">
              <a:spLocks noChangeArrowheads="1"/>
            </p:cNvSpPr>
            <p:nvPr/>
          </p:nvSpPr>
          <p:spPr bwMode="auto">
            <a:xfrm>
              <a:off x="2661" y="3082"/>
              <a:ext cx="3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 b="0"/>
                <a:t>BR-230</a:t>
              </a:r>
            </a:p>
          </p:txBody>
        </p:sp>
        <p:sp>
          <p:nvSpPr>
            <p:cNvPr id="7909531" name="Text Box 60"/>
            <p:cNvSpPr txBox="1">
              <a:spLocks noChangeArrowheads="1"/>
            </p:cNvSpPr>
            <p:nvPr/>
          </p:nvSpPr>
          <p:spPr bwMode="auto">
            <a:xfrm>
              <a:off x="2612" y="2143"/>
              <a:ext cx="50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>
                  <a:solidFill>
                    <a:srgbClr val="336699"/>
                  </a:solidFill>
                  <a:latin typeface="Tahoma" pitchFamily="34" charset="0"/>
                </a:rPr>
                <a:t>Nordeste Paraense</a:t>
              </a:r>
            </a:p>
          </p:txBody>
        </p:sp>
        <p:sp>
          <p:nvSpPr>
            <p:cNvPr id="7909532" name="Line 156"/>
            <p:cNvSpPr>
              <a:spLocks noChangeShapeType="1"/>
            </p:cNvSpPr>
            <p:nvPr/>
          </p:nvSpPr>
          <p:spPr bwMode="auto">
            <a:xfrm flipV="1">
              <a:off x="3062" y="1909"/>
              <a:ext cx="136" cy="2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909533" name="Line 157"/>
            <p:cNvSpPr>
              <a:spLocks noChangeShapeType="1"/>
            </p:cNvSpPr>
            <p:nvPr/>
          </p:nvSpPr>
          <p:spPr bwMode="auto">
            <a:xfrm flipV="1">
              <a:off x="2896" y="2565"/>
              <a:ext cx="120" cy="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87489" name="CaixaDeTexto 24"/>
            <p:cNvSpPr txBox="1">
              <a:spLocks noChangeArrowheads="1"/>
            </p:cNvSpPr>
            <p:nvPr/>
          </p:nvSpPr>
          <p:spPr bwMode="auto">
            <a:xfrm>
              <a:off x="2348" y="2617"/>
              <a:ext cx="60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  <a:r>
                <a:rPr lang="pt-BR" sz="1000" b="0">
                  <a:solidFill>
                    <a:srgbClr val="000000"/>
                  </a:solidFill>
                </a:rPr>
                <a:t>BR–222 300 km</a:t>
              </a:r>
            </a:p>
          </p:txBody>
        </p:sp>
        <p:sp>
          <p:nvSpPr>
            <p:cNvPr id="7909535" name="CaixaDeTexto 22"/>
            <p:cNvSpPr txBox="1">
              <a:spLocks noChangeArrowheads="1"/>
            </p:cNvSpPr>
            <p:nvPr/>
          </p:nvSpPr>
          <p:spPr bwMode="auto">
            <a:xfrm>
              <a:off x="1944" y="3322"/>
              <a:ext cx="3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 b="0">
                  <a:solidFill>
                    <a:srgbClr val="000000"/>
                  </a:solidFill>
                </a:rPr>
                <a:t>PA-150</a:t>
              </a:r>
            </a:p>
          </p:txBody>
        </p:sp>
        <p:sp>
          <p:nvSpPr>
            <p:cNvPr id="7909536" name="CaixaDeTexto 22"/>
            <p:cNvSpPr txBox="1">
              <a:spLocks noChangeArrowheads="1"/>
            </p:cNvSpPr>
            <p:nvPr/>
          </p:nvSpPr>
          <p:spPr bwMode="auto">
            <a:xfrm>
              <a:off x="1848" y="3754"/>
              <a:ext cx="3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 b="0">
                  <a:solidFill>
                    <a:srgbClr val="000000"/>
                  </a:solidFill>
                </a:rPr>
                <a:t>PA-158</a:t>
              </a:r>
            </a:p>
          </p:txBody>
        </p:sp>
        <p:sp>
          <p:nvSpPr>
            <p:cNvPr id="787487" name="CaixaDeTexto 22"/>
            <p:cNvSpPr txBox="1">
              <a:spLocks noChangeArrowheads="1"/>
            </p:cNvSpPr>
            <p:nvPr/>
          </p:nvSpPr>
          <p:spPr bwMode="auto">
            <a:xfrm>
              <a:off x="1275" y="2581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  <a:r>
                <a:rPr lang="pt-BR" b="0"/>
                <a:t> </a:t>
              </a:r>
              <a:r>
                <a:rPr lang="pt-BR" sz="1000" b="0">
                  <a:solidFill>
                    <a:srgbClr val="000000"/>
                  </a:solidFill>
                </a:rPr>
                <a:t>BR -230 540 km</a:t>
              </a:r>
            </a:p>
          </p:txBody>
        </p:sp>
        <p:sp>
          <p:nvSpPr>
            <p:cNvPr id="7909483" name="Freeform 69"/>
            <p:cNvSpPr>
              <a:spLocks/>
            </p:cNvSpPr>
            <p:nvPr/>
          </p:nvSpPr>
          <p:spPr bwMode="auto">
            <a:xfrm>
              <a:off x="2530" y="1964"/>
              <a:ext cx="199" cy="77"/>
            </a:xfrm>
            <a:custGeom>
              <a:avLst/>
              <a:gdLst>
                <a:gd name="T0" fmla="*/ 0 w 352"/>
                <a:gd name="T1" fmla="*/ 56 h 136"/>
                <a:gd name="T2" fmla="*/ 232 w 352"/>
                <a:gd name="T3" fmla="*/ 56 h 136"/>
                <a:gd name="T4" fmla="*/ 192 w 352"/>
                <a:gd name="T5" fmla="*/ 0 h 136"/>
                <a:gd name="T6" fmla="*/ 296 w 352"/>
                <a:gd name="T7" fmla="*/ 0 h 136"/>
                <a:gd name="T8" fmla="*/ 296 w 352"/>
                <a:gd name="T9" fmla="*/ 56 h 136"/>
                <a:gd name="T10" fmla="*/ 352 w 352"/>
                <a:gd name="T11" fmla="*/ 56 h 136"/>
                <a:gd name="T12" fmla="*/ 288 w 352"/>
                <a:gd name="T13" fmla="*/ 136 h 136"/>
                <a:gd name="T14" fmla="*/ 80 w 352"/>
                <a:gd name="T15" fmla="*/ 136 h 136"/>
                <a:gd name="T16" fmla="*/ 0 w 352"/>
                <a:gd name="T17" fmla="*/ 5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36"/>
                <a:gd name="T29" fmla="*/ 352 w 352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36">
                  <a:moveTo>
                    <a:pt x="0" y="56"/>
                  </a:moveTo>
                  <a:lnTo>
                    <a:pt x="232" y="56"/>
                  </a:lnTo>
                  <a:lnTo>
                    <a:pt x="192" y="0"/>
                  </a:lnTo>
                  <a:lnTo>
                    <a:pt x="296" y="0"/>
                  </a:lnTo>
                  <a:lnTo>
                    <a:pt x="296" y="56"/>
                  </a:lnTo>
                  <a:lnTo>
                    <a:pt x="352" y="56"/>
                  </a:lnTo>
                  <a:lnTo>
                    <a:pt x="288" y="136"/>
                  </a:lnTo>
                  <a:lnTo>
                    <a:pt x="80" y="13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87" name="Text Box 73"/>
            <p:cNvSpPr txBox="1">
              <a:spLocks noChangeAspect="1" noChangeArrowheads="1"/>
            </p:cNvSpPr>
            <p:nvPr/>
          </p:nvSpPr>
          <p:spPr bwMode="auto">
            <a:xfrm>
              <a:off x="2608" y="1685"/>
              <a:ext cx="59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>
                  <a:latin typeface="Tahoma" pitchFamily="34" charset="0"/>
                </a:rPr>
                <a:t>Belém</a:t>
              </a:r>
            </a:p>
          </p:txBody>
        </p:sp>
        <p:sp>
          <p:nvSpPr>
            <p:cNvPr id="7909508" name="Text Box 47"/>
            <p:cNvSpPr txBox="1">
              <a:spLocks noChangeAspect="1" noChangeArrowheads="1"/>
            </p:cNvSpPr>
            <p:nvPr/>
          </p:nvSpPr>
          <p:spPr bwMode="auto">
            <a:xfrm>
              <a:off x="1891" y="2950"/>
              <a:ext cx="45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Marabá</a:t>
              </a:r>
            </a:p>
          </p:txBody>
        </p:sp>
        <p:sp>
          <p:nvSpPr>
            <p:cNvPr id="7909509" name="Text Box 47"/>
            <p:cNvSpPr txBox="1">
              <a:spLocks noChangeAspect="1" noChangeArrowheads="1"/>
            </p:cNvSpPr>
            <p:nvPr/>
          </p:nvSpPr>
          <p:spPr bwMode="auto">
            <a:xfrm>
              <a:off x="917" y="2753"/>
              <a:ext cx="45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Itaituba</a:t>
              </a:r>
            </a:p>
          </p:txBody>
        </p:sp>
        <p:sp>
          <p:nvSpPr>
            <p:cNvPr id="7909511" name="Text Box 47"/>
            <p:cNvSpPr txBox="1">
              <a:spLocks noChangeAspect="1" noChangeArrowheads="1"/>
            </p:cNvSpPr>
            <p:nvPr/>
          </p:nvSpPr>
          <p:spPr bwMode="auto">
            <a:xfrm>
              <a:off x="2412" y="2421"/>
              <a:ext cx="64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Paragominas</a:t>
              </a:r>
            </a:p>
          </p:txBody>
        </p:sp>
        <p:sp>
          <p:nvSpPr>
            <p:cNvPr id="7909512" name="Oval 250"/>
            <p:cNvSpPr>
              <a:spLocks noChangeArrowheads="1"/>
            </p:cNvSpPr>
            <p:nvPr/>
          </p:nvSpPr>
          <p:spPr bwMode="auto">
            <a:xfrm>
              <a:off x="2885" y="2418"/>
              <a:ext cx="50" cy="4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909522" name="Oval 250"/>
            <p:cNvSpPr>
              <a:spLocks noChangeArrowheads="1"/>
            </p:cNvSpPr>
            <p:nvPr/>
          </p:nvSpPr>
          <p:spPr bwMode="auto">
            <a:xfrm>
              <a:off x="928" y="2762"/>
              <a:ext cx="50" cy="4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909523" name="Oval 250"/>
            <p:cNvSpPr>
              <a:spLocks noChangeArrowheads="1"/>
            </p:cNvSpPr>
            <p:nvPr/>
          </p:nvSpPr>
          <p:spPr bwMode="auto">
            <a:xfrm>
              <a:off x="2581" y="2060"/>
              <a:ext cx="50" cy="4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909527" name="Text Box 47"/>
            <p:cNvSpPr txBox="1">
              <a:spLocks noChangeAspect="1" noChangeArrowheads="1"/>
            </p:cNvSpPr>
            <p:nvPr/>
          </p:nvSpPr>
          <p:spPr bwMode="auto">
            <a:xfrm>
              <a:off x="1601" y="3170"/>
              <a:ext cx="64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Parauapebas</a:t>
              </a:r>
            </a:p>
          </p:txBody>
        </p:sp>
        <p:sp>
          <p:nvSpPr>
            <p:cNvPr id="7909528" name="Oval 250"/>
            <p:cNvSpPr>
              <a:spLocks noChangeArrowheads="1"/>
            </p:cNvSpPr>
            <p:nvPr/>
          </p:nvSpPr>
          <p:spPr bwMode="auto">
            <a:xfrm>
              <a:off x="2137" y="3155"/>
              <a:ext cx="50" cy="4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909529" name="Oval 250"/>
            <p:cNvSpPr>
              <a:spLocks noChangeArrowheads="1"/>
            </p:cNvSpPr>
            <p:nvPr/>
          </p:nvSpPr>
          <p:spPr bwMode="auto">
            <a:xfrm>
              <a:off x="2328" y="2986"/>
              <a:ext cx="50" cy="4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909538" name="Text Box 47"/>
            <p:cNvSpPr txBox="1">
              <a:spLocks noChangeAspect="1" noChangeArrowheads="1"/>
            </p:cNvSpPr>
            <p:nvPr/>
          </p:nvSpPr>
          <p:spPr bwMode="auto">
            <a:xfrm>
              <a:off x="1098" y="2211"/>
              <a:ext cx="515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ahoma" pitchFamily="34" charset="0"/>
                </a:rPr>
                <a:t>Santarém</a:t>
              </a:r>
            </a:p>
          </p:txBody>
        </p:sp>
        <p:sp>
          <p:nvSpPr>
            <p:cNvPr id="7909482" name="Freeform 68"/>
            <p:cNvSpPr>
              <a:spLocks/>
            </p:cNvSpPr>
            <p:nvPr/>
          </p:nvSpPr>
          <p:spPr bwMode="auto">
            <a:xfrm>
              <a:off x="2432" y="2113"/>
              <a:ext cx="199" cy="77"/>
            </a:xfrm>
            <a:custGeom>
              <a:avLst/>
              <a:gdLst>
                <a:gd name="T0" fmla="*/ 0 w 352"/>
                <a:gd name="T1" fmla="*/ 56 h 136"/>
                <a:gd name="T2" fmla="*/ 232 w 352"/>
                <a:gd name="T3" fmla="*/ 56 h 136"/>
                <a:gd name="T4" fmla="*/ 192 w 352"/>
                <a:gd name="T5" fmla="*/ 0 h 136"/>
                <a:gd name="T6" fmla="*/ 296 w 352"/>
                <a:gd name="T7" fmla="*/ 0 h 136"/>
                <a:gd name="T8" fmla="*/ 296 w 352"/>
                <a:gd name="T9" fmla="*/ 56 h 136"/>
                <a:gd name="T10" fmla="*/ 352 w 352"/>
                <a:gd name="T11" fmla="*/ 56 h 136"/>
                <a:gd name="T12" fmla="*/ 288 w 352"/>
                <a:gd name="T13" fmla="*/ 136 h 136"/>
                <a:gd name="T14" fmla="*/ 80 w 352"/>
                <a:gd name="T15" fmla="*/ 136 h 136"/>
                <a:gd name="T16" fmla="*/ 0 w 352"/>
                <a:gd name="T17" fmla="*/ 5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36"/>
                <a:gd name="T29" fmla="*/ 352 w 352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36">
                  <a:moveTo>
                    <a:pt x="0" y="56"/>
                  </a:moveTo>
                  <a:lnTo>
                    <a:pt x="232" y="56"/>
                  </a:lnTo>
                  <a:lnTo>
                    <a:pt x="192" y="0"/>
                  </a:lnTo>
                  <a:lnTo>
                    <a:pt x="296" y="0"/>
                  </a:lnTo>
                  <a:lnTo>
                    <a:pt x="296" y="56"/>
                  </a:lnTo>
                  <a:lnTo>
                    <a:pt x="352" y="56"/>
                  </a:lnTo>
                  <a:lnTo>
                    <a:pt x="288" y="136"/>
                  </a:lnTo>
                  <a:lnTo>
                    <a:pt x="80" y="13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33CC33"/>
            </a:solidFill>
            <a:ln w="9525" cap="flat" cmpd="sng">
              <a:solidFill>
                <a:srgbClr val="33CC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85" name="Freeform 71"/>
            <p:cNvSpPr>
              <a:spLocks/>
            </p:cNvSpPr>
            <p:nvPr/>
          </p:nvSpPr>
          <p:spPr bwMode="auto">
            <a:xfrm>
              <a:off x="2602" y="1948"/>
              <a:ext cx="66" cy="126"/>
            </a:xfrm>
            <a:custGeom>
              <a:avLst/>
              <a:gdLst>
                <a:gd name="T0" fmla="*/ 272 w 304"/>
                <a:gd name="T1" fmla="*/ 0 h 576"/>
                <a:gd name="T2" fmla="*/ 232 w 304"/>
                <a:gd name="T3" fmla="*/ 72 h 576"/>
                <a:gd name="T4" fmla="*/ 232 w 304"/>
                <a:gd name="T5" fmla="*/ 208 h 576"/>
                <a:gd name="T6" fmla="*/ 24 w 304"/>
                <a:gd name="T7" fmla="*/ 312 h 576"/>
                <a:gd name="T8" fmla="*/ 0 w 304"/>
                <a:gd name="T9" fmla="*/ 376 h 576"/>
                <a:gd name="T10" fmla="*/ 232 w 304"/>
                <a:gd name="T11" fmla="*/ 336 h 576"/>
                <a:gd name="T12" fmla="*/ 256 w 304"/>
                <a:gd name="T13" fmla="*/ 480 h 576"/>
                <a:gd name="T14" fmla="*/ 200 w 304"/>
                <a:gd name="T15" fmla="*/ 520 h 576"/>
                <a:gd name="T16" fmla="*/ 192 w 304"/>
                <a:gd name="T17" fmla="*/ 576 h 576"/>
                <a:gd name="T18" fmla="*/ 304 w 304"/>
                <a:gd name="T19" fmla="*/ 544 h 576"/>
                <a:gd name="T20" fmla="*/ 272 w 304"/>
                <a:gd name="T21" fmla="*/ 0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4"/>
                <a:gd name="T34" fmla="*/ 0 h 576"/>
                <a:gd name="T35" fmla="*/ 304 w 304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4" h="576">
                  <a:moveTo>
                    <a:pt x="272" y="0"/>
                  </a:moveTo>
                  <a:lnTo>
                    <a:pt x="232" y="72"/>
                  </a:lnTo>
                  <a:lnTo>
                    <a:pt x="232" y="208"/>
                  </a:lnTo>
                  <a:lnTo>
                    <a:pt x="24" y="312"/>
                  </a:lnTo>
                  <a:lnTo>
                    <a:pt x="0" y="376"/>
                  </a:lnTo>
                  <a:lnTo>
                    <a:pt x="232" y="336"/>
                  </a:lnTo>
                  <a:lnTo>
                    <a:pt x="256" y="480"/>
                  </a:lnTo>
                  <a:lnTo>
                    <a:pt x="200" y="520"/>
                  </a:lnTo>
                  <a:lnTo>
                    <a:pt x="192" y="576"/>
                  </a:lnTo>
                  <a:lnTo>
                    <a:pt x="304" y="544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3CC33"/>
            </a:solidFill>
            <a:ln w="9525" cap="flat" cmpd="sng">
              <a:solidFill>
                <a:srgbClr val="33CC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86" name="Freeform 72"/>
            <p:cNvSpPr>
              <a:spLocks/>
            </p:cNvSpPr>
            <p:nvPr/>
          </p:nvSpPr>
          <p:spPr bwMode="auto">
            <a:xfrm flipH="1">
              <a:off x="2656" y="1948"/>
              <a:ext cx="66" cy="126"/>
            </a:xfrm>
            <a:custGeom>
              <a:avLst/>
              <a:gdLst>
                <a:gd name="T0" fmla="*/ 272 w 304"/>
                <a:gd name="T1" fmla="*/ 0 h 576"/>
                <a:gd name="T2" fmla="*/ 232 w 304"/>
                <a:gd name="T3" fmla="*/ 72 h 576"/>
                <a:gd name="T4" fmla="*/ 232 w 304"/>
                <a:gd name="T5" fmla="*/ 208 h 576"/>
                <a:gd name="T6" fmla="*/ 24 w 304"/>
                <a:gd name="T7" fmla="*/ 312 h 576"/>
                <a:gd name="T8" fmla="*/ 0 w 304"/>
                <a:gd name="T9" fmla="*/ 376 h 576"/>
                <a:gd name="T10" fmla="*/ 232 w 304"/>
                <a:gd name="T11" fmla="*/ 336 h 576"/>
                <a:gd name="T12" fmla="*/ 256 w 304"/>
                <a:gd name="T13" fmla="*/ 480 h 576"/>
                <a:gd name="T14" fmla="*/ 200 w 304"/>
                <a:gd name="T15" fmla="*/ 520 h 576"/>
                <a:gd name="T16" fmla="*/ 192 w 304"/>
                <a:gd name="T17" fmla="*/ 576 h 576"/>
                <a:gd name="T18" fmla="*/ 304 w 304"/>
                <a:gd name="T19" fmla="*/ 544 h 576"/>
                <a:gd name="T20" fmla="*/ 272 w 304"/>
                <a:gd name="T21" fmla="*/ 0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4"/>
                <a:gd name="T34" fmla="*/ 0 h 576"/>
                <a:gd name="T35" fmla="*/ 304 w 304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4" h="576">
                  <a:moveTo>
                    <a:pt x="272" y="0"/>
                  </a:moveTo>
                  <a:lnTo>
                    <a:pt x="232" y="72"/>
                  </a:lnTo>
                  <a:lnTo>
                    <a:pt x="232" y="208"/>
                  </a:lnTo>
                  <a:lnTo>
                    <a:pt x="24" y="312"/>
                  </a:lnTo>
                  <a:lnTo>
                    <a:pt x="0" y="376"/>
                  </a:lnTo>
                  <a:lnTo>
                    <a:pt x="232" y="336"/>
                  </a:lnTo>
                  <a:lnTo>
                    <a:pt x="256" y="480"/>
                  </a:lnTo>
                  <a:lnTo>
                    <a:pt x="200" y="520"/>
                  </a:lnTo>
                  <a:lnTo>
                    <a:pt x="192" y="576"/>
                  </a:lnTo>
                  <a:lnTo>
                    <a:pt x="304" y="544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3CC33"/>
            </a:solidFill>
            <a:ln w="9525" cap="flat" cmpd="sng">
              <a:solidFill>
                <a:srgbClr val="33CC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90" name="Freeform 79"/>
            <p:cNvSpPr>
              <a:spLocks/>
            </p:cNvSpPr>
            <p:nvPr/>
          </p:nvSpPr>
          <p:spPr bwMode="auto">
            <a:xfrm>
              <a:off x="1706" y="1898"/>
              <a:ext cx="199" cy="77"/>
            </a:xfrm>
            <a:custGeom>
              <a:avLst/>
              <a:gdLst>
                <a:gd name="T0" fmla="*/ 0 w 352"/>
                <a:gd name="T1" fmla="*/ 56 h 136"/>
                <a:gd name="T2" fmla="*/ 232 w 352"/>
                <a:gd name="T3" fmla="*/ 56 h 136"/>
                <a:gd name="T4" fmla="*/ 192 w 352"/>
                <a:gd name="T5" fmla="*/ 0 h 136"/>
                <a:gd name="T6" fmla="*/ 296 w 352"/>
                <a:gd name="T7" fmla="*/ 0 h 136"/>
                <a:gd name="T8" fmla="*/ 296 w 352"/>
                <a:gd name="T9" fmla="*/ 56 h 136"/>
                <a:gd name="T10" fmla="*/ 352 w 352"/>
                <a:gd name="T11" fmla="*/ 56 h 136"/>
                <a:gd name="T12" fmla="*/ 288 w 352"/>
                <a:gd name="T13" fmla="*/ 136 h 136"/>
                <a:gd name="T14" fmla="*/ 80 w 352"/>
                <a:gd name="T15" fmla="*/ 136 h 136"/>
                <a:gd name="T16" fmla="*/ 0 w 352"/>
                <a:gd name="T17" fmla="*/ 5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36"/>
                <a:gd name="T29" fmla="*/ 352 w 352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36">
                  <a:moveTo>
                    <a:pt x="0" y="56"/>
                  </a:moveTo>
                  <a:lnTo>
                    <a:pt x="232" y="56"/>
                  </a:lnTo>
                  <a:lnTo>
                    <a:pt x="192" y="0"/>
                  </a:lnTo>
                  <a:lnTo>
                    <a:pt x="296" y="0"/>
                  </a:lnTo>
                  <a:lnTo>
                    <a:pt x="296" y="56"/>
                  </a:lnTo>
                  <a:lnTo>
                    <a:pt x="352" y="56"/>
                  </a:lnTo>
                  <a:lnTo>
                    <a:pt x="288" y="136"/>
                  </a:lnTo>
                  <a:lnTo>
                    <a:pt x="80" y="13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91" name="Freeform 80"/>
            <p:cNvSpPr>
              <a:spLocks/>
            </p:cNvSpPr>
            <p:nvPr/>
          </p:nvSpPr>
          <p:spPr bwMode="auto">
            <a:xfrm>
              <a:off x="811" y="2170"/>
              <a:ext cx="199" cy="77"/>
            </a:xfrm>
            <a:custGeom>
              <a:avLst/>
              <a:gdLst>
                <a:gd name="T0" fmla="*/ 0 w 352"/>
                <a:gd name="T1" fmla="*/ 56 h 136"/>
                <a:gd name="T2" fmla="*/ 232 w 352"/>
                <a:gd name="T3" fmla="*/ 56 h 136"/>
                <a:gd name="T4" fmla="*/ 192 w 352"/>
                <a:gd name="T5" fmla="*/ 0 h 136"/>
                <a:gd name="T6" fmla="*/ 296 w 352"/>
                <a:gd name="T7" fmla="*/ 0 h 136"/>
                <a:gd name="T8" fmla="*/ 296 w 352"/>
                <a:gd name="T9" fmla="*/ 56 h 136"/>
                <a:gd name="T10" fmla="*/ 352 w 352"/>
                <a:gd name="T11" fmla="*/ 56 h 136"/>
                <a:gd name="T12" fmla="*/ 288 w 352"/>
                <a:gd name="T13" fmla="*/ 136 h 136"/>
                <a:gd name="T14" fmla="*/ 80 w 352"/>
                <a:gd name="T15" fmla="*/ 136 h 136"/>
                <a:gd name="T16" fmla="*/ 0 w 352"/>
                <a:gd name="T17" fmla="*/ 5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36"/>
                <a:gd name="T29" fmla="*/ 352 w 352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36">
                  <a:moveTo>
                    <a:pt x="0" y="56"/>
                  </a:moveTo>
                  <a:lnTo>
                    <a:pt x="232" y="56"/>
                  </a:lnTo>
                  <a:lnTo>
                    <a:pt x="192" y="0"/>
                  </a:lnTo>
                  <a:lnTo>
                    <a:pt x="296" y="0"/>
                  </a:lnTo>
                  <a:lnTo>
                    <a:pt x="296" y="56"/>
                  </a:lnTo>
                  <a:lnTo>
                    <a:pt x="352" y="56"/>
                  </a:lnTo>
                  <a:lnTo>
                    <a:pt x="288" y="136"/>
                  </a:lnTo>
                  <a:lnTo>
                    <a:pt x="80" y="13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478" name="Freeform 63"/>
            <p:cNvSpPr>
              <a:spLocks/>
            </p:cNvSpPr>
            <p:nvPr/>
          </p:nvSpPr>
          <p:spPr bwMode="auto">
            <a:xfrm>
              <a:off x="1040" y="2319"/>
              <a:ext cx="199" cy="77"/>
            </a:xfrm>
            <a:custGeom>
              <a:avLst/>
              <a:gdLst>
                <a:gd name="T0" fmla="*/ 0 w 352"/>
                <a:gd name="T1" fmla="*/ 56 h 136"/>
                <a:gd name="T2" fmla="*/ 232 w 352"/>
                <a:gd name="T3" fmla="*/ 56 h 136"/>
                <a:gd name="T4" fmla="*/ 192 w 352"/>
                <a:gd name="T5" fmla="*/ 0 h 136"/>
                <a:gd name="T6" fmla="*/ 296 w 352"/>
                <a:gd name="T7" fmla="*/ 0 h 136"/>
                <a:gd name="T8" fmla="*/ 296 w 352"/>
                <a:gd name="T9" fmla="*/ 56 h 136"/>
                <a:gd name="T10" fmla="*/ 352 w 352"/>
                <a:gd name="T11" fmla="*/ 56 h 136"/>
                <a:gd name="T12" fmla="*/ 288 w 352"/>
                <a:gd name="T13" fmla="*/ 136 h 136"/>
                <a:gd name="T14" fmla="*/ 80 w 352"/>
                <a:gd name="T15" fmla="*/ 136 h 136"/>
                <a:gd name="T16" fmla="*/ 0 w 352"/>
                <a:gd name="T17" fmla="*/ 5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36"/>
                <a:gd name="T29" fmla="*/ 352 w 352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36">
                  <a:moveTo>
                    <a:pt x="0" y="56"/>
                  </a:moveTo>
                  <a:lnTo>
                    <a:pt x="232" y="56"/>
                  </a:lnTo>
                  <a:lnTo>
                    <a:pt x="192" y="0"/>
                  </a:lnTo>
                  <a:lnTo>
                    <a:pt x="296" y="0"/>
                  </a:lnTo>
                  <a:lnTo>
                    <a:pt x="296" y="56"/>
                  </a:lnTo>
                  <a:lnTo>
                    <a:pt x="352" y="56"/>
                  </a:lnTo>
                  <a:lnTo>
                    <a:pt x="288" y="136"/>
                  </a:lnTo>
                  <a:lnTo>
                    <a:pt x="80" y="13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33CC33"/>
            </a:solidFill>
            <a:ln w="9525" cap="flat" cmpd="sng">
              <a:solidFill>
                <a:srgbClr val="33CC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09510" name="Oval 250"/>
            <p:cNvSpPr>
              <a:spLocks noChangeArrowheads="1"/>
            </p:cNvSpPr>
            <p:nvPr/>
          </p:nvSpPr>
          <p:spPr bwMode="auto">
            <a:xfrm>
              <a:off x="1091" y="2289"/>
              <a:ext cx="50" cy="4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909539" name="CaixaDeTexto 29"/>
            <p:cNvSpPr txBox="1">
              <a:spLocks noChangeArrowheads="1"/>
            </p:cNvSpPr>
            <p:nvPr/>
          </p:nvSpPr>
          <p:spPr bwMode="auto">
            <a:xfrm>
              <a:off x="1704" y="2158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solidFill>
                    <a:srgbClr val="0000FF"/>
                  </a:solidFill>
                </a:rPr>
                <a:t>Rio </a:t>
              </a:r>
            </a:p>
            <a:p>
              <a:pPr algn="ctr"/>
              <a:r>
                <a:rPr lang="pt-BR" sz="1000">
                  <a:solidFill>
                    <a:srgbClr val="0000FF"/>
                  </a:solidFill>
                </a:rPr>
                <a:t>Xingú</a:t>
              </a:r>
            </a:p>
          </p:txBody>
        </p:sp>
        <p:sp>
          <p:nvSpPr>
            <p:cNvPr id="7909540" name="Line 164"/>
            <p:cNvSpPr>
              <a:spLocks noChangeShapeType="1"/>
            </p:cNvSpPr>
            <p:nvPr/>
          </p:nvSpPr>
          <p:spPr bwMode="auto">
            <a:xfrm flipV="1">
              <a:off x="2680" y="2944"/>
              <a:ext cx="120" cy="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88483" name="Text Box 3"/>
          <p:cNvSpPr txBox="1">
            <a:spLocks noChangeArrowheads="1"/>
          </p:cNvSpPr>
          <p:nvPr/>
        </p:nvSpPr>
        <p:spPr bwMode="auto">
          <a:xfrm>
            <a:off x="8183563" y="1622425"/>
            <a:ext cx="2395537" cy="125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u="sng"/>
              <a:t>Estado de Conservação</a:t>
            </a:r>
            <a:r>
              <a:rPr lang="pt-BR" sz="1000" u="sng">
                <a:solidFill>
                  <a:schemeClr val="bg1"/>
                </a:solidFill>
              </a:rPr>
              <a:t>:</a:t>
            </a:r>
            <a:r>
              <a:rPr lang="pt-BR" sz="1200" b="0"/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600" b="0"/>
              <a:t>   </a:t>
            </a:r>
            <a:r>
              <a:rPr lang="pt-BR" sz="160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   </a:t>
            </a:r>
            <a:r>
              <a:rPr lang="pt-BR" sz="1000" b="0"/>
              <a:t>Bom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600" b="0">
                <a:solidFill>
                  <a:schemeClr val="tx2"/>
                </a:solidFill>
              </a:rPr>
              <a:t>   </a:t>
            </a:r>
            <a:r>
              <a:rPr lang="pt-BR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  <a:r>
              <a:rPr lang="pt-BR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1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000" b="0"/>
              <a:t>Regular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6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pt-BR" sz="1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 </a:t>
            </a:r>
            <a:r>
              <a:rPr lang="pt-BR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000">
                <a:solidFill>
                  <a:schemeClr val="accent2"/>
                </a:solidFill>
              </a:rPr>
              <a:t> </a:t>
            </a:r>
            <a:r>
              <a:rPr lang="pt-BR" sz="1000" b="0"/>
              <a:t>Ruim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1600" b="0">
                <a:solidFill>
                  <a:srgbClr val="FF0000"/>
                </a:solidFill>
              </a:rPr>
              <a:t>   </a:t>
            </a:r>
            <a:r>
              <a:rPr lang="pt-BR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  </a:t>
            </a:r>
            <a:r>
              <a:rPr lang="pt-BR" sz="1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000" b="0"/>
              <a:t>Péssimo</a:t>
            </a:r>
          </a:p>
        </p:txBody>
      </p:sp>
      <p:sp>
        <p:nvSpPr>
          <p:cNvPr id="7909546" name="Text Box 170"/>
          <p:cNvSpPr txBox="1">
            <a:spLocks noChangeArrowheads="1"/>
          </p:cNvSpPr>
          <p:nvPr/>
        </p:nvSpPr>
        <p:spPr bwMode="auto">
          <a:xfrm>
            <a:off x="8685213" y="1143000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Rodovia não Pavimentada</a:t>
            </a:r>
            <a:endParaRPr lang="en-US" sz="1000" b="0"/>
          </a:p>
        </p:txBody>
      </p:sp>
      <p:sp>
        <p:nvSpPr>
          <p:cNvPr id="7909547" name="Line 171"/>
          <p:cNvSpPr>
            <a:spLocks noChangeShapeType="1"/>
          </p:cNvSpPr>
          <p:nvPr/>
        </p:nvSpPr>
        <p:spPr bwMode="auto">
          <a:xfrm>
            <a:off x="8074025" y="1231900"/>
            <a:ext cx="43973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09548" name="Line 172"/>
          <p:cNvSpPr>
            <a:spLocks noChangeShapeType="1"/>
          </p:cNvSpPr>
          <p:nvPr/>
        </p:nvSpPr>
        <p:spPr bwMode="auto">
          <a:xfrm>
            <a:off x="8074025" y="993775"/>
            <a:ext cx="439738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09549" name="Text Box 173"/>
          <p:cNvSpPr txBox="1">
            <a:spLocks noChangeArrowheads="1"/>
          </p:cNvSpPr>
          <p:nvPr/>
        </p:nvSpPr>
        <p:spPr bwMode="auto">
          <a:xfrm>
            <a:off x="8694738" y="911225"/>
            <a:ext cx="904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Rodovia</a:t>
            </a:r>
            <a:endParaRPr lang="en-US" sz="1000" b="0"/>
          </a:p>
        </p:txBody>
      </p:sp>
      <p:grpSp>
        <p:nvGrpSpPr>
          <p:cNvPr id="7909550" name="Group 174"/>
          <p:cNvGrpSpPr>
            <a:grpSpLocks/>
          </p:cNvGrpSpPr>
          <p:nvPr/>
        </p:nvGrpSpPr>
        <p:grpSpPr bwMode="auto">
          <a:xfrm>
            <a:off x="8339138" y="215900"/>
            <a:ext cx="1389062" cy="368300"/>
            <a:chOff x="5125" y="2688"/>
            <a:chExt cx="875" cy="232"/>
          </a:xfrm>
        </p:grpSpPr>
        <p:sp>
          <p:nvSpPr>
            <p:cNvPr id="7909551" name="Oval 250"/>
            <p:cNvSpPr>
              <a:spLocks noChangeArrowheads="1"/>
            </p:cNvSpPr>
            <p:nvPr/>
          </p:nvSpPr>
          <p:spPr bwMode="auto">
            <a:xfrm>
              <a:off x="5125" y="2858"/>
              <a:ext cx="51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7909552" name="Oval 250"/>
            <p:cNvSpPr>
              <a:spLocks noChangeArrowheads="1"/>
            </p:cNvSpPr>
            <p:nvPr/>
          </p:nvSpPr>
          <p:spPr bwMode="auto">
            <a:xfrm>
              <a:off x="5125" y="2716"/>
              <a:ext cx="51" cy="4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b="0">
                <a:latin typeface="Tahoma" pitchFamily="34" charset="0"/>
              </a:endParaRPr>
            </a:p>
          </p:txBody>
        </p:sp>
        <p:sp>
          <p:nvSpPr>
            <p:cNvPr id="7909553" name="Text Box 177"/>
            <p:cNvSpPr txBox="1">
              <a:spLocks noChangeArrowheads="1"/>
            </p:cNvSpPr>
            <p:nvPr/>
          </p:nvSpPr>
          <p:spPr bwMode="auto">
            <a:xfrm>
              <a:off x="5340" y="2688"/>
              <a:ext cx="2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0"/>
                <a:t>Capital</a:t>
              </a:r>
            </a:p>
          </p:txBody>
        </p:sp>
        <p:sp>
          <p:nvSpPr>
            <p:cNvPr id="7909554" name="Text Box 178"/>
            <p:cNvSpPr txBox="1">
              <a:spLocks noChangeArrowheads="1"/>
            </p:cNvSpPr>
            <p:nvPr/>
          </p:nvSpPr>
          <p:spPr bwMode="auto">
            <a:xfrm>
              <a:off x="5340" y="2824"/>
              <a:ext cx="6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0"/>
                <a:t>Cidades Principais</a:t>
              </a:r>
            </a:p>
          </p:txBody>
        </p:sp>
      </p:grpSp>
      <p:sp>
        <p:nvSpPr>
          <p:cNvPr id="7909555" name="Line 179"/>
          <p:cNvSpPr>
            <a:spLocks noChangeShapeType="1"/>
          </p:cNvSpPr>
          <p:nvPr/>
        </p:nvSpPr>
        <p:spPr bwMode="auto">
          <a:xfrm>
            <a:off x="8074025" y="777875"/>
            <a:ext cx="439738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09556" name="Text Box 180"/>
          <p:cNvSpPr txBox="1">
            <a:spLocks noChangeArrowheads="1"/>
          </p:cNvSpPr>
          <p:nvPr/>
        </p:nvSpPr>
        <p:spPr bwMode="auto">
          <a:xfrm>
            <a:off x="8694738" y="695325"/>
            <a:ext cx="904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Hidrovia</a:t>
            </a:r>
            <a:endParaRPr lang="en-US" sz="1000" b="0"/>
          </a:p>
        </p:txBody>
      </p:sp>
      <p:sp>
        <p:nvSpPr>
          <p:cNvPr id="7909557" name="Rectangle 181"/>
          <p:cNvSpPr>
            <a:spLocks noChangeArrowheads="1"/>
          </p:cNvSpPr>
          <p:nvPr/>
        </p:nvSpPr>
        <p:spPr bwMode="auto">
          <a:xfrm>
            <a:off x="7912100" y="139700"/>
            <a:ext cx="1993900" cy="281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09558" name="Line 182"/>
          <p:cNvSpPr>
            <a:spLocks noChangeShapeType="1"/>
          </p:cNvSpPr>
          <p:nvPr/>
        </p:nvSpPr>
        <p:spPr bwMode="auto">
          <a:xfrm>
            <a:off x="8069263" y="1562100"/>
            <a:ext cx="4397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09559" name="Text Box 183"/>
          <p:cNvSpPr txBox="1">
            <a:spLocks noChangeArrowheads="1"/>
          </p:cNvSpPr>
          <p:nvPr/>
        </p:nvSpPr>
        <p:spPr bwMode="auto">
          <a:xfrm>
            <a:off x="8689975" y="1479550"/>
            <a:ext cx="904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0"/>
              <a:t>Ferrovia</a:t>
            </a:r>
            <a:endParaRPr lang="en-US" sz="1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3458" name="AutoShape 2"/>
          <p:cNvSpPr>
            <a:spLocks noChangeArrowheads="1"/>
          </p:cNvSpPr>
          <p:nvPr/>
        </p:nvSpPr>
        <p:spPr bwMode="auto">
          <a:xfrm>
            <a:off x="266700" y="6100763"/>
            <a:ext cx="9450388" cy="635000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 algn="ctr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62466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25" y="6527800"/>
            <a:ext cx="9028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85788" indent="-585788" defTabSz="912813">
              <a:lnSpc>
                <a:spcPct val="95000"/>
              </a:lnSpc>
              <a:tabLst>
                <a:tab pos="492125" algn="r"/>
              </a:tabLst>
            </a:pPr>
            <a:r>
              <a:rPr lang="pt-BR" sz="1000" b="0"/>
              <a:t>	</a:t>
            </a:r>
          </a:p>
          <a:p>
            <a:pPr marL="585788" indent="-585788" defTabSz="912813">
              <a:lnSpc>
                <a:spcPct val="95000"/>
              </a:lnSpc>
              <a:tabLst>
                <a:tab pos="492125" algn="r"/>
              </a:tabLst>
            </a:pPr>
            <a:r>
              <a:rPr lang="pt-BR" sz="1000" b="0"/>
              <a:t>Fonte:	 Antaq, EMAP, análise Macrologística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56138" y="1549400"/>
            <a:ext cx="49768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 Porto do tipo CAPESIZE com berços de calado variando entre 9,5 a 19 metros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 Administrado pela EMAP (Empresa Maranhense de Adm. Portuária)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Localizado no município de São Luiz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 O Porto possui 1 cais de 1.616m atualmente composto de 6 berços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 Acessos ferroviários pela CFN (Companhia Ferroviária do Nordeste) e pela EFC (Carajás)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 informações dá área de armazenagem do porto e berços mais detalhadas no próximo slide.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endParaRPr lang="pt-BR" sz="1200" b="0"/>
          </a:p>
        </p:txBody>
      </p:sp>
      <p:sp>
        <p:nvSpPr>
          <p:cNvPr id="1217541" name="AutoShape 5"/>
          <p:cNvSpPr>
            <a:spLocks noChangeArrowheads="1"/>
          </p:cNvSpPr>
          <p:nvPr/>
        </p:nvSpPr>
        <p:spPr bwMode="auto">
          <a:xfrm>
            <a:off x="250825" y="6078538"/>
            <a:ext cx="9409113" cy="708025"/>
          </a:xfrm>
          <a:prstGeom prst="roundRect">
            <a:avLst>
              <a:gd name="adj" fmla="val 1623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t-BR"/>
              <a:t>Fez-se um levantamento de todos os portos e terminais públicos e privativos de cada estado—Para cada um, fez-se uma caracterização geral das condições dos berços e armazenagem e levantou-se o histórico de movimentação por tipo de produto</a:t>
            </a:r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284163" y="1227138"/>
            <a:ext cx="232886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500">
                <a:solidFill>
                  <a:schemeClr val="tx2"/>
                </a:solidFill>
              </a:rPr>
              <a:t>Foto aérea de Itaqui</a:t>
            </a:r>
          </a:p>
        </p:txBody>
      </p:sp>
      <p:sp>
        <p:nvSpPr>
          <p:cNvPr id="62471" name="Line 9"/>
          <p:cNvSpPr>
            <a:spLocks noChangeShapeType="1"/>
          </p:cNvSpPr>
          <p:nvPr/>
        </p:nvSpPr>
        <p:spPr bwMode="auto">
          <a:xfrm>
            <a:off x="4641850" y="1484313"/>
            <a:ext cx="5072063" cy="15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pt-BR" sz="2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72" name="Rectangle 10"/>
          <p:cNvSpPr>
            <a:spLocks noChangeArrowheads="1"/>
          </p:cNvSpPr>
          <p:nvPr/>
        </p:nvSpPr>
        <p:spPr bwMode="auto">
          <a:xfrm>
            <a:off x="4719638" y="1227138"/>
            <a:ext cx="442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pt-BR" sz="1500">
                <a:solidFill>
                  <a:schemeClr val="tx2"/>
                </a:solidFill>
              </a:rPr>
              <a:t>Características Gerais</a:t>
            </a:r>
          </a:p>
        </p:txBody>
      </p:sp>
      <p:sp>
        <p:nvSpPr>
          <p:cNvPr id="62495" name="Line 33"/>
          <p:cNvSpPr>
            <a:spLocks noChangeShapeType="1"/>
          </p:cNvSpPr>
          <p:nvPr/>
        </p:nvSpPr>
        <p:spPr bwMode="auto">
          <a:xfrm>
            <a:off x="271463" y="1484313"/>
            <a:ext cx="429101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pt-BR" sz="2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96" name="AutoShape 33"/>
          <p:cNvSpPr>
            <a:spLocks noChangeArrowheads="1"/>
          </p:cNvSpPr>
          <p:nvPr/>
        </p:nvSpPr>
        <p:spPr bwMode="auto">
          <a:xfrm rot="10800000">
            <a:off x="3284538" y="5930900"/>
            <a:ext cx="3313112" cy="14605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t-BR" b="0"/>
          </a:p>
        </p:txBody>
      </p:sp>
      <p:pic>
        <p:nvPicPr>
          <p:cNvPr id="8083467" name="Picture 36" descr="Porto de Itaq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1593850"/>
            <a:ext cx="42529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95563" y="174625"/>
            <a:ext cx="7040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Perfil do Porto Público do Itaqui – MA </a:t>
            </a:r>
          </a:p>
        </p:txBody>
      </p:sp>
      <p:graphicFrame>
        <p:nvGraphicFramePr>
          <p:cNvPr id="8083469" name="Group 13"/>
          <p:cNvGraphicFramePr>
            <a:graphicFrameLocks noGrp="1"/>
          </p:cNvGraphicFramePr>
          <p:nvPr/>
        </p:nvGraphicFramePr>
        <p:xfrm>
          <a:off x="4752975" y="3724275"/>
          <a:ext cx="4786313" cy="2145348"/>
        </p:xfrm>
        <a:graphic>
          <a:graphicData uri="http://schemas.openxmlformats.org/drawingml/2006/table">
            <a:tbl>
              <a:tblPr/>
              <a:tblGrid>
                <a:gridCol w="1214438"/>
                <a:gridCol w="928687"/>
                <a:gridCol w="1127125"/>
                <a:gridCol w="1516063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Nr. Berços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Nr Armazéns/ Tanques/Pátios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Área / Capacidade de Armazenagem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Granéis Sólidos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armazém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pátios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silos verticais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silo horizontal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3.000 m</a:t>
                      </a:r>
                      <a:r>
                        <a:rPr kumimoji="0" lang="pt-B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42.000 m</a:t>
                      </a:r>
                      <a:r>
                        <a:rPr kumimoji="0" lang="pt-B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19,2 mil tons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mil 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Granéis Líquidos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líquidos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tanques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esferas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210.000 m</a:t>
                      </a:r>
                      <a:r>
                        <a:rPr kumimoji="0" lang="pt-B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8.680 m</a:t>
                      </a:r>
                      <a:r>
                        <a:rPr kumimoji="0" lang="pt-B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Carga Geral/ Contêineres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7500 m</a:t>
                      </a:r>
                      <a:r>
                        <a:rPr kumimoji="0" lang="pt-B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Multiuso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2" name="Text Box 339"/>
          <p:cNvSpPr txBox="1">
            <a:spLocks noChangeAspect="1" noChangeArrowheads="1"/>
          </p:cNvSpPr>
          <p:nvPr/>
        </p:nvSpPr>
        <p:spPr bwMode="auto">
          <a:xfrm>
            <a:off x="9442450" y="182563"/>
            <a:ext cx="373063" cy="374650"/>
          </a:xfrm>
          <a:prstGeom prst="rect">
            <a:avLst/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0">
                <a:solidFill>
                  <a:srgbClr val="FFFFCC"/>
                </a:solidFill>
              </a:rPr>
              <a:t>1</a:t>
            </a:r>
          </a:p>
        </p:txBody>
      </p:sp>
      <p:sp>
        <p:nvSpPr>
          <p:cNvPr id="8083502" name="AutoShape 46"/>
          <p:cNvSpPr>
            <a:spLocks noChangeArrowheads="1"/>
          </p:cNvSpPr>
          <p:nvPr/>
        </p:nvSpPr>
        <p:spPr bwMode="auto">
          <a:xfrm>
            <a:off x="9450388" y="187325"/>
            <a:ext cx="371475" cy="355600"/>
          </a:xfrm>
          <a:prstGeom prst="flowChartConnector">
            <a:avLst/>
          </a:prstGeom>
          <a:solidFill>
            <a:srgbClr val="FF0000">
              <a:alpha val="31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1410" name="Picture 11" descr="aeroporto rondonia"/>
          <p:cNvPicPr>
            <a:picLocks noChangeAspect="1" noChangeArrowheads="1"/>
          </p:cNvPicPr>
          <p:nvPr/>
        </p:nvPicPr>
        <p:blipFill>
          <a:blip r:embed="rId2" cstate="print"/>
          <a:srcRect l="29181" r="20844"/>
          <a:stretch>
            <a:fillRect/>
          </a:stretch>
        </p:blipFill>
        <p:spPr bwMode="auto">
          <a:xfrm>
            <a:off x="403225" y="1568450"/>
            <a:ext cx="39941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4621213" y="1560513"/>
            <a:ext cx="5132387" cy="261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Aeroporto que atende aeronaves até o tipo Boeing 767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Administrado pela INFRAERO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Localizado a 7 km do centro de Porto Velho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Estacionamento de aeronaves: 16 vagas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Área total do aeroporto de 13,0 milhões m²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Comprimento da pista: 2.400 m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Companhias aéreas de passageiros e carga de porão operantes: TAM, GOL, TRIP, OceanAir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TECA em homologação para movimentação de cargas internacionais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Não há perspectiva de aumento de cargas</a:t>
            </a:r>
          </a:p>
          <a:p>
            <a:pPr marL="146050" lvl="1" indent="-144463" defTabSz="860425">
              <a:lnSpc>
                <a:spcPct val="1300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Principais de cargas: Peças de reposição, outros</a:t>
            </a:r>
          </a:p>
        </p:txBody>
      </p:sp>
      <p:sp>
        <p:nvSpPr>
          <p:cNvPr id="1855493" name="Rectangle 5"/>
          <p:cNvSpPr>
            <a:spLocks noChangeArrowheads="1"/>
          </p:cNvSpPr>
          <p:nvPr/>
        </p:nvSpPr>
        <p:spPr bwMode="auto">
          <a:xfrm>
            <a:off x="2582863" y="171450"/>
            <a:ext cx="69024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 eaLnBrk="0" hangingPunct="0"/>
            <a:r>
              <a:rPr lang="pt-BR" sz="2000">
                <a:solidFill>
                  <a:schemeClr val="tx2"/>
                </a:solidFill>
                <a:latin typeface="Tahoma" pitchFamily="34" charset="0"/>
              </a:rPr>
              <a:t>Perfil do Aeroporto Internacional Governador Jorge Teixeira de Oliveira (SBPV) em Porto Velho – RO </a:t>
            </a:r>
          </a:p>
        </p:txBody>
      </p:sp>
      <p:grpSp>
        <p:nvGrpSpPr>
          <p:cNvPr id="8081413" name="Group 5"/>
          <p:cNvGrpSpPr>
            <a:grpSpLocks/>
          </p:cNvGrpSpPr>
          <p:nvPr/>
        </p:nvGrpSpPr>
        <p:grpSpPr bwMode="auto">
          <a:xfrm>
            <a:off x="271463" y="1211263"/>
            <a:ext cx="9442450" cy="274637"/>
            <a:chOff x="171" y="763"/>
            <a:chExt cx="5948" cy="173"/>
          </a:xfrm>
        </p:grpSpPr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179" y="763"/>
              <a:ext cx="2469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pt-BR" sz="1500">
                  <a:solidFill>
                    <a:schemeClr val="tx2"/>
                  </a:solidFill>
                </a:rPr>
                <a:t>Foto de satélite do aeroporto</a:t>
              </a:r>
            </a:p>
          </p:txBody>
        </p:sp>
        <p:sp>
          <p:nvSpPr>
            <p:cNvPr id="8081415" name="Line 9"/>
            <p:cNvSpPr>
              <a:spLocks noChangeShapeType="1"/>
            </p:cNvSpPr>
            <p:nvPr/>
          </p:nvSpPr>
          <p:spPr bwMode="auto">
            <a:xfrm>
              <a:off x="2924" y="935"/>
              <a:ext cx="3195" cy="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2" name="Rectangle 10"/>
            <p:cNvSpPr>
              <a:spLocks noChangeArrowheads="1"/>
            </p:cNvSpPr>
            <p:nvPr/>
          </p:nvSpPr>
          <p:spPr bwMode="auto">
            <a:xfrm>
              <a:off x="2973" y="773"/>
              <a:ext cx="27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pt-BR" sz="1500">
                  <a:solidFill>
                    <a:schemeClr val="tx2"/>
                  </a:solidFill>
                </a:rPr>
                <a:t>Características gerais</a:t>
              </a:r>
            </a:p>
          </p:txBody>
        </p:sp>
        <p:sp>
          <p:nvSpPr>
            <p:cNvPr id="8081417" name="Line 33"/>
            <p:cNvSpPr>
              <a:spLocks noChangeShapeType="1"/>
            </p:cNvSpPr>
            <p:nvPr/>
          </p:nvSpPr>
          <p:spPr bwMode="auto">
            <a:xfrm>
              <a:off x="171" y="935"/>
              <a:ext cx="2703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081418" name="AutoShape 10"/>
          <p:cNvSpPr>
            <a:spLocks noChangeArrowheads="1"/>
          </p:cNvSpPr>
          <p:nvPr/>
        </p:nvSpPr>
        <p:spPr bwMode="auto">
          <a:xfrm>
            <a:off x="266700" y="6096000"/>
            <a:ext cx="9450388" cy="466725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 algn="ctr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1225755" name="AutoShape 27"/>
          <p:cNvSpPr>
            <a:spLocks noChangeArrowheads="1"/>
          </p:cNvSpPr>
          <p:nvPr/>
        </p:nvSpPr>
        <p:spPr bwMode="auto">
          <a:xfrm>
            <a:off x="471488" y="6080125"/>
            <a:ext cx="9129712" cy="473075"/>
          </a:xfrm>
          <a:prstGeom prst="roundRect">
            <a:avLst>
              <a:gd name="adj" fmla="val 1623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t-BR"/>
              <a:t>Este mesmo levantamento foi feito para os 21 principais aeroportos caracterizando-se a situação atual dos mesmos e levantando o histórico de movimentação e as principais rotas aéreas disponíveis</a:t>
            </a:r>
          </a:p>
        </p:txBody>
      </p:sp>
      <p:sp>
        <p:nvSpPr>
          <p:cNvPr id="253962" name="AutoShape 47"/>
          <p:cNvSpPr>
            <a:spLocks noChangeArrowheads="1"/>
          </p:cNvSpPr>
          <p:nvPr/>
        </p:nvSpPr>
        <p:spPr bwMode="auto">
          <a:xfrm rot="10800000">
            <a:off x="3016250" y="5910263"/>
            <a:ext cx="3313113" cy="12065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t-BR" b="0"/>
          </a:p>
        </p:txBody>
      </p:sp>
      <p:graphicFrame>
        <p:nvGraphicFramePr>
          <p:cNvPr id="8081421" name="Group 13"/>
          <p:cNvGraphicFramePr>
            <a:graphicFrameLocks noGrp="1"/>
          </p:cNvGraphicFramePr>
          <p:nvPr/>
        </p:nvGraphicFramePr>
        <p:xfrm>
          <a:off x="5195888" y="4314825"/>
          <a:ext cx="3157537" cy="1349058"/>
        </p:xfrm>
        <a:graphic>
          <a:graphicData uri="http://schemas.openxmlformats.org/drawingml/2006/table">
            <a:tbl>
              <a:tblPr/>
              <a:tblGrid>
                <a:gridCol w="936625"/>
                <a:gridCol w="1127125"/>
                <a:gridCol w="109378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Nr.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Armazenagem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Importação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 Homologação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Exportação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Doméstico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44" name="Rectangle 3"/>
          <p:cNvSpPr>
            <a:spLocks noChangeArrowheads="1"/>
          </p:cNvSpPr>
          <p:nvPr/>
        </p:nvSpPr>
        <p:spPr bwMode="auto">
          <a:xfrm>
            <a:off x="217488" y="6619875"/>
            <a:ext cx="93599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85788" indent="-585788" defTabSz="912813">
              <a:lnSpc>
                <a:spcPct val="95000"/>
              </a:lnSpc>
              <a:tabLst>
                <a:tab pos="492125" algn="r"/>
              </a:tabLst>
            </a:pPr>
            <a:r>
              <a:rPr lang="en-US" sz="1000" b="0"/>
              <a:t>	Fonte:	A</a:t>
            </a:r>
            <a:r>
              <a:rPr lang="pt-BR" sz="1000" b="0"/>
              <a:t>nálise Macrologística, INFRAERO, INFRAERO Cargo, ANAC, Ministério dos Transportes, PNLT, PAC, PELT, Google Earth, Cias. Aéreas</a:t>
            </a:r>
            <a:endParaRPr lang="en-US" sz="1000" b="0"/>
          </a:p>
        </p:txBody>
      </p:sp>
      <p:sp>
        <p:nvSpPr>
          <p:cNvPr id="26" name="Oval 341"/>
          <p:cNvSpPr>
            <a:spLocks noChangeAspect="1" noChangeArrowheads="1"/>
          </p:cNvSpPr>
          <p:nvPr/>
        </p:nvSpPr>
        <p:spPr bwMode="auto">
          <a:xfrm>
            <a:off x="9509125" y="184150"/>
            <a:ext cx="333375" cy="29368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>
                <a:solidFill>
                  <a:srgbClr val="FFFFCC"/>
                </a:solidFill>
                <a:cs typeface="Arial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631825" y="5734050"/>
            <a:ext cx="8759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</a:pPr>
            <a:endParaRPr lang="pt-BR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770438" y="4333875"/>
            <a:ext cx="4976812" cy="162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46050" lvl="1" indent="-144463" defTabSz="860425">
              <a:lnSpc>
                <a:spcPts val="16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Rio com administração hidroviária feita pela AHIMOC – Administração das Hidrovias da Amazônia Ocidental</a:t>
            </a:r>
          </a:p>
          <a:p>
            <a:pPr marL="146050" lvl="1" indent="-144463" defTabSz="860425">
              <a:lnSpc>
                <a:spcPts val="16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Extensão Navegável: 2.750 Km entre a foz no rio Solimões até a cidade de Brasiléia (AC) </a:t>
            </a:r>
          </a:p>
          <a:p>
            <a:pPr marL="146050" lvl="1" indent="-144463" defTabSz="860425">
              <a:lnSpc>
                <a:spcPts val="16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Profundidade Mínima: 0,8 metros</a:t>
            </a:r>
          </a:p>
          <a:p>
            <a:pPr marL="146050" lvl="1" indent="-144463" defTabSz="860425">
              <a:lnSpc>
                <a:spcPts val="16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Navegação restrita no mês de setembro sobretudo no rio Acre</a:t>
            </a:r>
          </a:p>
          <a:p>
            <a:pPr marL="146050" lvl="1" indent="-144463" defTabSz="860425">
              <a:lnSpc>
                <a:spcPts val="16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Excessiva sinuosidade e obstrução por pontos de pedra e barrancos</a:t>
            </a:r>
          </a:p>
          <a:p>
            <a:pPr marL="146050" lvl="1" indent="-144463" defTabSz="860425">
              <a:lnSpc>
                <a:spcPts val="1600"/>
              </a:lnSpc>
              <a:buClr>
                <a:schemeClr val="tx2"/>
              </a:buClr>
              <a:buSzPct val="70000"/>
              <a:buFont typeface="Times New Roman" pitchFamily="18" charset="0"/>
              <a:buChar char="►"/>
            </a:pPr>
            <a:r>
              <a:rPr lang="pt-BR" sz="1200" b="0"/>
              <a:t>Principais Cargas: Derivados de petróleo, Madeiras, Castanha </a:t>
            </a:r>
          </a:p>
        </p:txBody>
      </p:sp>
      <p:grpSp>
        <p:nvGrpSpPr>
          <p:cNvPr id="8087556" name="Group 4"/>
          <p:cNvGrpSpPr>
            <a:grpSpLocks/>
          </p:cNvGrpSpPr>
          <p:nvPr/>
        </p:nvGrpSpPr>
        <p:grpSpPr bwMode="auto">
          <a:xfrm>
            <a:off x="271463" y="147638"/>
            <a:ext cx="9634537" cy="1338262"/>
            <a:chOff x="171" y="93"/>
            <a:chExt cx="6069" cy="843"/>
          </a:xfrm>
        </p:grpSpPr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179" y="763"/>
              <a:ext cx="2468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pt-BR" sz="1500">
                  <a:solidFill>
                    <a:schemeClr val="tx2"/>
                  </a:solidFill>
                </a:rPr>
                <a:t>Condições de navegabilidade</a:t>
              </a:r>
            </a:p>
          </p:txBody>
        </p:sp>
        <p:sp>
          <p:nvSpPr>
            <p:cNvPr id="8087558" name="Line 9"/>
            <p:cNvSpPr>
              <a:spLocks noChangeShapeType="1"/>
            </p:cNvSpPr>
            <p:nvPr/>
          </p:nvSpPr>
          <p:spPr bwMode="auto">
            <a:xfrm>
              <a:off x="2924" y="935"/>
              <a:ext cx="3195" cy="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2" name="Rectangle 10"/>
            <p:cNvSpPr>
              <a:spLocks noChangeArrowheads="1"/>
            </p:cNvSpPr>
            <p:nvPr/>
          </p:nvSpPr>
          <p:spPr bwMode="auto">
            <a:xfrm>
              <a:off x="2973" y="773"/>
              <a:ext cx="27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lang="pt-BR" sz="1500">
                  <a:solidFill>
                    <a:schemeClr val="tx2"/>
                  </a:solidFill>
                </a:rPr>
                <a:t>Localização e características gerais</a:t>
              </a:r>
            </a:p>
          </p:txBody>
        </p:sp>
        <p:sp>
          <p:nvSpPr>
            <p:cNvPr id="8087560" name="Line 33"/>
            <p:cNvSpPr>
              <a:spLocks noChangeShapeType="1"/>
            </p:cNvSpPr>
            <p:nvPr/>
          </p:nvSpPr>
          <p:spPr bwMode="auto">
            <a:xfrm>
              <a:off x="171" y="935"/>
              <a:ext cx="2703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5732" name="Rectangle 4"/>
            <p:cNvSpPr>
              <a:spLocks noChangeArrowheads="1"/>
            </p:cNvSpPr>
            <p:nvPr/>
          </p:nvSpPr>
          <p:spPr bwMode="auto">
            <a:xfrm>
              <a:off x="1623" y="105"/>
              <a:ext cx="304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 eaLnBrk="0" hangingPunct="0"/>
              <a:r>
                <a:rPr lang="pt-BR" sz="2000">
                  <a:solidFill>
                    <a:schemeClr val="tx2"/>
                  </a:solidFill>
                  <a:latin typeface="Tahoma" pitchFamily="34" charset="0"/>
                </a:rPr>
                <a:t>Perfil do Corredor dos Rios Acre e Purús</a:t>
              </a:r>
            </a:p>
          </p:txBody>
        </p:sp>
        <p:grpSp>
          <p:nvGrpSpPr>
            <p:cNvPr id="8087562" name="Group 10"/>
            <p:cNvGrpSpPr>
              <a:grpSpLocks/>
            </p:cNvGrpSpPr>
            <p:nvPr/>
          </p:nvGrpSpPr>
          <p:grpSpPr bwMode="auto">
            <a:xfrm>
              <a:off x="4722" y="93"/>
              <a:ext cx="1518" cy="635"/>
              <a:chOff x="4722" y="93"/>
              <a:chExt cx="1518" cy="635"/>
            </a:xfrm>
          </p:grpSpPr>
          <p:sp>
            <p:nvSpPr>
              <p:cNvPr id="40" name="CaixaDeTexto 39"/>
              <p:cNvSpPr txBox="1"/>
              <p:nvPr/>
            </p:nvSpPr>
            <p:spPr>
              <a:xfrm>
                <a:off x="4722" y="103"/>
                <a:ext cx="1493" cy="5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Font typeface="Webdings" pitchFamily="18" charset="2"/>
                  <a:buChar char="6"/>
                </a:pPr>
                <a:r>
                  <a:rPr lang="pt-BR" sz="1100" b="0">
                    <a:cs typeface="Arial" charset="0"/>
                    <a:sym typeface="Webdings" pitchFamily="18" charset="2"/>
                  </a:rPr>
                  <a:t>  Calado</a:t>
                </a:r>
              </a:p>
              <a:p>
                <a:r>
                  <a:rPr lang="pt-BR" sz="1100" b="0">
                    <a:cs typeface="Arial" charset="0"/>
                    <a:sym typeface="Webdings" pitchFamily="18" charset="2"/>
                  </a:rPr>
                  <a:t>  Cota</a:t>
                </a:r>
              </a:p>
              <a:p>
                <a:r>
                  <a:rPr lang="pt-BR" sz="1100" b="0">
                    <a:cs typeface="Arial" charset="0"/>
                    <a:sym typeface="Webdings" pitchFamily="18" charset="2"/>
                  </a:rPr>
                  <a:t>      Navegável</a:t>
                </a:r>
              </a:p>
              <a:p>
                <a:r>
                  <a:rPr lang="pt-BR" sz="1100" b="0">
                    <a:cs typeface="Arial" charset="0"/>
                    <a:sym typeface="Webdings" pitchFamily="18" charset="2"/>
                  </a:rPr>
                  <a:t>      Navegabilidade prejudicada</a:t>
                </a:r>
              </a:p>
              <a:p>
                <a:r>
                  <a:rPr lang="pt-BR" sz="1100" b="0">
                    <a:cs typeface="Arial" charset="0"/>
                    <a:sym typeface="Webdings" pitchFamily="18" charset="2"/>
                  </a:rPr>
                  <a:t>      Não navegável comercialmente</a:t>
                </a:r>
                <a:endParaRPr lang="pt-BR" sz="1100" b="0">
                  <a:cs typeface="Arial" charset="0"/>
                </a:endParaRPr>
              </a:p>
            </p:txBody>
          </p:sp>
          <p:sp>
            <p:nvSpPr>
              <p:cNvPr id="41" name="Retângulo 75"/>
              <p:cNvSpPr>
                <a:spLocks noChangeArrowheads="1"/>
              </p:cNvSpPr>
              <p:nvPr/>
            </p:nvSpPr>
            <p:spPr bwMode="auto">
              <a:xfrm>
                <a:off x="4792" y="366"/>
                <a:ext cx="77" cy="68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bg2">
                    <a:lumMod val="60000"/>
                    <a:lumOff val="40000"/>
                    <a:alpha val="7490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1200" b="0">
                  <a:cs typeface="Arial" charset="0"/>
                </a:endParaRPr>
              </a:p>
            </p:txBody>
          </p:sp>
          <p:sp>
            <p:nvSpPr>
              <p:cNvPr id="42" name="Retângulo 75"/>
              <p:cNvSpPr>
                <a:spLocks noChangeArrowheads="1"/>
              </p:cNvSpPr>
              <p:nvPr/>
            </p:nvSpPr>
            <p:spPr bwMode="auto">
              <a:xfrm>
                <a:off x="4792" y="474"/>
                <a:ext cx="77" cy="67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bg2">
                    <a:lumMod val="60000"/>
                    <a:lumOff val="40000"/>
                    <a:alpha val="7490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1200" b="0">
                  <a:cs typeface="Arial" charset="0"/>
                </a:endParaRPr>
              </a:p>
            </p:txBody>
          </p:sp>
          <p:sp>
            <p:nvSpPr>
              <p:cNvPr id="43" name="Retângulo 75"/>
              <p:cNvSpPr>
                <a:spLocks noChangeArrowheads="1"/>
              </p:cNvSpPr>
              <p:nvPr/>
            </p:nvSpPr>
            <p:spPr bwMode="auto">
              <a:xfrm>
                <a:off x="4792" y="579"/>
                <a:ext cx="77" cy="68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bg2">
                    <a:lumMod val="60000"/>
                    <a:lumOff val="40000"/>
                    <a:alpha val="7490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1200" b="0">
                  <a:cs typeface="Arial" charset="0"/>
                </a:endParaRPr>
              </a:p>
            </p:txBody>
          </p:sp>
          <p:sp>
            <p:nvSpPr>
              <p:cNvPr id="8087567" name="Rectangle 15"/>
              <p:cNvSpPr>
                <a:spLocks noChangeArrowheads="1"/>
              </p:cNvSpPr>
              <p:nvPr/>
            </p:nvSpPr>
            <p:spPr bwMode="auto">
              <a:xfrm>
                <a:off x="4746" y="93"/>
                <a:ext cx="1494" cy="63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03778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088" y="6657975"/>
            <a:ext cx="9858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85788" indent="-585788" defTabSz="912813">
              <a:lnSpc>
                <a:spcPct val="95000"/>
              </a:lnSpc>
              <a:tabLst>
                <a:tab pos="492125" algn="r"/>
              </a:tabLst>
            </a:pPr>
            <a:r>
              <a:rPr lang="pt-BR" sz="1000" b="0"/>
              <a:t>	Fonte:	 Antaq, Ministério dos Transportes, PNLT, AHIMOC, análise Macrologística</a:t>
            </a:r>
          </a:p>
        </p:txBody>
      </p:sp>
      <p:sp>
        <p:nvSpPr>
          <p:cNvPr id="8087569" name="AutoShape 17"/>
          <p:cNvSpPr>
            <a:spLocks noChangeArrowheads="1"/>
          </p:cNvSpPr>
          <p:nvPr/>
        </p:nvSpPr>
        <p:spPr bwMode="auto">
          <a:xfrm>
            <a:off x="258763" y="6062663"/>
            <a:ext cx="9450387" cy="608012"/>
          </a:xfrm>
          <a:prstGeom prst="roundRect">
            <a:avLst>
              <a:gd name="adj" fmla="val 16231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Ctr="1">
            <a:spAutoFit/>
          </a:bodyPr>
          <a:lstStyle/>
          <a:p>
            <a:endParaRPr lang="pt-BR"/>
          </a:p>
        </p:txBody>
      </p:sp>
      <p:sp>
        <p:nvSpPr>
          <p:cNvPr id="1223692" name="AutoShape 12"/>
          <p:cNvSpPr>
            <a:spLocks noChangeArrowheads="1"/>
          </p:cNvSpPr>
          <p:nvPr/>
        </p:nvSpPr>
        <p:spPr bwMode="auto">
          <a:xfrm>
            <a:off x="227013" y="6007100"/>
            <a:ext cx="9496425" cy="708025"/>
          </a:xfrm>
          <a:prstGeom prst="roundRect">
            <a:avLst>
              <a:gd name="adj" fmla="val 1623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t-BR"/>
              <a:t>Levantou-se as condições de uso das 14 rodovias federais, 7 ferrovias e 6 dutovias bem como avaliou-se a navegabilidade dos 18 principais rios que cortam a Amazônia Legal, fornecendo um diagnóstico preciso da situação atual da infra-estrutura</a:t>
            </a:r>
          </a:p>
        </p:txBody>
      </p:sp>
      <p:sp>
        <p:nvSpPr>
          <p:cNvPr id="229396" name="AutoShape 49"/>
          <p:cNvSpPr>
            <a:spLocks noChangeArrowheads="1"/>
          </p:cNvSpPr>
          <p:nvPr/>
        </p:nvSpPr>
        <p:spPr bwMode="auto">
          <a:xfrm rot="10800000">
            <a:off x="3309938" y="6002338"/>
            <a:ext cx="3313112" cy="730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t-BR" b="0"/>
          </a:p>
        </p:txBody>
      </p:sp>
      <p:sp>
        <p:nvSpPr>
          <p:cNvPr id="15" name="CaixaDeTexto 14"/>
          <p:cNvSpPr txBox="1"/>
          <p:nvPr/>
        </p:nvSpPr>
        <p:spPr>
          <a:xfrm>
            <a:off x="407988" y="1652588"/>
            <a:ext cx="387350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1200" b="0" u="sng">
                <a:cs typeface="Arial" charset="0"/>
              </a:rPr>
              <a:t>km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271588" y="1643063"/>
            <a:ext cx="917575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1200" b="0" u="sng">
                <a:cs typeface="Arial" charset="0"/>
              </a:rPr>
              <a:t>Referência</a:t>
            </a:r>
          </a:p>
        </p:txBody>
      </p:sp>
      <p:grpSp>
        <p:nvGrpSpPr>
          <p:cNvPr id="8087574" name="Group 22"/>
          <p:cNvGrpSpPr>
            <a:grpSpLocks noChangeAspect="1"/>
          </p:cNvGrpSpPr>
          <p:nvPr/>
        </p:nvGrpSpPr>
        <p:grpSpPr bwMode="auto">
          <a:xfrm>
            <a:off x="5367338" y="1549400"/>
            <a:ext cx="3811587" cy="2663825"/>
            <a:chOff x="720" y="483"/>
            <a:chExt cx="4800" cy="3354"/>
          </a:xfrm>
        </p:grpSpPr>
        <p:pic>
          <p:nvPicPr>
            <p:cNvPr id="8087575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" y="483"/>
              <a:ext cx="4800" cy="3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087576" name="Group 24"/>
            <p:cNvGrpSpPr>
              <a:grpSpLocks noChangeAspect="1"/>
            </p:cNvGrpSpPr>
            <p:nvPr/>
          </p:nvGrpSpPr>
          <p:grpSpPr bwMode="auto">
            <a:xfrm>
              <a:off x="1650" y="2844"/>
              <a:ext cx="201" cy="405"/>
              <a:chOff x="1650" y="2844"/>
              <a:chExt cx="201" cy="405"/>
            </a:xfrm>
          </p:grpSpPr>
          <p:sp>
            <p:nvSpPr>
              <p:cNvPr id="8087577" name="Freeform 25"/>
              <p:cNvSpPr>
                <a:spLocks noChangeAspect="1"/>
              </p:cNvSpPr>
              <p:nvPr/>
            </p:nvSpPr>
            <p:spPr bwMode="auto">
              <a:xfrm>
                <a:off x="1653" y="2859"/>
                <a:ext cx="189" cy="387"/>
              </a:xfrm>
              <a:custGeom>
                <a:avLst/>
                <a:gdLst/>
                <a:ahLst/>
                <a:cxnLst>
                  <a:cxn ang="0">
                    <a:pos x="0" y="387"/>
                  </a:cxn>
                  <a:cxn ang="0">
                    <a:pos x="12" y="348"/>
                  </a:cxn>
                  <a:cxn ang="0">
                    <a:pos x="63" y="330"/>
                  </a:cxn>
                  <a:cxn ang="0">
                    <a:pos x="78" y="306"/>
                  </a:cxn>
                  <a:cxn ang="0">
                    <a:pos x="96" y="279"/>
                  </a:cxn>
                  <a:cxn ang="0">
                    <a:pos x="114" y="246"/>
                  </a:cxn>
                  <a:cxn ang="0">
                    <a:pos x="132" y="207"/>
                  </a:cxn>
                  <a:cxn ang="0">
                    <a:pos x="156" y="174"/>
                  </a:cxn>
                  <a:cxn ang="0">
                    <a:pos x="174" y="135"/>
                  </a:cxn>
                  <a:cxn ang="0">
                    <a:pos x="180" y="126"/>
                  </a:cxn>
                  <a:cxn ang="0">
                    <a:pos x="189" y="69"/>
                  </a:cxn>
                  <a:cxn ang="0">
                    <a:pos x="186" y="30"/>
                  </a:cxn>
                  <a:cxn ang="0">
                    <a:pos x="174" y="0"/>
                  </a:cxn>
                </a:cxnLst>
                <a:rect l="0" t="0" r="r" b="b"/>
                <a:pathLst>
                  <a:path w="189" h="387">
                    <a:moveTo>
                      <a:pt x="0" y="387"/>
                    </a:moveTo>
                    <a:cubicBezTo>
                      <a:pt x="1" y="381"/>
                      <a:pt x="4" y="354"/>
                      <a:pt x="12" y="348"/>
                    </a:cubicBezTo>
                    <a:cubicBezTo>
                      <a:pt x="27" y="337"/>
                      <a:pt x="47" y="340"/>
                      <a:pt x="63" y="330"/>
                    </a:cubicBezTo>
                    <a:cubicBezTo>
                      <a:pt x="70" y="309"/>
                      <a:pt x="64" y="316"/>
                      <a:pt x="78" y="306"/>
                    </a:cubicBezTo>
                    <a:cubicBezTo>
                      <a:pt x="82" y="294"/>
                      <a:pt x="91" y="290"/>
                      <a:pt x="96" y="279"/>
                    </a:cubicBezTo>
                    <a:cubicBezTo>
                      <a:pt x="104" y="262"/>
                      <a:pt x="99" y="256"/>
                      <a:pt x="114" y="246"/>
                    </a:cubicBezTo>
                    <a:cubicBezTo>
                      <a:pt x="119" y="230"/>
                      <a:pt x="117" y="217"/>
                      <a:pt x="132" y="207"/>
                    </a:cubicBezTo>
                    <a:cubicBezTo>
                      <a:pt x="137" y="192"/>
                      <a:pt x="144" y="182"/>
                      <a:pt x="156" y="174"/>
                    </a:cubicBezTo>
                    <a:cubicBezTo>
                      <a:pt x="160" y="157"/>
                      <a:pt x="164" y="151"/>
                      <a:pt x="174" y="135"/>
                    </a:cubicBezTo>
                    <a:cubicBezTo>
                      <a:pt x="176" y="132"/>
                      <a:pt x="180" y="126"/>
                      <a:pt x="180" y="126"/>
                    </a:cubicBezTo>
                    <a:cubicBezTo>
                      <a:pt x="182" y="101"/>
                      <a:pt x="184" y="90"/>
                      <a:pt x="189" y="69"/>
                    </a:cubicBezTo>
                    <a:cubicBezTo>
                      <a:pt x="188" y="56"/>
                      <a:pt x="189" y="43"/>
                      <a:pt x="186" y="30"/>
                    </a:cubicBezTo>
                    <a:cubicBezTo>
                      <a:pt x="184" y="19"/>
                      <a:pt x="174" y="12"/>
                      <a:pt x="174" y="0"/>
                    </a:cubicBezTo>
                  </a:path>
                </a:pathLst>
              </a:custGeom>
              <a:noFill/>
              <a:ln w="10160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87578" name="Freeform 26"/>
              <p:cNvSpPr>
                <a:spLocks noChangeAspect="1"/>
              </p:cNvSpPr>
              <p:nvPr/>
            </p:nvSpPr>
            <p:spPr bwMode="auto">
              <a:xfrm>
                <a:off x="1650" y="3105"/>
                <a:ext cx="119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4" y="105"/>
                  </a:cxn>
                  <a:cxn ang="0">
                    <a:pos x="27" y="96"/>
                  </a:cxn>
                  <a:cxn ang="0">
                    <a:pos x="63" y="81"/>
                  </a:cxn>
                  <a:cxn ang="0">
                    <a:pos x="111" y="21"/>
                  </a:cxn>
                  <a:cxn ang="0">
                    <a:pos x="117" y="0"/>
                  </a:cxn>
                </a:cxnLst>
                <a:rect l="0" t="0" r="r" b="b"/>
                <a:pathLst>
                  <a:path w="119" h="144">
                    <a:moveTo>
                      <a:pt x="0" y="144"/>
                    </a:moveTo>
                    <a:cubicBezTo>
                      <a:pt x="10" y="129"/>
                      <a:pt x="8" y="116"/>
                      <a:pt x="24" y="105"/>
                    </a:cubicBezTo>
                    <a:cubicBezTo>
                      <a:pt x="25" y="102"/>
                      <a:pt x="24" y="98"/>
                      <a:pt x="27" y="96"/>
                    </a:cubicBezTo>
                    <a:cubicBezTo>
                      <a:pt x="32" y="92"/>
                      <a:pt x="56" y="83"/>
                      <a:pt x="63" y="81"/>
                    </a:cubicBezTo>
                    <a:cubicBezTo>
                      <a:pt x="80" y="64"/>
                      <a:pt x="94" y="33"/>
                      <a:pt x="111" y="21"/>
                    </a:cubicBezTo>
                    <a:cubicBezTo>
                      <a:pt x="119" y="9"/>
                      <a:pt x="117" y="16"/>
                      <a:pt x="117" y="0"/>
                    </a:cubicBezTo>
                  </a:path>
                </a:pathLst>
              </a:custGeom>
              <a:noFill/>
              <a:ln w="31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87579" name="Freeform 27"/>
              <p:cNvSpPr>
                <a:spLocks noChangeAspect="1"/>
              </p:cNvSpPr>
              <p:nvPr/>
            </p:nvSpPr>
            <p:spPr bwMode="auto">
              <a:xfrm>
                <a:off x="1764" y="2874"/>
                <a:ext cx="87" cy="23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87" y="33"/>
                  </a:cxn>
                  <a:cxn ang="0">
                    <a:pos x="66" y="93"/>
                  </a:cxn>
                  <a:cxn ang="0">
                    <a:pos x="48" y="153"/>
                  </a:cxn>
                  <a:cxn ang="0">
                    <a:pos x="36" y="171"/>
                  </a:cxn>
                  <a:cxn ang="0">
                    <a:pos x="15" y="204"/>
                  </a:cxn>
                  <a:cxn ang="0">
                    <a:pos x="0" y="234"/>
                  </a:cxn>
                </a:cxnLst>
                <a:rect l="0" t="0" r="r" b="b"/>
                <a:pathLst>
                  <a:path w="87" h="234">
                    <a:moveTo>
                      <a:pt x="75" y="0"/>
                    </a:moveTo>
                    <a:cubicBezTo>
                      <a:pt x="79" y="12"/>
                      <a:pt x="80" y="22"/>
                      <a:pt x="87" y="33"/>
                    </a:cubicBezTo>
                    <a:cubicBezTo>
                      <a:pt x="83" y="54"/>
                      <a:pt x="78" y="75"/>
                      <a:pt x="66" y="93"/>
                    </a:cubicBezTo>
                    <a:cubicBezTo>
                      <a:pt x="63" y="110"/>
                      <a:pt x="58" y="138"/>
                      <a:pt x="48" y="153"/>
                    </a:cubicBezTo>
                    <a:cubicBezTo>
                      <a:pt x="44" y="159"/>
                      <a:pt x="38" y="164"/>
                      <a:pt x="36" y="171"/>
                    </a:cubicBezTo>
                    <a:cubicBezTo>
                      <a:pt x="30" y="188"/>
                      <a:pt x="30" y="194"/>
                      <a:pt x="15" y="204"/>
                    </a:cubicBezTo>
                    <a:cubicBezTo>
                      <a:pt x="10" y="211"/>
                      <a:pt x="0" y="226"/>
                      <a:pt x="0" y="234"/>
                    </a:cubicBezTo>
                  </a:path>
                </a:pathLst>
              </a:custGeom>
              <a:noFill/>
              <a:ln w="22225" cap="flat" cmpd="sng">
                <a:solidFill>
                  <a:srgbClr val="00339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87580" name="Freeform 28"/>
              <p:cNvSpPr>
                <a:spLocks noChangeAspect="1"/>
              </p:cNvSpPr>
              <p:nvPr/>
            </p:nvSpPr>
            <p:spPr bwMode="auto">
              <a:xfrm>
                <a:off x="1794" y="2844"/>
                <a:ext cx="48" cy="5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9" y="51"/>
                  </a:cxn>
                  <a:cxn ang="0">
                    <a:pos x="18" y="45"/>
                  </a:cxn>
                  <a:cxn ang="0">
                    <a:pos x="36" y="39"/>
                  </a:cxn>
                  <a:cxn ang="0">
                    <a:pos x="48" y="0"/>
                  </a:cxn>
                </a:cxnLst>
                <a:rect l="0" t="0" r="r" b="b"/>
                <a:pathLst>
                  <a:path w="48" h="54">
                    <a:moveTo>
                      <a:pt x="0" y="54"/>
                    </a:moveTo>
                    <a:cubicBezTo>
                      <a:pt x="3" y="53"/>
                      <a:pt x="6" y="52"/>
                      <a:pt x="9" y="51"/>
                    </a:cubicBezTo>
                    <a:cubicBezTo>
                      <a:pt x="12" y="49"/>
                      <a:pt x="15" y="46"/>
                      <a:pt x="18" y="45"/>
                    </a:cubicBezTo>
                    <a:cubicBezTo>
                      <a:pt x="24" y="42"/>
                      <a:pt x="36" y="39"/>
                      <a:pt x="36" y="39"/>
                    </a:cubicBezTo>
                    <a:cubicBezTo>
                      <a:pt x="44" y="26"/>
                      <a:pt x="41" y="13"/>
                      <a:pt x="48" y="0"/>
                    </a:cubicBezTo>
                  </a:path>
                </a:pathLst>
              </a:custGeom>
              <a:noFill/>
              <a:ln w="22225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7" name="Retângulo 75"/>
          <p:cNvSpPr>
            <a:spLocks noChangeArrowheads="1"/>
          </p:cNvSpPr>
          <p:nvPr/>
        </p:nvSpPr>
        <p:spPr bwMode="auto">
          <a:xfrm>
            <a:off x="898525" y="2081213"/>
            <a:ext cx="153988" cy="3643312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bg2">
                <a:lumMod val="60000"/>
                <a:lumOff val="40000"/>
                <a:alpha val="74901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200" b="0">
              <a:cs typeface="Arial" charset="0"/>
            </a:endParaRPr>
          </a:p>
        </p:txBody>
      </p:sp>
      <p:sp>
        <p:nvSpPr>
          <p:cNvPr id="2" name="Retângulo 75"/>
          <p:cNvSpPr>
            <a:spLocks noChangeArrowheads="1"/>
          </p:cNvSpPr>
          <p:nvPr/>
        </p:nvSpPr>
        <p:spPr bwMode="auto">
          <a:xfrm>
            <a:off x="898525" y="4076700"/>
            <a:ext cx="153988" cy="16478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47D1FF">
                <a:alpha val="7490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200" b="0">
              <a:cs typeface="Arial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131888" y="4437063"/>
            <a:ext cx="3276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1200" b="0">
                <a:cs typeface="Arial" charset="0"/>
                <a:sym typeface="Webdings" pitchFamily="18" charset="2"/>
              </a:rPr>
              <a:t>0,8 m a 1,3 m 90% do tempo</a:t>
            </a:r>
          </a:p>
        </p:txBody>
      </p:sp>
      <p:cxnSp>
        <p:nvCxnSpPr>
          <p:cNvPr id="21" name="Conector reto 20"/>
          <p:cNvCxnSpPr/>
          <p:nvPr/>
        </p:nvCxnSpPr>
        <p:spPr bwMode="auto">
          <a:xfrm rot="5400000" flipH="1" flipV="1">
            <a:off x="969169" y="5577682"/>
            <a:ext cx="1587" cy="285750"/>
          </a:xfrm>
          <a:prstGeom prst="line">
            <a:avLst/>
          </a:prstGeom>
          <a:solidFill>
            <a:srgbClr val="9999FF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1131888" y="5581650"/>
            <a:ext cx="101917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1200" b="0">
                <a:cs typeface="Arial" charset="0"/>
                <a:sym typeface="Webdings" pitchFamily="18" charset="2"/>
              </a:rPr>
              <a:t>Brasiléia AC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 rot="5400000" flipH="1" flipV="1">
            <a:off x="969169" y="3934619"/>
            <a:ext cx="1588" cy="285750"/>
          </a:xfrm>
          <a:prstGeom prst="line">
            <a:avLst/>
          </a:prstGeom>
          <a:solidFill>
            <a:srgbClr val="9999FF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1179513" y="3933825"/>
            <a:ext cx="114617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1200" b="0">
                <a:cs typeface="Arial" charset="0"/>
                <a:sym typeface="Webdings" pitchFamily="18" charset="2"/>
              </a:rPr>
              <a:t>Cachoeira AM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 rot="5400000" flipH="1" flipV="1">
            <a:off x="969169" y="1929607"/>
            <a:ext cx="1587" cy="285750"/>
          </a:xfrm>
          <a:prstGeom prst="line">
            <a:avLst/>
          </a:prstGeom>
          <a:solidFill>
            <a:srgbClr val="9999FF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aixaDeTexto 25"/>
          <p:cNvSpPr txBox="1"/>
          <p:nvPr/>
        </p:nvSpPr>
        <p:spPr>
          <a:xfrm>
            <a:off x="1131888" y="1928813"/>
            <a:ext cx="3048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1200" b="0">
                <a:cs typeface="Arial" charset="0"/>
                <a:sym typeface="Webdings" pitchFamily="18" charset="2"/>
              </a:rPr>
              <a:t>Boca do Purús AM (confluência com o Rio Solimões)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131888" y="3286125"/>
            <a:ext cx="3276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1200" b="0">
                <a:cs typeface="Arial" charset="0"/>
                <a:sym typeface="Webdings" pitchFamily="18" charset="2"/>
              </a:rPr>
              <a:t>2,1+ m 90% do tempo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50838" y="4464050"/>
            <a:ext cx="623887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1200" b="0">
                <a:cs typeface="Arial" charset="0"/>
                <a:sym typeface="Webdings" pitchFamily="18" charset="2"/>
              </a:rPr>
              <a:t>710</a:t>
            </a:r>
          </a:p>
        </p:txBody>
      </p:sp>
      <p:sp>
        <p:nvSpPr>
          <p:cNvPr id="33" name="CaixaDeTexto 38"/>
          <p:cNvSpPr txBox="1"/>
          <p:nvPr/>
        </p:nvSpPr>
        <p:spPr>
          <a:xfrm>
            <a:off x="312738" y="3303588"/>
            <a:ext cx="623887" cy="27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1200" b="0">
                <a:cs typeface="Arial" charset="0"/>
                <a:sym typeface="Webdings" pitchFamily="18" charset="2"/>
              </a:rPr>
              <a:t>1.420</a:t>
            </a:r>
          </a:p>
        </p:txBody>
      </p:sp>
      <p:sp>
        <p:nvSpPr>
          <p:cNvPr id="3" name="CaixaDeTexto 19"/>
          <p:cNvSpPr txBox="1"/>
          <p:nvPr/>
        </p:nvSpPr>
        <p:spPr>
          <a:xfrm>
            <a:off x="1131888" y="5275263"/>
            <a:ext cx="3276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1200" b="0">
                <a:cs typeface="Arial" charset="0"/>
                <a:sym typeface="Webdings" pitchFamily="18" charset="2"/>
              </a:rPr>
              <a:t>0,8 m a 1,3 m 90% do tempo</a:t>
            </a:r>
          </a:p>
        </p:txBody>
      </p:sp>
      <p:sp>
        <p:nvSpPr>
          <p:cNvPr id="4" name="CaixaDeTexto 31"/>
          <p:cNvSpPr txBox="1"/>
          <p:nvPr/>
        </p:nvSpPr>
        <p:spPr>
          <a:xfrm>
            <a:off x="350838" y="5289550"/>
            <a:ext cx="623887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1200" b="0">
                <a:cs typeface="Arial" charset="0"/>
                <a:sym typeface="Webdings" pitchFamily="18" charset="2"/>
              </a:rPr>
              <a:t>210</a:t>
            </a:r>
          </a:p>
        </p:txBody>
      </p:sp>
      <p:cxnSp>
        <p:nvCxnSpPr>
          <p:cNvPr id="5" name="Conector reto 20"/>
          <p:cNvCxnSpPr/>
          <p:nvPr/>
        </p:nvCxnSpPr>
        <p:spPr bwMode="auto">
          <a:xfrm rot="5400000" flipH="1" flipV="1">
            <a:off x="969169" y="4955382"/>
            <a:ext cx="1587" cy="285750"/>
          </a:xfrm>
          <a:prstGeom prst="line">
            <a:avLst/>
          </a:prstGeom>
          <a:solidFill>
            <a:srgbClr val="9999FF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aixaDeTexto 21"/>
          <p:cNvSpPr txBox="1"/>
          <p:nvPr/>
        </p:nvSpPr>
        <p:spPr>
          <a:xfrm>
            <a:off x="1131888" y="4954588"/>
            <a:ext cx="1916112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1200" b="0">
                <a:cs typeface="Arial" charset="0"/>
                <a:sym typeface="Webdings" pitchFamily="18" charset="2"/>
              </a:rPr>
              <a:t>Rio Branco AC (Rio Acre)</a:t>
            </a:r>
          </a:p>
        </p:txBody>
      </p:sp>
      <p:sp>
        <p:nvSpPr>
          <p:cNvPr id="7" name="Oval 341"/>
          <p:cNvSpPr>
            <a:spLocks noChangeAspect="1" noChangeArrowheads="1"/>
          </p:cNvSpPr>
          <p:nvPr/>
        </p:nvSpPr>
        <p:spPr bwMode="auto">
          <a:xfrm>
            <a:off x="9509125" y="184150"/>
            <a:ext cx="333375" cy="29368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>
                <a:solidFill>
                  <a:srgbClr val="FFFFCC"/>
                </a:solidFill>
                <a:cs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2.375"/>
  <p:tag name="ORIGHEIGHT" val="22.875"/>
  <p:tag name="ORIGTOP" val="108"/>
  <p:tag name="ORIGLEFT" val="5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2.375"/>
  <p:tag name="ORIGHEIGHT" val="22.875"/>
  <p:tag name="ORIGTOP" val="108"/>
  <p:tag name="ORIGLEFT" val="5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2.375"/>
  <p:tag name="ORIGHEIGHT" val="22.875"/>
  <p:tag name="ORIGTOP" val="108"/>
  <p:tag name="ORIGLEFT" val="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2.375"/>
  <p:tag name="ORIGHEIGHT" val="22.875"/>
  <p:tag name="ORIGTOP" val="108"/>
  <p:tag name="ORIGLEFT" val="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heme/theme1.xml><?xml version="1.0" encoding="utf-8"?>
<a:theme xmlns:a="http://schemas.openxmlformats.org/drawingml/2006/main" name="apresentação em branco">
  <a:themeElements>
    <a:clrScheme name="apresentação em branco 2">
      <a:dk1>
        <a:srgbClr val="0099CC"/>
      </a:dk1>
      <a:lt1>
        <a:srgbClr val="FFFFFF"/>
      </a:lt1>
      <a:dk2>
        <a:srgbClr val="07355F"/>
      </a:dk2>
      <a:lt2>
        <a:srgbClr val="F2DC0E"/>
      </a:lt2>
      <a:accent1>
        <a:srgbClr val="31738B"/>
      </a:accent1>
      <a:accent2>
        <a:srgbClr val="FF8D3F"/>
      </a:accent2>
      <a:accent3>
        <a:srgbClr val="AAAEB6"/>
      </a:accent3>
      <a:accent4>
        <a:srgbClr val="DADADA"/>
      </a:accent4>
      <a:accent5>
        <a:srgbClr val="ADBCC4"/>
      </a:accent5>
      <a:accent6>
        <a:srgbClr val="E77F38"/>
      </a:accent6>
      <a:hlink>
        <a:srgbClr val="AF1B17"/>
      </a:hlink>
      <a:folHlink>
        <a:srgbClr val="62E2FC"/>
      </a:folHlink>
    </a:clrScheme>
    <a:fontScheme name="apresentação em br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FFFFF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EAEAE"/>
        </a:accent6>
        <a:hlink>
          <a:srgbClr val="80808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99CC"/>
        </a:dk1>
        <a:lt1>
          <a:srgbClr val="FFFFFF"/>
        </a:lt1>
        <a:dk2>
          <a:srgbClr val="07355F"/>
        </a:dk2>
        <a:lt2>
          <a:srgbClr val="F2DC0E"/>
        </a:lt2>
        <a:accent1>
          <a:srgbClr val="31738B"/>
        </a:accent1>
        <a:accent2>
          <a:srgbClr val="FF8D3F"/>
        </a:accent2>
        <a:accent3>
          <a:srgbClr val="AAAEB6"/>
        </a:accent3>
        <a:accent4>
          <a:srgbClr val="DADADA"/>
        </a:accent4>
        <a:accent5>
          <a:srgbClr val="ADBCC4"/>
        </a:accent5>
        <a:accent6>
          <a:srgbClr val="E77F38"/>
        </a:accent6>
        <a:hlink>
          <a:srgbClr val="AF1B17"/>
        </a:hlink>
        <a:folHlink>
          <a:srgbClr val="62E2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FF"/>
        </a:lt1>
        <a:dk2>
          <a:srgbClr val="AE1606"/>
        </a:dk2>
        <a:lt2>
          <a:srgbClr val="1B1E95"/>
        </a:lt2>
        <a:accent1>
          <a:srgbClr val="B7D0E1"/>
        </a:accent1>
        <a:accent2>
          <a:srgbClr val="F9FBB5"/>
        </a:accent2>
        <a:accent3>
          <a:srgbClr val="FFFFFF"/>
        </a:accent3>
        <a:accent4>
          <a:srgbClr val="000000"/>
        </a:accent4>
        <a:accent5>
          <a:srgbClr val="D8E4EE"/>
        </a:accent5>
        <a:accent6>
          <a:srgbClr val="E2E3A4"/>
        </a:accent6>
        <a:hlink>
          <a:srgbClr val="DB3C11"/>
        </a:hlink>
        <a:folHlink>
          <a:srgbClr val="070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Settings\claudia\Application Data\Microsoft\Modelos\Apresentação em branco.pot</Template>
  <TotalTime>38863</TotalTime>
  <Words>8943</Words>
  <Application>Microsoft Office PowerPoint</Application>
  <PresentationFormat>Papel A4 (210 x 297 mm)</PresentationFormat>
  <Paragraphs>3333</Paragraphs>
  <Slides>48</Slides>
  <Notes>29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9" baseType="lpstr">
      <vt:lpstr>Times New Roman</vt:lpstr>
      <vt:lpstr>Arial</vt:lpstr>
      <vt:lpstr>Wingdings</vt:lpstr>
      <vt:lpstr>Tahoma</vt:lpstr>
      <vt:lpstr>Times</vt:lpstr>
      <vt:lpstr>Webdings</vt:lpstr>
      <vt:lpstr>Calibri</vt:lpstr>
      <vt:lpstr>Symbol</vt:lpstr>
      <vt:lpstr>Malgun Gothic</vt:lpstr>
      <vt:lpstr>apresentação em branco</vt:lpstr>
      <vt:lpstr>Gráfico do Microsoft Graph</vt:lpstr>
      <vt:lpstr>Projeto Norte Competitivo 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Principais Produtos Estratégicos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Construção do Terminal de Múltiplo Uso (TM2) no Porto de Vila do Conde (PA)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Definição dos Graus de Impacto Sócio-Ambientais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Plano de Implementação e Próximos Passos</vt:lpstr>
      <vt:lpstr>Slide 46</vt:lpstr>
      <vt:lpstr>Slide 47</vt:lpstr>
    </vt:vector>
  </TitlesOfParts>
  <Company>Trevisan Cons. Estrat. Negócios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Padrão Trevisan</dc:title>
  <dc:creator>Helena Lisboa</dc:creator>
  <dc:description>V2001.00</dc:description>
  <cp:lastModifiedBy>ada.pereira</cp:lastModifiedBy>
  <cp:revision>1998</cp:revision>
  <cp:lastPrinted>2001-08-30T21:10:01Z</cp:lastPrinted>
  <dcterms:created xsi:type="dcterms:W3CDTF">2001-08-30T18:56:53Z</dcterms:created>
  <dcterms:modified xsi:type="dcterms:W3CDTF">2014-11-11T17:10:26Z</dcterms:modified>
  <cp:category>Andamento</cp:category>
</cp:coreProperties>
</file>