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539" r:id="rId3"/>
    <p:sldId id="563" r:id="rId4"/>
    <p:sldId id="564" r:id="rId5"/>
    <p:sldId id="565" r:id="rId6"/>
    <p:sldId id="567" r:id="rId7"/>
    <p:sldId id="569" r:id="rId8"/>
    <p:sldId id="562" r:id="rId9"/>
    <p:sldId id="568" r:id="rId10"/>
    <p:sldId id="541" r:id="rId11"/>
    <p:sldId id="542" r:id="rId12"/>
    <p:sldId id="550" r:id="rId13"/>
    <p:sldId id="553" r:id="rId14"/>
    <p:sldId id="554" r:id="rId15"/>
    <p:sldId id="552" r:id="rId16"/>
    <p:sldId id="546" r:id="rId17"/>
    <p:sldId id="436" r:id="rId18"/>
    <p:sldId id="426" r:id="rId19"/>
    <p:sldId id="556" r:id="rId20"/>
    <p:sldId id="558" r:id="rId21"/>
    <p:sldId id="559" r:id="rId22"/>
    <p:sldId id="560" r:id="rId23"/>
    <p:sldId id="497" r:id="rId24"/>
    <p:sldId id="282" r:id="rId25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00"/>
    <a:srgbClr val="95B3D7"/>
    <a:srgbClr val="9BBB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20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638418-7A68-4B88-993A-398896021CAF}" type="datetimeFigureOut">
              <a:rPr lang="pt-BR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3FB792-A80E-444C-BB4F-8096874E46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555A54-45A8-4ED8-91F3-AC47AFBD7571}" type="datetimeFigureOut">
              <a:rPr lang="pt-BR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74627D-EEB8-4A4B-ADE5-680C6766D5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890588">
              <a:defRPr/>
            </a:pPr>
            <a:fld id="{76B82FC7-CB7C-4468-8BF3-20F77DF670BE}" type="slidenum">
              <a:rPr lang="en-US" sz="1000" smtClean="0">
                <a:solidFill>
                  <a:srgbClr val="000000"/>
                </a:solidFill>
                <a:latin typeface="Times" pitchFamily="18" charset="0"/>
                <a:ea typeface="MS PGothic" pitchFamily="34" charset="-128"/>
              </a:rPr>
              <a:pPr defTabSz="890588">
                <a:defRPr/>
              </a:pPr>
              <a:t>7</a:t>
            </a:fld>
            <a:endParaRPr lang="en-US" sz="1000" smtClean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61124" name="Slide Number Placeholder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3C66B8A8-2839-40AD-9118-742EE616AC88}" type="slidenum">
              <a:rPr lang="pt-BR" sz="1200">
                <a:latin typeface="Calibri" pitchFamily="34" charset="0"/>
              </a:rPr>
              <a:pPr algn="r"/>
              <a:t>17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3172" name="Slide Number Placeholder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391ECC3-F099-40CC-B1CB-E8A91DDC27C9}" type="slidenum">
              <a:rPr lang="pt-BR" sz="1200">
                <a:latin typeface="Calibri" pitchFamily="34" charset="0"/>
              </a:rPr>
              <a:pPr algn="r"/>
              <a:t>18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3172" name="Slide Number Placeholder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391ECC3-F099-40CC-B1CB-E8A91DDC27C9}" type="slidenum">
              <a:rPr lang="pt-BR" sz="1200">
                <a:latin typeface="Calibri" pitchFamily="34" charset="0"/>
              </a:rPr>
              <a:pPr algn="r"/>
              <a:t>19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3172" name="Slide Number Placeholder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391ECC3-F099-40CC-B1CB-E8A91DDC27C9}" type="slidenum">
              <a:rPr lang="pt-BR" sz="1200">
                <a:latin typeface="Calibri" pitchFamily="34" charset="0"/>
              </a:rPr>
              <a:pPr algn="r"/>
              <a:t>20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3172" name="Slide Number Placeholder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391ECC3-F099-40CC-B1CB-E8A91DDC27C9}" type="slidenum">
              <a:rPr lang="pt-BR" sz="1200">
                <a:latin typeface="Calibri" pitchFamily="34" charset="0"/>
              </a:rPr>
              <a:pPr algn="r"/>
              <a:t>21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3172" name="Slide Number Placeholder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391ECC3-F099-40CC-B1CB-E8A91DDC27C9}" type="slidenum">
              <a:rPr lang="pt-BR" sz="1200">
                <a:latin typeface="Calibri" pitchFamily="34" charset="0"/>
              </a:rPr>
              <a:pPr algn="r"/>
              <a:t>22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1667E0-9501-4229-879F-819602142B7D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B16A2D-5DA6-4B8F-B6CA-777E9633467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28184" y="6350416"/>
            <a:ext cx="2133600" cy="365125"/>
          </a:xfrm>
          <a:prstGeom prst="rect">
            <a:avLst/>
          </a:prstGeom>
        </p:spPr>
        <p:txBody>
          <a:bodyPr/>
          <a:lstStyle/>
          <a:p>
            <a:fld id="{15942996-71C3-414F-9E1A-18378EC17C84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55576" y="6350416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063797C-D7B7-4D64-BDE5-01888CA3443A}" type="slidenum">
              <a:rPr lang="pt-BR" b="1" smtClean="0">
                <a:latin typeface="Arial Narrow" pitchFamily="34" charset="0"/>
              </a:rPr>
              <a:pPr/>
              <a:t>‹nº›</a:t>
            </a:fld>
            <a:endParaRPr lang="pt-BR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6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099C0-D187-404E-8DB2-47831F29EDF1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026986-E4F8-4367-B560-35B7F234C7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9DF46F-AA64-4538-80AC-FC254AC561AF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FA285E-4EA3-4EB0-9B82-1B4D76E2949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8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2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4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B931FB-793E-4259-8617-A4B2CA4E2840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688A25-1258-49A6-AC11-411DB13B448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4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6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9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663AF7-11F7-4266-B09C-343325D71C96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20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1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B67CE3-4DC5-4A16-8C9F-8ECAFA1613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6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6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9E123E-68EC-4435-BA65-D7D46BB60BEA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1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0A019A-C061-4F17-8707-7B100C56EC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8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2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4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58B18A-7FF3-4254-8339-CEC253E67004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81F8D3-CC7A-4BF7-AFAF-FFDBE49D64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CC6146-8410-4AA7-837C-043DD4ADD01C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A2EA98-FA5B-4483-BBD3-ED1529F4CB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AC4B5A-1F54-4665-A5F0-50BFE4B07B15}" type="datetime1">
              <a:rPr lang="pt-BR" smtClean="0"/>
              <a:pPr>
                <a:defRPr/>
              </a:pPr>
              <a:t>11/11/2014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659D63-5D1E-4938-89B4-4E1B532C45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35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67544" y="548680"/>
            <a:ext cx="8280920" cy="5688632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1200"/>
              </a:spcAft>
              <a:defRPr/>
            </a:pPr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Audiência Pública</a:t>
            </a:r>
          </a:p>
          <a:p>
            <a:pPr lvl="0" algn="ctr" fontAlgn="auto">
              <a:spcAft>
                <a:spcPts val="1200"/>
              </a:spcAft>
              <a:defRPr/>
            </a:pPr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ctr" fontAlgn="auto">
              <a:spcAft>
                <a:spcPts val="1200"/>
              </a:spcAft>
              <a:defRPr/>
            </a:pPr>
            <a:r>
              <a:rPr lang="pt-BR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Comissão de Serviços de Infraestrutura</a:t>
            </a:r>
          </a:p>
          <a:p>
            <a:pPr algn="ctr">
              <a:spcAft>
                <a:spcPts val="1200"/>
              </a:spcAft>
            </a:pPr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Senado Federal</a:t>
            </a:r>
            <a:endParaRPr lang="pt-BR" sz="3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1200"/>
              </a:spcAft>
            </a:pPr>
            <a:endParaRPr lang="pt-BR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1200"/>
              </a:spcAft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1200"/>
              </a:spcAft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Brasília, 16 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Outubro 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INICIATIVAS PARA MELHORIA DA GESTÃO</a:t>
            </a:r>
          </a:p>
          <a:p>
            <a:pPr algn="ctr">
              <a:lnSpc>
                <a:spcPct val="70000"/>
              </a:lnSpc>
            </a:pPr>
            <a:endParaRPr lang="pt-BR" sz="2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764705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71463" algn="just">
              <a:buFont typeface="Wingdings" pitchFamily="2" charset="2"/>
              <a:buChar char="q"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CRIAÇÃO DE FUNÇÕES COMISSIONADAS DO DNIT</a:t>
            </a:r>
          </a:p>
          <a:p>
            <a:pPr marL="358775" lvl="0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lvl="0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Tramita no Congresso Nacional proposta que extingue Funções Comissionadas Técnicas – FCT, Cargos Comissionados – DAS e Funções Gratificadas – FG e cria Funções Comissionadas do Departamento Nacional de Infraestrutura de Transportes – FCDNIT e FG, com vistas ao fortalecimento da estrutura organizacional do DNIT, e assim, contribuir para o bom desempenho das obras do Programa de Aceleração do Crescimento sob seus cuidados;</a:t>
            </a:r>
          </a:p>
          <a:p>
            <a:pPr marL="358775" lvl="0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lvl="0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As FCDNIT serão de exercício privativo de servidores ativos e em exercício no DNIT e destinam-se ao exercício de funções de direção, chefia e assessoramento na administração central e nas unidades descentralizadas no DNIT.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908720"/>
            <a:ext cx="9144000" cy="432048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4000" b="1" dirty="0" smtClean="0">
                <a:solidFill>
                  <a:srgbClr val="E46C0A"/>
                </a:solidFill>
                <a:latin typeface="+mj-lt"/>
                <a:cs typeface="Arial" charset="0"/>
              </a:rPr>
              <a:t>Requerimento nº 39, de 2013 – CI</a:t>
            </a:r>
          </a:p>
          <a:p>
            <a:pPr algn="ctr">
              <a:spcAft>
                <a:spcPts val="1200"/>
              </a:spcAft>
            </a:pPr>
            <a:r>
              <a:rPr lang="pt-BR" sz="3200" b="1" dirty="0" smtClean="0">
                <a:solidFill>
                  <a:srgbClr val="E46C0A"/>
                </a:solidFill>
                <a:latin typeface="+mj-lt"/>
                <a:cs typeface="Arial" charset="0"/>
              </a:rPr>
              <a:t>Senador Vital do Rêgo </a:t>
            </a:r>
          </a:p>
          <a:p>
            <a:pPr algn="ctr">
              <a:spcAft>
                <a:spcPts val="1200"/>
              </a:spcAft>
            </a:pPr>
            <a:endParaRPr lang="pt-BR" sz="4000" b="1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spcAft>
                <a:spcPts val="1200"/>
              </a:spcAft>
            </a:pPr>
            <a:r>
              <a:rPr lang="pt-BR" sz="6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Construção da Ferrovia Transnordestina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ítulo 1"/>
          <p:cNvSpPr txBox="1">
            <a:spLocks/>
          </p:cNvSpPr>
          <p:nvPr/>
        </p:nvSpPr>
        <p:spPr>
          <a:xfrm>
            <a:off x="0" y="144016"/>
            <a:ext cx="9144000" cy="476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FERROVIA NOVA TRANSNORDESTINA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00472" y="830317"/>
            <a:ext cx="876401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HISTÓRICO:</a:t>
            </a:r>
          </a:p>
          <a:p>
            <a:pPr algn="just"/>
            <a:endParaRPr lang="pt-BR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2006: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Obras iniciadas no trecho Missão Velha – Salgueiro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. Único trecho que tinha os licenciamentos ambientais necessários para início dos trabalhos.</a:t>
            </a: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2008/2009: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Início das obras nos demais trechos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. A defasagem no tempo se dá devido à elaboração do projeto básico, licenciamento ambiental e definição das regras do financiamento da obra.</a:t>
            </a: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Até 2011: obra em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ritmo normal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(27% executado). </a:t>
            </a:r>
          </a:p>
          <a:p>
            <a:pPr marL="174625" lvl="0" indent="-174625" algn="just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2012/2013: em janeiro de 2012 a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TLSA solicitou novo aporte ao financiamento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existente o que demandou longo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processo de negociação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junto aos órgãos e bancos financiadores, que culminou em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aditivo contratual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assinado em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20/09/2013.</a:t>
            </a:r>
          </a:p>
          <a:p>
            <a:pPr marL="631825" lvl="1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dirty="0" smtClean="0">
                <a:solidFill>
                  <a:srgbClr val="002060"/>
                </a:solidFill>
                <a:latin typeface="Calibri" pitchFamily="34" charset="0"/>
              </a:rPr>
              <a:t>O aditivo ao contrato estabeleceu investimentos adicionais, prazos e responsabilidades, o que permitirá a retomada das obras em ritmo adequado.</a:t>
            </a:r>
          </a:p>
          <a:p>
            <a:pPr marL="631825" lvl="1" indent="-174625" algn="just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2013: no início de setembro a TLSA iniciou processo de contratação de novas empreiteiras, após a saída da Construtora Odebrecht.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ítulo 1"/>
          <p:cNvSpPr txBox="1">
            <a:spLocks/>
          </p:cNvSpPr>
          <p:nvPr/>
        </p:nvSpPr>
        <p:spPr>
          <a:xfrm>
            <a:off x="0" y="144016"/>
            <a:ext cx="9144000" cy="476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FERROVIA NOVA TRANSNORDESTINA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00472" y="546348"/>
            <a:ext cx="87640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NOVOS PRAZOS PARA CONCLUSÃO:</a:t>
            </a:r>
          </a:p>
          <a:p>
            <a:pPr lvl="0" algn="just"/>
            <a:endParaRPr lang="pt-BR" sz="1000" b="1" dirty="0" smtClean="0">
              <a:solidFill>
                <a:srgbClr val="002060"/>
              </a:solidFill>
              <a:latin typeface="+mn-lt"/>
            </a:endParaRP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Salgueiro/PE – Trindade/PE – 163 km – até 30/09/2014 </a:t>
            </a: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002060"/>
              </a:solidFill>
              <a:latin typeface="+mn-lt"/>
            </a:endParaRP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Trindade/PE – Eliseu Martins/PI – 420 km – até 30/06/2016</a:t>
            </a: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002060"/>
              </a:solidFill>
              <a:latin typeface="+mn-lt"/>
            </a:endParaRP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Salgueiro/PE – Suape/PE –522 km – até 30/06/2016</a:t>
            </a: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002060"/>
              </a:solidFill>
              <a:latin typeface="+mn-lt"/>
            </a:endParaRP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Pecém/CE – Missão Velha/CE – 527 km – até 30/09/2016</a:t>
            </a: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VALORES:</a:t>
            </a:r>
          </a:p>
          <a:p>
            <a:pPr lvl="0" algn="just"/>
            <a:endParaRPr lang="pt-BR" sz="1000" b="1" dirty="0" smtClean="0">
              <a:solidFill>
                <a:srgbClr val="002060"/>
              </a:solidFill>
              <a:latin typeface="+mn-lt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R$ 4,5 bilhões (2004): Estimativa inicial.</a:t>
            </a: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002060"/>
              </a:solidFill>
              <a:latin typeface="+mn-lt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R$ 5,4 bilhões (2008): Valor atualizado com projeto básico.</a:t>
            </a: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endParaRPr lang="pt-BR" sz="1000" dirty="0" smtClean="0">
              <a:solidFill>
                <a:srgbClr val="002060"/>
              </a:solidFill>
              <a:latin typeface="+mn-lt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R$ 7,5 bilhões (2012): Valor atualizado. </a:t>
            </a:r>
          </a:p>
          <a:p>
            <a:pPr marL="631825" lvl="1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A elaboração de projeto executivo durante a execução da obra, o atraso nas desapropriações e o aumento dos custos da mão de obra e insumos, repercutiram em aumento dos custos do empreendimento.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ítulo 1"/>
          <p:cNvSpPr txBox="1">
            <a:spLocks/>
          </p:cNvSpPr>
          <p:nvPr/>
        </p:nvSpPr>
        <p:spPr>
          <a:xfrm>
            <a:off x="0" y="144016"/>
            <a:ext cx="9144000" cy="476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FERROVIA NOVA TRANSNORDESTINA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00472" y="798378"/>
            <a:ext cx="87640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IMPORTÂNCIA DO PROJETO:</a:t>
            </a:r>
          </a:p>
          <a:p>
            <a:pPr lvl="0" algn="just"/>
            <a:endParaRPr lang="pt-BR" sz="1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A ferrovia passará por </a:t>
            </a:r>
            <a:r>
              <a:rPr lang="pt-BR" sz="2200" b="1" dirty="0" smtClean="0">
                <a:solidFill>
                  <a:srgbClr val="002060"/>
                </a:solidFill>
                <a:latin typeface="Calibri" pitchFamily="34" charset="0"/>
              </a:rPr>
              <a:t>35 municípios 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em Pernambuco, 19 municípios no Piauí e 29 municípios no Ceará, ligando Eliseu Martins (PI) aos portos de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Suape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(PE) e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Pecém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(CE). </a:t>
            </a:r>
          </a:p>
          <a:p>
            <a:pPr lvl="0" algn="just"/>
            <a:endParaRPr lang="pt-BR" sz="1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A nova Transnordestina foi projetada para </a:t>
            </a:r>
            <a:r>
              <a:rPr lang="pt-BR" sz="2200" b="1" dirty="0" smtClean="0">
                <a:solidFill>
                  <a:srgbClr val="002060"/>
                </a:solidFill>
                <a:latin typeface="Calibri" pitchFamily="34" charset="0"/>
              </a:rPr>
              <a:t>transportar até 30 milhões de toneladas por ano 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quando da maturidade do projeto, ou seja, em um prazo de 5 anos após a sua entrada em operação. </a:t>
            </a: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endParaRPr lang="pt-BR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As principais cargas que serão transportadas, por ordem de participação: </a:t>
            </a:r>
            <a:r>
              <a:rPr lang="pt-BR" sz="2200" b="1" dirty="0" smtClean="0">
                <a:solidFill>
                  <a:srgbClr val="002060"/>
                </a:solidFill>
                <a:latin typeface="Calibri" pitchFamily="34" charset="0"/>
              </a:rPr>
              <a:t>minério de ferro, grãos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(soja, farelo de soja, milho, algodão) e </a:t>
            </a:r>
            <a:r>
              <a:rPr lang="pt-BR" sz="2200" b="1" dirty="0" smtClean="0">
                <a:solidFill>
                  <a:srgbClr val="002060"/>
                </a:solidFill>
                <a:latin typeface="Calibri" pitchFamily="34" charset="0"/>
              </a:rPr>
              <a:t>gipsita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</a:p>
          <a:p>
            <a:pPr marL="174625" indent="-174625" algn="just">
              <a:tabLst>
                <a:tab pos="174625" algn="l"/>
              </a:tabLst>
            </a:pPr>
            <a:endParaRPr lang="pt-BR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buFont typeface="Arial" pitchFamily="34" charset="0"/>
              <a:buChar char="•"/>
              <a:tabLst>
                <a:tab pos="174625" algn="l"/>
              </a:tabLst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Minérios e grãos são provenientes principalmente da região sudeste do Piauí, soja procedente da região do vale do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Gurguéia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no PI, gipsita do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pólo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gesseiro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da divisa de Pernambuco/Piauí.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ítulo 1"/>
          <p:cNvSpPr txBox="1">
            <a:spLocks/>
          </p:cNvSpPr>
          <p:nvPr/>
        </p:nvSpPr>
        <p:spPr>
          <a:xfrm>
            <a:off x="0" y="144016"/>
            <a:ext cx="9144000" cy="5486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FERROVIA NOVA TRANSNORDESTINA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052736"/>
            <a:ext cx="302433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400" b="1" dirty="0" smtClean="0">
                <a:solidFill>
                  <a:srgbClr val="002060"/>
                </a:solidFill>
                <a:latin typeface="+mn-lt"/>
              </a:rPr>
              <a:t>Extensão Total: 1.728 km (29 lotes</a:t>
            </a: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0" lvl="1"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Pernambuco: 743 km (10 lotes)</a:t>
            </a:r>
          </a:p>
          <a:p>
            <a:pPr marL="0" lvl="1"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Piauí: 392 km (7 lotes)</a:t>
            </a:r>
          </a:p>
          <a:p>
            <a:pPr marL="0" lvl="1"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Ceará: 593 km (12 lotes)</a:t>
            </a:r>
          </a:p>
          <a:p>
            <a:pPr lvl="0" algn="just">
              <a:lnSpc>
                <a:spcPct val="150000"/>
              </a:lnSpc>
            </a:pPr>
            <a:endParaRPr lang="pt-BR" sz="1000" dirty="0" smtClean="0">
              <a:solidFill>
                <a:srgbClr val="002060"/>
              </a:solidFill>
              <a:latin typeface="+mn-lt"/>
            </a:endParaRPr>
          </a:p>
          <a:p>
            <a:pPr lvl="0" algn="just">
              <a:lnSpc>
                <a:spcPct val="150000"/>
              </a:lnSpc>
            </a:pPr>
            <a:r>
              <a:rPr lang="pt-BR" sz="1400" b="1" dirty="0" smtClean="0">
                <a:solidFill>
                  <a:srgbClr val="002060"/>
                </a:solidFill>
                <a:latin typeface="+mn-lt"/>
              </a:rPr>
              <a:t>Investimento:</a:t>
            </a:r>
          </a:p>
          <a:p>
            <a:pPr marL="0" lvl="1"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R$ 7,5 bilhões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solidFill>
                  <a:srgbClr val="002060"/>
                </a:solidFill>
                <a:latin typeface="+mn-lt"/>
              </a:rPr>
              <a:t>Concluídos: 216 km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Salgueiro – Missão Velha (96 km)</a:t>
            </a:r>
            <a:endParaRPr lang="pt-BR" sz="1400" dirty="0" smtClean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02 lotes em Salgueiro – </a:t>
            </a:r>
            <a:r>
              <a:rPr lang="pt-BR" sz="1400" dirty="0" err="1" smtClean="0">
                <a:solidFill>
                  <a:srgbClr val="002060"/>
                </a:solidFill>
                <a:latin typeface="+mn-lt"/>
              </a:rPr>
              <a:t>Suape</a:t>
            </a:r>
            <a:endParaRPr lang="pt-BR" sz="14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(120km) 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solidFill>
                  <a:srgbClr val="002060"/>
                </a:solidFill>
                <a:latin typeface="+mn-lt"/>
              </a:rPr>
              <a:t>Evolução Total: 40%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Infraestrutura: 48%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Obras de Arte Especiais: 41%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Superestrutura: 24%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448330"/>
            <a:ext cx="6232038" cy="47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908720"/>
            <a:ext cx="9144000" cy="3744416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4000" b="1" dirty="0" smtClean="0">
                <a:solidFill>
                  <a:srgbClr val="E46C0A"/>
                </a:solidFill>
                <a:latin typeface="+mj-lt"/>
                <a:cs typeface="Arial" charset="0"/>
              </a:rPr>
              <a:t>Requerimento nº 43, de 2013 – CI</a:t>
            </a:r>
          </a:p>
          <a:p>
            <a:pPr algn="ctr">
              <a:spcAft>
                <a:spcPts val="1200"/>
              </a:spcAft>
            </a:pPr>
            <a:r>
              <a:rPr lang="pt-BR" sz="3200" b="1" dirty="0" smtClean="0">
                <a:solidFill>
                  <a:srgbClr val="E46C0A"/>
                </a:solidFill>
                <a:latin typeface="+mj-lt"/>
                <a:cs typeface="Arial" charset="0"/>
              </a:rPr>
              <a:t>Senador Ricardo </a:t>
            </a:r>
            <a:r>
              <a:rPr lang="pt-BR" sz="3200" b="1" dirty="0" err="1" smtClean="0">
                <a:solidFill>
                  <a:srgbClr val="E46C0A"/>
                </a:solidFill>
                <a:latin typeface="+mj-lt"/>
                <a:cs typeface="Arial" charset="0"/>
              </a:rPr>
              <a:t>Ferraço</a:t>
            </a:r>
            <a:r>
              <a:rPr lang="pt-BR" sz="4000" b="1" dirty="0" smtClean="0">
                <a:solidFill>
                  <a:srgbClr val="E46C0A"/>
                </a:solidFill>
                <a:latin typeface="+mj-lt"/>
                <a:cs typeface="Arial" charset="0"/>
              </a:rPr>
              <a:t> </a:t>
            </a:r>
          </a:p>
          <a:p>
            <a:pPr algn="ctr">
              <a:spcAft>
                <a:spcPts val="1200"/>
              </a:spcAft>
            </a:pPr>
            <a:r>
              <a:rPr lang="pt-BR" sz="6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Modelagem adotada na Concessão das Rodovias </a:t>
            </a:r>
          </a:p>
          <a:p>
            <a:pPr algn="ctr">
              <a:spcAft>
                <a:spcPts val="1200"/>
              </a:spcAft>
            </a:pPr>
            <a:r>
              <a:rPr lang="pt-BR" sz="6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BR-262 e BR-050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908720"/>
            <a:ext cx="8496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1" algn="just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DIRETRIZES DO PROGRAMA:</a:t>
            </a:r>
          </a:p>
          <a:p>
            <a:pPr marL="4763" lvl="1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 Não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pedagiar usuários em deslocamentos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urbanos;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lvl="1" algn="just"/>
            <a:endParaRPr lang="pt-BR" sz="1000" dirty="0">
              <a:solidFill>
                <a:srgbClr val="002060"/>
              </a:solidFill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Garantir ampliação tempestiva da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infraestrutura com duplicações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concluídas em 5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anos;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lvl="1" algn="just"/>
            <a:endParaRPr lang="pt-BR" sz="1000" dirty="0">
              <a:solidFill>
                <a:srgbClr val="002060"/>
              </a:solidFill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Pedágio somente será cobrado quando concessionário duplicar 10% dos trechos sob sua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responsabilidade.</a:t>
            </a:r>
          </a:p>
          <a:p>
            <a:pPr marL="4763" lvl="1" algn="just">
              <a:buFont typeface="Arial" charset="0"/>
              <a:buChar char="•"/>
            </a:pPr>
            <a:endParaRPr lang="pt-BR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763" lvl="1" algn="just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INVESTIMENTOS:</a:t>
            </a:r>
          </a:p>
          <a:p>
            <a:pPr marL="0" lvl="1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 Em 30 anos: R$ 52 bilhões (R$ 26,8 bilhões nos primeiros 5 anos)</a:t>
            </a:r>
          </a:p>
          <a:p>
            <a:pPr marL="0" lvl="1">
              <a:buFont typeface="Arial" charset="0"/>
              <a:buChar char="•"/>
            </a:pPr>
            <a:endParaRPr lang="pt-BR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1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EXTENSÃO TOTAL: 7.027 km</a:t>
            </a:r>
          </a:p>
          <a:p>
            <a:pPr marL="0" lvl="1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 Extensão da duplicação:</a:t>
            </a:r>
          </a:p>
          <a:p>
            <a:pPr marL="457200" lvl="3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PIL:  5.167 km</a:t>
            </a:r>
          </a:p>
          <a:p>
            <a:pPr marL="457200" lvl="3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PAC/DNIT: 683 km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0101" name="Retângulo 4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PROGRAMA DE INVESTIMENTO EM LOGISTICA – PIL RODOVIAS</a:t>
            </a:r>
            <a:endParaRPr lang="pt-B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902325"/>
            <a:ext cx="83533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1" algn="just">
              <a:buFont typeface="Arial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Calibri" pitchFamily="34" charset="0"/>
              </a:rPr>
              <a:t>Relação Risco x Retorno </a:t>
            </a: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adequada:</a:t>
            </a:r>
          </a:p>
          <a:p>
            <a:pPr marL="461963" lvl="3" algn="just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TIR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do Projeto: 7,2% ao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ano;</a:t>
            </a:r>
          </a:p>
          <a:p>
            <a:pPr marL="461963" lvl="3" algn="just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TIR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do Acionista: acima de 15% ao ano (já descontada a inflação e o IR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).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endParaRPr lang="pt-BR" sz="1200" dirty="0">
              <a:solidFill>
                <a:srgbClr val="002060"/>
              </a:solidFill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Calibri" pitchFamily="34" charset="0"/>
              </a:rPr>
              <a:t>Financiamento</a:t>
            </a: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 marL="461963" lvl="3" algn="just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Project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Finance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</a:p>
          <a:p>
            <a:pPr marL="461963" lvl="3" algn="just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Prazo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adequado: 5 anos carência + 20 anos para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amortização;</a:t>
            </a:r>
          </a:p>
          <a:p>
            <a:pPr marL="461963" lvl="3" algn="just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TJLP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+ até 2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%;</a:t>
            </a:r>
          </a:p>
          <a:p>
            <a:pPr marL="461963" lvl="3" algn="just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70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% do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Investimento.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endParaRPr lang="pt-BR" sz="1200" dirty="0">
              <a:solidFill>
                <a:srgbClr val="002060"/>
              </a:solidFill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Calibri" pitchFamily="34" charset="0"/>
              </a:rPr>
              <a:t>Apoio ao </a:t>
            </a:r>
            <a:r>
              <a:rPr lang="pt-BR" sz="2400" b="1" dirty="0" err="1" smtClean="0">
                <a:solidFill>
                  <a:srgbClr val="002060"/>
                </a:solidFill>
                <a:latin typeface="Calibri" pitchFamily="34" charset="0"/>
              </a:rPr>
              <a:t>Equity</a:t>
            </a: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 marL="461963" lvl="3" algn="just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Até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49% do capital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próprio.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4763" lvl="2" algn="just">
              <a:buFont typeface="Arial" charset="0"/>
              <a:buChar char="•"/>
            </a:pPr>
            <a:endParaRPr lang="pt-BR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Calibri" pitchFamily="34" charset="0"/>
              </a:rPr>
              <a:t>Simplificação do Licenciamento </a:t>
            </a: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Ambiental.</a:t>
            </a:r>
            <a:endParaRPr lang="pt-B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2149" name="Retângulo 4"/>
          <p:cNvSpPr>
            <a:spLocks noChangeArrowheads="1"/>
          </p:cNvSpPr>
          <p:nvPr/>
        </p:nvSpPr>
        <p:spPr bwMode="auto">
          <a:xfrm>
            <a:off x="0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MODELAGEM DO PROGRAMA</a:t>
            </a:r>
            <a:endParaRPr lang="pt-B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tângulo 4"/>
          <p:cNvSpPr>
            <a:spLocks noChangeArrowheads="1"/>
          </p:cNvSpPr>
          <p:nvPr/>
        </p:nvSpPr>
        <p:spPr bwMode="auto">
          <a:xfrm>
            <a:off x="0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CONCESSÃO DA BR-050</a:t>
            </a:r>
            <a:endParaRPr lang="pt-B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3257" t="6917" r="3488" b="6329"/>
          <a:stretch/>
        </p:blipFill>
        <p:spPr bwMode="auto">
          <a:xfrm>
            <a:off x="396000" y="774000"/>
            <a:ext cx="8280000" cy="5439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1148551"/>
            <a:ext cx="2808312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002060"/>
                </a:solidFill>
                <a:latin typeface="+mj-lt"/>
              </a:rPr>
              <a:t>BR-050/MG/GO (436,6 km)</a:t>
            </a:r>
          </a:p>
          <a:p>
            <a:endParaRPr lang="pt-BR" sz="1000" b="1" u="sng" dirty="0" smtClean="0">
              <a:solidFill>
                <a:srgbClr val="00206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+mj-lt"/>
              </a:rPr>
              <a:t>MG: 218,1 – Duplicada </a:t>
            </a:r>
          </a:p>
          <a:p>
            <a:r>
              <a:rPr lang="pt-BR" sz="1400" b="1" dirty="0" smtClean="0">
                <a:solidFill>
                  <a:srgbClr val="002060"/>
                </a:solidFill>
                <a:latin typeface="+mj-lt"/>
              </a:rPr>
              <a:t>(68,9 em obras de duplicação DNIT)</a:t>
            </a:r>
          </a:p>
          <a:p>
            <a:endParaRPr lang="pt-BR" sz="1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+mj-lt"/>
              </a:rPr>
              <a:t>GO: 218,5 – Pista Simples</a:t>
            </a:r>
          </a:p>
          <a:p>
            <a:r>
              <a:rPr lang="pt-BR" sz="1400" b="1" dirty="0" smtClean="0">
                <a:solidFill>
                  <a:srgbClr val="002060"/>
                </a:solidFill>
                <a:latin typeface="+mj-lt"/>
              </a:rPr>
              <a:t>(Duplicação pela Concessionária)</a:t>
            </a:r>
            <a:endParaRPr lang="pt-BR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196752"/>
            <a:ext cx="9144000" cy="3744416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4000" b="1" dirty="0" smtClean="0">
                <a:solidFill>
                  <a:srgbClr val="E46C0A"/>
                </a:solidFill>
                <a:latin typeface="+mj-lt"/>
                <a:cs typeface="Arial" charset="0"/>
              </a:rPr>
              <a:t>Requerimento nº 36, de 2013 – CI</a:t>
            </a:r>
          </a:p>
          <a:p>
            <a:pPr algn="ctr">
              <a:spcAft>
                <a:spcPts val="1200"/>
              </a:spcAft>
            </a:pPr>
            <a:r>
              <a:rPr lang="pt-BR" sz="3200" b="1" dirty="0" smtClean="0">
                <a:solidFill>
                  <a:srgbClr val="E46C0A"/>
                </a:solidFill>
                <a:latin typeface="+mj-lt"/>
                <a:cs typeface="Arial" charset="0"/>
              </a:rPr>
              <a:t>Senador Fernando Collor</a:t>
            </a:r>
            <a:r>
              <a:rPr lang="pt-BR" sz="5200" b="1" dirty="0" smtClean="0">
                <a:solidFill>
                  <a:srgbClr val="E46C0A"/>
                </a:solidFill>
                <a:latin typeface="+mj-lt"/>
                <a:cs typeface="Arial" charset="0"/>
              </a:rPr>
              <a:t> </a:t>
            </a:r>
          </a:p>
          <a:p>
            <a:pPr algn="ctr">
              <a:spcAft>
                <a:spcPts val="1200"/>
              </a:spcAft>
            </a:pPr>
            <a:r>
              <a:rPr lang="pt-BR" sz="6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Melhorias nas Estruturas Física e de Pessoal do DNIT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620688"/>
            <a:ext cx="8353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1">
              <a:lnSpc>
                <a:spcPct val="150000"/>
              </a:lnSpc>
              <a:buFont typeface="Arial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Trecho: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Cristalina/GO – Divisa MG/SP </a:t>
            </a:r>
            <a:endParaRPr lang="pt-B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763" lvl="1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Investimento previsto: 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R$ 3,03 bilhões</a:t>
            </a:r>
          </a:p>
          <a:p>
            <a:pPr marL="4763" lvl="1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Quantidade de participantes: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8</a:t>
            </a:r>
            <a:endParaRPr lang="pt-B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763" lvl="1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Vencedor: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Consórcio Planalto</a:t>
            </a:r>
            <a:endParaRPr lang="pt-B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763" lvl="1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Deságio: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42,38%</a:t>
            </a:r>
            <a:endParaRPr lang="pt-B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763" lvl="1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Previsão de assinatura do contrato: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dezembro/2013</a:t>
            </a:r>
          </a:p>
          <a:p>
            <a:pPr marL="4763" lvl="1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Prazo para projetos:</a:t>
            </a:r>
          </a:p>
          <a:p>
            <a:pPr marL="461963" lvl="2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Anteprojeto: até 2 meses após assinatura</a:t>
            </a:r>
          </a:p>
          <a:p>
            <a:pPr marL="461963" lvl="2">
              <a:lnSpc>
                <a:spcPct val="150000"/>
              </a:lnSpc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 Projeto Executivo: até 4 meses após assinatura</a:t>
            </a:r>
          </a:p>
          <a:p>
            <a:pPr marL="4763" lvl="1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Inicio das obras:</a:t>
            </a:r>
          </a:p>
          <a:p>
            <a:pPr marL="461963" lvl="2">
              <a:lnSpc>
                <a:spcPct val="150000"/>
              </a:lnSpc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 Recuperação e Manutenção: 1º  semestre de 2014</a:t>
            </a:r>
          </a:p>
          <a:p>
            <a:pPr marL="461963" lvl="2">
              <a:lnSpc>
                <a:spcPct val="150000"/>
              </a:lnSpc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 Ampliação de capacidade: 2º semestre de 2014</a:t>
            </a:r>
            <a:endParaRPr lang="pt-B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61963" lvl="2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2149" name="Retângulo 4"/>
          <p:cNvSpPr>
            <a:spLocks noChangeArrowheads="1"/>
          </p:cNvSpPr>
          <p:nvPr/>
        </p:nvSpPr>
        <p:spPr bwMode="auto">
          <a:xfrm>
            <a:off x="0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CONCESSÃO DA BR-050</a:t>
            </a:r>
            <a:endParaRPr lang="pt-B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tângulo 4"/>
          <p:cNvSpPr>
            <a:spLocks noChangeArrowheads="1"/>
          </p:cNvSpPr>
          <p:nvPr/>
        </p:nvSpPr>
        <p:spPr bwMode="auto">
          <a:xfrm>
            <a:off x="0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CONCESSÃO DA BR-262</a:t>
            </a:r>
            <a:endParaRPr lang="pt-B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2300" t="6515" r="2716" b="5863"/>
          <a:stretch/>
        </p:blipFill>
        <p:spPr bwMode="auto">
          <a:xfrm>
            <a:off x="395536" y="772264"/>
            <a:ext cx="8280000" cy="5393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1148551"/>
            <a:ext cx="30963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002060"/>
                </a:solidFill>
                <a:latin typeface="+mn-lt"/>
              </a:rPr>
              <a:t>BR-262/ES/MG (375,6 km)</a:t>
            </a:r>
          </a:p>
          <a:p>
            <a:endParaRPr lang="pt-BR" sz="1000" b="1" u="sng" dirty="0" smtClean="0">
              <a:solidFill>
                <a:srgbClr val="002060"/>
              </a:solidFill>
              <a:latin typeface="+mn-lt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ES: 180,5 – Pista Simples</a:t>
            </a:r>
          </a:p>
          <a:p>
            <a:r>
              <a:rPr lang="pt-BR" sz="1400" b="1" dirty="0" smtClean="0">
                <a:solidFill>
                  <a:srgbClr val="002060"/>
                </a:solidFill>
                <a:latin typeface="+mn-lt"/>
              </a:rPr>
              <a:t>(Duplicação pelo DNIT)</a:t>
            </a:r>
          </a:p>
          <a:p>
            <a:endParaRPr lang="pt-BR" sz="10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MG: 195,1 – Pista Simples</a:t>
            </a:r>
          </a:p>
          <a:p>
            <a:r>
              <a:rPr lang="pt-BR" sz="1400" b="1" dirty="0" smtClean="0">
                <a:solidFill>
                  <a:srgbClr val="002060"/>
                </a:solidFill>
                <a:latin typeface="+mn-lt"/>
              </a:rPr>
              <a:t>(Duplicação pela Concessionária)</a:t>
            </a:r>
          </a:p>
          <a:p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548680"/>
            <a:ext cx="83533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1" algn="just">
              <a:lnSpc>
                <a:spcPct val="150000"/>
              </a:lnSpc>
              <a:buFont typeface="Arial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Trecho: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Viana/ES (</a:t>
            </a:r>
            <a:r>
              <a:rPr lang="pt-BR" sz="2000" dirty="0" err="1" smtClean="0">
                <a:solidFill>
                  <a:srgbClr val="002060"/>
                </a:solidFill>
                <a:latin typeface="Calibri" pitchFamily="34" charset="0"/>
              </a:rPr>
              <a:t>entronc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. BR-101) – João </a:t>
            </a:r>
            <a:r>
              <a:rPr lang="pt-BR" sz="2000" dirty="0" err="1" smtClean="0">
                <a:solidFill>
                  <a:srgbClr val="002060"/>
                </a:solidFill>
                <a:latin typeface="Calibri" pitchFamily="34" charset="0"/>
              </a:rPr>
              <a:t>Molevade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/MG (</a:t>
            </a:r>
            <a:r>
              <a:rPr lang="pt-BR" sz="2000" dirty="0" err="1" smtClean="0">
                <a:solidFill>
                  <a:srgbClr val="002060"/>
                </a:solidFill>
                <a:latin typeface="Calibri" pitchFamily="34" charset="0"/>
              </a:rPr>
              <a:t>entronc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. BR-381)</a:t>
            </a:r>
          </a:p>
          <a:p>
            <a:pPr marL="4763" lvl="1" algn="just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 Investimento previsto: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R$ 2,07 bilhões </a:t>
            </a:r>
          </a:p>
          <a:p>
            <a:pPr marL="4763" lvl="1" algn="just">
              <a:lnSpc>
                <a:spcPct val="150000"/>
              </a:lnSpc>
              <a:buFont typeface="Arial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 Pontos para revisão:</a:t>
            </a:r>
          </a:p>
          <a:p>
            <a:pPr marL="461963" lvl="2" algn="just"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Garantia do benefício da duplicação no ES (obra DNIT) no prazo máximo de 5 anos, sendo 10% até o início da cobrança de pedágio;</a:t>
            </a:r>
          </a:p>
          <a:p>
            <a:pPr marL="461963" lvl="2" algn="just"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Reestudo da melhor localização para a praça de pedágio no ES visando minimizar o </a:t>
            </a:r>
            <a:r>
              <a:rPr lang="pt-BR" sz="2000" dirty="0" err="1" smtClean="0">
                <a:solidFill>
                  <a:srgbClr val="002060"/>
                </a:solidFill>
                <a:latin typeface="Calibri" pitchFamily="34" charset="0"/>
              </a:rPr>
              <a:t>pedagiamento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 do tráfego diário para Vitória;</a:t>
            </a:r>
          </a:p>
          <a:p>
            <a:pPr marL="461963" lvl="2" algn="just"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Alocação ao Poder Concedente dos impactos relativos à inexecução de obras pelo DNIT;</a:t>
            </a:r>
          </a:p>
          <a:p>
            <a:pPr marL="461963" lvl="2" algn="just"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Exclusão da cláusula que estabelece largura mínima do canteiro central em 9 metros (largura terá que respeitar as normas para rodovia Classe I-A);</a:t>
            </a:r>
          </a:p>
          <a:p>
            <a:pPr marL="461963" lvl="2" algn="just"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Revisão das premissas de tráfego;</a:t>
            </a:r>
          </a:p>
          <a:p>
            <a:pPr marL="461963" lvl="2" algn="just">
              <a:buFont typeface="Arial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Avaliação da hipótese de transferência para a União (e não para o usuário) de parte dos custos de duplicação.</a:t>
            </a:r>
          </a:p>
          <a:p>
            <a:pPr marL="461963" lvl="2" algn="just">
              <a:buFont typeface="Arial" charset="0"/>
              <a:buChar char="•"/>
            </a:pPr>
            <a:endParaRPr lang="pt-B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61963" lvl="2"/>
            <a:endParaRPr lang="pt-BR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2149" name="Retângulo 4"/>
          <p:cNvSpPr>
            <a:spLocks noChangeArrowheads="1"/>
          </p:cNvSpPr>
          <p:nvPr/>
        </p:nvSpPr>
        <p:spPr bwMode="auto">
          <a:xfrm>
            <a:off x="0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</a:rPr>
              <a:t>CONCESSÃO DA BR-262</a:t>
            </a:r>
            <a:endParaRPr lang="pt-B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ângulo de cantos arredondados 99"/>
          <p:cNvSpPr/>
          <p:nvPr/>
        </p:nvSpPr>
        <p:spPr>
          <a:xfrm>
            <a:off x="156891" y="5081385"/>
            <a:ext cx="2782252" cy="1352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BRASIL-rodo.png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6967" y="116632"/>
            <a:ext cx="6634799" cy="6612688"/>
          </a:xfrm>
          <a:prstGeom prst="rect">
            <a:avLst/>
          </a:prstGeom>
        </p:spPr>
      </p:pic>
      <p:pic>
        <p:nvPicPr>
          <p:cNvPr id="11" name="Imagem 10" descr="concessoes.pn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278" y="3252918"/>
            <a:ext cx="2725162" cy="327765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46271" y="5633178"/>
            <a:ext cx="17876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    Malha Rodoviária Federal</a:t>
            </a:r>
            <a:endParaRPr lang="pt-BR" sz="1000" b="1" dirty="0" smtClean="0"/>
          </a:p>
        </p:txBody>
      </p:sp>
      <p:cxnSp>
        <p:nvCxnSpPr>
          <p:cNvPr id="16" name="Conector reto 15"/>
          <p:cNvCxnSpPr/>
          <p:nvPr/>
        </p:nvCxnSpPr>
        <p:spPr>
          <a:xfrm>
            <a:off x="360177" y="5771277"/>
            <a:ext cx="204539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35942" y="5347704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dirty="0" smtClean="0"/>
              <a:t>Malha Hidroviária</a:t>
            </a:r>
            <a:endParaRPr lang="pt-BR" sz="1000" b="1" dirty="0" smtClean="0"/>
          </a:p>
        </p:txBody>
      </p:sp>
      <p:cxnSp>
        <p:nvCxnSpPr>
          <p:cNvPr id="18" name="Conector reto 17"/>
          <p:cNvCxnSpPr/>
          <p:nvPr/>
        </p:nvCxnSpPr>
        <p:spPr>
          <a:xfrm>
            <a:off x="360177" y="5520528"/>
            <a:ext cx="2045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97415" y="5082822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dirty="0" smtClean="0"/>
              <a:t>Portos</a:t>
            </a:r>
            <a:endParaRPr lang="pt-BR" sz="1000" b="1" dirty="0" smtClean="0"/>
          </a:p>
        </p:txBody>
      </p:sp>
      <p:pic>
        <p:nvPicPr>
          <p:cNvPr id="20" name="Imagem 19" descr="barc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9795" y="5190097"/>
            <a:ext cx="216334" cy="79200"/>
          </a:xfrm>
          <a:prstGeom prst="rect">
            <a:avLst/>
          </a:prstGeom>
        </p:spPr>
      </p:pic>
      <p:grpSp>
        <p:nvGrpSpPr>
          <p:cNvPr id="2" name="Grupo 7864"/>
          <p:cNvGrpSpPr/>
          <p:nvPr/>
        </p:nvGrpSpPr>
        <p:grpSpPr>
          <a:xfrm>
            <a:off x="2456027" y="963196"/>
            <a:ext cx="5818413" cy="5680753"/>
            <a:chOff x="2557810" y="1088020"/>
            <a:chExt cx="5818413" cy="5680753"/>
          </a:xfrm>
        </p:grpSpPr>
        <p:pic>
          <p:nvPicPr>
            <p:cNvPr id="22" name="Imagem 21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799889" y="6653837"/>
              <a:ext cx="125747" cy="46036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4843204" y="6599496"/>
              <a:ext cx="46839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Rio Grande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033056" y="6219793"/>
              <a:ext cx="50045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Porto Alegre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461191" y="5943390"/>
              <a:ext cx="40267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Imbituba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5559522" y="5716318"/>
              <a:ext cx="311443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Itajaí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548953" y="5628145"/>
              <a:ext cx="7168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São Francisco do Sul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568606" y="5437188"/>
              <a:ext cx="45236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Paranaguá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162850" y="5144089"/>
              <a:ext cx="54534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Rio de Janeiro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835009" y="5249854"/>
              <a:ext cx="371458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Santos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960069" y="5169522"/>
              <a:ext cx="365141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Itaguaí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32" name="Imagem 31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818762" y="6568389"/>
              <a:ext cx="125747" cy="46036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4872533" y="6496434"/>
              <a:ext cx="39988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 Pelotas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34" name="Imagem 33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993887" y="6267240"/>
              <a:ext cx="125747" cy="46036"/>
            </a:xfrm>
            <a:prstGeom prst="rect">
              <a:avLst/>
            </a:prstGeom>
          </p:spPr>
        </p:pic>
        <p:pic>
          <p:nvPicPr>
            <p:cNvPr id="35" name="Imagem 34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414239" y="6010620"/>
              <a:ext cx="125747" cy="46036"/>
            </a:xfrm>
            <a:prstGeom prst="rect">
              <a:avLst/>
            </a:prstGeom>
          </p:spPr>
        </p:pic>
        <p:pic>
          <p:nvPicPr>
            <p:cNvPr id="36" name="Imagem 35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489122" y="5762193"/>
              <a:ext cx="125747" cy="46036"/>
            </a:xfrm>
            <a:prstGeom prst="rect">
              <a:avLst/>
            </a:prstGeom>
          </p:spPr>
        </p:pic>
        <p:pic>
          <p:nvPicPr>
            <p:cNvPr id="37" name="Imagem 36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503671" y="5703325"/>
              <a:ext cx="125747" cy="46036"/>
            </a:xfrm>
            <a:prstGeom prst="rect">
              <a:avLst/>
            </a:prstGeom>
          </p:spPr>
        </p:pic>
        <p:pic>
          <p:nvPicPr>
            <p:cNvPr id="38" name="Imagem 37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527239" y="5506093"/>
              <a:ext cx="125747" cy="46036"/>
            </a:xfrm>
            <a:prstGeom prst="rect">
              <a:avLst/>
            </a:prstGeom>
          </p:spPr>
        </p:pic>
        <p:pic>
          <p:nvPicPr>
            <p:cNvPr id="39" name="Imagem 38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795448" y="5312222"/>
              <a:ext cx="125747" cy="46036"/>
            </a:xfrm>
            <a:prstGeom prst="rect">
              <a:avLst/>
            </a:prstGeom>
          </p:spPr>
        </p:pic>
        <p:pic>
          <p:nvPicPr>
            <p:cNvPr id="40" name="Imagem 39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097845" y="5175102"/>
              <a:ext cx="125747" cy="46036"/>
            </a:xfrm>
            <a:prstGeom prst="rect">
              <a:avLst/>
            </a:prstGeom>
          </p:spPr>
        </p:pic>
        <p:pic>
          <p:nvPicPr>
            <p:cNvPr id="41" name="Imagem 40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253365" y="5149083"/>
              <a:ext cx="125747" cy="46036"/>
            </a:xfrm>
            <a:prstGeom prst="rect">
              <a:avLst/>
            </a:prstGeom>
          </p:spPr>
        </p:pic>
        <p:sp>
          <p:nvSpPr>
            <p:cNvPr id="42" name="CaixaDeTexto 41"/>
            <p:cNvSpPr txBox="1"/>
            <p:nvPr/>
          </p:nvSpPr>
          <p:spPr>
            <a:xfrm>
              <a:off x="6442870" y="5089894"/>
              <a:ext cx="361982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Niterói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3" name="Imagem 42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930593" y="4634421"/>
              <a:ext cx="125747" cy="46036"/>
            </a:xfrm>
            <a:prstGeom prst="rect">
              <a:avLst/>
            </a:prstGeom>
          </p:spPr>
        </p:pic>
        <p:sp>
          <p:nvSpPr>
            <p:cNvPr id="44" name="CaixaDeTexto 43"/>
            <p:cNvSpPr txBox="1"/>
            <p:nvPr/>
          </p:nvSpPr>
          <p:spPr>
            <a:xfrm>
              <a:off x="6972055" y="4570845"/>
              <a:ext cx="358823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Vitória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5" name="Imagem 44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187409" y="3783245"/>
              <a:ext cx="125747" cy="46036"/>
            </a:xfrm>
            <a:prstGeom prst="rect">
              <a:avLst/>
            </a:prstGeom>
          </p:spPr>
        </p:pic>
        <p:sp>
          <p:nvSpPr>
            <p:cNvPr id="46" name="CaixaDeTexto 45"/>
            <p:cNvSpPr txBox="1"/>
            <p:nvPr/>
          </p:nvSpPr>
          <p:spPr>
            <a:xfrm>
              <a:off x="7249371" y="3719670"/>
              <a:ext cx="346189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Ilhéus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7" name="Imagem 46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304908" y="3488761"/>
              <a:ext cx="125747" cy="46036"/>
            </a:xfrm>
            <a:prstGeom prst="rect">
              <a:avLst/>
            </a:prstGeom>
          </p:spPr>
        </p:pic>
        <p:sp>
          <p:nvSpPr>
            <p:cNvPr id="48" name="CaixaDeTexto 47"/>
            <p:cNvSpPr txBox="1"/>
            <p:nvPr/>
          </p:nvSpPr>
          <p:spPr>
            <a:xfrm>
              <a:off x="7349645" y="3419562"/>
              <a:ext cx="42199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Salvador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9" name="Imagem 48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206148" y="3536580"/>
              <a:ext cx="125747" cy="46036"/>
            </a:xfrm>
            <a:prstGeom prst="rect">
              <a:avLst/>
            </a:prstGeom>
          </p:spPr>
        </p:pic>
        <p:sp>
          <p:nvSpPr>
            <p:cNvPr id="50" name="CaixaDeTexto 49"/>
            <p:cNvSpPr txBox="1"/>
            <p:nvPr/>
          </p:nvSpPr>
          <p:spPr>
            <a:xfrm>
              <a:off x="7251063" y="3517317"/>
              <a:ext cx="330395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Aratu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7832288" y="2934481"/>
              <a:ext cx="37461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Maceió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52" name="Imagem 51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84170" y="2996214"/>
              <a:ext cx="125747" cy="46036"/>
            </a:xfrm>
            <a:prstGeom prst="rect">
              <a:avLst/>
            </a:prstGeom>
          </p:spPr>
        </p:pic>
        <p:sp>
          <p:nvSpPr>
            <p:cNvPr id="53" name="CaixaDeTexto 52"/>
            <p:cNvSpPr txBox="1"/>
            <p:nvPr/>
          </p:nvSpPr>
          <p:spPr>
            <a:xfrm>
              <a:off x="7994697" y="2698224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Suape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54" name="Imagem 53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946579" y="2759957"/>
              <a:ext cx="125747" cy="46036"/>
            </a:xfrm>
            <a:prstGeom prst="rect">
              <a:avLst/>
            </a:prstGeom>
          </p:spPr>
        </p:pic>
        <p:sp>
          <p:nvSpPr>
            <p:cNvPr id="55" name="CaixaDeTexto 54"/>
            <p:cNvSpPr txBox="1"/>
            <p:nvPr/>
          </p:nvSpPr>
          <p:spPr>
            <a:xfrm>
              <a:off x="8023717" y="2619536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Recife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56" name="Imagem 55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975599" y="2696584"/>
              <a:ext cx="125747" cy="46036"/>
            </a:xfrm>
            <a:prstGeom prst="rect">
              <a:avLst/>
            </a:prstGeom>
          </p:spPr>
        </p:pic>
        <p:sp>
          <p:nvSpPr>
            <p:cNvPr id="57" name="CaixaDeTexto 56"/>
            <p:cNvSpPr txBox="1"/>
            <p:nvPr/>
          </p:nvSpPr>
          <p:spPr>
            <a:xfrm>
              <a:off x="7996988" y="2211848"/>
              <a:ext cx="320919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Natal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58" name="Imagem 57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948870" y="2280039"/>
              <a:ext cx="125747" cy="46036"/>
            </a:xfrm>
            <a:prstGeom prst="rect">
              <a:avLst/>
            </a:prstGeom>
          </p:spPr>
        </p:pic>
        <p:sp>
          <p:nvSpPr>
            <p:cNvPr id="59" name="CaixaDeTexto 58"/>
            <p:cNvSpPr txBox="1"/>
            <p:nvPr/>
          </p:nvSpPr>
          <p:spPr>
            <a:xfrm>
              <a:off x="7479427" y="1825287"/>
              <a:ext cx="41389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Fortaleza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60" name="Imagem 59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431310" y="1892327"/>
              <a:ext cx="125747" cy="46036"/>
            </a:xfrm>
            <a:prstGeom prst="rect">
              <a:avLst/>
            </a:prstGeom>
          </p:spPr>
        </p:pic>
        <p:sp>
          <p:nvSpPr>
            <p:cNvPr id="61" name="CaixaDeTexto 60"/>
            <p:cNvSpPr txBox="1"/>
            <p:nvPr/>
          </p:nvSpPr>
          <p:spPr>
            <a:xfrm>
              <a:off x="7397781" y="1739873"/>
              <a:ext cx="365141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Pecém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62" name="Imagem 61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349664" y="1808064"/>
              <a:ext cx="125747" cy="46036"/>
            </a:xfrm>
            <a:prstGeom prst="rect">
              <a:avLst/>
            </a:prstGeom>
          </p:spPr>
        </p:pic>
        <p:sp>
          <p:nvSpPr>
            <p:cNvPr id="63" name="CaixaDeTexto 62"/>
            <p:cNvSpPr txBox="1"/>
            <p:nvPr/>
          </p:nvSpPr>
          <p:spPr>
            <a:xfrm>
              <a:off x="6449121" y="1438248"/>
              <a:ext cx="333554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Itaqui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64" name="Imagem 63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401003" y="1506439"/>
              <a:ext cx="125747" cy="46036"/>
            </a:xfrm>
            <a:prstGeom prst="rect">
              <a:avLst/>
            </a:prstGeom>
          </p:spPr>
        </p:pic>
        <p:sp>
          <p:nvSpPr>
            <p:cNvPr id="65" name="CaixaDeTexto 64"/>
            <p:cNvSpPr txBox="1"/>
            <p:nvPr/>
          </p:nvSpPr>
          <p:spPr>
            <a:xfrm>
              <a:off x="5605490" y="1088020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Belém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66" name="Imagem 65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601372" y="1273788"/>
              <a:ext cx="125747" cy="46036"/>
            </a:xfrm>
            <a:prstGeom prst="rect">
              <a:avLst/>
            </a:prstGeom>
          </p:spPr>
        </p:pic>
        <p:sp>
          <p:nvSpPr>
            <p:cNvPr id="67" name="CaixaDeTexto 66"/>
            <p:cNvSpPr txBox="1"/>
            <p:nvPr/>
          </p:nvSpPr>
          <p:spPr>
            <a:xfrm>
              <a:off x="5124595" y="1167543"/>
              <a:ext cx="3754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Macapá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68" name="Imagem 67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232070" y="1172095"/>
              <a:ext cx="125747" cy="46036"/>
            </a:xfrm>
            <a:prstGeom prst="rect">
              <a:avLst/>
            </a:prstGeom>
          </p:spPr>
        </p:pic>
        <p:sp>
          <p:nvSpPr>
            <p:cNvPr id="69" name="CaixaDeTexto 68"/>
            <p:cNvSpPr txBox="1"/>
            <p:nvPr/>
          </p:nvSpPr>
          <p:spPr>
            <a:xfrm>
              <a:off x="3707006" y="1595376"/>
              <a:ext cx="488026" cy="17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Itacoatiara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0" name="Imagem 69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35874" y="1592586"/>
              <a:ext cx="125747" cy="46036"/>
            </a:xfrm>
            <a:prstGeom prst="rect">
              <a:avLst/>
            </a:prstGeom>
          </p:spPr>
        </p:pic>
        <p:sp>
          <p:nvSpPr>
            <p:cNvPr id="71" name="CaixaDeTexto 70"/>
            <p:cNvSpPr txBox="1"/>
            <p:nvPr/>
          </p:nvSpPr>
          <p:spPr>
            <a:xfrm>
              <a:off x="3250538" y="1455399"/>
              <a:ext cx="393568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Manaus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2" name="Imagem 71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526371" y="1556429"/>
              <a:ext cx="125747" cy="46036"/>
            </a:xfrm>
            <a:prstGeom prst="rect">
              <a:avLst/>
            </a:prstGeom>
          </p:spPr>
        </p:pic>
        <p:sp>
          <p:nvSpPr>
            <p:cNvPr id="73" name="CaixaDeTexto 72"/>
            <p:cNvSpPr txBox="1"/>
            <p:nvPr/>
          </p:nvSpPr>
          <p:spPr>
            <a:xfrm>
              <a:off x="2557810" y="2454937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Porto Velho</a:t>
              </a:r>
            </a:p>
          </p:txBody>
        </p:sp>
        <p:pic>
          <p:nvPicPr>
            <p:cNvPr id="74" name="Imagem 73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861070" y="2573335"/>
              <a:ext cx="125747" cy="46036"/>
            </a:xfrm>
            <a:prstGeom prst="rect">
              <a:avLst/>
            </a:prstGeom>
          </p:spPr>
        </p:pic>
        <p:pic>
          <p:nvPicPr>
            <p:cNvPr id="75" name="Imagem 74" descr="barc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403208" y="5148992"/>
              <a:ext cx="125747" cy="46036"/>
            </a:xfrm>
            <a:prstGeom prst="rect">
              <a:avLst/>
            </a:prstGeom>
          </p:spPr>
        </p:pic>
      </p:grpSp>
      <p:sp>
        <p:nvSpPr>
          <p:cNvPr id="79" name="CaixaDeTexto 78"/>
          <p:cNvSpPr txBox="1"/>
          <p:nvPr/>
        </p:nvSpPr>
        <p:spPr>
          <a:xfrm>
            <a:off x="6891868" y="231031"/>
            <a:ext cx="200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PIL RODOVIAS</a:t>
            </a:r>
            <a:endParaRPr lang="pt-BR" sz="2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upo 98"/>
          <p:cNvGrpSpPr/>
          <p:nvPr/>
        </p:nvGrpSpPr>
        <p:grpSpPr>
          <a:xfrm>
            <a:off x="1301865" y="2775891"/>
            <a:ext cx="7704856" cy="3192581"/>
            <a:chOff x="1403648" y="2900715"/>
            <a:chExt cx="7704856" cy="3192581"/>
          </a:xfrm>
        </p:grpSpPr>
        <p:pic>
          <p:nvPicPr>
            <p:cNvPr id="7" name="Imagem 6" descr="PIL-rodo.png"/>
            <p:cNvPicPr>
              <a:picLocks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301915" y="2900715"/>
              <a:ext cx="2939466" cy="2309093"/>
            </a:xfrm>
            <a:prstGeom prst="rect">
              <a:avLst/>
            </a:prstGeom>
          </p:spPr>
        </p:pic>
        <p:grpSp>
          <p:nvGrpSpPr>
            <p:cNvPr id="5" name="Grupo 9337"/>
            <p:cNvGrpSpPr/>
            <p:nvPr/>
          </p:nvGrpSpPr>
          <p:grpSpPr>
            <a:xfrm>
              <a:off x="1403648" y="3078866"/>
              <a:ext cx="7704856" cy="3014430"/>
              <a:chOff x="1403648" y="3078866"/>
              <a:chExt cx="7704856" cy="3014430"/>
            </a:xfrm>
          </p:grpSpPr>
          <p:sp>
            <p:nvSpPr>
              <p:cNvPr id="81" name="CaixaDeTexto 80"/>
              <p:cNvSpPr txBox="1"/>
              <p:nvPr/>
            </p:nvSpPr>
            <p:spPr>
              <a:xfrm>
                <a:off x="2195736" y="3645025"/>
                <a:ext cx="1224136" cy="250096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BR-163/MT – 850,9 km</a:t>
                </a:r>
              </a:p>
              <a:p>
                <a:pPr algn="ctr"/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Sinop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 – Div. MT/MS</a:t>
                </a:r>
              </a:p>
            </p:txBody>
          </p:sp>
          <p:cxnSp>
            <p:nvCxnSpPr>
              <p:cNvPr id="82" name="Conector de seta reta 81"/>
              <p:cNvCxnSpPr>
                <a:stCxn id="81" idx="3"/>
              </p:cNvCxnSpPr>
              <p:nvPr/>
            </p:nvCxnSpPr>
            <p:spPr>
              <a:xfrm flipV="1">
                <a:off x="3419872" y="3593821"/>
                <a:ext cx="907986" cy="176252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ector de seta reta 82"/>
              <p:cNvCxnSpPr/>
              <p:nvPr/>
            </p:nvCxnSpPr>
            <p:spPr>
              <a:xfrm flipV="1">
                <a:off x="3738623" y="4745620"/>
                <a:ext cx="844952" cy="428265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de seta reta 83"/>
              <p:cNvCxnSpPr/>
              <p:nvPr/>
            </p:nvCxnSpPr>
            <p:spPr>
              <a:xfrm flipV="1">
                <a:off x="2627784" y="3078866"/>
                <a:ext cx="2939639" cy="350135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de seta reta 84"/>
              <p:cNvCxnSpPr/>
              <p:nvPr/>
            </p:nvCxnSpPr>
            <p:spPr>
              <a:xfrm flipV="1">
                <a:off x="3275856" y="4103827"/>
                <a:ext cx="2181283" cy="45253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85"/>
              <p:cNvCxnSpPr/>
              <p:nvPr/>
            </p:nvCxnSpPr>
            <p:spPr>
              <a:xfrm flipV="1">
                <a:off x="3530278" y="4257448"/>
                <a:ext cx="2124372" cy="441874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CaixaDeTexto 86"/>
              <p:cNvSpPr txBox="1"/>
              <p:nvPr/>
            </p:nvSpPr>
            <p:spPr>
              <a:xfrm>
                <a:off x="1907704" y="4509120"/>
                <a:ext cx="1872208" cy="31548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t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BR-050/GO/MG – 436,6 km</a:t>
                </a:r>
              </a:p>
              <a:p>
                <a:pPr algn="ctr"/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Entr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. BR-040 (Cristalina) – Div. MG/SP</a:t>
                </a:r>
              </a:p>
            </p:txBody>
          </p:sp>
          <p:cxnSp>
            <p:nvCxnSpPr>
              <p:cNvPr id="88" name="Conector de seta reta 87"/>
              <p:cNvCxnSpPr/>
              <p:nvPr/>
            </p:nvCxnSpPr>
            <p:spPr>
              <a:xfrm flipH="1" flipV="1">
                <a:off x="6296628" y="4815069"/>
                <a:ext cx="11575" cy="1076445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CaixaDeTexto 88"/>
              <p:cNvSpPr txBox="1"/>
              <p:nvPr/>
            </p:nvSpPr>
            <p:spPr>
              <a:xfrm>
                <a:off x="6156176" y="5805264"/>
                <a:ext cx="1728192" cy="288032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t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BR-040/DF/GO/MG – 936,8 km</a:t>
                </a:r>
              </a:p>
              <a:p>
                <a:pPr algn="ctr"/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Entr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. BR-251/DF – Juiz de Fora /MG</a:t>
                </a:r>
              </a:p>
            </p:txBody>
          </p:sp>
          <p:cxnSp>
            <p:nvCxnSpPr>
              <p:cNvPr id="90" name="Conector de seta reta 89"/>
              <p:cNvCxnSpPr/>
              <p:nvPr/>
            </p:nvCxnSpPr>
            <p:spPr>
              <a:xfrm flipH="1" flipV="1">
                <a:off x="6729984" y="4242816"/>
                <a:ext cx="1021389" cy="755304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CaixaDeTexto 90"/>
              <p:cNvSpPr txBox="1"/>
              <p:nvPr/>
            </p:nvSpPr>
            <p:spPr>
              <a:xfrm>
                <a:off x="7524328" y="4653136"/>
                <a:ext cx="1453710" cy="4320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t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BR-116/MG – 816,7 km</a:t>
                </a:r>
              </a:p>
              <a:p>
                <a:pPr algn="ctr"/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Div. BA/MG (Divisa Alegre) – </a:t>
                </a:r>
                <a:br>
                  <a:rPr lang="pt-BR" sz="800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Div. MG/RJ (Além Paraíba)</a:t>
                </a:r>
              </a:p>
            </p:txBody>
          </p:sp>
          <p:cxnSp>
            <p:nvCxnSpPr>
              <p:cNvPr id="92" name="Conector de seta reta 91"/>
              <p:cNvCxnSpPr/>
              <p:nvPr/>
            </p:nvCxnSpPr>
            <p:spPr>
              <a:xfrm flipH="1" flipV="1">
                <a:off x="6667018" y="4699322"/>
                <a:ext cx="443356" cy="691980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CaixaDeTexto 92"/>
              <p:cNvSpPr txBox="1"/>
              <p:nvPr/>
            </p:nvSpPr>
            <p:spPr>
              <a:xfrm>
                <a:off x="6524609" y="5257318"/>
                <a:ext cx="2583895" cy="331922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t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BR-262/ES/MG – 375,6 km</a:t>
                </a:r>
              </a:p>
              <a:p>
                <a:pPr algn="ctr"/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Entr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. BR-101/ES - </a:t>
                </a:r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Entr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. BR-381/MG (João </a:t>
                </a:r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Monlevade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cxnSp>
            <p:nvCxnSpPr>
              <p:cNvPr id="94" name="Conector de seta reta 93"/>
              <p:cNvCxnSpPr/>
              <p:nvPr/>
            </p:nvCxnSpPr>
            <p:spPr>
              <a:xfrm flipH="1" flipV="1">
                <a:off x="7051854" y="3972154"/>
                <a:ext cx="616490" cy="248934"/>
              </a:xfrm>
              <a:prstGeom prst="straightConnector1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CaixaDeTexto 94"/>
              <p:cNvSpPr txBox="1"/>
              <p:nvPr/>
            </p:nvSpPr>
            <p:spPr>
              <a:xfrm>
                <a:off x="7308304" y="4077072"/>
                <a:ext cx="1800200" cy="36004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t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BR-101/BA – 772,3 km</a:t>
                </a:r>
              </a:p>
              <a:p>
                <a:pPr algn="ctr"/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Entr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. BA-698 (Mucuri) – </a:t>
                </a:r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Entr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. BR-324</a:t>
                </a:r>
              </a:p>
            </p:txBody>
          </p:sp>
          <p:sp>
            <p:nvSpPr>
              <p:cNvPr id="96" name="CaixaDeTexto 95"/>
              <p:cNvSpPr txBox="1"/>
              <p:nvPr/>
            </p:nvSpPr>
            <p:spPr>
              <a:xfrm>
                <a:off x="1547664" y="3969158"/>
                <a:ext cx="2232247" cy="32393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t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BR-060/153/262/DF/GO/MG – 1176,5 km</a:t>
                </a:r>
              </a:p>
              <a:p>
                <a:pPr algn="ctr"/>
                <a:r>
                  <a:rPr lang="pt-BR" sz="800" b="1" dirty="0" err="1" smtClean="0">
                    <a:latin typeface="Arial" pitchFamily="34" charset="0"/>
                    <a:cs typeface="Arial" pitchFamily="34" charset="0"/>
                  </a:rPr>
                  <a:t>Entr</a:t>
                </a:r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.BR-251(DF) – Div. MG/SP; BR-381 (Betim)</a:t>
                </a:r>
              </a:p>
            </p:txBody>
          </p:sp>
          <p:sp>
            <p:nvSpPr>
              <p:cNvPr id="97" name="CaixaDeTexto 96"/>
              <p:cNvSpPr txBox="1"/>
              <p:nvPr/>
            </p:nvSpPr>
            <p:spPr>
              <a:xfrm>
                <a:off x="3089607" y="5001601"/>
                <a:ext cx="1224136" cy="288032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t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BR-163/MS – 847,2 km</a:t>
                </a:r>
              </a:p>
              <a:p>
                <a:pPr algn="ctr"/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Div. MT/MS – MS/PR</a:t>
                </a:r>
              </a:p>
            </p:txBody>
          </p:sp>
          <p:sp>
            <p:nvSpPr>
              <p:cNvPr id="98" name="CaixaDeTexto 97"/>
              <p:cNvSpPr txBox="1"/>
              <p:nvPr/>
            </p:nvSpPr>
            <p:spPr>
              <a:xfrm>
                <a:off x="1403648" y="3212976"/>
                <a:ext cx="1465118" cy="30130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pt-BR" sz="900" b="1" dirty="0" smtClean="0">
                    <a:latin typeface="Arial" pitchFamily="34" charset="0"/>
                    <a:cs typeface="Arial" pitchFamily="34" charset="0"/>
                  </a:rPr>
                  <a:t>BR-153/GO/TO – 814,0 km</a:t>
                </a:r>
              </a:p>
              <a:p>
                <a:pPr algn="ctr"/>
                <a:r>
                  <a:rPr lang="pt-BR" sz="800" b="1" dirty="0" smtClean="0">
                    <a:latin typeface="Arial" pitchFamily="34" charset="0"/>
                    <a:cs typeface="Arial" pitchFamily="34" charset="0"/>
                  </a:rPr>
                  <a:t>Anápolis/GO – Palmas/TO</a:t>
                </a:r>
              </a:p>
            </p:txBody>
          </p:sp>
        </p:grpSp>
      </p:grpSp>
      <p:sp>
        <p:nvSpPr>
          <p:cNvPr id="101" name="CaixaDeTexto 100"/>
          <p:cNvSpPr txBox="1"/>
          <p:nvPr/>
        </p:nvSpPr>
        <p:spPr>
          <a:xfrm>
            <a:off x="294437" y="5910177"/>
            <a:ext cx="2685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dirty="0" smtClean="0"/>
              <a:t>        Concessões Rodoviárias: </a:t>
            </a:r>
            <a:r>
              <a:rPr lang="pt-BR" sz="1000" b="1" dirty="0" smtClean="0"/>
              <a:t>11.191,1 Km</a:t>
            </a:r>
            <a:endParaRPr lang="pt-BR" sz="1000" b="1" dirty="0"/>
          </a:p>
        </p:txBody>
      </p:sp>
      <p:sp>
        <p:nvSpPr>
          <p:cNvPr id="102" name="CaixaDeTexto 101"/>
          <p:cNvSpPr txBox="1"/>
          <p:nvPr/>
        </p:nvSpPr>
        <p:spPr>
          <a:xfrm>
            <a:off x="532450" y="6171959"/>
            <a:ext cx="1821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dirty="0" smtClean="0"/>
              <a:t>  PIL Rodoviário: </a:t>
            </a:r>
            <a:r>
              <a:rPr lang="pt-BR" sz="1000" b="1" dirty="0" smtClean="0"/>
              <a:t>7.026,6 KM</a:t>
            </a:r>
            <a:endParaRPr lang="pt-BR" sz="1000" b="1" dirty="0"/>
          </a:p>
        </p:txBody>
      </p:sp>
      <p:cxnSp>
        <p:nvCxnSpPr>
          <p:cNvPr id="103" name="Conector reto 102"/>
          <p:cNvCxnSpPr/>
          <p:nvPr/>
        </p:nvCxnSpPr>
        <p:spPr>
          <a:xfrm>
            <a:off x="362102" y="6042618"/>
            <a:ext cx="2045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361203" y="6304942"/>
            <a:ext cx="20488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Box 2"/>
          <p:cNvSpPr txBox="1">
            <a:spLocks noChangeArrowheads="1"/>
          </p:cNvSpPr>
          <p:nvPr/>
        </p:nvSpPr>
        <p:spPr bwMode="auto">
          <a:xfrm>
            <a:off x="0" y="3148013"/>
            <a:ext cx="9144000" cy="104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12" tIns="45205" rIns="90412" bIns="45205">
            <a:spAutoFit/>
          </a:bodyPr>
          <a:lstStyle/>
          <a:p>
            <a:pPr marL="0" lvl="1" indent="1588"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</a:rPr>
              <a:t>CÉSAR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BORGES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pt-BR" sz="24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Ministro </a:t>
            </a:r>
            <a:r>
              <a:rPr lang="pt-BR" b="1" dirty="0">
                <a:solidFill>
                  <a:schemeClr val="bg1"/>
                </a:solidFill>
              </a:rPr>
              <a:t>de Estado dos Transportes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34498" name="Imagem 5" descr="Brasão da Repúblic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3963" y="1406525"/>
            <a:ext cx="1600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499" name="Text Box 2"/>
          <p:cNvSpPr txBox="1">
            <a:spLocks noChangeArrowheads="1"/>
          </p:cNvSpPr>
          <p:nvPr/>
        </p:nvSpPr>
        <p:spPr bwMode="auto">
          <a:xfrm>
            <a:off x="0" y="4202113"/>
            <a:ext cx="91440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12" tIns="45205" rIns="90412" bIns="45205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pt-BR" sz="1500" b="1" dirty="0" smtClean="0">
                <a:solidFill>
                  <a:schemeClr val="bg1"/>
                </a:solidFill>
              </a:rPr>
              <a:t>ministro@transportes.gov.br</a:t>
            </a:r>
            <a:endParaRPr lang="pt-BR" sz="1500" b="1" dirty="0">
              <a:solidFill>
                <a:schemeClr val="bg1"/>
              </a:solidFill>
            </a:endParaRPr>
          </a:p>
          <a:p>
            <a:pPr marL="747713" lvl="1" indent="-277813" algn="ctr">
              <a:lnSpc>
                <a:spcPct val="80000"/>
              </a:lnSpc>
            </a:pPr>
            <a:endParaRPr lang="pt-BR" sz="15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80000"/>
              </a:lnSpc>
            </a:pPr>
            <a:r>
              <a:rPr lang="pt-BR" sz="1500" b="1" dirty="0">
                <a:solidFill>
                  <a:schemeClr val="bg1"/>
                </a:solidFill>
              </a:rPr>
              <a:t>Tel. (61) 2029-7001 / 7002 / 7003</a:t>
            </a:r>
          </a:p>
          <a:p>
            <a:pPr marL="747713" lvl="1" indent="-277813" algn="ctr">
              <a:lnSpc>
                <a:spcPct val="80000"/>
              </a:lnSpc>
            </a:pPr>
            <a:endParaRPr lang="pt-BR" sz="15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80000"/>
              </a:lnSpc>
            </a:pPr>
            <a:r>
              <a:rPr lang="pt-BR" sz="1500" b="1" dirty="0">
                <a:solidFill>
                  <a:schemeClr val="bg1"/>
                </a:solidFill>
              </a:rPr>
              <a:t>Fax (61) 2029-7876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MODERNIZANDO A GESTÃO INSTITUCIONAL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90872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Com o objetivo de reforçar a governança do Ministério dos Transportes, foram adotadas providências para implantar metodologias e ferramentas de gestão por resultados, apoiado pela Câmara de Políticas de Gestão, Desempenho e Competitividade - CGDC.</a:t>
            </a:r>
          </a:p>
          <a:p>
            <a:pPr marL="358775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Iniciou-se o Planejamento Estratégico Institucional do Ministério dos Transportes e de suas entidades vinculadas utilizando o Balance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</a:rPr>
              <a:t>Score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</a:rPr>
              <a:t>Card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 – BSC como metodologia para comunicar, monitorar e avaliar a execução da estratégia do MT.</a:t>
            </a:r>
          </a:p>
          <a:p>
            <a:pPr marL="358775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MODERNIZANDO A GESTÃO INSTITUCIONAL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90872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A estratégia Institucional do MT foi elaborada com foco em 4 grandes objetivos:</a:t>
            </a:r>
          </a:p>
          <a:p>
            <a:pPr marL="358775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815975" lvl="1" indent="-271463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Fortalecimento da capacidade de formulação de Planos, Programas e Estudos para o Setor de Transportes;</a:t>
            </a:r>
          </a:p>
          <a:p>
            <a:pPr marL="815975" lvl="1" indent="-271463" algn="just">
              <a:buFont typeface="Wingdings" pitchFamily="2" charset="2"/>
              <a:buChar char="§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815975" lvl="1" indent="-271463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Elevação dos padrões de desempenho do setor;</a:t>
            </a:r>
          </a:p>
          <a:p>
            <a:pPr marL="815975" lvl="1" indent="-271463" algn="just">
              <a:buFont typeface="Wingdings" pitchFamily="2" charset="2"/>
              <a:buChar char="§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815975" lvl="1" indent="-271463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Aprimoramento dos instrumentos de gestão e controle; e</a:t>
            </a:r>
          </a:p>
          <a:p>
            <a:pPr marL="815975" lvl="1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815975" lvl="1" indent="-271463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Otimização da participação da iniciativa privada (concessões e financiamentos). </a:t>
            </a:r>
          </a:p>
          <a:p>
            <a:pPr marL="358775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MODERNIZANDO A GESTÃO INSTITUCIONAL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90872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O MT estruturou um conjunto de iniciativas para garantir que sua estrutura organizacional seja alinhada à estratégia a partir da identificação dos macroprocessos do Setor. </a:t>
            </a:r>
          </a:p>
          <a:p>
            <a:pPr marL="358775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Neste sentido, a implantação de gestão orientada a processos já é considerada uma realidade, com Escritórios de Processos Implantados no MT e órgãos vinculados.</a:t>
            </a:r>
          </a:p>
          <a:p>
            <a:pPr marL="358775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MODERNIZANDO A GESTÃO INSTITUCIONAL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69269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Como resultado do processo de modernização da Gestão, o DNIT criou 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2 assessorias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diretamente vinculadas à Diretoria-Geral, sendo elas:</a:t>
            </a:r>
          </a:p>
          <a:p>
            <a:pPr marL="358775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1273175" lvl="2" indent="-271463" algn="just"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Assessoria de Gestão Estratégica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: responsável pela implantação do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</a:rPr>
              <a:t>Balanced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</a:rPr>
              <a:t>Scorecard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 (BSC) em conjunto com o Movimento Brasil Competitivo (MBC), que inclui:</a:t>
            </a:r>
          </a:p>
          <a:p>
            <a:pPr marL="1730375" lvl="3" indent="-271463" algn="just"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Elaboração do Mapa Estratégico;</a:t>
            </a:r>
          </a:p>
          <a:p>
            <a:pPr marL="1730375" lvl="3" indent="-271463" algn="just"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Monitoramento de indicadores de desempenho; e</a:t>
            </a:r>
          </a:p>
          <a:p>
            <a:pPr marL="1730375" lvl="3" indent="-271463" algn="just"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Acompanhamento de iniciativas tais como escritório de gerenciamento de iniciativas e </a:t>
            </a:r>
            <a:r>
              <a:rPr lang="pt-BR" sz="2000" dirty="0" err="1" smtClean="0">
                <a:solidFill>
                  <a:srgbClr val="002060"/>
                </a:solidFill>
                <a:latin typeface="+mn-lt"/>
              </a:rPr>
              <a:t>BR-Legal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1730375" lvl="3" indent="-271463" algn="just"/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marL="1273175" lvl="2" indent="-271463" algn="just"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Escritório de Gerenciamento de Processos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: responsável pelo mapeamento e aperfeiçoamento dos principais processos do DNIT, por intermédio de contratação de empresa especializada.</a:t>
            </a:r>
          </a:p>
        </p:txBody>
      </p:sp>
    </p:spTree>
    <p:extLst>
      <p:ext uri="{BB962C8B-B14F-4D97-AF65-F5344CB8AC3E}">
        <p14:creationId xmlns:p14="http://schemas.microsoft.com/office/powerpoint/2010/main" xmlns="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/>
          <p:cNvSpPr/>
          <p:nvPr/>
        </p:nvSpPr>
        <p:spPr>
          <a:xfrm>
            <a:off x="11113" y="1484313"/>
            <a:ext cx="9144000" cy="3816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1588" y="5300663"/>
            <a:ext cx="9144000" cy="15573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solidFill>
                <a:prstClr val="white"/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0" y="-1588"/>
            <a:ext cx="9144000" cy="1484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95" name="Retângulo de cantos arredondados 94"/>
          <p:cNvSpPr/>
          <p:nvPr/>
        </p:nvSpPr>
        <p:spPr>
          <a:xfrm>
            <a:off x="7712383" y="5491524"/>
            <a:ext cx="1413321" cy="134076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>
              <a:solidFill>
                <a:prstClr val="white"/>
              </a:solidFill>
            </a:endParaRPr>
          </a:p>
        </p:txBody>
      </p:sp>
      <p:sp>
        <p:nvSpPr>
          <p:cNvPr id="4103" name="TextBox 32"/>
          <p:cNvSpPr txBox="1">
            <a:spLocks noChangeArrowheads="1"/>
          </p:cNvSpPr>
          <p:nvPr/>
        </p:nvSpPr>
        <p:spPr bwMode="auto">
          <a:xfrm>
            <a:off x="7685396" y="5300663"/>
            <a:ext cx="11160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1000" b="1" i="1">
                <a:solidFill>
                  <a:srgbClr val="000000"/>
                </a:solidFill>
                <a:latin typeface="Calibri" pitchFamily="34" charset="0"/>
              </a:rPr>
              <a:t>AMBIENTE</a:t>
            </a:r>
          </a:p>
        </p:txBody>
      </p:sp>
      <p:sp>
        <p:nvSpPr>
          <p:cNvPr id="84" name="Retângulo de cantos arredondados 83"/>
          <p:cNvSpPr/>
          <p:nvPr/>
        </p:nvSpPr>
        <p:spPr>
          <a:xfrm>
            <a:off x="5148064" y="5495925"/>
            <a:ext cx="253748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>
              <a:solidFill>
                <a:prstClr val="white"/>
              </a:solidFill>
            </a:endParaRPr>
          </a:p>
        </p:txBody>
      </p:sp>
      <p:sp>
        <p:nvSpPr>
          <p:cNvPr id="4106" name="TextBox 32"/>
          <p:cNvSpPr txBox="1">
            <a:spLocks noChangeArrowheads="1"/>
          </p:cNvSpPr>
          <p:nvPr/>
        </p:nvSpPr>
        <p:spPr bwMode="auto">
          <a:xfrm>
            <a:off x="5705783" y="5300663"/>
            <a:ext cx="17637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pt-BR" sz="1000" b="1" i="1">
                <a:solidFill>
                  <a:srgbClr val="000000"/>
                </a:solidFill>
                <a:latin typeface="Calibri" pitchFamily="34" charset="0"/>
              </a:rPr>
              <a:t>PESSOAS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248006" y="5629073"/>
            <a:ext cx="1170633" cy="1082325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prstClr val="white">
                    <a:lumMod val="95000"/>
                  </a:prstClr>
                </a:solidFill>
              </a:rPr>
              <a:t>IMPLANTAR A GESTÃO POR COMPETÊNCIAS</a:t>
            </a:r>
          </a:p>
        </p:txBody>
      </p:sp>
      <p:sp>
        <p:nvSpPr>
          <p:cNvPr id="5193" name="Retângulo 94"/>
          <p:cNvSpPr>
            <a:spLocks noChangeArrowheads="1"/>
          </p:cNvSpPr>
          <p:nvPr/>
        </p:nvSpPr>
        <p:spPr bwMode="auto">
          <a:xfrm>
            <a:off x="-22721" y="2456385"/>
            <a:ext cx="346249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FOCO DE ATUAÇÃO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83" name="Retângulo de cantos arredondados 82"/>
          <p:cNvSpPr/>
          <p:nvPr/>
        </p:nvSpPr>
        <p:spPr>
          <a:xfrm>
            <a:off x="168361" y="5518150"/>
            <a:ext cx="4968552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>
              <a:solidFill>
                <a:prstClr val="white"/>
              </a:solidFill>
            </a:endParaRPr>
          </a:p>
        </p:txBody>
      </p:sp>
      <p:sp>
        <p:nvSpPr>
          <p:cNvPr id="4112" name="TextBox 32"/>
          <p:cNvSpPr txBox="1">
            <a:spLocks noChangeArrowheads="1"/>
          </p:cNvSpPr>
          <p:nvPr/>
        </p:nvSpPr>
        <p:spPr bwMode="auto">
          <a:xfrm>
            <a:off x="519421" y="5300663"/>
            <a:ext cx="1368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pt-BR" sz="1000" b="1" i="1">
                <a:solidFill>
                  <a:srgbClr val="000000"/>
                </a:solidFill>
                <a:latin typeface="Calibri" pitchFamily="34" charset="0"/>
              </a:rPr>
              <a:t> GOVERNANÇA</a:t>
            </a:r>
          </a:p>
        </p:txBody>
      </p:sp>
      <p:sp>
        <p:nvSpPr>
          <p:cNvPr id="81" name="Rounded Rectangle 50"/>
          <p:cNvSpPr/>
          <p:nvPr/>
        </p:nvSpPr>
        <p:spPr>
          <a:xfrm>
            <a:off x="1583462" y="5640648"/>
            <a:ext cx="1111652" cy="1082325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prstClr val="white">
                    <a:lumMod val="95000"/>
                  </a:prstClr>
                </a:solidFill>
              </a:rPr>
              <a:t>INTEGRAR OS SISTEMAS DE INFORMAÇÕES</a:t>
            </a:r>
          </a:p>
        </p:txBody>
      </p:sp>
      <p:sp>
        <p:nvSpPr>
          <p:cNvPr id="90" name="Retângulo 94"/>
          <p:cNvSpPr>
            <a:spLocks noChangeArrowheads="1"/>
          </p:cNvSpPr>
          <p:nvPr/>
        </p:nvSpPr>
        <p:spPr bwMode="auto">
          <a:xfrm>
            <a:off x="-35995" y="-65631"/>
            <a:ext cx="346249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RESULTADOS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0" name="Rounded Rectangle 51"/>
          <p:cNvSpPr/>
          <p:nvPr/>
        </p:nvSpPr>
        <p:spPr>
          <a:xfrm>
            <a:off x="229218" y="5640648"/>
            <a:ext cx="1318446" cy="1082325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prstClr val="white">
                    <a:lumMod val="95000"/>
                  </a:prstClr>
                </a:solidFill>
              </a:rPr>
              <a:t>ALINHAR A ESTRUTURA ORGANIZACIONAL À ESTRATÉGIA</a:t>
            </a:r>
          </a:p>
        </p:txBody>
      </p:sp>
      <p:sp>
        <p:nvSpPr>
          <p:cNvPr id="136" name="Rounded Rectangle 49"/>
          <p:cNvSpPr/>
          <p:nvPr/>
        </p:nvSpPr>
        <p:spPr>
          <a:xfrm>
            <a:off x="3875593" y="5640648"/>
            <a:ext cx="1224136" cy="1082325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prstClr val="white"/>
                </a:solidFill>
              </a:rPr>
              <a:t>ASSEGURAR A </a:t>
            </a:r>
            <a:r>
              <a:rPr lang="pt-BR" sz="1000" b="1" dirty="0" smtClean="0">
                <a:solidFill>
                  <a:prstClr val="white"/>
                </a:solidFill>
              </a:rPr>
              <a:t>TRANSPARÊNCIA </a:t>
            </a:r>
            <a:r>
              <a:rPr lang="pt-BR" sz="1000" b="1" dirty="0">
                <a:solidFill>
                  <a:prstClr val="white"/>
                </a:solidFill>
              </a:rPr>
              <a:t>DA GESTÃO</a:t>
            </a:r>
          </a:p>
        </p:txBody>
      </p:sp>
      <p:sp>
        <p:nvSpPr>
          <p:cNvPr id="91" name="Retângulo 94"/>
          <p:cNvSpPr>
            <a:spLocks noChangeArrowheads="1"/>
          </p:cNvSpPr>
          <p:nvPr/>
        </p:nvSpPr>
        <p:spPr bwMode="auto">
          <a:xfrm>
            <a:off x="-94729" y="5189850"/>
            <a:ext cx="34624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ORGANIZAÇÃO</a:t>
            </a:r>
            <a:r>
              <a:rPr lang="pt-BR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pt-BR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INTERNA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122" name="Rounded Rectangle 33"/>
          <p:cNvSpPr/>
          <p:nvPr/>
        </p:nvSpPr>
        <p:spPr>
          <a:xfrm>
            <a:off x="7780119" y="5592029"/>
            <a:ext cx="1296032" cy="1082325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prstClr val="white"/>
                </a:solidFill>
              </a:rPr>
              <a:t>APRIMORAR O AMBIENTE </a:t>
            </a:r>
            <a:r>
              <a:rPr lang="pt-BR" sz="1000" b="1" dirty="0" smtClean="0">
                <a:solidFill>
                  <a:prstClr val="white"/>
                </a:solidFill>
              </a:rPr>
              <a:t>ORGANIZACIONAL</a:t>
            </a:r>
            <a:endParaRPr lang="pt-BR" sz="700" b="1" dirty="0">
              <a:solidFill>
                <a:prstClr val="white"/>
              </a:solidFill>
            </a:endParaRPr>
          </a:p>
        </p:txBody>
      </p:sp>
      <p:sp>
        <p:nvSpPr>
          <p:cNvPr id="129" name="Seta para a direita 64"/>
          <p:cNvSpPr/>
          <p:nvPr/>
        </p:nvSpPr>
        <p:spPr>
          <a:xfrm>
            <a:off x="2951163" y="3251200"/>
            <a:ext cx="217487" cy="10080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7" name="Rounded Rectangle 49"/>
          <p:cNvSpPr/>
          <p:nvPr/>
        </p:nvSpPr>
        <p:spPr>
          <a:xfrm>
            <a:off x="2743225" y="5641514"/>
            <a:ext cx="1082141" cy="1082325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prstClr val="white"/>
                </a:solidFill>
              </a:rPr>
              <a:t>IMPLANTAR A GESTÃO POR RESULTADOS</a:t>
            </a: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539750" y="2603500"/>
            <a:ext cx="2349500" cy="2376488"/>
          </a:xfrm>
          <a:prstGeom prst="roundRect">
            <a:avLst>
              <a:gd name="adj" fmla="val 1001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>
              <a:solidFill>
                <a:prstClr val="white"/>
              </a:solidFill>
            </a:endParaRPr>
          </a:p>
        </p:txBody>
      </p:sp>
      <p:sp>
        <p:nvSpPr>
          <p:cNvPr id="62" name="Rounded Rectangle 6"/>
          <p:cNvSpPr/>
          <p:nvPr/>
        </p:nvSpPr>
        <p:spPr>
          <a:xfrm>
            <a:off x="251520" y="44624"/>
            <a:ext cx="8792834" cy="458233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MISSÃO:  IMPLEMENTAR A POLÍTICA  DE INFRAESTRUTURA DE TRANSPORTES CONTRIBUINDO PARA O DESENVOLVIMENTO SUSTENTÁVEL DO PAÍS </a:t>
            </a:r>
            <a:endParaRPr lang="pt-BR" dirty="0"/>
          </a:p>
        </p:txBody>
      </p:sp>
      <p:sp>
        <p:nvSpPr>
          <p:cNvPr id="63" name="Rounded Rectangle 6">
            <a:hlinkClick r:id="rId3" action="ppaction://hlinksldjump"/>
          </p:cNvPr>
          <p:cNvSpPr/>
          <p:nvPr/>
        </p:nvSpPr>
        <p:spPr>
          <a:xfrm>
            <a:off x="2268538" y="574675"/>
            <a:ext cx="4824412" cy="650875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pt-BR" sz="1100" b="1" dirty="0">
                <a:solidFill>
                  <a:prstClr val="black"/>
                </a:solidFill>
              </a:rPr>
              <a:t>VISÃO: </a:t>
            </a:r>
            <a:r>
              <a:rPr lang="pt-BR" sz="1100" b="1" dirty="0">
                <a:solidFill>
                  <a:srgbClr val="000000"/>
                </a:solidFill>
                <a:ea typeface="ＭＳ Ｐゴシック" pitchFamily="34" charset="-128"/>
              </a:rPr>
              <a:t>SER RECONHECIDO PELA QUALIDADE NA GESTÃO E OFERTA DE UMA INFRAESTRUTURA DE TRANSPORTES COM PADRÕES INTERNACIONAIS DE EXCELÊNCIA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 b="1" dirty="0">
              <a:solidFill>
                <a:prstClr val="black"/>
              </a:solidFill>
            </a:endParaRPr>
          </a:p>
        </p:txBody>
      </p:sp>
      <p:sp>
        <p:nvSpPr>
          <p:cNvPr id="65" name="Rounded Rectangle 27"/>
          <p:cNvSpPr/>
          <p:nvPr/>
        </p:nvSpPr>
        <p:spPr>
          <a:xfrm>
            <a:off x="660676" y="2868739"/>
            <a:ext cx="2133323" cy="609908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smtClean="0">
                <a:solidFill>
                  <a:sysClr val="windowText" lastClr="000000"/>
                </a:solidFill>
                <a:hlinkClick r:id="rId4" action="ppaction://hlinksldjump"/>
              </a:rPr>
              <a:t>IMPLANTAR</a:t>
            </a:r>
            <a:r>
              <a:rPr lang="pt-BR" sz="1100" b="1" dirty="0" smtClean="0">
                <a:solidFill>
                  <a:sysClr val="windowText" lastClr="000000"/>
                </a:solidFill>
              </a:rPr>
              <a:t> </a:t>
            </a:r>
            <a:r>
              <a:rPr lang="pt-BR" sz="1100" b="1" dirty="0">
                <a:solidFill>
                  <a:sysClr val="windowText" lastClr="000000"/>
                </a:solidFill>
              </a:rPr>
              <a:t>UM MODELO DE PLANEJAMENTO INTEGRADO</a:t>
            </a:r>
          </a:p>
        </p:txBody>
      </p:sp>
      <p:sp>
        <p:nvSpPr>
          <p:cNvPr id="88" name="Rounded Rectangle 27"/>
          <p:cNvSpPr/>
          <p:nvPr/>
        </p:nvSpPr>
        <p:spPr>
          <a:xfrm>
            <a:off x="660676" y="4236891"/>
            <a:ext cx="2133323" cy="670824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ysClr val="windowText" lastClr="000000"/>
                </a:solidFill>
              </a:rPr>
              <a:t>PROMOVER A INOVAÇÃO</a:t>
            </a:r>
          </a:p>
        </p:txBody>
      </p:sp>
      <p:sp>
        <p:nvSpPr>
          <p:cNvPr id="93" name="TextBox 32"/>
          <p:cNvSpPr txBox="1">
            <a:spLocks noChangeArrowheads="1"/>
          </p:cNvSpPr>
          <p:nvPr/>
        </p:nvSpPr>
        <p:spPr bwMode="auto">
          <a:xfrm>
            <a:off x="815975" y="2606675"/>
            <a:ext cx="1800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1000" b="1" i="1">
                <a:solidFill>
                  <a:srgbClr val="000000"/>
                </a:solidFill>
                <a:latin typeface="Calibri" pitchFamily="34" charset="0"/>
              </a:rPr>
              <a:t>PLANEJAMENTO </a:t>
            </a:r>
          </a:p>
        </p:txBody>
      </p:sp>
      <p:sp>
        <p:nvSpPr>
          <p:cNvPr id="102" name="Rounded Rectangle 27"/>
          <p:cNvSpPr/>
          <p:nvPr/>
        </p:nvSpPr>
        <p:spPr>
          <a:xfrm>
            <a:off x="661016" y="3555043"/>
            <a:ext cx="2133086" cy="60984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</a:rPr>
              <a:t>APRIMORAR A GESTÃO SOCIOAMBIENTAL</a:t>
            </a:r>
          </a:p>
        </p:txBody>
      </p:sp>
      <p:sp>
        <p:nvSpPr>
          <p:cNvPr id="112" name="Retângulo de cantos arredondados 111"/>
          <p:cNvSpPr/>
          <p:nvPr/>
        </p:nvSpPr>
        <p:spPr>
          <a:xfrm>
            <a:off x="466725" y="1531938"/>
            <a:ext cx="8137525" cy="777875"/>
          </a:xfrm>
          <a:prstGeom prst="roundRect">
            <a:avLst>
              <a:gd name="adj" fmla="val 1001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 b="1">
              <a:solidFill>
                <a:prstClr val="white"/>
              </a:solidFill>
            </a:endParaRPr>
          </a:p>
        </p:txBody>
      </p:sp>
      <p:sp>
        <p:nvSpPr>
          <p:cNvPr id="113" name="Rounded Rectangle 27"/>
          <p:cNvSpPr/>
          <p:nvPr/>
        </p:nvSpPr>
        <p:spPr>
          <a:xfrm>
            <a:off x="539750" y="1722472"/>
            <a:ext cx="1944000" cy="5544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ysClr val="windowText" lastClr="000000"/>
                </a:solidFill>
              </a:rPr>
              <a:t>AMPLIAR A MALHA VIÁRIA FEDERAL</a:t>
            </a:r>
          </a:p>
        </p:txBody>
      </p:sp>
      <p:sp>
        <p:nvSpPr>
          <p:cNvPr id="114" name="Rounded Rectangle 27"/>
          <p:cNvSpPr/>
          <p:nvPr/>
        </p:nvSpPr>
        <p:spPr>
          <a:xfrm>
            <a:off x="4572000" y="1747672"/>
            <a:ext cx="1944000" cy="5040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ysClr val="windowText" lastClr="000000"/>
                </a:solidFill>
              </a:rPr>
              <a:t>ASSEGURAR A MANUTENÇÃO DA MALHA VIÁRIA</a:t>
            </a:r>
          </a:p>
        </p:txBody>
      </p:sp>
      <p:sp>
        <p:nvSpPr>
          <p:cNvPr id="115" name="Rounded Rectangle 27"/>
          <p:cNvSpPr/>
          <p:nvPr/>
        </p:nvSpPr>
        <p:spPr>
          <a:xfrm>
            <a:off x="6588224" y="1755620"/>
            <a:ext cx="1944000" cy="5040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</a:rPr>
              <a:t>CONTRIBUIR PARA A SEGURANÇA DOS USUÁRIOS</a:t>
            </a:r>
          </a:p>
        </p:txBody>
      </p:sp>
      <p:sp>
        <p:nvSpPr>
          <p:cNvPr id="116" name="Rounded Rectangle 27"/>
          <p:cNvSpPr/>
          <p:nvPr/>
        </p:nvSpPr>
        <p:spPr>
          <a:xfrm>
            <a:off x="2555776" y="1710597"/>
            <a:ext cx="1944000" cy="5544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ysClr val="windowText" lastClr="000000"/>
                </a:solidFill>
              </a:rPr>
              <a:t>ELEVAR O NÍVEL DE SERVIÇO DAS VIAS</a:t>
            </a:r>
          </a:p>
        </p:txBody>
      </p:sp>
      <p:sp>
        <p:nvSpPr>
          <p:cNvPr id="117" name="Retângulo de cantos arredondados 116"/>
          <p:cNvSpPr/>
          <p:nvPr/>
        </p:nvSpPr>
        <p:spPr>
          <a:xfrm>
            <a:off x="3203575" y="2603500"/>
            <a:ext cx="2736850" cy="2492375"/>
          </a:xfrm>
          <a:prstGeom prst="roundRect">
            <a:avLst>
              <a:gd name="adj" fmla="val 1001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>
              <a:solidFill>
                <a:prstClr val="white"/>
              </a:solidFill>
            </a:endParaRPr>
          </a:p>
        </p:txBody>
      </p:sp>
      <p:sp>
        <p:nvSpPr>
          <p:cNvPr id="118" name="Rounded Rectangle 48"/>
          <p:cNvSpPr/>
          <p:nvPr/>
        </p:nvSpPr>
        <p:spPr>
          <a:xfrm>
            <a:off x="3420691" y="3555278"/>
            <a:ext cx="2358567" cy="670824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ysClr val="windowText" lastClr="000000"/>
                </a:solidFill>
              </a:rPr>
              <a:t>ASSEGURAR</a:t>
            </a:r>
            <a:r>
              <a:rPr lang="pt-BR" sz="1200" b="1" dirty="0">
                <a:solidFill>
                  <a:schemeClr val="tx1"/>
                </a:solidFill>
              </a:rPr>
              <a:t> A CELERIDADE E QUALIDADE DAS CONTRATAÇÕES</a:t>
            </a:r>
          </a:p>
        </p:txBody>
      </p:sp>
      <p:sp>
        <p:nvSpPr>
          <p:cNvPr id="119" name="TextBox 32"/>
          <p:cNvSpPr txBox="1">
            <a:spLocks noChangeArrowheads="1"/>
          </p:cNvSpPr>
          <p:nvPr/>
        </p:nvSpPr>
        <p:spPr bwMode="auto">
          <a:xfrm>
            <a:off x="3635375" y="2592388"/>
            <a:ext cx="18002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1000" b="1" i="1">
                <a:solidFill>
                  <a:srgbClr val="000000"/>
                </a:solidFill>
                <a:latin typeface="Calibri" pitchFamily="34" charset="0"/>
              </a:rPr>
              <a:t>CONTRATAÇÃO</a:t>
            </a:r>
          </a:p>
        </p:txBody>
      </p:sp>
      <p:sp>
        <p:nvSpPr>
          <p:cNvPr id="120" name="Rounded Rectangle 48"/>
          <p:cNvSpPr/>
          <p:nvPr/>
        </p:nvSpPr>
        <p:spPr>
          <a:xfrm>
            <a:off x="3437569" y="4310470"/>
            <a:ext cx="2358567" cy="670824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APRIMORAR O CONHECIMENTO  SOBRE O MERCADO</a:t>
            </a:r>
          </a:p>
        </p:txBody>
      </p:sp>
      <p:sp>
        <p:nvSpPr>
          <p:cNvPr id="121" name="Retângulo de cantos arredondados 120"/>
          <p:cNvSpPr/>
          <p:nvPr/>
        </p:nvSpPr>
        <p:spPr>
          <a:xfrm>
            <a:off x="6462713" y="2603500"/>
            <a:ext cx="2357437" cy="2492375"/>
          </a:xfrm>
          <a:prstGeom prst="roundRect">
            <a:avLst>
              <a:gd name="adj" fmla="val 1001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>
              <a:solidFill>
                <a:prstClr val="white"/>
              </a:solidFill>
            </a:endParaRPr>
          </a:p>
        </p:txBody>
      </p:sp>
      <p:sp>
        <p:nvSpPr>
          <p:cNvPr id="123" name="Rounded Rectangle 48"/>
          <p:cNvSpPr/>
          <p:nvPr/>
        </p:nvSpPr>
        <p:spPr>
          <a:xfrm>
            <a:off x="6610064" y="2895421"/>
            <a:ext cx="2138400" cy="60984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GARANTIR A QUALIDADE DAS OBRAS E SERVIÇOS </a:t>
            </a:r>
          </a:p>
        </p:txBody>
      </p:sp>
      <p:sp>
        <p:nvSpPr>
          <p:cNvPr id="124" name="Rounded Rectangle 48"/>
          <p:cNvSpPr/>
          <p:nvPr/>
        </p:nvSpPr>
        <p:spPr>
          <a:xfrm>
            <a:off x="6610064" y="3611571"/>
            <a:ext cx="2138400" cy="60984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FORTALECER A FISCALIZAÇÃO DAS OBRAS E SERVIÇOS </a:t>
            </a:r>
          </a:p>
        </p:txBody>
      </p:sp>
      <p:sp>
        <p:nvSpPr>
          <p:cNvPr id="125" name="Rounded Rectangle 48"/>
          <p:cNvSpPr/>
          <p:nvPr/>
        </p:nvSpPr>
        <p:spPr>
          <a:xfrm>
            <a:off x="3429435" y="2887233"/>
            <a:ext cx="2379478" cy="60984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ysClr val="windowText" lastClr="000000"/>
                </a:solidFill>
              </a:rPr>
              <a:t>MELHORAR A QUALIDADE DOS ESTUDOS E PROJETOS DE ENGENHARIA</a:t>
            </a:r>
          </a:p>
        </p:txBody>
      </p:sp>
      <p:sp>
        <p:nvSpPr>
          <p:cNvPr id="126" name="Rounded Rectangle 48"/>
          <p:cNvSpPr/>
          <p:nvPr/>
        </p:nvSpPr>
        <p:spPr>
          <a:xfrm>
            <a:off x="6610064" y="4331651"/>
            <a:ext cx="2138400" cy="60984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APRIMORAR  A GESTÃO FÍSICA E FINANCEIRA DAS OBRAS E SERVIÇOS </a:t>
            </a:r>
          </a:p>
        </p:txBody>
      </p:sp>
      <p:sp>
        <p:nvSpPr>
          <p:cNvPr id="127" name="TextBox 32"/>
          <p:cNvSpPr txBox="1">
            <a:spLocks noChangeArrowheads="1"/>
          </p:cNvSpPr>
          <p:nvPr/>
        </p:nvSpPr>
        <p:spPr bwMode="auto">
          <a:xfrm>
            <a:off x="6588125" y="2609850"/>
            <a:ext cx="2160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1000" b="1" i="1">
                <a:solidFill>
                  <a:srgbClr val="000000"/>
                </a:solidFill>
                <a:latin typeface="Calibri" pitchFamily="34" charset="0"/>
              </a:rPr>
              <a:t>EXECUÇÃO E FISCALIZAÇÃO</a:t>
            </a:r>
          </a:p>
        </p:txBody>
      </p:sp>
      <p:sp>
        <p:nvSpPr>
          <p:cNvPr id="128" name="Seta para a direita 64"/>
          <p:cNvSpPr/>
          <p:nvPr/>
        </p:nvSpPr>
        <p:spPr>
          <a:xfrm>
            <a:off x="6083300" y="3179763"/>
            <a:ext cx="217488" cy="100806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/>
          </a:p>
        </p:txBody>
      </p:sp>
      <p:sp>
        <p:nvSpPr>
          <p:cNvPr id="64" name="TextBox 32"/>
          <p:cNvSpPr txBox="1">
            <a:spLocks noChangeArrowheads="1"/>
          </p:cNvSpPr>
          <p:nvPr/>
        </p:nvSpPr>
        <p:spPr bwMode="auto">
          <a:xfrm>
            <a:off x="478695" y="1495935"/>
            <a:ext cx="4752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pt-BR" sz="1000" b="1" i="1" dirty="0">
                <a:solidFill>
                  <a:srgbClr val="000000"/>
                </a:solidFill>
                <a:latin typeface="Calibri" pitchFamily="34" charset="0"/>
              </a:rPr>
              <a:t>AMPLIAÇÃO E QUALIFICAÇÃO DA MALHA E DOS SERVIÇOS </a:t>
            </a:r>
          </a:p>
        </p:txBody>
      </p:sp>
      <p:sp>
        <p:nvSpPr>
          <p:cNvPr id="54" name="Rounded Rectangle 33"/>
          <p:cNvSpPr/>
          <p:nvPr/>
        </p:nvSpPr>
        <p:spPr>
          <a:xfrm>
            <a:off x="6475939" y="5626458"/>
            <a:ext cx="1170633" cy="1082325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prstClr val="white">
                    <a:lumMod val="95000"/>
                  </a:prstClr>
                </a:solidFill>
              </a:rPr>
              <a:t>DESENVOLVER O CAPITAL HUMANO</a:t>
            </a:r>
          </a:p>
        </p:txBody>
      </p:sp>
      <p:sp>
        <p:nvSpPr>
          <p:cNvPr id="55" name="Triângulo isósceles 54"/>
          <p:cNvSpPr/>
          <p:nvPr/>
        </p:nvSpPr>
        <p:spPr>
          <a:xfrm>
            <a:off x="1149350" y="1268413"/>
            <a:ext cx="7099300" cy="2159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56" name="Triângulo isósceles 55"/>
          <p:cNvSpPr/>
          <p:nvPr/>
        </p:nvSpPr>
        <p:spPr>
          <a:xfrm>
            <a:off x="1116013" y="2349500"/>
            <a:ext cx="7099300" cy="2159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66" name="Triângulo isósceles 65"/>
          <p:cNvSpPr/>
          <p:nvPr/>
        </p:nvSpPr>
        <p:spPr>
          <a:xfrm>
            <a:off x="1116013" y="5135563"/>
            <a:ext cx="7099300" cy="2159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314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INICIATIVAS PARA MELHORIA DA GESTÃO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764704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71463" algn="just">
              <a:buFont typeface="Wingdings" pitchFamily="2" charset="2"/>
              <a:buChar char="q"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CONCURSO</a:t>
            </a:r>
          </a:p>
          <a:p>
            <a:pPr marL="358775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O DNIT publicou edital para promover 1.200 vagas entre analistas de Infraestrutura de Transportes (179), Analistas Administrativos (110), Técnicos de Suporte em Infraestrutura de Transportes (767) e Técnicos Administrativos (144), distribuídos nas áreas de engenharia,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</a:rPr>
              <a:t>geoprocessamento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, ambiental, contábil, tecnologia da informação, laboratório, topografia, estradas e administrativa.</a:t>
            </a:r>
          </a:p>
          <a:p>
            <a:pPr marL="358775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O concurso, cuja posse dos candidatos aprovados ocorreu no último dia 14 de outubro, tem como objetivo preencher a lotação de recursos humanos conforme as necessidades administrativas nos Estados, além de promover a substituição de terceirizados.</a:t>
            </a:r>
          </a:p>
          <a:p>
            <a:pPr marL="815975" lvl="1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INICIATIVAS PARA MELHORIA DA GESTÃO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26876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71463" algn="just">
              <a:buFont typeface="Wingdings" pitchFamily="2" charset="2"/>
              <a:buChar char="q"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CRIAÇÃO DE CARGOS EM COMISSÃO</a:t>
            </a:r>
          </a:p>
          <a:p>
            <a:pPr marL="358775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58775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Criação de 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12 cargos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em comissão do Grupo de Direção e Assessoramento Superiores para o DNIT, por meio da Lei nº 12.742, de 17 de dezembro de 2012.</a:t>
            </a:r>
          </a:p>
          <a:p>
            <a:pPr marL="358775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815975" lvl="1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Projeto de 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reestruturação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 das unidades regionais, contemplando a criação 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das Superintendências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nos Estados do 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Acre, Amapá e Roraima e do Distrito Federal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815975" lvl="1" indent="-271463" algn="just">
              <a:buFont typeface="Arial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815975" lvl="1" indent="-271463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Permitirá a descentralização das atividades do DNIT Sede, possibilitando resposta mais rápida às demandas da Autarquia.</a:t>
            </a:r>
          </a:p>
          <a:p>
            <a:pPr marL="815975" lvl="1" indent="-271463" algn="just"/>
            <a:endParaRPr lang="pt-BR" sz="2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5182</TotalTime>
  <Words>1992</Words>
  <Application>Microsoft Office PowerPoint</Application>
  <PresentationFormat>Apresentação na tela (4:3)</PresentationFormat>
  <Paragraphs>298</Paragraphs>
  <Slides>24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fernando.fusaro</dc:creator>
  <cp:lastModifiedBy>ada.pereira</cp:lastModifiedBy>
  <cp:revision>525</cp:revision>
  <dcterms:created xsi:type="dcterms:W3CDTF">2013-08-20T17:14:11Z</dcterms:created>
  <dcterms:modified xsi:type="dcterms:W3CDTF">2014-11-11T16:39:48Z</dcterms:modified>
</cp:coreProperties>
</file>