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56" r:id="rId2"/>
    <p:sldId id="257" r:id="rId3"/>
    <p:sldId id="266" r:id="rId4"/>
    <p:sldId id="268" r:id="rId5"/>
    <p:sldId id="274" r:id="rId6"/>
    <p:sldId id="259" r:id="rId7"/>
    <p:sldId id="260" r:id="rId8"/>
    <p:sldId id="261" r:id="rId9"/>
    <p:sldId id="262" r:id="rId10"/>
    <p:sldId id="263" r:id="rId11"/>
    <p:sldId id="264" r:id="rId12"/>
    <p:sldId id="273" r:id="rId13"/>
    <p:sldId id="265" r:id="rId14"/>
    <p:sldId id="275" r:id="rId15"/>
    <p:sldId id="277" r:id="rId16"/>
    <p:sldId id="270" r:id="rId17"/>
    <p:sldId id="278" r:id="rId18"/>
    <p:sldId id="269" r:id="rId19"/>
    <p:sldId id="271" r:id="rId20"/>
  </p:sldIdLst>
  <p:sldSz cx="9144000" cy="6858000" type="screen4x3"/>
  <p:notesSz cx="6858000" cy="9144000"/>
  <p:defaultTextStyle>
    <a:defPPr>
      <a:defRPr lang="en-US"/>
    </a:defPPr>
    <a:lvl1pPr algn="r" rtl="0" fontAlgn="base">
      <a:lnSpc>
        <a:spcPts val="3575"/>
      </a:lnSpc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r" rtl="0" fontAlgn="base">
      <a:lnSpc>
        <a:spcPts val="3575"/>
      </a:lnSpc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r" rtl="0" fontAlgn="base">
      <a:lnSpc>
        <a:spcPts val="3575"/>
      </a:lnSpc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r" rtl="0" fontAlgn="base">
      <a:lnSpc>
        <a:spcPts val="3575"/>
      </a:lnSpc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r" rtl="0" fontAlgn="base">
      <a:lnSpc>
        <a:spcPts val="3575"/>
      </a:lnSpc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fld id="{DEC23744-9EC3-4456-AF97-81221BFBAE8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7BC78-B7E8-4AB6-877C-74E2AC982537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30BBF7-9D9B-4029-B4D0-2982ADFD28DE}" type="slidenum">
              <a:rPr lang="en-US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7D0E7-4D6F-4D9C-AFDF-E405933279D6}" type="slidenum">
              <a:rPr lang="en-US"/>
              <a:pPr/>
              <a:t>11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6DC62-3AA3-422F-B166-A613D60F9CDA}" type="slidenum">
              <a:rPr lang="en-US"/>
              <a:pPr/>
              <a:t>12</a:t>
            </a:fld>
            <a:endParaRPr lang="en-US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D72C85-2430-4A71-BA86-5BCCE06E42F5}" type="slidenum">
              <a:rPr lang="en-US"/>
              <a:pPr/>
              <a:t>13</a:t>
            </a:fld>
            <a:endParaRPr 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615C5-4BF1-4D19-9A52-F602D62494C0}" type="slidenum">
              <a:rPr lang="en-US"/>
              <a:pPr/>
              <a:t>14</a:t>
            </a:fld>
            <a:endParaRPr lang="en-U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536C1-0FA0-483F-81E9-FEB2A512D31C}" type="slidenum">
              <a:rPr lang="en-US"/>
              <a:pPr/>
              <a:t>15</a:t>
            </a:fld>
            <a:endParaRPr 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B6B5D-7D74-4AAA-818A-AE849830CA58}" type="slidenum">
              <a:rPr lang="en-US"/>
              <a:pPr/>
              <a:t>16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BCE233-CE91-472B-B957-C31F9A2A4718}" type="slidenum">
              <a:rPr lang="en-US"/>
              <a:pPr/>
              <a:t>17</a:t>
            </a:fld>
            <a:endParaRPr lang="en-US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4A604-75CB-4137-9F0D-E21FDD39ED9F}" type="slidenum">
              <a:rPr lang="en-US"/>
              <a:pPr/>
              <a:t>18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28BD7C-DAFC-4736-B02F-AB394485E75D}" type="slidenum">
              <a:rPr lang="en-US"/>
              <a:pPr/>
              <a:t>19</a:t>
            </a:fld>
            <a:endParaRPr lang="en-US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B4E95-5001-4CFE-A6AA-2E68047EFF8E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815958-BCBC-45CC-9753-0FEB845DA26A}" type="slidenum">
              <a:rPr lang="en-US"/>
              <a:pPr/>
              <a:t>3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2B92B-9449-4438-9897-C9BE5A9A03F5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726351-1CAC-40D9-8C27-1590EB1C1B1C}" type="slidenum">
              <a:rPr lang="en-US"/>
              <a:pPr/>
              <a:t>5</a:t>
            </a:fld>
            <a:endParaRPr lang="en-US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8750D-20A6-4663-BAD4-704FEA306C54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0D9119-6C90-4177-8793-3161883F7255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DDA56-A7FC-411A-9623-8429D1E48BA9}" type="slidenum">
              <a:rPr lang="en-US"/>
              <a:pPr/>
              <a:t>8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21C2AD-32D7-4FB1-B10F-BF39382AC207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7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EA PPT titleslide bee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8188" y="3290888"/>
            <a:ext cx="2065337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7308850" y="6257925"/>
            <a:ext cx="1377950" cy="457200"/>
          </a:xfrm>
        </p:spPr>
        <p:txBody>
          <a:bodyPr/>
          <a:lstStyle>
            <a:lvl1pPr>
              <a:defRPr/>
            </a:lvl1pPr>
          </a:lstStyle>
          <a:p>
            <a:fld id="{57070C29-8972-4ED7-B116-7E2A3C912080}" type="datetime3">
              <a:rPr lang="en-GB"/>
              <a:pPr/>
              <a:t>13 November, 2014</a:t>
            </a:fld>
            <a:endParaRPr lang="en-US"/>
          </a:p>
        </p:txBody>
      </p:sp>
      <p:pic>
        <p:nvPicPr>
          <p:cNvPr id="3076" name="Picture 4" descr="NEA PPT dia slide 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692275" y="2060575"/>
            <a:ext cx="4371975" cy="41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87450" y="806450"/>
            <a:ext cx="7499350" cy="1398588"/>
          </a:xfrm>
        </p:spPr>
        <p:txBody>
          <a:bodyPr bIns="128556"/>
          <a:lstStyle>
            <a:lvl1pPr>
              <a:lnSpc>
                <a:spcPts val="4400"/>
              </a:lnSpc>
              <a:defRPr sz="3000"/>
            </a:lvl1pPr>
          </a:lstStyle>
          <a:p>
            <a:r>
              <a:rPr lang="en-US"/>
              <a:t>Presentatietitel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276475"/>
            <a:ext cx="6192838" cy="1152525"/>
          </a:xfrm>
        </p:spPr>
        <p:txBody>
          <a:bodyPr tIns="128556"/>
          <a:lstStyle>
            <a:lvl1pPr marL="0" indent="0">
              <a:lnSpc>
                <a:spcPts val="3575"/>
              </a:lnSpc>
              <a:defRPr sz="2800"/>
            </a:lvl1pPr>
          </a:lstStyle>
          <a:p>
            <a:r>
              <a:rPr lang="en-US"/>
              <a:t>Ondertitel van de presentatie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859338" y="5589588"/>
            <a:ext cx="1584325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28016" tIns="64008" rIns="128016" bIns="64008"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pic>
        <p:nvPicPr>
          <p:cNvPr id="3080" name="Picture 8" descr="NEA Pay-of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0638" y="6021388"/>
            <a:ext cx="3641725" cy="276225"/>
          </a:xfrm>
          <a:prstGeom prst="rect">
            <a:avLst/>
          </a:prstGeom>
          <a:noFill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" y="503238"/>
            <a:ext cx="1868488" cy="500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313488" y="6281738"/>
            <a:ext cx="2306637" cy="454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nl-NL" sz="1000">
                <a:solidFill>
                  <a:schemeClr val="bg1"/>
                </a:solidFill>
              </a:rPr>
              <a:t>Registratienr:</a:t>
            </a:r>
            <a:endParaRPr lang="en-US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29450" y="260350"/>
            <a:ext cx="1946275" cy="61007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7450" y="260350"/>
            <a:ext cx="5689600" cy="61007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7450" y="1557338"/>
            <a:ext cx="2876550" cy="4803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16400" y="1557338"/>
            <a:ext cx="2876550" cy="4803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A PPT titleslide beel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88188" y="3290888"/>
            <a:ext cx="2065337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83450" y="6257925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627313" y="260350"/>
            <a:ext cx="63484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te bewerken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557338"/>
            <a:ext cx="5905500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85775" y="503238"/>
            <a:ext cx="1868488" cy="500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307138" y="6280150"/>
            <a:ext cx="2306637" cy="454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nl-NL" sz="1000">
                <a:solidFill>
                  <a:schemeClr val="bg1"/>
                </a:solidFill>
              </a:rPr>
              <a:t>Registratienr:</a:t>
            </a:r>
            <a:endParaRPr lang="en-US" sz="10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fontAlgn="base">
        <a:lnSpc>
          <a:spcPts val="3575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fontAlgn="base">
        <a:lnSpc>
          <a:spcPts val="3575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r" rtl="0" fontAlgn="base">
        <a:lnSpc>
          <a:spcPts val="3575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r" rtl="0" fontAlgn="base">
        <a:lnSpc>
          <a:spcPts val="3575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r" rtl="0" fontAlgn="base">
        <a:lnSpc>
          <a:spcPts val="3575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r" rtl="0" fontAlgn="base">
        <a:lnSpc>
          <a:spcPts val="3575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r" rtl="0" fontAlgn="base">
        <a:lnSpc>
          <a:spcPts val="3575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r" rtl="0" fontAlgn="base">
        <a:lnSpc>
          <a:spcPts val="3575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r" rtl="0" fontAlgn="base">
        <a:lnSpc>
          <a:spcPts val="3575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1588" indent="-1588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01675" indent="-374650" algn="l" rtl="0" fontAlgn="base">
        <a:spcBef>
          <a:spcPct val="20000"/>
        </a:spcBef>
        <a:spcAft>
          <a:spcPct val="0"/>
        </a:spcAft>
        <a:buSzPct val="80000"/>
        <a:buFont typeface="Times New Roman" pitchFamily="18" charset="0"/>
        <a:buBlip>
          <a:blip r:embed="rId15"/>
        </a:buBlip>
        <a:defRPr sz="2000">
          <a:solidFill>
            <a:schemeClr val="tx1"/>
          </a:solidFill>
          <a:latin typeface="+mn-lt"/>
        </a:defRPr>
      </a:lvl2pPr>
      <a:lvl3pPr marL="11811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Blip>
          <a:blip r:embed="rId17"/>
        </a:buBlip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Blip>
          <a:blip r:embed="rId17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Blip>
          <a:blip r:embed="rId17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Blip>
          <a:blip r:embed="rId17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Blip>
          <a:blip r:embed="rId17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57070C29-8972-4ED7-B116-7E2A3C912080}" type="datetime3">
              <a:rPr lang="en-GB"/>
              <a:pPr/>
              <a:t>13 November, 2014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/>
              <a:t>2</a:t>
            </a:r>
            <a:r>
              <a:rPr lang="en-US" sz="2000" baseline="30000"/>
              <a:t>nd</a:t>
            </a:r>
            <a:r>
              <a:rPr lang="en-US" sz="2000"/>
              <a:t> Master Class IWT</a:t>
            </a:r>
            <a:br>
              <a:rPr lang="en-US" sz="2000"/>
            </a:br>
            <a:r>
              <a:rPr lang="en-US" sz="2000"/>
              <a:t>Session 1: The planning of Inland Waterway Transport - Strategic system planning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1600"/>
              <a:t>29 November 2010, Brasilia (Brasil)</a:t>
            </a:r>
          </a:p>
          <a:p>
            <a:pPr algn="r"/>
            <a:r>
              <a:rPr lang="en-US" sz="1600"/>
              <a:t>Jarl Schoemaker (NEA)</a:t>
            </a:r>
          </a:p>
        </p:txBody>
      </p:sp>
      <p:pic>
        <p:nvPicPr>
          <p:cNvPr id="4100" name="Picture 4" descr="Flag kle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3933825"/>
            <a:ext cx="1368425" cy="912813"/>
          </a:xfrm>
          <a:prstGeom prst="rect">
            <a:avLst/>
          </a:prstGeom>
          <a:noFill/>
        </p:spPr>
      </p:pic>
      <p:pic>
        <p:nvPicPr>
          <p:cNvPr id="4101" name="Picture 5" descr="Witteveen en Bod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975" y="1897063"/>
            <a:ext cx="1152525" cy="596900"/>
          </a:xfrm>
          <a:prstGeom prst="rect">
            <a:avLst/>
          </a:prstGeom>
          <a:noFill/>
        </p:spPr>
      </p:pic>
      <p:pic>
        <p:nvPicPr>
          <p:cNvPr id="4102" name="Picture 6" descr="Rijksoverheid_logo uitgekni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2400" y="3933825"/>
            <a:ext cx="511175" cy="936625"/>
          </a:xfrm>
          <a:prstGeom prst="rect">
            <a:avLst/>
          </a:prstGeom>
          <a:noFill/>
        </p:spPr>
      </p:pic>
      <p:pic>
        <p:nvPicPr>
          <p:cNvPr id="4103" name="Picture 7" descr="AmPorts logo nieuw nov0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1341438"/>
            <a:ext cx="1223962" cy="40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Selecting alternatives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2205038"/>
            <a:ext cx="4895850" cy="3462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From objective tree to DMF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 l="1984" t="4451" r="2007" b="3561"/>
          <a:stretch>
            <a:fillRect/>
          </a:stretch>
        </p:blipFill>
        <p:spPr bwMode="auto">
          <a:xfrm>
            <a:off x="323850" y="2492375"/>
            <a:ext cx="7056438" cy="3014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Assumption and risk matrix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420938"/>
            <a:ext cx="5256212" cy="4087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Vertical logic of DMF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224088"/>
            <a:ext cx="5761038" cy="379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416800" cy="4803775"/>
          </a:xfrm>
        </p:spPr>
        <p:txBody>
          <a:bodyPr/>
          <a:lstStyle/>
          <a:p>
            <a:pPr lvl="1"/>
            <a:r>
              <a:rPr lang="en-US"/>
              <a:t>DMF is a strong strategic planning tool as it:</a:t>
            </a:r>
          </a:p>
          <a:p>
            <a:pPr lvl="1"/>
            <a:endParaRPr lang="en-US"/>
          </a:p>
          <a:p>
            <a:pPr lvl="2"/>
            <a:r>
              <a:rPr lang="en-US"/>
              <a:t>Is based on stakeholder consensus;</a:t>
            </a:r>
          </a:p>
          <a:p>
            <a:pPr lvl="2"/>
            <a:r>
              <a:rPr lang="en-US"/>
              <a:t>Formulates problems, alternative solutions, risks and assumptions unambiguously;</a:t>
            </a:r>
          </a:p>
          <a:p>
            <a:pPr lvl="2"/>
            <a:r>
              <a:rPr lang="en-US"/>
              <a:t>Clarifies relations between these essential components;</a:t>
            </a:r>
          </a:p>
          <a:p>
            <a:pPr lvl="2"/>
            <a:r>
              <a:rPr lang="en-US"/>
              <a:t>Requires to define “SMART”-objectives, input and verification of reached milestones.</a:t>
            </a:r>
          </a:p>
          <a:p>
            <a:pPr lvl="2"/>
            <a:endParaRPr lang="en-US"/>
          </a:p>
          <a:p>
            <a:pPr lvl="1"/>
            <a:r>
              <a:rPr lang="en-US"/>
              <a:t>DMF basically serves two purposes:</a:t>
            </a:r>
          </a:p>
          <a:p>
            <a:pPr lvl="1"/>
            <a:endParaRPr lang="en-US"/>
          </a:p>
          <a:p>
            <a:pPr lvl="2"/>
            <a:r>
              <a:rPr lang="en-US"/>
              <a:t>Design a program or project;</a:t>
            </a:r>
          </a:p>
          <a:p>
            <a:pPr lvl="2"/>
            <a:r>
              <a:rPr lang="en-US"/>
              <a:t>Design the monitoring framework for assessment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345363" cy="4803775"/>
          </a:xfrm>
        </p:spPr>
        <p:txBody>
          <a:bodyPr/>
          <a:lstStyle/>
          <a:p>
            <a:pPr lvl="1"/>
            <a:r>
              <a:rPr lang="en-US"/>
              <a:t>The DMF was recently applied on IWT project in emerging market country.</a:t>
            </a:r>
          </a:p>
          <a:p>
            <a:pPr lvl="1"/>
            <a:endParaRPr lang="en-US"/>
          </a:p>
          <a:p>
            <a:pPr lvl="1"/>
            <a:r>
              <a:rPr lang="en-US"/>
              <a:t>The region involved suffers from a weak IWT sector because water levels cannot be guaranteed.</a:t>
            </a:r>
          </a:p>
          <a:p>
            <a:pPr lvl="1"/>
            <a:endParaRPr lang="en-US"/>
          </a:p>
          <a:p>
            <a:pPr lvl="1"/>
            <a:r>
              <a:rPr lang="en-US"/>
              <a:t>Applying DMF made all stakeholders aware of opportunities and needs for cooperation.</a:t>
            </a:r>
          </a:p>
          <a:p>
            <a:pPr lvl="1"/>
            <a:endParaRPr lang="en-US"/>
          </a:p>
          <a:p>
            <a:pPr lvl="1"/>
            <a:r>
              <a:rPr lang="en-US"/>
              <a:t>The project now includes development policies, institutional strengthening, infrastructure investments, incentive schemes and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grpSp>
        <p:nvGrpSpPr>
          <p:cNvPr id="39941" name="Group 5"/>
          <p:cNvGrpSpPr>
            <a:grpSpLocks noChangeAspect="1"/>
          </p:cNvGrpSpPr>
          <p:nvPr/>
        </p:nvGrpSpPr>
        <p:grpSpPr bwMode="auto">
          <a:xfrm>
            <a:off x="-180975" y="908050"/>
            <a:ext cx="9505950" cy="5741988"/>
            <a:chOff x="1440" y="144"/>
            <a:chExt cx="14328" cy="8654"/>
          </a:xfrm>
        </p:grpSpPr>
        <p:sp>
          <p:nvSpPr>
            <p:cNvPr id="39942" name="AutoShape 6"/>
            <p:cNvSpPr>
              <a:spLocks noChangeAspect="1" noChangeArrowheads="1" noTextEdit="1"/>
            </p:cNvSpPr>
            <p:nvPr/>
          </p:nvSpPr>
          <p:spPr bwMode="auto">
            <a:xfrm>
              <a:off x="1440" y="144"/>
              <a:ext cx="14328" cy="8654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pt-BR"/>
            </a:p>
          </p:txBody>
        </p:sp>
        <p:sp>
          <p:nvSpPr>
            <p:cNvPr id="39943" name="Text Box 7"/>
            <p:cNvSpPr txBox="1">
              <a:spLocks noChangeArrowheads="1"/>
            </p:cNvSpPr>
            <p:nvPr/>
          </p:nvSpPr>
          <p:spPr bwMode="auto">
            <a:xfrm>
              <a:off x="7199" y="2304"/>
              <a:ext cx="2881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Transport demand increase absorbed by road transport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39944" name="Text Box 8"/>
            <p:cNvSpPr txBox="1">
              <a:spLocks noChangeArrowheads="1"/>
            </p:cNvSpPr>
            <p:nvPr/>
          </p:nvSpPr>
          <p:spPr bwMode="auto">
            <a:xfrm>
              <a:off x="7632" y="1368"/>
              <a:ext cx="2017" cy="7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Road congestion &amp; accidents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45" name="AutoShape 9"/>
            <p:cNvCxnSpPr>
              <a:cxnSpLocks noChangeShapeType="1"/>
            </p:cNvCxnSpPr>
            <p:nvPr/>
          </p:nvCxnSpPr>
          <p:spPr bwMode="auto">
            <a:xfrm rot="16200000">
              <a:off x="8532" y="2194"/>
              <a:ext cx="218" cy="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9828" y="1368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High transport costs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47" name="AutoShape 11"/>
            <p:cNvCxnSpPr>
              <a:cxnSpLocks noChangeShapeType="1"/>
            </p:cNvCxnSpPr>
            <p:nvPr/>
          </p:nvCxnSpPr>
          <p:spPr bwMode="auto">
            <a:xfrm rot="16200000">
              <a:off x="9621" y="1107"/>
              <a:ext cx="216" cy="217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48" name="Text Box 12"/>
            <p:cNvSpPr txBox="1">
              <a:spLocks noChangeArrowheads="1"/>
            </p:cNvSpPr>
            <p:nvPr/>
          </p:nvSpPr>
          <p:spPr bwMode="auto">
            <a:xfrm>
              <a:off x="7488" y="144"/>
              <a:ext cx="2305" cy="10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Unsustainable economic development in Xiang river basin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39949" name="Text Box 13"/>
            <p:cNvSpPr txBox="1">
              <a:spLocks noChangeArrowheads="1"/>
            </p:cNvSpPr>
            <p:nvPr/>
          </p:nvSpPr>
          <p:spPr bwMode="auto">
            <a:xfrm>
              <a:off x="5491" y="1368"/>
              <a:ext cx="1980" cy="7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Air pollution and climate change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39950" name="Text Box 14"/>
            <p:cNvSpPr txBox="1">
              <a:spLocks noChangeArrowheads="1"/>
            </p:cNvSpPr>
            <p:nvPr/>
          </p:nvSpPr>
          <p:spPr bwMode="auto">
            <a:xfrm>
              <a:off x="2520" y="4694"/>
              <a:ext cx="1728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Lack of modern port and landing facilities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39951" name="Text Box 15"/>
            <p:cNvSpPr txBox="1">
              <a:spLocks noChangeArrowheads="1"/>
            </p:cNvSpPr>
            <p:nvPr/>
          </p:nvSpPr>
          <p:spPr bwMode="auto">
            <a:xfrm>
              <a:off x="9936" y="4694"/>
              <a:ext cx="1584" cy="10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Vessel fleet is not efficient</a:t>
              </a:r>
            </a:p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52" name="AutoShape 16"/>
            <p:cNvCxnSpPr>
              <a:cxnSpLocks noChangeShapeType="1"/>
            </p:cNvCxnSpPr>
            <p:nvPr/>
          </p:nvCxnSpPr>
          <p:spPr bwMode="auto">
            <a:xfrm rot="16200000">
              <a:off x="5598" y="1652"/>
              <a:ext cx="828" cy="525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9953" name="AutoShape 17"/>
            <p:cNvCxnSpPr>
              <a:cxnSpLocks noChangeShapeType="1"/>
            </p:cNvCxnSpPr>
            <p:nvPr/>
          </p:nvCxnSpPr>
          <p:spPr bwMode="auto">
            <a:xfrm rot="5400000" flipH="1">
              <a:off x="9270" y="3236"/>
              <a:ext cx="828" cy="208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7848" y="4694"/>
              <a:ext cx="1584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Limited river management capacity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55" name="AutoShape 19"/>
            <p:cNvCxnSpPr>
              <a:cxnSpLocks noChangeShapeType="1"/>
            </p:cNvCxnSpPr>
            <p:nvPr/>
          </p:nvCxnSpPr>
          <p:spPr bwMode="auto">
            <a:xfrm rot="16200000">
              <a:off x="8227" y="4279"/>
              <a:ext cx="8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9956" name="Text Box 20"/>
            <p:cNvSpPr txBox="1">
              <a:spLocks noChangeArrowheads="1"/>
            </p:cNvSpPr>
            <p:nvPr/>
          </p:nvSpPr>
          <p:spPr bwMode="auto">
            <a:xfrm>
              <a:off x="7704" y="7574"/>
              <a:ext cx="1872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Insufficient safety and environmental management systems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57" name="AutoShape 21"/>
            <p:cNvCxnSpPr>
              <a:cxnSpLocks noChangeShapeType="1"/>
            </p:cNvCxnSpPr>
            <p:nvPr/>
          </p:nvCxnSpPr>
          <p:spPr bwMode="auto">
            <a:xfrm rot="16200000">
              <a:off x="7741" y="6673"/>
              <a:ext cx="180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9958" name="Text Box 22"/>
            <p:cNvSpPr txBox="1">
              <a:spLocks noChangeArrowheads="1"/>
            </p:cNvSpPr>
            <p:nvPr/>
          </p:nvSpPr>
          <p:spPr bwMode="auto">
            <a:xfrm>
              <a:off x="11952" y="4694"/>
              <a:ext cx="1728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Limited navigability throughout year</a:t>
              </a:r>
            </a:p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59" name="AutoShape 23"/>
            <p:cNvCxnSpPr>
              <a:cxnSpLocks noChangeShapeType="1"/>
            </p:cNvCxnSpPr>
            <p:nvPr/>
          </p:nvCxnSpPr>
          <p:spPr bwMode="auto">
            <a:xfrm rot="5400000" flipH="1">
              <a:off x="10314" y="2192"/>
              <a:ext cx="828" cy="417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9960" name="AutoShape 24"/>
            <p:cNvCxnSpPr>
              <a:cxnSpLocks noChangeShapeType="1"/>
            </p:cNvCxnSpPr>
            <p:nvPr/>
          </p:nvCxnSpPr>
          <p:spPr bwMode="auto">
            <a:xfrm rot="5400000" flipH="1">
              <a:off x="7452" y="1115"/>
              <a:ext cx="218" cy="215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61" name="Text Box 25"/>
            <p:cNvSpPr txBox="1">
              <a:spLocks noChangeArrowheads="1"/>
            </p:cNvSpPr>
            <p:nvPr/>
          </p:nvSpPr>
          <p:spPr bwMode="auto">
            <a:xfrm>
              <a:off x="4608" y="3242"/>
              <a:ext cx="8064" cy="624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IWT services are not competitive and cannot meet market demand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62" name="AutoShape 26"/>
            <p:cNvCxnSpPr>
              <a:cxnSpLocks noChangeShapeType="1"/>
            </p:cNvCxnSpPr>
            <p:nvPr/>
          </p:nvCxnSpPr>
          <p:spPr bwMode="auto">
            <a:xfrm rot="16200000">
              <a:off x="8532" y="3132"/>
              <a:ext cx="21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9963" name="AutoShape 27"/>
            <p:cNvCxnSpPr>
              <a:cxnSpLocks noChangeShapeType="1"/>
            </p:cNvCxnSpPr>
            <p:nvPr/>
          </p:nvCxnSpPr>
          <p:spPr bwMode="auto">
            <a:xfrm rot="5400000" flipH="1">
              <a:off x="9621" y="171"/>
              <a:ext cx="217" cy="2177"/>
            </a:xfrm>
            <a:prstGeom prst="bentConnector3">
              <a:avLst>
                <a:gd name="adj1" fmla="val 5023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9964" name="AutoShape 28"/>
            <p:cNvCxnSpPr>
              <a:cxnSpLocks noChangeShapeType="1"/>
            </p:cNvCxnSpPr>
            <p:nvPr/>
          </p:nvCxnSpPr>
          <p:spPr bwMode="auto">
            <a:xfrm rot="16200000">
              <a:off x="8533" y="1259"/>
              <a:ext cx="21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9965" name="AutoShape 29"/>
            <p:cNvCxnSpPr>
              <a:cxnSpLocks noChangeShapeType="1"/>
            </p:cNvCxnSpPr>
            <p:nvPr/>
          </p:nvCxnSpPr>
          <p:spPr bwMode="auto">
            <a:xfrm rot="16200000">
              <a:off x="7452" y="180"/>
              <a:ext cx="217" cy="2160"/>
            </a:xfrm>
            <a:prstGeom prst="bentConnector3">
              <a:avLst>
                <a:gd name="adj1" fmla="val 5023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66" name="Text Box 30"/>
            <p:cNvSpPr txBox="1">
              <a:spLocks noChangeArrowheads="1"/>
            </p:cNvSpPr>
            <p:nvPr/>
          </p:nvSpPr>
          <p:spPr bwMode="auto">
            <a:xfrm>
              <a:off x="3456" y="6062"/>
              <a:ext cx="1224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Low degree of PSP </a:t>
              </a:r>
              <a:endParaRPr lang="nl-NL" sz="900">
                <a:latin typeface="Arial" charset="0"/>
                <a:ea typeface="Times New Roman" pitchFamily="18" charset="0"/>
                <a:cs typeface="Arial" charset="0"/>
              </a:endParaRPr>
            </a:p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67" name="AutoShape 31"/>
            <p:cNvCxnSpPr>
              <a:cxnSpLocks noChangeShapeType="1"/>
            </p:cNvCxnSpPr>
            <p:nvPr/>
          </p:nvCxnSpPr>
          <p:spPr bwMode="auto">
            <a:xfrm rot="5400000" flipH="1">
              <a:off x="3582" y="5576"/>
              <a:ext cx="288" cy="68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68" name="Text Box 32"/>
            <p:cNvSpPr txBox="1">
              <a:spLocks noChangeArrowheads="1"/>
            </p:cNvSpPr>
            <p:nvPr/>
          </p:nvSpPr>
          <p:spPr bwMode="auto">
            <a:xfrm>
              <a:off x="1944" y="6062"/>
              <a:ext cx="1440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Uncoordinated port development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69" name="AutoShape 33"/>
            <p:cNvCxnSpPr>
              <a:cxnSpLocks noChangeShapeType="1"/>
            </p:cNvCxnSpPr>
            <p:nvPr/>
          </p:nvCxnSpPr>
          <p:spPr bwMode="auto">
            <a:xfrm rot="16200000">
              <a:off x="2880" y="5558"/>
              <a:ext cx="288" cy="72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70" name="Text Box 34"/>
            <p:cNvSpPr txBox="1">
              <a:spLocks noChangeArrowheads="1"/>
            </p:cNvSpPr>
            <p:nvPr/>
          </p:nvSpPr>
          <p:spPr bwMode="auto">
            <a:xfrm>
              <a:off x="11519" y="6062"/>
              <a:ext cx="1153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Limited night navigation facilities</a:t>
              </a:r>
              <a:endParaRPr lang="nl-NL" sz="900">
                <a:latin typeface="Arial" charset="0"/>
                <a:ea typeface="Times New Roman" pitchFamily="18" charset="0"/>
                <a:cs typeface="Arial" charset="0"/>
              </a:endParaRPr>
            </a:p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39971" name="Text Box 35"/>
            <p:cNvSpPr txBox="1">
              <a:spLocks noChangeArrowheads="1"/>
            </p:cNvSpPr>
            <p:nvPr/>
          </p:nvSpPr>
          <p:spPr bwMode="auto">
            <a:xfrm>
              <a:off x="12960" y="6062"/>
              <a:ext cx="1440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Large fluctuation in water level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39972" name="Text Box 36"/>
            <p:cNvSpPr txBox="1">
              <a:spLocks noChangeArrowheads="1"/>
            </p:cNvSpPr>
            <p:nvPr/>
          </p:nvSpPr>
          <p:spPr bwMode="auto">
            <a:xfrm>
              <a:off x="12168" y="7502"/>
              <a:ext cx="1296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Shallow waters and shoals</a:t>
              </a:r>
              <a:endParaRPr lang="nl-NL" sz="900">
                <a:latin typeface="Arial" charset="0"/>
                <a:ea typeface="Times New Roman" pitchFamily="18" charset="0"/>
                <a:cs typeface="Arial" charset="0"/>
              </a:endParaRPr>
            </a:p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73" name="AutoShape 37"/>
            <p:cNvCxnSpPr>
              <a:cxnSpLocks noChangeShapeType="1"/>
            </p:cNvCxnSpPr>
            <p:nvPr/>
          </p:nvCxnSpPr>
          <p:spPr bwMode="auto">
            <a:xfrm rot="5400000">
              <a:off x="11411" y="6603"/>
              <a:ext cx="1" cy="1368"/>
            </a:xfrm>
            <a:prstGeom prst="bentConnector3">
              <a:avLst>
                <a:gd name="adj1" fmla="val 360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9974" name="AutoShape 38"/>
            <p:cNvCxnSpPr>
              <a:cxnSpLocks noChangeShapeType="1"/>
            </p:cNvCxnSpPr>
            <p:nvPr/>
          </p:nvCxnSpPr>
          <p:spPr bwMode="auto">
            <a:xfrm rot="5400000" flipH="1">
              <a:off x="13104" y="5486"/>
              <a:ext cx="288" cy="86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9975" name="AutoShape 39"/>
            <p:cNvCxnSpPr>
              <a:cxnSpLocks noChangeShapeType="1"/>
            </p:cNvCxnSpPr>
            <p:nvPr/>
          </p:nvCxnSpPr>
          <p:spPr bwMode="auto">
            <a:xfrm rot="16200000">
              <a:off x="11953" y="6637"/>
              <a:ext cx="17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9976" name="Text Box 40"/>
            <p:cNvSpPr txBox="1">
              <a:spLocks noChangeArrowheads="1"/>
            </p:cNvSpPr>
            <p:nvPr/>
          </p:nvSpPr>
          <p:spPr bwMode="auto">
            <a:xfrm>
              <a:off x="10080" y="6062"/>
              <a:ext cx="1296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Many old and small vessels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77" name="AutoShape 41"/>
            <p:cNvCxnSpPr>
              <a:cxnSpLocks noChangeShapeType="1"/>
            </p:cNvCxnSpPr>
            <p:nvPr/>
          </p:nvCxnSpPr>
          <p:spPr bwMode="auto">
            <a:xfrm rot="16200000">
              <a:off x="12312" y="5558"/>
              <a:ext cx="288" cy="72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9978" name="AutoShape 42"/>
            <p:cNvCxnSpPr>
              <a:cxnSpLocks noChangeShapeType="1"/>
            </p:cNvCxnSpPr>
            <p:nvPr/>
          </p:nvCxnSpPr>
          <p:spPr bwMode="auto">
            <a:xfrm rot="16200000">
              <a:off x="10584" y="5917"/>
              <a:ext cx="28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9979" name="Text Box 43"/>
            <p:cNvSpPr txBox="1">
              <a:spLocks noChangeArrowheads="1"/>
            </p:cNvSpPr>
            <p:nvPr/>
          </p:nvSpPr>
          <p:spPr bwMode="auto">
            <a:xfrm>
              <a:off x="5221" y="4694"/>
              <a:ext cx="1619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900">
                  <a:latin typeface="Arial" charset="0"/>
                  <a:ea typeface="Times New Roman" pitchFamily="18" charset="0"/>
                  <a:cs typeface="Arial" charset="0"/>
                </a:rPr>
                <a:t>Limited funding for river improvements</a:t>
              </a:r>
            </a:p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80" name="AutoShape 44"/>
            <p:cNvCxnSpPr>
              <a:cxnSpLocks noChangeShapeType="1"/>
            </p:cNvCxnSpPr>
            <p:nvPr/>
          </p:nvCxnSpPr>
          <p:spPr bwMode="auto">
            <a:xfrm rot="16200000">
              <a:off x="6922" y="2975"/>
              <a:ext cx="828" cy="260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81" name="Text Box 45"/>
            <p:cNvSpPr txBox="1">
              <a:spLocks noChangeArrowheads="1"/>
            </p:cNvSpPr>
            <p:nvPr/>
          </p:nvSpPr>
          <p:spPr bwMode="auto">
            <a:xfrm>
              <a:off x="6048" y="6062"/>
              <a:ext cx="1224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Limited public budgets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39982" name="Text Box 46"/>
            <p:cNvSpPr txBox="1">
              <a:spLocks noChangeArrowheads="1"/>
            </p:cNvSpPr>
            <p:nvPr/>
          </p:nvSpPr>
          <p:spPr bwMode="auto">
            <a:xfrm>
              <a:off x="7344" y="6062"/>
              <a:ext cx="1224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Lack of knowledge and information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83" name="AutoShape 47"/>
            <p:cNvCxnSpPr>
              <a:cxnSpLocks noChangeShapeType="1"/>
            </p:cNvCxnSpPr>
            <p:nvPr/>
          </p:nvCxnSpPr>
          <p:spPr bwMode="auto">
            <a:xfrm rot="16200000">
              <a:off x="8154" y="5576"/>
              <a:ext cx="288" cy="68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9984" name="AutoShape 48"/>
            <p:cNvCxnSpPr>
              <a:cxnSpLocks noChangeShapeType="1"/>
            </p:cNvCxnSpPr>
            <p:nvPr/>
          </p:nvCxnSpPr>
          <p:spPr bwMode="auto">
            <a:xfrm rot="5400000" flipH="1">
              <a:off x="6202" y="5603"/>
              <a:ext cx="288" cy="62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85" name="Text Box 49"/>
            <p:cNvSpPr txBox="1">
              <a:spLocks noChangeArrowheads="1"/>
            </p:cNvSpPr>
            <p:nvPr/>
          </p:nvSpPr>
          <p:spPr bwMode="auto">
            <a:xfrm>
              <a:off x="8712" y="6062"/>
              <a:ext cx="1224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Unclear division of responsibi-lities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86" name="AutoShape 50"/>
            <p:cNvCxnSpPr>
              <a:cxnSpLocks noChangeShapeType="1"/>
            </p:cNvCxnSpPr>
            <p:nvPr/>
          </p:nvCxnSpPr>
          <p:spPr bwMode="auto">
            <a:xfrm rot="5400000" flipH="1">
              <a:off x="8838" y="5576"/>
              <a:ext cx="288" cy="68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87" name="Text Box 51"/>
            <p:cNvSpPr txBox="1">
              <a:spLocks noChangeArrowheads="1"/>
            </p:cNvSpPr>
            <p:nvPr/>
          </p:nvSpPr>
          <p:spPr bwMode="auto">
            <a:xfrm>
              <a:off x="4608" y="7574"/>
              <a:ext cx="2736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Many unaccounted co-benefits from river improvements in clean energy, irrigation and flood control </a:t>
              </a: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88" name="AutoShape 52"/>
            <p:cNvCxnSpPr>
              <a:cxnSpLocks noChangeShapeType="1"/>
            </p:cNvCxnSpPr>
            <p:nvPr/>
          </p:nvCxnSpPr>
          <p:spPr bwMode="auto">
            <a:xfrm rot="5400000" flipH="1">
              <a:off x="5526" y="7124"/>
              <a:ext cx="288" cy="61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989" name="Text Box 53"/>
            <p:cNvSpPr txBox="1">
              <a:spLocks noChangeArrowheads="1"/>
            </p:cNvSpPr>
            <p:nvPr/>
          </p:nvSpPr>
          <p:spPr bwMode="auto">
            <a:xfrm>
              <a:off x="4752" y="6062"/>
              <a:ext cx="1224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nl-NL" sz="800">
                  <a:latin typeface="Arial" charset="0"/>
                  <a:ea typeface="Times New Roman" pitchFamily="18" charset="0"/>
                  <a:cs typeface="Arial" charset="0"/>
                </a:rPr>
                <a:t>Low levels of cost-recovery</a:t>
              </a:r>
              <a:endParaRPr lang="nl-NL" sz="900">
                <a:latin typeface="Arial" charset="0"/>
                <a:ea typeface="Times New Roman" pitchFamily="18" charset="0"/>
                <a:cs typeface="Arial" charset="0"/>
              </a:endParaRPr>
            </a:p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nl-NL" sz="1800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39990" name="AutoShape 54"/>
            <p:cNvCxnSpPr>
              <a:cxnSpLocks noChangeShapeType="1"/>
            </p:cNvCxnSpPr>
            <p:nvPr/>
          </p:nvCxnSpPr>
          <p:spPr bwMode="auto">
            <a:xfrm rot="16200000">
              <a:off x="5554" y="5584"/>
              <a:ext cx="288" cy="66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9991" name="AutoShape 55"/>
            <p:cNvCxnSpPr>
              <a:cxnSpLocks noChangeShapeType="1"/>
            </p:cNvCxnSpPr>
            <p:nvPr/>
          </p:nvCxnSpPr>
          <p:spPr bwMode="auto">
            <a:xfrm rot="16200000">
              <a:off x="6174" y="7088"/>
              <a:ext cx="288" cy="68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632700" cy="4803775"/>
          </a:xfrm>
        </p:spPr>
        <p:txBody>
          <a:bodyPr/>
          <a:lstStyle/>
          <a:p>
            <a:pPr lvl="1"/>
            <a:r>
              <a:rPr lang="en-US"/>
              <a:t>The project interventions are policies, schemes and investments in:</a:t>
            </a:r>
          </a:p>
          <a:p>
            <a:pPr lvl="1"/>
            <a:endParaRPr lang="en-US"/>
          </a:p>
          <a:p>
            <a:pPr lvl="2"/>
            <a:r>
              <a:rPr lang="en-US"/>
              <a:t>Infrastructure (fairway and terminals)</a:t>
            </a:r>
          </a:p>
          <a:p>
            <a:pPr lvl="2"/>
            <a:r>
              <a:rPr lang="en-US"/>
              <a:t>Services (including intermodal door-to-door)</a:t>
            </a:r>
          </a:p>
          <a:p>
            <a:pPr lvl="2"/>
            <a:r>
              <a:rPr lang="en-US"/>
              <a:t>Vessel fleet improvements and innovations</a:t>
            </a:r>
          </a:p>
          <a:p>
            <a:pPr lvl="2"/>
            <a:r>
              <a:rPr lang="en-US"/>
              <a:t>Promotion and training</a:t>
            </a:r>
          </a:p>
          <a:p>
            <a:pPr lvl="2"/>
            <a:endParaRPr lang="en-US"/>
          </a:p>
          <a:p>
            <a:pPr lvl="1"/>
            <a:r>
              <a:rPr lang="en-US"/>
              <a:t>In addition institutional strengthening, harmonization and rules and regulations and </a:t>
            </a:r>
          </a:p>
          <a:p>
            <a:pPr lvl="1"/>
            <a:endParaRPr lang="en-US"/>
          </a:p>
          <a:p>
            <a:pPr lvl="1"/>
            <a:r>
              <a:rPr lang="en-US"/>
              <a:t>When applying DMF, assume that the project is unique.</a:t>
            </a:r>
          </a:p>
          <a:p>
            <a:pPr lvl="2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3B. IWT Sector development plan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416800" cy="4803775"/>
          </a:xfrm>
        </p:spPr>
        <p:txBody>
          <a:bodyPr/>
          <a:lstStyle/>
          <a:p>
            <a:pPr lvl="1"/>
            <a:r>
              <a:rPr lang="en-US"/>
              <a:t>Effective and efficient strategic planning of IWT requires holistic view on transport.</a:t>
            </a:r>
          </a:p>
          <a:p>
            <a:pPr lvl="1"/>
            <a:endParaRPr lang="en-US"/>
          </a:p>
          <a:p>
            <a:pPr lvl="1"/>
            <a:r>
              <a:rPr lang="en-US"/>
              <a:t>Interaction between public and private organizations is an essential element. Strength is gained from cooperation.</a:t>
            </a:r>
          </a:p>
          <a:p>
            <a:pPr lvl="1"/>
            <a:endParaRPr lang="en-US"/>
          </a:p>
          <a:p>
            <a:pPr lvl="1"/>
            <a:r>
              <a:rPr lang="en-US"/>
              <a:t>An IWT Sector Development Plan recently developed shows the interdependence of sector improvements.</a:t>
            </a:r>
          </a:p>
          <a:p>
            <a:pPr lvl="1"/>
            <a:endParaRPr lang="en-US"/>
          </a:p>
          <a:p>
            <a:pPr lvl="1"/>
            <a:r>
              <a:rPr lang="en-US"/>
              <a:t>This plan is used as guidance throughout the Master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IWT Sector development plan</a:t>
            </a: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ph idx="1"/>
          </p:nvPr>
        </p:nvGraphicFramePr>
        <p:xfrm>
          <a:off x="755650" y="1484313"/>
          <a:ext cx="6048375" cy="5173662"/>
        </p:xfrm>
        <a:graphic>
          <a:graphicData uri="http://schemas.openxmlformats.org/presentationml/2006/ole">
            <p:oleObj spid="_x0000_s43012" name="Visio" r:id="rId4" imgW="4987671" imgH="426758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272338" cy="4803775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US"/>
              <a:t>Introduction of 2</a:t>
            </a:r>
            <a:r>
              <a:rPr lang="en-US" baseline="30000"/>
              <a:t>nd</a:t>
            </a:r>
            <a:r>
              <a:rPr lang="en-US"/>
              <a:t> Master Class program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/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/>
              <a:t>Strategic planning: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/>
          </a:p>
          <a:p>
            <a:pPr marL="708025" lvl="1" indent="-381000">
              <a:buFont typeface="Times New Roman" pitchFamily="18" charset="0"/>
              <a:buChar char="–"/>
            </a:pPr>
            <a:r>
              <a:rPr lang="en-US"/>
              <a:t>Project design tool DMF</a:t>
            </a:r>
          </a:p>
          <a:p>
            <a:pPr marL="708025" lvl="1" indent="-381000">
              <a:buFont typeface="Times New Roman" pitchFamily="18" charset="0"/>
              <a:buNone/>
            </a:pPr>
            <a:endParaRPr lang="en-US"/>
          </a:p>
          <a:p>
            <a:pPr marL="708025" lvl="1" indent="-381000">
              <a:buFont typeface="Times New Roman" pitchFamily="18" charset="0"/>
              <a:buChar char="–"/>
            </a:pPr>
            <a:r>
              <a:rPr lang="en-US"/>
              <a:t>IWT Sector development plan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Introduction of 2</a:t>
            </a:r>
            <a:r>
              <a:rPr lang="en-US" baseline="30000"/>
              <a:t>nd</a:t>
            </a:r>
            <a:r>
              <a:rPr lang="en-US"/>
              <a:t> Master Class program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6913563" cy="4803775"/>
          </a:xfrm>
        </p:spPr>
        <p:txBody>
          <a:bodyPr/>
          <a:lstStyle/>
          <a:p>
            <a:pPr marL="708025" lvl="1" indent="-381000">
              <a:lnSpc>
                <a:spcPct val="90000"/>
              </a:lnSpc>
            </a:pPr>
            <a:r>
              <a:rPr lang="en-US"/>
              <a:t>12 sessions on IWT development on wide range of interrelated topics</a:t>
            </a:r>
          </a:p>
          <a:p>
            <a:pPr marL="708025" lvl="1" indent="-381000">
              <a:lnSpc>
                <a:spcPct val="90000"/>
              </a:lnSpc>
              <a:buFont typeface="Times New Roman" pitchFamily="18" charset="0"/>
              <a:buNone/>
            </a:pPr>
            <a:endParaRPr lang="en-US"/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Planning of Inland Waterway Transport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Engineering (waterway design and ship locks)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River Information Services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Environment, safety and dangerous goods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Strategy and policy for IWT development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Incentives and promotion 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Multimodal transport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Dredging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Costs components and business models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Access to the market, rules and regulations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Case study</a:t>
            </a:r>
          </a:p>
          <a:p>
            <a:pPr marL="1295400" lvl="2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Discussion</a:t>
            </a:r>
          </a:p>
          <a:p>
            <a:pPr marL="708025" lvl="1" indent="-381000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Strategic planning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Project design tool DMF </a:t>
            </a:r>
          </a:p>
          <a:p>
            <a:pPr lvl="1"/>
            <a:endParaRPr lang="en-US"/>
          </a:p>
          <a:p>
            <a:pPr lvl="1"/>
            <a:r>
              <a:rPr lang="en-US"/>
              <a:t>IWT Sector development plan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2A. Project design tool DMF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488238" cy="4803775"/>
          </a:xfrm>
        </p:spPr>
        <p:txBody>
          <a:bodyPr/>
          <a:lstStyle/>
          <a:p>
            <a:pPr lvl="1"/>
            <a:r>
              <a:rPr lang="en-US"/>
              <a:t>Design and Monitoring Framework</a:t>
            </a:r>
          </a:p>
          <a:p>
            <a:pPr lvl="1"/>
            <a:endParaRPr lang="en-US"/>
          </a:p>
          <a:p>
            <a:pPr lvl="1"/>
            <a:r>
              <a:rPr lang="en-US"/>
              <a:t>Previously known as Project or Technical Assistance Framework / Logical Framework Analysis / Project Cycle Management</a:t>
            </a:r>
          </a:p>
          <a:p>
            <a:pPr lvl="1"/>
            <a:endParaRPr lang="en-US"/>
          </a:p>
          <a:p>
            <a:pPr lvl="1"/>
            <a:r>
              <a:rPr lang="en-US"/>
              <a:t>Core link between project design, implementation, and evaluation and the basis for Project Performance Management System</a:t>
            </a:r>
          </a:p>
          <a:p>
            <a:pPr lvl="1"/>
            <a:endParaRPr lang="en-US"/>
          </a:p>
          <a:p>
            <a:pPr lvl="1"/>
            <a:r>
              <a:rPr lang="en-US"/>
              <a:t>Applied since early 1990s and mandatory since mid 1990’s for Asian Development Bank projects and other organisations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Framework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349500"/>
            <a:ext cx="6624637" cy="330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Stakeholder analysis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420938"/>
            <a:ext cx="648017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Problem tree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276475"/>
            <a:ext cx="5184775" cy="3257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 tool DMF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Objective tree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276475"/>
            <a:ext cx="5400675" cy="3289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dstrijd">
  <a:themeElements>
    <a:clrScheme name="Wedstrijd 10">
      <a:dk1>
        <a:srgbClr val="4B240D"/>
      </a:dk1>
      <a:lt1>
        <a:srgbClr val="FFFFFF"/>
      </a:lt1>
      <a:dk2>
        <a:srgbClr val="C23E36"/>
      </a:dk2>
      <a:lt2>
        <a:srgbClr val="5F5F5F"/>
      </a:lt2>
      <a:accent1>
        <a:srgbClr val="9E7643"/>
      </a:accent1>
      <a:accent2>
        <a:srgbClr val="F27D19"/>
      </a:accent2>
      <a:accent3>
        <a:srgbClr val="FFFFFF"/>
      </a:accent3>
      <a:accent4>
        <a:srgbClr val="3F1D09"/>
      </a:accent4>
      <a:accent5>
        <a:srgbClr val="CCBDB0"/>
      </a:accent5>
      <a:accent6>
        <a:srgbClr val="DB7116"/>
      </a:accent6>
      <a:hlink>
        <a:srgbClr val="FFD300"/>
      </a:hlink>
      <a:folHlink>
        <a:srgbClr val="F5994D"/>
      </a:folHlink>
    </a:clrScheme>
    <a:fontScheme name="Wedstrij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28016" tIns="64008" rIns="128016" bIns="64008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ts val="3575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28016" tIns="64008" rIns="128016" bIns="64008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ts val="3575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Wedstrijd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dstrijd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dstrijd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dstrijd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dstrijd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dstrijd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dstrijd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dstrijd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dstrijd 9">
        <a:dk1>
          <a:srgbClr val="4B240D"/>
        </a:dk1>
        <a:lt1>
          <a:srgbClr val="FFFFFF"/>
        </a:lt1>
        <a:dk2>
          <a:srgbClr val="F27D19"/>
        </a:dk2>
        <a:lt2>
          <a:srgbClr val="5F5F5F"/>
        </a:lt2>
        <a:accent1>
          <a:srgbClr val="9E7643"/>
        </a:accent1>
        <a:accent2>
          <a:srgbClr val="C23E36"/>
        </a:accent2>
        <a:accent3>
          <a:srgbClr val="FFFFFF"/>
        </a:accent3>
        <a:accent4>
          <a:srgbClr val="3F1D09"/>
        </a:accent4>
        <a:accent5>
          <a:srgbClr val="CCBDB0"/>
        </a:accent5>
        <a:accent6>
          <a:srgbClr val="B03730"/>
        </a:accent6>
        <a:hlink>
          <a:srgbClr val="FFD300"/>
        </a:hlink>
        <a:folHlink>
          <a:srgbClr val="F599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dstrijd 10">
        <a:dk1>
          <a:srgbClr val="4B240D"/>
        </a:dk1>
        <a:lt1>
          <a:srgbClr val="FFFFFF"/>
        </a:lt1>
        <a:dk2>
          <a:srgbClr val="C23E36"/>
        </a:dk2>
        <a:lt2>
          <a:srgbClr val="5F5F5F"/>
        </a:lt2>
        <a:accent1>
          <a:srgbClr val="9E7643"/>
        </a:accent1>
        <a:accent2>
          <a:srgbClr val="F27D19"/>
        </a:accent2>
        <a:accent3>
          <a:srgbClr val="FFFFFF"/>
        </a:accent3>
        <a:accent4>
          <a:srgbClr val="3F1D09"/>
        </a:accent4>
        <a:accent5>
          <a:srgbClr val="CCBDB0"/>
        </a:accent5>
        <a:accent6>
          <a:srgbClr val="DB7116"/>
        </a:accent6>
        <a:hlink>
          <a:srgbClr val="FFD300"/>
        </a:hlink>
        <a:folHlink>
          <a:srgbClr val="F599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Nea-standard-en</Template>
  <TotalTime>122</TotalTime>
  <Words>631</Words>
  <Application>Microsoft Office PowerPoint</Application>
  <PresentationFormat>Apresentação na tela (4:3)</PresentationFormat>
  <Paragraphs>138</Paragraphs>
  <Slides>19</Slides>
  <Notes>19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Verdana</vt:lpstr>
      <vt:lpstr>Times New Roman</vt:lpstr>
      <vt:lpstr>Wingdings</vt:lpstr>
      <vt:lpstr>Wedstrijd</vt:lpstr>
      <vt:lpstr>Microsoft Visio-tekening</vt:lpstr>
      <vt:lpstr>2nd Master Class IWT Session 1: The planning of Inland Waterway Transport - Strategic system planning</vt:lpstr>
      <vt:lpstr>Content</vt:lpstr>
      <vt:lpstr>1. Introduction of 2nd Master Class program</vt:lpstr>
      <vt:lpstr>2. Strategic planning</vt:lpstr>
      <vt:lpstr>2A. Project design tool DMF</vt:lpstr>
      <vt:lpstr>Project design tool DMF</vt:lpstr>
      <vt:lpstr>Project design tool DMF</vt:lpstr>
      <vt:lpstr>Project design tool DMF</vt:lpstr>
      <vt:lpstr>Project design tool DMF</vt:lpstr>
      <vt:lpstr>Project design tool DMF</vt:lpstr>
      <vt:lpstr>Project design tool DMF</vt:lpstr>
      <vt:lpstr>Project design tool DMF</vt:lpstr>
      <vt:lpstr>Project design tool DMF</vt:lpstr>
      <vt:lpstr>Project design tool DMF</vt:lpstr>
      <vt:lpstr>Project design tool DMF</vt:lpstr>
      <vt:lpstr>Project design tool DMF</vt:lpstr>
      <vt:lpstr>Project design tool DMF</vt:lpstr>
      <vt:lpstr>3B. IWT Sector development plan</vt:lpstr>
      <vt:lpstr>IWT Sector development plan</vt:lpstr>
    </vt:vector>
  </TitlesOfParts>
  <Company>Panteia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Master Class IWT Session 1: The planning of Inland Waterway Transport - Strategic system planning</dc:title>
  <dc:creator>jsc</dc:creator>
  <cp:lastModifiedBy>ada.pereira</cp:lastModifiedBy>
  <cp:revision>15</cp:revision>
  <dcterms:created xsi:type="dcterms:W3CDTF">2010-11-28T15:33:00Z</dcterms:created>
  <dcterms:modified xsi:type="dcterms:W3CDTF">2014-11-13T12:46:27Z</dcterms:modified>
</cp:coreProperties>
</file>