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333" r:id="rId2"/>
    <p:sldId id="334" r:id="rId3"/>
    <p:sldId id="357" r:id="rId4"/>
    <p:sldId id="335" r:id="rId5"/>
    <p:sldId id="336" r:id="rId6"/>
    <p:sldId id="354" r:id="rId7"/>
    <p:sldId id="337" r:id="rId8"/>
    <p:sldId id="355" r:id="rId9"/>
    <p:sldId id="338" r:id="rId10"/>
    <p:sldId id="339" r:id="rId11"/>
    <p:sldId id="340" r:id="rId12"/>
    <p:sldId id="341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42" r:id="rId21"/>
    <p:sldId id="350" r:id="rId22"/>
    <p:sldId id="351" r:id="rId23"/>
    <p:sldId id="353" r:id="rId2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FF"/>
    <a:srgbClr val="D60093"/>
    <a:srgbClr val="FF9933"/>
    <a:srgbClr val="000099"/>
    <a:srgbClr val="660033"/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58" autoAdjust="0"/>
    <p:restoredTop sz="86796" autoAdjust="0"/>
  </p:normalViewPr>
  <p:slideViewPr>
    <p:cSldViewPr>
      <p:cViewPr>
        <p:scale>
          <a:sx n="75" d="100"/>
          <a:sy n="75" d="100"/>
        </p:scale>
        <p:origin x="-1200" y="-72"/>
      </p:cViewPr>
      <p:guideLst>
        <p:guide orient="horz" pos="2160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pPr>
              <a:defRPr/>
            </a:pPr>
            <a:fld id="{42B65518-9C3F-4C6B-9906-0FCCDE89AA2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A1779-D9AB-4A25-BF37-451AE150E2C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374AE-9872-4AE3-A66E-614EB412624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8150" y="274638"/>
            <a:ext cx="2193925" cy="644048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06375" y="274638"/>
            <a:ext cx="6429375" cy="644048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5BD7E-9D54-4785-9143-0E38168A77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18DBE-A985-4981-9181-047A63EB5F1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C1557-0A22-4518-8ED9-8B6203EE2C9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06375" y="1584325"/>
            <a:ext cx="4311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70425" y="1584325"/>
            <a:ext cx="4311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983D-FF32-43AC-9E57-1B3C0A895C6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FC3BD-D1B3-43A3-AA26-4FE79ACF4B3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5BB29-5297-457F-813C-124D9C7CA28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281D4-B86E-4BDC-BB28-8F51756F94D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F729-C7F2-407C-9E98-97E0D2D8A33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46E81-4637-4639-AB03-D71B72AA19C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85875" y="274638"/>
            <a:ext cx="553561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6375" y="1584325"/>
            <a:ext cx="8775700" cy="51308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</a:defRPr>
            </a:lvl1pPr>
          </a:lstStyle>
          <a:p>
            <a:pPr>
              <a:defRPr/>
            </a:pPr>
            <a:fld id="{369B837B-067D-4912-9C7D-C49F470C764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031" name="Picture 7" descr="logo governo rg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6863" y="142875"/>
            <a:ext cx="906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NEA logo UK -RG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97763" y="819150"/>
            <a:ext cx="11779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5" cstate="print"/>
          <a:srcRect l="1813" t="34888" r="1813" b="28584"/>
          <a:stretch>
            <a:fillRect/>
          </a:stretch>
        </p:blipFill>
        <p:spPr bwMode="auto">
          <a:xfrm>
            <a:off x="7497763" y="233363"/>
            <a:ext cx="1187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shpDatum" descr="RO__vervolgpagina~LPPT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92388" y="279400"/>
            <a:ext cx="9144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892" name="Line 12"/>
          <p:cNvSpPr>
            <a:spLocks noChangeShapeType="1"/>
          </p:cNvSpPr>
          <p:nvPr userDrawn="1"/>
        </p:nvSpPr>
        <p:spPr bwMode="auto">
          <a:xfrm>
            <a:off x="0" y="1403350"/>
            <a:ext cx="9144000" cy="0"/>
          </a:xfrm>
          <a:prstGeom prst="line">
            <a:avLst/>
          </a:prstGeom>
          <a:noFill/>
          <a:ln w="76200" cmpd="tri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1" name="Picture 5" descr="logo governo rgb"/>
          <p:cNvPicPr>
            <a:picLocks noChangeAspect="1" noChangeArrowheads="1"/>
          </p:cNvPicPr>
          <p:nvPr/>
        </p:nvPicPr>
        <p:blipFill>
          <a:blip r:embed="rId2" cstate="print"/>
          <a:srcRect l="8267" t="7005" r="9058" b="53900"/>
          <a:stretch>
            <a:fillRect/>
          </a:stretch>
        </p:blipFill>
        <p:spPr bwMode="auto">
          <a:xfrm>
            <a:off x="0" y="1449388"/>
            <a:ext cx="91440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9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NOV. 2010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0" y="24511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Desenvolvimento da Navegação Interior no Rio Grande do Sul</a:t>
            </a:r>
            <a:endParaRPr lang="pt-BR" sz="3600" b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2936" name="Text Box 8"/>
          <p:cNvSpPr txBox="1">
            <a:spLocks noChangeArrowheads="1"/>
          </p:cNvSpPr>
          <p:nvPr/>
        </p:nvSpPr>
        <p:spPr bwMode="auto">
          <a:xfrm>
            <a:off x="1949450" y="4762500"/>
            <a:ext cx="5084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Wim Ruijgh – Amports</a:t>
            </a:r>
          </a:p>
          <a:p>
            <a:pPr eaLnBrk="0" hangingPunct="0"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Harrie de Leijer - NEA</a:t>
            </a:r>
            <a:endParaRPr lang="pt-BR" sz="2400" b="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dirty="0" smtClean="0"/>
              <a:t>Programa de NI do</a:t>
            </a:r>
            <a:br>
              <a:rPr lang="pt-BR" sz="3600" dirty="0" smtClean="0"/>
            </a:br>
            <a:r>
              <a:rPr lang="pt-BR" sz="3600" dirty="0" smtClean="0"/>
              <a:t>Rio Grande do Sul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584325"/>
            <a:ext cx="8636000" cy="4994275"/>
          </a:xfrm>
        </p:spPr>
        <p:txBody>
          <a:bodyPr/>
          <a:lstStyle/>
          <a:p>
            <a:pPr eaLnBrk="1" hangingPunct="1"/>
            <a:r>
              <a:rPr lang="pt-BR" smtClean="0"/>
              <a:t>O Rio Grande do Sul é pioneiro, mas tem seguidores:</a:t>
            </a:r>
          </a:p>
          <a:p>
            <a:pPr lvl="1" eaLnBrk="1" hangingPunct="1"/>
            <a:r>
              <a:rPr lang="pt-BR" sz="2600" smtClean="0"/>
              <a:t>Em âmbito federal, o projeto despertou grande interesse</a:t>
            </a:r>
          </a:p>
          <a:p>
            <a:pPr lvl="1" eaLnBrk="1" hangingPunct="1"/>
            <a:r>
              <a:rPr lang="pt-BR" sz="2600" smtClean="0"/>
              <a:t>O Ministério dos Transportes também solicitou apoio da Holanda (PNLT, plano diretor de NI), montou uma aula magistral sobre NI</a:t>
            </a:r>
          </a:p>
          <a:p>
            <a:pPr lvl="1" eaLnBrk="1" hangingPunct="1"/>
            <a:r>
              <a:rPr lang="pt-BR" sz="2600" smtClean="0"/>
              <a:t>A ANTAQ, conjuntamente, organizou um seminário sobre desenvolvimentos da NI</a:t>
            </a:r>
          </a:p>
          <a:p>
            <a:pPr lvl="1" eaLnBrk="1" hangingPunct="1"/>
            <a:r>
              <a:rPr lang="pt-BR" sz="2600" smtClean="0"/>
              <a:t>O Estado do Pará deseja seguir um enfoque similar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dirty="0" smtClean="0"/>
              <a:t>Programa de NI do</a:t>
            </a:r>
            <a:br>
              <a:rPr lang="pt-BR" sz="3600" dirty="0" smtClean="0"/>
            </a:br>
            <a:r>
              <a:rPr lang="pt-BR" sz="3600" dirty="0" smtClean="0"/>
              <a:t>Rio Grande do Sul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584325"/>
            <a:ext cx="8636000" cy="4994275"/>
          </a:xfrm>
        </p:spPr>
        <p:txBody>
          <a:bodyPr/>
          <a:lstStyle/>
          <a:p>
            <a:pPr eaLnBrk="1" hangingPunct="1"/>
            <a:r>
              <a:rPr lang="pt-BR" smtClean="0"/>
              <a:t>Situação atual:</a:t>
            </a:r>
          </a:p>
          <a:p>
            <a:pPr lvl="1" eaLnBrk="1" hangingPunct="1"/>
            <a:r>
              <a:rPr lang="pt-BR" smtClean="0"/>
              <a:t>O setor privado demonstra claro interesse</a:t>
            </a:r>
          </a:p>
          <a:p>
            <a:pPr lvl="1" eaLnBrk="1" hangingPunct="1"/>
            <a:r>
              <a:rPr lang="pt-BR" smtClean="0"/>
              <a:t>Pode-se colher a “fruta que está mais ao alcance”</a:t>
            </a:r>
          </a:p>
          <a:p>
            <a:pPr lvl="1" eaLnBrk="1" hangingPunct="1"/>
            <a:r>
              <a:rPr lang="pt-BR" smtClean="0"/>
              <a:t>Um serviço de transporte de contêineres está pronto para começar</a:t>
            </a:r>
          </a:p>
          <a:p>
            <a:pPr lvl="1" eaLnBrk="1" hangingPunct="1"/>
            <a:r>
              <a:rPr lang="pt-BR" smtClean="0"/>
              <a:t>Grandes embarcadores estão passando para o transporte por navegação interior</a:t>
            </a:r>
          </a:p>
          <a:p>
            <a:pPr lvl="1" eaLnBrk="1" hangingPunct="1"/>
            <a:r>
              <a:rPr lang="pt-BR" smtClean="0"/>
              <a:t>Empresas estrangeiras querem investir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dirty="0" smtClean="0"/>
              <a:t>Programa de NI do</a:t>
            </a:r>
            <a:br>
              <a:rPr lang="pt-BR" sz="3600" dirty="0" smtClean="0"/>
            </a:br>
            <a:r>
              <a:rPr lang="pt-BR" sz="3600" dirty="0" smtClean="0"/>
              <a:t>Rio Grande do Sul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584325"/>
            <a:ext cx="8766175" cy="4994275"/>
          </a:xfrm>
        </p:spPr>
        <p:txBody>
          <a:bodyPr/>
          <a:lstStyle/>
          <a:p>
            <a:pPr eaLnBrk="1" hangingPunct="1"/>
            <a:r>
              <a:rPr lang="pt-BR" smtClean="0"/>
              <a:t>Porém:</a:t>
            </a:r>
          </a:p>
          <a:p>
            <a:pPr lvl="1" eaLnBrk="1" hangingPunct="1"/>
            <a:r>
              <a:rPr lang="pt-BR" sz="2600" smtClean="0"/>
              <a:t>A NI, no Brasil, tem regras especiais:</a:t>
            </a:r>
          </a:p>
          <a:p>
            <a:pPr lvl="2" eaLnBrk="1" hangingPunct="1"/>
            <a:r>
              <a:rPr lang="pt-BR" sz="2300" smtClean="0"/>
              <a:t>O problema dos terminais (públicos, concessões, privados)</a:t>
            </a:r>
          </a:p>
          <a:p>
            <a:pPr lvl="2" eaLnBrk="1" hangingPunct="1"/>
            <a:r>
              <a:rPr lang="pt-BR" sz="2300" smtClean="0"/>
              <a:t>O problema das embarcações (escassez, qualidade, restrições à importação)</a:t>
            </a:r>
          </a:p>
          <a:p>
            <a:pPr lvl="2" eaLnBrk="1" hangingPunct="1"/>
            <a:r>
              <a:rPr lang="pt-BR" sz="2300" smtClean="0"/>
              <a:t>Limitações de infra-estrutura não são fáceis de se resolver (dragagem)</a:t>
            </a:r>
          </a:p>
          <a:p>
            <a:pPr lvl="2" eaLnBrk="1" hangingPunct="1"/>
            <a:r>
              <a:rPr lang="pt-BR" sz="2300" smtClean="0"/>
              <a:t>Custos excessivos (regime de trabalho, regulamentações)</a:t>
            </a:r>
          </a:p>
          <a:p>
            <a:pPr lvl="1" eaLnBrk="1" hangingPunct="1"/>
            <a:r>
              <a:rPr lang="pt-BR" sz="2600" smtClean="0"/>
              <a:t>Toda solução leva a um outro problema (imprevisto)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dirty="0" smtClean="0"/>
              <a:t>Programa de NI do</a:t>
            </a:r>
            <a:br>
              <a:rPr lang="pt-BR" sz="3600" dirty="0" smtClean="0"/>
            </a:br>
            <a:r>
              <a:rPr lang="pt-BR" sz="3600" dirty="0" smtClean="0"/>
              <a:t>Rio Grande do Sul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584325"/>
            <a:ext cx="8636000" cy="4994275"/>
          </a:xfrm>
        </p:spPr>
        <p:txBody>
          <a:bodyPr/>
          <a:lstStyle/>
          <a:p>
            <a:pPr eaLnBrk="1" hangingPunct="1"/>
            <a:r>
              <a:rPr lang="pt-BR" sz="2800" smtClean="0"/>
              <a:t>Pontos positivos:</a:t>
            </a:r>
          </a:p>
          <a:p>
            <a:pPr lvl="1" eaLnBrk="1" hangingPunct="1"/>
            <a:r>
              <a:rPr lang="pt-BR" sz="2400" smtClean="0"/>
              <a:t>A carga existe</a:t>
            </a:r>
          </a:p>
          <a:p>
            <a:pPr lvl="1" eaLnBrk="1" hangingPunct="1"/>
            <a:r>
              <a:rPr lang="pt-BR" sz="2400" smtClean="0"/>
              <a:t>A indústria produtora está pronta para embarcar</a:t>
            </a:r>
          </a:p>
          <a:p>
            <a:pPr lvl="1" eaLnBrk="1" hangingPunct="1"/>
            <a:r>
              <a:rPr lang="pt-BR" sz="2400" smtClean="0"/>
              <a:t>A indústria de transporte quer investir em novas soluções (empresas de navegação, operadores de terminais)</a:t>
            </a:r>
          </a:p>
          <a:p>
            <a:pPr lvl="1" eaLnBrk="1" hangingPunct="1"/>
            <a:r>
              <a:rPr lang="pt-BR" sz="2400" smtClean="0"/>
              <a:t>FIERGS apóia e inicia </a:t>
            </a:r>
          </a:p>
          <a:p>
            <a:pPr lvl="1" eaLnBrk="1" hangingPunct="1"/>
            <a:r>
              <a:rPr lang="pt-BR" sz="2400" smtClean="0"/>
              <a:t>O Estado (SEINFRA, SPH) melhorou as condições da estrutura e facilitou:</a:t>
            </a:r>
          </a:p>
          <a:p>
            <a:pPr lvl="2" eaLnBrk="1" hangingPunct="1"/>
            <a:r>
              <a:rPr lang="pt-BR" sz="2000" smtClean="0"/>
              <a:t>Processo de concessão de terminais</a:t>
            </a:r>
          </a:p>
          <a:p>
            <a:pPr lvl="2" eaLnBrk="1" hangingPunct="1"/>
            <a:r>
              <a:rPr lang="pt-BR" sz="2000" smtClean="0"/>
              <a:t>Procedimento de dragagem</a:t>
            </a:r>
          </a:p>
          <a:p>
            <a:pPr lvl="2" eaLnBrk="1" hangingPunct="1"/>
            <a:r>
              <a:rPr lang="pt-BR" sz="2000" smtClean="0"/>
              <a:t>Forte lobby em âmbito federal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dirty="0" smtClean="0"/>
              <a:t>Programa de NI do</a:t>
            </a:r>
            <a:br>
              <a:rPr lang="pt-BR" sz="3600" dirty="0" smtClean="0"/>
            </a:br>
            <a:r>
              <a:rPr lang="pt-BR" sz="3600" dirty="0" smtClean="0"/>
              <a:t>Rio Grande do Sul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584325"/>
            <a:ext cx="8636000" cy="4994275"/>
          </a:xfrm>
        </p:spPr>
        <p:txBody>
          <a:bodyPr/>
          <a:lstStyle/>
          <a:p>
            <a:pPr eaLnBrk="1" hangingPunct="1"/>
            <a:r>
              <a:rPr lang="pt-BR" smtClean="0"/>
              <a:t>Pontos fracos:</a:t>
            </a:r>
          </a:p>
          <a:p>
            <a:pPr lvl="1" eaLnBrk="1" hangingPunct="1"/>
            <a:r>
              <a:rPr lang="pt-BR" smtClean="0"/>
              <a:t>Procedimentos levam tempo</a:t>
            </a:r>
          </a:p>
          <a:p>
            <a:pPr lvl="1" eaLnBrk="1" hangingPunct="1"/>
            <a:r>
              <a:rPr lang="pt-BR" smtClean="0"/>
              <a:t>Exceções não são possíveis</a:t>
            </a:r>
          </a:p>
          <a:p>
            <a:pPr lvl="1" eaLnBrk="1" hangingPunct="1"/>
            <a:r>
              <a:rPr lang="pt-BR" smtClean="0"/>
              <a:t>Normas e regulamentações Federais limitam a inovação</a:t>
            </a:r>
          </a:p>
          <a:p>
            <a:pPr lvl="1" eaLnBrk="1" hangingPunct="1"/>
            <a:r>
              <a:rPr lang="pt-BR" smtClean="0"/>
              <a:t>Ausência do Porto de Rio Grande no interior</a:t>
            </a:r>
          </a:p>
          <a:p>
            <a:pPr lvl="1" eaLnBrk="1" hangingPunct="1">
              <a:buFontTx/>
              <a:buNone/>
            </a:pPr>
            <a:endParaRPr lang="pt-BR" smtClean="0"/>
          </a:p>
          <a:p>
            <a:pPr lvl="1" eaLnBrk="1" hangingPunct="1">
              <a:buFontTx/>
              <a:buNone/>
            </a:pPr>
            <a:endParaRPr lang="pt-BR" smtClean="0"/>
          </a:p>
          <a:p>
            <a:pPr lvl="1"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dirty="0" smtClean="0"/>
              <a:t>Programa de NI do</a:t>
            </a:r>
            <a:br>
              <a:rPr lang="pt-BR" sz="3600" dirty="0" smtClean="0"/>
            </a:br>
            <a:r>
              <a:rPr lang="pt-BR" sz="3600" dirty="0" smtClean="0"/>
              <a:t>Rio Grande do Sul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584325"/>
            <a:ext cx="8636000" cy="4994275"/>
          </a:xfrm>
        </p:spPr>
        <p:txBody>
          <a:bodyPr/>
          <a:lstStyle/>
          <a:p>
            <a:pPr eaLnBrk="1" hangingPunct="1"/>
            <a:r>
              <a:rPr lang="pt-BR" smtClean="0"/>
              <a:t>Oportunidades a curto prazo:</a:t>
            </a:r>
          </a:p>
          <a:p>
            <a:pPr lvl="1" eaLnBrk="1" hangingPunct="1">
              <a:buFontTx/>
              <a:buNone/>
            </a:pPr>
            <a:r>
              <a:rPr lang="pt-BR" smtClean="0"/>
              <a:t>1. O caso dos contêineres:</a:t>
            </a:r>
          </a:p>
          <a:p>
            <a:pPr lvl="2" eaLnBrk="1" hangingPunct="1"/>
            <a:r>
              <a:rPr lang="pt-BR" smtClean="0"/>
              <a:t>Potencial de 20.000 contêineres a curto prazo</a:t>
            </a:r>
          </a:p>
          <a:p>
            <a:pPr lvl="3" eaLnBrk="1" hangingPunct="1"/>
            <a:r>
              <a:rPr lang="pt-BR" smtClean="0"/>
              <a:t>(exportação 40’, importação 20’)</a:t>
            </a:r>
          </a:p>
          <a:p>
            <a:pPr lvl="2" eaLnBrk="1" hangingPunct="1"/>
            <a:r>
              <a:rPr lang="pt-BR" smtClean="0"/>
              <a:t>Concessão do Terminal está a caminho</a:t>
            </a:r>
          </a:p>
          <a:p>
            <a:pPr lvl="2" eaLnBrk="1" hangingPunct="1"/>
            <a:r>
              <a:rPr lang="pt-BR" smtClean="0"/>
              <a:t>Janelas garantidos no porto marítimo</a:t>
            </a:r>
          </a:p>
          <a:p>
            <a:pPr lvl="2" eaLnBrk="1" hangingPunct="1"/>
            <a:r>
              <a:rPr lang="pt-BR" smtClean="0"/>
              <a:t>Nível de custo aceitável</a:t>
            </a:r>
          </a:p>
          <a:p>
            <a:pPr lvl="2" eaLnBrk="1" hangingPunct="1"/>
            <a:r>
              <a:rPr lang="pt-BR" smtClean="0"/>
              <a:t>Nível de serviço aceitável</a:t>
            </a:r>
          </a:p>
          <a:p>
            <a:pPr lvl="2" eaLnBrk="1" hangingPunct="1"/>
            <a:r>
              <a:rPr lang="pt-BR" smtClean="0"/>
              <a:t>Vários partes privadas estão trabalhando na implementação dos serviços</a:t>
            </a:r>
          </a:p>
          <a:p>
            <a:pPr lvl="1" eaLnBrk="1" hangingPunct="1">
              <a:buFontTx/>
              <a:buNone/>
            </a:pPr>
            <a:endParaRPr lang="pt-BR" smtClean="0"/>
          </a:p>
          <a:p>
            <a:pPr lvl="1"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dirty="0" smtClean="0"/>
              <a:t>Programa de NI do</a:t>
            </a:r>
            <a:br>
              <a:rPr lang="pt-BR" sz="3600" dirty="0" smtClean="0"/>
            </a:br>
            <a:r>
              <a:rPr lang="pt-BR" sz="3600" dirty="0" smtClean="0"/>
              <a:t>Rio Grande do Sul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584325"/>
            <a:ext cx="8636000" cy="4994275"/>
          </a:xfrm>
        </p:spPr>
        <p:txBody>
          <a:bodyPr/>
          <a:lstStyle/>
          <a:p>
            <a:pPr eaLnBrk="1" hangingPunct="1"/>
            <a:r>
              <a:rPr lang="pt-BR" smtClean="0"/>
              <a:t>Oportunidades a curto prazo:</a:t>
            </a:r>
          </a:p>
          <a:p>
            <a:pPr lvl="1" eaLnBrk="1" hangingPunct="1">
              <a:buFontTx/>
              <a:buNone/>
            </a:pPr>
            <a:r>
              <a:rPr lang="pt-BR" smtClean="0"/>
              <a:t>2. Transportes específicos de granéis no interior: as “pequenas jóias”:</a:t>
            </a:r>
          </a:p>
          <a:p>
            <a:pPr lvl="2" eaLnBrk="1" hangingPunct="1"/>
            <a:r>
              <a:rPr lang="pt-BR" sz="2300" smtClean="0"/>
              <a:t>Dragagem limitada irá resolver o problema de acessibilidade</a:t>
            </a:r>
          </a:p>
          <a:p>
            <a:pPr lvl="2" eaLnBrk="1" hangingPunct="1"/>
            <a:r>
              <a:rPr lang="pt-BR" sz="2300" smtClean="0"/>
              <a:t>Soluções simples podem superar a falta de acessibilidade “molhada”</a:t>
            </a:r>
          </a:p>
          <a:p>
            <a:pPr lvl="2" eaLnBrk="1" hangingPunct="1"/>
            <a:r>
              <a:rPr lang="pt-BR" sz="2300" smtClean="0"/>
              <a:t>Há embarcações disponíveis</a:t>
            </a:r>
          </a:p>
          <a:p>
            <a:pPr lvl="2" eaLnBrk="1" hangingPunct="1"/>
            <a:r>
              <a:rPr lang="pt-BR" sz="2300" smtClean="0"/>
              <a:t>Custos serão menores (foram executados projetos de demonstração)</a:t>
            </a:r>
          </a:p>
          <a:p>
            <a:pPr lvl="2" eaLnBrk="1" hangingPunct="1"/>
            <a:r>
              <a:rPr lang="pt-BR" sz="2300" smtClean="0"/>
              <a:t>Dragagem do Jacuí ira atrair novas indústrias e levar a mais 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dirty="0" smtClean="0"/>
              <a:t>Programa de NI do</a:t>
            </a:r>
            <a:br>
              <a:rPr lang="pt-BR" sz="3600" dirty="0" smtClean="0"/>
            </a:br>
            <a:r>
              <a:rPr lang="pt-BR" sz="3600" dirty="0" smtClean="0"/>
              <a:t>Rio Grande do Sul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584325"/>
            <a:ext cx="8636000" cy="4994275"/>
          </a:xfrm>
        </p:spPr>
        <p:txBody>
          <a:bodyPr/>
          <a:lstStyle/>
          <a:p>
            <a:pPr eaLnBrk="1" hangingPunct="1"/>
            <a:r>
              <a:rPr lang="pt-BR" smtClean="0"/>
              <a:t>Oportunidades a curto prazo:</a:t>
            </a:r>
          </a:p>
          <a:p>
            <a:pPr lvl="1" eaLnBrk="1" hangingPunct="1">
              <a:buFontTx/>
              <a:buNone/>
            </a:pPr>
            <a:r>
              <a:rPr lang="pt-BR" smtClean="0"/>
              <a:t>3. Grandes embarcadores de granéis:</a:t>
            </a:r>
          </a:p>
          <a:p>
            <a:pPr lvl="2" eaLnBrk="1" hangingPunct="1"/>
            <a:r>
              <a:rPr lang="pt-BR" smtClean="0"/>
              <a:t>Vários importantes embarcadores estão instalando novas unidades e novas plantas</a:t>
            </a:r>
          </a:p>
          <a:p>
            <a:pPr lvl="2" eaLnBrk="1" hangingPunct="1"/>
            <a:r>
              <a:rPr lang="pt-BR" smtClean="0"/>
              <a:t>Os fluxos têm aumentado significativamente nos últimos anos</a:t>
            </a:r>
          </a:p>
          <a:p>
            <a:pPr lvl="2" eaLnBrk="1" hangingPunct="1"/>
            <a:r>
              <a:rPr lang="pt-BR" smtClean="0"/>
              <a:t>Os embarcadores estão combinando fluxos de cargas</a:t>
            </a:r>
          </a:p>
          <a:p>
            <a:pPr lvl="2" eaLnBrk="1" hangingPunct="1"/>
            <a:r>
              <a:rPr lang="pt-BR" smtClean="0"/>
              <a:t>Estima-se em 30% as vantagens em termos de custos</a:t>
            </a:r>
          </a:p>
          <a:p>
            <a:pPr lvl="2" eaLnBrk="1" hangingPunct="1"/>
            <a:r>
              <a:rPr lang="pt-BR" smtClean="0"/>
              <a:t>Níveis de qualidade aceitáveis (melhor que as ferrovias)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dirty="0" smtClean="0"/>
              <a:t>Programa de NI do</a:t>
            </a:r>
            <a:br>
              <a:rPr lang="pt-BR" sz="3600" dirty="0" smtClean="0"/>
            </a:br>
            <a:r>
              <a:rPr lang="pt-BR" sz="3600" dirty="0" smtClean="0"/>
              <a:t>Rio Grande do Sul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584325"/>
            <a:ext cx="8636000" cy="499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Resultados almejados: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600" smtClean="0"/>
              <a:t>Meta de 15% é realista: a atual participação de mercado da NI já passou para 8%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600" smtClean="0"/>
              <a:t>De produtos de baixo valor para produtos de maior valor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600" smtClean="0"/>
              <a:t>Melhor posição do porto marítimo no interior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600" smtClean="0"/>
              <a:t>Melhor posição competitiva geral do porto marítimo 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600" smtClean="0"/>
              <a:t>Vantagens logísticas para as indústrias produtoras no Estado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600" smtClean="0"/>
              <a:t>Ganhos ambientais</a:t>
            </a: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dirty="0" smtClean="0"/>
              <a:t>Programa de NI do</a:t>
            </a:r>
            <a:br>
              <a:rPr lang="pt-BR" sz="3600" dirty="0" smtClean="0"/>
            </a:br>
            <a:r>
              <a:rPr lang="pt-BR" sz="3600" dirty="0" smtClean="0"/>
              <a:t>Rio Grande do Sul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584325"/>
            <a:ext cx="8636000" cy="4994275"/>
          </a:xfrm>
        </p:spPr>
        <p:txBody>
          <a:bodyPr/>
          <a:lstStyle/>
          <a:p>
            <a:pPr eaLnBrk="1" hangingPunct="1"/>
            <a:r>
              <a:rPr lang="pt-BR" smtClean="0"/>
              <a:t>Potencial a médio e longo prazos:</a:t>
            </a:r>
          </a:p>
          <a:p>
            <a:pPr lvl="1" eaLnBrk="1" hangingPunct="1"/>
            <a:r>
              <a:rPr lang="pt-BR" smtClean="0"/>
              <a:t>Desenvolvimento de (novos) portos e terminais interiores (baseado no potencial de cargas)</a:t>
            </a:r>
          </a:p>
          <a:p>
            <a:pPr lvl="1" eaLnBrk="1" hangingPunct="1"/>
            <a:r>
              <a:rPr lang="pt-BR" smtClean="0"/>
              <a:t>Instalar indústrias ao longo das hidrovias</a:t>
            </a:r>
          </a:p>
          <a:p>
            <a:pPr lvl="1" eaLnBrk="1" hangingPunct="1"/>
            <a:r>
              <a:rPr lang="pt-BR" smtClean="0"/>
              <a:t>Lagoa Mirim (ligando Uruguai e Brasil, desenvolvida em âmbito federal)</a:t>
            </a:r>
          </a:p>
          <a:p>
            <a:pPr lvl="1" eaLnBrk="1" hangingPunct="1"/>
            <a:r>
              <a:rPr lang="pt-BR" smtClean="0"/>
              <a:t>Potencial de novas cargas, por ex.: automóveis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dirty="0" smtClean="0"/>
              <a:t>NECESSIDADE DE NAVEGAÇÃO INTERIOR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 Rio Grande do Sul precisa de Navegação Interior – NI</a:t>
            </a:r>
          </a:p>
          <a:p>
            <a:pPr lvl="1" eaLnBrk="1" hangingPunct="1"/>
            <a:r>
              <a:rPr lang="pt-BR" smtClean="0"/>
              <a:t>Vantagens logísticas para os embarcadores</a:t>
            </a:r>
          </a:p>
          <a:p>
            <a:pPr lvl="1" eaLnBrk="1" hangingPunct="1"/>
            <a:r>
              <a:rPr lang="pt-BR" smtClean="0"/>
              <a:t>Posição competitiva do porto de Rio Grande</a:t>
            </a:r>
          </a:p>
          <a:p>
            <a:pPr lvl="1" eaLnBrk="1" hangingPunct="1"/>
            <a:r>
              <a:rPr lang="pt-BR" smtClean="0"/>
              <a:t>NI cria benefícios sociais</a:t>
            </a:r>
          </a:p>
          <a:p>
            <a:pPr lvl="1" eaLnBrk="1" hangingPunct="1"/>
            <a:r>
              <a:rPr lang="pt-BR" smtClean="0"/>
              <a:t>A co-modalidade é necessária para lidar com o crescimento dos fluxos de transporte</a:t>
            </a:r>
          </a:p>
          <a:p>
            <a:pPr lvl="1" eaLnBrk="1" hangingPunct="1"/>
            <a:r>
              <a:rPr lang="pt-BR" smtClean="0"/>
              <a:t>O público exige soluções sustentáveis</a:t>
            </a:r>
          </a:p>
          <a:p>
            <a:pPr lvl="1" eaLnBrk="1" hangingPunct="1"/>
            <a:r>
              <a:rPr lang="pt-BR" smtClean="0"/>
              <a:t>Fator importante para o clima local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Melhorias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3000" smtClean="0"/>
              <a:t>Alterar as regras de “acessibilidade molhada” (já que a NI é o meio de transporte mais seguro e limpo)</a:t>
            </a:r>
          </a:p>
          <a:p>
            <a:pPr eaLnBrk="1" hangingPunct="1">
              <a:lnSpc>
                <a:spcPct val="90000"/>
              </a:lnSpc>
            </a:pPr>
            <a:r>
              <a:rPr lang="pt-BR" sz="3000" smtClean="0"/>
              <a:t>Facilidade de regulamentos em conformidade com as práticas internacionais (requisitos de tripulação, requisitos de embarcações)</a:t>
            </a:r>
          </a:p>
          <a:p>
            <a:pPr eaLnBrk="1" hangingPunct="1">
              <a:lnSpc>
                <a:spcPct val="90000"/>
              </a:lnSpc>
            </a:pPr>
            <a:r>
              <a:rPr lang="pt-BR" sz="3000" smtClean="0"/>
              <a:t>Melhores condições de navegação e auxílios à navegação (por exemplo, permitindo viagens à noite em todas as áreas para todos os produtos)</a:t>
            </a:r>
          </a:p>
          <a:p>
            <a:pPr eaLnBrk="1" hangingPunct="1">
              <a:lnSpc>
                <a:spcPct val="90000"/>
              </a:lnSpc>
            </a:pPr>
            <a:r>
              <a:rPr lang="pt-BR" sz="3000" smtClean="0"/>
              <a:t>Instalações exclusivas para contêineres de NI no Porto de Rio Grande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Melhorias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Suspensão temporária das restrições de importação para:</a:t>
            </a:r>
          </a:p>
          <a:p>
            <a:pPr lvl="1" eaLnBrk="1" hangingPunct="1"/>
            <a:r>
              <a:rPr lang="pt-BR" sz="2600" smtClean="0"/>
              <a:t>Aumentar a capacidade das barcaças</a:t>
            </a:r>
          </a:p>
          <a:p>
            <a:pPr lvl="1" eaLnBrk="1" hangingPunct="1"/>
            <a:r>
              <a:rPr lang="pt-BR" sz="2600" smtClean="0"/>
              <a:t>Permitir inovações das embarcações</a:t>
            </a:r>
          </a:p>
          <a:p>
            <a:pPr eaLnBrk="1" hangingPunct="1"/>
            <a:r>
              <a:rPr lang="pt-BR" sz="2800" smtClean="0"/>
              <a:t>Estabelecer um centro de promoção da NI (para aumentar a conscientização, dar apoio aos embarcadores)</a:t>
            </a:r>
          </a:p>
          <a:p>
            <a:pPr eaLnBrk="1" hangingPunct="1"/>
            <a:r>
              <a:rPr lang="pt-BR" sz="2800" smtClean="0"/>
              <a:t>Melhorar a organização do Porto de Rio Grande (desenvolver uma estratégia ativa para o interior)</a:t>
            </a:r>
          </a:p>
          <a:p>
            <a:pPr eaLnBrk="1" hangingPunct="1"/>
            <a:r>
              <a:rPr lang="pt-BR" sz="2800" smtClean="0"/>
              <a:t>Considerar um programa de incentivos (embora estejam ocorrendo desenvolvimentos sem ele)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dirty="0" smtClean="0"/>
              <a:t>Política do Estado sobre NI – 3 níveis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sz="3000" smtClean="0"/>
              <a:t>1. Facilitação:</a:t>
            </a:r>
          </a:p>
          <a:p>
            <a:pPr lvl="1" eaLnBrk="1" hangingPunct="1"/>
            <a:r>
              <a:rPr lang="pt-BR" sz="2600" smtClean="0"/>
              <a:t>Remover barreiras (dragagem, terminal)</a:t>
            </a:r>
          </a:p>
          <a:p>
            <a:pPr lvl="1" eaLnBrk="1" hangingPunct="1"/>
            <a:r>
              <a:rPr lang="pt-BR" sz="2600" smtClean="0"/>
              <a:t>Grupos de Trabalho de Apoio, Força-Tarefa</a:t>
            </a:r>
          </a:p>
          <a:p>
            <a:pPr lvl="1" eaLnBrk="1" hangingPunct="1"/>
            <a:r>
              <a:rPr lang="pt-BR" sz="2600" smtClean="0"/>
              <a:t>Lobby em Brasília junto aos órgãos federais</a:t>
            </a:r>
          </a:p>
          <a:p>
            <a:pPr eaLnBrk="1" hangingPunct="1">
              <a:buFontTx/>
              <a:buNone/>
            </a:pPr>
            <a:r>
              <a:rPr lang="pt-BR" sz="3000" smtClean="0"/>
              <a:t>2. Estímulo:</a:t>
            </a:r>
          </a:p>
          <a:p>
            <a:pPr lvl="1" eaLnBrk="1" hangingPunct="1"/>
            <a:r>
              <a:rPr lang="pt-BR" sz="2600" smtClean="0"/>
              <a:t>Estabelecer indústrias ao longo das hidrovias</a:t>
            </a:r>
          </a:p>
          <a:p>
            <a:pPr lvl="1" eaLnBrk="1" hangingPunct="1"/>
            <a:r>
              <a:rPr lang="pt-BR" sz="2600" smtClean="0"/>
              <a:t>Elaborar incentivos ativos (especialmente nos inícios de operações)</a:t>
            </a:r>
          </a:p>
          <a:p>
            <a:pPr eaLnBrk="1" hangingPunct="1">
              <a:buFontTx/>
              <a:buNone/>
            </a:pPr>
            <a:r>
              <a:rPr lang="pt-BR" sz="3000" smtClean="0"/>
              <a:t>3. Mudança obrigatória na divisão de modais:</a:t>
            </a:r>
          </a:p>
          <a:p>
            <a:pPr lvl="1" eaLnBrk="1" hangingPunct="1"/>
            <a:r>
              <a:rPr lang="pt-BR" sz="2600" smtClean="0"/>
              <a:t>Estabelecer uma participação mínima da 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Considerações finais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1950" dirty="0" smtClean="0"/>
              <a:t>Desenvolvimento da navegação interior é um processo a longo prazo: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1950" dirty="0" smtClean="0"/>
              <a:t>As atitudes precisam mudar (a mudança de modal também é uma mudança mental)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1950" dirty="0" smtClean="0"/>
              <a:t>A modernização da infra-estrutura é demorada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1950" dirty="0" smtClean="0"/>
              <a:t>As regulamentações restritivas devem ser alteradas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1950" dirty="0" smtClean="0"/>
              <a:t>A NI é um processo passo-a-passo, da fruta que está mais ao alcance para 15% de participação do modal: as metas devem ser INTELIGENTES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1950" dirty="0" smtClean="0"/>
              <a:t>A NI beneficia todo o Estado e não deve depender da composição do governo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1950" dirty="0" smtClean="0"/>
              <a:t>A NI não compete com outros modais: a intermodalidade oferece a solução para o sistema logístico do Estado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1950" dirty="0" smtClean="0"/>
              <a:t>A Força-Tarefa Intermodal continua sendo necessária: continuar o lobby para remover limitações desnecessárias para a NI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1950" dirty="0" smtClean="0"/>
              <a:t>É preciso um coordenador de NI “independente” (por, pelo menos, 2 a 3 anos) para realizar projetos-piloto e demonstrar as possibilidades da NI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1950" dirty="0" smtClean="0"/>
              <a:t>Existe o senso de urgência: se não acontecer agora, talvez nunca vá acontecer!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sz="3600" smtClean="0">
                <a:effectLst/>
              </a:rPr>
              <a:t>Posição competitiva do porto de Rio Grande</a:t>
            </a:r>
            <a:endParaRPr lang="en-US" sz="3600" smtClean="0">
              <a:effectLst/>
            </a:endParaRPr>
          </a:p>
        </p:txBody>
      </p:sp>
      <p:grpSp>
        <p:nvGrpSpPr>
          <p:cNvPr id="37911" name="Group 23"/>
          <p:cNvGrpSpPr>
            <a:grpSpLocks/>
          </p:cNvGrpSpPr>
          <p:nvPr/>
        </p:nvGrpSpPr>
        <p:grpSpPr bwMode="auto">
          <a:xfrm>
            <a:off x="1466850" y="1673225"/>
            <a:ext cx="5329238" cy="4810125"/>
            <a:chOff x="657" y="210"/>
            <a:chExt cx="4128" cy="3874"/>
          </a:xfrm>
        </p:grpSpPr>
        <p:pic>
          <p:nvPicPr>
            <p:cNvPr id="37912" name="Picture 24" descr="iwt R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7" y="210"/>
              <a:ext cx="4128" cy="3874"/>
            </a:xfrm>
            <a:prstGeom prst="rect">
              <a:avLst/>
            </a:prstGeom>
            <a:noFill/>
          </p:spPr>
        </p:pic>
        <p:sp>
          <p:nvSpPr>
            <p:cNvPr id="37913" name="Oval 25"/>
            <p:cNvSpPr>
              <a:spLocks noChangeArrowheads="1"/>
            </p:cNvSpPr>
            <p:nvPr/>
          </p:nvSpPr>
          <p:spPr bwMode="auto">
            <a:xfrm>
              <a:off x="1610" y="1661"/>
              <a:ext cx="1407" cy="908"/>
            </a:xfrm>
            <a:prstGeom prst="ellips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7914" name="Group 26"/>
            <p:cNvGrpSpPr>
              <a:grpSpLocks/>
            </p:cNvGrpSpPr>
            <p:nvPr/>
          </p:nvGrpSpPr>
          <p:grpSpPr bwMode="auto">
            <a:xfrm>
              <a:off x="2290" y="2296"/>
              <a:ext cx="500" cy="907"/>
              <a:chOff x="2290" y="2296"/>
              <a:chExt cx="500" cy="907"/>
            </a:xfrm>
          </p:grpSpPr>
          <p:sp>
            <p:nvSpPr>
              <p:cNvPr id="37915" name="Line 27"/>
              <p:cNvSpPr>
                <a:spLocks noChangeShapeType="1"/>
              </p:cNvSpPr>
              <p:nvPr/>
            </p:nvSpPr>
            <p:spPr bwMode="auto">
              <a:xfrm>
                <a:off x="2336" y="2296"/>
                <a:ext cx="454" cy="63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916" name="Line 28"/>
              <p:cNvSpPr>
                <a:spLocks noChangeShapeType="1"/>
              </p:cNvSpPr>
              <p:nvPr/>
            </p:nvSpPr>
            <p:spPr bwMode="auto">
              <a:xfrm>
                <a:off x="2290" y="2296"/>
                <a:ext cx="182" cy="90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7917" name="Group 29"/>
            <p:cNvGrpSpPr>
              <a:grpSpLocks/>
            </p:cNvGrpSpPr>
            <p:nvPr/>
          </p:nvGrpSpPr>
          <p:grpSpPr bwMode="auto">
            <a:xfrm>
              <a:off x="2290" y="1434"/>
              <a:ext cx="1180" cy="771"/>
              <a:chOff x="2290" y="1434"/>
              <a:chExt cx="1180" cy="771"/>
            </a:xfrm>
          </p:grpSpPr>
          <p:sp>
            <p:nvSpPr>
              <p:cNvPr id="37918" name="Line 30"/>
              <p:cNvSpPr>
                <a:spLocks noChangeShapeType="1"/>
              </p:cNvSpPr>
              <p:nvPr/>
            </p:nvSpPr>
            <p:spPr bwMode="auto">
              <a:xfrm flipV="1">
                <a:off x="2336" y="1842"/>
                <a:ext cx="1134" cy="31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919" name="Line 31"/>
              <p:cNvSpPr>
                <a:spLocks noChangeShapeType="1"/>
              </p:cNvSpPr>
              <p:nvPr/>
            </p:nvSpPr>
            <p:spPr bwMode="auto">
              <a:xfrm flipV="1">
                <a:off x="2290" y="2205"/>
                <a:ext cx="1134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920" name="Line 32"/>
              <p:cNvSpPr>
                <a:spLocks noChangeShapeType="1"/>
              </p:cNvSpPr>
              <p:nvPr/>
            </p:nvSpPr>
            <p:spPr bwMode="auto">
              <a:xfrm flipV="1">
                <a:off x="2336" y="1434"/>
                <a:ext cx="1044" cy="68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dirty="0" smtClean="0"/>
              <a:t>FRACA POSIÇÃO INICIAL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3000" smtClean="0"/>
              <a:t>Apenas 3% de participação de mercado</a:t>
            </a:r>
          </a:p>
          <a:p>
            <a:pPr eaLnBrk="1" hangingPunct="1">
              <a:lnSpc>
                <a:spcPct val="90000"/>
              </a:lnSpc>
            </a:pPr>
            <a:r>
              <a:rPr lang="pt-BR" sz="3000" smtClean="0"/>
              <a:t>Apenas transportes de granéis</a:t>
            </a:r>
          </a:p>
          <a:p>
            <a:pPr eaLnBrk="1" hangingPunct="1">
              <a:lnSpc>
                <a:spcPct val="90000"/>
              </a:lnSpc>
            </a:pPr>
            <a:r>
              <a:rPr lang="pt-BR" sz="3000" smtClean="0"/>
              <a:t>Limitações de infra-estrutura</a:t>
            </a:r>
          </a:p>
          <a:p>
            <a:pPr eaLnBrk="1" hangingPunct="1">
              <a:lnSpc>
                <a:spcPct val="90000"/>
              </a:lnSpc>
            </a:pPr>
            <a:r>
              <a:rPr lang="pt-BR" sz="3000" smtClean="0"/>
              <a:t>Limitações para cargas específicas</a:t>
            </a:r>
          </a:p>
          <a:p>
            <a:pPr eaLnBrk="1" hangingPunct="1">
              <a:lnSpc>
                <a:spcPct val="90000"/>
              </a:lnSpc>
            </a:pPr>
            <a:r>
              <a:rPr lang="pt-BR" sz="3000" smtClean="0"/>
              <a:t>Indústria não está ciente do potencial</a:t>
            </a:r>
          </a:p>
          <a:p>
            <a:pPr eaLnBrk="1" hangingPunct="1">
              <a:lnSpc>
                <a:spcPct val="90000"/>
              </a:lnSpc>
            </a:pPr>
            <a:r>
              <a:rPr lang="pt-BR" sz="3000" smtClean="0"/>
              <a:t>Sem acessibilidade “molhada” para as indústrias</a:t>
            </a:r>
          </a:p>
          <a:p>
            <a:pPr eaLnBrk="1" hangingPunct="1">
              <a:lnSpc>
                <a:spcPct val="90000"/>
              </a:lnSpc>
            </a:pPr>
            <a:r>
              <a:rPr lang="pt-BR" sz="3000" smtClean="0"/>
              <a:t>Custos da NI são altos demais</a:t>
            </a:r>
          </a:p>
          <a:p>
            <a:pPr eaLnBrk="1" hangingPunct="1">
              <a:lnSpc>
                <a:spcPct val="90000"/>
              </a:lnSpc>
            </a:pPr>
            <a:r>
              <a:rPr lang="pt-BR" sz="3000" smtClean="0"/>
              <a:t>Frota de embarcações desatualizada</a:t>
            </a:r>
          </a:p>
          <a:p>
            <a:pPr eaLnBrk="1" hangingPunct="1">
              <a:lnSpc>
                <a:spcPct val="90000"/>
              </a:lnSpc>
            </a:pPr>
            <a:r>
              <a:rPr lang="pt-BR" sz="3000" smtClean="0"/>
              <a:t>……..</a:t>
            </a:r>
          </a:p>
          <a:p>
            <a:pPr eaLnBrk="1" hangingPunct="1">
              <a:lnSpc>
                <a:spcPct val="90000"/>
              </a:lnSpc>
            </a:pPr>
            <a:endParaRPr lang="pt-BR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História da NI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584325"/>
            <a:ext cx="8683625" cy="5040313"/>
          </a:xfrm>
        </p:spPr>
        <p:txBody>
          <a:bodyPr/>
          <a:lstStyle/>
          <a:p>
            <a:pPr eaLnBrk="1" hangingPunct="1"/>
            <a:r>
              <a:rPr lang="pt-BR" smtClean="0"/>
              <a:t>Originalmente, o único modal de transporte</a:t>
            </a:r>
          </a:p>
          <a:p>
            <a:pPr eaLnBrk="1" hangingPunct="1"/>
            <a:r>
              <a:rPr lang="pt-BR" smtClean="0"/>
              <a:t>Dando forma a países inteiros (cidades estão localizadas ao longo de hidrovias)</a:t>
            </a:r>
          </a:p>
          <a:p>
            <a:pPr eaLnBrk="1" hangingPunct="1"/>
            <a:r>
              <a:rPr lang="pt-BR" smtClean="0"/>
              <a:t>Mas, as ferrovias e rodovias (caminhões) abriram o país, …e tomaram conta</a:t>
            </a:r>
          </a:p>
          <a:p>
            <a:pPr eaLnBrk="1" hangingPunct="1"/>
            <a:r>
              <a:rPr lang="pt-BR" smtClean="0"/>
              <a:t>Mais rápidos, mais baratos, mais flexíveis</a:t>
            </a:r>
          </a:p>
          <a:p>
            <a:pPr eaLnBrk="1" hangingPunct="1"/>
            <a:r>
              <a:rPr lang="pt-BR" smtClean="0"/>
              <a:t>E a NI ficou com as sobras (baixo valor, lenta movimentação de cargas)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Estrutura da NI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6148" name="Picture 4" descr="terminais privad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1673225"/>
            <a:ext cx="473075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37" name="AutoShape 5"/>
          <p:cNvSpPr>
            <a:spLocks noChangeArrowheads="1"/>
          </p:cNvSpPr>
          <p:nvPr/>
        </p:nvSpPr>
        <p:spPr bwMode="auto">
          <a:xfrm>
            <a:off x="5562600" y="44958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4438" name="Oval 6"/>
          <p:cNvSpPr>
            <a:spLocks noChangeArrowheads="1"/>
          </p:cNvSpPr>
          <p:nvPr/>
        </p:nvSpPr>
        <p:spPr bwMode="auto">
          <a:xfrm>
            <a:off x="5562600" y="4876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4439" name="AutoShape 7"/>
          <p:cNvSpPr>
            <a:spLocks noChangeArrowheads="1"/>
          </p:cNvSpPr>
          <p:nvPr/>
        </p:nvSpPr>
        <p:spPr bwMode="auto">
          <a:xfrm>
            <a:off x="5562600" y="52578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867400" y="4464050"/>
            <a:ext cx="26606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600">
                <a:solidFill>
                  <a:schemeClr val="accent2"/>
                </a:solidFill>
                <a:latin typeface="Times New Roman" pitchFamily="18" charset="0"/>
              </a:rPr>
              <a:t>Portos Fluviais </a:t>
            </a:r>
          </a:p>
          <a:p>
            <a:pPr eaLnBrk="0" hangingPunct="0">
              <a:spcBef>
                <a:spcPct val="50000"/>
              </a:spcBef>
            </a:pPr>
            <a:r>
              <a:rPr lang="pt-BR" sz="1600">
                <a:solidFill>
                  <a:schemeClr val="accent2"/>
                </a:solidFill>
                <a:latin typeface="Times New Roman" pitchFamily="18" charset="0"/>
              </a:rPr>
              <a:t>Terminais Fluviais Privados </a:t>
            </a:r>
          </a:p>
          <a:p>
            <a:pPr eaLnBrk="0" hangingPunct="0">
              <a:spcBef>
                <a:spcPct val="50000"/>
              </a:spcBef>
            </a:pPr>
            <a:r>
              <a:rPr lang="pt-BR" sz="1600">
                <a:solidFill>
                  <a:schemeClr val="accent2"/>
                </a:solidFill>
                <a:latin typeface="Times New Roman" pitchFamily="18" charset="0"/>
              </a:rPr>
              <a:t>Porto Marítimo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181600" y="2362200"/>
            <a:ext cx="3810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Tahoma" pitchFamily="34" charset="0"/>
              </a:rPr>
              <a:t>4 portos fluviais, 26 terminais fluviais privados, 1 porto marítimo</a:t>
            </a:r>
            <a:endParaRPr lang="pt-BR" sz="2800" b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Renascimento da NI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Em todo o mundo, os países redescobrem a NI:</a:t>
            </a:r>
          </a:p>
          <a:p>
            <a:pPr lvl="1" eaLnBrk="1" hangingPunct="1"/>
            <a:r>
              <a:rPr lang="pt-BR" smtClean="0"/>
              <a:t>Europa: plano de ação Naiades </a:t>
            </a:r>
          </a:p>
          <a:p>
            <a:pPr lvl="1" eaLnBrk="1" hangingPunct="1"/>
            <a:r>
              <a:rPr lang="pt-BR" smtClean="0"/>
              <a:t>Holanda: programa de estímulo à NI </a:t>
            </a:r>
          </a:p>
          <a:p>
            <a:pPr lvl="1" eaLnBrk="1" hangingPunct="1"/>
            <a:r>
              <a:rPr lang="pt-BR" smtClean="0"/>
              <a:t>China: desenvolvimento do Rio Yangtze</a:t>
            </a:r>
          </a:p>
          <a:p>
            <a:pPr lvl="1" eaLnBrk="1" hangingPunct="1"/>
            <a:r>
              <a:rPr lang="pt-BR" smtClean="0"/>
              <a:t>Índia: Hidrovias nacionais, Rio Ganga</a:t>
            </a:r>
          </a:p>
          <a:p>
            <a:pPr lvl="1" eaLnBrk="1" hangingPunct="1"/>
            <a:r>
              <a:rPr lang="pt-BR" smtClean="0"/>
              <a:t>E o Brasil:</a:t>
            </a:r>
          </a:p>
          <a:p>
            <a:pPr lvl="2" eaLnBrk="1" hangingPunct="1"/>
            <a:r>
              <a:rPr lang="pt-BR" smtClean="0"/>
              <a:t>Rio Grande do Sul</a:t>
            </a:r>
          </a:p>
          <a:p>
            <a:pPr lvl="2" eaLnBrk="1" hangingPunct="1"/>
            <a:r>
              <a:rPr lang="pt-BR" smtClean="0"/>
              <a:t>PNLT em âmbito Federal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dirty="0" smtClean="0"/>
              <a:t>NI atualmente na Holanda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1584325"/>
            <a:ext cx="8810625" cy="513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500" smtClean="0"/>
              <a:t>Portos: 40% de contêineres, 60% de petroquímicos/ cargas perigosas, 80% de granéis secos, combustíveis por NI</a:t>
            </a:r>
          </a:p>
          <a:p>
            <a:pPr eaLnBrk="1" hangingPunct="1">
              <a:lnSpc>
                <a:spcPct val="80000"/>
              </a:lnSpc>
            </a:pPr>
            <a:r>
              <a:rPr lang="pt-BR" sz="2500" smtClean="0"/>
              <a:t>54% de participação do modal em toneladas (no transporte internacional), 30% de participação total da NI</a:t>
            </a:r>
          </a:p>
          <a:p>
            <a:pPr eaLnBrk="1" hangingPunct="1">
              <a:lnSpc>
                <a:spcPct val="80000"/>
              </a:lnSpc>
            </a:pPr>
            <a:r>
              <a:rPr lang="pt-BR" sz="2500" smtClean="0"/>
              <a:t>Automóveis, Ro-Ro, produtos especiais (baixo e alto valor)</a:t>
            </a:r>
          </a:p>
          <a:p>
            <a:pPr eaLnBrk="1" hangingPunct="1">
              <a:lnSpc>
                <a:spcPct val="80000"/>
              </a:lnSpc>
            </a:pPr>
            <a:r>
              <a:rPr lang="pt-BR" sz="2500" smtClean="0"/>
              <a:t>Integrado com sistemas intermodais e logísticos</a:t>
            </a:r>
          </a:p>
          <a:p>
            <a:pPr eaLnBrk="1" hangingPunct="1">
              <a:lnSpc>
                <a:spcPct val="80000"/>
              </a:lnSpc>
            </a:pPr>
            <a:r>
              <a:rPr lang="pt-BR" sz="2500" smtClean="0"/>
              <a:t>Frota moderna e renovada (após programa de demolição)</a:t>
            </a:r>
          </a:p>
          <a:p>
            <a:pPr eaLnBrk="1" hangingPunct="1">
              <a:lnSpc>
                <a:spcPct val="80000"/>
              </a:lnSpc>
            </a:pPr>
            <a:r>
              <a:rPr lang="pt-BR" sz="2500" smtClean="0"/>
              <a:t>Maiores níveis de segurança</a:t>
            </a:r>
          </a:p>
          <a:p>
            <a:pPr eaLnBrk="1" hangingPunct="1">
              <a:lnSpc>
                <a:spcPct val="80000"/>
              </a:lnSpc>
            </a:pPr>
            <a:r>
              <a:rPr lang="pt-BR" sz="2500" smtClean="0"/>
              <a:t>Maiores níveis ambientais</a:t>
            </a:r>
          </a:p>
          <a:p>
            <a:pPr eaLnBrk="1" hangingPunct="1">
              <a:lnSpc>
                <a:spcPct val="80000"/>
              </a:lnSpc>
            </a:pPr>
            <a:r>
              <a:rPr lang="pt-BR" sz="2500" smtClean="0"/>
              <a:t>Ampla rede de terminais interiores</a:t>
            </a:r>
          </a:p>
          <a:p>
            <a:pPr eaLnBrk="1" hangingPunct="1">
              <a:lnSpc>
                <a:spcPct val="80000"/>
              </a:lnSpc>
            </a:pPr>
            <a:r>
              <a:rPr lang="pt-BR" sz="2500" smtClean="0"/>
              <a:t>Agora: excesso de capacidade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dirty="0" smtClean="0"/>
              <a:t>Programa de NI do</a:t>
            </a:r>
            <a:br>
              <a:rPr lang="pt-BR" sz="3600" dirty="0" smtClean="0"/>
            </a:br>
            <a:r>
              <a:rPr lang="pt-BR" sz="3600" dirty="0" smtClean="0"/>
              <a:t>Rio Grande do Sul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584325"/>
            <a:ext cx="8636000" cy="499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Criado pelo Governo do Estado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Metas da Política: de 3 a 15%</a:t>
            </a:r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Contribuições/apoio da Holanda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Papel de “coaching”, com equipes locais</a:t>
            </a:r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Elementos do trabalho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Plano Diretor prático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Desenvolvimento de casos práticos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Resultados de curto prazo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Estratégia de longo prazo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PPP: governo + indústria</a:t>
            </a:r>
          </a:p>
          <a:p>
            <a:pPr eaLnBrk="1" hangingPunct="1">
              <a:lnSpc>
                <a:spcPct val="90000"/>
              </a:lnSpc>
            </a:pP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3697</TotalTime>
  <Words>1372</Words>
  <Application>Microsoft Office PowerPoint</Application>
  <PresentationFormat>Apresentação na tela (4:3)</PresentationFormat>
  <Paragraphs>175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Tahoma</vt:lpstr>
      <vt:lpstr>Times New Roman</vt:lpstr>
      <vt:lpstr>Aangepast ontwerp</vt:lpstr>
      <vt:lpstr>NOV. 2010</vt:lpstr>
      <vt:lpstr>NECESSIDADE DE NAVEGAÇÃO INTERIOR</vt:lpstr>
      <vt:lpstr>Posição competitiva do porto de Rio Grande</vt:lpstr>
      <vt:lpstr>FRACA POSIÇÃO INICIAL</vt:lpstr>
      <vt:lpstr>História da NI</vt:lpstr>
      <vt:lpstr>Estrutura da NI</vt:lpstr>
      <vt:lpstr>Renascimento da NI</vt:lpstr>
      <vt:lpstr>NI atualmente na Holanda</vt:lpstr>
      <vt:lpstr>Programa de NI do Rio Grande do Sul</vt:lpstr>
      <vt:lpstr>Programa de NI do Rio Grande do Sul</vt:lpstr>
      <vt:lpstr>Programa de NI do Rio Grande do Sul</vt:lpstr>
      <vt:lpstr>Programa de NI do Rio Grande do Sul</vt:lpstr>
      <vt:lpstr>Programa de NI do Rio Grande do Sul</vt:lpstr>
      <vt:lpstr>Programa de NI do Rio Grande do Sul</vt:lpstr>
      <vt:lpstr>Programa de NI do Rio Grande do Sul</vt:lpstr>
      <vt:lpstr>Programa de NI do Rio Grande do Sul</vt:lpstr>
      <vt:lpstr>Programa de NI do Rio Grande do Sul</vt:lpstr>
      <vt:lpstr>Programa de NI do Rio Grande do Sul</vt:lpstr>
      <vt:lpstr>Programa de NI do Rio Grande do Sul</vt:lpstr>
      <vt:lpstr>Melhorias</vt:lpstr>
      <vt:lpstr>Melhorias</vt:lpstr>
      <vt:lpstr>Política do Estado sobre NI – 3 níveis</vt:lpstr>
      <vt:lpstr>Considerações finais</vt:lpstr>
    </vt:vector>
  </TitlesOfParts>
  <Company>gg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ramos</dc:creator>
  <cp:lastModifiedBy>ada.pereira</cp:lastModifiedBy>
  <cp:revision>490</cp:revision>
  <dcterms:created xsi:type="dcterms:W3CDTF">2007-09-17T13:32:53Z</dcterms:created>
  <dcterms:modified xsi:type="dcterms:W3CDTF">2014-11-13T12:45:39Z</dcterms:modified>
</cp:coreProperties>
</file>