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2"/>
  </p:notesMasterIdLst>
  <p:sldIdLst>
    <p:sldId id="257" r:id="rId2"/>
    <p:sldId id="259" r:id="rId3"/>
    <p:sldId id="258" r:id="rId4"/>
    <p:sldId id="260" r:id="rId5"/>
    <p:sldId id="268" r:id="rId6"/>
    <p:sldId id="267" r:id="rId7"/>
    <p:sldId id="269" r:id="rId8"/>
    <p:sldId id="264" r:id="rId9"/>
    <p:sldId id="265" r:id="rId10"/>
    <p:sldId id="262" r:id="rId11"/>
    <p:sldId id="263" r:id="rId12"/>
    <p:sldId id="270" r:id="rId13"/>
    <p:sldId id="271" r:id="rId14"/>
    <p:sldId id="288" r:id="rId15"/>
    <p:sldId id="272" r:id="rId16"/>
    <p:sldId id="273" r:id="rId17"/>
    <p:sldId id="274" r:id="rId18"/>
    <p:sldId id="275" r:id="rId19"/>
    <p:sldId id="303" r:id="rId20"/>
    <p:sldId id="304" r:id="rId21"/>
    <p:sldId id="307" r:id="rId22"/>
    <p:sldId id="309" r:id="rId23"/>
    <p:sldId id="311" r:id="rId24"/>
    <p:sldId id="313" r:id="rId25"/>
    <p:sldId id="315" r:id="rId26"/>
    <p:sldId id="316" r:id="rId27"/>
    <p:sldId id="319" r:id="rId28"/>
    <p:sldId id="320" r:id="rId29"/>
    <p:sldId id="321" r:id="rId30"/>
    <p:sldId id="325" r:id="rId31"/>
    <p:sldId id="326" r:id="rId32"/>
    <p:sldId id="327" r:id="rId33"/>
    <p:sldId id="331" r:id="rId34"/>
    <p:sldId id="281" r:id="rId35"/>
    <p:sldId id="333" r:id="rId36"/>
    <p:sldId id="280" r:id="rId37"/>
    <p:sldId id="282" r:id="rId38"/>
    <p:sldId id="283" r:id="rId39"/>
    <p:sldId id="287" r:id="rId40"/>
    <p:sldId id="276" r:id="rId41"/>
    <p:sldId id="277" r:id="rId42"/>
    <p:sldId id="289" r:id="rId43"/>
    <p:sldId id="290" r:id="rId44"/>
    <p:sldId id="278" r:id="rId45"/>
    <p:sldId id="279" r:id="rId46"/>
    <p:sldId id="284" r:id="rId47"/>
    <p:sldId id="291" r:id="rId48"/>
    <p:sldId id="292" r:id="rId49"/>
    <p:sldId id="293" r:id="rId50"/>
    <p:sldId id="294" r:id="rId5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46F5A5-37E8-4B9C-A466-428FA004EA77}" type="slidenum">
              <a:rPr lang="nl-NL"/>
              <a:pPr/>
              <a:t>‹nº›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9E97E-3CF5-4FA3-B8A2-65277803B443}" type="slidenum">
              <a:rPr lang="nl-NL"/>
              <a:pPr/>
              <a:t>19</a:t>
            </a:fld>
            <a:endParaRPr lang="nl-NL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43AFD-7E15-46B1-A10E-5ED32B7536D2}" type="slidenum">
              <a:rPr lang="nl-NL"/>
              <a:pPr/>
              <a:t>28</a:t>
            </a:fld>
            <a:endParaRPr lang="nl-NL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4EE21-AF7B-43F9-8456-53FD19CFD953}" type="slidenum">
              <a:rPr lang="nl-NL"/>
              <a:pPr/>
              <a:t>29</a:t>
            </a:fld>
            <a:endParaRPr lang="nl-NL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25307-D947-4B89-91D9-C9F50526B295}" type="slidenum">
              <a:rPr lang="nl-NL"/>
              <a:pPr/>
              <a:t>30</a:t>
            </a:fld>
            <a:endParaRPr lang="nl-NL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908D9-C77A-4076-ADB1-71BC84F2C0E2}" type="slidenum">
              <a:rPr lang="nl-NL"/>
              <a:pPr/>
              <a:t>31</a:t>
            </a:fld>
            <a:endParaRPr lang="nl-NL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3568C-9DFD-4E4F-AC6B-8034EF6D42FF}" type="slidenum">
              <a:rPr lang="nl-NL"/>
              <a:pPr/>
              <a:t>32</a:t>
            </a:fld>
            <a:endParaRPr lang="nl-NL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21C11-CCDD-4B50-8A92-35768F09B935}" type="slidenum">
              <a:rPr lang="nl-NL"/>
              <a:pPr/>
              <a:t>33</a:t>
            </a:fld>
            <a:endParaRPr lang="nl-NL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1588C-4C1F-4806-ABC5-70CF411B044F}" type="slidenum">
              <a:rPr lang="nl-NL"/>
              <a:pPr/>
              <a:t>20</a:t>
            </a:fld>
            <a:endParaRPr lang="nl-NL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5B2AD-EA75-46C8-9EB9-5923DEECE3FD}" type="slidenum">
              <a:rPr lang="nl-NL"/>
              <a:pPr/>
              <a:t>21</a:t>
            </a:fld>
            <a:endParaRPr lang="nl-NL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00DD9-641E-404F-BC72-B934098D58D6}" type="slidenum">
              <a:rPr lang="nl-NL"/>
              <a:pPr/>
              <a:t>22</a:t>
            </a:fld>
            <a:endParaRPr lang="nl-NL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25922-AFB1-4C0C-90E6-A5EE920FF8C9}" type="slidenum">
              <a:rPr lang="nl-NL"/>
              <a:pPr/>
              <a:t>23</a:t>
            </a:fld>
            <a:endParaRPr lang="nl-NL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EA019-40E9-4ABA-870C-9A0DD9182E7C}" type="slidenum">
              <a:rPr lang="nl-NL"/>
              <a:pPr/>
              <a:t>24</a:t>
            </a:fld>
            <a:endParaRPr lang="nl-NL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E8F7B-AE77-4021-A1FA-E2ABECF1D7D0}" type="slidenum">
              <a:rPr lang="nl-NL"/>
              <a:pPr/>
              <a:t>25</a:t>
            </a:fld>
            <a:endParaRPr lang="nl-NL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386FC-497C-484E-8DB5-16C53F3EF36A}" type="slidenum">
              <a:rPr lang="nl-NL"/>
              <a:pPr/>
              <a:t>26</a:t>
            </a:fld>
            <a:endParaRPr lang="nl-NL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77C96-1EF0-409C-8828-B49627D45760}" type="slidenum">
              <a:rPr lang="nl-NL"/>
              <a:pPr/>
              <a:t>27</a:t>
            </a:fld>
            <a:endParaRPr lang="nl-NL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56DAF-E99F-4BA1-ACD8-387A828C70AA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7F42-22AE-4346-AB79-5B479A3E7FAB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90004-0D9A-45EB-B2FF-DF317D82B799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49B5D6-E2E9-4E27-949D-EE29E00309FF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9C89B-ECD1-4A15-A17A-EB01E0BE37ED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3071-F2D8-4ACC-B06C-9ACD81329726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66663-70AF-41FD-BC49-FBA07140BFAA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85355-9C64-4BCA-92EF-960DA0D8696D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92F97-4B53-45E6-85A2-45C06C2600BC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6639F-9329-4B22-B2E5-C668F8CD5BD3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20ED-BD90-4963-91A4-EA4D9F351764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6574-59F0-4C16-B13B-44AD3650DDC9}" type="slidenum">
              <a:rPr lang="nl-NL"/>
              <a:pPr/>
              <a:t>‹nº›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EC776-D2C7-43B5-BDD2-A4748BD82077}" type="slidenum">
              <a:rPr lang="nl-NL"/>
              <a:pPr/>
              <a:t>‹nº›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oleObject" Target="../embeddings/Gr_fico_do_Microsoft_Office_Excel3.xls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oleObject" Target="../embeddings/Gr_fico_do_Microsoft_Office_Excel4.xls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oleObject" Target="../embeddings/Gr_fico_do_Microsoft_Office_Excel1.xls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Planilha_do_Microsoft_Office_Excel_97-20032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3076" name="Picture 4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3077" name="Picture 5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3078" name="Picture 6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3079" name="Picture 7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50825" y="1412875"/>
            <a:ext cx="86423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Contents: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Cost elements in IWT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Comparisons between the modes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IWT development plans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Financing issues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IWT Economics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2969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2970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2970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2970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Social costs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1341438"/>
            <a:ext cx="660082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30723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30724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30725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30726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External costs</a:t>
            </a:r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1419225"/>
            <a:ext cx="665162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0963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0964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0965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0966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Energy use</a:t>
            </a:r>
          </a:p>
        </p:txBody>
      </p:sp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1268413"/>
            <a:ext cx="6938962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1987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1988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1989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1990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Energy use</a:t>
            </a: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1341438"/>
            <a:ext cx="6615113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9395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9396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9397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9398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Economics</a:t>
            </a: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412875"/>
            <a:ext cx="84978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3011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3012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3013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3014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Emission CO2 </a:t>
            </a:r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1412875"/>
            <a:ext cx="6510337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4035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4036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4037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4038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Emission NOX</a:t>
            </a: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1341438"/>
            <a:ext cx="6637337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505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506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506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506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Emission PM10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1341438"/>
            <a:ext cx="66563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6083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6084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6085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6086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Emission SO2</a:t>
            </a:r>
          </a:p>
        </p:txBody>
      </p:sp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1341438"/>
            <a:ext cx="661828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r="38785"/>
          <a:stretch>
            <a:fillRect/>
          </a:stretch>
        </p:blipFill>
        <p:spPr bwMode="auto">
          <a:xfrm>
            <a:off x="4487863" y="1073150"/>
            <a:ext cx="4557712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 r="38934"/>
          <a:stretch>
            <a:fillRect/>
          </a:stretch>
        </p:blipFill>
        <p:spPr bwMode="auto">
          <a:xfrm>
            <a:off x="0" y="1098550"/>
            <a:ext cx="4546600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SAND AND GRAVEL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058863" y="1249363"/>
            <a:ext cx="3097212" cy="461962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1: Cuijk-Gouda</a:t>
            </a:r>
            <a:endParaRPr lang="nl-NL" sz="1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5635625" y="1250950"/>
            <a:ext cx="3097213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1: Cuijk Gouda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/>
          <a:srcRect l="20113" t="-1747" r="15201" b="86510"/>
          <a:stretch>
            <a:fillRect/>
          </a:stretch>
        </p:blipFill>
        <p:spPr bwMode="auto">
          <a:xfrm>
            <a:off x="1814513" y="5592763"/>
            <a:ext cx="6019800" cy="873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2457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2458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2458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2458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Cost components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57175" y="1733550"/>
            <a:ext cx="3622675" cy="439738"/>
          </a:xfrm>
          <a:prstGeom prst="rect">
            <a:avLst/>
          </a:prstGeom>
          <a:solidFill>
            <a:srgbClr val="EAEAEA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tabLst>
                <a:tab pos="442913" algn="l"/>
              </a:tabLst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Social cost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57175" y="2139950"/>
            <a:ext cx="3624263" cy="340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u="sng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Direct (internal) cost/expenditures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Infrastructure cost</a:t>
            </a:r>
            <a:r>
              <a:rPr lang="en-US" sz="1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65125" lvl="1" defTabSz="450850">
              <a:spcBef>
                <a:spcPct val="10000"/>
              </a:spcBef>
              <a:buFont typeface="Times New Roman" pitchFamily="18" charset="0"/>
              <a:buChar char="–"/>
              <a:tabLst>
                <a:tab pos="177800" algn="l"/>
                <a:tab pos="533400" algn="l"/>
                <a:tab pos="625475" algn="l"/>
              </a:tabLst>
            </a:pPr>
            <a:r>
              <a:rPr lang="en-US" sz="1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construction</a:t>
            </a:r>
          </a:p>
          <a:p>
            <a:pPr marL="365125" lvl="1" defTabSz="450850">
              <a:spcBef>
                <a:spcPct val="10000"/>
              </a:spcBef>
              <a:buFont typeface="Times New Roman" pitchFamily="18" charset="0"/>
              <a:buChar char="–"/>
              <a:tabLst>
                <a:tab pos="177800" algn="l"/>
                <a:tab pos="533400" algn="l"/>
                <a:tab pos="625475" algn="l"/>
              </a:tabLst>
            </a:pPr>
            <a:r>
              <a:rPr lang="en-US" sz="1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maintenance</a:t>
            </a:r>
          </a:p>
          <a:p>
            <a:pPr marL="365125" lvl="1" defTabSz="450850">
              <a:spcBef>
                <a:spcPct val="10000"/>
              </a:spcBef>
              <a:buFont typeface="Times New Roman" pitchFamily="18" charset="0"/>
              <a:buChar char="–"/>
              <a:tabLst>
                <a:tab pos="177800" algn="l"/>
                <a:tab pos="533400" algn="l"/>
                <a:tab pos="625475" algn="l"/>
              </a:tabLst>
            </a:pPr>
            <a:r>
              <a:rPr lang="en-US" sz="1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management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endParaRPr lang="en-US" sz="7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u="sng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External cost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Emissions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Noise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Safety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Congestion</a:t>
            </a:r>
          </a:p>
          <a:p>
            <a:pPr marL="185738" indent="-185738" defTabSz="450850">
              <a:spcBef>
                <a:spcPct val="10000"/>
              </a:spcBef>
              <a:buFont typeface="Times New Roman" pitchFamily="18" charset="0"/>
              <a:buNone/>
              <a:tabLst>
                <a:tab pos="177800" algn="l"/>
                <a:tab pos="533400" algn="l"/>
                <a:tab pos="625475" algn="l"/>
              </a:tabLst>
            </a:pPr>
            <a:r>
              <a:rPr lang="en-US" sz="14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Use of land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3776663" y="2844800"/>
            <a:ext cx="717550" cy="1568450"/>
          </a:xfrm>
          <a:prstGeom prst="rightArrow">
            <a:avLst>
              <a:gd name="adj1" fmla="val 49898"/>
              <a:gd name="adj2" fmla="val 46532"/>
            </a:avLst>
          </a:prstGeom>
          <a:solidFill>
            <a:schemeClr val="accent2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572000" y="3068638"/>
            <a:ext cx="4343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tabLst>
                <a:tab pos="182563" algn="l"/>
              </a:tabLst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</a:rPr>
              <a:t>Changes in transport cost can lead to transaction cost and create other economic effects in companies using freight transport (additional  indirect economic effects)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r="36311"/>
          <a:stretch>
            <a:fillRect/>
          </a:stretch>
        </p:blipFill>
        <p:spPr bwMode="auto">
          <a:xfrm>
            <a:off x="4402138" y="1296988"/>
            <a:ext cx="4741862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 r="36333"/>
          <a:stretch>
            <a:fillRect/>
          </a:stretch>
        </p:blipFill>
        <p:spPr bwMode="auto">
          <a:xfrm>
            <a:off x="0" y="1192213"/>
            <a:ext cx="4740275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SAND AND GRAVEL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1241425" y="5867400"/>
            <a:ext cx="7288213" cy="534988"/>
            <a:chOff x="1136" y="885"/>
            <a:chExt cx="4591" cy="337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1136" y="885"/>
              <a:ext cx="4591" cy="3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>
              <a:off x="1280" y="1050"/>
              <a:ext cx="175" cy="1"/>
            </a:xfrm>
            <a:prstGeom prst="line">
              <a:avLst/>
            </a:prstGeom>
            <a:noFill/>
            <a:ln w="365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1339" y="1022"/>
              <a:ext cx="56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1485" y="987"/>
              <a:ext cx="25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Rijn-Herneschip (1250 ton) en 20 km over de weg</a:t>
              </a:r>
              <a:endParaRPr lang="nl-NL" sz="1600">
                <a:solidFill>
                  <a:schemeClr val="hlin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4330" y="1050"/>
              <a:ext cx="176" cy="1"/>
            </a:xfrm>
            <a:prstGeom prst="line">
              <a:avLst/>
            </a:prstGeom>
            <a:noFill/>
            <a:ln w="36513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auto">
            <a:xfrm>
              <a:off x="4390" y="1022"/>
              <a:ext cx="55" cy="5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12" y="111"/>
                </a:cxn>
                <a:cxn ang="0">
                  <a:pos x="0" y="111"/>
                </a:cxn>
                <a:cxn ang="0">
                  <a:pos x="56" y="0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lnTo>
                    <a:pt x="112" y="111"/>
                  </a:lnTo>
                  <a:lnTo>
                    <a:pt x="0" y="1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39966"/>
            </a:solidFill>
            <a:ln w="12700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4536" y="987"/>
              <a:ext cx="10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Weg Kipper (32 ton)</a:t>
              </a:r>
              <a:endParaRPr lang="nl-NL" sz="1600">
                <a:solidFill>
                  <a:schemeClr val="hlin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1073150" y="1263650"/>
            <a:ext cx="3097213" cy="654050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2: Maasbracht-Gouda 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With 20 km end-haul transport</a:t>
            </a:r>
            <a:endParaRPr lang="nl-NL" sz="1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507038" y="1263650"/>
            <a:ext cx="3097212" cy="652463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2: Maasbracht-Gouda 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with 20 km end-haul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 r="38231"/>
          <a:stretch>
            <a:fillRect/>
          </a:stretch>
        </p:blipFill>
        <p:spPr bwMode="auto">
          <a:xfrm>
            <a:off x="4506913" y="931863"/>
            <a:ext cx="4598987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 r="37910"/>
          <a:stretch>
            <a:fillRect/>
          </a:stretch>
        </p:blipFill>
        <p:spPr bwMode="auto">
          <a:xfrm>
            <a:off x="12700" y="947738"/>
            <a:ext cx="46228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ORE AND COAL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044575" y="1077913"/>
            <a:ext cx="3097213" cy="461962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Rotterdam-Duisburg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621338" y="1079500"/>
            <a:ext cx="30972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Rotterdam-Duisburg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00075" y="5418138"/>
            <a:ext cx="6851650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 i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* Aangenomen is dat spoor lagere loskosten op de bestemming heeft dan binnenvaart</a:t>
            </a:r>
          </a:p>
        </p:txBody>
      </p: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5" cstate="print"/>
          <a:srcRect b="80693"/>
          <a:stretch>
            <a:fillRect/>
          </a:stretch>
        </p:blipFill>
        <p:spPr bwMode="auto">
          <a:xfrm>
            <a:off x="1079500" y="5632450"/>
            <a:ext cx="7445375" cy="884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r="38252"/>
          <a:stretch>
            <a:fillRect/>
          </a:stretch>
        </p:blipFill>
        <p:spPr bwMode="auto">
          <a:xfrm>
            <a:off x="4348163" y="1136650"/>
            <a:ext cx="4597400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 r="37547"/>
          <a:stretch>
            <a:fillRect/>
          </a:stretch>
        </p:blipFill>
        <p:spPr bwMode="auto">
          <a:xfrm>
            <a:off x="0" y="1189038"/>
            <a:ext cx="4649788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31187" cy="1079500"/>
          </a:xfrm>
        </p:spPr>
        <p:txBody>
          <a:bodyPr/>
          <a:lstStyle/>
          <a:p>
            <a:r>
              <a:rPr lang="nl-NL" sz="2800"/>
              <a:t>TRANSPORT- AND SOCIAL COST</a:t>
            </a:r>
            <a:br>
              <a:rPr lang="nl-NL" sz="2800"/>
            </a:br>
            <a:r>
              <a:rPr lang="nl-NL" sz="2800"/>
              <a:t>ANIMAL FODDER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192213" y="1236663"/>
            <a:ext cx="2693987" cy="544512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1: Rotterdam-Veghel</a:t>
            </a:r>
            <a:endParaRPr lang="nl-NL" sz="1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695950" y="1236663"/>
            <a:ext cx="2736850" cy="541337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1: Rotterdam-Veghel</a:t>
            </a:r>
            <a:endParaRPr lang="nl-NL" sz="1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5" cstate="print"/>
          <a:srcRect b="86690"/>
          <a:stretch>
            <a:fillRect/>
          </a:stretch>
        </p:blipFill>
        <p:spPr bwMode="auto">
          <a:xfrm>
            <a:off x="896938" y="5816600"/>
            <a:ext cx="7445375" cy="60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 r="38956"/>
          <a:stretch>
            <a:fillRect/>
          </a:stretch>
        </p:blipFill>
        <p:spPr bwMode="auto">
          <a:xfrm>
            <a:off x="4535488" y="1009650"/>
            <a:ext cx="4545012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 r="38422"/>
          <a:stretch>
            <a:fillRect/>
          </a:stretch>
        </p:blipFill>
        <p:spPr bwMode="auto">
          <a:xfrm>
            <a:off x="0" y="1055688"/>
            <a:ext cx="45847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GRAIN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 cstate="print"/>
          <a:srcRect l="17596" t="5460" r="19641" b="79102"/>
          <a:stretch>
            <a:fillRect/>
          </a:stretch>
        </p:blipFill>
        <p:spPr bwMode="auto">
          <a:xfrm>
            <a:off x="1965325" y="5645150"/>
            <a:ext cx="5843588" cy="884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016000" y="1163638"/>
            <a:ext cx="3097213" cy="461962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Reims (Frankrijk) – Den Bosch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592763" y="1165225"/>
            <a:ext cx="30972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Reims (Frankrijk) - Den Bosch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r="39957"/>
          <a:stretch>
            <a:fillRect/>
          </a:stretch>
        </p:blipFill>
        <p:spPr bwMode="auto">
          <a:xfrm>
            <a:off x="4584700" y="982663"/>
            <a:ext cx="44704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 r="38422"/>
          <a:stretch>
            <a:fillRect/>
          </a:stretch>
        </p:blipFill>
        <p:spPr bwMode="auto">
          <a:xfrm>
            <a:off x="127000" y="1020763"/>
            <a:ext cx="45847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31187" cy="1079500"/>
          </a:xfrm>
        </p:spPr>
        <p:txBody>
          <a:bodyPr/>
          <a:lstStyle/>
          <a:p>
            <a:r>
              <a:rPr lang="nl-NL" sz="2800"/>
              <a:t>TRANSPORT- AND SOCIAL COST</a:t>
            </a:r>
            <a:br>
              <a:rPr lang="nl-NL" sz="2800"/>
            </a:br>
            <a:r>
              <a:rPr lang="nl-NL" sz="2800"/>
              <a:t>FERTILIZER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395413" y="965200"/>
            <a:ext cx="2693987" cy="54451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1: Amsterdam-Meppel</a:t>
            </a:r>
            <a:endParaRPr lang="nl-NL" sz="1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816600" y="965200"/>
            <a:ext cx="2736850" cy="541338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Casus 1: Amsterdam-Meppel</a:t>
            </a:r>
            <a:endParaRPr lang="nl-NL" sz="1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 b="80693"/>
          <a:stretch>
            <a:fillRect/>
          </a:stretch>
        </p:blipFill>
        <p:spPr bwMode="auto">
          <a:xfrm>
            <a:off x="1000125" y="5673725"/>
            <a:ext cx="7445375" cy="884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 r="38252"/>
          <a:stretch>
            <a:fillRect/>
          </a:stretch>
        </p:blipFill>
        <p:spPr bwMode="auto">
          <a:xfrm>
            <a:off x="4546600" y="908050"/>
            <a:ext cx="4597400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 r="37910"/>
          <a:stretch>
            <a:fillRect/>
          </a:stretch>
        </p:blipFill>
        <p:spPr bwMode="auto">
          <a:xfrm>
            <a:off x="0" y="957263"/>
            <a:ext cx="46228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RAW MINERALS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 cstate="print"/>
          <a:srcRect l="8202" t="37888" r="29616" b="48836"/>
          <a:stretch>
            <a:fillRect/>
          </a:stretch>
        </p:blipFill>
        <p:spPr bwMode="auto">
          <a:xfrm>
            <a:off x="1908175" y="5618163"/>
            <a:ext cx="5789613" cy="760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87425" y="1035050"/>
            <a:ext cx="3097213" cy="4619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Luik - Nijmegen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564188" y="1036638"/>
            <a:ext cx="30972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Luik - Nijmegen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 r="39659"/>
          <a:stretch>
            <a:fillRect/>
          </a:stretch>
        </p:blipFill>
        <p:spPr bwMode="auto">
          <a:xfrm>
            <a:off x="4575175" y="1058863"/>
            <a:ext cx="4492625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 r="39830"/>
          <a:stretch>
            <a:fillRect/>
          </a:stretch>
        </p:blipFill>
        <p:spPr bwMode="auto">
          <a:xfrm>
            <a:off x="0" y="1008063"/>
            <a:ext cx="4479925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CELLULOSE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01713" y="1154113"/>
            <a:ext cx="3219450" cy="461962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 Vlissingen – Basel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with 20 km end-haul transport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576888" y="1158875"/>
            <a:ext cx="32623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 Vlissingen – Basel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with 20 km end-haul transport</a:t>
            </a:r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5" cstate="print"/>
          <a:srcRect b="86136"/>
          <a:stretch>
            <a:fillRect/>
          </a:stretch>
        </p:blipFill>
        <p:spPr bwMode="auto">
          <a:xfrm>
            <a:off x="1001713" y="5881688"/>
            <a:ext cx="7445375" cy="635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006475" y="1671638"/>
            <a:ext cx="1984375" cy="560387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120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IWT has loaded back haul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 r="38593"/>
          <a:stretch>
            <a:fillRect/>
          </a:stretch>
        </p:blipFill>
        <p:spPr bwMode="auto">
          <a:xfrm>
            <a:off x="4478338" y="960438"/>
            <a:ext cx="45720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/>
          <a:srcRect r="38252"/>
          <a:stretch>
            <a:fillRect/>
          </a:stretch>
        </p:blipFill>
        <p:spPr bwMode="auto">
          <a:xfrm>
            <a:off x="-25400" y="965200"/>
            <a:ext cx="4597400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OIL PRODUCTS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987425" y="1096963"/>
            <a:ext cx="3219450" cy="461962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Rotterdam-Duisburg (single hull)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5519738" y="1158875"/>
            <a:ext cx="32623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Rotterdam-Duisburg (single hull)</a:t>
            </a: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5" cstate="print"/>
          <a:srcRect b="79584"/>
          <a:stretch>
            <a:fillRect/>
          </a:stretch>
        </p:blipFill>
        <p:spPr bwMode="auto">
          <a:xfrm>
            <a:off x="884238" y="5540375"/>
            <a:ext cx="7445375" cy="935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 r="38956"/>
          <a:stretch>
            <a:fillRect/>
          </a:stretch>
        </p:blipFill>
        <p:spPr bwMode="auto">
          <a:xfrm>
            <a:off x="0" y="1062038"/>
            <a:ext cx="4545013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 r="37547"/>
          <a:stretch>
            <a:fillRect/>
          </a:stretch>
        </p:blipFill>
        <p:spPr bwMode="auto">
          <a:xfrm>
            <a:off x="4460875" y="1062038"/>
            <a:ext cx="4649788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BUNKERING DEPOT</a:t>
            </a:r>
            <a:endParaRPr lang="nl-NL" sz="2800">
              <a:solidFill>
                <a:srgbClr val="FF0000"/>
              </a:solidFill>
            </a:endParaRP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 cstate="print"/>
          <a:srcRect l="24910" t="4518" r="18619" b="79324"/>
          <a:stretch>
            <a:fillRect/>
          </a:stretch>
        </p:blipFill>
        <p:spPr bwMode="auto">
          <a:xfrm>
            <a:off x="2155825" y="5746750"/>
            <a:ext cx="5257800" cy="925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987425" y="1139825"/>
            <a:ext cx="3219450" cy="4619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Rotterdam-Hengelo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5440363" y="1117600"/>
            <a:ext cx="32623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Rotterdam-Hengelo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 r="39125"/>
          <a:stretch>
            <a:fillRect/>
          </a:stretch>
        </p:blipFill>
        <p:spPr bwMode="auto">
          <a:xfrm>
            <a:off x="4454525" y="904875"/>
            <a:ext cx="4532313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 r="38422"/>
          <a:stretch>
            <a:fillRect/>
          </a:stretch>
        </p:blipFill>
        <p:spPr bwMode="auto">
          <a:xfrm>
            <a:off x="0" y="1035050"/>
            <a:ext cx="4584700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CHEMICAL PRODUCTS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987425" y="1139825"/>
            <a:ext cx="3219450" cy="4619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Rotterdam-Duisburg (double hull)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5519738" y="1130300"/>
            <a:ext cx="32623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Rotterdam-Duisburg (double hull)</a:t>
            </a:r>
          </a:p>
        </p:txBody>
      </p: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5" cstate="print"/>
          <a:srcRect b="81006"/>
          <a:stretch>
            <a:fillRect/>
          </a:stretch>
        </p:blipFill>
        <p:spPr bwMode="auto">
          <a:xfrm>
            <a:off x="1052513" y="5632450"/>
            <a:ext cx="7445375" cy="869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23555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23556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23557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23558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Cost components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235200" y="4616450"/>
            <a:ext cx="1700213" cy="3619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Variable cost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235200" y="2636838"/>
            <a:ext cx="1700213" cy="3619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Fixed cost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235200" y="2998788"/>
            <a:ext cx="1700213" cy="128428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324100" y="3543300"/>
            <a:ext cx="1530350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Interest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24100" y="3194050"/>
            <a:ext cx="1530350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Depreciation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324100" y="3892550"/>
            <a:ext cx="1530350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Insurance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235200" y="4978400"/>
            <a:ext cx="1700213" cy="12842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324100" y="5529263"/>
            <a:ext cx="1530350" cy="295275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Maintenance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324100" y="5180013"/>
            <a:ext cx="1530350" cy="295275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Labour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324100" y="5878513"/>
            <a:ext cx="1530350" cy="295275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Fuel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427538" y="4616450"/>
            <a:ext cx="1987550" cy="16843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30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4529138" y="4738688"/>
            <a:ext cx="1770062" cy="363537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Type of vessel 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4529138" y="5738813"/>
            <a:ext cx="1770062" cy="512762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Route (upstream, downstream, locks)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427538" y="2636838"/>
            <a:ext cx="2001837" cy="164147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30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521200" y="2817813"/>
            <a:ext cx="1787525" cy="396875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Type of vessel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1993900" y="1738313"/>
            <a:ext cx="2243138" cy="7620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Cost components in IWT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4452938" y="1738313"/>
            <a:ext cx="1971675" cy="7620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Driving forces behind transport cost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4340225" y="1739900"/>
            <a:ext cx="0" cy="4368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522788" y="3376613"/>
            <a:ext cx="1787525" cy="739775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Age</a:t>
            </a:r>
          </a:p>
          <a:p>
            <a:pPr algn="ctr">
              <a:spcBef>
                <a:spcPct val="2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(insured value of the vessel)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4530725" y="5238750"/>
            <a:ext cx="1770063" cy="363538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13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Type of operation</a:t>
            </a:r>
          </a:p>
        </p:txBody>
      </p:sp>
      <p:cxnSp>
        <p:nvCxnSpPr>
          <p:cNvPr id="23583" name="AutoShape 31"/>
          <p:cNvCxnSpPr>
            <a:cxnSpLocks noChangeShapeType="1"/>
            <a:stCxn id="23567" idx="3"/>
            <a:endCxn id="23577" idx="1"/>
          </p:cNvCxnSpPr>
          <p:nvPr/>
        </p:nvCxnSpPr>
        <p:spPr bwMode="auto">
          <a:xfrm flipV="1">
            <a:off x="3854450" y="3016250"/>
            <a:ext cx="666750" cy="3254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84" name="AutoShape 32"/>
          <p:cNvCxnSpPr>
            <a:cxnSpLocks noChangeShapeType="1"/>
            <a:stCxn id="23566" idx="3"/>
            <a:endCxn id="23577" idx="1"/>
          </p:cNvCxnSpPr>
          <p:nvPr/>
        </p:nvCxnSpPr>
        <p:spPr bwMode="auto">
          <a:xfrm flipV="1">
            <a:off x="3854450" y="3016250"/>
            <a:ext cx="666750" cy="6746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85" name="AutoShape 33"/>
          <p:cNvCxnSpPr>
            <a:cxnSpLocks noChangeShapeType="1"/>
            <a:stCxn id="23567" idx="3"/>
            <a:endCxn id="23581" idx="1"/>
          </p:cNvCxnSpPr>
          <p:nvPr/>
        </p:nvCxnSpPr>
        <p:spPr bwMode="auto">
          <a:xfrm>
            <a:off x="3854450" y="3341688"/>
            <a:ext cx="668338" cy="404812"/>
          </a:xfrm>
          <a:prstGeom prst="bentConnector3">
            <a:avLst>
              <a:gd name="adj1" fmla="val 49880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86" name="AutoShape 34"/>
          <p:cNvCxnSpPr>
            <a:cxnSpLocks noChangeShapeType="1"/>
            <a:stCxn id="23568" idx="3"/>
            <a:endCxn id="23581" idx="1"/>
          </p:cNvCxnSpPr>
          <p:nvPr/>
        </p:nvCxnSpPr>
        <p:spPr bwMode="auto">
          <a:xfrm flipV="1">
            <a:off x="3854450" y="3746500"/>
            <a:ext cx="668338" cy="293688"/>
          </a:xfrm>
          <a:prstGeom prst="bentConnector3">
            <a:avLst>
              <a:gd name="adj1" fmla="val 49880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87" name="AutoShape 35"/>
          <p:cNvCxnSpPr>
            <a:cxnSpLocks noChangeShapeType="1"/>
            <a:stCxn id="23571" idx="3"/>
            <a:endCxn id="23574" idx="1"/>
          </p:cNvCxnSpPr>
          <p:nvPr/>
        </p:nvCxnSpPr>
        <p:spPr bwMode="auto">
          <a:xfrm flipV="1">
            <a:off x="3854450" y="4921250"/>
            <a:ext cx="674688" cy="406400"/>
          </a:xfrm>
          <a:prstGeom prst="bentConnector3">
            <a:avLst>
              <a:gd name="adj1" fmla="val 49884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88" name="AutoShape 36"/>
          <p:cNvCxnSpPr>
            <a:cxnSpLocks noChangeShapeType="1"/>
            <a:stCxn id="23571" idx="3"/>
            <a:endCxn id="23582" idx="1"/>
          </p:cNvCxnSpPr>
          <p:nvPr/>
        </p:nvCxnSpPr>
        <p:spPr bwMode="auto">
          <a:xfrm>
            <a:off x="3854450" y="5327650"/>
            <a:ext cx="676275" cy="936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89" name="AutoShape 37"/>
          <p:cNvCxnSpPr>
            <a:cxnSpLocks noChangeShapeType="1"/>
            <a:stCxn id="23570" idx="3"/>
            <a:endCxn id="23574" idx="1"/>
          </p:cNvCxnSpPr>
          <p:nvPr/>
        </p:nvCxnSpPr>
        <p:spPr bwMode="auto">
          <a:xfrm flipV="1">
            <a:off x="3854450" y="4921250"/>
            <a:ext cx="674688" cy="755650"/>
          </a:xfrm>
          <a:prstGeom prst="bentConnector3">
            <a:avLst>
              <a:gd name="adj1" fmla="val 49884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90" name="AutoShape 38"/>
          <p:cNvCxnSpPr>
            <a:cxnSpLocks noChangeShapeType="1"/>
            <a:stCxn id="23572" idx="3"/>
            <a:endCxn id="23575" idx="1"/>
          </p:cNvCxnSpPr>
          <p:nvPr/>
        </p:nvCxnSpPr>
        <p:spPr bwMode="auto">
          <a:xfrm flipV="1">
            <a:off x="3854450" y="5995988"/>
            <a:ext cx="674688" cy="30162"/>
          </a:xfrm>
          <a:prstGeom prst="bentConnector3">
            <a:avLst>
              <a:gd name="adj1" fmla="val 49884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 r="39296"/>
          <a:stretch>
            <a:fillRect/>
          </a:stretch>
        </p:blipFill>
        <p:spPr bwMode="auto">
          <a:xfrm>
            <a:off x="4433888" y="1125538"/>
            <a:ext cx="4519612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 cstate="print"/>
          <a:srcRect r="37889"/>
          <a:stretch>
            <a:fillRect/>
          </a:stretch>
        </p:blipFill>
        <p:spPr bwMode="auto">
          <a:xfrm>
            <a:off x="-63500" y="1154113"/>
            <a:ext cx="4624388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CONTAINERS TO/FROM SEAPORTS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044575" y="1268413"/>
            <a:ext cx="3219450" cy="461962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Rotterdam-Antwerpen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5534025" y="1287463"/>
            <a:ext cx="3262313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Rotterdam-Antwerpen</a:t>
            </a:r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5" cstate="print"/>
          <a:srcRect b="84160"/>
          <a:stretch>
            <a:fillRect/>
          </a:stretch>
        </p:blipFill>
        <p:spPr bwMode="auto">
          <a:xfrm>
            <a:off x="936625" y="5776913"/>
            <a:ext cx="7445375" cy="7254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 r="35970"/>
          <a:stretch>
            <a:fillRect/>
          </a:stretch>
        </p:blipFill>
        <p:spPr bwMode="auto">
          <a:xfrm>
            <a:off x="4470400" y="995363"/>
            <a:ext cx="4767263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 r="38081"/>
          <a:stretch>
            <a:fillRect/>
          </a:stretch>
        </p:blipFill>
        <p:spPr bwMode="auto">
          <a:xfrm>
            <a:off x="0" y="1023938"/>
            <a:ext cx="46101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</a:t>
            </a:r>
            <a:br>
              <a:rPr lang="nl-NL" sz="2800"/>
            </a:br>
            <a:r>
              <a:rPr lang="nl-NL" sz="2800"/>
              <a:t>CONTAINERS TO/FROM HINTERLAND GERMANY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195388" y="1133475"/>
            <a:ext cx="3136900" cy="4619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 Rotterdam-Duisburg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incl. end-haul transport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5513388" y="1149350"/>
            <a:ext cx="32623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 Rotterdam-Duisburg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incl. end-haul transport</a:t>
            </a:r>
          </a:p>
        </p:txBody>
      </p:sp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5" cstate="print"/>
          <a:srcRect b="80693"/>
          <a:stretch>
            <a:fillRect/>
          </a:stretch>
        </p:blipFill>
        <p:spPr bwMode="auto">
          <a:xfrm>
            <a:off x="922338" y="5619750"/>
            <a:ext cx="7445375" cy="884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 r="37547"/>
          <a:stretch>
            <a:fillRect/>
          </a:stretch>
        </p:blipFill>
        <p:spPr bwMode="auto">
          <a:xfrm>
            <a:off x="4405313" y="1089025"/>
            <a:ext cx="4649787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 r="38422"/>
          <a:stretch>
            <a:fillRect/>
          </a:stretch>
        </p:blipFill>
        <p:spPr bwMode="auto">
          <a:xfrm>
            <a:off x="-12700" y="1111250"/>
            <a:ext cx="4584700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CONTAINERS TO/FROM HINTERLAND DOMESTIC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5" cstate="print"/>
          <a:srcRect l="12605" r="17903" b="80772"/>
          <a:stretch>
            <a:fillRect/>
          </a:stretch>
        </p:blipFill>
        <p:spPr bwMode="auto">
          <a:xfrm>
            <a:off x="2001838" y="5684838"/>
            <a:ext cx="5186362" cy="882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1195388" y="1133475"/>
            <a:ext cx="3136900" cy="4619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 Rotterdam-Tilburg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incl. end-haul transport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5513388" y="1163638"/>
            <a:ext cx="3262312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 Rotterdam-Tilburg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incl. end-haul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 r="38081"/>
          <a:stretch>
            <a:fillRect/>
          </a:stretch>
        </p:blipFill>
        <p:spPr bwMode="auto">
          <a:xfrm>
            <a:off x="4408488" y="1047750"/>
            <a:ext cx="4610100" cy="4579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 r="38593"/>
          <a:stretch>
            <a:fillRect/>
          </a:stretch>
        </p:blipFill>
        <p:spPr bwMode="auto">
          <a:xfrm>
            <a:off x="0" y="1074738"/>
            <a:ext cx="4572000" cy="4579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1143001"/>
          </a:xfrm>
        </p:spPr>
        <p:txBody>
          <a:bodyPr/>
          <a:lstStyle/>
          <a:p>
            <a:r>
              <a:rPr lang="nl-NL" sz="2800"/>
              <a:t>TRANSPORT- AND SOCIAL COST </a:t>
            </a:r>
            <a:br>
              <a:rPr lang="nl-NL" sz="2800"/>
            </a:br>
            <a:r>
              <a:rPr lang="nl-NL" sz="2800"/>
              <a:t>METALS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095375" y="1133475"/>
            <a:ext cx="3136900" cy="4619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Transport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IJmuiden-Basel incl. end-haul transport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5441950" y="1163638"/>
            <a:ext cx="3262313" cy="460375"/>
          </a:xfrm>
          <a:prstGeom prst="rect">
            <a:avLst/>
          </a:prstGeom>
          <a:solidFill>
            <a:srgbClr val="DDDDDD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Social cost</a:t>
            </a:r>
          </a:p>
          <a:p>
            <a:pPr algn="ctr"/>
            <a:r>
              <a:rPr lang="nl-NL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IJmuiden-Basel incl. end-haul transport</a:t>
            </a:r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5" cstate="print"/>
          <a:srcRect b="81006"/>
          <a:stretch>
            <a:fillRect/>
          </a:stretch>
        </p:blipFill>
        <p:spPr bwMode="auto">
          <a:xfrm>
            <a:off x="1081088" y="5607050"/>
            <a:ext cx="7445375" cy="869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itteveen en Bo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2227" name="Picture 3" descr="Rijksoverheid_logo uitgekni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2228" name="Picture 4" descr="NE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2229" name="Picture 5" descr="AmPorts logo nieuw nov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2230" name="Picture 6" descr="Flag kle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0"/>
            <a:ext cx="489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Effect of new        Seine-   infrastructure      	Nord</a:t>
            </a:r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187325" y="1128713"/>
          <a:ext cx="8658225" cy="4632325"/>
        </p:xfrm>
        <a:graphic>
          <a:graphicData uri="http://schemas.openxmlformats.org/presentationml/2006/ole">
            <p:oleObj spid="_x0000_s52238" name="Grafiek" r:id="rId9" imgW="8420100" imgH="4486275" progId="Excel.Chart.8">
              <p:embed/>
            </p:oleObj>
          </a:graphicData>
        </a:graphic>
      </p:graphicFrame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138113" y="5670550"/>
            <a:ext cx="811212" cy="793750"/>
          </a:xfrm>
          <a:prstGeom prst="rightArrow">
            <a:avLst>
              <a:gd name="adj1" fmla="val 50000"/>
              <a:gd name="adj2" fmla="val 25550"/>
            </a:avLst>
          </a:prstGeom>
          <a:solidFill>
            <a:schemeClr val="accent2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916238" y="1268413"/>
            <a:ext cx="32305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Cost overview: containers  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995738" y="5229225"/>
            <a:ext cx="22113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Travel distance</a:t>
            </a:r>
            <a:r>
              <a:rPr lang="en-US">
                <a:solidFill>
                  <a:schemeClr val="accent2"/>
                </a:solidFill>
              </a:rPr>
              <a:t>             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042988" y="5661025"/>
            <a:ext cx="6049962" cy="1008063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1600" b="1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The construction of Seine Nord will lead to cost decrease of 24% - 59% for container 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Witteveen en Bo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138243" name="Picture 3" descr="Rijksoverheid_logo uitgekni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138244" name="Picture 4" descr="NE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138245" name="Picture 5" descr="AmPorts logo nieuw nov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138246" name="Picture 6" descr="Flag kle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692275" y="0"/>
            <a:ext cx="489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Effect of new        Seine-   infrastructure      	Nord</a:t>
            </a:r>
          </a:p>
        </p:txBody>
      </p:sp>
      <p:graphicFrame>
        <p:nvGraphicFramePr>
          <p:cNvPr id="138250" name="Object 10"/>
          <p:cNvGraphicFramePr>
            <a:graphicFrameLocks noChangeAspect="1"/>
          </p:cNvGraphicFramePr>
          <p:nvPr/>
        </p:nvGraphicFramePr>
        <p:xfrm>
          <a:off x="250825" y="1052513"/>
          <a:ext cx="8893175" cy="4687887"/>
        </p:xfrm>
        <a:graphic>
          <a:graphicData uri="http://schemas.openxmlformats.org/presentationml/2006/ole">
            <p:oleObj spid="_x0000_s138250" name="Grafiek" r:id="rId9" imgW="8258175" imgH="4352925" progId="Excel.Chart.8">
              <p:embed/>
            </p:oleObj>
          </a:graphicData>
        </a:graphic>
      </p:graphicFrame>
      <p:sp>
        <p:nvSpPr>
          <p:cNvPr id="138252" name="AutoShape 12"/>
          <p:cNvSpPr>
            <a:spLocks noChangeArrowheads="1"/>
          </p:cNvSpPr>
          <p:nvPr/>
        </p:nvSpPr>
        <p:spPr bwMode="auto">
          <a:xfrm>
            <a:off x="138113" y="5670550"/>
            <a:ext cx="811212" cy="793750"/>
          </a:xfrm>
          <a:prstGeom prst="rightArrow">
            <a:avLst>
              <a:gd name="adj1" fmla="val 50000"/>
              <a:gd name="adj2" fmla="val 25550"/>
            </a:avLst>
          </a:prstGeom>
          <a:solidFill>
            <a:schemeClr val="accent2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2916238" y="1268413"/>
            <a:ext cx="35067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Cost overview: dry bulk          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3995738" y="5300663"/>
            <a:ext cx="22113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Travel distance</a:t>
            </a:r>
            <a:r>
              <a:rPr lang="en-US">
                <a:solidFill>
                  <a:schemeClr val="accent2"/>
                </a:solidFill>
              </a:rPr>
              <a:t>             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1042988" y="5661025"/>
            <a:ext cx="6049962" cy="1008063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1600" b="1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The construction of Seine Nord will lead to a cost decrease of 22% - 25% for the transport of dry bulk cargo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1203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1204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1205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1206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63713" y="188913"/>
            <a:ext cx="4895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Freight prices spotmarket Rhine dry cargo</a:t>
            </a:r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628775"/>
            <a:ext cx="7848600" cy="4989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3251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3252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3253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3254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763713" y="0"/>
            <a:ext cx="489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Price and cost index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Rhine dry cargo</a:t>
            </a:r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700213"/>
            <a:ext cx="8964612" cy="44497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4275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4276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4277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4278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763713" y="0"/>
            <a:ext cx="489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Price and cost index</a:t>
            </a:r>
            <a:b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Rhine tankers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44675"/>
            <a:ext cx="8820150" cy="4378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8371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8372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8373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8374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Cost-Benefit Analysis</a:t>
            </a:r>
          </a:p>
        </p:txBody>
      </p:sp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1308100"/>
            <a:ext cx="67691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27651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27652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27653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27654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Economics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68313" y="1392238"/>
            <a:ext cx="1944687" cy="514350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Direct cost/ expenditures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68313" y="1916113"/>
            <a:ext cx="1968500" cy="1646237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defTabSz="184150"/>
            <a:r>
              <a:rPr lang="en-US" sz="16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Transport cost </a:t>
            </a:r>
            <a:r>
              <a:rPr lang="en-US" sz="1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(incl. fees and charges)</a:t>
            </a:r>
          </a:p>
          <a:p>
            <a:pPr algn="ctr" defTabSz="184150"/>
            <a:r>
              <a:rPr lang="en-US" sz="14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Infrastructure cost </a:t>
            </a:r>
            <a:r>
              <a:rPr lang="en-US" sz="1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(maintenance and management, construction)</a:t>
            </a:r>
          </a:p>
          <a:p>
            <a:pPr algn="ctr" defTabSz="184150"/>
            <a:endParaRPr lang="en-US" sz="140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433763" y="3070225"/>
            <a:ext cx="1944687" cy="5762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Fees and charges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516688" y="3500438"/>
            <a:ext cx="2413000" cy="792162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TRUE SOCIAL COST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433763" y="3646488"/>
            <a:ext cx="1944687" cy="935037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182563" indent="-182563" algn="ctr"/>
            <a:endParaRPr lang="en-US" sz="16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182563" indent="-182563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Port fees</a:t>
            </a:r>
          </a:p>
          <a:p>
            <a:pPr marL="182563" indent="-182563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Lock usage fees</a:t>
            </a:r>
          </a:p>
          <a:p>
            <a:pPr marL="182563" indent="-182563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……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81013" y="4630738"/>
            <a:ext cx="1944687" cy="2022475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179388" lvl="1">
              <a:buFontTx/>
              <a:buChar char="•"/>
              <a:tabLst>
                <a:tab pos="0" algn="l"/>
                <a:tab pos="360363" algn="l"/>
              </a:tabLst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Safety</a:t>
            </a:r>
          </a:p>
          <a:p>
            <a:pPr marL="179388" lvl="1">
              <a:buFontTx/>
              <a:buChar char="•"/>
              <a:tabLst>
                <a:tab pos="0" algn="l"/>
                <a:tab pos="360363" algn="l"/>
              </a:tabLst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Emission</a:t>
            </a:r>
          </a:p>
          <a:p>
            <a:pPr marL="179388" lvl="1">
              <a:buFontTx/>
              <a:buChar char="•"/>
              <a:tabLst>
                <a:tab pos="0" algn="l"/>
                <a:tab pos="360363" algn="l"/>
              </a:tabLst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Noise</a:t>
            </a:r>
          </a:p>
          <a:p>
            <a:pPr marL="179388" lvl="1">
              <a:buFontTx/>
              <a:buChar char="•"/>
              <a:tabLst>
                <a:tab pos="0" algn="l"/>
                <a:tab pos="360363" algn="l"/>
              </a:tabLst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Congestion</a:t>
            </a:r>
          </a:p>
          <a:p>
            <a:pPr marL="179388" lvl="1">
              <a:buFontTx/>
              <a:buChar char="•"/>
              <a:tabLst>
                <a:tab pos="0" algn="l"/>
                <a:tab pos="360363" algn="l"/>
              </a:tabLst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Use of Land</a:t>
            </a:r>
          </a:p>
          <a:p>
            <a:pPr marL="179388" lvl="1">
              <a:tabLst>
                <a:tab pos="0" algn="l"/>
                <a:tab pos="360363" algn="l"/>
              </a:tabLst>
            </a:pPr>
            <a:r>
              <a:rPr lang="en-US" sz="16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Possibly: indirect economic effects</a:t>
            </a:r>
          </a:p>
          <a:p>
            <a:pPr marL="179388" lvl="1">
              <a:buFontTx/>
              <a:buChar char="•"/>
              <a:tabLst>
                <a:tab pos="0" algn="l"/>
                <a:tab pos="360363" algn="l"/>
              </a:tabLst>
            </a:pPr>
            <a:endParaRPr lang="en-US" sz="160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568575" y="3052763"/>
            <a:ext cx="742950" cy="143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–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651500" y="3213100"/>
            <a:ext cx="814388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187450" y="3284538"/>
            <a:ext cx="700088" cy="118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2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68313" y="4292600"/>
            <a:ext cx="1958975" cy="347663"/>
          </a:xfrm>
          <a:prstGeom prst="rect">
            <a:avLst/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External cost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271463" y="1341438"/>
            <a:ext cx="2332037" cy="5516562"/>
          </a:xfrm>
          <a:prstGeom prst="rect">
            <a:avLst/>
          </a:prstGeom>
          <a:noFill/>
          <a:ln w="19050" algn="ctr">
            <a:solidFill>
              <a:srgbClr val="80808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3281363" y="2924175"/>
            <a:ext cx="2332037" cy="1800225"/>
          </a:xfrm>
          <a:prstGeom prst="rect">
            <a:avLst/>
          </a:prstGeom>
          <a:noFill/>
          <a:ln w="19050" algn="ctr">
            <a:solidFill>
              <a:srgbClr val="80808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7107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7108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7109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7110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Cost Benefit Analysis</a:t>
            </a:r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0450" y="1268413"/>
            <a:ext cx="39957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8131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8132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8133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8134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Why invest in IWT?</a:t>
            </a:r>
          </a:p>
        </p:txBody>
      </p:sp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0475" y="1268413"/>
            <a:ext cx="2762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2492375"/>
            <a:ext cx="28352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6041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6042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6042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6042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Economics</a:t>
            </a:r>
          </a:p>
        </p:txBody>
      </p:sp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0"/>
            <a:ext cx="4391025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61443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61444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61445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61446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Economics</a:t>
            </a: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0"/>
            <a:ext cx="481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49155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49156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49157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49158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Role of the banks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in Europe: too easy financing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resulting in: overcapacity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in crisis: bankruptcies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in other countries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no financing because of too high risks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governments can step in (guarantees)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Financing IWT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017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018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018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018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Incentives for: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investments (vessels, terminals)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service support (in start up)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</a:rPr>
              <a:t> to lower barriers for private sector initiatives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Stimulating IWT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5529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5530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5530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5530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763713" y="188913"/>
            <a:ext cx="4895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Monitoring is needed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Development of vessel size</a:t>
            </a:r>
          </a:p>
        </p:txBody>
      </p:sp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1341438"/>
            <a:ext cx="7235825" cy="4779962"/>
          </a:xfrm>
          <a:prstGeom prst="rect">
            <a:avLst/>
          </a:prstGeom>
          <a:noFill/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635375" y="5734050"/>
            <a:ext cx="108108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pt-BR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076825" y="5805488"/>
            <a:ext cx="935038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pt-BR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203575" y="5516563"/>
            <a:ext cx="15128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400">
                <a:latin typeface="Verdana" pitchFamily="34" charset="0"/>
              </a:rPr>
              <a:t>Dry cargo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572000" y="5516563"/>
            <a:ext cx="15128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400">
                <a:latin typeface="Verdana" pitchFamily="34" charset="0"/>
              </a:rPr>
              <a:t>Tanker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555875" y="1484313"/>
            <a:ext cx="4032250" cy="3603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pt-BR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051050" y="1412875"/>
            <a:ext cx="46815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400">
                <a:latin typeface="Verdana" pitchFamily="34" charset="0"/>
              </a:rPr>
              <a:t>Development average carrying capacity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62467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62468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62469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62470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New vessels 2009</a:t>
            </a:r>
          </a:p>
        </p:txBody>
      </p:sp>
      <p:pic>
        <p:nvPicPr>
          <p:cNvPr id="62475" name="Picture 11" descr="new 20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85875"/>
            <a:ext cx="9167813" cy="5572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63491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63492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63493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63494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New vessels 2010-2011</a:t>
            </a:r>
          </a:p>
        </p:txBody>
      </p:sp>
      <p:pic>
        <p:nvPicPr>
          <p:cNvPr id="63499" name="Picture 11" descr="new 2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64515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64516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64517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64518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692275" y="0"/>
            <a:ext cx="489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Drop in volume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Due to the crisis</a:t>
            </a:r>
          </a:p>
        </p:txBody>
      </p:sp>
      <p:pic>
        <p:nvPicPr>
          <p:cNvPr id="64523" name="Picture 11" descr="volu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412875"/>
            <a:ext cx="8424863" cy="4195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itteveen en Bo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36867" name="Picture 3" descr="Rijksoverheid_logo uitgekni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36868" name="Picture 4" descr="NE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36869" name="Picture 5" descr="AmPorts logo nieuw nov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36870" name="Picture 6" descr="Flag kle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Container cost example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Comparisons</a:t>
            </a:r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>
            <p:ph/>
          </p:nvPr>
        </p:nvGraphicFramePr>
        <p:xfrm>
          <a:off x="250825" y="2276475"/>
          <a:ext cx="8229600" cy="3557588"/>
        </p:xfrm>
        <a:graphic>
          <a:graphicData uri="http://schemas.openxmlformats.org/presentationml/2006/ole">
            <p:oleObj spid="_x0000_s36875" name="Grafiek" r:id="rId9" imgW="9696450" imgH="419100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6553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6554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6554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6554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Turn over in IWT</a:t>
            </a:r>
          </a:p>
        </p:txBody>
      </p:sp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1773238"/>
            <a:ext cx="8135937" cy="50180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331913" y="1268413"/>
            <a:ext cx="24685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28016" tIns="64008" rIns="128016" bIns="64008">
            <a:spAutoFit/>
          </a:bodyPr>
          <a:lstStyle/>
          <a:p>
            <a:pPr algn="r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>
                <a:latin typeface="Verdana" pitchFamily="34" charset="0"/>
              </a:rPr>
              <a:t>Index: 2005 =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34819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34820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34821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34822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Break even distance</a:t>
            </a:r>
          </a:p>
        </p:txBody>
      </p:sp>
      <p:graphicFrame>
        <p:nvGraphicFramePr>
          <p:cNvPr id="34850" name="Group 34"/>
          <p:cNvGraphicFramePr>
            <a:graphicFrameLocks noGrp="1"/>
          </p:cNvGraphicFramePr>
          <p:nvPr>
            <p:ph/>
          </p:nvPr>
        </p:nvGraphicFramePr>
        <p:xfrm>
          <a:off x="468313" y="1484313"/>
          <a:ext cx="8229600" cy="489743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Containers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Dry and liquid bulk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‘wet’ link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20-40 kms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20-40 kms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 or end-haul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Transport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60-100 kms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80-120 kms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 and end-haul transport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225-250 kms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180-200 kms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APRESENTACAO_MIL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250825" y="231775"/>
          <a:ext cx="4465638" cy="638175"/>
        </p:xfrm>
        <a:graphic>
          <a:graphicData uri="http://schemas.openxmlformats.org/presentationml/2006/ole">
            <p:oleObj spid="_x0000_s37891" name="Imagem de bitmap" r:id="rId4" imgW="4219048" imgH="466543" progId="Paint.Picture">
              <p:embed/>
            </p:oleObj>
          </a:graphicData>
        </a:graphic>
      </p:graphicFrame>
      <p:graphicFrame>
        <p:nvGraphicFramePr>
          <p:cNvPr id="37892" name="Object 7"/>
          <p:cNvGraphicFramePr>
            <a:graphicFrameLocks noChangeAspect="1"/>
          </p:cNvGraphicFramePr>
          <p:nvPr/>
        </p:nvGraphicFramePr>
        <p:xfrm>
          <a:off x="0" y="3003550"/>
          <a:ext cx="9144000" cy="3594100"/>
        </p:xfrm>
        <a:graphic>
          <a:graphicData uri="http://schemas.openxmlformats.org/presentationml/2006/ole">
            <p:oleObj spid="_x0000_s37892" name="Planilha" r:id="rId5" imgW="11948066" imgH="4693899" progId="Excel.Sheet.8">
              <p:embed/>
            </p:oleObj>
          </a:graphicData>
        </a:graphic>
      </p:graphicFrame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107950" y="1365250"/>
            <a:ext cx="88931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06600"/>
                </a:solidFill>
              </a:rPr>
              <a:t>Interest of OGMO to negotiate special rate for ctnr. Currently, its cost is based in tons.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06600"/>
                </a:solidFill>
              </a:rPr>
              <a:t>TECON is structuring a DEPOT on its PRG area and it’s possible to prioritize the inspection of the ctnrs that will be moved to PPA. Saving of R$50,00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06600"/>
                </a:solidFill>
              </a:rPr>
              <a:t>Truck cost is a best estimated, considering a facility in a distance of 60km from PPA and 350km from PRG.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06600"/>
                </a:solidFill>
              </a:rPr>
              <a:t>Barge cost is based in two situation: uper than 70 Feus=R$800,00 and uper than 100 Feus =R$546,00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31747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31748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31749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31750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Cost</a:t>
            </a: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1273175"/>
            <a:ext cx="7092950" cy="558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itteveen en Bo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775" y="600075"/>
            <a:ext cx="1152525" cy="596900"/>
          </a:xfrm>
          <a:prstGeom prst="rect">
            <a:avLst/>
          </a:prstGeom>
          <a:noFill/>
        </p:spPr>
      </p:pic>
      <p:pic>
        <p:nvPicPr>
          <p:cNvPr id="32771" name="Picture 3" descr="Rijksoverheid_logo uitgekn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15888"/>
            <a:ext cx="511175" cy="936625"/>
          </a:xfrm>
          <a:prstGeom prst="rect">
            <a:avLst/>
          </a:prstGeom>
          <a:noFill/>
        </p:spPr>
      </p:pic>
      <p:pic>
        <p:nvPicPr>
          <p:cNvPr id="32772" name="Picture 4" descr="N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7838"/>
            <a:ext cx="1212850" cy="315912"/>
          </a:xfrm>
          <a:prstGeom prst="rect">
            <a:avLst/>
          </a:prstGeom>
          <a:noFill/>
        </p:spPr>
      </p:pic>
      <p:pic>
        <p:nvPicPr>
          <p:cNvPr id="32773" name="Picture 5" descr="AmPorts logo nieuw nov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4450"/>
            <a:ext cx="1223962" cy="409575"/>
          </a:xfrm>
          <a:prstGeom prst="rect">
            <a:avLst/>
          </a:prstGeom>
          <a:noFill/>
        </p:spPr>
      </p:pic>
      <p:pic>
        <p:nvPicPr>
          <p:cNvPr id="32774" name="Picture 6" descr="Flag kle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9700"/>
            <a:ext cx="1368425" cy="912813"/>
          </a:xfrm>
          <a:prstGeom prst="rect">
            <a:avLst/>
          </a:prstGeom>
          <a:noFill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2688"/>
            <a:ext cx="9144000" cy="85725"/>
          </a:xfrm>
          <a:prstGeom prst="rect">
            <a:avLst/>
          </a:prstGeom>
          <a:noFill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763713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IWT Cost</a:t>
            </a: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1341438"/>
            <a:ext cx="3941762" cy="532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802</Words>
  <Application>Microsoft Office PowerPoint</Application>
  <PresentationFormat>Apresentação na tela (4:3)</PresentationFormat>
  <Paragraphs>225</Paragraphs>
  <Slides>50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50</vt:i4>
      </vt:variant>
    </vt:vector>
  </HeadingPairs>
  <TitlesOfParts>
    <vt:vector size="58" baseType="lpstr">
      <vt:lpstr>Arial</vt:lpstr>
      <vt:lpstr>Times New Roman</vt:lpstr>
      <vt:lpstr>Verdana</vt:lpstr>
      <vt:lpstr>Wingdings</vt:lpstr>
      <vt:lpstr>Standaardontwerp</vt:lpstr>
      <vt:lpstr>Microsoft Office Excel-grafiek</vt:lpstr>
      <vt:lpstr>Imagem de bitmap</vt:lpstr>
      <vt:lpstr>Planilha do Microsoft Office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TRANSPORT- AND SOCIAL COST  SAND AND GRAVEL</vt:lpstr>
      <vt:lpstr>TRANSPORT- AND SOCIAL COST  SAND AND GRAVEL</vt:lpstr>
      <vt:lpstr>TRANSPORT- AND SOCIAL COST  ORE AND COAL</vt:lpstr>
      <vt:lpstr>TRANSPORT- AND SOCIAL COST ANIMAL FODDER</vt:lpstr>
      <vt:lpstr>TRANSPORT- AND SOCIAL COST  GRAIN</vt:lpstr>
      <vt:lpstr>TRANSPORT- AND SOCIAL COST FERTILIZER</vt:lpstr>
      <vt:lpstr>TRANSPORT- AND SOCIAL COST  RAW MINERALS</vt:lpstr>
      <vt:lpstr>TRANSPORT- AND SOCIAL COST  CELLULOSE</vt:lpstr>
      <vt:lpstr>TRANSPORT- AND SOCIAL COST  OIL PRODUCTS</vt:lpstr>
      <vt:lpstr>TRANSPORT- AND SOCIAL COST  BUNKERING DEPOT</vt:lpstr>
      <vt:lpstr>TRANSPORT- AND SOCIAL COST  CHEMICAL PRODUCTS</vt:lpstr>
      <vt:lpstr>TRANSPORT- AND SOCIAL COST  CONTAINERS TO/FROM SEAPORTS</vt:lpstr>
      <vt:lpstr>TRANSPORT- AND SOCIAL COST CONTAINERS TO/FROM HINTERLAND GERMANY</vt:lpstr>
      <vt:lpstr>TRANSPORT- AND SOCIAL COST  CONTAINERS TO/FROM HINTERLAND DOMESTIC</vt:lpstr>
      <vt:lpstr>TRANSPORT- AND SOCIAL COST  METALS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Amports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Daniel Alfeder</dc:creator>
  <cp:lastModifiedBy>ada.pereira</cp:lastModifiedBy>
  <cp:revision>11</cp:revision>
  <dcterms:created xsi:type="dcterms:W3CDTF">2010-11-11T10:45:48Z</dcterms:created>
  <dcterms:modified xsi:type="dcterms:W3CDTF">2014-11-13T12:44:44Z</dcterms:modified>
</cp:coreProperties>
</file>