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C6DABB16-B6AE-4A9D-AFA8-F874AB491C68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6001D-A5E5-46E3-B504-1A2E7214C141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2C65E-9E76-47FB-83BD-1C55C727FDE7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6CD1B-BC59-4488-B2A2-82C03C994A48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A62DB-6570-44DC-96F5-D6CD0930C350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4575A-EBD3-4B5B-9091-5EB252D18B27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A4150-23E4-4C3D-8BEF-F8333010327C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A0016-49D8-4F21-891C-A677D509975C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ED103-0DBF-4EA2-A6BC-72A66B4A99CB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FD85-4753-4FE2-A255-D823B08D998C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D1F11-B71C-4A61-94C8-D00565E8EAD9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9EBAC-F905-4FF3-BC55-AC21E35CCC3E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09D9097C-7355-40F4-992E-E4B63354AD9E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itteveen en Bo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1775" y="600075"/>
            <a:ext cx="11525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Rijksoverheid_logo uitgekni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15888"/>
            <a:ext cx="5111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NEA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77838"/>
            <a:ext cx="12128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AmPorts logo nieuw nov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44450"/>
            <a:ext cx="1223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Flag kle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39700"/>
            <a:ext cx="1368425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182688"/>
            <a:ext cx="914400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50825" y="14128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50825" y="1412875"/>
            <a:ext cx="8642350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</a:rPr>
              <a:t>Stimulating IWT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sz="3200" dirty="0">
                <a:solidFill>
                  <a:schemeClr val="accent2"/>
                </a:solidFill>
              </a:rPr>
              <a:t> Brazil needs an incentive program for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</a:rPr>
              <a:t>New terminals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</a:rPr>
              <a:t>New vessels</a:t>
            </a:r>
          </a:p>
          <a:p>
            <a:pPr marL="342900" indent="-342900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</a:rPr>
              <a:t>New services</a:t>
            </a:r>
          </a:p>
          <a:p>
            <a:pPr marL="342900" indent="-342900">
              <a:spcBef>
                <a:spcPct val="50000"/>
              </a:spcBef>
            </a:pPr>
            <a:r>
              <a:rPr lang="en-US" sz="3200" dirty="0">
                <a:solidFill>
                  <a:schemeClr val="accent2"/>
                </a:solidFill>
              </a:rPr>
              <a:t>2. Brazil needs an IWT promotion center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63713" y="188913"/>
            <a:ext cx="489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Statements on</a:t>
            </a:r>
          </a:p>
          <a:p>
            <a:pPr algn="ctr"/>
            <a:r>
              <a:rPr lang="en-US" sz="2400" b="1">
                <a:solidFill>
                  <a:schemeClr val="accent2"/>
                </a:solidFill>
              </a:rPr>
              <a:t>IWT development in Brazil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Witteveen en Bod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1775" y="600075"/>
            <a:ext cx="1152525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4" descr="Rijksoverheid_logo uitgekni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7675" y="115888"/>
            <a:ext cx="5111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5" descr="NEA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477838"/>
            <a:ext cx="1212850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6" descr="AmPorts logo nieuw nov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088" y="44450"/>
            <a:ext cx="12239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Flag kle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139700"/>
            <a:ext cx="1368425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182688"/>
            <a:ext cx="9144000" cy="8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Text Box 18"/>
          <p:cNvSpPr txBox="1">
            <a:spLocks noChangeArrowheads="1"/>
          </p:cNvSpPr>
          <p:nvPr/>
        </p:nvSpPr>
        <p:spPr bwMode="auto">
          <a:xfrm>
            <a:off x="250825" y="1412875"/>
            <a:ext cx="8642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81" name="Text Box 20"/>
          <p:cNvSpPr txBox="1">
            <a:spLocks noChangeArrowheads="1"/>
          </p:cNvSpPr>
          <p:nvPr/>
        </p:nvSpPr>
        <p:spPr bwMode="auto">
          <a:xfrm>
            <a:off x="1763713" y="188913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Incentives for IWT</a:t>
            </a:r>
          </a:p>
        </p:txBody>
      </p:sp>
      <p:graphicFrame>
        <p:nvGraphicFramePr>
          <p:cNvPr id="3213" name="Group 141"/>
          <p:cNvGraphicFramePr>
            <a:graphicFrameLocks noGrp="1"/>
          </p:cNvGraphicFramePr>
          <p:nvPr>
            <p:ph sz="half" idx="1"/>
          </p:nvPr>
        </p:nvGraphicFramePr>
        <p:xfrm>
          <a:off x="468313" y="2276475"/>
          <a:ext cx="7848600" cy="3657600"/>
        </p:xfrm>
        <a:graphic>
          <a:graphicData uri="http://schemas.openxmlformats.org/drawingml/2006/table">
            <a:tbl>
              <a:tblPr/>
              <a:tblGrid>
                <a:gridCol w="5257800"/>
                <a:gridCol w="1020762"/>
                <a:gridCol w="1570038"/>
              </a:tblGrid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Vessel support (subsidy on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newbuildings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Vessel innovations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Set up support for services (marco polo)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Carbon trading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Terminal investment 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Promotion program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Tax reduction (on fuel?)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ICT innovations and applications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202" name="Group 130"/>
          <p:cNvGraphicFramePr>
            <a:graphicFrameLocks noGrp="1"/>
          </p:cNvGraphicFramePr>
          <p:nvPr>
            <p:ph sz="half" idx="2"/>
          </p:nvPr>
        </p:nvGraphicFramePr>
        <p:xfrm>
          <a:off x="1870075" y="1484313"/>
          <a:ext cx="7273925" cy="518160"/>
        </p:xfrm>
        <a:graphic>
          <a:graphicData uri="http://schemas.openxmlformats.org/drawingml/2006/table">
            <a:tbl>
              <a:tblPr/>
              <a:tblGrid>
                <a:gridCol w="3154363"/>
                <a:gridCol w="1323975"/>
                <a:gridCol w="2795587"/>
              </a:tblGrid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incentive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Effect?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</a:rPr>
                        <a:t>Implementable?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88</Words>
  <Application>Microsoft Office PowerPoint</Application>
  <PresentationFormat>Apresentação na tela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Arial</vt:lpstr>
      <vt:lpstr>Standaardontwerp</vt:lpstr>
      <vt:lpstr>Slide 1</vt:lpstr>
      <vt:lpstr>Slide 2</vt:lpstr>
    </vt:vector>
  </TitlesOfParts>
  <Company>Amports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Daniel Alfeder</dc:creator>
  <cp:lastModifiedBy>ada.pereira</cp:lastModifiedBy>
  <cp:revision>12</cp:revision>
  <dcterms:created xsi:type="dcterms:W3CDTF">2010-11-11T10:45:48Z</dcterms:created>
  <dcterms:modified xsi:type="dcterms:W3CDTF">2014-11-13T12:44:06Z</dcterms:modified>
</cp:coreProperties>
</file>