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317" r:id="rId3"/>
    <p:sldId id="331" r:id="rId4"/>
    <p:sldId id="325" r:id="rId5"/>
    <p:sldId id="320" r:id="rId6"/>
    <p:sldId id="332" r:id="rId7"/>
    <p:sldId id="32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2629" autoAdjust="0"/>
  </p:normalViewPr>
  <p:slideViewPr>
    <p:cSldViewPr snapToGrid="0" showGuides="1">
      <p:cViewPr varScale="1">
        <p:scale>
          <a:sx n="78" d="100"/>
          <a:sy n="78" d="100"/>
        </p:scale>
        <p:origin x="941" y="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salqlog\Desktop\Contribui&#231;&#245;es%20-%20Divis&#227;o%20-%20fv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Planilha4!$B$1</c:f>
              <c:strCache>
                <c:ptCount val="1"/>
                <c:pt idx="0">
                  <c:v>Público Presente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Planilha4!$B$7</c:f>
              <c:numCache>
                <c:formatCode>General</c:formatCode>
                <c:ptCount val="1"/>
                <c:pt idx="0">
                  <c:v>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7A-4C71-83E1-D70356DDC02B}"/>
            </c:ext>
          </c:extLst>
        </c:ser>
        <c:ser>
          <c:idx val="1"/>
          <c:order val="1"/>
          <c:tx>
            <c:strRef>
              <c:f>Planilha4!$C$1</c:f>
              <c:strCache>
                <c:ptCount val="1"/>
                <c:pt idx="0">
                  <c:v>Contribuições Orais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Planilha4!$C$7</c:f>
              <c:numCache>
                <c:formatCode>General</c:formatCode>
                <c:ptCount val="1"/>
                <c:pt idx="0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7A-4C71-83E1-D70356DDC02B}"/>
            </c:ext>
          </c:extLst>
        </c:ser>
        <c:ser>
          <c:idx val="2"/>
          <c:order val="2"/>
          <c:tx>
            <c:strRef>
              <c:f>Planilha4!$D$1</c:f>
              <c:strCache>
                <c:ptCount val="1"/>
                <c:pt idx="0">
                  <c:v>Contribuições Escritas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Planilha4!$A$7</c:f>
              <c:strCache>
                <c:ptCount val="1"/>
                <c:pt idx="0">
                  <c:v>Total</c:v>
                </c:pt>
              </c:strCache>
            </c:strRef>
          </c:cat>
          <c:val>
            <c:numRef>
              <c:f>Planilha4!$D$7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7A-4C71-83E1-D70356DDC0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33616888"/>
        <c:axId val="533617208"/>
      </c:barChart>
      <c:catAx>
        <c:axId val="533616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3617208"/>
        <c:crosses val="autoZero"/>
        <c:auto val="1"/>
        <c:lblAlgn val="ctr"/>
        <c:lblOffset val="100"/>
        <c:noMultiLvlLbl val="0"/>
      </c:catAx>
      <c:valAx>
        <c:axId val="5336172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3616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E56D9-FDA3-4286-9C48-3BD3EE953FEC}" type="datetimeFigureOut">
              <a:rPr lang="pt-BR" smtClean="0"/>
              <a:pPr/>
              <a:t>29/05/2019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4FE11-7B4A-4063-8BE8-F9A91AD19D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02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05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4FE11-7B4A-4063-8BE8-F9A91AD19D7D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5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z="105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4FE11-7B4A-4063-8BE8-F9A91AD19D7D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5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53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3487" y="753035"/>
            <a:ext cx="11521439" cy="5658523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5166A-E71F-4912-9E81-8EED17A8522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961963" y="199726"/>
            <a:ext cx="1075844" cy="321303"/>
          </a:xfrm>
          <a:prstGeom prst="rect">
            <a:avLst/>
          </a:prstGeom>
        </p:spPr>
      </p:pic>
      <p:pic>
        <p:nvPicPr>
          <p:cNvPr id="1026" name="Picture 2" descr="Resultado de imagem para antt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286" y="98018"/>
            <a:ext cx="959039" cy="48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9092" y="129094"/>
            <a:ext cx="10983557" cy="49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33487" y="774551"/>
            <a:ext cx="11521439" cy="563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3486" y="6597680"/>
            <a:ext cx="1038113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929767" y="6597680"/>
            <a:ext cx="929640" cy="2267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166A-E71F-4912-9E81-8EED17A85227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Espaço Reservado para Título 1"/>
          <p:cNvSpPr txBox="1">
            <a:spLocks/>
          </p:cNvSpPr>
          <p:nvPr userDrawn="1"/>
        </p:nvSpPr>
        <p:spPr>
          <a:xfrm>
            <a:off x="333487" y="910905"/>
            <a:ext cx="11521440" cy="5052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dirty="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334" y="666970"/>
            <a:ext cx="1191947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 userDrawn="1"/>
        </p:nvCxnSpPr>
        <p:spPr>
          <a:xfrm>
            <a:off x="118334" y="6553212"/>
            <a:ext cx="11919473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1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5"/>
          <p:cNvSpPr txBox="1">
            <a:spLocks/>
          </p:cNvSpPr>
          <p:nvPr/>
        </p:nvSpPr>
        <p:spPr>
          <a:xfrm>
            <a:off x="1615978" y="1709976"/>
            <a:ext cx="8960044" cy="2376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600" b="1">
                <a:latin typeface="Calibri "/>
                <a:ea typeface="+mj-ea"/>
                <a:cs typeface="+mj-cs"/>
              </a:defRPr>
            </a:lvl1pPr>
          </a:lstStyle>
          <a:p>
            <a:r>
              <a:rPr lang="pt-BR" dirty="0"/>
              <a:t>Apresentação da Proposta de Regulação da Política Nacional de Pisos de Fretes do TRC</a:t>
            </a:r>
          </a:p>
        </p:txBody>
      </p:sp>
      <p:sp>
        <p:nvSpPr>
          <p:cNvPr id="10" name="Título 5"/>
          <p:cNvSpPr txBox="1">
            <a:spLocks/>
          </p:cNvSpPr>
          <p:nvPr/>
        </p:nvSpPr>
        <p:spPr>
          <a:xfrm>
            <a:off x="0" y="5200965"/>
            <a:ext cx="12192000" cy="8172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Calibri "/>
                <a:ea typeface="+mj-ea"/>
                <a:cs typeface="+mj-cs"/>
              </a:defRPr>
            </a:lvl1pPr>
          </a:lstStyle>
          <a:p>
            <a:pPr algn="ctr"/>
            <a:r>
              <a:rPr lang="pt-BR" sz="2600" dirty="0"/>
              <a:t>Brasília – DF</a:t>
            </a:r>
          </a:p>
          <a:p>
            <a:pPr algn="ctr"/>
            <a:r>
              <a:rPr lang="pt-BR" sz="2600" dirty="0"/>
              <a:t>30/05/2019</a:t>
            </a:r>
          </a:p>
          <a:p>
            <a:pPr algn="ctr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766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Projeto ANTT/ESALQ-LOG/FEALQ-USP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Objetivos do Projeto</a:t>
            </a:r>
          </a:p>
        </p:txBody>
      </p:sp>
      <p:sp>
        <p:nvSpPr>
          <p:cNvPr id="5" name="CaixaDeTexto 25">
            <a:extLst>
              <a:ext uri="{FF2B5EF4-FFF2-40B4-BE49-F238E27FC236}">
                <a16:creationId xmlns:a16="http://schemas.microsoft.com/office/drawing/2014/main" id="{EDB11276-A8DA-44C8-816F-08EEDC50AA0F}"/>
              </a:ext>
            </a:extLst>
          </p:cNvPr>
          <p:cNvSpPr txBox="1"/>
          <p:nvPr/>
        </p:nvSpPr>
        <p:spPr>
          <a:xfrm>
            <a:off x="333487" y="1141508"/>
            <a:ext cx="1150538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pt-BR" sz="2600" dirty="0"/>
              <a:t>Contratação de uma entidade sem fins lucrativos, para a revisão de metodologia de definição, monitoramento e atualização de dados e informações com vistas à implementação da Política Nacional de Pisos Mínimos do Transporte Rodoviário de Cargas e à adequação da Tabela de Fretes a ser divulgada semestralmente pela Agência Nacional de Transportes Terrestres – ANTT.</a:t>
            </a:r>
          </a:p>
          <a:p>
            <a:pPr lvl="0" algn="just"/>
            <a:endParaRPr lang="pt-BR" sz="2600" dirty="0"/>
          </a:p>
          <a:p>
            <a:pPr lvl="0" algn="just"/>
            <a:r>
              <a:rPr lang="pt-BR" sz="2800" b="1" u="sng" dirty="0"/>
              <a:t>Tempo de execução:</a:t>
            </a:r>
            <a:r>
              <a:rPr lang="pt-BR" sz="2800" b="1" dirty="0"/>
              <a:t> </a:t>
            </a:r>
            <a:r>
              <a:rPr lang="pt-BR" sz="2800" dirty="0"/>
              <a:t>21 meses, a partir de janeiro de 2019</a:t>
            </a:r>
          </a:p>
          <a:p>
            <a:pPr lvl="0" algn="just"/>
            <a:endParaRPr lang="pt-BR" sz="2800" dirty="0"/>
          </a:p>
          <a:p>
            <a:pPr algn="just"/>
            <a:r>
              <a:rPr lang="pt-BR" sz="2800" b="1" u="sng" dirty="0"/>
              <a:t>Produtos a serem entregues:</a:t>
            </a:r>
            <a:r>
              <a:rPr lang="pt-BR" sz="2800" b="1" dirty="0"/>
              <a:t> </a:t>
            </a:r>
            <a:r>
              <a:rPr lang="pt-BR" sz="2800" dirty="0"/>
              <a:t>19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Participação em </a:t>
            </a:r>
            <a:r>
              <a:rPr lang="pt-BR" sz="2800" b="1" u="sng" dirty="0"/>
              <a:t>3 Ciclos Regulatórios:</a:t>
            </a:r>
            <a:r>
              <a:rPr lang="pt-BR" sz="2800" dirty="0"/>
              <a:t> 20/07/19, 20/01/20 e 20/07/20</a:t>
            </a:r>
          </a:p>
          <a:p>
            <a:pPr lvl="0" algn="just"/>
            <a:endParaRPr lang="pt-BR" sz="2600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3869D18-F69F-48A3-8280-048ED5BF46D0}"/>
              </a:ext>
            </a:extLst>
          </p:cNvPr>
          <p:cNvCxnSpPr/>
          <p:nvPr/>
        </p:nvCxnSpPr>
        <p:spPr>
          <a:xfrm>
            <a:off x="333487" y="1141508"/>
            <a:ext cx="11505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5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 DA METODOLOGIA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Metodologia Proposta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3869D18-F69F-48A3-8280-048ED5BF46D0}"/>
              </a:ext>
            </a:extLst>
          </p:cNvPr>
          <p:cNvCxnSpPr/>
          <p:nvPr/>
        </p:nvCxnSpPr>
        <p:spPr>
          <a:xfrm>
            <a:off x="333487" y="1141508"/>
            <a:ext cx="11505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797080" y="1705078"/>
            <a:ext cx="2276856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Modelo de Cálculo de Custo de Transporte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449608" y="4796469"/>
            <a:ext cx="2971800" cy="9979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Definição de Veículos Típicos (por grupo de carga e número de eixos)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02136" y="3527782"/>
            <a:ext cx="1627632" cy="56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Insumos Operacionais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025424" y="3527782"/>
            <a:ext cx="1697736" cy="56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Insumos Mercadológicos</a:t>
            </a:r>
          </a:p>
        </p:txBody>
      </p:sp>
      <p:cxnSp>
        <p:nvCxnSpPr>
          <p:cNvPr id="13" name="Conector de Seta Reta 12"/>
          <p:cNvCxnSpPr>
            <a:stCxn id="12" idx="0"/>
            <a:endCxn id="9" idx="2"/>
          </p:cNvCxnSpPr>
          <p:nvPr/>
        </p:nvCxnSpPr>
        <p:spPr>
          <a:xfrm rot="16200000" flipV="1">
            <a:off x="2950748" y="2604238"/>
            <a:ext cx="908304" cy="9387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Conector de Seta Reta 12"/>
          <p:cNvCxnSpPr>
            <a:stCxn id="10" idx="0"/>
            <a:endCxn id="11" idx="2"/>
          </p:cNvCxnSpPr>
          <p:nvPr/>
        </p:nvCxnSpPr>
        <p:spPr>
          <a:xfrm rot="16200000" flipV="1">
            <a:off x="2071803" y="3932764"/>
            <a:ext cx="707855" cy="10195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de Seta Reta 12"/>
          <p:cNvCxnSpPr>
            <a:stCxn id="9" idx="3"/>
          </p:cNvCxnSpPr>
          <p:nvPr/>
        </p:nvCxnSpPr>
        <p:spPr>
          <a:xfrm>
            <a:off x="4073936" y="2162278"/>
            <a:ext cx="156362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5637560" y="1846810"/>
            <a:ext cx="2276856" cy="6309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Pisos de Fretes Rodoviários</a:t>
            </a:r>
          </a:p>
        </p:txBody>
      </p:sp>
      <p:cxnSp>
        <p:nvCxnSpPr>
          <p:cNvPr id="17" name="Conector reto 16"/>
          <p:cNvCxnSpPr/>
          <p:nvPr/>
        </p:nvCxnSpPr>
        <p:spPr>
          <a:xfrm>
            <a:off x="5985032" y="2619478"/>
            <a:ext cx="12645" cy="24651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2"/>
          <p:cNvCxnSpPr>
            <a:stCxn id="10" idx="0"/>
            <a:endCxn id="12" idx="2"/>
          </p:cNvCxnSpPr>
          <p:nvPr/>
        </p:nvCxnSpPr>
        <p:spPr>
          <a:xfrm rot="5400000" flipH="1" flipV="1">
            <a:off x="3050973" y="3973150"/>
            <a:ext cx="707855" cy="9387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2"/>
          <p:cNvCxnSpPr>
            <a:stCxn id="11" idx="0"/>
            <a:endCxn id="9" idx="2"/>
          </p:cNvCxnSpPr>
          <p:nvPr/>
        </p:nvCxnSpPr>
        <p:spPr>
          <a:xfrm rot="5400000" flipH="1" flipV="1">
            <a:off x="1971578" y="2563852"/>
            <a:ext cx="908304" cy="10195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7787654" y="5221206"/>
            <a:ext cx="3728944" cy="9509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Processo de Ampla Participação dos Agentes Econômicos: entrevistas, reuniões técnicas e questionários 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6193577" y="2499261"/>
            <a:ext cx="5134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u="sng" dirty="0"/>
              <a:t>Em função:</a:t>
            </a:r>
          </a:p>
          <a:p>
            <a:pPr marL="285750" indent="-285750" algn="just">
              <a:buFontTx/>
              <a:buChar char="-"/>
            </a:pPr>
            <a:r>
              <a:rPr lang="pt-BR" dirty="0"/>
              <a:t>Grupos de Carga: 11 categorias (</a:t>
            </a:r>
            <a:r>
              <a:rPr lang="pt-BR" i="1" dirty="0"/>
              <a:t>granel sólido, granel líquido</a:t>
            </a:r>
            <a:r>
              <a:rPr lang="pt-BR" i="1"/>
              <a:t>, frigorificada</a:t>
            </a:r>
            <a:r>
              <a:rPr lang="pt-BR" i="1" dirty="0"/>
              <a:t>, </a:t>
            </a:r>
            <a:r>
              <a:rPr lang="pt-BR" i="1" dirty="0" err="1"/>
              <a:t>conteinerizada</a:t>
            </a:r>
            <a:r>
              <a:rPr lang="pt-BR" i="1" dirty="0"/>
              <a:t>, carga geral, </a:t>
            </a:r>
            <a:r>
              <a:rPr lang="pt-BR" i="1" dirty="0" err="1"/>
              <a:t>neogranel</a:t>
            </a:r>
            <a:r>
              <a:rPr lang="pt-BR" i="1" dirty="0"/>
              <a:t>, sólido perigoso, líquido perigoso, frigorificada perigoso, </a:t>
            </a:r>
            <a:r>
              <a:rPr lang="pt-BR" i="1" dirty="0" err="1"/>
              <a:t>conteinerizada</a:t>
            </a:r>
            <a:r>
              <a:rPr lang="pt-BR" i="1" dirty="0"/>
              <a:t> perigoso e carga geral perigoso</a:t>
            </a:r>
            <a:r>
              <a:rPr lang="pt-BR" dirty="0"/>
              <a:t>)</a:t>
            </a:r>
          </a:p>
          <a:p>
            <a:pPr marL="285750" indent="-285750" algn="just">
              <a:buFontTx/>
              <a:buChar char="-"/>
            </a:pPr>
            <a:r>
              <a:rPr lang="pt-BR" dirty="0"/>
              <a:t>Número de eixos</a:t>
            </a:r>
          </a:p>
          <a:p>
            <a:pPr marL="285750" indent="-285750" algn="just">
              <a:buFontTx/>
              <a:buChar char="-"/>
            </a:pPr>
            <a:r>
              <a:rPr lang="pt-BR" dirty="0"/>
              <a:t>Distância (em km)</a:t>
            </a:r>
          </a:p>
          <a:p>
            <a:pPr marL="285750" indent="-285750" algn="just">
              <a:buFontTx/>
              <a:buChar char="-"/>
            </a:pPr>
            <a:r>
              <a:rPr lang="pt-BR" dirty="0"/>
              <a:t>Equação de Piso de Frete: R$/viagem</a:t>
            </a:r>
          </a:p>
        </p:txBody>
      </p:sp>
    </p:spTree>
    <p:extLst>
      <p:ext uri="{BB962C8B-B14F-4D97-AF65-F5344CB8AC3E}">
        <p14:creationId xmlns:p14="http://schemas.microsoft.com/office/powerpoint/2010/main" val="30583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Procedimento para o Cálculo do Piso do Frete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3869D18-F69F-48A3-8280-048ED5BF46D0}"/>
              </a:ext>
            </a:extLst>
          </p:cNvPr>
          <p:cNvCxnSpPr/>
          <p:nvPr/>
        </p:nvCxnSpPr>
        <p:spPr>
          <a:xfrm>
            <a:off x="333487" y="1141508"/>
            <a:ext cx="11505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90500" y="1338096"/>
            <a:ext cx="11358372" cy="2104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cálculo do Piso Mínimo de Frete deve ser realizado usando o seguinte procedimento: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Define-se primeiramente o tipo de carga;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sequência, identifica-se quais os coeficientes de custo de deslocamento (CCD) e de carga e descarga (CC) para o número de eixo carregado do veículo combinado de interesse.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Por fim, aplica-se a seguinte expressão para o cálculo do Piso Mínimo de Frete em Reais por viagem (R$/viagem). 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970338" y="3742207"/>
            <a:ext cx="7010400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PISO MINIMO DO FRETE = (DISTANCIA x CCD) + CC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75440" y="4380154"/>
            <a:ext cx="10690860" cy="1813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</a:t>
            </a: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PISO MINIMO DO FRETE: refere-se ao piso mínimo de frete, em R$/viagem;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CCD: refere-se ao coeficiente de custo de deslocamento, em R$/km, obtido na tabela de frete;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CC: refere-se ao coeficiente de custo de carga e descarga, em R$, obtido na tabela de frete;</a:t>
            </a:r>
            <a:endParaRPr lang="pt-BR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DISTANCIA: refere-se à distância percorrida na viagem, em quilômetros.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ítulo 5"/>
          <p:cNvSpPr>
            <a:spLocks noGrp="1"/>
          </p:cNvSpPr>
          <p:nvPr>
            <p:ph type="title"/>
          </p:nvPr>
        </p:nvSpPr>
        <p:spPr>
          <a:xfrm>
            <a:off x="129092" y="129094"/>
            <a:ext cx="10983557" cy="499516"/>
          </a:xfrm>
        </p:spPr>
        <p:txBody>
          <a:bodyPr/>
          <a:lstStyle/>
          <a:p>
            <a:r>
              <a:rPr lang="pt-BR" dirty="0"/>
              <a:t>ANEXO II - Tabela de Pisos Mínimos de Fretes</a:t>
            </a:r>
          </a:p>
        </p:txBody>
      </p:sp>
    </p:spTree>
    <p:extLst>
      <p:ext uri="{BB962C8B-B14F-4D97-AF65-F5344CB8AC3E}">
        <p14:creationId xmlns:p14="http://schemas.microsoft.com/office/powerpoint/2010/main" val="194088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Metodologia Proposta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3869D18-F69F-48A3-8280-048ED5BF46D0}"/>
              </a:ext>
            </a:extLst>
          </p:cNvPr>
          <p:cNvCxnSpPr/>
          <p:nvPr/>
        </p:nvCxnSpPr>
        <p:spPr>
          <a:xfrm>
            <a:off x="333487" y="1141508"/>
            <a:ext cx="1150538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tângulo 3"/>
          <p:cNvSpPr/>
          <p:nvPr/>
        </p:nvSpPr>
        <p:spPr>
          <a:xfrm>
            <a:off x="1945409" y="5879481"/>
            <a:ext cx="7350923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PISO MINIMO DO FRETE (R$/viagem) = (DISTANCIA x CCD) + CC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487" y="1413025"/>
            <a:ext cx="11521439" cy="4031142"/>
          </a:xfrm>
          <a:prstGeom prst="rect">
            <a:avLst/>
          </a:prstGeom>
        </p:spPr>
      </p:pic>
      <p:sp>
        <p:nvSpPr>
          <p:cNvPr id="9" name="Título 5"/>
          <p:cNvSpPr txBox="1">
            <a:spLocks/>
          </p:cNvSpPr>
          <p:nvPr/>
        </p:nvSpPr>
        <p:spPr>
          <a:xfrm>
            <a:off x="129091" y="117761"/>
            <a:ext cx="10983557" cy="49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Calibri "/>
                <a:ea typeface="+mj-ea"/>
                <a:cs typeface="+mj-cs"/>
              </a:defRPr>
            </a:lvl1pPr>
          </a:lstStyle>
          <a:p>
            <a:r>
              <a:rPr lang="pt-BR"/>
              <a:t>ANEXO II - Tabela de Pisos Mínimos de Fretes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32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Audiência Pública - Estatísticas Gerais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95688" y="810187"/>
            <a:ext cx="2709750" cy="947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Sessões Públicas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3869D18-F69F-48A3-8280-048ED5BF46D0}"/>
              </a:ext>
            </a:extLst>
          </p:cNvPr>
          <p:cNvCxnSpPr>
            <a:cxnSpLocks/>
          </p:cNvCxnSpPr>
          <p:nvPr/>
        </p:nvCxnSpPr>
        <p:spPr>
          <a:xfrm>
            <a:off x="92813" y="1198660"/>
            <a:ext cx="29932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Espaço Reservado para Conteúdo 6">
            <a:extLst>
              <a:ext uri="{FF2B5EF4-FFF2-40B4-BE49-F238E27FC236}">
                <a16:creationId xmlns:a16="http://schemas.microsoft.com/office/drawing/2014/main" id="{76273F7F-1347-44FE-9BC5-0DA73A8A4626}"/>
              </a:ext>
            </a:extLst>
          </p:cNvPr>
          <p:cNvSpPr txBox="1">
            <a:spLocks/>
          </p:cNvSpPr>
          <p:nvPr/>
        </p:nvSpPr>
        <p:spPr>
          <a:xfrm>
            <a:off x="5385567" y="810187"/>
            <a:ext cx="5572012" cy="94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400" b="1" dirty="0"/>
              <a:t>Contribuições recebidas via site de ANTT</a:t>
            </a:r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82AD0938-3765-4926-A4F2-C78026E50470}"/>
              </a:ext>
            </a:extLst>
          </p:cNvPr>
          <p:cNvCxnSpPr>
            <a:cxnSpLocks/>
          </p:cNvCxnSpPr>
          <p:nvPr/>
        </p:nvCxnSpPr>
        <p:spPr>
          <a:xfrm>
            <a:off x="3914775" y="1198660"/>
            <a:ext cx="77990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3E1FD60-E75C-4246-AE4F-BF08E0A6CCF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11583" y="1314373"/>
          <a:ext cx="3709876" cy="502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B96F963-05B6-4906-8BEA-637DF96438C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01168" y="1312269"/>
          <a:ext cx="5577325" cy="5093545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880161">
                  <a:extLst>
                    <a:ext uri="{9D8B030D-6E8A-4147-A177-3AD203B41FA5}">
                      <a16:colId xmlns:a16="http://schemas.microsoft.com/office/drawing/2014/main" val="1033912701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val="1864765786"/>
                    </a:ext>
                  </a:extLst>
                </a:gridCol>
                <a:gridCol w="1368426">
                  <a:extLst>
                    <a:ext uri="{9D8B030D-6E8A-4147-A177-3AD203B41FA5}">
                      <a16:colId xmlns:a16="http://schemas.microsoft.com/office/drawing/2014/main" val="765569714"/>
                    </a:ext>
                  </a:extLst>
                </a:gridCol>
              </a:tblGrid>
              <a:tr h="327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Item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 de Contribuições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Total de Contribuições (%)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1920157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38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11,9%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0457411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2º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10,1%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0926167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3º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32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10,1%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3966824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4º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5,3%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8785414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Art. 5º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17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5,3%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3078831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6º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7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2,2%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3754488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7º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14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4,4%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4697380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8º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16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5,0%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6514557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9º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25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7,9%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3464194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10°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22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6,9%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9411379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11°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12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3,8%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7502660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12°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1,9%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9780520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13°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0,3%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41550650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14°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8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2,5%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13835"/>
                  </a:ext>
                </a:extLst>
              </a:tr>
              <a:tr h="1636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Art. 15°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4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1,3%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0866523"/>
                  </a:ext>
                </a:extLst>
              </a:tr>
              <a:tr h="3272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Contribuições relacionadas ao Anexo I: Custos Fixos</a:t>
                      </a:r>
                      <a:endParaRPr lang="pt-BR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18</a:t>
                      </a:r>
                      <a:endParaRPr lang="pt-BR" sz="1400" b="0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5,7%</a:t>
                      </a:r>
                      <a:endParaRPr lang="pt-BR" sz="1400" b="0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3957492"/>
                  </a:ext>
                </a:extLst>
              </a:tr>
              <a:tr h="3272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Contribuições relacionadas ao Anexo I: Custos Variáveis</a:t>
                      </a:r>
                      <a:endParaRPr lang="pt-BR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19</a:t>
                      </a:r>
                      <a:endParaRPr lang="pt-BR" sz="1400" b="0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6,0%</a:t>
                      </a:r>
                      <a:endParaRPr lang="pt-BR" sz="1400" b="0" i="0" u="none" strike="noStrike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3697331"/>
                  </a:ext>
                </a:extLst>
              </a:tr>
              <a:tr h="32723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Contribuições relacionadas ao Anexo II</a:t>
                      </a:r>
                      <a:endParaRPr lang="pt-BR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30</a:t>
                      </a:r>
                      <a:endParaRPr lang="pt-BR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9,4%</a:t>
                      </a:r>
                      <a:endParaRPr lang="pt-BR" sz="14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1973146"/>
                  </a:ext>
                </a:extLst>
              </a:tr>
              <a:tr h="28575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Total</a:t>
                      </a:r>
                      <a:endParaRPr lang="pt-BR" sz="1400" b="0" i="1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</a:rPr>
                        <a:t>318</a:t>
                      </a:r>
                      <a:endParaRPr lang="pt-BR" sz="1400" b="0" i="1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-</a:t>
                      </a:r>
                      <a:endParaRPr lang="pt-BR" sz="1400" b="0" i="1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9840371"/>
                  </a:ext>
                </a:extLst>
              </a:tr>
            </a:tbl>
          </a:graphicData>
        </a:graphic>
      </p:graphicFrame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6589" y="1312269"/>
            <a:ext cx="2615411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05744" y="2973438"/>
            <a:ext cx="10780776" cy="721486"/>
          </a:xfrm>
        </p:spPr>
        <p:txBody>
          <a:bodyPr/>
          <a:lstStyle/>
          <a:p>
            <a:pPr algn="ctr"/>
            <a:r>
              <a:rPr lang="pt-BR" sz="7200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7505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581</Words>
  <Application>Microsoft Office PowerPoint</Application>
  <PresentationFormat>Widescreen</PresentationFormat>
  <Paragraphs>106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</vt:lpstr>
      <vt:lpstr>Calibri Light</vt:lpstr>
      <vt:lpstr>Times New Roman</vt:lpstr>
      <vt:lpstr>Tema do Office</vt:lpstr>
      <vt:lpstr>Apresentação do PowerPoint</vt:lpstr>
      <vt:lpstr>Projeto ANTT/ESALQ-LOG/FEALQ-USP</vt:lpstr>
      <vt:lpstr>DESENVOLVIMENTO DA METODOLOGIA</vt:lpstr>
      <vt:lpstr>ANEXO II - Tabela de Pisos Mínimos de Fretes</vt:lpstr>
      <vt:lpstr>Apresentação do PowerPoint</vt:lpstr>
      <vt:lpstr>Audiência Pública - Estatísticas Gerais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Pera</dc:creator>
  <cp:lastModifiedBy>Thiago Péra</cp:lastModifiedBy>
  <cp:revision>136</cp:revision>
  <dcterms:created xsi:type="dcterms:W3CDTF">2018-12-17T12:16:55Z</dcterms:created>
  <dcterms:modified xsi:type="dcterms:W3CDTF">2019-05-29T23:29:26Z</dcterms:modified>
</cp:coreProperties>
</file>