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712" r:id="rId2"/>
    <p:sldId id="679" r:id="rId3"/>
    <p:sldId id="696" r:id="rId4"/>
    <p:sldId id="681" r:id="rId5"/>
    <p:sldId id="711" r:id="rId6"/>
    <p:sldId id="710" r:id="rId7"/>
    <p:sldId id="684" r:id="rId8"/>
    <p:sldId id="702" r:id="rId9"/>
    <p:sldId id="687" r:id="rId10"/>
    <p:sldId id="686" r:id="rId11"/>
    <p:sldId id="688" r:id="rId12"/>
    <p:sldId id="703" r:id="rId13"/>
    <p:sldId id="707" r:id="rId14"/>
    <p:sldId id="714" r:id="rId15"/>
    <p:sldId id="713" r:id="rId16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0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610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916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221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52674" algn="l" defTabSz="10610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183209" algn="l" defTabSz="10610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13744" algn="l" defTabSz="10610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44279" algn="l" defTabSz="106107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o.guzen" initials="e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CC00"/>
    <a:srgbClr val="FF0000"/>
    <a:srgbClr val="D09E00"/>
    <a:srgbClr val="E6AF00"/>
    <a:srgbClr val="CC0000"/>
    <a:srgbClr val="F8A662"/>
    <a:srgbClr val="4F81BD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nt-040010\servidor%20cgint\3-PROJETOS\3-PPD\Solicita&#231;&#245;es%20por%20mes%20PP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pnt-040010\servidor%20cgint\3-PROJETOS\3-PPD\C&#243;pia%20de%20DNIT-ANTT%20rela&#231;&#227;o%20de%20itens%20negados%20e%20aceitos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nt-040010\servidor%20cgint\3-PROJETOS\3-PPD\C&#243;pia%20de%20DNIT-ANTT%20rela&#231;&#227;o%20de%20itens%20negados%20e%20aceitosxlsx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Spnt-040010\servidor%20cgint\3-PROJETOS\3-PPD\C&#243;pia%20de%20DNIT-ANTT%20rela&#231;&#227;o%20de%20itens%20negados%20e%20aceitos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pnt-040010\servidor%20cgint\3-PROJETOS\3-PPD\C&#243;pia%20de%20DNIT-ANTT%20rela&#231;&#227;o%20de%20itens%20negados%20e%20aceitos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8131422572985143E-2"/>
          <c:y val="5.8789764100285184E-2"/>
          <c:w val="0.75769826197919998"/>
          <c:h val="0.73448415862289862"/>
        </c:manualLayout>
      </c:layout>
      <c:barChart>
        <c:barDir val="col"/>
        <c:grouping val="clustered"/>
        <c:ser>
          <c:idx val="1"/>
          <c:order val="0"/>
          <c:tx>
            <c:strRef>
              <c:f>'Solicitacao PPD'!$B$23</c:f>
              <c:strCache>
                <c:ptCount val="1"/>
                <c:pt idx="0">
                  <c:v>DNIT</c:v>
                </c:pt>
              </c:strCache>
            </c:strRef>
          </c:tx>
          <c:spPr>
            <a:solidFill>
              <a:schemeClr val="tx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'Solicitacao PPD'!$A$24:$A$27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'Solicitacao PPD'!$B$24:$B$27</c:f>
              <c:numCache>
                <c:formatCode>General</c:formatCode>
                <c:ptCount val="4"/>
                <c:pt idx="0">
                  <c:v>54</c:v>
                </c:pt>
                <c:pt idx="1">
                  <c:v>40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ser>
          <c:idx val="2"/>
          <c:order val="1"/>
          <c:tx>
            <c:strRef>
              <c:f>'Solicitacao PPD'!$C$23</c:f>
              <c:strCache>
                <c:ptCount val="1"/>
                <c:pt idx="0">
                  <c:v>ANTT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invertIfNegative val="1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'Solicitacao PPD'!$A$24:$A$27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'Solicitacao PPD'!$C$24:$C$27</c:f>
              <c:numCache>
                <c:formatCode>General</c:formatCode>
                <c:ptCount val="4"/>
                <c:pt idx="0">
                  <c:v>39</c:v>
                </c:pt>
                <c:pt idx="1">
                  <c:v>19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25"/>
        <c:axId val="48480256"/>
        <c:axId val="48481792"/>
      </c:barChart>
      <c:catAx>
        <c:axId val="48480256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anchor="t"/>
          <a:lstStyle/>
          <a:p>
            <a:pPr>
              <a:defRPr sz="1600" b="1">
                <a:latin typeface="Calibri" pitchFamily="34" charset="0"/>
              </a:defRPr>
            </a:pPr>
            <a:endParaRPr lang="pt-BR"/>
          </a:p>
        </c:txPr>
        <c:crossAx val="48481792"/>
        <c:crosses val="autoZero"/>
        <c:auto val="1"/>
        <c:lblAlgn val="ctr"/>
        <c:lblOffset val="100"/>
        <c:tickLblSkip val="1"/>
      </c:catAx>
      <c:valAx>
        <c:axId val="48481792"/>
        <c:scaling>
          <c:orientation val="minMax"/>
          <c:max val="60"/>
        </c:scaling>
        <c:delete val="1"/>
        <c:axPos val="l"/>
        <c:numFmt formatCode="General" sourceLinked="1"/>
        <c:majorTickMark val="none"/>
        <c:tickLblPos val="none"/>
        <c:crossAx val="48480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85795075209711991"/>
          <c:y val="0.35187879451302839"/>
          <c:w val="0.10375067360116789"/>
          <c:h val="0.35228602050752533"/>
        </c:manualLayout>
      </c:layout>
      <c:txPr>
        <a:bodyPr/>
        <a:lstStyle/>
        <a:p>
          <a:pPr>
            <a:defRPr sz="1600" b="1">
              <a:latin typeface="Calibri" pitchFamily="34" charset="0"/>
            </a:defRPr>
          </a:pPr>
          <a:endParaRPr lang="pt-BR"/>
        </a:p>
      </c:txPr>
    </c:legend>
    <c:plotVisOnly val="1"/>
    <c:dispBlanksAs val="gap"/>
  </c:chart>
  <c:spPr>
    <a:ln>
      <a:solidFill>
        <a:schemeClr val="accent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 dirty="0"/>
              <a:t>DNIT = </a:t>
            </a:r>
            <a:r>
              <a:rPr lang="pt-BR" sz="1600" dirty="0" smtClean="0"/>
              <a:t>90 Pedidos válidos</a:t>
            </a:r>
            <a:endParaRPr lang="pt-BR" sz="1600" dirty="0"/>
          </a:p>
        </c:rich>
      </c:tx>
      <c:layout>
        <c:manualLayout>
          <c:xMode val="edge"/>
          <c:yMode val="edge"/>
          <c:x val="0.51360505838921922"/>
          <c:y val="0"/>
        </c:manualLayout>
      </c:layout>
    </c:title>
    <c:plotArea>
      <c:layout>
        <c:manualLayout>
          <c:layoutTarget val="inner"/>
          <c:xMode val="edge"/>
          <c:yMode val="edge"/>
          <c:x val="0.55898159520827695"/>
          <c:y val="0.16829565233492574"/>
          <c:w val="0.31834862806503372"/>
          <c:h val="0.6737095807284374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ysClr val="windowText" lastClr="000000"/>
                      </a:solidFill>
                    </a:defRPr>
                  </a:pPr>
                  <a:endParaRPr lang="pt-B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DNIT!$C$48:$C$49</c:f>
              <c:strCache>
                <c:ptCount val="2"/>
                <c:pt idx="0">
                  <c:v>Reconhecimento com Condicionantes</c:v>
                </c:pt>
                <c:pt idx="1">
                  <c:v>Aptos a Serem Reconhecidos</c:v>
                </c:pt>
              </c:strCache>
            </c:strRef>
          </c:cat>
          <c:val>
            <c:numRef>
              <c:f>DNIT!$D$48:$D$49</c:f>
              <c:numCache>
                <c:formatCode>General</c:formatCode>
                <c:ptCount val="2"/>
                <c:pt idx="0">
                  <c:v>11</c:v>
                </c:pt>
                <c:pt idx="1">
                  <c:v>3</c:v>
                </c:pt>
              </c:numCache>
            </c:numRef>
          </c:val>
        </c:ser>
        <c:firstSliceAng val="130"/>
      </c:pieChart>
    </c:plotArea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600"/>
            </a:pPr>
            <a:r>
              <a:rPr lang="pt-BR" sz="1600" dirty="0"/>
              <a:t>ANTT = </a:t>
            </a:r>
            <a:r>
              <a:rPr lang="pt-BR" sz="1600" dirty="0" smtClean="0"/>
              <a:t>55 Pedidos válidos</a:t>
            </a:r>
            <a:endParaRPr lang="pt-BR" sz="1600" dirty="0"/>
          </a:p>
        </c:rich>
      </c:tx>
      <c:layout>
        <c:manualLayout>
          <c:xMode val="edge"/>
          <c:yMode val="edge"/>
          <c:x val="0.24789519914453956"/>
          <c:y val="3.7793419778754757E-2"/>
        </c:manualLayout>
      </c:layout>
    </c:title>
    <c:plotArea>
      <c:layout>
        <c:manualLayout>
          <c:layoutTarget val="inner"/>
          <c:xMode val="edge"/>
          <c:yMode val="edge"/>
          <c:x val="0.37411945547716918"/>
          <c:y val="0.2166822733981939"/>
          <c:w val="0.32616688423508522"/>
          <c:h val="0.7455243068230516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explosion val="6"/>
            <c:spPr>
              <a:solidFill>
                <a:srgbClr val="FFC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/>
                      <a:t>4</a:t>
                    </a:r>
                  </a:p>
                </c:rich>
              </c:tx>
              <c:spPr/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DNIT!$C$52:$C$53</c:f>
              <c:strCache>
                <c:ptCount val="2"/>
                <c:pt idx="0">
                  <c:v>Reconhecimento com Condicionantes</c:v>
                </c:pt>
                <c:pt idx="1">
                  <c:v>Aptos a Serem Reconhecidos</c:v>
                </c:pt>
              </c:strCache>
            </c:strRef>
          </c:cat>
          <c:val>
            <c:numRef>
              <c:f>DNIT!$D$52:$D$53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firstSliceAng val="180"/>
      </c:pie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28654673163863431"/>
          <c:y val="5.5163889835995406E-2"/>
          <c:w val="0.42969787501844536"/>
          <c:h val="0.9259684747671717"/>
        </c:manualLayout>
      </c:layout>
      <c:pieChart>
        <c:varyColors val="1"/>
        <c:ser>
          <c:idx val="0"/>
          <c:order val="0"/>
          <c:explosion val="3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5846772616484686"/>
                  <c:y val="-0.12234895356454645"/>
                </c:manualLayout>
              </c:layout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132819347234438"/>
                  <c:y val="0.13028150128912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ANTT</a:t>
                    </a:r>
                    <a:r>
                      <a:rPr lang="en-US" dirty="0"/>
                      <a:t>
59</a:t>
                    </a:r>
                  </a:p>
                </c:rich>
              </c:tx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showCatName val="1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DNIT!$C$62:$C$63</c:f>
              <c:strCache>
                <c:ptCount val="2"/>
                <c:pt idx="0">
                  <c:v>DNIT</c:v>
                </c:pt>
                <c:pt idx="1">
                  <c:v>158</c:v>
                </c:pt>
              </c:strCache>
            </c:strRef>
          </c:cat>
          <c:val>
            <c:numRef>
              <c:f>DNIT!$D$62:$D$63</c:f>
              <c:numCache>
                <c:formatCode>General</c:formatCode>
                <c:ptCount val="2"/>
                <c:pt idx="0">
                  <c:v>99</c:v>
                </c:pt>
                <c:pt idx="1">
                  <c:v>59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2"/>
            </a:solidFill>
          </c:spPr>
          <c:dPt>
            <c:idx val="0"/>
            <c:explosion val="6"/>
            <c:spPr>
              <a:solidFill>
                <a:schemeClr val="tx2"/>
              </a:solidFill>
            </c:spPr>
          </c:dPt>
          <c:dPt>
            <c:idx val="1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CC9900"/>
              </a:solidFill>
            </c:spPr>
          </c:dPt>
          <c:dLbls>
            <c:dLbl>
              <c:idx val="0"/>
              <c:layout>
                <c:manualLayout>
                  <c:x val="-0.16283022990745827"/>
                  <c:y val="9.5416884897762538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591593879370977"/>
                  <c:y val="-9.2102594621576196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dirty="0"/>
                      <a:t>ANTT
</a:t>
                    </a: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pPr/>
              <c:showVal val="1"/>
              <c:showCatName val="1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  <c:showCatName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DNIT!$C$67:$C$68</c:f>
              <c:strCache>
                <c:ptCount val="2"/>
                <c:pt idx="0">
                  <c:v>DNIT</c:v>
                </c:pt>
                <c:pt idx="1">
                  <c:v>ANTT</c:v>
                </c:pt>
              </c:strCache>
            </c:strRef>
          </c:cat>
          <c:val>
            <c:numRef>
              <c:f>DNIT!$D$67:$D$68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dLbls>
          <c:showVal val="1"/>
          <c:showCatName val="1"/>
        </c:dLbls>
        <c:firstSliceAng val="30"/>
      </c:pieChart>
    </c:plotArea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0.01551</cdr:x>
      <cdr:y>0.26667</cdr:y>
    </cdr:from>
    <cdr:to>
      <cdr:x>0.32865</cdr:x>
      <cdr:y>0.46613</cdr:y>
    </cdr:to>
    <cdr:sp macro="" textlink="">
      <cdr:nvSpPr>
        <cdr:cNvPr id="2" name="CaixaDeTexto 22"/>
        <cdr:cNvSpPr txBox="1"/>
      </cdr:nvSpPr>
      <cdr:spPr>
        <a:xfrm xmlns:a="http://schemas.openxmlformats.org/drawingml/2006/main">
          <a:off x="72008" y="576064"/>
          <a:ext cx="145424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pt-BR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53053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106107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591605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212214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652674" algn="l" defTabSz="106107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3183209" algn="l" defTabSz="106107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713744" algn="l" defTabSz="106107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4244279" algn="l" defTabSz="106107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pt-BR" b="1" dirty="0" smtClean="0">
              <a:latin typeface="Calibri" pitchFamily="34" charset="0"/>
            </a:rPr>
            <a:t>Reconhecimento com</a:t>
          </a:r>
        </a:p>
        <a:p xmlns:a="http://schemas.openxmlformats.org/drawingml/2006/main">
          <a:r>
            <a:rPr lang="pt-BR" b="1" dirty="0" smtClean="0">
              <a:latin typeface="Calibri" pitchFamily="34" charset="0"/>
            </a:rPr>
            <a:t>Condicionantes</a:t>
          </a:r>
          <a:endParaRPr lang="pt-BR" b="1" dirty="0"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2.15331E-7</cdr:x>
      <cdr:y>0.33333</cdr:y>
    </cdr:from>
    <cdr:to>
      <cdr:x>0.40977</cdr:x>
      <cdr:y>0.65443</cdr:y>
    </cdr:to>
    <cdr:grpSp>
      <cdr:nvGrpSpPr>
        <cdr:cNvPr id="3" name="Grupo 2"/>
        <cdr:cNvGrpSpPr/>
      </cdr:nvGrpSpPr>
      <cdr:grpSpPr>
        <a:xfrm xmlns:a="http://schemas.openxmlformats.org/drawingml/2006/main">
          <a:off x="1" y="720073"/>
          <a:ext cx="1902974" cy="693653"/>
          <a:chOff x="2536177" y="4600178"/>
          <a:chExt cx="1927068" cy="990140"/>
        </a:xfrm>
      </cdr:grpSpPr>
      <cdr:grpSp>
        <cdr:nvGrpSpPr>
          <cdr:cNvPr id="4" name="Grupo 3"/>
          <cdr:cNvGrpSpPr/>
        </cdr:nvGrpSpPr>
        <cdr:grpSpPr>
          <a:xfrm xmlns:a="http://schemas.openxmlformats.org/drawingml/2006/main">
            <a:off x="2536177" y="4600178"/>
            <a:ext cx="121568" cy="144017"/>
            <a:chOff x="2448086" y="4600178"/>
            <a:chExt cx="113382" cy="144016"/>
          </a:xfrm>
        </cdr:grpSpPr>
        <cdr:sp macro="" textlink="">
          <cdr:nvSpPr>
            <cdr:cNvPr id="8" name="Retângulo 7"/>
            <cdr:cNvSpPr/>
          </cdr:nvSpPr>
          <cdr:spPr>
            <a:xfrm xmlns:a="http://schemas.openxmlformats.org/drawingml/2006/main">
              <a:off x="2448086" y="4600178"/>
              <a:ext cx="113382" cy="14401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ysClr val="windowText" lastClr="000000">
                <a:lumMod val="75000"/>
                <a:lumOff val="25000"/>
              </a:sysClr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1pPr>
              <a:lvl2pPr marL="5305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2pPr>
              <a:lvl3pPr marL="10610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3pPr>
              <a:lvl4pPr marL="1591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4pPr>
              <a:lvl5pPr marL="212214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5pPr>
              <a:lvl6pPr marL="2652674" algn="l" defTabSz="1061070" rtl="0" eaLnBrk="1" latinLnBrk="0" hangingPunct="1">
                <a:defRPr kern="1200">
                  <a:solidFill>
                    <a:sysClr val="window" lastClr="FFFFFF"/>
                  </a:solidFill>
                </a:defRPr>
              </a:lvl6pPr>
              <a:lvl7pPr marL="3183209" algn="l" defTabSz="1061070" rtl="0" eaLnBrk="1" latinLnBrk="0" hangingPunct="1">
                <a:defRPr kern="1200">
                  <a:solidFill>
                    <a:sysClr val="window" lastClr="FFFFFF"/>
                  </a:solidFill>
                </a:defRPr>
              </a:lvl7pPr>
              <a:lvl8pPr marL="3713744" algn="l" defTabSz="1061070" rtl="0" eaLnBrk="1" latinLnBrk="0" hangingPunct="1">
                <a:defRPr kern="1200">
                  <a:solidFill>
                    <a:sysClr val="window" lastClr="FFFFFF"/>
                  </a:solidFill>
                </a:defRPr>
              </a:lvl8pPr>
              <a:lvl9pPr marL="4244279" algn="l" defTabSz="1061070" rtl="0" eaLnBrk="1" latinLnBrk="0" hangingPunct="1">
                <a:defRPr kern="1200">
                  <a:solidFill>
                    <a:sysClr val="window" lastClr="FFFFFF"/>
                  </a:solidFill>
                </a:defRPr>
              </a:lvl9pPr>
            </a:lstStyle>
            <a:p xmlns:a="http://schemas.openxmlformats.org/drawingml/2006/main">
              <a:pPr algn="ctr"/>
              <a:endParaRPr lang="pt-BR"/>
            </a:p>
          </cdr:txBody>
        </cdr:sp>
      </cdr:grpSp>
      <cdr:grpSp>
        <cdr:nvGrpSpPr>
          <cdr:cNvPr id="5" name="Grupo 4"/>
          <cdr:cNvGrpSpPr/>
        </cdr:nvGrpSpPr>
        <cdr:grpSpPr>
          <a:xfrm xmlns:a="http://schemas.openxmlformats.org/drawingml/2006/main">
            <a:off x="2536179" y="5216891"/>
            <a:ext cx="1927066" cy="373427"/>
            <a:chOff x="3620647" y="5216891"/>
            <a:chExt cx="1797305" cy="373427"/>
          </a:xfrm>
        </cdr:grpSpPr>
        <cdr:sp macro="" textlink="">
          <cdr:nvSpPr>
            <cdr:cNvPr id="6" name="Retângulo 5"/>
            <cdr:cNvSpPr/>
          </cdr:nvSpPr>
          <cdr:spPr>
            <a:xfrm xmlns:a="http://schemas.openxmlformats.org/drawingml/2006/main">
              <a:off x="3620647" y="5319677"/>
              <a:ext cx="113382" cy="144017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FCC00"/>
            </a:solidFill>
            <a:ln xmlns:a="http://schemas.openxmlformats.org/drawingml/2006/main" w="25400" cap="flat" cmpd="sng" algn="ctr">
              <a:noFill/>
              <a:prstDash val="solid"/>
            </a:ln>
            <a:effectLst xmlns:a="http://schemas.openxmlformats.org/drawingml/2006/main"/>
          </cdr:spPr>
          <cdr:style>
            <a:lnRef xmlns:a="http://schemas.openxmlformats.org/drawingml/2006/main" idx="2">
              <a:schemeClr val="accent1">
                <a:shade val="50000"/>
              </a:schemeClr>
            </a:lnRef>
            <a:fillRef xmlns:a="http://schemas.openxmlformats.org/drawingml/2006/main" idx="1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lt1"/>
            </a:fontRef>
          </cdr:style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1pPr>
              <a:lvl2pPr marL="5305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2pPr>
              <a:lvl3pPr marL="10610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3pPr>
              <a:lvl4pPr marL="1591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4pPr>
              <a:lvl5pPr marL="212214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" lastClr="FFFFFF"/>
                  </a:solidFill>
                </a:defRPr>
              </a:lvl5pPr>
              <a:lvl6pPr marL="2652674" algn="l" defTabSz="1061070" rtl="0" eaLnBrk="1" latinLnBrk="0" hangingPunct="1">
                <a:defRPr kern="1200">
                  <a:solidFill>
                    <a:sysClr val="window" lastClr="FFFFFF"/>
                  </a:solidFill>
                </a:defRPr>
              </a:lvl6pPr>
              <a:lvl7pPr marL="3183209" algn="l" defTabSz="1061070" rtl="0" eaLnBrk="1" latinLnBrk="0" hangingPunct="1">
                <a:defRPr kern="1200">
                  <a:solidFill>
                    <a:sysClr val="window" lastClr="FFFFFF"/>
                  </a:solidFill>
                </a:defRPr>
              </a:lvl7pPr>
              <a:lvl8pPr marL="3713744" algn="l" defTabSz="1061070" rtl="0" eaLnBrk="1" latinLnBrk="0" hangingPunct="1">
                <a:defRPr kern="1200">
                  <a:solidFill>
                    <a:sysClr val="window" lastClr="FFFFFF"/>
                  </a:solidFill>
                </a:defRPr>
              </a:lvl8pPr>
              <a:lvl9pPr marL="4244279" algn="l" defTabSz="1061070" rtl="0" eaLnBrk="1" latinLnBrk="0" hangingPunct="1">
                <a:defRPr kern="1200">
                  <a:solidFill>
                    <a:sysClr val="window" lastClr="FFFFFF"/>
                  </a:solidFill>
                </a:defRPr>
              </a:lvl9pPr>
            </a:lstStyle>
            <a:p xmlns:a="http://schemas.openxmlformats.org/drawingml/2006/main">
              <a:pPr algn="ctr"/>
              <a:endParaRPr lang="pt-BR"/>
            </a:p>
          </cdr:txBody>
        </cdr:sp>
        <cdr:sp macro="" textlink="">
          <cdr:nvSpPr>
            <cdr:cNvPr id="7" name="CaixaDeTexto 23"/>
            <cdr:cNvSpPr txBox="1"/>
          </cdr:nvSpPr>
          <cdr:spPr>
            <a:xfrm xmlns:a="http://schemas.openxmlformats.org/drawingml/2006/main">
              <a:off x="3688655" y="5216891"/>
              <a:ext cx="1729297" cy="373427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wrap="none" rtlCol="0">
              <a:spAutoFit/>
            </a:bodyPr>
            <a:lstStyle xmlns:a="http://schemas.openxmlformats.org/drawingml/2006/main">
              <a:defPPr>
                <a:defRPr lang="pt-B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1pPr>
              <a:lvl2pPr marL="53053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2pPr>
              <a:lvl3pPr marL="10610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3pPr>
              <a:lvl4pPr marL="15916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4pPr>
              <a:lvl5pPr marL="212214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5pPr>
              <a:lvl6pPr marL="2652674" algn="l" defTabSz="1061070" rtl="0" eaLnBrk="1" latinLnBrk="0" hangingPunct="1"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6pPr>
              <a:lvl7pPr marL="3183209" algn="l" defTabSz="1061070" rtl="0" eaLnBrk="1" latinLnBrk="0" hangingPunct="1"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7pPr>
              <a:lvl8pPr marL="3713744" algn="l" defTabSz="1061070" rtl="0" eaLnBrk="1" latinLnBrk="0" hangingPunct="1"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8pPr>
              <a:lvl9pPr marL="4244279" algn="l" defTabSz="1061070" rtl="0" eaLnBrk="1" latinLnBrk="0" hangingPunct="1">
                <a:defRPr kern="1200">
                  <a:solidFill>
                    <a:sysClr val="windowText" lastClr="000000"/>
                  </a:solidFill>
                  <a:latin typeface="Arial" charset="0"/>
                  <a:cs typeface="Arial" charset="0"/>
                </a:defRPr>
              </a:lvl9pPr>
            </a:lstStyle>
            <a:p xmlns:a="http://schemas.openxmlformats.org/drawingml/2006/main">
              <a:r>
                <a:rPr lang="pt-BR" b="1" dirty="0" smtClean="0">
                  <a:latin typeface="Calibri" pitchFamily="34" charset="0"/>
                </a:rPr>
                <a:t>Aptos a serem reconhecidos</a:t>
              </a:r>
              <a:endParaRPr lang="pt-BR" b="1" dirty="0">
                <a:latin typeface="Calibri" pitchFamily="34" charset="0"/>
              </a:endParaRPr>
            </a:p>
          </cdr:txBody>
        </cdr:sp>
      </cdr:grp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E7F9FF-B0D2-4E0B-BC74-3A1F61BF3AA6}" type="datetimeFigureOut">
              <a:rPr lang="pt-BR"/>
              <a:pPr>
                <a:defRPr/>
              </a:pPr>
              <a:t>29/05/2019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55AF15-7B42-4417-9BBD-4B93621252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4894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D55AAB-E7B9-447D-B0B2-455AD6FEEDA1}" type="datetimeFigureOut">
              <a:rPr lang="pt-BR"/>
              <a:pPr>
                <a:defRPr/>
              </a:pPr>
              <a:t>29/05/2019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E444D6-4338-4CD3-B4B0-955626E04D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265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1pPr>
    <a:lvl2pPr marL="53053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2pPr>
    <a:lvl3pPr marL="106107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3pPr>
    <a:lvl4pPr marL="159160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4pPr>
    <a:lvl5pPr marL="212214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Arial" charset="0"/>
      </a:defRPr>
    </a:lvl5pPr>
    <a:lvl6pPr marL="2652674" algn="l" defTabSz="10610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83209" algn="l" defTabSz="10610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13744" algn="l" defTabSz="10610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44279" algn="l" defTabSz="10610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/>
          <p:cNvSpPr txBox="1">
            <a:spLocks noGrp="1"/>
          </p:cNvSpPr>
          <p:nvPr userDrawn="1"/>
        </p:nvSpPr>
        <p:spPr bwMode="auto">
          <a:xfrm>
            <a:off x="8566152" y="6288088"/>
            <a:ext cx="504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107" tIns="53053" rIns="106107" bIns="53053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1300" dirty="0">
              <a:solidFill>
                <a:srgbClr val="89898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Triângulo isósceles 8">
            <a:hlinkClick r:id="rId2" action="ppaction://hlinksldjump"/>
          </p:cNvPr>
          <p:cNvSpPr/>
          <p:nvPr userDrawn="1"/>
        </p:nvSpPr>
        <p:spPr>
          <a:xfrm rot="16200000" flipH="1">
            <a:off x="8820472" y="6597352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e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1"/>
          <p:cNvSpPr txBox="1">
            <a:spLocks noGrp="1"/>
          </p:cNvSpPr>
          <p:nvPr userDrawn="1"/>
        </p:nvSpPr>
        <p:spPr bwMode="auto">
          <a:xfrm>
            <a:off x="8566152" y="6288088"/>
            <a:ext cx="504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107" tIns="53053" rIns="106107" bIns="53053" anchor="ctr"/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sz="1300" dirty="0">
              <a:solidFill>
                <a:srgbClr val="898989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Triângulo isósceles 8">
            <a:hlinkClick r:id="" action="ppaction://noaction"/>
          </p:cNvPr>
          <p:cNvSpPr/>
          <p:nvPr userDrawn="1"/>
        </p:nvSpPr>
        <p:spPr>
          <a:xfrm rot="16200000" flipH="1">
            <a:off x="8820472" y="6597352"/>
            <a:ext cx="144016" cy="14401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0" y="2996952"/>
            <a:ext cx="9144000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6F949F0-A145-4D9D-BC03-4640DBDCF71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5542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charset="0"/>
        </a:defRPr>
      </a:lvl5pPr>
      <a:lvl6pPr marL="53053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6pPr>
      <a:lvl7pPr marL="106107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7pPr>
      <a:lvl8pPr marL="1591605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8pPr>
      <a:lvl9pPr marL="212214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itchFamily="34" charset="0"/>
        </a:defRPr>
      </a:lvl9pPr>
    </p:titleStyle>
    <p:bodyStyle>
      <a:lvl1pPr marL="397901" indent="-39790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62119" indent="-331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326337" indent="-2652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856872" indent="-2652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387407" indent="-2652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917942" indent="-265267" algn="l" defTabSz="106107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indent="-265267" algn="l" defTabSz="106107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9012" indent="-265267" algn="l" defTabSz="106107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09546" indent="-265267" algn="l" defTabSz="106107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0535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070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605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2140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2674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3209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13744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44279" algn="l" defTabSz="10610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ortes.gov.br/images/PONTOS_DE_PARADA_DESCANSO/LEGISLACAO/Decreto_n%C2%BA_8433_2015_Regulamenta_Lei_13.103.pdf" TargetMode="External"/><Relationship Id="rId7" Type="http://schemas.openxmlformats.org/officeDocument/2006/relationships/hyperlink" Target="http://www.transportes.gov.br/images/PONTOS_DE_PARADA_DESCANSO/LEGISLACAO/PortariaDNITn1153_19082015.pdf" TargetMode="External"/><Relationship Id="rId2" Type="http://schemas.openxmlformats.org/officeDocument/2006/relationships/hyperlink" Target="http://www.transportes.gov.br/images/PONTOS_DE_PARADA_DESCANSO/LEGISLACAO/Lei_n%C2%BA_13.103_2015_Profiss%C3%A3o_Motorist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portes.gov.br/images/PONTOS_DE_PARADA_DESCANSO/LEGISLACAO/PortariaN260_antt.pdf" TargetMode="External"/><Relationship Id="rId5" Type="http://schemas.openxmlformats.org/officeDocument/2006/relationships/hyperlink" Target="http://www.transportes.gov.br/images/FORUM_TRC/LEGISLACAO/Portaria_n%C2%BA_326_Procedimentos_Gerais_PPD.pdf" TargetMode="External"/><Relationship Id="rId4" Type="http://schemas.openxmlformats.org/officeDocument/2006/relationships/hyperlink" Target="http://www.transportes.gov.br/images/FORUM_TRC/LEGISLACAO/Portarian326_2015_ProcedimentosGeraisPPD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0001" y="1580600"/>
            <a:ext cx="4729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pc="3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Ministério da</a:t>
            </a:r>
          </a:p>
          <a:p>
            <a:r>
              <a:rPr lang="pt-BR" sz="4800" b="1" spc="300" dirty="0">
                <a:solidFill>
                  <a:srgbClr val="365F2D"/>
                </a:solidFill>
              </a:rPr>
              <a:t>Infraestrutura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13DA104-1F75-AA49-8305-F1155B9A6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789040"/>
            <a:ext cx="2203445" cy="43204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1A6B6CB-106E-5944-8DDA-A9962D33C386}"/>
              </a:ext>
            </a:extLst>
          </p:cNvPr>
          <p:cNvSpPr/>
          <p:nvPr/>
        </p:nvSpPr>
        <p:spPr>
          <a:xfrm>
            <a:off x="753478" y="2780929"/>
            <a:ext cx="3558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spc="3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Pontos de Paradas de Descanso</a:t>
            </a:r>
            <a:endParaRPr lang="pt-BR" sz="1400" spc="3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1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dirty="0" smtClean="0"/>
              <a:t>ANÁLISE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179512" y="1340768"/>
            <a:ext cx="8712968" cy="242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Dificuldade de atendimento dos itens obrigatórios;</a:t>
            </a:r>
          </a:p>
          <a:p>
            <a:pPr marL="774700" lvl="1" indent="-244475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Falta de interesse por parte dos estabelecimentos (dúvidas quanto ao retorno financeiro dos novos custos);</a:t>
            </a:r>
          </a:p>
          <a:p>
            <a:pPr marL="763588" lvl="1" indent="-233363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Falta de estímulo para novos interessados (possibilidade de concorrerem com </a:t>
            </a:r>
            <a:r>
              <a:rPr lang="pt-BR" dirty="0" err="1" smtClean="0">
                <a:latin typeface="Calibri" pitchFamily="34" charset="0"/>
              </a:rPr>
              <a:t>PPDs</a:t>
            </a:r>
            <a:r>
              <a:rPr lang="pt-BR" dirty="0" smtClean="0">
                <a:latin typeface="Calibri" pitchFamily="34" charset="0"/>
              </a:rPr>
              <a:t> construídos pelo governo ou pelas concessionárias, ditos como “gratuitos”);</a:t>
            </a:r>
          </a:p>
          <a:p>
            <a:pPr marL="763588" lvl="1" indent="-233363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Proposta do PL 4.860/16 prevê que</a:t>
            </a:r>
            <a:r>
              <a:rPr lang="pt-BR" dirty="0" smtClean="0"/>
              <a:t> </a:t>
            </a:r>
            <a:r>
              <a:rPr lang="pt-BR" dirty="0" smtClean="0">
                <a:latin typeface="Calibri" pitchFamily="34" charset="0"/>
              </a:rPr>
              <a:t>o poder público com jurisdição sobre a via deverá priorizar a construção de estrutura pública de apoio aos motoristas aonde não houver interessados.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274939"/>
              </p:ext>
            </p:extLst>
          </p:nvPr>
        </p:nvGraphicFramePr>
        <p:xfrm>
          <a:off x="251520" y="825912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latin typeface="Calibri" pitchFamily="34" charset="0"/>
                        </a:rPr>
                        <a:t>PONTOS NEGATIVOS: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179512" y="4221088"/>
            <a:ext cx="8784976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Status de reconhecimento como PPD;</a:t>
            </a:r>
          </a:p>
          <a:p>
            <a:pPr lvl="1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Obrigatoriedade do caminhoneiro parar no PPD, se completado o tempo de viagem, para não ser autuado;</a:t>
            </a:r>
          </a:p>
          <a:p>
            <a:pPr lvl="1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Confiabilidade por parte do usuário;</a:t>
            </a:r>
          </a:p>
          <a:p>
            <a:pPr lvl="1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Segurança;</a:t>
            </a:r>
          </a:p>
          <a:p>
            <a:pPr lvl="1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Padronização do estabelecimento;</a:t>
            </a:r>
          </a:p>
          <a:p>
            <a:pPr marL="752475" lvl="1" indent="-222250">
              <a:spcBef>
                <a:spcPts val="300"/>
              </a:spcBef>
              <a:buFont typeface="Wingdings" pitchFamily="2" charset="2"/>
              <a:buChar char="Ø"/>
            </a:pPr>
            <a:r>
              <a:rPr lang="pt-BR" dirty="0" smtClean="0">
                <a:latin typeface="Calibri" pitchFamily="34" charset="0"/>
              </a:rPr>
              <a:t> Possibilidade de obtenção de benefícios do governo.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7850148"/>
              </p:ext>
            </p:extLst>
          </p:nvPr>
        </p:nvGraphicFramePr>
        <p:xfrm>
          <a:off x="251520" y="3778240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latin typeface="Calibri" pitchFamily="34" charset="0"/>
                        </a:rPr>
                        <a:t>PONTOS POSITIVOS: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dirty="0" smtClean="0"/>
              <a:t>SUGESTÕES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44060" y="1279518"/>
            <a:ext cx="8640960" cy="5314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b="1" dirty="0" smtClean="0">
                <a:latin typeface="Calibri" pitchFamily="34" charset="0"/>
              </a:rPr>
              <a:t> Incentivos fiscais:</a:t>
            </a:r>
          </a:p>
          <a:p>
            <a:pPr marL="666750" lvl="1" indent="-1365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Redução de impostos federais (Imposto de Renda de Pessoa Jurídica (IRPJ), Contribuição sobre o Lucro Líquido (CSLL), COFINS, PIS/PASEP;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Facilidade e/ou prioridade para acesso à financiamentos;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Abertura de linhas de créditos especiais (BNDES, bancos oficiais);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Incentivos dos órgãos rodoviários: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Redução de taxas de serviços junto aos órgãos rodoviários federais (DNIT / ANTT);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Priorização na realização de novos retornos e acessos;</a:t>
            </a:r>
          </a:p>
          <a:p>
            <a:pPr marL="666750" lvl="1" indent="-1365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Realização de melhorias físicas (acessos, retornos, sinalização) através de convênio com o órgão rodoviário federal;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Incentivos regulatórios: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Diminuição de barreiras regulatórias </a:t>
            </a:r>
            <a:r>
              <a:rPr lang="pt-BR" dirty="0" smtClean="0">
                <a:latin typeface="Calibri" pitchFamily="34" charset="0"/>
              </a:rPr>
              <a:t>(Alteração/Revogação das Portarias </a:t>
            </a:r>
            <a:r>
              <a:rPr lang="pt-BR" dirty="0" smtClean="0">
                <a:latin typeface="Calibri" pitchFamily="34" charset="0"/>
              </a:rPr>
              <a:t>MTE </a:t>
            </a:r>
            <a:r>
              <a:rPr lang="pt-BR" dirty="0" smtClean="0">
                <a:latin typeface="Calibri" pitchFamily="34" charset="0"/>
              </a:rPr>
              <a:t>944/2015 e MT 326/2015);</a:t>
            </a:r>
            <a:endParaRPr lang="pt-BR" dirty="0" smtClean="0">
              <a:latin typeface="Calibri" pitchFamily="34" charset="0"/>
            </a:endParaRP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Flexibilização no nível de exigências (criação de níveis intermediários);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Cessão de áreas públicas para entidades construírem </a:t>
            </a:r>
            <a:r>
              <a:rPr lang="pt-BR" dirty="0" err="1" smtClean="0">
                <a:latin typeface="Calibri" pitchFamily="34" charset="0"/>
              </a:rPr>
              <a:t>PPDs</a:t>
            </a:r>
            <a:r>
              <a:rPr lang="pt-BR" dirty="0" smtClean="0">
                <a:latin typeface="Calibri" pitchFamily="34" charset="0"/>
              </a:rPr>
              <a:t>;</a:t>
            </a:r>
            <a:endParaRPr lang="pt-BR" dirty="0" smtClean="0">
              <a:latin typeface="Calibri" pitchFamily="34" charset="0"/>
            </a:endParaRP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Obrigatoriedade de PPD nas concessões.</a:t>
            </a:r>
            <a:endParaRPr lang="pt-BR" dirty="0" smtClean="0">
              <a:latin typeface="Calibri" pitchFamily="34" charset="0"/>
            </a:endParaRPr>
          </a:p>
          <a:p>
            <a:pPr marL="666750" lvl="1" indent="-136525" algn="just">
              <a:spcBef>
                <a:spcPts val="600"/>
              </a:spcBef>
            </a:pPr>
            <a:r>
              <a:rPr lang="pt-BR" sz="300" dirty="0" smtClean="0">
                <a:latin typeface="Calibri" pitchFamily="34" charset="0"/>
              </a:rPr>
              <a:t>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9706896"/>
              </p:ext>
            </p:extLst>
          </p:nvPr>
        </p:nvGraphicFramePr>
        <p:xfrm>
          <a:off x="251520" y="825912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latin typeface="Calibri" pitchFamily="34" charset="0"/>
                        </a:rPr>
                        <a:t>PROPOSTAS PARA AUMENTAR O NÚMERO DE </a:t>
                      </a:r>
                      <a:r>
                        <a:rPr lang="pt-BR" sz="1800" dirty="0" err="1" smtClean="0">
                          <a:latin typeface="Calibri" pitchFamily="34" charset="0"/>
                        </a:rPr>
                        <a:t>PPD´s</a:t>
                      </a:r>
                      <a:r>
                        <a:rPr lang="pt-BR" sz="1800" dirty="0" smtClean="0">
                          <a:latin typeface="Calibri" pitchFamily="34" charset="0"/>
                        </a:rPr>
                        <a:t>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dirty="0" smtClean="0"/>
              <a:t>PPDS EM OUTROS PAÍSES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148478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dirty="0" smtClean="0">
                <a:latin typeface="Calibri" pitchFamily="34" charset="0"/>
              </a:rPr>
              <a:t>	Legislação limita as atividades comerciais nos pontos de parada e descanso, para proteger os comércios próximos ao sistema rodoviário interestadual. Legislações de alguns estados também versam sobre </a:t>
            </a:r>
            <a:r>
              <a:rPr lang="pt-BR" dirty="0" err="1" smtClean="0">
                <a:latin typeface="Calibri" pitchFamily="34" charset="0"/>
              </a:rPr>
              <a:t>PPDs</a:t>
            </a:r>
            <a:r>
              <a:rPr lang="pt-BR" dirty="0" smtClean="0">
                <a:latin typeface="Calibri" pitchFamily="34" charset="0"/>
              </a:rPr>
              <a:t>, com recomendações complementares, incluindo sugestão de espaçamento de 95 km entre eles.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9371132"/>
              </p:ext>
            </p:extLst>
          </p:nvPr>
        </p:nvGraphicFramePr>
        <p:xfrm>
          <a:off x="179512" y="980728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Calibri" pitchFamily="34" charset="0"/>
                        </a:rPr>
                        <a:t>            ESTADOS UNIDOS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 descr="I:\Bandeira EU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862" y="987079"/>
            <a:ext cx="658688" cy="346734"/>
          </a:xfrm>
          <a:prstGeom prst="rect">
            <a:avLst/>
          </a:prstGeom>
          <a:noFill/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5970067"/>
              </p:ext>
            </p:extLst>
          </p:nvPr>
        </p:nvGraphicFramePr>
        <p:xfrm>
          <a:off x="179512" y="2770128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Calibri" pitchFamily="34" charset="0"/>
                        </a:rPr>
                        <a:t>            AUSTRÁLIA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7" name="Picture 2" descr="I:\Bandeira Austráli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55" y="2780928"/>
            <a:ext cx="648072" cy="341146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23528" y="314096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dirty="0" smtClean="0">
                <a:latin typeface="Calibri" pitchFamily="34" charset="0"/>
              </a:rPr>
              <a:t>	Recomendação federal para distância máxima de 80 km entre eles. O órgão rodoviário federal não construirá pontos de parada e descanso próximo de pequenas cidades e comunidades, para evitar competição às atividades regionais locais. Governos locais e grupos comunitários são estimulados a fornecerem </a:t>
            </a:r>
            <a:r>
              <a:rPr lang="pt-BR" dirty="0" err="1" smtClean="0">
                <a:latin typeface="Calibri" pitchFamily="34" charset="0"/>
              </a:rPr>
              <a:t>PPDs</a:t>
            </a:r>
            <a:r>
              <a:rPr lang="pt-BR" dirty="0" smtClean="0">
                <a:latin typeface="Calibri" pitchFamily="34" charset="0"/>
              </a:rPr>
              <a:t> nas estradas locais para complementar o sistema estadual.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9985881"/>
              </p:ext>
            </p:extLst>
          </p:nvPr>
        </p:nvGraphicFramePr>
        <p:xfrm>
          <a:off x="179512" y="4786352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Calibri" pitchFamily="34" charset="0"/>
                        </a:rPr>
                        <a:t>            SUÍÇA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" name="Picture 2" descr="I:\Bandeira Suíç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806703"/>
            <a:ext cx="665820" cy="350489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251520" y="515719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dirty="0" smtClean="0">
                <a:latin typeface="Calibri" pitchFamily="34" charset="0"/>
              </a:rPr>
              <a:t> 	O governo tem por objetivo a padronização da concepção e das instalações dos </a:t>
            </a:r>
            <a:r>
              <a:rPr lang="pt-BR" dirty="0" err="1" smtClean="0">
                <a:latin typeface="Calibri" pitchFamily="34" charset="0"/>
              </a:rPr>
              <a:t>PPDs</a:t>
            </a:r>
            <a:r>
              <a:rPr lang="pt-BR" dirty="0" smtClean="0">
                <a:latin typeface="Calibri" pitchFamily="34" charset="0"/>
              </a:rPr>
              <a:t> para o tráfego pesado nas rodovias federais. Mínimo de infraestrutura para garantir a higiene e a segurança,com pelo menos 25 vagas.</a:t>
            </a:r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" y="620688"/>
            <a:ext cx="6857899" cy="496855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1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Arial" charset="0"/>
              </a:defRPr>
            </a:lvl5pPr>
            <a:lvl6pPr marL="53053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itchFamily="34" charset="0"/>
              </a:defRPr>
            </a:lvl6pPr>
            <a:lvl7pPr marL="1061070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itchFamily="34" charset="0"/>
              </a:defRPr>
            </a:lvl7pPr>
            <a:lvl8pPr marL="1591605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itchFamily="34" charset="0"/>
              </a:defRPr>
            </a:lvl8pPr>
            <a:lvl9pPr marL="2122140" algn="ctr" rtl="0" fontAlgn="base">
              <a:spcBef>
                <a:spcPct val="0"/>
              </a:spcBef>
              <a:spcAft>
                <a:spcPct val="0"/>
              </a:spcAft>
              <a:defRPr sz="5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000" dirty="0" smtClean="0"/>
              <a:t>Modelo de Ponto de Parada em Rodovias Concedidas – BR 153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313303" y="1052736"/>
            <a:ext cx="2808312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300"/>
              </a:spcBef>
            </a:pPr>
            <a:r>
              <a:rPr lang="pt-BR" b="1" dirty="0" smtClean="0">
                <a:latin typeface="Calibri" pitchFamily="34" charset="0"/>
              </a:rPr>
              <a:t>20 mil m²</a:t>
            </a:r>
          </a:p>
          <a:p>
            <a:pPr lvl="1" algn="just">
              <a:spcBef>
                <a:spcPts val="300"/>
              </a:spcBef>
            </a:pPr>
            <a:r>
              <a:rPr lang="pt-BR" b="1" dirty="0">
                <a:latin typeface="Calibri" pitchFamily="34" charset="0"/>
              </a:rPr>
              <a:t>E</a:t>
            </a:r>
            <a:r>
              <a:rPr lang="pt-BR" b="1" dirty="0" smtClean="0">
                <a:latin typeface="Calibri" pitchFamily="34" charset="0"/>
              </a:rPr>
              <a:t>difício de pelo menos 200 m²</a:t>
            </a:r>
            <a:r>
              <a:rPr lang="pt-BR" dirty="0" smtClean="0">
                <a:latin typeface="Calibri" pitchFamily="34" charset="0"/>
              </a:rPr>
              <a:t>, </a:t>
            </a:r>
            <a:r>
              <a:rPr lang="pt-BR" sz="1600" dirty="0" smtClean="0">
                <a:latin typeface="Calibri" pitchFamily="34" charset="0"/>
              </a:rPr>
              <a:t>contendo no mínimo o atendimento 24h por dia aos usuários, com sanitários, sala de descanso e estacionamento exclusivo</a:t>
            </a:r>
            <a:endParaRPr lang="pt-BR" dirty="0" smtClean="0">
              <a:latin typeface="Calibri" pitchFamily="34" charset="0"/>
            </a:endParaRPr>
          </a:p>
          <a:p>
            <a:pPr lvl="1" algn="just">
              <a:spcBef>
                <a:spcPts val="300"/>
              </a:spcBef>
            </a:pPr>
            <a:endParaRPr lang="pt-BR" dirty="0" smtClean="0">
              <a:latin typeface="Calibri" pitchFamily="34" charset="0"/>
            </a:endParaRPr>
          </a:p>
          <a:p>
            <a:pPr lvl="1" algn="just">
              <a:spcBef>
                <a:spcPts val="300"/>
              </a:spcBef>
            </a:pPr>
            <a:r>
              <a:rPr lang="pt-BR" sz="1600" dirty="0" smtClean="0"/>
              <a:t>Vagas com pelo menos </a:t>
            </a:r>
            <a:r>
              <a:rPr lang="pt-BR" sz="1600" b="1" dirty="0" smtClean="0"/>
              <a:t>90 m²</a:t>
            </a:r>
            <a:endParaRPr lang="pt-BR" sz="16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dirty="0" smtClean="0"/>
              <a:t>ENCAMINHAMENTOS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44060" y="1268760"/>
            <a:ext cx="8640960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</a:rPr>
              <a:t>Propostas de modelos de PPD</a:t>
            </a:r>
            <a:endParaRPr lang="pt-BR" b="1" dirty="0" smtClean="0">
              <a:latin typeface="Calibri" pitchFamily="34" charset="0"/>
            </a:endParaRPr>
          </a:p>
          <a:p>
            <a:pPr marL="666750" lvl="1" indent="-1365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</a:rPr>
              <a:t>Incluir a instalação de PPD nas concessões atuais;</a:t>
            </a:r>
          </a:p>
          <a:p>
            <a:pPr marL="666750" lvl="1" indent="-1365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As novas concessões já terão a obrigação de instalarem PPD;</a:t>
            </a:r>
          </a:p>
          <a:p>
            <a:pPr marL="666750" lvl="1" indent="-136525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Estabelecer os critérios de instalação de PPD nas rodovias do DNIT.</a:t>
            </a:r>
          </a:p>
          <a:p>
            <a:pPr marL="666750" lvl="1" indent="-136525" algn="just">
              <a:spcBef>
                <a:spcPts val="0"/>
              </a:spcBef>
              <a:spcAft>
                <a:spcPts val="400"/>
              </a:spcAft>
            </a:pPr>
            <a:endParaRPr lang="pt-BR" dirty="0" smtClean="0">
              <a:latin typeface="Calibri" pitchFamily="34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b="1" dirty="0" smtClean="0">
                <a:latin typeface="Calibri" pitchFamily="34" charset="0"/>
              </a:rPr>
              <a:t> Questionamentos:</a:t>
            </a:r>
            <a:endParaRPr lang="pt-BR" b="1" dirty="0" smtClean="0">
              <a:latin typeface="Calibri" pitchFamily="34" charset="0"/>
            </a:endParaRP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</a:rPr>
              <a:t>Tratar os locais de embarque e desembarque como sendo PPD (particulares, públicos)?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Como está o funcionamento dos </a:t>
            </a:r>
            <a:r>
              <a:rPr lang="pt-BR" dirty="0" err="1" smtClean="0">
                <a:latin typeface="Calibri" pitchFamily="34" charset="0"/>
              </a:rPr>
              <a:t>PPDs</a:t>
            </a:r>
            <a:r>
              <a:rPr lang="pt-BR" dirty="0" smtClean="0">
                <a:latin typeface="Calibri" pitchFamily="34" charset="0"/>
              </a:rPr>
              <a:t> que estão em atividade atualmente e ainda não conseguiram se credenciar?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Obrigatoriedade de </a:t>
            </a:r>
            <a:r>
              <a:rPr lang="pt-BR" dirty="0" err="1" smtClean="0">
                <a:latin typeface="Calibri" pitchFamily="34" charset="0"/>
              </a:rPr>
              <a:t>cercamento</a:t>
            </a:r>
            <a:r>
              <a:rPr lang="pt-BR" dirty="0" smtClean="0">
                <a:latin typeface="Calibri" pitchFamily="34" charset="0"/>
              </a:rPr>
              <a:t> e vigilância no estacionamento?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A cobrança pela estadia é justa ou não? Quais os critérios mínimos para cobrança de estadia?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Modelos de negócio para PPD (particular, cooperativas, associações);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Incentivos fiscais para adequação de postos existentes ou construção de novos </a:t>
            </a:r>
            <a:r>
              <a:rPr lang="pt-BR" dirty="0" err="1" smtClean="0">
                <a:latin typeface="Calibri" pitchFamily="34" charset="0"/>
              </a:rPr>
              <a:t>PPDs</a:t>
            </a:r>
            <a:r>
              <a:rPr lang="pt-BR" dirty="0" smtClean="0">
                <a:latin typeface="Calibri" pitchFamily="34" charset="0"/>
              </a:rPr>
              <a:t> (empréstimo subsidiado, outros benefícios – trevo de acesso, etc.); </a:t>
            </a:r>
          </a:p>
          <a:p>
            <a:pPr lvl="1" algn="just">
              <a:spcBef>
                <a:spcPts val="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</a:rPr>
              <a:t>Sugestões para elaboração de nova Portaria de regulamentação.</a:t>
            </a:r>
            <a:endParaRPr lang="pt-BR" dirty="0" smtClean="0">
              <a:latin typeface="Calibri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9706896"/>
              </p:ext>
            </p:extLst>
          </p:nvPr>
        </p:nvGraphicFramePr>
        <p:xfrm>
          <a:off x="251520" y="825912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pt-BR" sz="1800" dirty="0" smtClean="0">
                        <a:latin typeface="Calibri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186B68E-31B5-8F4C-AC48-930A272A6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15" y="2571750"/>
            <a:ext cx="3315970" cy="65019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3D426CB-C36F-3948-9F0B-08284044B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84" y="1779662"/>
            <a:ext cx="2740232" cy="504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831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dirty="0" smtClean="0"/>
              <a:t>CONTEXTUALIZAÇÃO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251520" y="92468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200" dirty="0" smtClean="0">
                <a:latin typeface="Calibri" pitchFamily="34" charset="0"/>
              </a:rPr>
              <a:t>A Lei nº 13.103/2015 dispõe que o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poder público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adotará medidas, no prazo de </a:t>
            </a: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até 5 (cinco) anos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para ampliar a disponibilidade dos espaços previstos para PPD, identificando e cadastrando os pontos de parada.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200" dirty="0" smtClean="0">
                <a:latin typeface="Calibri" pitchFamily="34" charset="0"/>
              </a:rPr>
              <a:t>A primeira relação dos trechos das vias que disponham de PPD será publicada no prazo de até 180 (cento e oitenta) dias a contar da data da publicação da lei, pelo </a:t>
            </a: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ente da federação com circunscrição sobre a via.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endParaRPr lang="pt-BR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sz="2200" dirty="0" smtClean="0">
                <a:latin typeface="Calibri" pitchFamily="34" charset="0"/>
              </a:rPr>
              <a:t> Do Decreto nº 8.433/2015 temos: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r>
              <a:rPr lang="pt-BR" sz="2200" dirty="0" smtClean="0">
                <a:latin typeface="Calibri" pitchFamily="34" charset="0"/>
              </a:rPr>
              <a:t> Compete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ao </a:t>
            </a: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Ministério do Trabalho e Emprego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regulamentar as condições de segurança, sanitárias e de conforto nos PPD (Portaria MTE 944/2015).</a:t>
            </a:r>
          </a:p>
          <a:p>
            <a:pPr algn="just">
              <a:spcBef>
                <a:spcPts val="600"/>
              </a:spcBef>
              <a:buFont typeface="Arial" pitchFamily="34" charset="0"/>
              <a:buChar char="•"/>
            </a:pPr>
            <a:endParaRPr lang="pt-BR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just">
              <a:spcBef>
                <a:spcPts val="0"/>
              </a:spcBef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Compete à </a:t>
            </a: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ANTT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e ao </a:t>
            </a:r>
            <a:r>
              <a:rPr lang="pt-BR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DNIT 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 identificação e o cadastramento dos </a:t>
            </a:r>
            <a:r>
              <a:rPr lang="pt-BR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PPDs</a:t>
            </a:r>
            <a:r>
              <a:rPr lang="pt-BR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(Portaria MT 326/2015).</a:t>
            </a:r>
            <a:endParaRPr lang="pt-BR" sz="2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5140266"/>
              </p:ext>
            </p:extLst>
          </p:nvPr>
        </p:nvGraphicFramePr>
        <p:xfrm>
          <a:off x="251520" y="825912"/>
          <a:ext cx="35283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Lei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51520" y="1270501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b="1" dirty="0" smtClean="0">
                <a:latin typeface="Calibri" pitchFamily="34" charset="0"/>
                <a:hlinkClick r:id="rId2"/>
              </a:rPr>
              <a:t>Lei nº 13.103/2015</a:t>
            </a:r>
            <a:r>
              <a:rPr lang="pt-BR" b="1" dirty="0" smtClean="0">
                <a:latin typeface="Calibri" pitchFamily="34" charset="0"/>
              </a:rPr>
              <a:t>: </a:t>
            </a:r>
            <a:r>
              <a:rPr lang="pt-BR" dirty="0" smtClean="0">
                <a:latin typeface="Calibri" pitchFamily="34" charset="0"/>
              </a:rPr>
              <a:t>Dispõe sobre o exercício da profissão de motorista.</a:t>
            </a:r>
            <a:endParaRPr lang="pt-BR" sz="800" b="1" dirty="0" smtClean="0"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6620558"/>
              </p:ext>
            </p:extLst>
          </p:nvPr>
        </p:nvGraphicFramePr>
        <p:xfrm>
          <a:off x="251520" y="2492896"/>
          <a:ext cx="87129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Portarias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4211960" y="1220559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b="1" dirty="0" smtClean="0">
                <a:latin typeface="Calibri" pitchFamily="34" charset="0"/>
                <a:hlinkClick r:id="rId3"/>
              </a:rPr>
              <a:t>Decreto nº 8.433/2015</a:t>
            </a:r>
            <a:r>
              <a:rPr lang="pt-BR" dirty="0" smtClean="0">
                <a:latin typeface="Calibri" pitchFamily="34" charset="0"/>
              </a:rPr>
              <a:t>: Dispõe sobre a regulamentação dos art. 9</a:t>
            </a:r>
            <a:r>
              <a:rPr lang="pt-BR" u="sng" baseline="30000" dirty="0" smtClean="0">
                <a:latin typeface="Calibri" pitchFamily="34" charset="0"/>
              </a:rPr>
              <a:t>o</a:t>
            </a:r>
            <a:r>
              <a:rPr lang="pt-BR" dirty="0" smtClean="0">
                <a:latin typeface="Calibri" pitchFamily="34" charset="0"/>
              </a:rPr>
              <a:t> a art. 12, art. 17 e art. 22 da Lei n</a:t>
            </a:r>
            <a:r>
              <a:rPr lang="pt-BR" u="sng" baseline="30000" dirty="0" smtClean="0">
                <a:latin typeface="Calibri" pitchFamily="34" charset="0"/>
              </a:rPr>
              <a:t>o</a:t>
            </a:r>
            <a:r>
              <a:rPr lang="pt-BR" dirty="0" smtClean="0">
                <a:latin typeface="Calibri" pitchFamily="34" charset="0"/>
              </a:rPr>
              <a:t> 13.103, de 2 de março de 2015.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80495" y="2924944"/>
            <a:ext cx="8611985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400"/>
              </a:spcBef>
            </a:pPr>
            <a:r>
              <a:rPr lang="pt-BR" sz="1650" b="1" dirty="0" smtClean="0">
                <a:latin typeface="Calibri" pitchFamily="34" charset="0"/>
                <a:hlinkClick r:id="rId4"/>
              </a:rPr>
              <a:t>Portaria MT nº 326/2015</a:t>
            </a:r>
            <a:r>
              <a:rPr lang="pt-BR" sz="1650" dirty="0" smtClean="0">
                <a:latin typeface="Calibri" pitchFamily="34" charset="0"/>
              </a:rPr>
              <a:t> (</a:t>
            </a:r>
            <a:r>
              <a:rPr lang="pt-BR" sz="1650" dirty="0" smtClean="0">
                <a:latin typeface="Calibri" pitchFamily="34" charset="0"/>
                <a:hlinkClick r:id="rId5"/>
              </a:rPr>
              <a:t>Procedimentos</a:t>
            </a:r>
            <a:r>
              <a:rPr lang="pt-BR" sz="1650" dirty="0" smtClean="0">
                <a:latin typeface="Calibri" pitchFamily="34" charset="0"/>
              </a:rPr>
              <a:t>): Dispõe sobre os procedimentos gerais para o reconhecimento dos pontos de parada e descanso em rodovias federais;</a:t>
            </a:r>
          </a:p>
          <a:p>
            <a:pPr algn="just">
              <a:spcBef>
                <a:spcPts val="400"/>
              </a:spcBef>
            </a:pPr>
            <a:r>
              <a:rPr lang="pt-BR" sz="1650" b="1" u="sng" dirty="0" smtClean="0">
                <a:latin typeface="Calibri" pitchFamily="34" charset="0"/>
              </a:rPr>
              <a:t>Portaria MTE nº 944/2015</a:t>
            </a:r>
            <a:r>
              <a:rPr lang="pt-BR" sz="1650" dirty="0" smtClean="0">
                <a:latin typeface="Calibri" pitchFamily="34" charset="0"/>
              </a:rPr>
              <a:t> : Estabelece as condições de segurança, sanitárias e de conforto nos </a:t>
            </a:r>
            <a:r>
              <a:rPr lang="pt-BR" sz="1650" dirty="0" err="1" smtClean="0">
                <a:latin typeface="Calibri" pitchFamily="34" charset="0"/>
              </a:rPr>
              <a:t>PPDs</a:t>
            </a:r>
            <a:r>
              <a:rPr lang="pt-BR" sz="1650" dirty="0" smtClean="0">
                <a:latin typeface="Calibri" pitchFamily="34" charset="0"/>
              </a:rPr>
              <a:t>;</a:t>
            </a:r>
          </a:p>
          <a:p>
            <a:pPr algn="just">
              <a:spcBef>
                <a:spcPts val="400"/>
              </a:spcBef>
            </a:pPr>
            <a:r>
              <a:rPr lang="pt-BR" sz="1650" b="1" dirty="0" smtClean="0">
                <a:latin typeface="Calibri" pitchFamily="34" charset="0"/>
                <a:hlinkClick r:id="rId6"/>
              </a:rPr>
              <a:t>Portaria ANTT nº 260/ 2015</a:t>
            </a:r>
            <a:r>
              <a:rPr lang="pt-BR" sz="1650" dirty="0" smtClean="0">
                <a:latin typeface="Calibri" pitchFamily="34" charset="0"/>
              </a:rPr>
              <a:t>: Informa da divulgação da lista dos trechos de PPD no site da ANTT;</a:t>
            </a:r>
          </a:p>
          <a:p>
            <a:pPr algn="just">
              <a:spcBef>
                <a:spcPts val="400"/>
              </a:spcBef>
            </a:pPr>
            <a:r>
              <a:rPr lang="pt-BR" sz="1650" b="1" dirty="0" smtClean="0">
                <a:latin typeface="Calibri" pitchFamily="34" charset="0"/>
                <a:hlinkClick r:id="rId7"/>
              </a:rPr>
              <a:t>Portaria DNIT nº 1.153/2015</a:t>
            </a:r>
            <a:r>
              <a:rPr lang="pt-BR" sz="1650" dirty="0" smtClean="0">
                <a:latin typeface="Calibri" pitchFamily="34" charset="0"/>
              </a:rPr>
              <a:t>: Informa da divulgação da lista dos trechos de PPD no site do DNIT.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 anchor="ctr"/>
          <a:lstStyle/>
          <a:p>
            <a:r>
              <a:rPr lang="pt-BR" sz="2000" dirty="0" smtClean="0"/>
              <a:t>RESUMO DA LEGISLAÇÃO - PPD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51520" y="5445224"/>
            <a:ext cx="871296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1650" b="1" u="sng" dirty="0" smtClean="0">
                <a:latin typeface="Calibri" pitchFamily="34" charset="0"/>
              </a:rPr>
              <a:t>Resolução CONTRAN nº 525/2015</a:t>
            </a:r>
            <a:r>
              <a:rPr lang="pt-BR" sz="1650" dirty="0" smtClean="0">
                <a:latin typeface="Calibri" pitchFamily="34" charset="0"/>
              </a:rPr>
              <a:t>: Dispõe sobre a fiscalização do tempo de direção do motorista profissional de que trata os artigos 67-A, 67-C e 67-E, incluídos  o CTB, pela Lei n° 13.103, de 02 de março de 2015, e dá outras providências.</a:t>
            </a:r>
            <a:endParaRPr lang="pt-BR" sz="1650" dirty="0">
              <a:latin typeface="Calibri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2261971"/>
              </p:ext>
            </p:extLst>
          </p:nvPr>
        </p:nvGraphicFramePr>
        <p:xfrm>
          <a:off x="251520" y="5013176"/>
          <a:ext cx="87129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Resolução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06722343"/>
              </p:ext>
            </p:extLst>
          </p:nvPr>
        </p:nvGraphicFramePr>
        <p:xfrm>
          <a:off x="4283968" y="825912"/>
          <a:ext cx="46805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Decreto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cap="all" dirty="0" smtClean="0"/>
              <a:t>ANÁLISE DA SITUAÇÃO ATUAL – </a:t>
            </a:r>
            <a:r>
              <a:rPr lang="pt-BR" sz="2000" dirty="0" smtClean="0"/>
              <a:t>PEDIDOS</a:t>
            </a:r>
            <a:endParaRPr lang="pt-BR" sz="2000" dirty="0"/>
          </a:p>
        </p:txBody>
      </p:sp>
      <p:sp>
        <p:nvSpPr>
          <p:cNvPr id="2050" name="AutoShape 2" descr="data:image/jpeg;base64,/9j/4AAQSkZJRgABAQEAYABgAAD/2wBDAAIBAQIBAQICAgICAgICAwUDAwMDAwYEBAMFBwYHBwcGBwcICQsJCAgKCAcHCg0KCgsMDAwMBwkODw0MDgsMDAz/2wBDAQICAgMDAwYDAwYMCAcIDAwMDAwMDAwMDAwMDAwMDAwMDAwMDAwMDAwMDAwMDAwMDAwMDAwMDAwMDAwMDAwMDAz/wAARCADuAf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5oornVNSvwL+6t0t51iRIkixjyo2/iQnOWPepf7Fuf8AoL6h/wB8Qf8AxujRf+Qlq/8A19r/AOiIasaxrFr4f0q5vr65gs7KziaaeeZwkcKKMszMeAABkk0JNuyDbVlf+xbn/oL6h/3xB/8AG68z+MH7Uvgj4I6qumav4zvrnXpeItG023jvtRlY9B5MURZc9t20e9cPH428b/tx3csfhC/1DwD8KFcxP4hjTy9X8SAHDfYww/cQ8H96RuPGB95R678GP2cvBn7P+lG28LaFaWEkv/HxeMPNvLxupaWZsu5J55OOeAK9R4Wjh9MU25fyrp/ietn5JN97M4FiKtb/AHdJR/mfX0Wl/W6Xa55Wn7RnxT8YfvPCnwf8cSWjfdn8R6lp2iN9TE0bv+lOPjz9otjkfDzQVHofFduSP/JWvoqio+u0VpGhH5ub/wDbv0K+q1XvVl/5L/8AInzr/wAJ1+0X/wBE98P/APhVW/8A8i0f8J1+0X/0T3w//wCFVb//ACLX0VRR9ep/8+If+T//ACYfVJ/8/Zf+S/8AyJ86/wDCdftF/wDRPfD/AP4VVv8A/ItH/CdftF/9E98P/wDhVW//AMi19FUUfXqf/PiH/k//AMmH1Sf/AD9l/wCS/wDyJ86/8J1+0X/0T3w//wCFVb//ACLR/wAJ1+0X/wBE98P/APhVW/8A8i19FUUfXqf/AD4h/wCT/wDyYfVJ/wDP2X/kv/yJ86/8J1+0X/0T3w//AOFVb/8AyLR/wnX7Rf8A0T3w/wD+FVb/APyLX0VRR9ep/wDPiH/k/wD8mH1Sf/P2X/kv/wAifOv/AAnX7Rf/AET3w/8A+FVb/wDyLR/wnX7Rf/RPfD//AIVVv/8AItfRVFH16n/z4h/5P/8AJh9Un/z9l/5L/wDInzr/AMJ1+0X/ANE98P8A/hVW/wD8i0f8J1+0X/0T3w//AOFVb/8AyLX0VRR9ep/8+If+T/8AyYfVJ/8AP2X/AJL/APInzr/wnX7Rf/RPfD//AIVVv/8AItH/AAnX7Rf/AET3w/8A+FVb/wDyLX0VRR9ep/8APiH/AJP/APJh9Un/AM/Zf+S//Inzr/wnX7Rf/RPfD/8A4VVv/wDItH/CdftF/wDRPfD/AP4VVv8A/ItfRVFH16n/AM+If+T/APyYfVJ/8/Zf+S//ACJ86/8ACdftF/8ARPfD/wD4VVv/APItH/CdftF/9E98P/8AhVW//wAi19FUUfXqf/PiH/k//wAmH1Sf/P2X/kv/AMifOv8AwnX7Rf8A0T3w/wD+FVb/APyLR/wnX7Rf/RPfD/8A4VVv/wDItfRVFH16n/z4h/5P/wDJh9Un/wA/Zf8Akv8A8ifOv/CdftF/9E98P/8AhVW//wAi0f8ACdftF/8ARPfD/wD4VVv/APItfRVFH16n/wA+If8Ak/8A8mH1Sf8Az9l/5L/8ifOv/CdftF/9E98P/wDhVW//AMi0f8J1+0X/ANE98P8A/hVW/wD8i19FUUfXqf8Az4h/5P8A/Jh9Un/z9l/5L/8AInzr/wAJ1+0X/wBE98P/APhVW/8A8i0f8J1+0X/0T3w//wCFVb//ACLX0VRR9ep/8+If+T//ACYfVJ/8/Zf+S/8AyJ86/wDCdftF/wDRPfD/AP4VVv8A/ItH/CdftF/9E98P/wDhVW//AMi19FUUfXqf/PiH/k//AMmH1Sf/AD9l/wCS/wDyJ86/8J1+0X/0T3w//wCFVb//ACLR/wAJ1+0X/wBE98P/APhVW/8A8i19FUUfXqf/AD4h/wCT/wDyYfVJ/wDP2X/kv/yJ86/8J1+0X/0T3w//AOFVb/8AyLR/wnX7Rf8A0T3w/wD+FVb/APyLX0VRR9ep/wDPiH/k/wD8mH1Sf/P2X/kv/wAifOv/AAnX7Rf/AET3w/8A+FVb/wDyLR/wnX7Rf/RPfD//AIVVv/8AItfRVFH16n/z4h/5P/8AJh9Un/z9l/5L/wDInzr/AMJ1+0X/ANE98P8A/hVW/wD8i0f8J1+0X/0T3w//AOFVb/8AyLX0VRR9ep/8+If+T/8AyYfVJ/8AP2X/AJL/APInzr/wnX7Rf/RPfD//AIVVv/8AItH/AAnX7Rf/AET3w/8A+FVb/wDyLX0VRR9ep/8APiH/AJP/APJh9Un/AM/Zf+S//Inzr/wnX7Rf/RPfD/8A4VVv/wDItH/CdftF/wDRPfD/AP4VVv8A/ItfRVFH16n/AM+If+T/APyYfVJ/8/Zf+S//ACJ86/8ACdftF/8ARPfD/wD4VVv/APItH/CdftF/9E98P/8AhVW//wAi19FUUfXqf/PiH/k//wAmH1Sf/P2X/kv/AMifOv8AwnX7Rf8A0T3w/wD+FVb/APyLR/wnX7Rf/RPfD/8A4VVv/wDItfRVFH16n/z4h/5P/wDJh9Un/wA/Zf8Akv8A8ifOv/CdftF/9E98P/8AhVW//wAi0f8ACdftF/8ARPfD/wD4VVv/APItfRVFH16n/wA+If8Ak/8A8mH1Sf8Az9l/5L/8ifOv/CdftF/9E98P/wDhVW//AMi0f8J1+0X/ANE98P8A/hVW/wD8i19FUUfXqf8Az4h/5P8A/Jh9Un/z9l/5L/8AInzr/wAJ1+0X/wBE98P/APhVW/8A8i0f8J1+0X/0T3w//wCFVb//ACLX0VRR9ep/8+If+T//ACYfVJ/8/Zf+S/8AyJ86/wDCdftF/wDRPfD/AP4VVv8A/ItH/CdftF/9E98P/wDhVW//AMi19FUUfXqf/PiH/k//AMmH1Sf/AD9l/wCS/wDyJ86n4pftAaSN938KYdRjHJGneL7ESD6LLbKD+dFr+3HpHhm9itfiDp/xE+Gc0rCNbjW9KibT5HPZbqGN0P1O0V9FVDqGnwatZS211BDc286lJIpUDpIp6gg8EUfW8NLSpRS/wuSf4uS/APq9eOsKrf8AiSa/BRf4mP4durfxfo0Go6T4mk1PT7pd8NzaPbTQyr6q6xkEfQ1d/sW5/wCgvqH/AHxB/wDG68Q8XfscXfwv1i48T/BPU4/BmtM3nXWgy5fw/rR/uyQf8sWPQPFjHoM5rsf2dv2l7T42jUdI1HTrjwv458PER614fvGBmtSeksbdJYW4KyLxyM4yMzWwcXTdbDy5orfpKPqu3mtO9noOniWpqlXXLJ7dn6Pv5PX13O+/sW5/6C+of98Qf/G6foplR7uKWeS58mcKryBQ2DGjY+UAdSe1XqpaX/x/aj/18D/0VHXAdhHov/IS1f8A6+1/9EQ18+/ERZv22Pjre+BYZZV+F/gK4Q+KJImKjX9RGHTTww/5ZRcNLj+LC8fKa9A/aR+MT/Ab4IePfE0C+ZqFmVi0+PG7zbuWKCKBcd/3jrkegNaX7LfwXT4B/A7Q/DzN52pJF9q1W5Y7nu72X555Gbq2XJAJ7BR2r08I/q9F4v7TfLHyfWXqk1bzd+hwYhe2qrD/AGbXl6dF89b+St1O8sLGHS7GG2toYre2t0WKKKJAiRIowFUDgAAAACpCdoyaWvAv+CnFhrGq/sb67b6PgLNq+hpqxewlv4l0j+2LL+0zNbxOjzQfYftPmxq6lovMGRnNeZc7z26PxVpktlb3K6jYNb3cghglFwhSZySNqnOC2QRgc8Vfr8zv2jZtM+J37AXjDRLyx+EthcLc67png+/tvh3PEPGVj9ngLvoyJI5sr+aZvJjnQXG97ZZo4JFAA/R/wdfT6p4R0u5ubK4025uLOKWW0uHDy2rsgLRuw4LKSQT3INMDSooopAFFFFABRRRQAUUUUAFFFFABRRRQAUUUUAFFFFABRRRQAUUUUAFFFFABRRRQAUUUUAFFFFABRRRQAUUUUAFFFFABRRRQAUUUUAFFFFABRRRQAUUUUAFFFFABRRRQAUUUUAFFFFABRRRQAV45+1V8Ab/xxHY+NvBTx6b8TPB4M2lXPRdSiHL2E/TdFIMgZPyscgjJr2Oit8NiJ0KiqQ3/AAa6p+T6mVajGrBwn/XmvNHFfs9/G3T/ANoT4UaZ4msI5LVrkNDeWcv+t0+6Q7ZoHHUMjAjkDIwcc11Gl/8AH9qP/XwP/RUdeE+E4P8Ahn/9urU9Di/c+HPjBYSa3aRDhItXtQBdBR/00hKyMe7LXu2l/wDH9qP/AF8D/wBFR1tjqMKdRSpfBJcy9H0+TuvkZYSrKcLVPii7P1XX5qz+Z4D+1qn/AAlfxV+FnhJuYdY8ew6lcJ2lisbEXBQjuC20n6V9F186fHM/8ZvfBD/sL65/6ZY6+i60xmmHoRX8rfz55L8kiMNrWrPzS/8AJYv9WFI7hFJJAA5JPalryn9uc4/Y7+JP/Yv3X/os1yYel7WrGle3M0vvZ0Vqns6cqnZN/ceof2hbn/ltD/32Kmr+fHSZG/tW25P+tTv7iv6Dq+g4i4d/sr2f7zn579LWtbzfc8fJM6/tDn9zl5bdb738l2CiiivmT3QooooAKKKKACiiigAooooAKKKKACiiigAooooAKKKKACiiigAooooAKKKKACiiigAooooAKKKKACiiigAooooAKKKKACiiigAooooAKKKKACiiigAooooAKKKKACiiigAooooAKKKKACiiigDwT9upP+Eef4V+LI/kuPDfjrT0kkHUW11ut5l/EOv5V7dpf/H9qP8A18D/ANFR14l/wUbOP2d7Y9x4l0cg+n+nRV7bpf8Ax/aj/wBfA/8ARUdejiNcHRk+8l8tH+rOKjpiai8ov81+iPAfjn/ye/8ABD/sL65/6ZY6+i6+dPjn/wAnv/BD/sL65/6ZY6+i6Mb/AAcP/gf/AKcmGF/i1v8AEv8A0iIV5R+3R/yZ38Sf+xfuv/RZr1evKP26P+TO/iT/ANi/df8Aos1ll3+90v8AFH80aY3/AHep/hf5H4jaT/yFbb/rqn8xX9CFfz36T/yFbb/rqn8xX9CFff8AiJvh/wDt7/20+N4J2rf9u/8AtwUUUV+aH3YUUUUAFFFFABRRRQAUUUUAFFFFABRRRQAUUUUAFFFFABRRRQAUUUUAFFFFABRRRQAUUUUAFFFFABRRRQAUUUUAFFFFABRRRQAUUUUAFFFFABRRRQAUUUUAFFFFABRRRQAUUUUAFFFFABRRRQB4L/wUc/5N2t/+xk0f/wBLoq9t0v8A4/tR/wCvgf8AoqOvEv8Ago5/ybtb/wDYyaP/AOl0Ve26X/x/aj/18D/0VHXo1v8AcaX+Kf5QOKl/vVT0j/7ceA/HP/k9/wCCH/YX1z/0yx19F186fHP/AJPf+CH/AGF9c/8ATLHX0XRjf4OH/wAD/wDTkwwv8Wt/iX/pEQryj9uj/kzv4k/9i/df+izXq9eUft0f8md/En/sX7r/ANFmssu/3ul/ij+aNMb/ALvU/wAL/I/EbSf+Qrbf9dU/mK/oQr+e/Sf+Qrbf9dU/mK/oQr7/AMRN8P8A9vf+2nxvBO1b/t3/ANuCiiivzQ+7CiiigAooooAKKKKACiiigAooooAKKKKACiiigAooooAKKKKACiiigAooooAKKKKACiiigAooooAKKKKACiiigAooooAKKKKACiiigAooooAKKKKACiiigAooooAKKKKACiiigAooooAKKKKAPBf+Cjn/ACbtb/8AYyaP/wCl0Ve26X/x/aj/ANfA/wDRUdeJf8FHP+Tdrf8A7GTR/wD0uir23S/+P7Uf+vgf+io69Gt/uNL/ABT/ACgcVL/eqnpH/wBuPAfjn/ye/wDBD/sL65/6ZY6+i6+dPjn/AMnv/BD/ALC+uf8Apljr6Loxv8HD/wCB/wDpyYYX+LW/xL/0iIV5R+3R/wAmd/En/sX7r/0Wa9Xryj9uj/kzv4k/9i/df+izWWXf73S/xR/NGmN/3ep/hf5H4jaT/wAhW2/66p/MV/QhX89+k/8AIVtv+uqfzFf0IV9/4ib4f/t7/wBtPjeCdq3/AG7/AO3BRRRX5ofdhRRRQAUUUUAFFFFABRRRQAUUUUAFFFFABRRRQAUUUUAFFFFABRRRQAUUUUAFFFFABRRRQAUUUUAFFFFABRRRQAUUUUAFFFFABRRRQAUUUUAFFFFABRRRQAUUUUAFFFFABRRRQAUUUUAFFFFAHgv/AAUc/wCTdrf/ALGTR/8A0uir23S/+P7Uf+vgf+io68S/4KOf8m7W/wD2Mmj/APpdFXtul/8AH9qP/XwP/RUdejW/3Gl/in+UDipf71U9I/8Atx4D8c/+T3/gh/2F9c/9MsdfRdfOnxz/AOT3/gh/2F9c/wDTLHX0XRjf4OH/AMD/APTkwwv8Wt/iX/pEQryj9uj/AJM7+JP/AGL91/6LNer15R+3R/yZ38Sf+xfuv/RZrLLv97pf4o/mjTG/7vU/wv8AI/EbSf8AkK23/XVP5iv6EK/nv0n/AJCtt/11T+Yr+hCvv/ETfD/9vf8Atp8bwTtW/wC3f/bgooor80PuwooqjrniXTvDMUL6lf2WnpczLbwtczrEJZG+6iliMsewHJoAvUVRfxLp0evrpRv7Iao8JuFszOv2hogcFxHndtzxnGKvUAFFFFABRRRQAUUUUAFFFFABRRRQAUUUUAFFFFABRRRQAUUUUAFFFFABRRRQAUUUUAFFFFABRRRQAUUUUAFFFFABRRRQAUUUUAFFFFABRRRQAUUUUAFFFFABRRRQAUUUUAFFFFAHgv8AwUc/5N2t/wDsZNH/APS6KvbdL/4/tR/6+B/6KjrxL/go5/ybtb/9jJo//pdFXtul/wDH9qP/AF8D/wBFR16Nb/caX+Kf5QOKl/vVT0j/AO3HgPxz/wCT3/gh/wBhfXP/AEyx19F186fHP/k9/wCCH/YX1z/0yx19F0Y3+Dh/8D/9OTDC/wAWt/iX/pEQryj9uj/kzv4k/wDYv3X/AKLNer15R+3R/wAmd/En/sX7r/0Wayy7/e6X+KP5o0xv+71P8L/I/EbSf+Qrbf8AXVP5iv6EK/nv0n/kK23/AF1T+Yr+hCvv/ETfD/8Ab3/tp8bwTtW/7d/9uCiiivzQ+7Cvlf8A4Kuap4d1X4Iw+CNU8MwavrHxKgvfDdlrF14dl1W18KW08IW8v5GjikZCkZXy41w003lLlUDyR/VFQX+qW2lRB7q4gtkY7Q0sgQE+mTRa+gXtqfGnjK58EfEH9uX4UeH9P0e90uT4dzWniK58WXHh26W+8SXU2lTWVnYJd+R8yi3uPNuJJHCrshhwS0oh+0qo2nibTb+4WKDULKaV/upHOrM3fgA1epu63ErdAooopDCiiigAooooAKKKKACiiigAooooAKKKKACiiigAooooAKKKKACiiigAooooAKKKKACiiigAooooAKKKKACiiigAooooAKKKKACiiigAooooAKKKKACiiigAooooAKKKKAPBf+Cjn/Ju1v8A9jJo/wD6XRV7bpf/AB/aj/18D/0VHXiX/BRz/k3a3/7GTR//AEuir23S/wDj+1H/AK+B/wCio69Gt/uNL/FP8oHFS/3qp6R/9uPAfjn/AMnv/BD/ALC+uf8Apljr6Lr50+Of/J7/AMEP+wvrn/pljr6Loxv8HD/4H/6cmGF/i1v8S/8ASIhXlH7dH/JnfxJ/7F+6/wDRZr1evKP26P8Akzv4k/8AYv3X/os1ll3+90v8UfzRpjf93qf4X+R+I2k/8hW2/wCuqfzFf0IV/PfpP/IVtv8Arqn8xX9CFff+Im+H/wC3v/bT43gnat/27/7cFFFFfmh92FfFH/Bcj/k3Pwp/2Mi/+ks9fa9fFH/Bcj/k3Pwp/wBjIv8A6Sz173C//I1o+v6M8fP/APkX1fT9T48/4Jdf8n3+Af8Arref+kNxX7NV+Mv/AAS6/wCT7/AP/XW8/wDSG4r9mq9zxA/5GEP8C/8ASpHlcG/7lL/E/wAohRRRXwp9aFFFFABRRRQAUUUUAFFFFABRRRQAUUUUAFFFFABRRRQAUUUUAFFFFABRRRQAUUUUAFFFFABRRRQAUUUUAFFFFABRRRQAUUUUAFFFFABRRRQAUUUUAFFFFABRRRQAUUUUAeC/8FHP+Tdrf/sZNH/9Loq9t0v/AI/tR/6+B/6KjrxL/go5/wAm7W//AGMmj/8ApdFXtul/8f2o/wDXwP8A0VHXo1v9xpf4p/lA4qX+9VPSP/tx4D8c/wDk9/4If9hfXP8A0yx19F186fHP/k9/4If9hfXP/TLHX0XRjf4OH/wP/wBOTDC/xa3+Jf8ApEQryj9uj/kzv4k/9i/df+izXq9eUft0f8md/En/ALF+6/8ARZrLLv8Ae6X+KP5o0xv+71P8L/I/EbSf+Qrbf9dU/mK/oQr+e/Sf+Qrbf9dU/mK/oQr7/wARN8P/ANvf+2nxvBO1b/t3/wBuCuR8F/Hfwl8RPiV4t8H6JrdtqPiPwIbVdesolfdpxuUd4AzEbSWWN+FJwVIODxXT6pFcT6ZcJZzR2128TLBNJF5qROQdrMm5dwBwSNwzjGR1r5c/YX/Y9+I/7Mfx/wDGd74p8SeFfE/h/VvCui2Canp+gS6ZeavqUN7q1zd3M4e+uMSM988sjbQsj3I2eWImV/zQ+7Pqqvij/guR/wAm5+FP+xkX/wBJZ6+16+KP+C5H/JufhT/sZF/9JZ697hf/AJGtH1/Rnj5//wAi+r6fqfHn/BLr/k+/wD/11vP/AEhuK/Zqvxl/4Jdf8n3+Af8Arref+kNxX7NV7niB/wAjCH+Bf+lSPK4N/wByl/if5RGzTJbwtJIyoiAszMcBQOpJrlfgl8cfCn7R3w2svF/gnWYNf8N6jLcQ219DG6JM8E8lvKAHVW+WWKRc4wduRkEGsj9qj4P618ffgbrHhDQvENj4ZuNbMMN1d3mmSajBPZiZGubV4o57d9s8IkhZllVlWVipBANcp+wB8GfGvwH+Buq6F47ufD9zqs3jPxLq9r/Y+ntZW6Wl7rV5eQnY1xP98T+YF3jy0kSJgzRtI/wp9ae3UUVyHx1vp9H+F2q6hH4wtPAdtpkLXt9rtzaxTpp9rGpeV8SkRrhRnc4YAA/KeoAOvorzP9jfx94u+KX7L3gnxF46sU07xVrGmpdXsK2j2mQxJjkaByWhd4vLdomJMbOVP3a9MoAKK5b4s/G3wj8CPD8OqeMvEekeGtPuZ/s0M2oXKwrNLsZ9iZ5YhEdyBnCozHhSR0GjazaeItItdQ0+6t76wvoUuLa5t5RLDcROAyOjqSGVgQQQcEEUAWaKK434rftDeBfgZcabF4y8XeH/AAxJrDMLNdSvo7c3AQoHYbiPkUyRhnPyqZEBI3DIB2VFFFABRXG+L/2hvAvw/wDiFpXhPW/F3h/SvEut+WLHTbq9jjubjzXaOLCE5/eOrImfvsrKuSCK7KgAoorjW/aG8Cp8XF8BHxd4fHjRhldF+3R/bCfK8/Z5ec7/ACf3uz73l/PjbzQB2VFFFABRXG+FP2hvAvjr4j6n4Q0bxb4f1PxRowka90u2vUkubcROscuUBz+7d0R8fcZ1VsEgV2VABRRXG/Cz9obwL8b7/VLXwf4u8P8AiW40UoL6PTr1LhrcOXVHIUn5GMcgVx8rGNwCSpwAdlRRVfVtWtdB0q5vr65t7KysomnuLieQRxQRqCzO7HAVQASSTgAUAWKK5X4S/HDwf8eNDuNS8G+JNH8TWNncfZbibT7lZhby7FkCPg5UlHRwD1V1YZDAnqqACisrxt440f4beFL7XfEGqWGi6NpkfnXd9ezrDBbp0yzsQByQPckDvVb4b/E/w98YfCUGveFtZ07XtHuHkiju7KcSxl43MciEjo6OrKynBVlIIBGKAN6iiuf+JnxV8N/Brws2teKtb07QNKWVIPtN7MI1eRzhI1zyzseAq5J7CgDoKKzfB/jHSfiF4W0/XNB1Kw1nRtWgS6sr6ynWe3u4nGVkjdSVZSDkEHFaVABRXI/F349eC/gFo9tf+NfFOh+FrO8kaKCXUrtLdZWVS7bdx5CorMx6KqliQATXVWd5FqFpFPBLHPBOgkjkjYMkikZDAjggjoaAJKKK8E/bu+JnjX4QeE9C1jwV4hsIdbvNYsdJ0rwzNpS3TeKrue5RXtzJvDoi24nkZ4wvlLE8rsUjZaAPe6KKKACiuN8U/tDeBfBHxI0zwfrHi7w/pvijWRGbLS7m+jjurjzGZYsITnMjI6pn75RguSpx2VABRRXGx/tDeBZvi43gJfF3h9vGaAk6KL6P7YCIhMV8vOd4iYSbPvbCHxtOaAOyooooAKK43wd+0N4F+IXxA1Xwpofi7w/q3iTRPMN9ptrexy3Fv5cgilygOf3chCPj7jkK2CcV2VABRQTiuN+FH7Q3gX47S6kngzxb4f8AE76OYxeLpt6lwbcSbvLc7SfkfZJtcfK2x8E7TgA7KiiigDwX/go5/wAm7W//AGMmj/8ApdFXtul/8f2o/wDXwP8A0VHXiX/BRz/k3a3/AOxk0f8A9Loq9t0v/j+1H/r4H/oqOvRrf7jS/wAU/wAoHFS/3qp6R/8AbjwH45/8nv8AwQ/7C+uf+mWOvouvnT45/wDJ7/wQ/wCwvrn/AKZY6+i6Mb/Bw/8Agf8A6cmGF/i1v8S/9IiFeUft0f8AJnfxJ/7F+6/9FmvTda1m18OaNd6hfTJbWVjC9xcTP92KNFLMx9gAT+FfP/7Wn7QHhj4ifsyeOdE0afVr/VNV0a4trSBNFvQZpGQhVBMIHPuaxwElHFU5S25l+Zri03QmlvZ/kfjzpP8AyFbb/rqn8xX9CFfg5p3wD8cQ6hA7eEPEoVZFYn+zZeAD/u1+zF7+198P9NtzLcavfwRAhS8mi3yqCSABkw9yQB7mvuOPcXQruh7GalbmvZp/y9j5Pg/DVqSq+1i435d013Op+KXxY8PfBTwdP4g8UalHpGj2zpHLcyI7qjOwVRhATySB0rzrwt/wUL+DfjXxNp+j6X45sbvUtVuY7O0gW1uQZpZGCIoJjAGWIHJxzXk//BSb4saP8av2T9Z8P+FxrOr6xc3dpJFbR6NeIzqkysxy0QHABPWvgn9m74S+K/Bf7Q3gTWNU8L+I7TTdK8Q2F5dztpk5EMUdxG7sQFJOFBPAzxXkZPk+XYnBTr4mtyzTdlzRV7JW0ep6OZ5njaGKjRoUuaLtd2b6+Wh+2tfFH/Bcj/k3Pwp/2Mi/+ks9fRl1+174AsjEJtXv4jM4ij36LfL5jnJCjMPJ4PHtXy5/wVl8bWn7QPwS8O6X4Ottb1u/s9cW6mhi0e7QxxeRMu7LxqOrKPxrzuHKkKeZUZ1Gkk93otmd2eQlPAVIwV2109T5T/4Jdf8AJ9/gH/rref8ApDcV+zVfjx+wD4G174R/td+DvEXiLw/4h0zRtOkuWubp9LuGWINaTIuQqE8syjgd6/T2X9rvwDDPHE+ragss2fLRtFvg0mBk4Hk84FexxziaVbHQlRkpLkWzT6y7HmcJUKlLCSjVi4vme6t0Re+NX7TfgX9nZtOHjPxDb6EdWEhtPNhlk87y9u/GxWxjevX1rP8AhB+2J8Nfj34pk0Xwj4qtda1SK3a7e3jgmQrErKrNl0UcF1HXvXxh/wAFedVP7RFx4BPgzT9c10aSt+LvytIuo/J8z7NszvjXOdjdPSuG/wCCVul6h8BP2kb7WvF2ja/ouly6DcWiXEulXLhpWmgZVwiMeQjHp2rCjk+XSyr63KtarZ+7zR3TaWm+xtUzPGxzH6tGl+7uves+3fY/VSuH/aC/Z68NftOfD9fDHixNVl0hb621HZYapcae7TW8olhJeB0Zgsiq+0kruRTjIFZn/DX3w/8Atv2b+17/AO0bPN8r+xb7fszjdt8nOM8Zr5o/bI/bx+KHhX4p2lt8JtKl1nw22mRyTzzeHblmW6MkodcuEONgjPTv1r57BYR4mr7JSjHzk7L7z2sViVQp+0cW/RXf3H2V4D8F2/w98KWmj2t3q99BZhgs+qajNqF3JuYsd88zNI/LYG5jgAAcAVsV8bfsTftzeOvF2q+IF+MFhPoltBFAdMaDw9dJ5rkv5gOxX6AJ1x1r36P9rvwDLcyQrq1+00QVpIxot8WQNnBI8nIzg4+hqcXhnh6rpSkpW6xd1948NXVamqiTV+jVn9xyH7UFrrHg39ov4WfEGDw1r/ivw/4bsdd0rULTRbUXd3az3qWbW1wIcgsv+izQllzt+1AthN7L0n7DHws1j4H/ALG3ww8IeIIEtNb8OeGbGwvbWOVZUs5UhUNArr8rLGfkBHBCDHFaH/DV/gb/AKCOqf8Agiv/AP4zR/w1f4G/6COqf+CK/wD/AIzXMbno1fIf7dfw88UXnxF8fTab4L1rxpZ/En4S3ngbSlsIUlistTaW5PlXJZgIIZ1uoiZm/dgWjbiDsDe42/7XfgG6eVYtWv5DA/lyBNFviY2wDtP7ng4IOPcVL/w1f4G/6COqf+CK/wD/AIzQFzsvBGiz+GvBekaddXBu7mwsobaac/8ALZ0RVZ/xIJ/GtSvOf+Gr/A3/AEEdU/8ABFf/APxmo7X9rvwDfReZDq2oTJuZNyaLfMNykqwyIeoIIPoQabd3cSVlY+ev2l/hD4w174s/FTw7ZeE9b1RvinqvhC/0TXbeJGsNMhsLm3N0J5S37lrb7PJcqpH7wzqI9z7gv2fXnP8Aw1f4G/6COqf+CK//APjNB/aw8DAf8hHVP/BHf/8AxmkM9Gr4wg+EPjCf45r4XfwnrayQfGd/iE3iYxJ/ZraSbFtrCfdkzZYWPk48wAFtvlfPX0Laftd+AdQtIp4NW1CaCZBJHJHot8ySKRkMCIcEEd6k/wCGr/A3/QR1T/wRX/8A8ZoWjv8A13/QN1Y9GorzW8/a78A6faSzz6tqEEECGSSSTRb5UjUDJYkw4AA6mpP+Gr/A3/QR1T/wRX//AMZoA+df2WvhB4w074o/CrRdT8J63o8nwmu/Fs+ua3dRItlqov7qT7N9nlDEz/aRKLpto/dmLEm2Tap+0K85/wCGr/A3/QR1T/wRX/8A8ZqK8/a98AadB5txq9/BHuVN8mi3yruYhVGTD1JIA9SRQB2XxE0K78U/D/XdMsLj7Hfajp9xa29xkjyJHjZVfI54JB/CvmD9hb4e+JT8RvBWqaj4L1vwRaeAfhRYeB9Rh1KFIRdakksTPFBtY+bDbi3bEy/u2+1DYzYfb7l/w1f4G/6COqf+CK//APjNH/DV/gb/AKCOqf8Agiv/AP4zQtHf+uv+YPVW/rp/kejV5P8At1/DTWvjH+xt8TPC/hy1F/rmueHby1s7IyrENQkaM/6MWYhVEvMeWIX5+TjNXp/2u/ANq8SyatqEbTv5cQbRb4GRsFtq/ueThScDsD6VJ/w1f4G/6COqf+CK/wD/AIzQBxv7Lml6t4q/aB+KnxDn8Pa54X0LxVb6LpunWesW32S8uZLKG48+5aHJZFJuUhBfBb7KSAUKM3vFec/8NX+Bv+gjqn/giv8A/wCM1G/7XfgGK6jhbVtQWaVWZIzot8GcLjcQPJyQMjPpkUAYn7dXg3WvF/wX0uXRNLu9dm8OeL/DviK60y1CtcXtpY6vaXU4jViA8iRxNIqZy7RKo5IqH9i7wpq2mwfEzxJqWkahoFr4/wDG1z4g0vTb+MQ3dtafY7O0V5Y8ny2me1kn2N8wE43hX3KOl/4av8Df9BHVP/BFf/8Axmj/AIav8Df9BHVP/BFf/wDxmhaf16f5A9f69f8AM9Grw79sTRdXtfGvwa8YWOiat4i0rwD4vn1PWbPS7f7TeR282i6nYpcRwg7pTHNdxZVAWCO7AHbXTf8ADX3w/N79m/te/wDtATzTF/Yt9vCZxux5OcZ4zUv/AA1f4G/6COqf+CK//wDjNAGN+wp8O9Z+GP7Nmn2GvafLo+o3+sa3rn9mysjSaXDqGr3l/BavsJTfFDcxxsFJUFCASBmvX685/wCGr/A3/QR1T/wRX/8A8ZqKH9r74f3FzLCmr37zW+PNjXRb4tHkZG4eTkZHTNAHA/tT2OteDf2mPA/jyDwfr/jbQLDwb4l8M3Flo9utzcRXt9PpE9tujZhiKVbC4iaU/LGWTeVVmYehfsd/C/Vvgf8Asj/C3wXr0sc+ueEfCOk6LqMkb71e4trOKGUhu4Lo3Pel/wCGr/A3/QR1T/wRX/8A8Zo/4av8Df8AQR1T/wAEV/8A/GaOlv6/rUPP+v60PRq8w+MP7I3hL43/ABM0Pxhq9x4stPEPhuyn0/TrrSPEl/pn2eGd0eYBYJUXLmOMM2NxCKCcDFS2/wC134BvN/latqEvluY32aLfNsYdVOIeCPSvi74r/wDBQr9oPTfih4it/DPhv7V4cg1O5j0ud/Dc5aa1ErCJiTg5KbTyB16V34DASxUnGM4xt/M7fccmMxiw8U5RlK/8qufo0BgUtfOn7K/7Zj+I/gtp138SvtuleLnlnF1bRaBeKqIJWEZwsbDlNp6969Asv2vvh/qVsJrfV7+eJiQHj0W+ZSQSDyIccEEfhXLWpOlUlTbTs7XWq+TN6VT2kFNJq/ff5nz3+0D8IfGGtfF34m+GrTwnrepN8S/GHgzxDo2vQRI2n6baabPppuxPMW/cvbmwnnRCMyNcoI9xL7fs+vOf+Gr/AAN/0EdU/wDBFf8A/wAZpG/ay8CopJ1LUwAMknQ7/j/yDWRoej18YaB8IfGD/HHSfDEvhPW4pNF+M+pfEKbxK0Sf2bJpM9le+UyT7stMftUdkYcbwEdiPLCs30La/tc+Ar22jmh1XUJYZVDxyJol8yupGQQRDggipP8Ahq/wN/0EdU/8EV//APGaFo7/ANd/0B6qx6NRXmt3+134B0+1knn1bUIYYVLySSaLfKqKOSSTDgAVJ/w1f4G/6COqf+CK/wD/AIzQB87fsi/CHxhpXxK+EWk6r4T1vRJPg/p3iez17WLuJEtNWlvbqEQG2kDE3AuQhumK/cKKsm2Qha+z685/4av8Df8AQR1T/wAEV/8A/Gaiu/2vvh/p6K0+r38Ku6xKZNFvlDOxCqozD1JIAHcmgDqPjF4WvvHPwj8U6JplyLPUtY0i7sbS4LFfImlhdEfI5GGYHI9K+dv2I/BXiK/+LGi+IL7wVrngXT/Cvwv0jwVdW2qQJA1xqEMzySRQhWbzIbYLgTD92/2k+WzYbHs3/DV/gb/oI6p/4Ir/AP8AjNH/AA1f4G/6COqf+CK//wDjNC0d/wCuv+YPVW/rp/kejUVxHhb9ovwh4y8R2mk2OpXJv79mS2in026thMyo0jKrSRqpIRHbGc4U+ldvQB4L/wAFHP8Ak3a3/wCxk0f/ANLoq9t0v/j+1H/r4H/oqOvEv+Cjn/Ju1v8A9jJo/wD6XRV7bpf/AB/aj/18D/0VHXo1v9xpf4p/lA4qX+9VPSP/ALceA/HP/k9/4If9hfXP/TLHX0XXzp8c/wDk9/4If9hfXP8A0yx19F0Y3+Dh/wDA/wD05MML/Frf4l/6REzvGHhe28b+EtU0W98z7Hq9pLZT+W21/LkQo2D2OGOKvQRC3hRF6IoUZ9BT68p/bEvvF+qfA7xD4d+Gmo6Vb/EjV7AtpdvPqaWV21sJYku5bZir7Z0hkYROyGNZnh3kKTXnHaerVkeOvBNl8Q/DUmlah532WWWGZvKba26KVJV5wf4kXPtmvnz4I/tGfFrU/wBpfQPDPjXQvCuj6R4x0PUNatfDcJeXxJ4OtrWaGKCXU7lLia2n+0+YQREqCORSiPcBHkX6aoAKK8W/bJ8S+OE8H6fa/DSEa5rWj6zp2reI9F03VYLPXLnRUleSSOz84iISTvAIv3zxK0X2gLIrhSMP9lr48/FDxZ8dPEfgv4j2Xgb7VZaBY+IjH4a8/f4Ye6klVdKvnkkdZ5wke9Z4/KDhXPkopQuAe3eLPBNl4zl0l7zzs6NqEepW/ltt/eorqN3HIw54+la9FfO37enxW8X+APBmm+KPh9pmseOv+FeavLe+J/DPhq7zql4v9mXLWkLxxnzHjF1LZSyQqPMeL5gsgBikAPomsvVvCVrrPiLStUm837Toxla32thf3ibG3Dvx0rwn9gL9o/xX8fI/F0Ova14c8a6XoclmdP8AFWheH7zQrS+lmjd7ixa1upZXE1qypucPgi4jVlWRJBX0VQAUV8q/t4/Hnxv8Hdc8M+NvBkV54h8IafBqGhalLpaS6lZeHtVmu7K3j1HU7S2YT3FnZwjUDJHGco6jcFJWWH0H9hb45eIfj38JtT1LxBd6Hro03Wp9N03xLounz6fpviu0SOJ1voLeZ5HjG+SSBh5jqZLaRkYoy0AeonwTZHx6PEf77+0Rp503737vyvM8zpjruHXNbFFfHH7YH7Rvjn4S/GDTvE/hzU2Hw28Z6LYaTpvjOK0m17w34NmW4vJ7+9v7O1lRpDPEthDBOW8qNhJueNSwmAPsesvTvCVppnirU9Yj837Zq0UEM+Wym2HzNmB2/wBY2fwrhv2PPir4h+Nn7OugeJPFNnZ2us3zXUbyWdrNa2upRRXU0MF9DDMTLFFdQxx3CRuWZFnVSzY3H0XVtWtdA0q5vr65t7KysomnuLieQRxQRqCzO7HAVQASSTgAUAWKK+H/ANpj9pL4lfAn4/eIBFrY8M+EPHEttqHh7x5qWiXnifwvp1hb6dCq6WbW0mj8i8nv3uZTO5VZYHjRXkdESL6z+AfjXW/iT8DPBviLxLojeGvEWu6HZahqmkNuzpd1LAkktudwDfI7MvzAH5eQDQBs+HfCVp4YvNWntvN361em/uN7ZHmGKOL5fQbYl49c1qVT17xDYeFtLkvtTvrPTrKIqr3F1MsMSFmCqCzEAZZgBzySB3r4G+OH7YPxn/Zk8feM9Ckj+w6tBqOq+JNFl17Q7/WtO+JEclxjS9C0ia2lVLCZbRI4ZEdWk+0HzRDIjyPIAfoLWX4Q8JWngjRjY2Xm+Qbq5uz5jbjvnnknfn03yNj0GK0YJGlgRmQxsygshOdp9Krax4i0/wAPC2+331nY/bbhLS3+0TLF58z52xpuI3OcHCjk4oAuUjp5iFT0Iwa/Pn4f/thfGn4WfEPw14A1+E23ibSNV03TNV0XXtDv7+8+Ict7fsNR1TSdTjl+zQWVvFKJ44jG/kxxvFKsCqpX9B6AMzwZ4VtfAng/StDsfM+xaNZw2Nv5jbn8uJAi7jxk4UZNadcp8YtXvU8D6ppGga3pGi+Ndd068t/DbX8i4a+EDmNxGeZFjba7BQflB4r4/wD2Zv2yPidf/Hvwf4EvtNv9JgtrtPDep+C/Eui39x4ms7SDTDJJr0utmVrW6ja7jaPcqtHIskeJRM3lkA+1/G3hK18feDNX0K/837DrVlNYXHlNtfy5UZG2nnBwxwa1KK8t/a4ute1z4I+KPDvgfUVTx7eaW11YWFrqSWWpXduksYuFtpCQYZXjLRRznCxSyxsWGM0AepVkeOfBNl8QvDx0y/8AO+zG5trr9021t8E8c6c4PG+Nc+ozXyn+xt+2r49+On7Rp0XUbaGPQ7221SW78N3fhfUNK134fra3McVkL65nkaK6a7ibfhVT5gxiaaNWcfYdABRXi/7ZXirxBafD1H8Frqmu6h4X1nTNX8RaD4evUi1290pZi8kUA3Kdz+Xu2ZUzRxTRKdzgV53/AME8P2vfHP7SfijWbbxJceH9ZsE0Wy1eSbS/Dt/osnhS/neVZtCu1u3YzzwhFPmARPjJkhQPHuAPpjxD4StfE1/o9zc+b5miXv2+22NgeZ5MsPzeo2zPx64rUor5u/b3+L/jL4b+GNM8X/D7TdV8dW/gC9vZfEPh7w7cNJeyXJ06X7EtxDCTNLbpPLC8sEYMhWSOQI4jKsAfSNZd/wCErXUfFmm6zJ5v2zS4Li2gw3ybZjEXyO5/dJj8a8Q/YE/aG8UfHrR/Fq67rPh/xppuhX8EGl+LdD0G60Oz1gSQLJLD9luZZWEtu52M6yMh3KpCyJIo+g6ACivk/wDbn+PXjb4T+JPD/jfwT9s1/wAHQ2t34evL3So5dW0/wxqct/ZwvqWpWVq4muoLW3S9JVD+7kjKvs8zzYvTP2G/jR4k+OfwZuNV8STaXqslnq91p+n6/pmnT6bZeJ7SIqI7+K2mZ5IlYlkI3urNCzoxjdKAPTF8E2SePX8R/vv7RfT100/N+78pZGkHGOu5jzmtikZtq5PAHJJ7V8Z/tc/tK+O/gz8arXXNG1iKx+HfjzTdNsdI8cy2M+veFfCKp9unvLi8tbWaMmW4P2CKGd5FhxJ99PLZJgD7NrH0bwTZaF4r1rWIPO+168YDc7myn7pNibRjjjrXJfsl/FHX/jT+zt4X8T+J9OttM1vVbd3nS2hmgt7lVldI7qKOb97HFPGqTpHJ86JMqsSwJrvNZ1mz8OaPdahqF1bWFhYwvcXNzcSrFDbxICzu7sQFVQCSScAA0AWaK+S/Hlp8U/2cPiFq3x01HXtR8XeF73UpLTxD4N0qWW9stJ8MowSy1Gwi2hmvIAGurkIuZku7iNfMNtbV9Zq25QfXmgDM8MeErXwkt+LTzf8AiY3st/NvbP7yQgtj0HHStSqmt67ZeG9PN1qF5aWNsHSLzbmZYo98jrHGu5iBlnZVA7lgBya+WfAVv8Vv2SviXoviTx7rep+NvD/xb1KO08UWdo8t7a+ANZuJtlibAbQ/9mFWhspPlGJI4LkqvnXLAA+sax/Angmy+HfhiDSNP877JbvLInmtubMkjStzgfxOfwrYrA+Jfiifwv4SuTp02hr4hvY5LbQrfVr37JbahqBidoIGcBmwxTnYrMFDEKcYoA36jurdby1kifO2VSjY9CMV8x/s/aP4/wD2Ovi3ongfxl4j8SfE3wx8Sg9zaeJLpHnm0TxCsL3F7aSAZ8qwuQk09sD8luySwZCtbqPqCgDP8J+G7fwZ4W03R7PzPsmlWsVnB5jbm2RoEXJ7nAFaFcN+0Bqet3Hw/vvD/g7XfD+h+PfEVtJb6FLqkwHkNlVmuo4sFpmt43MojA2syorMisWHmX7LsPij9mv4nz/BjxJe+J/F/hw2MmseCPFmpySX11LaIyLc6ZqFyQSbm3eVGikkIM0Eqj5nglZgD3Lxr4StfHvhDU9EvvN+xavayWc/lttfY6lWwecHBrUorzD9p3w/rPxb8Gv4B8L+JrPw5qniB4V1m6h1BrfVbDRWkK3c1mEBdZ3VTBHLlRE0vmBi0YRgD0+sjxn4JsvHdhaW1953l2WoWupR+W20+bbzJNHnjpvQZHcZryb9kXxh4v8ADGqa98KfH76nq/iDwIkMumeKJ4T5Xi3R5S62t1JIBsF7H5bw3KcEvGJQoSdAPcKACivGf2qPhtrv7S1rZ+BPDPjyXwXYw3Qu/FOoaFqZt/ENjGsbSWcdvtB8rzLgRyO7kBooHj2uJWK3f2SPi14p8e+EtV8P+P8ATW0/4g+BL0aPrk8Nq8Wn60divDqNmx4MFxEyybASYXMkTEmPJAPRdf8ACVr4j1XRLy483ztAvWv7XY2B5jW89ud3qNlxJx64PatSiigDwX/go5/ybtb/APYyaP8A+l0Ve26X/wAf2o/9fA/9FR14l/wUc/5N2t/+xk0f/wBLoq9t0v8A4/tR/wCvgf8AoqOvRrf7jS/xT/KBxUv96qekf/bjwL9ob/iV/tb/AAV1STi3i8S6jYFu2+40hVQfiVNfRVfPv7dehXbfBbUvFOmwtPqfw48R2Piy3jXq62qQmYfTyWlJ+le6eGfEdn4w8N2GrafMtxYanbR3dtKvSSORQysPqCKMT7+Eo1F05o/jzf8At34BQ93EVYPraX4cv/tper46+Jvwf8KfF39q628PfGi0TVNRvG1AfCzxvply+mXVnukWe40tLi3ZXttTtfJPlujK1xbK+dzR3Ar6E/aQ+OEfwN8BwzwWWqav4i8QXR0jw9pem2SXl3qV+0MsyokTzQRsEigmmffNEojgkJdcZr5I/Zb/AGe/FH7U3iHxtqnifVfCaeA/FrSDxNo2laLqPhrW9D8XWcsDQajFazzXH2C+RVV3ljuJFmKWsqbgTJJ5x2n1D+yL8HPGXwg8B6nF4/8AGmo+O/EeoarcSx3940LPbaej+VZW+YoYUZlt0R5GEa7p5Z26MK9Xpsa+XGBktgYyeprwr/goL+0vZ/s7/A68haDxLPqvim0v7KyOgXVra6haCOzmmmuIJLk+X50aIfLQB3eVo1CEFioB4/Yfs7aJ8W/2h9e0j4lHUdC/aH0jSYz4Z8feH7w6PeeIdGt5ZfKurVlDRq6PciO9s3SSDf5LtC0UsIr6U/ZZ+HPin4Y/A/RLDx34iPi3x1PEbvxDq+xES6vZCXkWMIiKIY8iKMbF/dxJkA5r51/Zk/ZVvtf8SW/h5r6O3+E3wg1f7d4EaG9aTxHo1+7xSzabcTnfsjsl+12ZRJJEnt77y2OYMt9m0AUfE2nXer+G9QtLDUJNJvrq2khtr6OFJnspGUhJQjgoxQkNtYEHGCMV8SaB+zxD8XNZ+Jl/piH4X/tiaMEvNR1rR9Qeyttdk+yR21heFXSZLvRrgWinyJ4pvIkFyg2zIZD3/wDwU/8A2ldG8D/DceArfxvo3hXxTr9xp08y6lf3+j2s+nNeDzLSTWLZGTSpL1YLi3hmlZSzeaI8spK3/wBlT9l221OXw5451C7+KemXXh2aYaDo3izUYb3VfDkTrJDd2DahG8sl/p85EEqLPNP81vDIsnCBAD334X+EbzwD8OdD0XUNa1DxJqGmWUVtdatfEfadSmVQHncD5QztltqgKM4AAAFV/jJaeIL74ZavH4U1rTfD3iXyQ2m32o24uLOOdWDIs6ZBMTkbH2kOFclSGAI6K5uY7K2kmmkSKKJS7u7bVRQMkkngACvlL9vT9oQeJPE0Pwb0qz0S8h8Qh7DxNceI9BbUNAiglsbm6+zTSx39tPbv5FtJMZo4rhYlCF/LLxkgHCeAf2YLD4r+BvEPiH4J3+vfAX42t4nmi+INlbairrDe3l99p1E3ltJFJb3jCG5lmsrny0d4zbbZkjJUfc2n2Y06wgtw8sogjWMPK5eR8DGWY8knuT1r5+/Yv/Zl8SeCdI8P+LfiFr2na58QrDTJ9AbWNDvpZrfxDovnebp4vnkRDdXECE7ZyoIMsxBPmvu+h6AOE/aLk8Z2fw2e88AXmkxeKNPuYbq1sNT2paa8qt8+nvIQTCZlyqSrkxvsYq6hkb5c+AX7IPhjWvAHgDWv2b9f8TfCDw8mpQaX478OwXnkAwWcbJdWtxYukiQar58MUMtxA0ErCSSRpZsIGz/+ClH7Rty/xS0PRY9F8daLb/DfW11y28U6PaQ6utteW9pA8k9xozKJb3TIo9UtYpJLeVZxNchYl3Izj6k+CvwVbwv4jvPHGrRWNh438W6daw+J4dFlmTSNRuYAVju1glAZZvLxHvb5/LWONmcRRkAHpVeK/t06P4j1r4OTwaHbR+ItNuorqy8R+EBsS68W6TPbSRXVvZykho7xI2aWLB2yGMxttDiWP1H4h+N4Phv4J1LXbmy1jUbfS4TcS22lWEt/eSqOvlQRBpJWxztRSxxwCeK+D/ir+1HqP7UPxb8C/E74bv8A2T4b8KeKrjwT4e8Vm8i1XTrnUrwxWj2+r6MyQ3VtDLOUgSaC4+0RsytJEsZYUAetfA39mDRbvxp8P/HHwJ8ban4X+CWsLNrOteF9MvSulajOu37NHbWkkRaw/emU3EcEkCkwmOSB2kdk+r64f4OfBPTfhNea/qVjbjTb3xldJq+s6faXLyabHqLRhbie3RgNnmsAzkBfMYeYVDu7N27uI0LMQFAySTwBQB81ft1ahaeJvCbXWq2+lfEL4N6LeR2fxJ8NQQx3lzpwgntr2O92ruaRbcpG1zZuCZLaZnUFkEc1r9nr9lK7+FPxn0/VvBPxA1x/gSNEW80bwqdY/tKyF9OWAe3ldDKliluQ0cH2iSHfKpjjhEK7/nL47/FLxv4y/b30DwxdwaX4S1/V7nyvDd54V1f+zfFWm6fNeX8EV3NBPJLZa7ZvFpcl3PDJDH9ljlh2GWUhq+5fgP8AAzR/2ePAp8O6A10mki7lvILR5MwaeZTvkhtk/wCWNv5hdkiB2x7yqbUCqoB2lfL37dfhnSrvxloEnxc0fSvF/wAA725gS9jvLVSnhDVds8EN7c8fvLGZbny2dubWZIZc7Gd4fpjWNSGjaTdXbRXE62sLzGK3iMssgUE7UQcsxxgAck4FfAnwHsr79rH4/eMdRHiTxhdxa9rNwp1XSNWlvNCt9MESKfDniDw1qRzp1x5KuOLYM5kZxOjSFGAPpL9mf9mLxR8CPip4mkuviB4q8QfDyC2hsvB+g6vqh1GTSkYLJcvLcPGJ5vnWOOETyzvGiSfvMTbI/a9S1K30bTri8u54rW0tY2mmmlcJHCiglmZjwAACST6VhfCL4X2HwV+G+k+FdJuNTuNK0OI21kdQu2up4YAxMcRlf5mWNSsaliW2ouWY5Jh+IHxl0L4cwamt1NcX+p6XpravJpGmW732qzWoYqZIrWINLL8wIARSSRgAnigD5l+O2g+Bvjl8aPC7/FSLQfiF8I/G8in4c+KrKcLB4e1K4ihT7Gbm3YbWnaFZbO9jdXErSQ71Yweb7H+yb8BfGPwRfxYvi34geI/HFpdagLfw3Fq14t3LpOkwg+THLKIojNcM8krPM4aQp5CPJKYvMf5A/Zo8AeFP2l/2g/Ffg/R9b8L6/wCC9c019a8S3PgW4S10TXIZ7h4fsWtaFMXOm6sHR3F3aNFO727NIIymyv0Q8JeH/wDhEvCumaULy/1EaZaRWn2u+m866uvLQL5kr4G+RsZZsckk0AaFfHnxA+B/hv4oftWnwx8a7F5/E98l1N8LvHWm3Emk3q2wke5ewguIGVrbUrQM33GH2q1XeQ+y4VPbf2wf2mdE/Zi+E76jq1/qGn3esu2nadNY6VLqktpK0bs148EQZjb20avPM+MLHExOTgH5Y/Zd/ZM1j4tapb6T4l8O/EDw14et/Dyv4lvr/wAfp4gt9W8TRzWc+n65oswup57eVVW6lado7XeLiBWhkwfLAPq39kj4VeNfhL8LJbP4g+NdS8deJ73Ubi6lvrt4mFvb5EVrbp5UMKZS3ji8xliQSTNNJtXftHp7DcpGce47Uo4FfMf/AAVh+LunfD39l2XQL6wuL6b4g3EmiWRh8RTeHpYbiO1nvUMF7DBPKl2TabbdIoZHknaJQuNxAB5/oX7Pmk/F34xeJdN8bte+Hv2ltD0uO40Tx34dvv7IufE+lw5jt762cK8fllnSO8spY5oI5irGJo5IGf6k/Zu8C+KPhv8ABDw9pPjbxNN4w8YxW5m1vV3VUS7vZXaWbykVVCQK7skSADbGiL2r53/ZY/Zau/F0HhaHUviBPq3hn4LXUVh4b0+LRobTWvDWoW6W6z2UuqwFYb23hgEtiyxW8ayLLMsrSSxq6fYFAGX4206+1fwZq1rpmrHQdSubKaK01MQJP/Z0zIQk/lv8j7GIba3B24PBr4q8N/s9x/GF/iJqnhdT8If2vdBlEutahpd+8FpqdxJEEtbuWN0kS/0e4EJeNJopGiIniVoZo3ZfS/8Agph4Z0n9oT4aD4Uwwp4l8Q3rQ65d+GdK8XxaB4lutKQyRzS2HmqY59xzC8UxjhkjllR5ELLmv+xf8L7347W3gf41674+1fxeiaWv/CIXU/hUeF9W/syeOXzodVVWK3fnM1vJ+7jhg3WVvLFGNzO4B9G/DzwtN4G8BaLo1zq2o69c6VYw2k2p37h7rUHRArTykAAu5BY4AGScACs343WviO9+F2qp4R1zTPDvifbG+mXupQCaz89ZEZYZ1PJilI8pihDhZSUIcKa6uvkD/goh+0Z/a+na34AstPtbnwrZNHpnj3V9b8IXGs+HdLW6hjkht7ie2vre4tHCSwzNcRwzpAksTuYuGoA5T4e/sraR8XPh/qeu/BHUPEXwC+K7eI3sfiHZWepgPbzz3Ym1JLu3eKWC6nEE8klndhEdka1ZJhEdp+57eAW1ukYLsI1CguxZjjjknkn3NeEfsg/sueJfhnZaN4l+I+s2etfE+x0mfw3f6rpNxN5Gu6alyZLA3vmKpuLqCPIExVSGnuMcSGveqAOA/aUh8cL8MpL34fLYX2u6VOl5Jo16FSHxHaqGE1h5x/1EkiMfLl6LKke/MZcH5p/Z6/ZD8Nz+FPhp4g/Zt8V+Jfhr4BfUIYfGXhyK7McM8Nmria3exljf7JqRu4I4Ll4WgchrkyGR9prP/bS+MGm/Hn45S+GdMuPFPh3V/hCl9rGi+If7Qgj0Gz1+1XTpYpL63R/tTw4vEs8Fdsq392ojbCyr9C/sqfAvVfAC6t4z8UiCw8e/EIR33ifTNMn3aTbXKtJ5QjUKoknit3htXucK1wtpEzAYUAA9grxD9vTw34h8Q/BPUEsNLl8XeELmxvNM8a+E7eEG+1/RrqBobg2Ug+YXkKM0kcYOJh5keA7Runt5OK/Pn4jfHPTP2uP2yR/wifjPxdrmh2OlWVrpCeBvEV3oPiDwnM88vma22lXfl22taZOHgUXKpcwqkHyxSK7vQB7B8B/2XrDS/iL4C8X/AAT8d6jo/wAA9TsrjW7vwtp2o+do97OyxiyWyheNns7YiWeSWGGWOLfDEvkZaQj6mrz/APZ8/Z+sf2fdB1K2s7+7vbjXrsarqhKrDay6g8aC6uYLdfkt/tEqtPJHH8hllkfG52J7LXvElh4X065u9Qu4LS3tLaW8meR8eXDEMySY67VBGT2yPWgD53/4KG2FrPoFkfHumaf4w+BUrWr+ONEltlln0lLa9hu4NWK4Jnso5YVS7hYEeSfMGBHIsmp+z1+yvrfwX+N73egfEHxHe/BWHRI30Dwxeat/acdvfTSN5jRzyIbj7JHAkPkxPcSoDPJtWNY0B8CuPHPxI/bU+PemeMPAV34J8I33hDW47HSIPFekzaXq2oaRcWtpeXtlI1veXcV/BNazRTeU8VtLBJ5DMsTxnP2j8Efgrov7PvgGLwv4b+2Q6BZ3E0thZTTmWPS4pJC4tYM8pbxliscfIjQKi4VVUAHXV8qftu+GPD/iD4p+Hbb4x6Vo/jH4I3F/bOn2mFR/whWtvBc2dvPd45azuVunVJmw1tcrE27a4aD6Q+JXjm3+GHw61/xLeW99d2nh7TbjU54LKEzXM6QxNIyRIOXchSFXuSBXw7+zj4w1/wCM/wC2T8QNNv8Aw9c6Tb/EITQ+NfCvia1TXtA1W0sVTTrhtL1a3RQjwvILee0vIijyCUQttV3IB9H/ALMH7Nfiz4E/ETxcdT+IHinxP4HQW9l4N0fWNT/tCbSbby1kuGmuGjWadzMTHGbiSeRI4QfNPmlE9urn/hZ8OrT4R/DvSPDNhd6pfWGh2y2lrLqV213deSvCK8rfNJtXChmJYhRuLHJPm37Yf7cHhj9jLw0t34itNUafUISukyNbyQ6XeXjSJFDZzX5UwWryO6484rlQxUOV20AeW/tB/Dnwt8Q/2pdO0P426bp/inwprE89h8P/ABFG5tJvC2qXC2skulyzQMr2925tY5rO7RkkO6WHcr+WZ/Xv2S/gd4y+CumeJovGfj7X/HTXmqyR6H/al0lxJpmkxFltYnkSGISzsCzySshkO9EaSXyhI3zt+zJ8Itf+IvxL+MXwy8c6dbw+GvEN3/wkfi3wtq10NSnspdSEjWl/o+sWywmW3aWykCpcQRXNvJbb1kAEW77a8PaSdA0CxsDdXl8bK3jtzc3cnmXFxsULvkYAbnbGScDJJ4oAb4l8T6b4M0C71XWNQsdJ0vT4mnury8nWC3to15LvIxCqo7knFfIviT4C+G/it+1Ze+HPjHbXEfxGntHl+HHj/R7l9JvrrTYZp7j7PbTwlTb39p9pZZogdl1AI5SjqJo4vpL9oLWPEmlfDC6i8H6dpWqeJtSuLbT7KHUk8yzgE9xHFLdTRB0aWK3ieSd41dWdYSoZS24fDf8AwTx8FQftx6Jrl9f3t3pPh/TL201qOPwvrou9DTV5h9shvbCOYyXeh6lArL9psEmktx9qZG83fJkA+zv2Svhn41+FvwbtrL4i+Mb3xx4xuriW71DUZzFsTJCxQRiKKGMLHCkasyRRiSTzJNiGQqPSLmJp7aREkaF3UqsigEoSOoyCMj3BFSV4B/wUp+LFx8Nv2Xdcs7DxBD4O1PxNE2mWniC/W9t9K0pnxvN3qFqjNpqum9Eu3wscjIc5wCAePaF+ztp/xV+JfjOx8ULdeFP2qdBsUvbDxpoF8dHm8UWccS29rf27bJY2tXMcUd1ZTRTxQz5zE6vBJJ9YfAHwPr/w4+DmgaP4r8SXPi/xRbW2/WNZmUJ9vvJGMk7ogAEcXmOwjjAwkYRR92vn/wDZV/ZbtfG1noPii+m+KPh6HwtqSXug6F4h12LWptBuAB57WOrCSaa70y8gfYYpppEK42rA6BU+sKACiiigDwb/AIKG/wCm/CDw1pS/67XPGei2MI7s5u1fj8ENe2aX/wAf2o/9fA/9FR14b8dJf+Frftl/CzwXD+9tfCS3HjXVh1ERRTb2f/AjLI5x1wM17lpf/H9qP/XwP/RUdejivcw1Gm99Zfe7flG/zOLD+9XqzXkvuV/1sVbfToNYOvWl1Ek9tdT+TNE4ysiNbxBlI7ggkV4f+yPrs3wI8c6t8D9emk3aLv1HwhdTH/kKaS7FhEGP3pLdiUYf3QCBhc17tov/ACEtX/6+1/8ARENcP+0r+zzB8evC9m1pfSaD4s8PT/b/AA/rcA/e6bcj1/vRPgK6Hhh7gVOCrQtLD1tIS69mtn+afk31sViqU7qtS+KPTunuv1Xmj5Y/a28aeNPj5+0dq3w8e60PwzN4d1O2vPBGga4l34e1PxXJFa+ZLqejeIIJXjS5QyzxfZxBL+5RxPGI5yV+vPgV8EdM+BHg2XTLC51bUrrUbyTU9U1PVbv7Vf6pdyBQ800mFDNtVEAVVVUjRVVVUAcL8Dv2lY/GniaLwL8SNLtPDXxN0ciVbSdQbXVtoIF3YSNw6sNx2g71yw7E17dXPiMNUoT5Ki/ya7p9V5mtGvCrHmh/w3k+zCvzB+N/7OuqTftA+JvCA0PxUw134h6dqGgeB7vw9qF54JnsWmhaXXrDVrYeZoupQCW7nkeK5twHjKi2kMqyyfp9RWBsc/8AC74W6D8GPA9n4c8NWA03SLAyNHF5rzO7ySNLLLJJIzSSyySO7vI7M7u7MxJJNauu6V/buh3ll9purP7ZA8H2i1k8ueDcpXfG2DtcZyDjggVbooA+E/25/gD4rivo7jxfNNqXw+u9Xt7eTxZ4WtLZfEuk209vd6UtrqNpdrNFqEHl6pcAXNvsnjaRWFvJhmP274W8Maf4I8M6do2kWdvp2laRaxWVlaW6BIrWGNAkcaKOAqqoAA6AVfooA5X44fB/Sf2gPhD4j8Fa79qGkeJrCXT7prWYxTIjjG5GHRgcEZBBxgggkH5L+H3/AATK13WPilZj4zXUfxOnXRbrTrn4h6Tq934e1PXrWa4E8ukavpsUhhntmZ2CGJwixJ5PlRp9/wC3qKAGxxrDGFVQqqMAAYAFeQ/tz/tI/wDDLv7Pt3rlu+mR61q9/Z+HdFfU777BYQ319OlvDLcXJilEMMZcyu5jb5YyApJAPsFVda0Wz8SaRc6fqFpbX9hexNBcW1xEssNxGwwyOjAhlIJBBGCDQB8Y/smfse3njvxLod38ULPxvfXvw+CSS6P48mXxPbjVGET/ANpaNrRfzntpHgDtbzFlVkg/cWzIuftiue+Ffwp8PfBHwJZeGPCmlW+ieH9M8wWdhb7vItFeRpCkaknZGGY7UXCoMKoCgAdDQByPxz8LeJPG/wAM7zSPCeuf8I1q+oT2sDaogBmsrQ3MX2t4NyOouPs3niIspUSmMkYBr5F/4Jt/s1av48+I978Tfiz4RM/jLw75Vro+ua/4bOkeIkuGicXMFy8bJBqSWqskEF+YFZx5xRirkt90UUAFfKX/AAVo8aapZfBjRfCa3Fn4b8IeNb6S08V+LtW8Pza3onh+xihaUR30UU8TRwXMyxQPLIfIWJphIV3Ka+raR0EiFWAKkYII4IoA+fv2Dv2dtO+FfhCTXLfw7ovhJtWQC30bw3rzar4UhjPzC80lHRPskNyrIzQxKkeUU7WOZH+gqh0+wg0mwhtbWGK2traNYoYYkCRxIowqqo4AAAAA6YqagDwf9sv4RfEPxz4QvD4P1CfXLS5mgnudAOtS+Hr6AQfMkml6lagNDceYA5S7E0MpUITChcnA/wCCdvhDS9Xg8YePrvWfFfiPx/q15H4e8QXHirQ7DTNb0j7Am2PT5xZRpDIU80yGWMvHL5wZDs2AfS9R29pFaB/Kiji8xzI+xQu5j1Y46k+tAElch8bPgR4V/aI8FHQPF2ljUrBZ0u7d0nktrrT7lM+XcW1xEyy286bjtlidXXJweTXX0UAeUfsx/CLxf8Gb3xZpfiHxBH4t0Vr2GXQNYvIYl124g8hQ8d/JFHGk7RuNscpXzGQDzCzDe3q9FFAH5zf8FPfGHjHxd8d9A8C+JdP0GHw74pvLnTfCVlY6xcaD4ruA/wDZ2ny3djfxzPDcSOdUuHfT57VoTbWTvMwHFfRv7A37Ckv7Hcvim+1LVtH1rXPEkdpY3F7p2l/YDqUNpJdyR3l4NzCW/me9maV12RhRDHHGiRKK+imjV2UlQSpypI6HpxTqACvkn9tL9in4h/GrW/FdzpHizTtX8PeLZdKj/wCEX1Tw9Z39vD9ndVKzyXrSw/YFzNcPHb2qXjyuQtyoCBPraigDG+H3w70H4TeDbDw74Y0bTPD+haXGYrTT9Ptlt7a3UksQqKABliSfUkk8mtmiigD891+D/iT9ov8AaK0Hw98TtA+Inii9XxRqsninSfEfh5ZfBun6SEvGsL/RtSSFVt5gRYxKsNx9odZphcRZzIn314Z8M6f4L8N6fo+kWNrpmk6TbR2dlZ2sQigtII1CRxog4VVUAADgACr1FAHKfHPxprPw5+DXinXvDvh+88V6/pGl3F3p2j2gUzalcJGTHEoZlHzMAD82cZxk4B+Mf2a/gjP+2R8QdX8R+IvGemeLfD2uWsMHi8+GLi98KT3l7biIDSdf8PztMVkWM7DIJYJnhjSGZHj2lvvmoYNOt7W7nnjghjnuSpmkVAHmKjA3HqcDgZoAmrx/9vf4c3/xS/ZE8caVo3h9fE2vf2e11pNiJ3gn+1xESRSW8iSxMlwjLviKyxnzFQeYgJYewUUAfAX7Cv7NWi/Ff9pDX/EutWvivx3pPhvTNFa18W+NvDmo+GPEup6rbyTFbTU4PLtbXVjYrFBJHcy2peJ50Cu7IXH37RRQBx3xl8Aa7438Ps3hnxKfDevW0EqWclzam+02V32j/SrUPGZ0wpAAkQjeSGBxXy1+yH8Al0P9tjVZfHPh6fw/4w8M6THqeh6TYfZL/wALQRPZ2mjtfaZc+Sl7ATb6dFEbW52+X5s+wzK29ftaigArwP8AbE/ZC8R/Hbxd4T8YeA/HbeA/GPhQvbStcWLX+m+INNeWK5k026iEkbrFLcWtqXeJ1cxpJGdyyEV75RQB84/sI/sR6D+zpo0Wrv4Ofwb4ihF7ZQ6Nb+KrvXdF0WKe4Es50wTbfIhuHjjkK+WjAKiEBUAr6OoooA+Lf24/jV4i+KX7SUHws8IWviq+tPh/YW3inxda+EfGh8PeKb2K6S7hthp8JEYvEt3iWeZGuEjbfDGVmYmMe1/sefsz6T8FfD9/4ibydW8WeNGF9qev3GgJo2ranGxMkQvYEwi3I8xjKY44VeRnYxKxau8+JHwO8I/F7U9AvvEnh/TdW1Dwrfx6po15LFi60u5RgRJDKMPHnGGCkB1JVgykg9XQAV8j/wDBTXwx8VZ7O01fwnrPiMeGYxa6dLo2heHYvEX2ppftjXb6hpzxM15bOsdjbIkbp5f2q4lcgRqy/XFFAHkP7E37M+i/sx/A3TtOsPCfh3whrWsxRan4hstEWQWSag8KCVIRJJIywoV2RxhysaKFXCgV69RRQB+d3x30a7/aj/b11nTfFfhzwVqV14XkfRfCngvxPBdeH/EF5poW2mn8RaBrSSuhuBMJQVtkjdY4YhLLC2M/enw18BW/wx8EadodtdX+oJYRCNry+kEt3eN/FLNIAPMlY8s5GWJJOSa1rrTbe9uLeWa3hlls3MsDugZoHKshZSfukqzLkdmI6Gp6AIdRtXvtPnhjuJrSSaNkWeEKZICRgOu4MuR1G5SMjkEcV8P/ALXnhH4jfCrxddeIvEvi7xhpfgmawj0W88beFmhv1t7Egof7c0G7SS1bDSO32/TkVwX/AHkCQoQfuao7u0iv7dop4o5om+8kihlbvyDQBg/CT4W6J8EPhf4f8H+G7OLT9B8M2EOm2FvGiqI4okCLwoAycZJAGSSe9dFRRQAVg/E/4laP8HvAGq+Jteuls9J0e3a4uJD1IHRVHdmOFUdyQO9L8R/iZoPwi8IXeveJdUtNH0myXdLcXD7R7Ko6sx7KoJJ6A14R4S8Ka3+29460zxf4t0270P4YaFOLzw74evF23Guzj7l9eJ2jHWOI9c5PB+bvwmEU17atpTW77/3V3b/DdnJiMQ4v2VLWb2Xbzfl+eyOl/Yw8A6vNp+v/ABK8V2zWniz4lXCXzWr/AHtK09F22lr7FYzubpy/IyK9i0v/AI/tR/6+B/6Kjq7VLS/+P7Uf+vgf+io6wxWIdeq6j0v07JaJfJaGuHoqlTUF/wAO+r+b1I9F/wCQlq//AF9r/wCiIa0ar2Vh9jubuTdu+1TCXGMbcRomPf7mfxqxXObHG/Gr4BeFf2gvDK6Z4o0tL1IH821uUYxXVhJ2khlXDIwIHQ4OOQRxXltv4S+Of7PQ8rQtR034w+GoeIrPWrgafrsC9lF1gxTf70gDHivoSiu2hjqlOHspJSh2lqvl1XyaOWrhITl7RXjLut/n0fzTPBE/b0s/Dn7vxh8Ofij4RnTiSSbQXvbTPfZNAXDD3wKlT/gpJ8JCPm1nXEPdW8Nalkf+QK92orT2+CesqTXpPT8Yyf4keyxS0VRfOP8AlJfkeFf8PIvhH/0HNa/8JrU//kej/h5F8I/+g5rX/hNan/8AI9e60Ue1wP8Az7n/AOBr/wCVj5MX/PH/AMBf/wAmeFf8PIvhH/0HNa/8JrU//kej/h5F8I/+g5rX/hNan/8AI9e60Ue1wP8Az7n/AOBr/wCVhyYv+eP/AIC//kzwr/h5F8I/+g5rX/hNan/8j0f8PIvhH/0HNa/8JrU//kevdaKPa4H/AJ9z/wDA1/8AKw5MX/PH/wABf/yZ4V/w8i+Ef/Qc1r/wmtT/APkej/h5F8I/+g5rX/hNan/8j17rRR7XA/8APuf/AIGv/lYcmL/nj/4C/wD5M8K/4eRfCP8A6Dmtf+E1qf8A8j0f8PIvhH/0HNa/8JrU/wD5Hr3Wij2uB/59z/8AA1/8rDkxf88f/AX/APJnhX/DyL4R/wDQc1r/AMJrU/8A5Ho/4eRfCP8A6Dmtf+E1qf8A8j17rRR7XA/8+5/+Br/5WHJi/wCeP/gL/wDkzwr/AIeRfCP/AKDmtf8AhNan/wDI9H/DyL4R/wDQc1r/AMJrU/8A5Hr3Wij2uB/59z/8DX/ysOTF/wA8f/AX/wDJnhX/AA8i+Ef/AEHNa/8ACa1P/wCR6P8Ah5F8I/8AoOa1/wCE1qf/AMj17rRR7XA/8+5/+Br/AOVhyYv+eP8A4C//AJM8K/4eRfCP/oOa1/4TWp//ACPR/wAPIvhH/wBBzWv/AAmtT/8AkevdaKPa4H/n3P8A8DX/AMrDkxf88f8AwF//ACZ4V/w8i+Ef/Qc1r/wmtT/+R6P+HkXwj/6Dmtf+E1qf/wAj17rRR7XA/wDPuf8A4Gv/AJWHJi/54/8AgL/+TPCv+HkXwj/6Dmtf+E1qf/yPR/w8i+Ef/Qc1r/wmtT/+R691oo9rgf8An3P/AMDX/wArDkxf88f/AAF//JnhX/DyL4R/9BzWv/Ca1P8A+R6P+HkXwj/6Dmtf+E1qf/yPXutFHtcD/wA+5/8Aga/+VhyYv+eP/gL/APkzwr/h5F8I/wDoOa1/4TWp/wDyPR/w8i+Ef/Qc1r/wmtT/APkevdaKPa4H/n3P/wADX/ysOTF/zx/8Bf8A8meFf8PIvhH/ANBzWv8AwmtT/wDkej/h5F8I/wDoOa1/4TWp/wDyPXutFHtcD/z7n/4Gv/lYcmL/AJ4/+Av/AOTPCv8Ah5F8I/8AoOa1/wCE1qf/AMj0f8PIvhH/ANBzWv8AwmtT/wDkevdaKPa4H/n3P/wNf/Kw5MX/ADx/8Bf/AMmeFf8ADyL4R/8AQc1r/wAJrU//AJHo/wCHkXwj/wCg5rX/AITWp/8AyPXutFHtcD/z7n/4Gv8A5WHJi/54/wDgL/8Akzwr/h5F8I/+g5rX/hNan/8AI9H/AA8i+Ef/AEHNa/8ACa1P/wCR691oo9rgf+fc/wDwNf8AysOTF/zx/wDAX/8AJnhX/DyL4R/9BzWv/Ca1P/5Ho/4eRfCP/oOa1/4TWp//ACPXutFHtcD/AM+5/wDga/8AlYcmL/nj/wCAv/5M8K/4eRfCP/oOa1/4TWp//I9H/DyL4R/9BzWv/Ca1P/5Hr3Wij2uB/wCfc/8AwNf/ACsOTF/zx/8AAX/8meFf8PIvhH/0HNa/8JrU/wD5Ho/4eRfCP/oOa1/4TWp//I9e60Ue1wP/AD7n/wCBr/5WHJi/54/+Av8A+TPCv+HkXwj/AOg5rX/hNan/API9H/DyL4R/9BzWv/Ca1P8A+R691oo9rgf+fc//AANf/Kw5MX/PH/wF/wDyZ4V/w8i+Ef8A0HNa/wDCa1P/AOR6P+HkXwj/AOg5rX/hNan/API9e60Ue1wP/Puf/ga/+VhyYv8Anj/4C/8A5M8K/wCHkXwj/wCg5rX/AITWp/8AyPR/w8i+Ef8A0HNa/wDCa1P/AOR691oo9rgf+fc//A1/8rDkxf8APH/wF/8AyZ4V/wAPIvhH/wBBzWv/AAmtT/8Akej/AIeRfCP/AKDmtf8AhNan/wDI9e60Ue1wP/Puf/ga/wDlYcmL/nj/AOAv/wCTPCv+HkXwj/6Dmtf+E1qf/wAj0f8ADyL4R/8AQc1r/wAJrU//AJHr3Wij2uB/59z/APA1/wDKw5MX/PH/AMBf/wAmeFf8PIvhH/0HNa/8JrU//kej/h5F8I/+g5rX/hNan/8AI9e60Ue1wP8Az7n/AOBr/wCVhyYv+eP/AIC//kzwZv8Ago18Orw7NJg8a+IJ/wCGDTvC188jH2DxqP1qGX9oX4t/FUeT4F+E914dgl4Gr+OLlbJYff7HEWmb8x717/RR9awsNadG7/vSb/JR/G4vYYiXx1NP7qt+fMeHeBP2M01Hxda+K/ih4gufiR4os28yzS6hEOkaS3X/AEe0HyBhx875Y4B4Ne40UVzYjFVa7vUe2y2S9EtF8jejh6dJWgt9+79Xuwqlpf8Ax/aj/wBfA/8ARUdXahtbT7NPcPuz9okEmMfd+RVx/wCO/rXObH//2Q=="/>
          <p:cNvSpPr>
            <a:spLocks noChangeAspect="1" noChangeArrowheads="1"/>
          </p:cNvSpPr>
          <p:nvPr/>
        </p:nvSpPr>
        <p:spPr bwMode="auto">
          <a:xfrm>
            <a:off x="4572000" y="-196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52" name="AutoShape 4" descr="data:image/jpeg;base64,/9j/4AAQSkZJRgABAQEAYABgAAD/2wBDAAIBAQIBAQICAgICAgICAwUDAwMDAwYEBAMFBwYHBwcGBwcICQsJCAgKCAcHCg0KCgsMDAwMBwkODw0MDgsMDAz/2wBDAQICAgMDAwYDAwYMCAcIDAwMDAwMDAwMDAwMDAwMDAwMDAwMDAwMDAwMDAwMDAwMDAwMDAwMDAwMDAwMDAwMDAz/wAARCADuAf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5oornVNSvwL+6t0t51iRIkixjyo2/iQnOWPepf7Fuf8AoL6h/wB8Qf8AxujRf+Qlq/8A19r/AOiIasaxrFr4f0q5vr65gs7KziaaeeZwkcKKMszMeAABkk0JNuyDbVlf+xbn/oL6h/3xB/8AG68z+MH7Uvgj4I6qumav4zvrnXpeItG023jvtRlY9B5MURZc9t20e9cPH428b/tx3csfhC/1DwD8KFcxP4hjTy9X8SAHDfYww/cQ8H96RuPGB95R678GP2cvBn7P+lG28LaFaWEkv/HxeMPNvLxupaWZsu5J55OOeAK9R4Wjh9MU25fyrp/ietn5JN97M4FiKtb/AHdJR/mfX0Wl/W6Xa55Wn7RnxT8YfvPCnwf8cSWjfdn8R6lp2iN9TE0bv+lOPjz9otjkfDzQVHofFduSP/JWvoqio+u0VpGhH5ub/wDbv0K+q1XvVl/5L/8AInzr/wAJ1+0X/wBE98P/APhVW/8A8i0f8J1+0X/0T3w//wCFVb//ACLX0VRR9ep/8+If+T//ACYfVJ/8/Zf+S/8AyJ86/wDCdftF/wDRPfD/AP4VVv8A/ItH/CdftF/9E98P/wDhVW//AMi19FUUfXqf/PiH/k//AMmH1Sf/AD9l/wCS/wDyJ86/8J1+0X/0T3w//wCFVb//ACLR/wAJ1+0X/wBE98P/APhVW/8A8i19FUUfXqf/AD4h/wCT/wDyYfVJ/wDP2X/kv/yJ86/8J1+0X/0T3w//AOFVb/8AyLR/wnX7Rf8A0T3w/wD+FVb/APyLX0VRR9ep/wDPiH/k/wD8mH1Sf/P2X/kv/wAifOv/AAnX7Rf/AET3w/8A+FVb/wDyLR/wnX7Rf/RPfD//AIVVv/8AItfRVFH16n/z4h/5P/8AJh9Un/z9l/5L/wDInzr/AMJ1+0X/ANE98P8A/hVW/wD8i0f8J1+0X/0T3w//AOFVb/8AyLX0VRR9ep/8+If+T/8AyYfVJ/8AP2X/AJL/APInzr/wnX7Rf/RPfD//AIVVv/8AItH/AAnX7Rf/AET3w/8A+FVb/wDyLX0VRR9ep/8APiH/AJP/APJh9Un/AM/Zf+S//Inzr/wnX7Rf/RPfD/8A4VVv/wDItH/CdftF/wDRPfD/AP4VVv8A/ItfRVFH16n/AM+If+T/APyYfVJ/8/Zf+S//ACJ86/8ACdftF/8ARPfD/wD4VVv/APItH/CdftF/9E98P/8AhVW//wAi19FUUfXqf/PiH/k//wAmH1Sf/P2X/kv/AMifOv8AwnX7Rf8A0T3w/wD+FVb/APyLR/wnX7Rf/RPfD/8A4VVv/wDItfRVFH16n/z4h/5P/wDJh9Un/wA/Zf8Akv8A8ifOv/CdftF/9E98P/8AhVW//wAi0f8ACdftF/8ARPfD/wD4VVv/APItfRVFH16n/wA+If8Ak/8A8mH1Sf8Az9l/5L/8ifOv/CdftF/9E98P/wDhVW//AMi0f8J1+0X/ANE98P8A/hVW/wD8i19FUUfXqf8Az4h/5P8A/Jh9Un/z9l/5L/8AInzr/wAJ1+0X/wBE98P/APhVW/8A8i0f8J1+0X/0T3w//wCFVb//ACLX0VRR9ep/8+If+T//ACYfVJ/8/Zf+S/8AyJ86/wDCdftF/wDRPfD/AP4VVv8A/ItH/CdftF/9E98P/wDhVW//AMi19FUUfXqf/PiH/k//AMmH1Sf/AD9l/wCS/wDyJ86/8J1+0X/0T3w//wCFVb//ACLR/wAJ1+0X/wBE98P/APhVW/8A8i19FUUfXqf/AD4h/wCT/wDyYfVJ/wDP2X/kv/yJ86/8J1+0X/0T3w//AOFVb/8AyLR/wnX7Rf8A0T3w/wD+FVb/APyLX0VRR9ep/wDPiH/k/wD8mH1Sf/P2X/kv/wAifOv/AAnX7Rf/AET3w/8A+FVb/wDyLR/wnX7Rf/RPfD//AIVVv/8AItfRVFH16n/z4h/5P/8AJh9Un/z9l/5L/wDInzr/AMJ1+0X/ANE98P8A/hVW/wD8i0f8J1+0X/0T3w//AOFVb/8AyLX0VRR9ep/8+If+T/8AyYfVJ/8AP2X/AJL/APInzr/wnX7Rf/RPfD//AIVVv/8AItH/AAnX7Rf/AET3w/8A+FVb/wDyLX0VRR9ep/8APiH/AJP/APJh9Un/AM/Zf+S//Inzr/wnX7Rf/RPfD/8A4VVv/wDItH/CdftF/wDRPfD/AP4VVv8A/ItfRVFH16n/AM+If+T/APyYfVJ/8/Zf+S//ACJ86/8ACdftF/8ARPfD/wD4VVv/APItH/CdftF/9E98P/8AhVW//wAi19FUUfXqf/PiH/k//wAmH1Sf/P2X/kv/AMifOv8AwnX7Rf8A0T3w/wD+FVb/APyLR/wnX7Rf/RPfD/8A4VVv/wDItfRVFH16n/z4h/5P/wDJh9Un/wA/Zf8Akv8A8ifOv/CdftF/9E98P/8AhVW//wAi0f8ACdftF/8ARPfD/wD4VVv/APItfRVFH16n/wA+If8Ak/8A8mH1Sf8Az9l/5L/8ifOv/CdftF/9E98P/wDhVW//AMi0f8J1+0X/ANE98P8A/hVW/wD8i19FUUfXqf8Az4h/5P8A/Jh9Un/z9l/5L/8AInzr/wAJ1+0X/wBE98P/APhVW/8A8i0f8J1+0X/0T3w//wCFVb//ACLX0VRR9ep/8+If+T//ACYfVJ/8/Zf+S/8AyJ86/wDCdftF/wDRPfD/AP4VVv8A/ItH/CdftF/9E98P/wDhVW//AMi19FUUfXqf/PiH/k//AMmH1Sf/AD9l/wCS/wDyJ86n4pftAaSN938KYdRjHJGneL7ESD6LLbKD+dFr+3HpHhm9itfiDp/xE+Gc0rCNbjW9KibT5HPZbqGN0P1O0V9FVDqGnwatZS211BDc286lJIpUDpIp6gg8EUfW8NLSpRS/wuSf4uS/APq9eOsKrf8AiSa/BRf4mP4durfxfo0Go6T4mk1PT7pd8NzaPbTQyr6q6xkEfQ1d/sW5/wCgvqH/AHxB/wDG68Q8XfscXfwv1i48T/BPU4/BmtM3nXWgy5fw/rR/uyQf8sWPQPFjHoM5rsf2dv2l7T42jUdI1HTrjwv458PER614fvGBmtSeksbdJYW4KyLxyM4yMzWwcXTdbDy5orfpKPqu3mtO9noOniWpqlXXLJ7dn6Pv5PX13O+/sW5/6C+of98Qf/G6foplR7uKWeS58mcKryBQ2DGjY+UAdSe1XqpaX/x/aj/18D/0VHXAdhHov/IS1f8A6+1/9EQ18+/ERZv22Pjre+BYZZV+F/gK4Q+KJImKjX9RGHTTww/5ZRcNLj+LC8fKa9A/aR+MT/Ab4IePfE0C+ZqFmVi0+PG7zbuWKCKBcd/3jrkegNaX7LfwXT4B/A7Q/DzN52pJF9q1W5Y7nu72X555Gbq2XJAJ7BR2r08I/q9F4v7TfLHyfWXqk1bzd+hwYhe2qrD/AGbXl6dF89b+St1O8sLGHS7GG2toYre2t0WKKKJAiRIowFUDgAAAACpCdoyaWvAv+CnFhrGq/sb67b6PgLNq+hpqxewlv4l0j+2LL+0zNbxOjzQfYftPmxq6lovMGRnNeZc7z26PxVpktlb3K6jYNb3cghglFwhSZySNqnOC2QRgc8Vfr8zv2jZtM+J37AXjDRLyx+EthcLc67png+/tvh3PEPGVj9ngLvoyJI5sr+aZvJjnQXG97ZZo4JFAA/R/wdfT6p4R0u5ubK4025uLOKWW0uHDy2rsgLRuw4LKSQT3INMDSooopAFFFFABRRRQAUUUUAFFFFABRRRQAUUUUAFFFFABRRRQAUUUUAFFFFABRRRQAUUUUAFFFFABRRRQAUUUUAFFFFABRRRQAUUUUAFFFFABRRRQAUUUUAFFFFABRRRQAUUUUAFFFFABRRRQAV45+1V8Ab/xxHY+NvBTx6b8TPB4M2lXPRdSiHL2E/TdFIMgZPyscgjJr2Oit8NiJ0KiqQ3/AAa6p+T6mVajGrBwn/XmvNHFfs9/G3T/ANoT4UaZ4msI5LVrkNDeWcv+t0+6Q7ZoHHUMjAjkDIwcc11Gl/8AH9qP/XwP/RUdeE+E4P8Ahn/9urU9Di/c+HPjBYSa3aRDhItXtQBdBR/00hKyMe7LXu2l/wDH9qP/AF8D/wBFR1tjqMKdRSpfBJcy9H0+TuvkZYSrKcLVPii7P1XX5qz+Z4D+1qn/AAlfxV+FnhJuYdY8ew6lcJ2lisbEXBQjuC20n6V9F186fHM/8ZvfBD/sL65/6ZY6+i60xmmHoRX8rfz55L8kiMNrWrPzS/8AJYv9WFI7hFJJAA5JPalryn9uc4/Y7+JP/Yv3X/os1yYel7WrGle3M0vvZ0Vqns6cqnZN/ceof2hbn/ltD/32Kmr+fHSZG/tW25P+tTv7iv6Dq+g4i4d/sr2f7zn579LWtbzfc8fJM6/tDn9zl5bdb738l2CiiivmT3QooooAKKKKACiiigAooooAKKKKACiiigAooooAKKKKACiiigAooooAKKKKACiiigAooooAKKKKACiiigAooooAKKKKACiiigAooooAKKKKACiiigAooooAKKKKACiiigAooooAKKKKACiiigDwT9upP+Eef4V+LI/kuPDfjrT0kkHUW11ut5l/EOv5V7dpf/H9qP8A18D/ANFR14l/wUbOP2d7Y9x4l0cg+n+nRV7bpf8Ax/aj/wBfA/8ARUdejiNcHRk+8l8tH+rOKjpiai8ov81+iPAfjn/ye/8ABD/sL65/6ZY6+i6+dPjn/wAnv/BD/sL65/6ZY6+i6Mb/AAcP/gf/AKcmGF/i1v8AEv8A0iIV5R+3R/yZ38Sf+xfuv/RZr1evKP26P+TO/iT/ANi/df8Aos1ll3+90v8AFH80aY3/AHep/hf5H4jaT/yFbb/rqn8xX9CFfz36T/yFbb/rqn8xX9CFff8AiJvh/wDt7/20+N4J2rf9u/8AtwUUUV+aH3YUUUUAFFFFABRRRQAUUUUAFFFFABRRRQAUUUUAFFFFABRRRQAUUUUAFFFFABRRRQAUUUUAFFFFABRRRQAUUUUAFFFFABRRRQAUUUUAFFFFABRRRQAUUUUAFFFFABRRRQAUUUUAFFFFABRRRQB4L/wUc/5N2t/+xk0f/wBLoq9t0v8A4/tR/wCvgf8AoqOvEv8Ago5/ybtb/wDYyaP/AOl0Ve26X/x/aj/18D/0VHXo1v8AcaX+Kf5QOKl/vVT0j/7ceA/HP/k9/wCCH/YX1z/0yx19F186fHP/AJPf+CH/AGF9c/8ATLHX0XRjf4OH/wAD/wDTkwwv8Wt/iX/pEQryj9uj/kzv4k/9i/df+izXq9eUft0f8md/En/sX7r/ANFmssu/3ul/ij+aNMb/ALvU/wAL/I/EbSf+Qrbf9dU/mK/oQr+e/Sf+Qrbf9dU/mK/oQr7/AMRN8P8A9vf+2nxvBO1b/t3/ANuCiiivzQ+7CiiigAooooAKKKKACiiigAooooAKKKKACiiigAooooAKKKKACiiigAooooAKKKKACiiigAooooAKKKKACiiigAooooAKKKKACiiigAooooAKKKKACiiigAooooAKKKKACiiigAooooAKKKKAPBf+Cjn/ACbtb/8AYyaP/wCl0Ve26X/x/aj/ANfA/wDRUdeJf8FHP+Tdrf8A7GTR/wD0uir23S/+P7Uf+vgf+io69Gt/uNL/ABT/ACgcVL/eqnpH/wBuPAfjn/ye/wDBD/sL65/6ZY6+i6+dPjn/AMnv/BD/ALC+uf8Apljr6Loxv8HD/wCB/wDpyYYX+LW/xL/0iIV5R+3R/wAmd/En/sX7r/0Wa9Xryj9uj/kzv4k/9i/df+izWWXf73S/xR/NGmN/3ep/hf5H4jaT/wAhW2/66p/MV/QhX89+k/8AIVtv+uqfzFf0IV9/4ib4f/t7/wBtPjeCdq3/AG7/AO3BRRRX5ofdhRRRQAUUUUAFFFFABRRRQAUUUUAFFFFABRRRQAUUUUAFFFFABRRRQAUUUUAFFFFABRRRQAUUUUAFFFFABRRRQAUUUUAFFFFABRRRQAUUUUAFFFFABRRRQAUUUUAFFFFABRRRQAUUUUAFFFFAHgv/AAUc/wCTdrf/ALGTR/8A0uir23S/+P7Uf+vgf+io68S/4KOf8m7W/wD2Mmj/APpdFXtul/8AH9qP/XwP/RUdejW/3Gl/in+UDipf71U9I/8Atx4D8c/+T3/gh/2F9c/9MsdfRdfOnxz/AOT3/gh/2F9c/wDTLHX0XRjf4OH/AMD/APTkwwv8Wt/iX/pEQryj9uj/AJM7+JP/AGL91/6LNer15R+3R/yZ38Sf+xfuv/RZrLLv97pf4o/mjTG/7vU/wv8AI/EbSf8AkK23/XVP5iv6EK/nv0n/AJCtt/11T+Yr+hCvv/ETfD/9vf8Atp8bwTtW/wC3f/bgooor80PuwooqjrniXTvDMUL6lf2WnpczLbwtczrEJZG+6iliMsewHJoAvUVRfxLp0evrpRv7Iao8JuFszOv2hogcFxHndtzxnGKvUAFFFFABRRRQAUUUUAFFFFABRRRQAUUUUAFFFFABRRRQAUUUUAFFFFABRRRQAUUUUAFFFFABRRRQAUUUUAFFFFABRRRQAUUUUAFFFFABRRRQAUUUUAFFFFABRRRQAUUUUAFFFFAHgv8AwUc/5N2t/wDsZNH/APS6KvbdL/4/tR/6+B/6KjrxL/go5/ybtb/9jJo//pdFXtul/wDH9qP/AF8D/wBFR16Nb/caX+Kf5QOKl/vVT0j/AO3HgPxz/wCT3/gh/wBhfXP/AEyx19F186fHP/k9/wCCH/YX1z/0yx19F0Y3+Dh/8D/9OTDC/wAWt/iX/pEQryj9uj/kzv4k/wDYv3X/AKLNer15R+3R/wAmd/En/sX7r/0Wayy7/e6X+KP5o0xv+71P8L/I/EbSf+Qrbf8AXVP5iv6EK/nv0n/kK23/AF1T+Yr+hCvv/ETfD/8Ab3/tp8bwTtW/7d/9uCiiivzQ+7Cvlf8A4Kuap4d1X4Iw+CNU8MwavrHxKgvfDdlrF14dl1W18KW08IW8v5GjikZCkZXy41w003lLlUDyR/VFQX+qW2lRB7q4gtkY7Q0sgQE+mTRa+gXtqfGnjK58EfEH9uX4UeH9P0e90uT4dzWniK58WXHh26W+8SXU2lTWVnYJd+R8yi3uPNuJJHCrshhwS0oh+0qo2nibTb+4WKDULKaV/upHOrM3fgA1epu63ErdAooopDCiiigAooooAKKKKACiiigAooooAKKKKACiiigAooooAKKKKACiiigAooooAKKKKACiiigAooooAKKKKACiiigAooooAKKKKACiiigAooooAKKKKACiiigAooooAKKKKAPBf+Cjn/Ju1v8A9jJo/wD6XRV7bpf/AB/aj/18D/0VHXiX/BRz/k3a3/7GTR//AEuir23S/wDj+1H/AK+B/wCio69Gt/uNL/FP8oHFS/3qp6R/9uPAfjn/AMnv/BD/ALC+uf8Apljr6Lr50+Of/J7/AMEP+wvrn/pljr6Loxv8HD/4H/6cmGF/i1v8S/8ASIhXlH7dH/JnfxJ/7F+6/wDRZr1evKP26P8Akzv4k/8AYv3X/os1ll3+90v8UfzRpjf93qf4X+R+I2k/8hW2/wCuqfzFf0IV/PfpP/IVtv8Arqn8xX9CFff+Im+H/wC3v/bT43gnat/27/7cFFFFfmh92FfFH/Bcj/k3Pwp/2Mi/+ks9fa9fFH/Bcj/k3Pwp/wBjIv8A6Sz173C//I1o+v6M8fP/APkX1fT9T48/4Jdf8n3+Af8Arref+kNxX7NV+Mv/AAS6/wCT7/AP/XW8/wDSG4r9mq9zxA/5GEP8C/8ASpHlcG/7lL/E/wAohRRRXwp9aFFFFABRRRQAUUUUAFFFFABRRRQAUUUUAFFFFABRRRQAUUUUAFFFFABRRRQAUUUUAFFFFABRRRQAUUUUAFFFFABRRRQAUUUUAFFFFABRRRQAUUUUAFFFFABRRRQAUUUUAeC/8FHP+Tdrf/sZNH/9Loq9t0v/AI/tR/6+B/6KjrxL/go5/wAm7W//AGMmj/8ApdFXtul/8f2o/wDXwP8A0VHXo1v9xpf4p/lA4qX+9VPSP/tx4D8c/wDk9/4If9hfXP8A0yx19F186fHP/k9/4If9hfXP/TLHX0XRjf4OH/wP/wBOTDC/xa3+Jf8ApEQryj9uj/kzv4k/9i/df+izXq9eUft0f8md/En/ALF+6/8ARZrLLv8Ae6X+KP5o0xv+71P8L/I/EbSf+Qrbf9dU/mK/oQr+e/Sf+Qrbf9dU/mK/oQr7/wARN8P/ANvf+2nxvBO1b/t3/wBuCuR8F/Hfwl8RPiV4t8H6JrdtqPiPwIbVdesolfdpxuUd4AzEbSWWN+FJwVIODxXT6pFcT6ZcJZzR2128TLBNJF5qROQdrMm5dwBwSNwzjGR1r5c/YX/Y9+I/7Mfx/wDGd74p8SeFfE/h/VvCui2Canp+gS6ZeavqUN7q1zd3M4e+uMSM988sjbQsj3I2eWImV/zQ+7Pqqvij/guR/wAm5+FP+xkX/wBJZ6+16+KP+C5H/JufhT/sZF/9JZ697hf/AJGtH1/Rnj5//wAi+r6fqfHn/BLr/k+/wD/11vP/AEhuK/Zqvxl/4Jdf8n3+Af8Arref+kNxX7NV7niB/wAjCH+Bf+lSPK4N/wByl/if5RGzTJbwtJIyoiAszMcBQOpJrlfgl8cfCn7R3w2svF/gnWYNf8N6jLcQ219DG6JM8E8lvKAHVW+WWKRc4wduRkEGsj9qj4P618ffgbrHhDQvENj4ZuNbMMN1d3mmSajBPZiZGubV4o57d9s8IkhZllVlWVipBANcp+wB8GfGvwH+Buq6F47ufD9zqs3jPxLq9r/Y+ntZW6Wl7rV5eQnY1xP98T+YF3jy0kSJgzRtI/wp9ae3UUVyHx1vp9H+F2q6hH4wtPAdtpkLXt9rtzaxTpp9rGpeV8SkRrhRnc4YAA/KeoAOvorzP9jfx94u+KX7L3gnxF46sU07xVrGmpdXsK2j2mQxJjkaByWhd4vLdomJMbOVP3a9MoAKK5b4s/G3wj8CPD8OqeMvEekeGtPuZ/s0M2oXKwrNLsZ9iZ5YhEdyBnCozHhSR0GjazaeItItdQ0+6t76wvoUuLa5t5RLDcROAyOjqSGVgQQQcEEUAWaKK434rftDeBfgZcabF4y8XeH/AAxJrDMLNdSvo7c3AQoHYbiPkUyRhnPyqZEBI3DIB2VFFFABRXG+L/2hvAvw/wDiFpXhPW/F3h/SvEut+WLHTbq9jjubjzXaOLCE5/eOrImfvsrKuSCK7KgAoorjW/aG8Cp8XF8BHxd4fHjRhldF+3R/bCfK8/Z5ec7/ACf3uz73l/PjbzQB2VFFFABRXG+FP2hvAvjr4j6n4Q0bxb4f1PxRowka90u2vUkubcROscuUBz+7d0R8fcZ1VsEgV2VABRRXG/Cz9obwL8b7/VLXwf4u8P8AiW40UoL6PTr1LhrcOXVHIUn5GMcgVx8rGNwCSpwAdlRRVfVtWtdB0q5vr65t7KysomnuLieQRxQRqCzO7HAVQASSTgAUAWKK5X4S/HDwf8eNDuNS8G+JNH8TWNncfZbibT7lZhby7FkCPg5UlHRwD1V1YZDAnqqACisrxt440f4beFL7XfEGqWGi6NpkfnXd9ezrDBbp0yzsQByQPckDvVb4b/E/w98YfCUGveFtZ07XtHuHkiju7KcSxl43MciEjo6OrKynBVlIIBGKAN6iiuf+JnxV8N/Brws2teKtb07QNKWVIPtN7MI1eRzhI1zyzseAq5J7CgDoKKzfB/jHSfiF4W0/XNB1Kw1nRtWgS6sr6ynWe3u4nGVkjdSVZSDkEHFaVABRXI/F349eC/gFo9tf+NfFOh+FrO8kaKCXUrtLdZWVS7bdx5CorMx6KqliQATXVWd5FqFpFPBLHPBOgkjkjYMkikZDAjggjoaAJKKK8E/bu+JnjX4QeE9C1jwV4hsIdbvNYsdJ0rwzNpS3TeKrue5RXtzJvDoi24nkZ4wvlLE8rsUjZaAPe6KKKACiuN8U/tDeBfBHxI0zwfrHi7w/pvijWRGbLS7m+jjurjzGZYsITnMjI6pn75RguSpx2VABRRXGx/tDeBZvi43gJfF3h9vGaAk6KL6P7YCIhMV8vOd4iYSbPvbCHxtOaAOyooooAKK43wd+0N4F+IXxA1Xwpofi7w/q3iTRPMN9ptrexy3Fv5cgilygOf3chCPj7jkK2CcV2VABRQTiuN+FH7Q3gX47S6kngzxb4f8AE76OYxeLpt6lwbcSbvLc7SfkfZJtcfK2x8E7TgA7KiiigDwX/go5/wAm7W//AGMmj/8ApdFXtul/8f2o/wDXwP8A0VHXiX/BRz/k3a3/AOxk0f8A9Loq9t0v/j+1H/r4H/oqOvRrf7jS/wAU/wAoHFS/3qp6R/8AbjwH45/8nv8AwQ/7C+uf+mWOvouvnT45/wDJ7/wQ/wCwvrn/AKZY6+i6Mb/Bw/8Agf8A6cmGF/i1v8S/9IiFeUft0f8AJnfxJ/7F+6/9FmvTda1m18OaNd6hfTJbWVjC9xcTP92KNFLMx9gAT+FfP/7Wn7QHhj4ifsyeOdE0afVr/VNV0a4trSBNFvQZpGQhVBMIHPuaxwElHFU5S25l+Zri03QmlvZ/kfjzpP8AyFbb/rqn8xX9CFfg5p3wD8cQ6hA7eEPEoVZFYn+zZeAD/u1+zF7+198P9NtzLcavfwRAhS8mi3yqCSABkw9yQB7mvuOPcXQruh7GalbmvZp/y9j5Pg/DVqSq+1i435d013Op+KXxY8PfBTwdP4g8UalHpGj2zpHLcyI7qjOwVRhATySB0rzrwt/wUL+DfjXxNp+j6X45sbvUtVuY7O0gW1uQZpZGCIoJjAGWIHJxzXk//BSb4saP8av2T9Z8P+FxrOr6xc3dpJFbR6NeIzqkysxy0QHABPWvgn9m74S+K/Bf7Q3gTWNU8L+I7TTdK8Q2F5dztpk5EMUdxG7sQFJOFBPAzxXkZPk+XYnBTr4mtyzTdlzRV7JW0ep6OZ5njaGKjRoUuaLtd2b6+Wh+2tfFH/Bcj/k3Pwp/2Mi/+ks9fRl1+174AsjEJtXv4jM4ij36LfL5jnJCjMPJ4PHtXy5/wVl8bWn7QPwS8O6X4Ottb1u/s9cW6mhi0e7QxxeRMu7LxqOrKPxrzuHKkKeZUZ1Gkk93otmd2eQlPAVIwV2109T5T/4Jdf8AJ9/gH/rref8ApDcV+zVfjx+wD4G174R/td+DvEXiLw/4h0zRtOkuWubp9LuGWINaTIuQqE8syjgd6/T2X9rvwDDPHE+ragss2fLRtFvg0mBk4Hk84FexxziaVbHQlRkpLkWzT6y7HmcJUKlLCSjVi4vme6t0Re+NX7TfgX9nZtOHjPxDb6EdWEhtPNhlk87y9u/GxWxjevX1rP8AhB+2J8Nfj34pk0Xwj4qtda1SK3a7e3jgmQrErKrNl0UcF1HXvXxh/wAFedVP7RFx4BPgzT9c10aSt+LvytIuo/J8z7NszvjXOdjdPSuG/wCCVul6h8BP2kb7WvF2ja/ouly6DcWiXEulXLhpWmgZVwiMeQjHp2rCjk+XSyr63KtarZ+7zR3TaWm+xtUzPGxzH6tGl+7uves+3fY/VSuH/aC/Z68NftOfD9fDHixNVl0hb621HZYapcae7TW8olhJeB0Zgsiq+0kruRTjIFZn/DX3w/8Atv2b+17/AO0bPN8r+xb7fszjdt8nOM8Zr5o/bI/bx+KHhX4p2lt8JtKl1nw22mRyTzzeHblmW6MkodcuEONgjPTv1r57BYR4mr7JSjHzk7L7z2sViVQp+0cW/RXf3H2V4D8F2/w98KWmj2t3q99BZhgs+qajNqF3JuYsd88zNI/LYG5jgAAcAVsV8bfsTftzeOvF2q+IF+MFhPoltBFAdMaDw9dJ5rkv5gOxX6AJ1x1r36P9rvwDLcyQrq1+00QVpIxot8WQNnBI8nIzg4+hqcXhnh6rpSkpW6xd1948NXVamqiTV+jVn9xyH7UFrrHg39ov4WfEGDw1r/ivw/4bsdd0rULTRbUXd3az3qWbW1wIcgsv+izQllzt+1AthN7L0n7DHws1j4H/ALG3ww8IeIIEtNb8OeGbGwvbWOVZUs5UhUNArr8rLGfkBHBCDHFaH/DV/gb/AKCOqf8Agiv/AP4zR/w1f4G/6COqf+CK/wD/AIzXMbno1fIf7dfw88UXnxF8fTab4L1rxpZ/En4S3ngbSlsIUlistTaW5PlXJZgIIZ1uoiZm/dgWjbiDsDe42/7XfgG6eVYtWv5DA/lyBNFviY2wDtP7ng4IOPcVL/w1f4G/6COqf+CK/wD/AIzQFzsvBGiz+GvBekaddXBu7mwsobaac/8ALZ0RVZ/xIJ/GtSvOf+Gr/A3/AEEdU/8ABFf/APxmo7X9rvwDfReZDq2oTJuZNyaLfMNykqwyIeoIIPoQabd3cSVlY+ev2l/hD4w174s/FTw7ZeE9b1RvinqvhC/0TXbeJGsNMhsLm3N0J5S37lrb7PJcqpH7wzqI9z7gv2fXnP8Aw1f4G/6COqf+CK//APjNB/aw8DAf8hHVP/BHf/8AxmkM9Gr4wg+EPjCf45r4XfwnrayQfGd/iE3iYxJ/ZraSbFtrCfdkzZYWPk48wAFtvlfPX0Laftd+AdQtIp4NW1CaCZBJHJHot8ySKRkMCIcEEd6k/wCGr/A3/QR1T/wRX/8A8ZoWjv8A13/QN1Y9GorzW8/a78A6faSzz6tqEEECGSSSTRb5UjUDJYkw4AA6mpP+Gr/A3/QR1T/wRX//AMZoA+df2WvhB4w074o/CrRdT8J63o8nwmu/Fs+ua3dRItlqov7qT7N9nlDEz/aRKLpto/dmLEm2Tap+0K85/wCGr/A3/QR1T/wRX/8A8ZqK8/a98AadB5txq9/BHuVN8mi3yruYhVGTD1JIA9SRQB2XxE0K78U/D/XdMsLj7Hfajp9xa29xkjyJHjZVfI54JB/CvmD9hb4e+JT8RvBWqaj4L1vwRaeAfhRYeB9Rh1KFIRdakksTPFBtY+bDbi3bEy/u2+1DYzYfb7l/w1f4G/6COqf+CK//APjNH/DV/gb/AKCOqf8Agiv/AP4zQtHf+uv+YPVW/rp/kejV5P8At1/DTWvjH+xt8TPC/hy1F/rmueHby1s7IyrENQkaM/6MWYhVEvMeWIX5+TjNXp/2u/ANq8SyatqEbTv5cQbRb4GRsFtq/ueThScDsD6VJ/w1f4G/6COqf+CK/wD/AIzQBxv7Lml6t4q/aB+KnxDn8Pa54X0LxVb6LpunWesW32S8uZLKG48+5aHJZFJuUhBfBb7KSAUKM3vFec/8NX+Bv+gjqn/giv8A/wCM1G/7XfgGK6jhbVtQWaVWZIzot8GcLjcQPJyQMjPpkUAYn7dXg3WvF/wX0uXRNLu9dm8OeL/DviK60y1CtcXtpY6vaXU4jViA8iRxNIqZy7RKo5IqH9i7wpq2mwfEzxJqWkahoFr4/wDG1z4g0vTb+MQ3dtafY7O0V5Y8ny2me1kn2N8wE43hX3KOl/4av8Df9BHVP/BFf/8Axmj/AIav8Df9BHVP/BFf/wDxmhaf16f5A9f69f8AM9Grw79sTRdXtfGvwa8YWOiat4i0rwD4vn1PWbPS7f7TeR282i6nYpcRwg7pTHNdxZVAWCO7AHbXTf8ADX3w/N79m/te/wDtATzTF/Yt9vCZxux5OcZ4zUv/AA1f4G/6COqf+CK//wDjNAGN+wp8O9Z+GP7Nmn2GvafLo+o3+sa3rn9mysjSaXDqGr3l/BavsJTfFDcxxsFJUFCASBmvX685/wCGr/A3/QR1T/wRX/8A8ZqKH9r74f3FzLCmr37zW+PNjXRb4tHkZG4eTkZHTNAHA/tT2OteDf2mPA/jyDwfr/jbQLDwb4l8M3Flo9utzcRXt9PpE9tujZhiKVbC4iaU/LGWTeVVmYehfsd/C/Vvgf8Asj/C3wXr0sc+ueEfCOk6LqMkb71e4trOKGUhu4Lo3Pel/wCGr/A3/QR1T/wRX/8A8Zo/4av8Df8AQR1T/wAEV/8A/GaOlv6/rUPP+v60PRq8w+MP7I3hL43/ABM0Pxhq9x4stPEPhuyn0/TrrSPEl/pn2eGd0eYBYJUXLmOMM2NxCKCcDFS2/wC134BvN/latqEvluY32aLfNsYdVOIeCPSvi74r/wDBQr9oPTfih4it/DPhv7V4cg1O5j0ud/Dc5aa1ErCJiTg5KbTyB16V34DASxUnGM4xt/M7fccmMxiw8U5RlK/8qufo0BgUtfOn7K/7Zj+I/gtp138SvtuleLnlnF1bRaBeKqIJWEZwsbDlNp6969Asv2vvh/qVsJrfV7+eJiQHj0W+ZSQSDyIccEEfhXLWpOlUlTbTs7XWq+TN6VT2kFNJq/ff5nz3+0D8IfGGtfF34m+GrTwnrepN8S/GHgzxDo2vQRI2n6baabPppuxPMW/cvbmwnnRCMyNcoI9xL7fs+vOf+Gr/AAN/0EdU/wDBFf8A/wAZpG/ay8CopJ1LUwAMknQ7/j/yDWRoej18YaB8IfGD/HHSfDEvhPW4pNF+M+pfEKbxK0Sf2bJpM9le+UyT7stMftUdkYcbwEdiPLCs30La/tc+Ar22jmh1XUJYZVDxyJol8yupGQQRDggipP8Ahq/wN/0EdU/8EV//APGaFo7/ANd/0B6qx6NRXmt3+134B0+1knn1bUIYYVLySSaLfKqKOSSTDgAVJ/w1f4G/6COqf+CK/wD/AIzQB87fsi/CHxhpXxK+EWk6r4T1vRJPg/p3iez17WLuJEtNWlvbqEQG2kDE3AuQhumK/cKKsm2Qha+z685/4av8Df8AQR1T/wAEV/8A/Gaiu/2vvh/p6K0+r38Ku6xKZNFvlDOxCqozD1JIAHcmgDqPjF4WvvHPwj8U6JplyLPUtY0i7sbS4LFfImlhdEfI5GGYHI9K+dv2I/BXiK/+LGi+IL7wVrngXT/Cvwv0jwVdW2qQJA1xqEMzySRQhWbzIbYLgTD92/2k+WzYbHs3/DV/gb/oI6p/4Ir/AP8AjNH/AA1f4G/6COqf+CK//wDjNC0d/wCuv+YPVW/rp/kejUVxHhb9ovwh4y8R2mk2OpXJv79mS2in026thMyo0jKrSRqpIRHbGc4U+ldvQB4L/wAFHP8Ak3a3/wCxk0f/ANLoq9t0v/j+1H/r4H/oqOvEv+Cjn/Ju1v8A9jJo/wD6XRV7bpf/AB/aj/18D/0VHXo1v9xpf4p/lA4qX+9VPSP/ALceA/HP/k9/4If9hfXP/TLHX0XXzp8c/wDk9/4If9hfXP8A0yx19F0Y3+Dh/wDA/wD05MML/Frf4l/6REzvGHhe28b+EtU0W98z7Hq9pLZT+W21/LkQo2D2OGOKvQRC3hRF6IoUZ9BT68p/bEvvF+qfA7xD4d+Gmo6Vb/EjV7AtpdvPqaWV21sJYku5bZir7Z0hkYROyGNZnh3kKTXnHaerVkeOvBNl8Q/DUmlah532WWWGZvKba26KVJV5wf4kXPtmvnz4I/tGfFrU/wBpfQPDPjXQvCuj6R4x0PUNatfDcJeXxJ4OtrWaGKCXU7lLia2n+0+YQREqCORSiPcBHkX6aoAKK8W/bJ8S+OE8H6fa/DSEa5rWj6zp2reI9F03VYLPXLnRUleSSOz84iISTvAIv3zxK0X2gLIrhSMP9lr48/FDxZ8dPEfgv4j2Xgb7VZaBY+IjH4a8/f4Ye6klVdKvnkkdZ5wke9Z4/KDhXPkopQuAe3eLPBNl4zl0l7zzs6NqEepW/ltt/eorqN3HIw54+la9FfO37enxW8X+APBmm+KPh9pmseOv+FeavLe+J/DPhq7zql4v9mXLWkLxxnzHjF1LZSyQqPMeL5gsgBikAPomsvVvCVrrPiLStUm837Toxla32thf3ibG3Dvx0rwn9gL9o/xX8fI/F0Ova14c8a6XoclmdP8AFWheH7zQrS+lmjd7ixa1upZXE1qypucPgi4jVlWRJBX0VQAUV8q/t4/Hnxv8Hdc8M+NvBkV54h8IafBqGhalLpaS6lZeHtVmu7K3j1HU7S2YT3FnZwjUDJHGco6jcFJWWH0H9hb45eIfj38JtT1LxBd6Hro03Wp9N03xLounz6fpviu0SOJ1voLeZ5HjG+SSBh5jqZLaRkYoy0AeonwTZHx6PEf77+0Rp503737vyvM8zpjruHXNbFFfHH7YH7Rvjn4S/GDTvE/hzU2Hw28Z6LYaTpvjOK0m17w34NmW4vJ7+9v7O1lRpDPEthDBOW8qNhJueNSwmAPsesvTvCVppnirU9Yj837Zq0UEM+Wym2HzNmB2/wBY2fwrhv2PPir4h+Nn7OugeJPFNnZ2us3zXUbyWdrNa2upRRXU0MF9DDMTLFFdQxx3CRuWZFnVSzY3H0XVtWtdA0q5vr65t7KysomnuLieQRxQRqCzO7HAVQASSTgAUAWKK+H/ANpj9pL4lfAn4/eIBFrY8M+EPHEttqHh7x5qWiXnifwvp1hb6dCq6WbW0mj8i8nv3uZTO5VZYHjRXkdESL6z+AfjXW/iT8DPBviLxLojeGvEWu6HZahqmkNuzpd1LAkktudwDfI7MvzAH5eQDQBs+HfCVp4YvNWntvN361em/uN7ZHmGKOL5fQbYl49c1qVT17xDYeFtLkvtTvrPTrKIqr3F1MsMSFmCqCzEAZZgBzySB3r4G+OH7YPxn/Zk8feM9Ckj+w6tBqOq+JNFl17Q7/WtO+JEclxjS9C0ia2lVLCZbRI4ZEdWk+0HzRDIjyPIAfoLWX4Q8JWngjRjY2Xm+Qbq5uz5jbjvnnknfn03yNj0GK0YJGlgRmQxsygshOdp9Krax4i0/wAPC2+331nY/bbhLS3+0TLF58z52xpuI3OcHCjk4oAuUjp5iFT0Iwa/Pn4f/thfGn4WfEPw14A1+E23ibSNV03TNV0XXtDv7+8+Ict7fsNR1TSdTjl+zQWVvFKJ44jG/kxxvFKsCqpX9B6AMzwZ4VtfAng/StDsfM+xaNZw2Nv5jbn8uJAi7jxk4UZNadcp8YtXvU8D6ppGga3pGi+Ndd068t/DbX8i4a+EDmNxGeZFjba7BQflB4r4/wD2Zv2yPidf/Hvwf4EvtNv9JgtrtPDep+C/Eui39x4ms7SDTDJJr0utmVrW6ja7jaPcqtHIskeJRM3lkA+1/G3hK18feDNX0K/837DrVlNYXHlNtfy5UZG2nnBwxwa1KK8t/a4ute1z4I+KPDvgfUVTx7eaW11YWFrqSWWpXduksYuFtpCQYZXjLRRznCxSyxsWGM0AepVkeOfBNl8QvDx0y/8AO+zG5trr9021t8E8c6c4PG+Nc+ozXyn+xt+2r49+On7Rp0XUbaGPQ7221SW78N3fhfUNK134fra3McVkL65nkaK6a7ibfhVT5gxiaaNWcfYdABRXi/7ZXirxBafD1H8Frqmu6h4X1nTNX8RaD4evUi1290pZi8kUA3Kdz+Xu2ZUzRxTRKdzgV53/AME8P2vfHP7SfijWbbxJceH9ZsE0Wy1eSbS/Dt/osnhS/neVZtCu1u3YzzwhFPmARPjJkhQPHuAPpjxD4StfE1/o9zc+b5miXv2+22NgeZ5MsPzeo2zPx64rUor5u/b3+L/jL4b+GNM8X/D7TdV8dW/gC9vZfEPh7w7cNJeyXJ06X7EtxDCTNLbpPLC8sEYMhWSOQI4jKsAfSNZd/wCErXUfFmm6zJ5v2zS4Li2gw3ybZjEXyO5/dJj8a8Q/YE/aG8UfHrR/Fq67rPh/xppuhX8EGl+LdD0G60Oz1gSQLJLD9luZZWEtu52M6yMh3KpCyJIo+g6ACivk/wDbn+PXjb4T+JPD/jfwT9s1/wAHQ2t34evL3So5dW0/wxqct/ZwvqWpWVq4muoLW3S9JVD+7kjKvs8zzYvTP2G/jR4k+OfwZuNV8STaXqslnq91p+n6/pmnT6bZeJ7SIqI7+K2mZ5IlYlkI3urNCzoxjdKAPTF8E2SePX8R/vv7RfT100/N+78pZGkHGOu5jzmtikZtq5PAHJJ7V8Z/tc/tK+O/gz8arXXNG1iKx+HfjzTdNsdI8cy2M+veFfCKp9unvLi8tbWaMmW4P2CKGd5FhxJ99PLZJgD7NrH0bwTZaF4r1rWIPO+168YDc7myn7pNibRjjjrXJfsl/FHX/jT+zt4X8T+J9OttM1vVbd3nS2hmgt7lVldI7qKOb97HFPGqTpHJ86JMqsSwJrvNZ1mz8OaPdahqF1bWFhYwvcXNzcSrFDbxICzu7sQFVQCSScAA0AWaK+S/Hlp8U/2cPiFq3x01HXtR8XeF73UpLTxD4N0qWW9stJ8MowSy1Gwi2hmvIAGurkIuZku7iNfMNtbV9Zq25QfXmgDM8MeErXwkt+LTzf8AiY3st/NvbP7yQgtj0HHStSqmt67ZeG9PN1qF5aWNsHSLzbmZYo98jrHGu5iBlnZVA7lgBya+WfAVv8Vv2SviXoviTx7rep+NvD/xb1KO08UWdo8t7a+ANZuJtlibAbQ/9mFWhspPlGJI4LkqvnXLAA+sax/Angmy+HfhiDSNP877JbvLInmtubMkjStzgfxOfwrYrA+Jfiifwv4SuTp02hr4hvY5LbQrfVr37JbahqBidoIGcBmwxTnYrMFDEKcYoA36jurdby1kifO2VSjY9CMV8x/s/aP4/wD2Ovi3ongfxl4j8SfE3wx8Sg9zaeJLpHnm0TxCsL3F7aSAZ8qwuQk09sD8luySwZCtbqPqCgDP8J+G7fwZ4W03R7PzPsmlWsVnB5jbm2RoEXJ7nAFaFcN+0Bqet3Hw/vvD/g7XfD+h+PfEVtJb6FLqkwHkNlVmuo4sFpmt43MojA2syorMisWHmX7LsPij9mv4nz/BjxJe+J/F/hw2MmseCPFmpySX11LaIyLc6ZqFyQSbm3eVGikkIM0Eqj5nglZgD3Lxr4StfHvhDU9EvvN+xavayWc/lttfY6lWwecHBrUorzD9p3w/rPxb8Gv4B8L+JrPw5qniB4V1m6h1BrfVbDRWkK3c1mEBdZ3VTBHLlRE0vmBi0YRgD0+sjxn4JsvHdhaW1953l2WoWupR+W20+bbzJNHnjpvQZHcZryb9kXxh4v8ADGqa98KfH76nq/iDwIkMumeKJ4T5Xi3R5S62t1JIBsF7H5bw3KcEvGJQoSdAPcKACivGf2qPhtrv7S1rZ+BPDPjyXwXYw3Qu/FOoaFqZt/ENjGsbSWcdvtB8rzLgRyO7kBooHj2uJWK3f2SPi14p8e+EtV8P+P8ATW0/4g+BL0aPrk8Nq8Wn60divDqNmx4MFxEyybASYXMkTEmPJAPRdf8ACVr4j1XRLy483ztAvWv7XY2B5jW89ud3qNlxJx64PatSiigDwX/go5/ybtb/APYyaP8A+l0Ve26X/wAf2o/9fA/9FR14l/wUc/5N2t/+xk0f/wBLoq9t0v8A4/tR/wCvgf8AoqOvRrf7jS/xT/KBxUv96qekf/bjwL9ob/iV/tb/AAV1STi3i8S6jYFu2+40hVQfiVNfRVfPv7dehXbfBbUvFOmwtPqfw48R2Piy3jXq62qQmYfTyWlJ+le6eGfEdn4w8N2GrafMtxYanbR3dtKvSSORQysPqCKMT7+Eo1F05o/jzf8At34BQ93EVYPraX4cv/tper46+Jvwf8KfF39q628PfGi0TVNRvG1AfCzxvply+mXVnukWe40tLi3ZXttTtfJPlujK1xbK+dzR3Ar6E/aQ+OEfwN8BwzwWWqav4i8QXR0jw9pem2SXl3qV+0MsyokTzQRsEigmmffNEojgkJdcZr5I/Zb/AGe/FH7U3iHxtqnifVfCaeA/FrSDxNo2laLqPhrW9D8XWcsDQajFazzXH2C+RVV3ljuJFmKWsqbgTJJ5x2n1D+yL8HPGXwg8B6nF4/8AGmo+O/EeoarcSx3940LPbaej+VZW+YoYUZlt0R5GEa7p5Z26MK9Xpsa+XGBktgYyeprwr/goL+0vZ/s7/A68haDxLPqvim0v7KyOgXVra6haCOzmmmuIJLk+X50aIfLQB3eVo1CEFioB4/Yfs7aJ8W/2h9e0j4lHUdC/aH0jSYz4Z8feH7w6PeeIdGt5ZfKurVlDRq6PciO9s3SSDf5LtC0UsIr6U/ZZ+HPin4Y/A/RLDx34iPi3x1PEbvxDq+xES6vZCXkWMIiKIY8iKMbF/dxJkA5r51/Zk/ZVvtf8SW/h5r6O3+E3wg1f7d4EaG9aTxHo1+7xSzabcTnfsjsl+12ZRJJEnt77y2OYMt9m0AUfE2nXer+G9QtLDUJNJvrq2khtr6OFJnspGUhJQjgoxQkNtYEHGCMV8SaB+zxD8XNZ+Jl/piH4X/tiaMEvNR1rR9Qeyttdk+yR21heFXSZLvRrgWinyJ4pvIkFyg2zIZD3/wDwU/8A2ldG8D/DceArfxvo3hXxTr9xp08y6lf3+j2s+nNeDzLSTWLZGTSpL1YLi3hmlZSzeaI8spK3/wBlT9l221OXw5451C7+KemXXh2aYaDo3izUYb3VfDkTrJDd2DahG8sl/p85EEqLPNP81vDIsnCBAD334X+EbzwD8OdD0XUNa1DxJqGmWUVtdatfEfadSmVQHncD5QztltqgKM4AAAFV/jJaeIL74ZavH4U1rTfD3iXyQ2m32o24uLOOdWDIs6ZBMTkbH2kOFclSGAI6K5uY7K2kmmkSKKJS7u7bVRQMkkngACvlL9vT9oQeJPE0Pwb0qz0S8h8Qh7DxNceI9BbUNAiglsbm6+zTSx39tPbv5FtJMZo4rhYlCF/LLxkgHCeAf2YLD4r+BvEPiH4J3+vfAX42t4nmi+INlbairrDe3l99p1E3ltJFJb3jCG5lmsrny0d4zbbZkjJUfc2n2Y06wgtw8sogjWMPK5eR8DGWY8knuT1r5+/Yv/Zl8SeCdI8P+LfiFr2na58QrDTJ9AbWNDvpZrfxDovnebp4vnkRDdXECE7ZyoIMsxBPmvu+h6AOE/aLk8Z2fw2e88AXmkxeKNPuYbq1sNT2paa8qt8+nvIQTCZlyqSrkxvsYq6hkb5c+AX7IPhjWvAHgDWv2b9f8TfCDw8mpQaX478OwXnkAwWcbJdWtxYukiQar58MUMtxA0ErCSSRpZsIGz/+ClH7Rty/xS0PRY9F8daLb/DfW11y28U6PaQ6utteW9pA8k9xozKJb3TIo9UtYpJLeVZxNchYl3Izj6k+CvwVbwv4jvPHGrRWNh438W6daw+J4dFlmTSNRuYAVju1glAZZvLxHvb5/LWONmcRRkAHpVeK/t06P4j1r4OTwaHbR+ItNuorqy8R+EBsS68W6TPbSRXVvZykho7xI2aWLB2yGMxttDiWP1H4h+N4Phv4J1LXbmy1jUbfS4TcS22lWEt/eSqOvlQRBpJWxztRSxxwCeK+D/ir+1HqP7UPxb8C/E74bv8A2T4b8KeKrjwT4e8Vm8i1XTrnUrwxWj2+r6MyQ3VtDLOUgSaC4+0RsytJEsZYUAetfA39mDRbvxp8P/HHwJ8ban4X+CWsLNrOteF9MvSulajOu37NHbWkkRaw/emU3EcEkCkwmOSB2kdk+r64f4OfBPTfhNea/qVjbjTb3xldJq+s6faXLyabHqLRhbie3RgNnmsAzkBfMYeYVDu7N27uI0LMQFAySTwBQB81ft1ahaeJvCbXWq2+lfEL4N6LeR2fxJ8NQQx3lzpwgntr2O92ruaRbcpG1zZuCZLaZnUFkEc1r9nr9lK7+FPxn0/VvBPxA1x/gSNEW80bwqdY/tKyF9OWAe3ldDKliluQ0cH2iSHfKpjjhEK7/nL47/FLxv4y/b30DwxdwaX4S1/V7nyvDd54V1f+zfFWm6fNeX8EV3NBPJLZa7ZvFpcl3PDJDH9ljlh2GWUhq+5fgP8AAzR/2ePAp8O6A10mki7lvILR5MwaeZTvkhtk/wCWNv5hdkiB2x7yqbUCqoB2lfL37dfhnSrvxloEnxc0fSvF/wAA725gS9jvLVSnhDVds8EN7c8fvLGZbny2dubWZIZc7Gd4fpjWNSGjaTdXbRXE62sLzGK3iMssgUE7UQcsxxgAck4FfAnwHsr79rH4/eMdRHiTxhdxa9rNwp1XSNWlvNCt9MESKfDniDw1qRzp1x5KuOLYM5kZxOjSFGAPpL9mf9mLxR8CPip4mkuviB4q8QfDyC2hsvB+g6vqh1GTSkYLJcvLcPGJ5vnWOOETyzvGiSfvMTbI/a9S1K30bTri8u54rW0tY2mmmlcJHCiglmZjwAACST6VhfCL4X2HwV+G+k+FdJuNTuNK0OI21kdQu2up4YAxMcRlf5mWNSsaliW2ouWY5Jh+IHxl0L4cwamt1NcX+p6XpravJpGmW732qzWoYqZIrWINLL8wIARSSRgAnigD5l+O2g+Bvjl8aPC7/FSLQfiF8I/G8in4c+KrKcLB4e1K4ihT7Gbm3YbWnaFZbO9jdXErSQ71Yweb7H+yb8BfGPwRfxYvi34geI/HFpdagLfw3Fq14t3LpOkwg+THLKIojNcM8krPM4aQp5CPJKYvMf5A/Zo8AeFP2l/2g/Ffg/R9b8L6/wCC9c019a8S3PgW4S10TXIZ7h4fsWtaFMXOm6sHR3F3aNFO727NIIymyv0Q8JeH/wDhEvCumaULy/1EaZaRWn2u+m866uvLQL5kr4G+RsZZsckk0AaFfHnxA+B/hv4oftWnwx8a7F5/E98l1N8LvHWm3Emk3q2wke5ewguIGVrbUrQM33GH2q1XeQ+y4VPbf2wf2mdE/Zi+E76jq1/qGn3esu2nadNY6VLqktpK0bs148EQZjb20avPM+MLHExOTgH5Y/Zd/ZM1j4tapb6T4l8O/EDw14et/Dyv4lvr/wAfp4gt9W8TRzWc+n65oswup57eVVW6lado7XeLiBWhkwfLAPq39kj4VeNfhL8LJbP4g+NdS8deJ73Ubi6lvrt4mFvb5EVrbp5UMKZS3ji8xliQSTNNJtXftHp7DcpGce47Uo4FfMf/AAVh+LunfD39l2XQL6wuL6b4g3EmiWRh8RTeHpYbiO1nvUMF7DBPKl2TabbdIoZHknaJQuNxAB5/oX7Pmk/F34xeJdN8bte+Hv2ltD0uO40Tx34dvv7IufE+lw5jt762cK8fllnSO8spY5oI5irGJo5IGf6k/Zu8C+KPhv8ABDw9pPjbxNN4w8YxW5m1vV3VUS7vZXaWbykVVCQK7skSADbGiL2r53/ZY/Zau/F0HhaHUviBPq3hn4LXUVh4b0+LRobTWvDWoW6W6z2UuqwFYb23hgEtiyxW8ayLLMsrSSxq6fYFAGX4206+1fwZq1rpmrHQdSubKaK01MQJP/Z0zIQk/lv8j7GIba3B24PBr4q8N/s9x/GF/iJqnhdT8If2vdBlEutahpd+8FpqdxJEEtbuWN0kS/0e4EJeNJopGiIniVoZo3ZfS/8Agph4Z0n9oT4aD4Uwwp4l8Q3rQ65d+GdK8XxaB4lutKQyRzS2HmqY59xzC8UxjhkjllR5ELLmv+xf8L7347W3gf41674+1fxeiaWv/CIXU/hUeF9W/syeOXzodVVWK3fnM1vJ+7jhg3WVvLFGNzO4B9G/DzwtN4G8BaLo1zq2o69c6VYw2k2p37h7rUHRArTykAAu5BY4AGScACs343WviO9+F2qp4R1zTPDvifbG+mXupQCaz89ZEZYZ1PJilI8pihDhZSUIcKa6uvkD/goh+0Z/a+na34AstPtbnwrZNHpnj3V9b8IXGs+HdLW6hjkht7ie2vre4tHCSwzNcRwzpAksTuYuGoA5T4e/sraR8XPh/qeu/BHUPEXwC+K7eI3sfiHZWepgPbzz3Ym1JLu3eKWC6nEE8klndhEdka1ZJhEdp+57eAW1ukYLsI1CguxZjjjknkn3NeEfsg/sueJfhnZaN4l+I+s2etfE+x0mfw3f6rpNxN5Gu6alyZLA3vmKpuLqCPIExVSGnuMcSGveqAOA/aUh8cL8MpL34fLYX2u6VOl5Jo16FSHxHaqGE1h5x/1EkiMfLl6LKke/MZcH5p/Z6/ZD8Nz+FPhp4g/Zt8V+Jfhr4BfUIYfGXhyK7McM8Nmria3exljf7JqRu4I4Ll4WgchrkyGR9prP/bS+MGm/Hn45S+GdMuPFPh3V/hCl9rGi+If7Qgj0Gz1+1XTpYpL63R/tTw4vEs8Fdsq392ojbCyr9C/sqfAvVfAC6t4z8UiCw8e/EIR33ifTNMn3aTbXKtJ5QjUKoknit3htXucK1wtpEzAYUAA9grxD9vTw34h8Q/BPUEsNLl8XeELmxvNM8a+E7eEG+1/RrqBobg2Ug+YXkKM0kcYOJh5keA7Runt5OK/Pn4jfHPTP2uP2yR/wifjPxdrmh2OlWVrpCeBvEV3oPiDwnM88vma22lXfl22taZOHgUXKpcwqkHyxSK7vQB7B8B/2XrDS/iL4C8X/AAT8d6jo/wAA9TsrjW7vwtp2o+do97OyxiyWyheNns7YiWeSWGGWOLfDEvkZaQj6mrz/APZ8/Z+sf2fdB1K2s7+7vbjXrsarqhKrDay6g8aC6uYLdfkt/tEqtPJHH8hllkfG52J7LXvElh4X065u9Qu4LS3tLaW8meR8eXDEMySY67VBGT2yPWgD53/4KG2FrPoFkfHumaf4w+BUrWr+ONEltlln0lLa9hu4NWK4Jnso5YVS7hYEeSfMGBHIsmp+z1+yvrfwX+N73egfEHxHe/BWHRI30Dwxeat/acdvfTSN5jRzyIbj7JHAkPkxPcSoDPJtWNY0B8CuPHPxI/bU+PemeMPAV34J8I33hDW47HSIPFekzaXq2oaRcWtpeXtlI1veXcV/BNazRTeU8VtLBJ5DMsTxnP2j8Efgrov7PvgGLwv4b+2Q6BZ3E0thZTTmWPS4pJC4tYM8pbxliscfIjQKi4VVUAHXV8qftu+GPD/iD4p+Hbb4x6Vo/jH4I3F/bOn2mFR/whWtvBc2dvPd45azuVunVJmw1tcrE27a4aD6Q+JXjm3+GHw61/xLeW99d2nh7TbjU54LKEzXM6QxNIyRIOXchSFXuSBXw7+zj4w1/wCM/wC2T8QNNv8Aw9c6Tb/EITQ+NfCvia1TXtA1W0sVTTrhtL1a3RQjwvILee0vIijyCUQttV3IB9H/ALMH7Nfiz4E/ETxcdT+IHinxP4HQW9l4N0fWNT/tCbSbby1kuGmuGjWadzMTHGbiSeRI4QfNPmlE9urn/hZ8OrT4R/DvSPDNhd6pfWGh2y2lrLqV213deSvCK8rfNJtXChmJYhRuLHJPm37Yf7cHhj9jLw0t34itNUafUISukyNbyQ6XeXjSJFDZzX5UwWryO6484rlQxUOV20AeW/tB/Dnwt8Q/2pdO0P426bp/inwprE89h8P/ABFG5tJvC2qXC2skulyzQMr2925tY5rO7RkkO6WHcr+WZ/Xv2S/gd4y+CumeJovGfj7X/HTXmqyR6H/al0lxJpmkxFltYnkSGISzsCzySshkO9EaSXyhI3zt+zJ8Itf+IvxL+MXwy8c6dbw+GvEN3/wkfi3wtq10NSnspdSEjWl/o+sWywmW3aWykCpcQRXNvJbb1kAEW77a8PaSdA0CxsDdXl8bK3jtzc3cnmXFxsULvkYAbnbGScDJJ4oAb4l8T6b4M0C71XWNQsdJ0vT4mnury8nWC3to15LvIxCqo7knFfIviT4C+G/it+1Ze+HPjHbXEfxGntHl+HHj/R7l9JvrrTYZp7j7PbTwlTb39p9pZZogdl1AI5SjqJo4vpL9oLWPEmlfDC6i8H6dpWqeJtSuLbT7KHUk8yzgE9xHFLdTRB0aWK3ieSd41dWdYSoZS24fDf8AwTx8FQftx6Jrl9f3t3pPh/TL201qOPwvrou9DTV5h9shvbCOYyXeh6lArL9psEmktx9qZG83fJkA+zv2Svhn41+FvwbtrL4i+Mb3xx4xuriW71DUZzFsTJCxQRiKKGMLHCkasyRRiSTzJNiGQqPSLmJp7aREkaF3UqsigEoSOoyCMj3BFSV4B/wUp+LFx8Nv2Xdcs7DxBD4O1PxNE2mWniC/W9t9K0pnxvN3qFqjNpqum9Eu3wscjIc5wCAePaF+ztp/xV+JfjOx8ULdeFP2qdBsUvbDxpoF8dHm8UWccS29rf27bJY2tXMcUd1ZTRTxQz5zE6vBJJ9YfAHwPr/w4+DmgaP4r8SXPi/xRbW2/WNZmUJ9vvJGMk7ogAEcXmOwjjAwkYRR92vn/wDZV/ZbtfG1noPii+m+KPh6HwtqSXug6F4h12LWptBuAB57WOrCSaa70y8gfYYpppEK42rA6BU+sKACiiigDwb/AIKG/wCm/CDw1pS/67XPGei2MI7s5u1fj8ENe2aX/wAf2o/9fA/9FR14b8dJf+Frftl/CzwXD+9tfCS3HjXVh1ERRTb2f/AjLI5x1wM17lpf/H9qP/XwP/RUdejivcw1Gm99Zfe7flG/zOLD+9XqzXkvuV/1sVbfToNYOvWl1Ek9tdT+TNE4ysiNbxBlI7ggkV4f+yPrs3wI8c6t8D9emk3aLv1HwhdTH/kKaS7FhEGP3pLdiUYf3QCBhc17tov/ACEtX/6+1/8ARENcP+0r+zzB8evC9m1pfSaD4s8PT/b/AA/rcA/e6bcj1/vRPgK6Hhh7gVOCrQtLD1tIS69mtn+afk31sViqU7qtS+KPTunuv1Xmj5Y/a28aeNPj5+0dq3w8e60PwzN4d1O2vPBGga4l34e1PxXJFa+ZLqejeIIJXjS5QyzxfZxBL+5RxPGI5yV+vPgV8EdM+BHg2XTLC51bUrrUbyTU9U1PVbv7Vf6pdyBQ800mFDNtVEAVVVUjRVVVUAcL8Dv2lY/GniaLwL8SNLtPDXxN0ciVbSdQbXVtoIF3YSNw6sNx2g71yw7E17dXPiMNUoT5Ki/ya7p9V5mtGvCrHmh/w3k+zCvzB+N/7OuqTftA+JvCA0PxUw134h6dqGgeB7vw9qF54JnsWmhaXXrDVrYeZoupQCW7nkeK5twHjKi2kMqyyfp9RWBsc/8AC74W6D8GPA9n4c8NWA03SLAyNHF5rzO7ySNLLLJJIzSSyySO7vI7M7u7MxJJNauu6V/buh3ll9purP7ZA8H2i1k8ueDcpXfG2DtcZyDjggVbooA+E/25/gD4rivo7jxfNNqXw+u9Xt7eTxZ4WtLZfEuk209vd6UtrqNpdrNFqEHl6pcAXNvsnjaRWFvJhmP274W8Maf4I8M6do2kWdvp2laRaxWVlaW6BIrWGNAkcaKOAqqoAA6AVfooA5X44fB/Sf2gPhD4j8Fa79qGkeJrCXT7prWYxTIjjG5GHRgcEZBBxgggkH5L+H3/AATK13WPilZj4zXUfxOnXRbrTrn4h6Tq934e1PXrWa4E8ukavpsUhhntmZ2CGJwixJ5PlRp9/wC3qKAGxxrDGFVQqqMAAYAFeQ/tz/tI/wDDLv7Pt3rlu+mR61q9/Z+HdFfU777BYQ319OlvDLcXJilEMMZcyu5jb5YyApJAPsFVda0Wz8SaRc6fqFpbX9hexNBcW1xEssNxGwwyOjAhlIJBBGCDQB8Y/smfse3njvxLod38ULPxvfXvw+CSS6P48mXxPbjVGET/ANpaNrRfzntpHgDtbzFlVkg/cWzIuftiue+Ffwp8PfBHwJZeGPCmlW+ieH9M8wWdhb7vItFeRpCkaknZGGY7UXCoMKoCgAdDQByPxz8LeJPG/wAM7zSPCeuf8I1q+oT2sDaogBmsrQ3MX2t4NyOouPs3niIspUSmMkYBr5F/4Jt/s1av48+I978Tfiz4RM/jLw75Vro+ua/4bOkeIkuGicXMFy8bJBqSWqskEF+YFZx5xRirkt90UUAFfKX/AAVo8aapZfBjRfCa3Fn4b8IeNb6S08V+LtW8Pza3onh+xihaUR30UU8TRwXMyxQPLIfIWJphIV3Ka+raR0EiFWAKkYII4IoA+fv2Dv2dtO+FfhCTXLfw7ovhJtWQC30bw3rzar4UhjPzC80lHRPskNyrIzQxKkeUU7WOZH+gqh0+wg0mwhtbWGK2traNYoYYkCRxIowqqo4AAAAA6YqagDwf9sv4RfEPxz4QvD4P1CfXLS5mgnudAOtS+Hr6AQfMkml6lagNDceYA5S7E0MpUITChcnA/wCCdvhDS9Xg8YePrvWfFfiPx/q15H4e8QXHirQ7DTNb0j7Am2PT5xZRpDIU80yGWMvHL5wZDs2AfS9R29pFaB/Kiji8xzI+xQu5j1Y46k+tAElch8bPgR4V/aI8FHQPF2ljUrBZ0u7d0nktrrT7lM+XcW1xEyy286bjtlidXXJweTXX0UAeUfsx/CLxf8Gb3xZpfiHxBH4t0Vr2GXQNYvIYl124g8hQ8d/JFHGk7RuNscpXzGQDzCzDe3q9FFAH5zf8FPfGHjHxd8d9A8C+JdP0GHw74pvLnTfCVlY6xcaD4ruA/wDZ2ny3djfxzPDcSOdUuHfT57VoTbWTvMwHFfRv7A37Ckv7Hcvim+1LVtH1rXPEkdpY3F7p2l/YDqUNpJdyR3l4NzCW/me9maV12RhRDHHGiRKK+imjV2UlQSpypI6HpxTqACvkn9tL9in4h/GrW/FdzpHizTtX8PeLZdKj/wCEX1Tw9Z39vD9ndVKzyXrSw/YFzNcPHb2qXjyuQtyoCBPraigDG+H3w70H4TeDbDw74Y0bTPD+haXGYrTT9Ptlt7a3UksQqKABliSfUkk8mtmiigD891+D/iT9ov8AaK0Hw98TtA+Inii9XxRqsninSfEfh5ZfBun6SEvGsL/RtSSFVt5gRYxKsNx9odZphcRZzIn314Z8M6f4L8N6fo+kWNrpmk6TbR2dlZ2sQigtII1CRxog4VVUAADgACr1FAHKfHPxprPw5+DXinXvDvh+88V6/pGl3F3p2j2gUzalcJGTHEoZlHzMAD82cZxk4B+Mf2a/gjP+2R8QdX8R+IvGemeLfD2uWsMHi8+GLi98KT3l7biIDSdf8PztMVkWM7DIJYJnhjSGZHj2lvvmoYNOt7W7nnjghjnuSpmkVAHmKjA3HqcDgZoAmrx/9vf4c3/xS/ZE8caVo3h9fE2vf2e11pNiJ3gn+1xESRSW8iSxMlwjLviKyxnzFQeYgJYewUUAfAX7Cv7NWi/Ff9pDX/EutWvivx3pPhvTNFa18W+NvDmo+GPEup6rbyTFbTU4PLtbXVjYrFBJHcy2peJ50Cu7IXH37RRQBx3xl8Aa7438Ps3hnxKfDevW0EqWclzam+02V32j/SrUPGZ0wpAAkQjeSGBxXy1+yH8Al0P9tjVZfHPh6fw/4w8M6THqeh6TYfZL/wALQRPZ2mjtfaZc+Sl7ATb6dFEbW52+X5s+wzK29ftaigArwP8AbE/ZC8R/Hbxd4T8YeA/HbeA/GPhQvbStcWLX+m+INNeWK5k026iEkbrFLcWtqXeJ1cxpJGdyyEV75RQB84/sI/sR6D+zpo0Wrv4Ofwb4ihF7ZQ6Nb+KrvXdF0WKe4Es50wTbfIhuHjjkK+WjAKiEBUAr6OoooA+Lf24/jV4i+KX7SUHws8IWviq+tPh/YW3inxda+EfGh8PeKb2K6S7hthp8JEYvEt3iWeZGuEjbfDGVmYmMe1/sefsz6T8FfD9/4ibydW8WeNGF9qev3GgJo2ranGxMkQvYEwi3I8xjKY44VeRnYxKxau8+JHwO8I/F7U9AvvEnh/TdW1Dwrfx6po15LFi60u5RgRJDKMPHnGGCkB1JVgykg9XQAV8j/wDBTXwx8VZ7O01fwnrPiMeGYxa6dLo2heHYvEX2ppftjXb6hpzxM15bOsdjbIkbp5f2q4lcgRqy/XFFAHkP7E37M+i/sx/A3TtOsPCfh3whrWsxRan4hstEWQWSag8KCVIRJJIywoV2RxhysaKFXCgV69RRQB+d3x30a7/aj/b11nTfFfhzwVqV14XkfRfCngvxPBdeH/EF5poW2mn8RaBrSSuhuBMJQVtkjdY4YhLLC2M/enw18BW/wx8EadodtdX+oJYRCNry+kEt3eN/FLNIAPMlY8s5GWJJOSa1rrTbe9uLeWa3hlls3MsDugZoHKshZSfukqzLkdmI6Gp6AIdRtXvtPnhjuJrSSaNkWeEKZICRgOu4MuR1G5SMjkEcV8P/ALXnhH4jfCrxddeIvEvi7xhpfgmawj0W88beFmhv1t7Egof7c0G7SS1bDSO32/TkVwX/AHkCQoQfuao7u0iv7dop4o5om+8kihlbvyDQBg/CT4W6J8EPhf4f8H+G7OLT9B8M2EOm2FvGiqI4okCLwoAycZJAGSSe9dFRRQAVg/E/4laP8HvAGq+Jteuls9J0e3a4uJD1IHRVHdmOFUdyQO9L8R/iZoPwi8IXeveJdUtNH0myXdLcXD7R7Ko6sx7KoJJ6A14R4S8Ka3+29460zxf4t0270P4YaFOLzw74evF23Guzj7l9eJ2jHWOI9c5PB+bvwmEU17atpTW77/3V3b/DdnJiMQ4v2VLWb2Xbzfl+eyOl/Yw8A6vNp+v/ABK8V2zWniz4lXCXzWr/AHtK09F22lr7FYzubpy/IyK9i0v/AI/tR/6+B/6Kjq7VLS/+P7Uf+vgf+io6wxWIdeq6j0v07JaJfJaGuHoqlTUF/wAO+r+b1I9F/wCQlq//AF9r/wCiIa0ar2Vh9jubuTdu+1TCXGMbcRomPf7mfxqxXObHG/Gr4BeFf2gvDK6Z4o0tL1IH821uUYxXVhJ2khlXDIwIHQ4OOQRxXltv4S+Of7PQ8rQtR034w+GoeIrPWrgafrsC9lF1gxTf70gDHivoSiu2hjqlOHspJSh2lqvl1XyaOWrhITl7RXjLut/n0fzTPBE/b0s/Dn7vxh8Ofij4RnTiSSbQXvbTPfZNAXDD3wKlT/gpJ8JCPm1nXEPdW8Nalkf+QK92orT2+CesqTXpPT8Yyf4keyxS0VRfOP8AlJfkeFf8PIvhH/0HNa/8JrU//kej/h5F8I/+g5rX/hNan/8AI9e60Ue1wP8Az7n/AOBr/wCVj5MX/PH/AMBf/wAmeFf8PIvhH/0HNa/8JrU//kej/h5F8I/+g5rX/hNan/8AI9e60Ue1wP8Az7n/AOBr/wCVhyYv+eP/AIC//kzwr/h5F8I/+g5rX/hNan/8j0f8PIvhH/0HNa/8JrU//kevdaKPa4H/AJ9z/wDA1/8AKw5MX/PH/wABf/yZ4V/w8i+Ef/Qc1r/wmtT/APkej/h5F8I/+g5rX/hNan/8j17rRR7XA/8APuf/AIGv/lYcmL/nj/4C/wD5M8K/4eRfCP8A6Dmtf+E1qf8A8j0f8PIvhH/0HNa/8JrU/wD5Hr3Wij2uB/59z/8AA1/8rDkxf88f/AX/APJnhX/DyL4R/wDQc1r/AMJrU/8A5Ho/4eRfCP8A6Dmtf+E1qf8A8j17rRR7XA/8+5/+Br/5WHJi/wCeP/gL/wDkzwr/AIeRfCP/AKDmtf8AhNan/wDI9H/DyL4R/wDQc1r/AMJrU/8A5Hr3Wij2uB/59z/8DX/ysOTF/wA8f/AX/wDJnhX/AA8i+Ef/AEHNa/8ACa1P/wCR6P8Ah5F8I/8AoOa1/wCE1qf/AMj17rRR7XA/8+5/+Br/AOVhyYv+eP8A4C//AJM8K/4eRfCP/oOa1/4TWp//ACPR/wAPIvhH/wBBzWv/AAmtT/8AkevdaKPa4H/n3P8A8DX/AMrDkxf88f8AwF//ACZ4V/w8i+Ef/Qc1r/wmtT/+R6P+HkXwj/6Dmtf+E1qf/wAj17rRR7XA/wDPuf8A4Gv/AJWHJi/54/8AgL/+TPCv+HkXwj/6Dmtf+E1qf/yPR/w8i+Ef/Qc1r/wmtT/+R691oo9rgf8An3P/AMDX/wArDkxf88f/AAF//JnhX/DyL4R/9BzWv/Ca1P8A+R6P+HkXwj/6Dmtf+E1qf/yPXutFHtcD/wA+5/8Aga/+VhyYv+eP/gL/APkzwr/h5F8I/wDoOa1/4TWp/wDyPR/w8i+Ef/Qc1r/wmtT/APkevdaKPa4H/n3P/wADX/ysOTF/zx/8Bf8A8meFf8PIvhH/ANBzWv8AwmtT/wDkej/h5F8I/wDoOa1/4TWp/wDyPXutFHtcD/z7n/4Gv/lYcmL/AJ4/+Av/AOTPCv8Ah5F8I/8AoOa1/wCE1qf/AMj0f8PIvhH/ANBzWv8AwmtT/wDkevdaKPa4H/n3P/wNf/Kw5MX/ADx/8Bf/AMmeFf8ADyL4R/8AQc1r/wAJrU//AJHo/wCHkXwj/wCg5rX/AITWp/8AyPXutFHtcD/z7n/4Gv8A5WHJi/54/wDgL/8Akzwr/h5F8I/+g5rX/hNan/8AI9H/AA8i+Ef/AEHNa/8ACa1P/wCR691oo9rgf+fc/wDwNf8AysOTF/zx/wDAX/8AJnhX/DyL4R/9BzWv/Ca1P/5Ho/4eRfCP/oOa1/4TWp//ACPXutFHtcD/AM+5/wDga/8AlYcmL/nj/wCAv/5M8K/4eRfCP/oOa1/4TWp//I9H/DyL4R/9BzWv/Ca1P/5Hr3Wij2uB/wCfc/8AwNf/ACsOTF/zx/8AAX/8meFf8PIvhH/0HNa/8JrU/wD5Ho/4eRfCP/oOa1/4TWp//I9e60Ue1wP/AD7n/wCBr/5WHJi/54/+Av8A+TPCv+HkXwj/AOg5rX/hNan/API9H/DyL4R/9BzWv/Ca1P8A+R691oo9rgf+fc//AANf/Kw5MX/PH/wF/wDyZ4V/w8i+Ef8A0HNa/wDCa1P/AOR6P+HkXwj/AOg5rX/hNan/API9e60Ue1wP/Puf/ga/+VhyYv8Anj/4C/8A5M8K/wCHkXwj/wCg5rX/AITWp/8AyPR/w8i+Ef8A0HNa/wDCa1P/AOR691oo9rgf+fc//A1/8rDkxf8APH/wF/8AyZ4V/wAPIvhH/wBBzWv/AAmtT/8Akej/AIeRfCP/AKDmtf8AhNan/wDI9e60Ue1wP/Puf/ga/wDlYcmL/nj/AOAv/wCTPCv+HkXwj/6Dmtf+E1qf/wAj0f8ADyL4R/8AQc1r/wAJrU//AJHr3Wij2uB/59z/APA1/wDKw5MX/PH/AMBf/wAmeFf8PIvhH/0HNa/8JrU//kej/h5F8I/+g5rX/hNan/8AI9e60Ue1wP8Az7n/AOBr/wCVhyYv+eP/AIC//kzwZv8Ago18Orw7NJg8a+IJ/wCGDTvC188jH2DxqP1qGX9oX4t/FUeT4F+E914dgl4Gr+OLlbJYff7HEWmb8x717/RR9awsNadG7/vSb/JR/G4vYYiXx1NP7qt+fMeHeBP2M01Hxda+K/ih4gufiR4os28yzS6hEOkaS3X/AEe0HyBhx875Y4B4Ne40UVzYjFVa7vUe2y2S9EtF8jejh6dJWgt9+79Xuwqlpf8Ax/aj/wBfA/8ARUdXahtbT7NPcPuz9okEmMfd+RVx/wCO/rXObH//2Q=="/>
          <p:cNvSpPr>
            <a:spLocks noChangeAspect="1" noChangeArrowheads="1"/>
          </p:cNvSpPr>
          <p:nvPr/>
        </p:nvSpPr>
        <p:spPr bwMode="auto">
          <a:xfrm>
            <a:off x="4572000" y="-1968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7222501"/>
              </p:ext>
            </p:extLst>
          </p:nvPr>
        </p:nvGraphicFramePr>
        <p:xfrm>
          <a:off x="251520" y="764704"/>
          <a:ext cx="86409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Calibri" pitchFamily="34" charset="0"/>
                        </a:rPr>
                        <a:t>Solicitações</a:t>
                      </a:r>
                      <a:r>
                        <a:rPr lang="pt-BR" dirty="0" smtClean="0">
                          <a:latin typeface="Calibri" pitchFamily="34" charset="0"/>
                        </a:rPr>
                        <a:t> PPD - 159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827584" y="1268760"/>
          <a:ext cx="74888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/>
        </p:nvGraphicFramePr>
        <p:xfrm>
          <a:off x="251520" y="4365104"/>
          <a:ext cx="464400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211960" y="4293096"/>
          <a:ext cx="460851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7305383"/>
              </p:ext>
            </p:extLst>
          </p:nvPr>
        </p:nvGraphicFramePr>
        <p:xfrm>
          <a:off x="251520" y="3933056"/>
          <a:ext cx="8640960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 err="1" smtClean="0">
                          <a:latin typeface="Calibri" pitchFamily="34" charset="0"/>
                        </a:rPr>
                        <a:t>PPDs</a:t>
                      </a:r>
                      <a:r>
                        <a:rPr lang="pt-BR" dirty="0" smtClean="0">
                          <a:latin typeface="Calibri" pitchFamily="34" charset="0"/>
                        </a:rPr>
                        <a:t> Analisados - 145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/>
          <a:srcRect l="7926" t="15493" r="62983" b="6715"/>
          <a:stretch>
            <a:fillRect/>
          </a:stretch>
        </p:blipFill>
        <p:spPr bwMode="auto">
          <a:xfrm>
            <a:off x="539552" y="548680"/>
            <a:ext cx="81369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33672" y="44624"/>
            <a:ext cx="8686800" cy="1268760"/>
          </a:xfrm>
          <a:prstGeom prst="rect">
            <a:avLst/>
          </a:prstGeom>
        </p:spPr>
        <p:txBody>
          <a:bodyPr/>
          <a:lstStyle/>
          <a:p>
            <a:r>
              <a:rPr lang="pt-BR" sz="2800" dirty="0" smtClean="0"/>
              <a:t>ESTABELECIMENTOS CADASTRADOS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5580112" y="6093296"/>
            <a:ext cx="309634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 anchor="ctr"/>
          <a:lstStyle/>
          <a:p>
            <a:r>
              <a:rPr lang="pt-BR" sz="2000" dirty="0" smtClean="0"/>
              <a:t>PREVISÃO DE </a:t>
            </a:r>
            <a:r>
              <a:rPr lang="pt-BR" sz="2000" dirty="0" err="1" smtClean="0"/>
              <a:t>PPD´s</a:t>
            </a:r>
            <a:r>
              <a:rPr lang="pt-BR" sz="2000" dirty="0" smtClean="0"/>
              <a:t> COM FLEXIBILIZAÇÃO NA LEGISLAÇÃO </a:t>
            </a:r>
            <a:endParaRPr lang="pt-BR" sz="2000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 l="17637" t="6354" r="17460" b="8093"/>
          <a:stretch>
            <a:fillRect/>
          </a:stretch>
        </p:blipFill>
        <p:spPr bwMode="auto">
          <a:xfrm>
            <a:off x="971600" y="620688"/>
            <a:ext cx="720079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043608" y="5589239"/>
            <a:ext cx="2880320" cy="80161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1241061" y="5699348"/>
            <a:ext cx="72000" cy="72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51169" y="5608290"/>
            <a:ext cx="2502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err="1" smtClean="0">
                <a:latin typeface="Calibri" pitchFamily="34" charset="0"/>
              </a:rPr>
              <a:t>PPD´s</a:t>
            </a:r>
            <a:r>
              <a:rPr lang="pt-BR" sz="1000" dirty="0" smtClean="0">
                <a:latin typeface="Calibri" pitchFamily="34" charset="0"/>
              </a:rPr>
              <a:t>  Flexibilizando os Art. 3F, 8º e 11 (24)  </a:t>
            </a:r>
            <a:endParaRPr lang="pt-BR" sz="1000" dirty="0">
              <a:latin typeface="Calibri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179674" y="6073105"/>
            <a:ext cx="180000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343881" y="5948139"/>
            <a:ext cx="1120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Calibri" pitchFamily="34" charset="0"/>
              </a:rPr>
              <a:t>Rodovias Federais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43881" y="6129774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Calibri" pitchFamily="34" charset="0"/>
              </a:rPr>
              <a:t>Estados Fundos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178578" y="6202263"/>
            <a:ext cx="185829" cy="72000"/>
            <a:chOff x="1178578" y="6202263"/>
            <a:chExt cx="185829" cy="72000"/>
          </a:xfrm>
        </p:grpSpPr>
        <p:cxnSp>
          <p:nvCxnSpPr>
            <p:cNvPr id="10" name="Conector reto 9"/>
            <p:cNvCxnSpPr/>
            <p:nvPr/>
          </p:nvCxnSpPr>
          <p:spPr>
            <a:xfrm flipH="1">
              <a:off x="1178578" y="6202263"/>
              <a:ext cx="180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V="1">
              <a:off x="1364407" y="6202263"/>
              <a:ext cx="0" cy="72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flipV="1">
              <a:off x="1178578" y="6202263"/>
              <a:ext cx="0" cy="7200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tângulo 12"/>
          <p:cNvSpPr/>
          <p:nvPr/>
        </p:nvSpPr>
        <p:spPr>
          <a:xfrm>
            <a:off x="1197149" y="5890989"/>
            <a:ext cx="144000" cy="72000"/>
          </a:xfrm>
          <a:prstGeom prst="rect">
            <a:avLst/>
          </a:prstGeom>
          <a:noFill/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350690" y="5780881"/>
            <a:ext cx="17123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latin typeface="Calibri" pitchFamily="34" charset="0"/>
              </a:rPr>
              <a:t>Área de Influencia de 330 Km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7"/>
          <p:cNvSpPr/>
          <p:nvPr/>
        </p:nvSpPr>
        <p:spPr>
          <a:xfrm flipH="1">
            <a:off x="4572000" y="730796"/>
            <a:ext cx="4438612" cy="2808312"/>
          </a:xfrm>
          <a:prstGeom prst="roundRect">
            <a:avLst>
              <a:gd name="adj" fmla="val 7869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33388" y="730796"/>
            <a:ext cx="4438611" cy="2808312"/>
          </a:xfrm>
          <a:prstGeom prst="roundRect">
            <a:avLst>
              <a:gd name="adj" fmla="val 7869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dirty="0" smtClean="0"/>
              <a:t>RESUMO DA ANÁLISE</a:t>
            </a:r>
            <a:endParaRPr lang="pt-BR" sz="2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51520" y="3645024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800" dirty="0" smtClean="0">
                          <a:latin typeface="Calibri" pitchFamily="34" charset="0"/>
                        </a:rPr>
                        <a:t>CÁLCULO ESTIMADO DE QUANTIDADE DE </a:t>
                      </a:r>
                      <a:r>
                        <a:rPr lang="pt-BR" sz="1800" dirty="0" err="1" smtClean="0">
                          <a:latin typeface="Calibri" pitchFamily="34" charset="0"/>
                        </a:rPr>
                        <a:t>PPD´s</a:t>
                      </a:r>
                      <a:r>
                        <a:rPr lang="pt-BR" sz="1800" dirty="0" smtClean="0">
                          <a:latin typeface="Calibri" pitchFamily="34" charset="0"/>
                        </a:rPr>
                        <a:t>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75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69393" y="741844"/>
            <a:ext cx="447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Calibri" pitchFamily="34" charset="0"/>
              </a:rPr>
              <a:t>Entre 2015 e 2018 foram efetuadas </a:t>
            </a:r>
            <a:r>
              <a:rPr lang="pt-BR" sz="1600" b="1" dirty="0" smtClean="0">
                <a:latin typeface="Calibri" pitchFamily="34" charset="0"/>
              </a:rPr>
              <a:t>158 requisições </a:t>
            </a:r>
            <a:r>
              <a:rPr lang="pt-BR" sz="1600" dirty="0" smtClean="0">
                <a:latin typeface="Calibri" pitchFamily="34" charset="0"/>
              </a:rPr>
              <a:t>de </a:t>
            </a:r>
            <a:r>
              <a:rPr lang="pt-BR" sz="1600" dirty="0" err="1" smtClean="0">
                <a:latin typeface="Calibri" pitchFamily="34" charset="0"/>
              </a:rPr>
              <a:t>PPDs</a:t>
            </a:r>
            <a:r>
              <a:rPr lang="pt-BR" sz="1600" dirty="0" smtClean="0">
                <a:latin typeface="Calibri" pitchFamily="34" charset="0"/>
              </a:rPr>
              <a:t>, distribuídos da seguinte forma:</a:t>
            </a:r>
            <a:endParaRPr lang="pt-BR" sz="16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860032" y="730796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Calibri" pitchFamily="34" charset="0"/>
              </a:rPr>
              <a:t>Apenas </a:t>
            </a:r>
            <a:r>
              <a:rPr lang="pt-BR" sz="1600" b="1" dirty="0" smtClean="0">
                <a:latin typeface="Calibri" pitchFamily="34" charset="0"/>
              </a:rPr>
              <a:t>7 estabelecimentos </a:t>
            </a:r>
            <a:r>
              <a:rPr lang="pt-BR" sz="1600" dirty="0" smtClean="0">
                <a:latin typeface="Calibri" pitchFamily="34" charset="0"/>
              </a:rPr>
              <a:t>estão aptos a serem reconhecidos como PPD.</a:t>
            </a:r>
            <a:endParaRPr lang="pt-BR" sz="1600" dirty="0">
              <a:latin typeface="Calibri" pitchFamily="34" charset="0"/>
            </a:endParaRPr>
          </a:p>
        </p:txBody>
      </p:sp>
      <p:pic>
        <p:nvPicPr>
          <p:cNvPr id="13" name="Imagem 12" descr="Pista PPD - Slide 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158" y="4149080"/>
            <a:ext cx="8892480" cy="208354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131890" y="4259188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93.600 km</a:t>
            </a:r>
            <a:endParaRPr lang="pt-BR" sz="1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37358" y="6058691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</a:rPr>
              <a:t>250</a:t>
            </a:r>
            <a:endParaRPr lang="pt-BR" sz="1000" b="1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3382520" y="5749840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006600"/>
                </a:solidFill>
              </a:rPr>
              <a:t>200 km</a:t>
            </a:r>
            <a:endParaRPr lang="pt-BR" sz="1000" b="1" dirty="0">
              <a:solidFill>
                <a:srgbClr val="0066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103106" y="4809852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/>
                </a:solidFill>
              </a:rPr>
              <a:t>50 km</a:t>
            </a:r>
            <a:endParaRPr lang="pt-BR" sz="1000" b="1" dirty="0">
              <a:solidFill>
                <a:schemeClr val="tx2"/>
              </a:solidFill>
            </a:endParaRP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="" xmlns:p14="http://schemas.microsoft.com/office/powerpoint/2010/main" val="3429370183"/>
              </p:ext>
            </p:extLst>
          </p:nvPr>
        </p:nvGraphicFramePr>
        <p:xfrm>
          <a:off x="-107851" y="1408531"/>
          <a:ext cx="449999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áfico 21"/>
          <p:cNvGraphicFramePr/>
          <p:nvPr/>
        </p:nvGraphicFramePr>
        <p:xfrm>
          <a:off x="4644008" y="1236863"/>
          <a:ext cx="4233225" cy="248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apa Regiões - Vetoriza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938" y="686790"/>
            <a:ext cx="5800374" cy="59595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dirty="0" smtClean="0"/>
              <a:t>SITUAÇÃO DAS SOLICITAÇÕES NAS REGIÕES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43582" y="1542736"/>
            <a:ext cx="1483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Qtd. Estimada: </a:t>
            </a:r>
            <a:r>
              <a:rPr lang="pt-BR" sz="1400" b="1" dirty="0" smtClean="0">
                <a:latin typeface="Calibri" pitchFamily="34" charset="0"/>
              </a:rPr>
              <a:t>33</a:t>
            </a:r>
          </a:p>
          <a:p>
            <a:r>
              <a:rPr lang="pt-BR" sz="1400" dirty="0" smtClean="0">
                <a:latin typeface="Calibri" pitchFamily="34" charset="0"/>
              </a:rPr>
              <a:t>Qtd.: Pedidos: </a:t>
            </a:r>
            <a:r>
              <a:rPr lang="pt-BR" sz="1400" b="1" dirty="0" smtClean="0">
                <a:latin typeface="Calibri" pitchFamily="34" charset="0"/>
              </a:rPr>
              <a:t>13</a:t>
            </a:r>
          </a:p>
          <a:p>
            <a:r>
              <a:rPr lang="pt-BR" sz="1400" dirty="0" smtClean="0">
                <a:latin typeface="Calibri" pitchFamily="34" charset="0"/>
              </a:rPr>
              <a:t>Rec. Provisório: </a:t>
            </a:r>
            <a:r>
              <a:rPr lang="pt-BR" sz="1400" b="1" dirty="0" smtClean="0">
                <a:latin typeface="Calibri" pitchFamily="34" charset="0"/>
              </a:rPr>
              <a:t>4</a:t>
            </a:r>
          </a:p>
          <a:p>
            <a:r>
              <a:rPr lang="pt-BR" sz="1400" dirty="0" smtClean="0">
                <a:latin typeface="Calibri" pitchFamily="34" charset="0"/>
              </a:rPr>
              <a:t>Rec. Total: </a:t>
            </a:r>
            <a:r>
              <a:rPr lang="pt-BR" sz="1400" b="1" dirty="0" smtClean="0">
                <a:latin typeface="Calibri" pitchFamily="34" charset="0"/>
              </a:rPr>
              <a:t>3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05954" y="3533497"/>
            <a:ext cx="1483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Qtd. Estimada: </a:t>
            </a:r>
            <a:r>
              <a:rPr lang="pt-BR" sz="1400" b="1" dirty="0" smtClean="0">
                <a:latin typeface="Calibri" pitchFamily="34" charset="0"/>
              </a:rPr>
              <a:t>46</a:t>
            </a:r>
          </a:p>
          <a:p>
            <a:r>
              <a:rPr lang="pt-BR" sz="1400" dirty="0" smtClean="0">
                <a:latin typeface="Calibri" pitchFamily="34" charset="0"/>
              </a:rPr>
              <a:t>Qtd.: Pedidos: </a:t>
            </a:r>
            <a:r>
              <a:rPr lang="pt-BR" sz="1400" b="1" dirty="0" smtClean="0">
                <a:latin typeface="Calibri" pitchFamily="34" charset="0"/>
              </a:rPr>
              <a:t>11</a:t>
            </a:r>
          </a:p>
          <a:p>
            <a:r>
              <a:rPr lang="pt-BR" sz="1400" dirty="0" smtClean="0">
                <a:latin typeface="Calibri" pitchFamily="34" charset="0"/>
              </a:rPr>
              <a:t>Rec. Provisório: </a:t>
            </a:r>
            <a:r>
              <a:rPr lang="pt-BR" sz="1400" b="1" dirty="0" smtClean="0">
                <a:latin typeface="Calibri" pitchFamily="34" charset="0"/>
              </a:rPr>
              <a:t>1</a:t>
            </a:r>
          </a:p>
          <a:p>
            <a:r>
              <a:rPr lang="pt-BR" sz="1400" dirty="0" smtClean="0">
                <a:latin typeface="Calibri" pitchFamily="34" charset="0"/>
              </a:rPr>
              <a:t>Rec. Total: </a:t>
            </a:r>
            <a:r>
              <a:rPr lang="pt-BR" sz="1400" b="1" dirty="0" smtClean="0">
                <a:latin typeface="Calibri" pitchFamily="34" charset="0"/>
              </a:rPr>
              <a:t>0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46668" y="2327620"/>
            <a:ext cx="1483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Qtd. Estimada: </a:t>
            </a:r>
            <a:r>
              <a:rPr lang="pt-BR" sz="1400" b="1" dirty="0" smtClean="0">
                <a:latin typeface="Calibri" pitchFamily="34" charset="0"/>
              </a:rPr>
              <a:t>81</a:t>
            </a:r>
          </a:p>
          <a:p>
            <a:r>
              <a:rPr lang="pt-BR" sz="1400" dirty="0" smtClean="0">
                <a:latin typeface="Calibri" pitchFamily="34" charset="0"/>
              </a:rPr>
              <a:t>Qtd.: Pedidos: </a:t>
            </a:r>
            <a:r>
              <a:rPr lang="pt-BR" sz="1400" b="1" dirty="0" smtClean="0">
                <a:latin typeface="Calibri" pitchFamily="34" charset="0"/>
              </a:rPr>
              <a:t>44</a:t>
            </a:r>
          </a:p>
          <a:p>
            <a:r>
              <a:rPr lang="pt-BR" sz="1400" dirty="0" smtClean="0">
                <a:latin typeface="Calibri" pitchFamily="34" charset="0"/>
              </a:rPr>
              <a:t>Rec. Provisório: </a:t>
            </a:r>
            <a:r>
              <a:rPr lang="pt-BR" sz="1400" b="1" dirty="0" smtClean="0">
                <a:latin typeface="Calibri" pitchFamily="34" charset="0"/>
              </a:rPr>
              <a:t>7</a:t>
            </a:r>
          </a:p>
          <a:p>
            <a:r>
              <a:rPr lang="pt-BR" sz="1400" dirty="0" smtClean="0">
                <a:latin typeface="Calibri" pitchFamily="34" charset="0"/>
              </a:rPr>
              <a:t>Rec. Total: </a:t>
            </a:r>
            <a:r>
              <a:rPr lang="pt-BR" sz="1400" b="1" dirty="0" smtClean="0">
                <a:latin typeface="Calibri" pitchFamily="34" charset="0"/>
              </a:rPr>
              <a:t>1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54784" y="4264335"/>
            <a:ext cx="1483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Qtd. Estimada: </a:t>
            </a:r>
            <a:r>
              <a:rPr lang="pt-BR" sz="1400" b="1" dirty="0" smtClean="0">
                <a:latin typeface="Calibri" pitchFamily="34" charset="0"/>
              </a:rPr>
              <a:t>72</a:t>
            </a:r>
          </a:p>
          <a:p>
            <a:r>
              <a:rPr lang="pt-BR" sz="1400" dirty="0" smtClean="0">
                <a:latin typeface="Calibri" pitchFamily="34" charset="0"/>
              </a:rPr>
              <a:t>Qtd.: Pedidos: </a:t>
            </a:r>
            <a:r>
              <a:rPr lang="pt-BR" sz="1400" b="1" dirty="0" smtClean="0">
                <a:latin typeface="Calibri" pitchFamily="34" charset="0"/>
              </a:rPr>
              <a:t>48</a:t>
            </a:r>
          </a:p>
          <a:p>
            <a:r>
              <a:rPr lang="pt-BR" sz="1400" dirty="0" smtClean="0">
                <a:latin typeface="Calibri" pitchFamily="34" charset="0"/>
              </a:rPr>
              <a:t>Rec. Provisório: </a:t>
            </a:r>
            <a:r>
              <a:rPr lang="pt-BR" sz="1400" b="1" dirty="0" smtClean="0">
                <a:latin typeface="Calibri" pitchFamily="34" charset="0"/>
              </a:rPr>
              <a:t>3</a:t>
            </a:r>
          </a:p>
          <a:p>
            <a:r>
              <a:rPr lang="pt-BR" sz="1400" dirty="0" smtClean="0">
                <a:latin typeface="Calibri" pitchFamily="34" charset="0"/>
              </a:rPr>
              <a:t>Rec. Total: </a:t>
            </a:r>
            <a:r>
              <a:rPr lang="pt-BR" sz="1400" b="1" dirty="0" smtClean="0">
                <a:latin typeface="Calibri" pitchFamily="34" charset="0"/>
              </a:rPr>
              <a:t>3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68188" y="5383974"/>
            <a:ext cx="1483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latin typeface="Calibri" pitchFamily="34" charset="0"/>
              </a:rPr>
              <a:t>Qtd. Estimada: </a:t>
            </a:r>
            <a:r>
              <a:rPr lang="pt-BR" sz="1400" b="1" dirty="0" smtClean="0">
                <a:latin typeface="Calibri" pitchFamily="34" charset="0"/>
              </a:rPr>
              <a:t>52</a:t>
            </a:r>
          </a:p>
          <a:p>
            <a:r>
              <a:rPr lang="pt-BR" sz="1400" dirty="0" smtClean="0">
                <a:latin typeface="Calibri" pitchFamily="34" charset="0"/>
              </a:rPr>
              <a:t>Qtd.: Pedidos: </a:t>
            </a:r>
            <a:r>
              <a:rPr lang="pt-BR" sz="1400" b="1" dirty="0" smtClean="0">
                <a:latin typeface="Calibri" pitchFamily="34" charset="0"/>
              </a:rPr>
              <a:t>28</a:t>
            </a:r>
          </a:p>
          <a:p>
            <a:r>
              <a:rPr lang="pt-BR" sz="1400" dirty="0" smtClean="0">
                <a:latin typeface="Calibri" pitchFamily="34" charset="0"/>
              </a:rPr>
              <a:t>Rec. Provisório: </a:t>
            </a:r>
            <a:r>
              <a:rPr lang="pt-BR" sz="1400" b="1" dirty="0" smtClean="0">
                <a:latin typeface="Calibri" pitchFamily="34" charset="0"/>
              </a:rPr>
              <a:t>3</a:t>
            </a:r>
          </a:p>
          <a:p>
            <a:r>
              <a:rPr lang="pt-BR" sz="1400" dirty="0" smtClean="0">
                <a:latin typeface="Calibri" pitchFamily="34" charset="0"/>
              </a:rPr>
              <a:t>Rec. Total: </a:t>
            </a:r>
            <a:r>
              <a:rPr lang="pt-BR" sz="1400" b="1" dirty="0" smtClean="0">
                <a:latin typeface="Calibri" pitchFamily="34" charset="0"/>
              </a:rPr>
              <a:t>0</a:t>
            </a:r>
            <a:endParaRPr lang="pt-BR" sz="140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86800" cy="620688"/>
          </a:xfrm>
          <a:prstGeom prst="rect">
            <a:avLst/>
          </a:prstGeom>
        </p:spPr>
        <p:txBody>
          <a:bodyPr/>
          <a:lstStyle/>
          <a:p>
            <a:r>
              <a:rPr lang="pt-BR" sz="2000" dirty="0" smtClean="0"/>
              <a:t>PRINCIPAIS MOTIVOS DE NÃO CREDENCIAMENTO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51520" y="1104689"/>
            <a:ext cx="8568952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t-BR" sz="1900" i="1" dirty="0" smtClean="0">
                <a:latin typeface="Calibri" pitchFamily="34" charset="0"/>
              </a:rPr>
              <a:t>Art. 2º, f) seguir a proporção mínima de 1 (um) gabinete sanitário, </a:t>
            </a:r>
            <a:r>
              <a:rPr lang="pt-BR" sz="1900" i="1" dirty="0" smtClean="0">
                <a:solidFill>
                  <a:srgbClr val="FF0000"/>
                </a:solidFill>
                <a:latin typeface="Calibri" pitchFamily="34" charset="0"/>
              </a:rPr>
              <a:t>1 (um) lavatório e 1(um) chuveiro</a:t>
            </a:r>
            <a:r>
              <a:rPr lang="pt-BR" sz="1900" i="1" dirty="0" smtClean="0">
                <a:latin typeface="Calibri" pitchFamily="34" charset="0"/>
              </a:rPr>
              <a:t>, por sexo, </a:t>
            </a:r>
            <a:r>
              <a:rPr lang="pt-BR" sz="1900" i="1" dirty="0" smtClean="0">
                <a:solidFill>
                  <a:srgbClr val="FF0000"/>
                </a:solidFill>
                <a:latin typeface="Calibri" pitchFamily="34" charset="0"/>
              </a:rPr>
              <a:t>para cada 20 (vinte) vagas ou fração</a:t>
            </a:r>
            <a:r>
              <a:rPr lang="pt-BR" sz="1900" i="1" dirty="0" smtClean="0">
                <a:latin typeface="Calibri" pitchFamily="34" charset="0"/>
              </a:rPr>
              <a:t>, considerando a quantidade total de vagas existentes no estacionamento;</a:t>
            </a:r>
          </a:p>
          <a:p>
            <a:pPr algn="just">
              <a:spcBef>
                <a:spcPts val="1800"/>
              </a:spcBef>
            </a:pPr>
            <a:r>
              <a:rPr lang="pt-BR" sz="1900" i="1" dirty="0" smtClean="0">
                <a:latin typeface="Calibri" pitchFamily="34" charset="0"/>
              </a:rPr>
              <a:t>Art. 3º, f) possuir </a:t>
            </a:r>
            <a:r>
              <a:rPr lang="pt-BR" sz="1900" i="1" dirty="0" smtClean="0">
                <a:solidFill>
                  <a:srgbClr val="FF0000"/>
                </a:solidFill>
                <a:latin typeface="Calibri" pitchFamily="34" charset="0"/>
              </a:rPr>
              <a:t>estrado removível </a:t>
            </a:r>
            <a:r>
              <a:rPr lang="pt-BR" sz="1900" i="1" dirty="0" smtClean="0">
                <a:latin typeface="Calibri" pitchFamily="34" charset="0"/>
              </a:rPr>
              <a:t>em material lavável e impermeável (chuveiros);</a:t>
            </a:r>
          </a:p>
          <a:p>
            <a:pPr algn="just">
              <a:spcBef>
                <a:spcPts val="1800"/>
              </a:spcBef>
            </a:pPr>
            <a:r>
              <a:rPr lang="pt-BR" sz="1900" i="1" dirty="0" smtClean="0">
                <a:latin typeface="Calibri" pitchFamily="34" charset="0"/>
              </a:rPr>
              <a:t>Art. 8º Todo local de espera, de repouso e de descanso deve conter </a:t>
            </a:r>
            <a:r>
              <a:rPr lang="pt-BR" sz="1900" i="1" dirty="0" smtClean="0">
                <a:solidFill>
                  <a:srgbClr val="FF0000"/>
                </a:solidFill>
                <a:latin typeface="Calibri" pitchFamily="34" charset="0"/>
              </a:rPr>
              <a:t>sinalização vertical e horizontal</a:t>
            </a:r>
            <a:r>
              <a:rPr lang="pt-BR" sz="1900" i="1" dirty="0" smtClean="0">
                <a:latin typeface="Calibri" pitchFamily="34" charset="0"/>
              </a:rPr>
              <a:t> informando as regras de movimentação, as áreas destinadas ao </a:t>
            </a:r>
            <a:r>
              <a:rPr lang="pt-BR" sz="1900" i="1" dirty="0" smtClean="0">
                <a:solidFill>
                  <a:srgbClr val="FF0000"/>
                </a:solidFill>
                <a:latin typeface="Calibri" pitchFamily="34" charset="0"/>
              </a:rPr>
              <a:t>estacionamento e o pátio de manobra de veículos</a:t>
            </a:r>
            <a:r>
              <a:rPr lang="pt-BR" sz="1900" i="1" dirty="0" smtClean="0">
                <a:latin typeface="Calibri" pitchFamily="34" charset="0"/>
              </a:rPr>
              <a:t>, bem como a indicação da localização das instalações sanitárias e dos ambientes para refeições;</a:t>
            </a:r>
          </a:p>
          <a:p>
            <a:pPr algn="just">
              <a:spcBef>
                <a:spcPts val="1800"/>
              </a:spcBef>
            </a:pPr>
            <a:r>
              <a:rPr lang="pt-BR" sz="1900" i="1" dirty="0" smtClean="0">
                <a:latin typeface="Calibri" pitchFamily="34" charset="0"/>
              </a:rPr>
              <a:t>Art. 11 É proibida a venda, o fornecimento e o consumo de </a:t>
            </a:r>
            <a:r>
              <a:rPr lang="pt-BR" sz="1900" i="1" dirty="0" smtClean="0">
                <a:solidFill>
                  <a:srgbClr val="FF0000"/>
                </a:solidFill>
                <a:latin typeface="Calibri" pitchFamily="34" charset="0"/>
              </a:rPr>
              <a:t>bebidas alcoólicas </a:t>
            </a:r>
            <a:r>
              <a:rPr lang="pt-BR" sz="1900" i="1" dirty="0" smtClean="0">
                <a:latin typeface="Calibri" pitchFamily="34" charset="0"/>
              </a:rPr>
              <a:t>nos locais de espera, de repouso e de descanso.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0083405"/>
              </p:ext>
            </p:extLst>
          </p:nvPr>
        </p:nvGraphicFramePr>
        <p:xfrm>
          <a:off x="251520" y="743727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Calibri" pitchFamily="34" charset="0"/>
                        </a:rPr>
                        <a:t>Portaria MTE nº 944/2015: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5884870"/>
              </p:ext>
            </p:extLst>
          </p:nvPr>
        </p:nvGraphicFramePr>
        <p:xfrm>
          <a:off x="251520" y="5157192"/>
          <a:ext cx="86409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Calibri" pitchFamily="34" charset="0"/>
                        </a:rPr>
                        <a:t>Portaria MT nº 326/2015: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75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5564559"/>
            <a:ext cx="85689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i="1" dirty="0" smtClean="0">
                <a:latin typeface="Calibri" pitchFamily="34" charset="0"/>
              </a:rPr>
              <a:t>Art. 3º, III - não vender, fornecer e permitir o consumo de </a:t>
            </a:r>
            <a:r>
              <a:rPr lang="pt-BR" sz="1900" i="1" dirty="0" smtClean="0">
                <a:solidFill>
                  <a:srgbClr val="FF0000"/>
                </a:solidFill>
                <a:latin typeface="Calibri" pitchFamily="34" charset="0"/>
              </a:rPr>
              <a:t>bebida alcoólica </a:t>
            </a:r>
            <a:r>
              <a:rPr lang="pt-BR" sz="1900" i="1" dirty="0" smtClean="0">
                <a:latin typeface="Calibri" pitchFamily="34" charset="0"/>
              </a:rPr>
              <a:t>no local.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Personalizada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00000"/>
      </a:folHlink>
    </a:clrScheme>
    <a:fontScheme name="1_Tema do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42047</TotalTime>
  <Words>1137</Words>
  <Application>Microsoft Office PowerPoint</Application>
  <PresentationFormat>Apresentação na tela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1_Tema do Office</vt:lpstr>
      <vt:lpstr>Slide 1</vt:lpstr>
      <vt:lpstr>CONTEXTUALIZAÇÃO</vt:lpstr>
      <vt:lpstr>RESUMO DA LEGISLAÇÃO - PPD</vt:lpstr>
      <vt:lpstr>ANÁLISE DA SITUAÇÃO ATUAL – PEDIDOS</vt:lpstr>
      <vt:lpstr>ESTABELECIMENTOS CADASTRADOS</vt:lpstr>
      <vt:lpstr>PREVISÃO DE PPD´s COM FLEXIBILIZAÇÃO NA LEGISLAÇÃO </vt:lpstr>
      <vt:lpstr>RESUMO DA ANÁLISE</vt:lpstr>
      <vt:lpstr>SITUAÇÃO DAS SOLICITAÇÕES NAS REGIÕES</vt:lpstr>
      <vt:lpstr>PRINCIPAIS MOTIVOS DE NÃO CREDENCIAMENTO</vt:lpstr>
      <vt:lpstr>ANÁLISE</vt:lpstr>
      <vt:lpstr>SUGESTÕES</vt:lpstr>
      <vt:lpstr>PPDS EM OUTROS PAÍSES</vt:lpstr>
      <vt:lpstr>Slide 13</vt:lpstr>
      <vt:lpstr>ENCAMINHAMENTOS</vt:lpstr>
      <vt:lpstr>Slide 15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 Nacional de Transportes</dc:title>
  <dc:creator>eimair.ebeling</dc:creator>
  <cp:lastModifiedBy>alexandre.morais</cp:lastModifiedBy>
  <cp:revision>1238</cp:revision>
  <dcterms:created xsi:type="dcterms:W3CDTF">2014-03-06T22:02:50Z</dcterms:created>
  <dcterms:modified xsi:type="dcterms:W3CDTF">2019-05-29T13:45:47Z</dcterms:modified>
</cp:coreProperties>
</file>